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30"/>
  </p:notesMasterIdLst>
  <p:sldIdLst>
    <p:sldId id="256" r:id="rId2"/>
    <p:sldId id="2212" r:id="rId3"/>
    <p:sldId id="2202" r:id="rId4"/>
    <p:sldId id="2214" r:id="rId5"/>
    <p:sldId id="2215" r:id="rId6"/>
    <p:sldId id="2216" r:id="rId7"/>
    <p:sldId id="2218" r:id="rId8"/>
    <p:sldId id="2219" r:id="rId9"/>
    <p:sldId id="2220" r:id="rId10"/>
    <p:sldId id="2221" r:id="rId11"/>
    <p:sldId id="2222" r:id="rId12"/>
    <p:sldId id="2223" r:id="rId13"/>
    <p:sldId id="261" r:id="rId14"/>
    <p:sldId id="262" r:id="rId15"/>
    <p:sldId id="2226" r:id="rId16"/>
    <p:sldId id="2227" r:id="rId17"/>
    <p:sldId id="2228" r:id="rId18"/>
    <p:sldId id="2229" r:id="rId19"/>
    <p:sldId id="2230" r:id="rId20"/>
    <p:sldId id="2231" r:id="rId21"/>
    <p:sldId id="2235" r:id="rId22"/>
    <p:sldId id="2234" r:id="rId23"/>
    <p:sldId id="2233" r:id="rId24"/>
    <p:sldId id="2236" r:id="rId25"/>
    <p:sldId id="305" r:id="rId26"/>
    <p:sldId id="2237" r:id="rId27"/>
    <p:sldId id="2192" r:id="rId28"/>
    <p:sldId id="21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74879" autoAdjust="0"/>
  </p:normalViewPr>
  <p:slideViewPr>
    <p:cSldViewPr>
      <p:cViewPr varScale="1">
        <p:scale>
          <a:sx n="82" d="100"/>
          <a:sy n="82" d="100"/>
        </p:scale>
        <p:origin x="20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B1AA2E-AA5C-4B1A-9025-5888480C6C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51AA3D9-1A2E-4496-B611-8EF5FEF751EF}">
      <dgm:prSet/>
      <dgm:spPr/>
      <dgm:t>
        <a:bodyPr/>
        <a:lstStyle/>
        <a:p>
          <a:r>
            <a:rPr lang="en-US" dirty="0"/>
            <a:t>1. Schedule Interviews in Advance</a:t>
          </a:r>
        </a:p>
      </dgm:t>
    </dgm:pt>
    <dgm:pt modelId="{7F8B1BF9-39F8-454E-AD69-7496AFC9EF4F}" type="parTrans" cxnId="{467A41D5-8594-46B3-A8FF-0BDC7433BA99}">
      <dgm:prSet/>
      <dgm:spPr/>
      <dgm:t>
        <a:bodyPr/>
        <a:lstStyle/>
        <a:p>
          <a:endParaRPr lang="en-US"/>
        </a:p>
      </dgm:t>
    </dgm:pt>
    <dgm:pt modelId="{AF5D1F6D-C586-46B3-9537-7E9B68A00614}" type="sibTrans" cxnId="{467A41D5-8594-46B3-A8FF-0BDC7433BA99}">
      <dgm:prSet/>
      <dgm:spPr/>
      <dgm:t>
        <a:bodyPr/>
        <a:lstStyle/>
        <a:p>
          <a:endParaRPr lang="en-US"/>
        </a:p>
      </dgm:t>
    </dgm:pt>
    <dgm:pt modelId="{AB31F175-BB91-4B70-BBC7-C7821383EADC}">
      <dgm:prSet/>
      <dgm:spPr/>
      <dgm:t>
        <a:bodyPr/>
        <a:lstStyle/>
        <a:p>
          <a:r>
            <a:rPr lang="en-US"/>
            <a:t>Schedule interviews well ahead of time and confirm with the interviewee the day before. Limit interviews to a maximum of two hours and ensure punctuality.</a:t>
          </a:r>
        </a:p>
      </dgm:t>
    </dgm:pt>
    <dgm:pt modelId="{266EC156-F996-4DAB-9256-611F12C77FCE}" type="parTrans" cxnId="{79C68FD0-9429-4BB8-9E1F-5003395C921A}">
      <dgm:prSet/>
      <dgm:spPr/>
      <dgm:t>
        <a:bodyPr/>
        <a:lstStyle/>
        <a:p>
          <a:endParaRPr lang="en-US"/>
        </a:p>
      </dgm:t>
    </dgm:pt>
    <dgm:pt modelId="{B0725077-F61E-4354-AF82-C56163C5A4E7}" type="sibTrans" cxnId="{79C68FD0-9429-4BB8-9E1F-5003395C921A}">
      <dgm:prSet/>
      <dgm:spPr/>
      <dgm:t>
        <a:bodyPr/>
        <a:lstStyle/>
        <a:p>
          <a:endParaRPr lang="en-US"/>
        </a:p>
      </dgm:t>
    </dgm:pt>
    <dgm:pt modelId="{B357D28E-1742-4F35-BDDF-070D9255CBC2}">
      <dgm:prSet/>
      <dgm:spPr/>
      <dgm:t>
        <a:bodyPr/>
        <a:lstStyle/>
        <a:p>
          <a:r>
            <a:rPr lang="en-US"/>
            <a:t>2. Comfortable Location</a:t>
          </a:r>
        </a:p>
      </dgm:t>
    </dgm:pt>
    <dgm:pt modelId="{FADC71A0-3165-4049-AECB-A399FD09D97D}" type="parTrans" cxnId="{55B2906C-1BB0-4F29-B323-BFA2E6A844F8}">
      <dgm:prSet/>
      <dgm:spPr/>
      <dgm:t>
        <a:bodyPr/>
        <a:lstStyle/>
        <a:p>
          <a:endParaRPr lang="en-US"/>
        </a:p>
      </dgm:t>
    </dgm:pt>
    <dgm:pt modelId="{B3238D2E-C431-4FE7-A3EC-E9780D5C36F6}" type="sibTrans" cxnId="{55B2906C-1BB0-4F29-B323-BFA2E6A844F8}">
      <dgm:prSet/>
      <dgm:spPr/>
      <dgm:t>
        <a:bodyPr/>
        <a:lstStyle/>
        <a:p>
          <a:endParaRPr lang="en-US"/>
        </a:p>
      </dgm:t>
    </dgm:pt>
    <dgm:pt modelId="{5F4889BD-B4A9-49DA-816C-529C875AF60B}">
      <dgm:prSet/>
      <dgm:spPr/>
      <dgm:t>
        <a:bodyPr/>
        <a:lstStyle/>
        <a:p>
          <a:r>
            <a:rPr lang="en-US"/>
            <a:t>Allow the interviewee to choose a comfortable and distraction-free location. Avoid restaurants for formal interviews.</a:t>
          </a:r>
        </a:p>
      </dgm:t>
    </dgm:pt>
    <dgm:pt modelId="{5B0A62B1-7021-4A2E-817F-6CC716660354}" type="parTrans" cxnId="{32B30CD5-B7C7-4A44-9EDD-5E2DE24F8120}">
      <dgm:prSet/>
      <dgm:spPr/>
      <dgm:t>
        <a:bodyPr/>
        <a:lstStyle/>
        <a:p>
          <a:endParaRPr lang="en-US"/>
        </a:p>
      </dgm:t>
    </dgm:pt>
    <dgm:pt modelId="{81626F57-EAC4-444F-A51E-724E242ED19A}" type="sibTrans" cxnId="{32B30CD5-B7C7-4A44-9EDD-5E2DE24F8120}">
      <dgm:prSet/>
      <dgm:spPr/>
      <dgm:t>
        <a:bodyPr/>
        <a:lstStyle/>
        <a:p>
          <a:endParaRPr lang="en-US"/>
        </a:p>
      </dgm:t>
    </dgm:pt>
    <dgm:pt modelId="{23092998-668D-4B6A-A4E8-55CCBD3ADB53}">
      <dgm:prSet/>
      <dgm:spPr/>
      <dgm:t>
        <a:bodyPr/>
        <a:lstStyle/>
        <a:p>
          <a:r>
            <a:rPr lang="en-US"/>
            <a:t>3. Equipment Checks</a:t>
          </a:r>
        </a:p>
      </dgm:t>
    </dgm:pt>
    <dgm:pt modelId="{0604D1E3-34FA-41A2-BA42-D7E9FFACAA98}" type="parTrans" cxnId="{F15C55F0-F24A-4442-ADB3-AB86B6797B2E}">
      <dgm:prSet/>
      <dgm:spPr/>
      <dgm:t>
        <a:bodyPr/>
        <a:lstStyle/>
        <a:p>
          <a:endParaRPr lang="en-US"/>
        </a:p>
      </dgm:t>
    </dgm:pt>
    <dgm:pt modelId="{BA5DE194-5447-4324-AAC0-4DBAA8FBE220}" type="sibTrans" cxnId="{F15C55F0-F24A-4442-ADB3-AB86B6797B2E}">
      <dgm:prSet/>
      <dgm:spPr/>
      <dgm:t>
        <a:bodyPr/>
        <a:lstStyle/>
        <a:p>
          <a:endParaRPr lang="en-US"/>
        </a:p>
      </dgm:t>
    </dgm:pt>
    <dgm:pt modelId="{740743E3-F3BC-4FF0-9B1F-B29886D9C9CA}">
      <dgm:prSet/>
      <dgm:spPr/>
      <dgm:t>
        <a:bodyPr/>
        <a:lstStyle/>
        <a:p>
          <a:r>
            <a:rPr lang="en-US"/>
            <a:t>Before starting, check your tape recorder, batteries, and sound levels.</a:t>
          </a:r>
        </a:p>
      </dgm:t>
    </dgm:pt>
    <dgm:pt modelId="{CF30ED3B-5A55-453F-AC3E-644D48189945}" type="parTrans" cxnId="{CCD57395-472D-4138-8E47-2FE12312BA01}">
      <dgm:prSet/>
      <dgm:spPr/>
      <dgm:t>
        <a:bodyPr/>
        <a:lstStyle/>
        <a:p>
          <a:endParaRPr lang="en-US"/>
        </a:p>
      </dgm:t>
    </dgm:pt>
    <dgm:pt modelId="{670ED2A3-4160-4F3C-BF14-3BA46EACFC83}" type="sibTrans" cxnId="{CCD57395-472D-4138-8E47-2FE12312BA01}">
      <dgm:prSet/>
      <dgm:spPr/>
      <dgm:t>
        <a:bodyPr/>
        <a:lstStyle/>
        <a:p>
          <a:endParaRPr lang="en-US"/>
        </a:p>
      </dgm:t>
    </dgm:pt>
    <dgm:pt modelId="{68CC12D2-E6D7-43B1-AC6A-4515EE6C40FC}">
      <dgm:prSet/>
      <dgm:spPr/>
      <dgm:t>
        <a:bodyPr/>
        <a:lstStyle/>
        <a:p>
          <a:r>
            <a:rPr lang="en-US"/>
            <a:t>4. Preparedness</a:t>
          </a:r>
        </a:p>
      </dgm:t>
    </dgm:pt>
    <dgm:pt modelId="{63870CAF-7EEE-4BBE-9329-87FCA3E9A993}" type="parTrans" cxnId="{22AF919D-9FF5-4686-A4C2-6F161F1D532A}">
      <dgm:prSet/>
      <dgm:spPr/>
      <dgm:t>
        <a:bodyPr/>
        <a:lstStyle/>
        <a:p>
          <a:endParaRPr lang="en-US"/>
        </a:p>
      </dgm:t>
    </dgm:pt>
    <dgm:pt modelId="{110EC3A9-BE2A-4EFC-9AD0-688C1AA3E468}" type="sibTrans" cxnId="{22AF919D-9FF5-4686-A4C2-6F161F1D532A}">
      <dgm:prSet/>
      <dgm:spPr/>
      <dgm:t>
        <a:bodyPr/>
        <a:lstStyle/>
        <a:p>
          <a:endParaRPr lang="en-US"/>
        </a:p>
      </dgm:t>
    </dgm:pt>
    <dgm:pt modelId="{8D138ECE-DB21-41EC-BA08-3006D6C180F8}">
      <dgm:prSet/>
      <dgm:spPr/>
      <dgm:t>
        <a:bodyPr/>
        <a:lstStyle/>
        <a:p>
          <a:r>
            <a:rPr lang="en-US"/>
            <a:t>Have a list of issues and an opening question ready, but allow the conversation to flow naturally. Take notes even if recording.</a:t>
          </a:r>
        </a:p>
      </dgm:t>
    </dgm:pt>
    <dgm:pt modelId="{F9E54998-135B-4CFD-9327-90E1045833AC}" type="parTrans" cxnId="{D8B93AAA-AF60-4E63-881A-242A3B890802}">
      <dgm:prSet/>
      <dgm:spPr/>
      <dgm:t>
        <a:bodyPr/>
        <a:lstStyle/>
        <a:p>
          <a:endParaRPr lang="en-US"/>
        </a:p>
      </dgm:t>
    </dgm:pt>
    <dgm:pt modelId="{26957C49-AA33-4503-8CBC-D6E97E43ED5B}" type="sibTrans" cxnId="{D8B93AAA-AF60-4E63-881A-242A3B890802}">
      <dgm:prSet/>
      <dgm:spPr/>
      <dgm:t>
        <a:bodyPr/>
        <a:lstStyle/>
        <a:p>
          <a:endParaRPr lang="en-US"/>
        </a:p>
      </dgm:t>
    </dgm:pt>
    <dgm:pt modelId="{5243A492-4BAF-462B-BA2A-973E8C936DAF}" type="pres">
      <dgm:prSet presAssocID="{14B1AA2E-AA5C-4B1A-9025-5888480C6CEC}" presName="root" presStyleCnt="0">
        <dgm:presLayoutVars>
          <dgm:dir/>
          <dgm:resizeHandles val="exact"/>
        </dgm:presLayoutVars>
      </dgm:prSet>
      <dgm:spPr/>
    </dgm:pt>
    <dgm:pt modelId="{214DDFC8-312C-4FD9-842F-FB4EF0391DEA}" type="pres">
      <dgm:prSet presAssocID="{C51AA3D9-1A2E-4496-B611-8EF5FEF751EF}" presName="compNode" presStyleCnt="0"/>
      <dgm:spPr/>
    </dgm:pt>
    <dgm:pt modelId="{5903798D-0C4A-43E7-95A8-D67AF6C790BF}" type="pres">
      <dgm:prSet presAssocID="{C51AA3D9-1A2E-4496-B611-8EF5FEF751EF}" presName="bgRect" presStyleLbl="bgShp" presStyleIdx="0" presStyleCnt="4"/>
      <dgm:spPr/>
    </dgm:pt>
    <dgm:pt modelId="{F984E38D-0C70-477C-A843-76793160C676}" type="pres">
      <dgm:prSet presAssocID="{C51AA3D9-1A2E-4496-B611-8EF5FEF751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秒表"/>
        </a:ext>
      </dgm:extLst>
    </dgm:pt>
    <dgm:pt modelId="{EF5C0C52-33CC-4AB2-8C15-2895991F6E97}" type="pres">
      <dgm:prSet presAssocID="{C51AA3D9-1A2E-4496-B611-8EF5FEF751EF}" presName="spaceRect" presStyleCnt="0"/>
      <dgm:spPr/>
    </dgm:pt>
    <dgm:pt modelId="{9BFF4FFA-7D3C-4266-8CF7-CC9F62C587BA}" type="pres">
      <dgm:prSet presAssocID="{C51AA3D9-1A2E-4496-B611-8EF5FEF751EF}" presName="parTx" presStyleLbl="revTx" presStyleIdx="0" presStyleCnt="8">
        <dgm:presLayoutVars>
          <dgm:chMax val="0"/>
          <dgm:chPref val="0"/>
        </dgm:presLayoutVars>
      </dgm:prSet>
      <dgm:spPr/>
    </dgm:pt>
    <dgm:pt modelId="{89E86B59-57A0-4F2E-B600-A758CA49208E}" type="pres">
      <dgm:prSet presAssocID="{C51AA3D9-1A2E-4496-B611-8EF5FEF751EF}" presName="desTx" presStyleLbl="revTx" presStyleIdx="1" presStyleCnt="8">
        <dgm:presLayoutVars/>
      </dgm:prSet>
      <dgm:spPr/>
    </dgm:pt>
    <dgm:pt modelId="{1122A66F-1A18-4631-9509-8856F5B62246}" type="pres">
      <dgm:prSet presAssocID="{AF5D1F6D-C586-46B3-9537-7E9B68A00614}" presName="sibTrans" presStyleCnt="0"/>
      <dgm:spPr/>
    </dgm:pt>
    <dgm:pt modelId="{0A19217F-3E1D-4B15-A076-E6062FCC1894}" type="pres">
      <dgm:prSet presAssocID="{B357D28E-1742-4F35-BDDF-070D9255CBC2}" presName="compNode" presStyleCnt="0"/>
      <dgm:spPr/>
    </dgm:pt>
    <dgm:pt modelId="{3BD28851-5EE2-481B-BD4A-94CBBF1A4022}" type="pres">
      <dgm:prSet presAssocID="{B357D28E-1742-4F35-BDDF-070D9255CBC2}" presName="bgRect" presStyleLbl="bgShp" presStyleIdx="1" presStyleCnt="4"/>
      <dgm:spPr/>
    </dgm:pt>
    <dgm:pt modelId="{BFAAE00B-0D8B-4436-BA91-DC8597B9677F}" type="pres">
      <dgm:prSet presAssocID="{B357D28E-1742-4F35-BDDF-070D9255CB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服务员"/>
        </a:ext>
      </dgm:extLst>
    </dgm:pt>
    <dgm:pt modelId="{D748D1A2-B184-4E8C-9C8C-4117D3B7A23A}" type="pres">
      <dgm:prSet presAssocID="{B357D28E-1742-4F35-BDDF-070D9255CBC2}" presName="spaceRect" presStyleCnt="0"/>
      <dgm:spPr/>
    </dgm:pt>
    <dgm:pt modelId="{B1889F0E-D93E-4F32-AEC4-9855C7506731}" type="pres">
      <dgm:prSet presAssocID="{B357D28E-1742-4F35-BDDF-070D9255CBC2}" presName="parTx" presStyleLbl="revTx" presStyleIdx="2" presStyleCnt="8">
        <dgm:presLayoutVars>
          <dgm:chMax val="0"/>
          <dgm:chPref val="0"/>
        </dgm:presLayoutVars>
      </dgm:prSet>
      <dgm:spPr/>
    </dgm:pt>
    <dgm:pt modelId="{8B8745E0-30EA-40E2-9DE2-72C77D7EBA0A}" type="pres">
      <dgm:prSet presAssocID="{B357D28E-1742-4F35-BDDF-070D9255CBC2}" presName="desTx" presStyleLbl="revTx" presStyleIdx="3" presStyleCnt="8">
        <dgm:presLayoutVars/>
      </dgm:prSet>
      <dgm:spPr/>
    </dgm:pt>
    <dgm:pt modelId="{FB121193-BEC3-4D62-90DA-CB3599063C8F}" type="pres">
      <dgm:prSet presAssocID="{B3238D2E-C431-4FE7-A3EC-E9780D5C36F6}" presName="sibTrans" presStyleCnt="0"/>
      <dgm:spPr/>
    </dgm:pt>
    <dgm:pt modelId="{379CF849-E205-4EC6-84A7-CDF8FF8F2F03}" type="pres">
      <dgm:prSet presAssocID="{23092998-668D-4B6A-A4E8-55CCBD3ADB53}" presName="compNode" presStyleCnt="0"/>
      <dgm:spPr/>
    </dgm:pt>
    <dgm:pt modelId="{530AE181-63E7-4D29-A61A-9C2299463B5B}" type="pres">
      <dgm:prSet presAssocID="{23092998-668D-4B6A-A4E8-55CCBD3ADB53}" presName="bgRect" presStyleLbl="bgShp" presStyleIdx="2" presStyleCnt="4"/>
      <dgm:spPr/>
    </dgm:pt>
    <dgm:pt modelId="{5B67F734-E4FB-46D2-BA6B-B4436C589C52}" type="pres">
      <dgm:prSet presAssocID="{23092998-668D-4B6A-A4E8-55CCBD3ADB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62306E8-54F8-4355-9974-2A6D1F147AD9}" type="pres">
      <dgm:prSet presAssocID="{23092998-668D-4B6A-A4E8-55CCBD3ADB53}" presName="spaceRect" presStyleCnt="0"/>
      <dgm:spPr/>
    </dgm:pt>
    <dgm:pt modelId="{7DF22FBA-DFDB-4330-8AEB-5BC59FEC388D}" type="pres">
      <dgm:prSet presAssocID="{23092998-668D-4B6A-A4E8-55CCBD3ADB53}" presName="parTx" presStyleLbl="revTx" presStyleIdx="4" presStyleCnt="8">
        <dgm:presLayoutVars>
          <dgm:chMax val="0"/>
          <dgm:chPref val="0"/>
        </dgm:presLayoutVars>
      </dgm:prSet>
      <dgm:spPr/>
    </dgm:pt>
    <dgm:pt modelId="{82BBE5B9-52CB-417A-9272-57BE9784E74F}" type="pres">
      <dgm:prSet presAssocID="{23092998-668D-4B6A-A4E8-55CCBD3ADB53}" presName="desTx" presStyleLbl="revTx" presStyleIdx="5" presStyleCnt="8">
        <dgm:presLayoutVars/>
      </dgm:prSet>
      <dgm:spPr/>
    </dgm:pt>
    <dgm:pt modelId="{49FEAA76-FD7A-42F8-A46D-05661F8DA28A}" type="pres">
      <dgm:prSet presAssocID="{BA5DE194-5447-4324-AAC0-4DBAA8FBE220}" presName="sibTrans" presStyleCnt="0"/>
      <dgm:spPr/>
    </dgm:pt>
    <dgm:pt modelId="{9461FBA6-02E1-499A-9F8F-B9FB432CDD12}" type="pres">
      <dgm:prSet presAssocID="{68CC12D2-E6D7-43B1-AC6A-4515EE6C40FC}" presName="compNode" presStyleCnt="0"/>
      <dgm:spPr/>
    </dgm:pt>
    <dgm:pt modelId="{F14FABBF-A9E5-4B2C-A986-1F2532E8A2E1}" type="pres">
      <dgm:prSet presAssocID="{68CC12D2-E6D7-43B1-AC6A-4515EE6C40FC}" presName="bgRect" presStyleLbl="bgShp" presStyleIdx="3" presStyleCnt="4"/>
      <dgm:spPr/>
    </dgm:pt>
    <dgm:pt modelId="{2A1DE9E3-5D51-4988-B1B6-9D433AED2652}" type="pres">
      <dgm:prSet presAssocID="{68CC12D2-E6D7-43B1-AC6A-4515EE6C40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问题"/>
        </a:ext>
      </dgm:extLst>
    </dgm:pt>
    <dgm:pt modelId="{D63266AE-B193-4284-BB20-3A5109D1B6C4}" type="pres">
      <dgm:prSet presAssocID="{68CC12D2-E6D7-43B1-AC6A-4515EE6C40FC}" presName="spaceRect" presStyleCnt="0"/>
      <dgm:spPr/>
    </dgm:pt>
    <dgm:pt modelId="{AFDB9B4E-38F4-48AD-AD66-BC7ECC99D42F}" type="pres">
      <dgm:prSet presAssocID="{68CC12D2-E6D7-43B1-AC6A-4515EE6C40FC}" presName="parTx" presStyleLbl="revTx" presStyleIdx="6" presStyleCnt="8">
        <dgm:presLayoutVars>
          <dgm:chMax val="0"/>
          <dgm:chPref val="0"/>
        </dgm:presLayoutVars>
      </dgm:prSet>
      <dgm:spPr/>
    </dgm:pt>
    <dgm:pt modelId="{4B8D7403-3711-4D1E-ABDC-136F2601D743}" type="pres">
      <dgm:prSet presAssocID="{68CC12D2-E6D7-43B1-AC6A-4515EE6C40FC}" presName="desTx" presStyleLbl="revTx" presStyleIdx="7" presStyleCnt="8">
        <dgm:presLayoutVars/>
      </dgm:prSet>
      <dgm:spPr/>
    </dgm:pt>
  </dgm:ptLst>
  <dgm:cxnLst>
    <dgm:cxn modelId="{F8D9B10D-ABEA-4126-898E-8EBC53C55756}" type="presOf" srcId="{5F4889BD-B4A9-49DA-816C-529C875AF60B}" destId="{8B8745E0-30EA-40E2-9DE2-72C77D7EBA0A}" srcOrd="0" destOrd="0" presId="urn:microsoft.com/office/officeart/2018/2/layout/IconVerticalSolidList"/>
    <dgm:cxn modelId="{CFE08611-FDAA-4454-87A6-7BB8F7EE55E1}" type="presOf" srcId="{14B1AA2E-AA5C-4B1A-9025-5888480C6CEC}" destId="{5243A492-4BAF-462B-BA2A-973E8C936DAF}" srcOrd="0" destOrd="0" presId="urn:microsoft.com/office/officeart/2018/2/layout/IconVerticalSolidList"/>
    <dgm:cxn modelId="{B246CD3B-F158-4FAD-A605-EB0EC2C54049}" type="presOf" srcId="{740743E3-F3BC-4FF0-9B1F-B29886D9C9CA}" destId="{82BBE5B9-52CB-417A-9272-57BE9784E74F}" srcOrd="0" destOrd="0" presId="urn:microsoft.com/office/officeart/2018/2/layout/IconVerticalSolidList"/>
    <dgm:cxn modelId="{55B2906C-1BB0-4F29-B323-BFA2E6A844F8}" srcId="{14B1AA2E-AA5C-4B1A-9025-5888480C6CEC}" destId="{B357D28E-1742-4F35-BDDF-070D9255CBC2}" srcOrd="1" destOrd="0" parTransId="{FADC71A0-3165-4049-AECB-A399FD09D97D}" sibTransId="{B3238D2E-C431-4FE7-A3EC-E9780D5C36F6}"/>
    <dgm:cxn modelId="{EC0EB370-4FAB-44AC-9389-7F414B5A3164}" type="presOf" srcId="{8D138ECE-DB21-41EC-BA08-3006D6C180F8}" destId="{4B8D7403-3711-4D1E-ABDC-136F2601D743}" srcOrd="0" destOrd="0" presId="urn:microsoft.com/office/officeart/2018/2/layout/IconVerticalSolidList"/>
    <dgm:cxn modelId="{587BE189-02AE-4F5D-91FD-8AB38559A321}" type="presOf" srcId="{68CC12D2-E6D7-43B1-AC6A-4515EE6C40FC}" destId="{AFDB9B4E-38F4-48AD-AD66-BC7ECC99D42F}" srcOrd="0" destOrd="0" presId="urn:microsoft.com/office/officeart/2018/2/layout/IconVerticalSolidList"/>
    <dgm:cxn modelId="{CCD57395-472D-4138-8E47-2FE12312BA01}" srcId="{23092998-668D-4B6A-A4E8-55CCBD3ADB53}" destId="{740743E3-F3BC-4FF0-9B1F-B29886D9C9CA}" srcOrd="0" destOrd="0" parTransId="{CF30ED3B-5A55-453F-AC3E-644D48189945}" sibTransId="{670ED2A3-4160-4F3C-BF14-3BA46EACFC83}"/>
    <dgm:cxn modelId="{22AF919D-9FF5-4686-A4C2-6F161F1D532A}" srcId="{14B1AA2E-AA5C-4B1A-9025-5888480C6CEC}" destId="{68CC12D2-E6D7-43B1-AC6A-4515EE6C40FC}" srcOrd="3" destOrd="0" parTransId="{63870CAF-7EEE-4BBE-9329-87FCA3E9A993}" sibTransId="{110EC3A9-BE2A-4EFC-9AD0-688C1AA3E468}"/>
    <dgm:cxn modelId="{D8B93AAA-AF60-4E63-881A-242A3B890802}" srcId="{68CC12D2-E6D7-43B1-AC6A-4515EE6C40FC}" destId="{8D138ECE-DB21-41EC-BA08-3006D6C180F8}" srcOrd="0" destOrd="0" parTransId="{F9E54998-135B-4CFD-9327-90E1045833AC}" sibTransId="{26957C49-AA33-4503-8CBC-D6E97E43ED5B}"/>
    <dgm:cxn modelId="{79C68FD0-9429-4BB8-9E1F-5003395C921A}" srcId="{C51AA3D9-1A2E-4496-B611-8EF5FEF751EF}" destId="{AB31F175-BB91-4B70-BBC7-C7821383EADC}" srcOrd="0" destOrd="0" parTransId="{266EC156-F996-4DAB-9256-611F12C77FCE}" sibTransId="{B0725077-F61E-4354-AF82-C56163C5A4E7}"/>
    <dgm:cxn modelId="{32B30CD5-B7C7-4A44-9EDD-5E2DE24F8120}" srcId="{B357D28E-1742-4F35-BDDF-070D9255CBC2}" destId="{5F4889BD-B4A9-49DA-816C-529C875AF60B}" srcOrd="0" destOrd="0" parTransId="{5B0A62B1-7021-4A2E-817F-6CC716660354}" sibTransId="{81626F57-EAC4-444F-A51E-724E242ED19A}"/>
    <dgm:cxn modelId="{467A41D5-8594-46B3-A8FF-0BDC7433BA99}" srcId="{14B1AA2E-AA5C-4B1A-9025-5888480C6CEC}" destId="{C51AA3D9-1A2E-4496-B611-8EF5FEF751EF}" srcOrd="0" destOrd="0" parTransId="{7F8B1BF9-39F8-454E-AD69-7496AFC9EF4F}" sibTransId="{AF5D1F6D-C586-46B3-9537-7E9B68A00614}"/>
    <dgm:cxn modelId="{17EA46D7-83FE-40B7-B22C-4C8C86E2A236}" type="presOf" srcId="{23092998-668D-4B6A-A4E8-55CCBD3ADB53}" destId="{7DF22FBA-DFDB-4330-8AEB-5BC59FEC388D}" srcOrd="0" destOrd="0" presId="urn:microsoft.com/office/officeart/2018/2/layout/IconVerticalSolidList"/>
    <dgm:cxn modelId="{081AEAD7-914E-4622-9A38-D8D12FA53FDF}" type="presOf" srcId="{AB31F175-BB91-4B70-BBC7-C7821383EADC}" destId="{89E86B59-57A0-4F2E-B600-A758CA49208E}" srcOrd="0" destOrd="0" presId="urn:microsoft.com/office/officeart/2018/2/layout/IconVerticalSolidList"/>
    <dgm:cxn modelId="{BA8A83DF-86C2-42AA-8BB1-AA82ACFFC91A}" type="presOf" srcId="{B357D28E-1742-4F35-BDDF-070D9255CBC2}" destId="{B1889F0E-D93E-4F32-AEC4-9855C7506731}" srcOrd="0" destOrd="0" presId="urn:microsoft.com/office/officeart/2018/2/layout/IconVerticalSolidList"/>
    <dgm:cxn modelId="{F42AFEED-CD7C-4088-804C-4B4A76786DC9}" type="presOf" srcId="{C51AA3D9-1A2E-4496-B611-8EF5FEF751EF}" destId="{9BFF4FFA-7D3C-4266-8CF7-CC9F62C587BA}" srcOrd="0" destOrd="0" presId="urn:microsoft.com/office/officeart/2018/2/layout/IconVerticalSolidList"/>
    <dgm:cxn modelId="{F15C55F0-F24A-4442-ADB3-AB86B6797B2E}" srcId="{14B1AA2E-AA5C-4B1A-9025-5888480C6CEC}" destId="{23092998-668D-4B6A-A4E8-55CCBD3ADB53}" srcOrd="2" destOrd="0" parTransId="{0604D1E3-34FA-41A2-BA42-D7E9FFACAA98}" sibTransId="{BA5DE194-5447-4324-AAC0-4DBAA8FBE220}"/>
    <dgm:cxn modelId="{C305A79B-E839-4CC3-804A-5DCBBFDBF278}" type="presParOf" srcId="{5243A492-4BAF-462B-BA2A-973E8C936DAF}" destId="{214DDFC8-312C-4FD9-842F-FB4EF0391DEA}" srcOrd="0" destOrd="0" presId="urn:microsoft.com/office/officeart/2018/2/layout/IconVerticalSolidList"/>
    <dgm:cxn modelId="{B1B6CD6D-6B20-4226-926C-453CA6683BB0}" type="presParOf" srcId="{214DDFC8-312C-4FD9-842F-FB4EF0391DEA}" destId="{5903798D-0C4A-43E7-95A8-D67AF6C790BF}" srcOrd="0" destOrd="0" presId="urn:microsoft.com/office/officeart/2018/2/layout/IconVerticalSolidList"/>
    <dgm:cxn modelId="{7931A71B-905C-4075-9B49-044203B7EBD7}" type="presParOf" srcId="{214DDFC8-312C-4FD9-842F-FB4EF0391DEA}" destId="{F984E38D-0C70-477C-A843-76793160C676}" srcOrd="1" destOrd="0" presId="urn:microsoft.com/office/officeart/2018/2/layout/IconVerticalSolidList"/>
    <dgm:cxn modelId="{AEAF85A9-A6E7-415A-8965-002A752AADE2}" type="presParOf" srcId="{214DDFC8-312C-4FD9-842F-FB4EF0391DEA}" destId="{EF5C0C52-33CC-4AB2-8C15-2895991F6E97}" srcOrd="2" destOrd="0" presId="urn:microsoft.com/office/officeart/2018/2/layout/IconVerticalSolidList"/>
    <dgm:cxn modelId="{FAF65AF7-D0D4-4878-9B52-DDF6DD56677E}" type="presParOf" srcId="{214DDFC8-312C-4FD9-842F-FB4EF0391DEA}" destId="{9BFF4FFA-7D3C-4266-8CF7-CC9F62C587BA}" srcOrd="3" destOrd="0" presId="urn:microsoft.com/office/officeart/2018/2/layout/IconVerticalSolidList"/>
    <dgm:cxn modelId="{E090428F-38AA-4976-B524-B8BB116D92B5}" type="presParOf" srcId="{214DDFC8-312C-4FD9-842F-FB4EF0391DEA}" destId="{89E86B59-57A0-4F2E-B600-A758CA49208E}" srcOrd="4" destOrd="0" presId="urn:microsoft.com/office/officeart/2018/2/layout/IconVerticalSolidList"/>
    <dgm:cxn modelId="{5DF155D7-F933-4879-A73A-677EDB2D64C8}" type="presParOf" srcId="{5243A492-4BAF-462B-BA2A-973E8C936DAF}" destId="{1122A66F-1A18-4631-9509-8856F5B62246}" srcOrd="1" destOrd="0" presId="urn:microsoft.com/office/officeart/2018/2/layout/IconVerticalSolidList"/>
    <dgm:cxn modelId="{94C6B7B2-8C1C-45FE-A814-336F04A33259}" type="presParOf" srcId="{5243A492-4BAF-462B-BA2A-973E8C936DAF}" destId="{0A19217F-3E1D-4B15-A076-E6062FCC1894}" srcOrd="2" destOrd="0" presId="urn:microsoft.com/office/officeart/2018/2/layout/IconVerticalSolidList"/>
    <dgm:cxn modelId="{05A2257A-91D1-4165-906C-C369F4D57534}" type="presParOf" srcId="{0A19217F-3E1D-4B15-A076-E6062FCC1894}" destId="{3BD28851-5EE2-481B-BD4A-94CBBF1A4022}" srcOrd="0" destOrd="0" presId="urn:microsoft.com/office/officeart/2018/2/layout/IconVerticalSolidList"/>
    <dgm:cxn modelId="{35AC81B1-3B76-49B3-BE20-01C6F86C1B7B}" type="presParOf" srcId="{0A19217F-3E1D-4B15-A076-E6062FCC1894}" destId="{BFAAE00B-0D8B-4436-BA91-DC8597B9677F}" srcOrd="1" destOrd="0" presId="urn:microsoft.com/office/officeart/2018/2/layout/IconVerticalSolidList"/>
    <dgm:cxn modelId="{A576F1C0-C9C1-4FDF-A7E6-534BA1989DF5}" type="presParOf" srcId="{0A19217F-3E1D-4B15-A076-E6062FCC1894}" destId="{D748D1A2-B184-4E8C-9C8C-4117D3B7A23A}" srcOrd="2" destOrd="0" presId="urn:microsoft.com/office/officeart/2018/2/layout/IconVerticalSolidList"/>
    <dgm:cxn modelId="{C78774FC-7D8D-420D-8F4C-D8DB0FFE76D3}" type="presParOf" srcId="{0A19217F-3E1D-4B15-A076-E6062FCC1894}" destId="{B1889F0E-D93E-4F32-AEC4-9855C7506731}" srcOrd="3" destOrd="0" presId="urn:microsoft.com/office/officeart/2018/2/layout/IconVerticalSolidList"/>
    <dgm:cxn modelId="{BB8BFBC6-A9C9-4997-9EE5-30769FDA8BEE}" type="presParOf" srcId="{0A19217F-3E1D-4B15-A076-E6062FCC1894}" destId="{8B8745E0-30EA-40E2-9DE2-72C77D7EBA0A}" srcOrd="4" destOrd="0" presId="urn:microsoft.com/office/officeart/2018/2/layout/IconVerticalSolidList"/>
    <dgm:cxn modelId="{FFDDA120-99AC-4532-88B0-10B58C6A9DDA}" type="presParOf" srcId="{5243A492-4BAF-462B-BA2A-973E8C936DAF}" destId="{FB121193-BEC3-4D62-90DA-CB3599063C8F}" srcOrd="3" destOrd="0" presId="urn:microsoft.com/office/officeart/2018/2/layout/IconVerticalSolidList"/>
    <dgm:cxn modelId="{F50E5F14-3509-4DB1-8D7A-1DE23171DC38}" type="presParOf" srcId="{5243A492-4BAF-462B-BA2A-973E8C936DAF}" destId="{379CF849-E205-4EC6-84A7-CDF8FF8F2F03}" srcOrd="4" destOrd="0" presId="urn:microsoft.com/office/officeart/2018/2/layout/IconVerticalSolidList"/>
    <dgm:cxn modelId="{7C832061-0147-415E-9067-583AC976DD68}" type="presParOf" srcId="{379CF849-E205-4EC6-84A7-CDF8FF8F2F03}" destId="{530AE181-63E7-4D29-A61A-9C2299463B5B}" srcOrd="0" destOrd="0" presId="urn:microsoft.com/office/officeart/2018/2/layout/IconVerticalSolidList"/>
    <dgm:cxn modelId="{27DDB19F-C8DC-4943-A4C2-19961DE3DE5C}" type="presParOf" srcId="{379CF849-E205-4EC6-84A7-CDF8FF8F2F03}" destId="{5B67F734-E4FB-46D2-BA6B-B4436C589C52}" srcOrd="1" destOrd="0" presId="urn:microsoft.com/office/officeart/2018/2/layout/IconVerticalSolidList"/>
    <dgm:cxn modelId="{0238ED3C-5813-4DD1-8598-3723F34B717D}" type="presParOf" srcId="{379CF849-E205-4EC6-84A7-CDF8FF8F2F03}" destId="{962306E8-54F8-4355-9974-2A6D1F147AD9}" srcOrd="2" destOrd="0" presId="urn:microsoft.com/office/officeart/2018/2/layout/IconVerticalSolidList"/>
    <dgm:cxn modelId="{A9283694-0575-4872-BDAD-34E11FB4757E}" type="presParOf" srcId="{379CF849-E205-4EC6-84A7-CDF8FF8F2F03}" destId="{7DF22FBA-DFDB-4330-8AEB-5BC59FEC388D}" srcOrd="3" destOrd="0" presId="urn:microsoft.com/office/officeart/2018/2/layout/IconVerticalSolidList"/>
    <dgm:cxn modelId="{C657C33D-1EAF-481D-96C6-788ED30713C7}" type="presParOf" srcId="{379CF849-E205-4EC6-84A7-CDF8FF8F2F03}" destId="{82BBE5B9-52CB-417A-9272-57BE9784E74F}" srcOrd="4" destOrd="0" presId="urn:microsoft.com/office/officeart/2018/2/layout/IconVerticalSolidList"/>
    <dgm:cxn modelId="{7F29C522-C47D-481A-9A12-E3A2AE1891CE}" type="presParOf" srcId="{5243A492-4BAF-462B-BA2A-973E8C936DAF}" destId="{49FEAA76-FD7A-42F8-A46D-05661F8DA28A}" srcOrd="5" destOrd="0" presId="urn:microsoft.com/office/officeart/2018/2/layout/IconVerticalSolidList"/>
    <dgm:cxn modelId="{FF68F567-7EAF-4273-A6AF-823B5C02871B}" type="presParOf" srcId="{5243A492-4BAF-462B-BA2A-973E8C936DAF}" destId="{9461FBA6-02E1-499A-9F8F-B9FB432CDD12}" srcOrd="6" destOrd="0" presId="urn:microsoft.com/office/officeart/2018/2/layout/IconVerticalSolidList"/>
    <dgm:cxn modelId="{D3074FDE-E9BC-4F9C-A6A5-FEF783A11C58}" type="presParOf" srcId="{9461FBA6-02E1-499A-9F8F-B9FB432CDD12}" destId="{F14FABBF-A9E5-4B2C-A986-1F2532E8A2E1}" srcOrd="0" destOrd="0" presId="urn:microsoft.com/office/officeart/2018/2/layout/IconVerticalSolidList"/>
    <dgm:cxn modelId="{CFF36719-C152-49E0-A9D5-8654A7B7CB2A}" type="presParOf" srcId="{9461FBA6-02E1-499A-9F8F-B9FB432CDD12}" destId="{2A1DE9E3-5D51-4988-B1B6-9D433AED2652}" srcOrd="1" destOrd="0" presId="urn:microsoft.com/office/officeart/2018/2/layout/IconVerticalSolidList"/>
    <dgm:cxn modelId="{92D51FFF-A9FE-4C20-A556-45B1FED36D5F}" type="presParOf" srcId="{9461FBA6-02E1-499A-9F8F-B9FB432CDD12}" destId="{D63266AE-B193-4284-BB20-3A5109D1B6C4}" srcOrd="2" destOrd="0" presId="urn:microsoft.com/office/officeart/2018/2/layout/IconVerticalSolidList"/>
    <dgm:cxn modelId="{8635DEEA-955C-4C28-BD83-1A1F4293D39D}" type="presParOf" srcId="{9461FBA6-02E1-499A-9F8F-B9FB432CDD12}" destId="{AFDB9B4E-38F4-48AD-AD66-BC7ECC99D42F}" srcOrd="3" destOrd="0" presId="urn:microsoft.com/office/officeart/2018/2/layout/IconVerticalSolidList"/>
    <dgm:cxn modelId="{2CE4A166-C68B-47BB-8D31-C5C58B2562BC}" type="presParOf" srcId="{9461FBA6-02E1-499A-9F8F-B9FB432CDD12}" destId="{4B8D7403-3711-4D1E-ABDC-136F2601D74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D9FCFE-C109-46AD-9F89-A96E531D66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487CE95-0510-4B77-A94F-6AB072EC63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13. Question Testing</a:t>
          </a:r>
        </a:p>
      </dgm:t>
    </dgm:pt>
    <dgm:pt modelId="{2C139F27-F476-469C-9D9F-072E11541268}" type="parTrans" cxnId="{EDEF20EA-F658-4EC7-ACA1-00635287BE63}">
      <dgm:prSet/>
      <dgm:spPr/>
      <dgm:t>
        <a:bodyPr/>
        <a:lstStyle/>
        <a:p>
          <a:endParaRPr lang="en-US"/>
        </a:p>
      </dgm:t>
    </dgm:pt>
    <dgm:pt modelId="{F214C151-1D02-47DF-BC3B-39184CCDC92C}" type="sibTrans" cxnId="{EDEF20EA-F658-4EC7-ACA1-00635287BE63}">
      <dgm:prSet/>
      <dgm:spPr/>
      <dgm:t>
        <a:bodyPr/>
        <a:lstStyle/>
        <a:p>
          <a:endParaRPr lang="en-US"/>
        </a:p>
      </dgm:t>
    </dgm:pt>
    <dgm:pt modelId="{42307FD4-29F3-4EE4-986A-0580434C70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interview questions with a spouse, friend, or study members before conducting the interviews, refining them as needed.</a:t>
          </a:r>
        </a:p>
      </dgm:t>
    </dgm:pt>
    <dgm:pt modelId="{06E58120-EFF8-4FF7-BCDA-7B3AFA1FA81A}" type="parTrans" cxnId="{8CCA6D6F-4F4B-4EEF-A972-65AE96EB6A41}">
      <dgm:prSet/>
      <dgm:spPr/>
      <dgm:t>
        <a:bodyPr/>
        <a:lstStyle/>
        <a:p>
          <a:endParaRPr lang="en-US"/>
        </a:p>
      </dgm:t>
    </dgm:pt>
    <dgm:pt modelId="{5D16DA09-7C22-4840-89EB-210536AC3ED5}" type="sibTrans" cxnId="{8CCA6D6F-4F4B-4EEF-A972-65AE96EB6A41}">
      <dgm:prSet/>
      <dgm:spPr/>
      <dgm:t>
        <a:bodyPr/>
        <a:lstStyle/>
        <a:p>
          <a:endParaRPr lang="en-US"/>
        </a:p>
      </dgm:t>
    </dgm:pt>
    <dgm:pt modelId="{941AE8CE-2D95-4188-BA1B-E109704D30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14. Social Dynamics</a:t>
          </a:r>
        </a:p>
      </dgm:t>
    </dgm:pt>
    <dgm:pt modelId="{E3891E16-B04C-4A5F-9E51-E1933B11553D}" type="parTrans" cxnId="{616DD41B-54B5-42DC-B151-BFA1ECF3E733}">
      <dgm:prSet/>
      <dgm:spPr/>
      <dgm:t>
        <a:bodyPr/>
        <a:lstStyle/>
        <a:p>
          <a:endParaRPr lang="en-US"/>
        </a:p>
      </dgm:t>
    </dgm:pt>
    <dgm:pt modelId="{90C86BBC-3BAC-4F7E-92A3-1707E2F17B51}" type="sibTrans" cxnId="{616DD41B-54B5-42DC-B151-BFA1ECF3E733}">
      <dgm:prSet/>
      <dgm:spPr/>
      <dgm:t>
        <a:bodyPr/>
        <a:lstStyle/>
        <a:p>
          <a:endParaRPr lang="en-US"/>
        </a:p>
      </dgm:t>
    </dgm:pt>
    <dgm:pt modelId="{51EE48B5-CA10-40D0-BE0D-E4A4B24EF2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 aware of the interpersonal dynamics during the interview, as these may affect the responses given.</a:t>
          </a:r>
        </a:p>
      </dgm:t>
    </dgm:pt>
    <dgm:pt modelId="{94E3151C-121B-4B17-89A2-29687B20F9D0}" type="parTrans" cxnId="{6DEF9D21-84EB-4B74-B378-8695B170C9F2}">
      <dgm:prSet/>
      <dgm:spPr/>
      <dgm:t>
        <a:bodyPr/>
        <a:lstStyle/>
        <a:p>
          <a:endParaRPr lang="en-US"/>
        </a:p>
      </dgm:t>
    </dgm:pt>
    <dgm:pt modelId="{B3290FDC-9E99-4C47-A91C-2D54E8C45837}" type="sibTrans" cxnId="{6DEF9D21-84EB-4B74-B378-8695B170C9F2}">
      <dgm:prSet/>
      <dgm:spPr/>
      <dgm:t>
        <a:bodyPr/>
        <a:lstStyle/>
        <a:p>
          <a:endParaRPr lang="en-US"/>
        </a:p>
      </dgm:t>
    </dgm:pt>
    <dgm:pt modelId="{B3667940-72C9-44C0-9C40-D727F95C06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15. Interviewer Selection</a:t>
          </a:r>
        </a:p>
      </dgm:t>
    </dgm:pt>
    <dgm:pt modelId="{0B6E94CF-799F-4811-9BE5-CB98E55E047B}" type="parTrans" cxnId="{A1F4F819-B20A-4505-9372-5F59B00F7185}">
      <dgm:prSet/>
      <dgm:spPr/>
      <dgm:t>
        <a:bodyPr/>
        <a:lstStyle/>
        <a:p>
          <a:endParaRPr lang="en-US"/>
        </a:p>
      </dgm:t>
    </dgm:pt>
    <dgm:pt modelId="{C9A5762C-A68B-4662-A435-FE439E4494E3}" type="sibTrans" cxnId="{A1F4F819-B20A-4505-9372-5F59B00F7185}">
      <dgm:prSet/>
      <dgm:spPr/>
      <dgm:t>
        <a:bodyPr/>
        <a:lstStyle/>
        <a:p>
          <a:endParaRPr lang="en-US"/>
        </a:p>
      </dgm:t>
    </dgm:pt>
    <dgm:pt modelId="{4963E833-8C88-411C-9531-41662A876A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Preferably, interviewers should not be senior leaders of the congregation to avoid bias. Interviewers should also avoid dominating the conversation.</a:t>
          </a:r>
        </a:p>
      </dgm:t>
    </dgm:pt>
    <dgm:pt modelId="{CDEDA31C-366A-473B-BB0F-0FABDDEB1992}" type="parTrans" cxnId="{0B09E363-0071-4640-82B3-730E8A1F4FA9}">
      <dgm:prSet/>
      <dgm:spPr/>
      <dgm:t>
        <a:bodyPr/>
        <a:lstStyle/>
        <a:p>
          <a:endParaRPr lang="en-US"/>
        </a:p>
      </dgm:t>
    </dgm:pt>
    <dgm:pt modelId="{1DBF7ED0-DE95-43DD-9E3F-7BD994F77BE2}" type="sibTrans" cxnId="{0B09E363-0071-4640-82B3-730E8A1F4FA9}">
      <dgm:prSet/>
      <dgm:spPr/>
      <dgm:t>
        <a:bodyPr/>
        <a:lstStyle/>
        <a:p>
          <a:endParaRPr lang="en-US"/>
        </a:p>
      </dgm:t>
    </dgm:pt>
    <dgm:pt modelId="{50972EEF-2C31-43A8-A965-6084C85C23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16. Influence Restraint</a:t>
          </a:r>
        </a:p>
      </dgm:t>
    </dgm:pt>
    <dgm:pt modelId="{0950A687-C4A3-4E4A-AC08-36B4847B5949}" type="parTrans" cxnId="{DA7AA7EF-EEDC-4D00-A590-760475754F33}">
      <dgm:prSet/>
      <dgm:spPr/>
      <dgm:t>
        <a:bodyPr/>
        <a:lstStyle/>
        <a:p>
          <a:endParaRPr lang="en-US"/>
        </a:p>
      </dgm:t>
    </dgm:pt>
    <dgm:pt modelId="{4B88F4C5-164E-42EC-BAE7-584122BFECE5}" type="sibTrans" cxnId="{DA7AA7EF-EEDC-4D00-A590-760475754F33}">
      <dgm:prSet/>
      <dgm:spPr/>
      <dgm:t>
        <a:bodyPr/>
        <a:lstStyle/>
        <a:p>
          <a:endParaRPr lang="en-US"/>
        </a:p>
      </dgm:t>
    </dgm:pt>
    <dgm:pt modelId="{8498F2ED-24F8-4E53-B65A-7C74297850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Interviewers should control any tendency to dominate or influence the interview unduly.</a:t>
          </a:r>
        </a:p>
      </dgm:t>
    </dgm:pt>
    <dgm:pt modelId="{27C81533-0265-4563-923B-025E6D7A46BA}" type="parTrans" cxnId="{C7A6A423-88E1-43ED-B6A9-A93C26935EBA}">
      <dgm:prSet/>
      <dgm:spPr/>
      <dgm:t>
        <a:bodyPr/>
        <a:lstStyle/>
        <a:p>
          <a:endParaRPr lang="en-US"/>
        </a:p>
      </dgm:t>
    </dgm:pt>
    <dgm:pt modelId="{FFCE1897-04C4-4755-80CC-4478101976C5}" type="sibTrans" cxnId="{C7A6A423-88E1-43ED-B6A9-A93C26935EBA}">
      <dgm:prSet/>
      <dgm:spPr/>
      <dgm:t>
        <a:bodyPr/>
        <a:lstStyle/>
        <a:p>
          <a:endParaRPr lang="en-US"/>
        </a:p>
      </dgm:t>
    </dgm:pt>
    <dgm:pt modelId="{0CFB2806-9290-4EB2-B19D-8B10948C1A16}" type="pres">
      <dgm:prSet presAssocID="{3BD9FCFE-C109-46AD-9F89-A96E531D662F}" presName="root" presStyleCnt="0">
        <dgm:presLayoutVars>
          <dgm:dir/>
          <dgm:resizeHandles val="exact"/>
        </dgm:presLayoutVars>
      </dgm:prSet>
      <dgm:spPr/>
    </dgm:pt>
    <dgm:pt modelId="{C16224AE-1CA5-4A08-858E-44BF0D516E6C}" type="pres">
      <dgm:prSet presAssocID="{C487CE95-0510-4B77-A94F-6AB072EC6347}" presName="compNode" presStyleCnt="0"/>
      <dgm:spPr/>
    </dgm:pt>
    <dgm:pt modelId="{610D4CE5-477C-42DB-A4EB-178CD6DBC3CA}" type="pres">
      <dgm:prSet presAssocID="{C487CE95-0510-4B77-A94F-6AB072EC6347}" presName="bgRect" presStyleLbl="bgShp" presStyleIdx="0" presStyleCnt="4"/>
      <dgm:spPr/>
    </dgm:pt>
    <dgm:pt modelId="{C591F305-5C44-4C18-B653-C275BB68D1EE}" type="pres">
      <dgm:prSet presAssocID="{C487CE95-0510-4B77-A94F-6AB072EC63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问题"/>
        </a:ext>
      </dgm:extLst>
    </dgm:pt>
    <dgm:pt modelId="{44E5D598-EE34-4124-A614-1CF2A1795459}" type="pres">
      <dgm:prSet presAssocID="{C487CE95-0510-4B77-A94F-6AB072EC6347}" presName="spaceRect" presStyleCnt="0"/>
      <dgm:spPr/>
    </dgm:pt>
    <dgm:pt modelId="{E6E1A1C8-26B1-424D-8510-872F13FA3FC3}" type="pres">
      <dgm:prSet presAssocID="{C487CE95-0510-4B77-A94F-6AB072EC6347}" presName="parTx" presStyleLbl="revTx" presStyleIdx="0" presStyleCnt="8">
        <dgm:presLayoutVars>
          <dgm:chMax val="0"/>
          <dgm:chPref val="0"/>
        </dgm:presLayoutVars>
      </dgm:prSet>
      <dgm:spPr/>
    </dgm:pt>
    <dgm:pt modelId="{697ED994-5E5D-4408-82D4-6606F7FE636B}" type="pres">
      <dgm:prSet presAssocID="{C487CE95-0510-4B77-A94F-6AB072EC6347}" presName="desTx" presStyleLbl="revTx" presStyleIdx="1" presStyleCnt="8">
        <dgm:presLayoutVars/>
      </dgm:prSet>
      <dgm:spPr/>
    </dgm:pt>
    <dgm:pt modelId="{4EB09350-0FD4-4124-8BB3-D0344195257B}" type="pres">
      <dgm:prSet presAssocID="{F214C151-1D02-47DF-BC3B-39184CCDC92C}" presName="sibTrans" presStyleCnt="0"/>
      <dgm:spPr/>
    </dgm:pt>
    <dgm:pt modelId="{A8017100-89E5-4EFC-8AEE-9E927745EA8D}" type="pres">
      <dgm:prSet presAssocID="{941AE8CE-2D95-4188-BA1B-E109704D3084}" presName="compNode" presStyleCnt="0"/>
      <dgm:spPr/>
    </dgm:pt>
    <dgm:pt modelId="{08A73EA3-5F79-4F55-9140-C074F3DA2141}" type="pres">
      <dgm:prSet presAssocID="{941AE8CE-2D95-4188-BA1B-E109704D3084}" presName="bgRect" presStyleLbl="bgShp" presStyleIdx="1" presStyleCnt="4"/>
      <dgm:spPr/>
    </dgm:pt>
    <dgm:pt modelId="{5878F21C-7E31-4160-B48C-D4920DD009FC}" type="pres">
      <dgm:prSet presAssocID="{941AE8CE-2D95-4188-BA1B-E109704D30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4770FF42-9A24-42BC-B035-D4981FF84283}" type="pres">
      <dgm:prSet presAssocID="{941AE8CE-2D95-4188-BA1B-E109704D3084}" presName="spaceRect" presStyleCnt="0"/>
      <dgm:spPr/>
    </dgm:pt>
    <dgm:pt modelId="{99B86ACA-3B02-4658-BFE3-E4B2EF1D692A}" type="pres">
      <dgm:prSet presAssocID="{941AE8CE-2D95-4188-BA1B-E109704D3084}" presName="parTx" presStyleLbl="revTx" presStyleIdx="2" presStyleCnt="8">
        <dgm:presLayoutVars>
          <dgm:chMax val="0"/>
          <dgm:chPref val="0"/>
        </dgm:presLayoutVars>
      </dgm:prSet>
      <dgm:spPr/>
    </dgm:pt>
    <dgm:pt modelId="{BE67D649-C849-41E3-8E3A-AEFBE18BA853}" type="pres">
      <dgm:prSet presAssocID="{941AE8CE-2D95-4188-BA1B-E109704D3084}" presName="desTx" presStyleLbl="revTx" presStyleIdx="3" presStyleCnt="8">
        <dgm:presLayoutVars/>
      </dgm:prSet>
      <dgm:spPr/>
    </dgm:pt>
    <dgm:pt modelId="{3BBC832F-6C65-422F-8638-CE5727A2A9FA}" type="pres">
      <dgm:prSet presAssocID="{90C86BBC-3BAC-4F7E-92A3-1707E2F17B51}" presName="sibTrans" presStyleCnt="0"/>
      <dgm:spPr/>
    </dgm:pt>
    <dgm:pt modelId="{7C39B21C-02B8-4676-A834-CEBE770E7D6C}" type="pres">
      <dgm:prSet presAssocID="{B3667940-72C9-44C0-9C40-D727F95C0638}" presName="compNode" presStyleCnt="0"/>
      <dgm:spPr/>
    </dgm:pt>
    <dgm:pt modelId="{079CD7B2-2BF8-4D30-9991-BCDE2BEB94B0}" type="pres">
      <dgm:prSet presAssocID="{B3667940-72C9-44C0-9C40-D727F95C0638}" presName="bgRect" presStyleLbl="bgShp" presStyleIdx="2" presStyleCnt="4"/>
      <dgm:spPr/>
    </dgm:pt>
    <dgm:pt modelId="{56FCBB43-AE57-4A75-8E8E-BF46C5561118}" type="pres">
      <dgm:prSet presAssocID="{B3667940-72C9-44C0-9C40-D727F95C06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32FA5F06-1D3F-4F58-8FE7-1F37688F1C40}" type="pres">
      <dgm:prSet presAssocID="{B3667940-72C9-44C0-9C40-D727F95C0638}" presName="spaceRect" presStyleCnt="0"/>
      <dgm:spPr/>
    </dgm:pt>
    <dgm:pt modelId="{22269363-B4D5-44FF-8C2E-044355D9F8BB}" type="pres">
      <dgm:prSet presAssocID="{B3667940-72C9-44C0-9C40-D727F95C0638}" presName="parTx" presStyleLbl="revTx" presStyleIdx="4" presStyleCnt="8">
        <dgm:presLayoutVars>
          <dgm:chMax val="0"/>
          <dgm:chPref val="0"/>
        </dgm:presLayoutVars>
      </dgm:prSet>
      <dgm:spPr/>
    </dgm:pt>
    <dgm:pt modelId="{C12312B2-C916-4779-B0F2-F50DF3663C74}" type="pres">
      <dgm:prSet presAssocID="{B3667940-72C9-44C0-9C40-D727F95C0638}" presName="desTx" presStyleLbl="revTx" presStyleIdx="5" presStyleCnt="8">
        <dgm:presLayoutVars/>
      </dgm:prSet>
      <dgm:spPr/>
    </dgm:pt>
    <dgm:pt modelId="{B3A536BB-1DD0-454D-AF80-BED71EB657CE}" type="pres">
      <dgm:prSet presAssocID="{C9A5762C-A68B-4662-A435-FE439E4494E3}" presName="sibTrans" presStyleCnt="0"/>
      <dgm:spPr/>
    </dgm:pt>
    <dgm:pt modelId="{355218DE-7BEB-4B0F-95AA-D579742EEBED}" type="pres">
      <dgm:prSet presAssocID="{50972EEF-2C31-43A8-A965-6084C85C23B8}" presName="compNode" presStyleCnt="0"/>
      <dgm:spPr/>
    </dgm:pt>
    <dgm:pt modelId="{48B7BD57-C304-4D3D-B2E9-46D6622E63BB}" type="pres">
      <dgm:prSet presAssocID="{50972EEF-2C31-43A8-A965-6084C85C23B8}" presName="bgRect" presStyleLbl="bgShp" presStyleIdx="3" presStyleCnt="4"/>
      <dgm:spPr/>
    </dgm:pt>
    <dgm:pt modelId="{3B74DABA-ECB6-4CFD-9341-B5E82BD920FC}" type="pres">
      <dgm:prSet presAssocID="{50972EEF-2C31-43A8-A965-6084C85C23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刺激物"/>
        </a:ext>
      </dgm:extLst>
    </dgm:pt>
    <dgm:pt modelId="{970BE6B4-4F38-429B-8FF6-C9D9911FDFC2}" type="pres">
      <dgm:prSet presAssocID="{50972EEF-2C31-43A8-A965-6084C85C23B8}" presName="spaceRect" presStyleCnt="0"/>
      <dgm:spPr/>
    </dgm:pt>
    <dgm:pt modelId="{9096532D-DE8E-4B6E-AA69-2C93D46BFB15}" type="pres">
      <dgm:prSet presAssocID="{50972EEF-2C31-43A8-A965-6084C85C23B8}" presName="parTx" presStyleLbl="revTx" presStyleIdx="6" presStyleCnt="8">
        <dgm:presLayoutVars>
          <dgm:chMax val="0"/>
          <dgm:chPref val="0"/>
        </dgm:presLayoutVars>
      </dgm:prSet>
      <dgm:spPr/>
    </dgm:pt>
    <dgm:pt modelId="{E5FC8394-485C-46F4-AE88-AF338D73BD82}" type="pres">
      <dgm:prSet presAssocID="{50972EEF-2C31-43A8-A965-6084C85C23B8}" presName="desTx" presStyleLbl="revTx" presStyleIdx="7" presStyleCnt="8">
        <dgm:presLayoutVars/>
      </dgm:prSet>
      <dgm:spPr/>
    </dgm:pt>
  </dgm:ptLst>
  <dgm:cxnLst>
    <dgm:cxn modelId="{0EF19A00-D02F-496B-8BD6-1717BB809C36}" type="presOf" srcId="{B3667940-72C9-44C0-9C40-D727F95C0638}" destId="{22269363-B4D5-44FF-8C2E-044355D9F8BB}" srcOrd="0" destOrd="0" presId="urn:microsoft.com/office/officeart/2018/2/layout/IconVerticalSolidList"/>
    <dgm:cxn modelId="{A1F4F819-B20A-4505-9372-5F59B00F7185}" srcId="{3BD9FCFE-C109-46AD-9F89-A96E531D662F}" destId="{B3667940-72C9-44C0-9C40-D727F95C0638}" srcOrd="2" destOrd="0" parTransId="{0B6E94CF-799F-4811-9BE5-CB98E55E047B}" sibTransId="{C9A5762C-A68B-4662-A435-FE439E4494E3}"/>
    <dgm:cxn modelId="{616DD41B-54B5-42DC-B151-BFA1ECF3E733}" srcId="{3BD9FCFE-C109-46AD-9F89-A96E531D662F}" destId="{941AE8CE-2D95-4188-BA1B-E109704D3084}" srcOrd="1" destOrd="0" parTransId="{E3891E16-B04C-4A5F-9E51-E1933B11553D}" sibTransId="{90C86BBC-3BAC-4F7E-92A3-1707E2F17B51}"/>
    <dgm:cxn modelId="{6DEF9D21-84EB-4B74-B378-8695B170C9F2}" srcId="{941AE8CE-2D95-4188-BA1B-E109704D3084}" destId="{51EE48B5-CA10-40D0-BE0D-E4A4B24EF293}" srcOrd="0" destOrd="0" parTransId="{94E3151C-121B-4B17-89A2-29687B20F9D0}" sibTransId="{B3290FDC-9E99-4C47-A91C-2D54E8C45837}"/>
    <dgm:cxn modelId="{C7A6A423-88E1-43ED-B6A9-A93C26935EBA}" srcId="{50972EEF-2C31-43A8-A965-6084C85C23B8}" destId="{8498F2ED-24F8-4E53-B65A-7C742978504A}" srcOrd="0" destOrd="0" parTransId="{27C81533-0265-4563-923B-025E6D7A46BA}" sibTransId="{FFCE1897-04C4-4755-80CC-4478101976C5}"/>
    <dgm:cxn modelId="{0B09E363-0071-4640-82B3-730E8A1F4FA9}" srcId="{B3667940-72C9-44C0-9C40-D727F95C0638}" destId="{4963E833-8C88-411C-9531-41662A876A5A}" srcOrd="0" destOrd="0" parTransId="{CDEDA31C-366A-473B-BB0F-0FABDDEB1992}" sibTransId="{1DBF7ED0-DE95-43DD-9E3F-7BD994F77BE2}"/>
    <dgm:cxn modelId="{8CCA6D6F-4F4B-4EEF-A972-65AE96EB6A41}" srcId="{C487CE95-0510-4B77-A94F-6AB072EC6347}" destId="{42307FD4-29F3-4EE4-986A-0580434C70D9}" srcOrd="0" destOrd="0" parTransId="{06E58120-EFF8-4FF7-BCDA-7B3AFA1FA81A}" sibTransId="{5D16DA09-7C22-4840-89EB-210536AC3ED5}"/>
    <dgm:cxn modelId="{F70F9980-F1D6-4E6F-A38B-B5B36758221F}" type="presOf" srcId="{941AE8CE-2D95-4188-BA1B-E109704D3084}" destId="{99B86ACA-3B02-4658-BFE3-E4B2EF1D692A}" srcOrd="0" destOrd="0" presId="urn:microsoft.com/office/officeart/2018/2/layout/IconVerticalSolidList"/>
    <dgm:cxn modelId="{DEB1D885-AED7-466C-AC19-587B7A255CDB}" type="presOf" srcId="{8498F2ED-24F8-4E53-B65A-7C742978504A}" destId="{E5FC8394-485C-46F4-AE88-AF338D73BD82}" srcOrd="0" destOrd="0" presId="urn:microsoft.com/office/officeart/2018/2/layout/IconVerticalSolidList"/>
    <dgm:cxn modelId="{4BE98F9B-6BB2-4C4E-A82D-F425EB195C33}" type="presOf" srcId="{3BD9FCFE-C109-46AD-9F89-A96E531D662F}" destId="{0CFB2806-9290-4EB2-B19D-8B10948C1A16}" srcOrd="0" destOrd="0" presId="urn:microsoft.com/office/officeart/2018/2/layout/IconVerticalSolidList"/>
    <dgm:cxn modelId="{E4A3F29C-5C8A-4AC8-883D-3A34F0FC47F3}" type="presOf" srcId="{51EE48B5-CA10-40D0-BE0D-E4A4B24EF293}" destId="{BE67D649-C849-41E3-8E3A-AEFBE18BA853}" srcOrd="0" destOrd="0" presId="urn:microsoft.com/office/officeart/2018/2/layout/IconVerticalSolidList"/>
    <dgm:cxn modelId="{B678EDC7-F5AD-4BF6-8C68-3071C75F3889}" type="presOf" srcId="{4963E833-8C88-411C-9531-41662A876A5A}" destId="{C12312B2-C916-4779-B0F2-F50DF3663C74}" srcOrd="0" destOrd="0" presId="urn:microsoft.com/office/officeart/2018/2/layout/IconVerticalSolidList"/>
    <dgm:cxn modelId="{03202AE2-2362-455D-9A6C-5807BB73D66C}" type="presOf" srcId="{42307FD4-29F3-4EE4-986A-0580434C70D9}" destId="{697ED994-5E5D-4408-82D4-6606F7FE636B}" srcOrd="0" destOrd="0" presId="urn:microsoft.com/office/officeart/2018/2/layout/IconVerticalSolidList"/>
    <dgm:cxn modelId="{0335CDE6-41DB-4D19-8378-BE8038492CCF}" type="presOf" srcId="{50972EEF-2C31-43A8-A965-6084C85C23B8}" destId="{9096532D-DE8E-4B6E-AA69-2C93D46BFB15}" srcOrd="0" destOrd="0" presId="urn:microsoft.com/office/officeart/2018/2/layout/IconVerticalSolidList"/>
    <dgm:cxn modelId="{EDEF20EA-F658-4EC7-ACA1-00635287BE63}" srcId="{3BD9FCFE-C109-46AD-9F89-A96E531D662F}" destId="{C487CE95-0510-4B77-A94F-6AB072EC6347}" srcOrd="0" destOrd="0" parTransId="{2C139F27-F476-469C-9D9F-072E11541268}" sibTransId="{F214C151-1D02-47DF-BC3B-39184CCDC92C}"/>
    <dgm:cxn modelId="{DA7AA7EF-EEDC-4D00-A590-760475754F33}" srcId="{3BD9FCFE-C109-46AD-9F89-A96E531D662F}" destId="{50972EEF-2C31-43A8-A965-6084C85C23B8}" srcOrd="3" destOrd="0" parTransId="{0950A687-C4A3-4E4A-AC08-36B4847B5949}" sibTransId="{4B88F4C5-164E-42EC-BAE7-584122BFECE5}"/>
    <dgm:cxn modelId="{78ED12F9-91A5-4B6B-BE01-8BA8ED7C7F68}" type="presOf" srcId="{C487CE95-0510-4B77-A94F-6AB072EC6347}" destId="{E6E1A1C8-26B1-424D-8510-872F13FA3FC3}" srcOrd="0" destOrd="0" presId="urn:microsoft.com/office/officeart/2018/2/layout/IconVerticalSolidList"/>
    <dgm:cxn modelId="{13722E71-A6A3-40ED-95AB-E98AA51C16DB}" type="presParOf" srcId="{0CFB2806-9290-4EB2-B19D-8B10948C1A16}" destId="{C16224AE-1CA5-4A08-858E-44BF0D516E6C}" srcOrd="0" destOrd="0" presId="urn:microsoft.com/office/officeart/2018/2/layout/IconVerticalSolidList"/>
    <dgm:cxn modelId="{4A4143EA-8064-470A-8101-8F7B0937ED6E}" type="presParOf" srcId="{C16224AE-1CA5-4A08-858E-44BF0D516E6C}" destId="{610D4CE5-477C-42DB-A4EB-178CD6DBC3CA}" srcOrd="0" destOrd="0" presId="urn:microsoft.com/office/officeart/2018/2/layout/IconVerticalSolidList"/>
    <dgm:cxn modelId="{F3047CDD-FD8A-4E88-9D99-10AAC12D340A}" type="presParOf" srcId="{C16224AE-1CA5-4A08-858E-44BF0D516E6C}" destId="{C591F305-5C44-4C18-B653-C275BB68D1EE}" srcOrd="1" destOrd="0" presId="urn:microsoft.com/office/officeart/2018/2/layout/IconVerticalSolidList"/>
    <dgm:cxn modelId="{DCB57C85-76F9-4849-93DD-FB4F9735479B}" type="presParOf" srcId="{C16224AE-1CA5-4A08-858E-44BF0D516E6C}" destId="{44E5D598-EE34-4124-A614-1CF2A1795459}" srcOrd="2" destOrd="0" presId="urn:microsoft.com/office/officeart/2018/2/layout/IconVerticalSolidList"/>
    <dgm:cxn modelId="{18E36A6C-2C0F-43DA-AFED-27A7490667A3}" type="presParOf" srcId="{C16224AE-1CA5-4A08-858E-44BF0D516E6C}" destId="{E6E1A1C8-26B1-424D-8510-872F13FA3FC3}" srcOrd="3" destOrd="0" presId="urn:microsoft.com/office/officeart/2018/2/layout/IconVerticalSolidList"/>
    <dgm:cxn modelId="{4CD81A16-D81F-445D-A57D-8A8CE7D188CE}" type="presParOf" srcId="{C16224AE-1CA5-4A08-858E-44BF0D516E6C}" destId="{697ED994-5E5D-4408-82D4-6606F7FE636B}" srcOrd="4" destOrd="0" presId="urn:microsoft.com/office/officeart/2018/2/layout/IconVerticalSolidList"/>
    <dgm:cxn modelId="{3E3F9CA3-D517-4C01-8A10-DE9F6BADA216}" type="presParOf" srcId="{0CFB2806-9290-4EB2-B19D-8B10948C1A16}" destId="{4EB09350-0FD4-4124-8BB3-D0344195257B}" srcOrd="1" destOrd="0" presId="urn:microsoft.com/office/officeart/2018/2/layout/IconVerticalSolidList"/>
    <dgm:cxn modelId="{3D3C0DAD-3742-4E6C-A441-8578D478564C}" type="presParOf" srcId="{0CFB2806-9290-4EB2-B19D-8B10948C1A16}" destId="{A8017100-89E5-4EFC-8AEE-9E927745EA8D}" srcOrd="2" destOrd="0" presId="urn:microsoft.com/office/officeart/2018/2/layout/IconVerticalSolidList"/>
    <dgm:cxn modelId="{DAA7C05F-EB9D-4016-AB0D-D1C4D67DEFF2}" type="presParOf" srcId="{A8017100-89E5-4EFC-8AEE-9E927745EA8D}" destId="{08A73EA3-5F79-4F55-9140-C074F3DA2141}" srcOrd="0" destOrd="0" presId="urn:microsoft.com/office/officeart/2018/2/layout/IconVerticalSolidList"/>
    <dgm:cxn modelId="{0FE57911-42E3-4848-81EB-8EFF2D053500}" type="presParOf" srcId="{A8017100-89E5-4EFC-8AEE-9E927745EA8D}" destId="{5878F21C-7E31-4160-B48C-D4920DD009FC}" srcOrd="1" destOrd="0" presId="urn:microsoft.com/office/officeart/2018/2/layout/IconVerticalSolidList"/>
    <dgm:cxn modelId="{AE5D6A84-5860-4D88-9D1F-BFA335C70381}" type="presParOf" srcId="{A8017100-89E5-4EFC-8AEE-9E927745EA8D}" destId="{4770FF42-9A24-42BC-B035-D4981FF84283}" srcOrd="2" destOrd="0" presId="urn:microsoft.com/office/officeart/2018/2/layout/IconVerticalSolidList"/>
    <dgm:cxn modelId="{6EA430F5-D827-4D82-A5E9-18CDB07E68AA}" type="presParOf" srcId="{A8017100-89E5-4EFC-8AEE-9E927745EA8D}" destId="{99B86ACA-3B02-4658-BFE3-E4B2EF1D692A}" srcOrd="3" destOrd="0" presId="urn:microsoft.com/office/officeart/2018/2/layout/IconVerticalSolidList"/>
    <dgm:cxn modelId="{E6E1D305-DAE2-456F-BEA2-46BDAB0828C0}" type="presParOf" srcId="{A8017100-89E5-4EFC-8AEE-9E927745EA8D}" destId="{BE67D649-C849-41E3-8E3A-AEFBE18BA853}" srcOrd="4" destOrd="0" presId="urn:microsoft.com/office/officeart/2018/2/layout/IconVerticalSolidList"/>
    <dgm:cxn modelId="{9DF65B0C-767A-4D3D-B7C3-88912BF11EB5}" type="presParOf" srcId="{0CFB2806-9290-4EB2-B19D-8B10948C1A16}" destId="{3BBC832F-6C65-422F-8638-CE5727A2A9FA}" srcOrd="3" destOrd="0" presId="urn:microsoft.com/office/officeart/2018/2/layout/IconVerticalSolidList"/>
    <dgm:cxn modelId="{CF3AE70D-4A87-4B57-B172-3CD0D5C24D71}" type="presParOf" srcId="{0CFB2806-9290-4EB2-B19D-8B10948C1A16}" destId="{7C39B21C-02B8-4676-A834-CEBE770E7D6C}" srcOrd="4" destOrd="0" presId="urn:microsoft.com/office/officeart/2018/2/layout/IconVerticalSolidList"/>
    <dgm:cxn modelId="{22E5E6BA-24BC-493F-92EB-FA7460C5CD3D}" type="presParOf" srcId="{7C39B21C-02B8-4676-A834-CEBE770E7D6C}" destId="{079CD7B2-2BF8-4D30-9991-BCDE2BEB94B0}" srcOrd="0" destOrd="0" presId="urn:microsoft.com/office/officeart/2018/2/layout/IconVerticalSolidList"/>
    <dgm:cxn modelId="{0DB83C61-C166-4BFD-9C30-CC8EC6D84323}" type="presParOf" srcId="{7C39B21C-02B8-4676-A834-CEBE770E7D6C}" destId="{56FCBB43-AE57-4A75-8E8E-BF46C5561118}" srcOrd="1" destOrd="0" presId="urn:microsoft.com/office/officeart/2018/2/layout/IconVerticalSolidList"/>
    <dgm:cxn modelId="{17B14AC6-EF78-4C37-BB6C-7CF1C934FC3A}" type="presParOf" srcId="{7C39B21C-02B8-4676-A834-CEBE770E7D6C}" destId="{32FA5F06-1D3F-4F58-8FE7-1F37688F1C40}" srcOrd="2" destOrd="0" presId="urn:microsoft.com/office/officeart/2018/2/layout/IconVerticalSolidList"/>
    <dgm:cxn modelId="{E2ACEB3B-9E9E-4648-BB5E-311C5D11FFB6}" type="presParOf" srcId="{7C39B21C-02B8-4676-A834-CEBE770E7D6C}" destId="{22269363-B4D5-44FF-8C2E-044355D9F8BB}" srcOrd="3" destOrd="0" presId="urn:microsoft.com/office/officeart/2018/2/layout/IconVerticalSolidList"/>
    <dgm:cxn modelId="{2830FD3A-718D-49CC-B0A2-14269CD8E7F2}" type="presParOf" srcId="{7C39B21C-02B8-4676-A834-CEBE770E7D6C}" destId="{C12312B2-C916-4779-B0F2-F50DF3663C74}" srcOrd="4" destOrd="0" presId="urn:microsoft.com/office/officeart/2018/2/layout/IconVerticalSolidList"/>
    <dgm:cxn modelId="{2854AEAC-6C09-4184-B235-903FE26E6CDB}" type="presParOf" srcId="{0CFB2806-9290-4EB2-B19D-8B10948C1A16}" destId="{B3A536BB-1DD0-454D-AF80-BED71EB657CE}" srcOrd="5" destOrd="0" presId="urn:microsoft.com/office/officeart/2018/2/layout/IconVerticalSolidList"/>
    <dgm:cxn modelId="{2468A86D-AC85-405E-8BA8-798CF0642203}" type="presParOf" srcId="{0CFB2806-9290-4EB2-B19D-8B10948C1A16}" destId="{355218DE-7BEB-4B0F-95AA-D579742EEBED}" srcOrd="6" destOrd="0" presId="urn:microsoft.com/office/officeart/2018/2/layout/IconVerticalSolidList"/>
    <dgm:cxn modelId="{668F7975-70AA-406A-8B42-94D28087041F}" type="presParOf" srcId="{355218DE-7BEB-4B0F-95AA-D579742EEBED}" destId="{48B7BD57-C304-4D3D-B2E9-46D6622E63BB}" srcOrd="0" destOrd="0" presId="urn:microsoft.com/office/officeart/2018/2/layout/IconVerticalSolidList"/>
    <dgm:cxn modelId="{CC6CC560-6C2D-4E72-B6D4-806BC2F2A07E}" type="presParOf" srcId="{355218DE-7BEB-4B0F-95AA-D579742EEBED}" destId="{3B74DABA-ECB6-4CFD-9341-B5E82BD920FC}" srcOrd="1" destOrd="0" presId="urn:microsoft.com/office/officeart/2018/2/layout/IconVerticalSolidList"/>
    <dgm:cxn modelId="{AC234AA8-4FC6-47B3-AF90-F7608EF4CE0D}" type="presParOf" srcId="{355218DE-7BEB-4B0F-95AA-D579742EEBED}" destId="{970BE6B4-4F38-429B-8FF6-C9D9911FDFC2}" srcOrd="2" destOrd="0" presId="urn:microsoft.com/office/officeart/2018/2/layout/IconVerticalSolidList"/>
    <dgm:cxn modelId="{C58E7876-5011-4D29-910B-97CFE0A6BA48}" type="presParOf" srcId="{355218DE-7BEB-4B0F-95AA-D579742EEBED}" destId="{9096532D-DE8E-4B6E-AA69-2C93D46BFB15}" srcOrd="3" destOrd="0" presId="urn:microsoft.com/office/officeart/2018/2/layout/IconVerticalSolidList"/>
    <dgm:cxn modelId="{CDFCF501-A90D-4F8F-81F2-742796842681}" type="presParOf" srcId="{355218DE-7BEB-4B0F-95AA-D579742EEBED}" destId="{E5FC8394-485C-46F4-AE88-AF338D73BD8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3798D-0C4A-43E7-95A8-D67AF6C790BF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4E38D-0C70-477C-A843-76793160C676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F4FFA-7D3C-4266-8CF7-CC9F62C587BA}">
      <dsp:nvSpPr>
        <dsp:cNvPr id="0" name=""/>
        <dsp:cNvSpPr/>
      </dsp:nvSpPr>
      <dsp:spPr>
        <a:xfrm>
          <a:off x="1058686" y="1808"/>
          <a:ext cx="3549015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1. Schedule Interviews in Advance</a:t>
          </a:r>
        </a:p>
      </dsp:txBody>
      <dsp:txXfrm>
        <a:off x="1058686" y="1808"/>
        <a:ext cx="3549015" cy="916611"/>
      </dsp:txXfrm>
    </dsp:sp>
    <dsp:sp modelId="{89E86B59-57A0-4F2E-B600-A758CA49208E}">
      <dsp:nvSpPr>
        <dsp:cNvPr id="0" name=""/>
        <dsp:cNvSpPr/>
      </dsp:nvSpPr>
      <dsp:spPr>
        <a:xfrm>
          <a:off x="4607701" y="1808"/>
          <a:ext cx="3278998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Schedule interviews well ahead of time and confirm with the interviewee the day before. Limit interviews to a maximum of two hours and ensure punctuality.</a:t>
          </a:r>
        </a:p>
      </dsp:txBody>
      <dsp:txXfrm>
        <a:off x="4607701" y="1808"/>
        <a:ext cx="3278998" cy="916611"/>
      </dsp:txXfrm>
    </dsp:sp>
    <dsp:sp modelId="{3BD28851-5EE2-481B-BD4A-94CBBF1A4022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AE00B-0D8B-4436-BA91-DC8597B9677F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89F0E-D93E-4F32-AEC4-9855C7506731}">
      <dsp:nvSpPr>
        <dsp:cNvPr id="0" name=""/>
        <dsp:cNvSpPr/>
      </dsp:nvSpPr>
      <dsp:spPr>
        <a:xfrm>
          <a:off x="1058686" y="1147573"/>
          <a:ext cx="3549015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Comfortable Location</a:t>
          </a:r>
        </a:p>
      </dsp:txBody>
      <dsp:txXfrm>
        <a:off x="1058686" y="1147573"/>
        <a:ext cx="3549015" cy="916611"/>
      </dsp:txXfrm>
    </dsp:sp>
    <dsp:sp modelId="{8B8745E0-30EA-40E2-9DE2-72C77D7EBA0A}">
      <dsp:nvSpPr>
        <dsp:cNvPr id="0" name=""/>
        <dsp:cNvSpPr/>
      </dsp:nvSpPr>
      <dsp:spPr>
        <a:xfrm>
          <a:off x="4607701" y="1147573"/>
          <a:ext cx="3278998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Allow the interviewee to choose a comfortable and distraction-free location. Avoid restaurants for formal interviews.</a:t>
          </a:r>
        </a:p>
      </dsp:txBody>
      <dsp:txXfrm>
        <a:off x="4607701" y="1147573"/>
        <a:ext cx="3278998" cy="916611"/>
      </dsp:txXfrm>
    </dsp:sp>
    <dsp:sp modelId="{530AE181-63E7-4D29-A61A-9C2299463B5B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7F734-E4FB-46D2-BA6B-B4436C589C52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22FBA-DFDB-4330-8AEB-5BC59FEC388D}">
      <dsp:nvSpPr>
        <dsp:cNvPr id="0" name=""/>
        <dsp:cNvSpPr/>
      </dsp:nvSpPr>
      <dsp:spPr>
        <a:xfrm>
          <a:off x="1058686" y="2293338"/>
          <a:ext cx="3549015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Equipment Checks</a:t>
          </a:r>
        </a:p>
      </dsp:txBody>
      <dsp:txXfrm>
        <a:off x="1058686" y="2293338"/>
        <a:ext cx="3549015" cy="916611"/>
      </dsp:txXfrm>
    </dsp:sp>
    <dsp:sp modelId="{82BBE5B9-52CB-417A-9272-57BE9784E74F}">
      <dsp:nvSpPr>
        <dsp:cNvPr id="0" name=""/>
        <dsp:cNvSpPr/>
      </dsp:nvSpPr>
      <dsp:spPr>
        <a:xfrm>
          <a:off x="4607701" y="2293338"/>
          <a:ext cx="3278998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Before starting, check your tape recorder, batteries, and sound levels.</a:t>
          </a:r>
        </a:p>
      </dsp:txBody>
      <dsp:txXfrm>
        <a:off x="4607701" y="2293338"/>
        <a:ext cx="3278998" cy="916611"/>
      </dsp:txXfrm>
    </dsp:sp>
    <dsp:sp modelId="{F14FABBF-A9E5-4B2C-A986-1F2532E8A2E1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DE9E3-5D51-4988-B1B6-9D433AED2652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B9B4E-38F4-48AD-AD66-BC7ECC99D42F}">
      <dsp:nvSpPr>
        <dsp:cNvPr id="0" name=""/>
        <dsp:cNvSpPr/>
      </dsp:nvSpPr>
      <dsp:spPr>
        <a:xfrm>
          <a:off x="1058686" y="3439103"/>
          <a:ext cx="3549015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Preparedness</a:t>
          </a:r>
        </a:p>
      </dsp:txBody>
      <dsp:txXfrm>
        <a:off x="1058686" y="3439103"/>
        <a:ext cx="3549015" cy="916611"/>
      </dsp:txXfrm>
    </dsp:sp>
    <dsp:sp modelId="{4B8D7403-3711-4D1E-ABDC-136F2601D743}">
      <dsp:nvSpPr>
        <dsp:cNvPr id="0" name=""/>
        <dsp:cNvSpPr/>
      </dsp:nvSpPr>
      <dsp:spPr>
        <a:xfrm>
          <a:off x="4607701" y="3439103"/>
          <a:ext cx="3278998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Have a list of issues and an opening question ready, but allow the conversation to flow naturally. Take notes even if recording.</a:t>
          </a:r>
        </a:p>
      </dsp:txBody>
      <dsp:txXfrm>
        <a:off x="4607701" y="3439103"/>
        <a:ext cx="3278998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D4CE5-477C-42DB-A4EB-178CD6DBC3CA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1F305-5C44-4C18-B653-C275BB68D1EE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1A1C8-26B1-424D-8510-872F13FA3FC3}">
      <dsp:nvSpPr>
        <dsp:cNvPr id="0" name=""/>
        <dsp:cNvSpPr/>
      </dsp:nvSpPr>
      <dsp:spPr>
        <a:xfrm>
          <a:off x="1058686" y="1808"/>
          <a:ext cx="3549015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13. Question Testing</a:t>
          </a:r>
        </a:p>
      </dsp:txBody>
      <dsp:txXfrm>
        <a:off x="1058686" y="1808"/>
        <a:ext cx="3549015" cy="916611"/>
      </dsp:txXfrm>
    </dsp:sp>
    <dsp:sp modelId="{697ED994-5E5D-4408-82D4-6606F7FE636B}">
      <dsp:nvSpPr>
        <dsp:cNvPr id="0" name=""/>
        <dsp:cNvSpPr/>
      </dsp:nvSpPr>
      <dsp:spPr>
        <a:xfrm>
          <a:off x="4607701" y="1808"/>
          <a:ext cx="3278998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 interview questions with a spouse, friend, or study members before conducting the interviews, refining them as needed.</a:t>
          </a:r>
        </a:p>
      </dsp:txBody>
      <dsp:txXfrm>
        <a:off x="4607701" y="1808"/>
        <a:ext cx="3278998" cy="916611"/>
      </dsp:txXfrm>
    </dsp:sp>
    <dsp:sp modelId="{08A73EA3-5F79-4F55-9140-C074F3DA2141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8F21C-7E31-4160-B48C-D4920DD009FC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86ACA-3B02-4658-BFE3-E4B2EF1D692A}">
      <dsp:nvSpPr>
        <dsp:cNvPr id="0" name=""/>
        <dsp:cNvSpPr/>
      </dsp:nvSpPr>
      <dsp:spPr>
        <a:xfrm>
          <a:off x="1058686" y="1147573"/>
          <a:ext cx="3549015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14. Social Dynamics</a:t>
          </a:r>
        </a:p>
      </dsp:txBody>
      <dsp:txXfrm>
        <a:off x="1058686" y="1147573"/>
        <a:ext cx="3549015" cy="916611"/>
      </dsp:txXfrm>
    </dsp:sp>
    <dsp:sp modelId="{BE67D649-C849-41E3-8E3A-AEFBE18BA853}">
      <dsp:nvSpPr>
        <dsp:cNvPr id="0" name=""/>
        <dsp:cNvSpPr/>
      </dsp:nvSpPr>
      <dsp:spPr>
        <a:xfrm>
          <a:off x="4607701" y="1147573"/>
          <a:ext cx="3278998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 aware of the interpersonal dynamics during the interview, as these may affect the responses given.</a:t>
          </a:r>
        </a:p>
      </dsp:txBody>
      <dsp:txXfrm>
        <a:off x="4607701" y="1147573"/>
        <a:ext cx="3278998" cy="916611"/>
      </dsp:txXfrm>
    </dsp:sp>
    <dsp:sp modelId="{079CD7B2-2BF8-4D30-9991-BCDE2BEB94B0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CBB43-AE57-4A75-8E8E-BF46C5561118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69363-B4D5-44FF-8C2E-044355D9F8BB}">
      <dsp:nvSpPr>
        <dsp:cNvPr id="0" name=""/>
        <dsp:cNvSpPr/>
      </dsp:nvSpPr>
      <dsp:spPr>
        <a:xfrm>
          <a:off x="1058686" y="2293338"/>
          <a:ext cx="3549015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15. Interviewer Selection</a:t>
          </a:r>
        </a:p>
      </dsp:txBody>
      <dsp:txXfrm>
        <a:off x="1058686" y="2293338"/>
        <a:ext cx="3549015" cy="916611"/>
      </dsp:txXfrm>
    </dsp:sp>
    <dsp:sp modelId="{C12312B2-C916-4779-B0F2-F50DF3663C74}">
      <dsp:nvSpPr>
        <dsp:cNvPr id="0" name=""/>
        <dsp:cNvSpPr/>
      </dsp:nvSpPr>
      <dsp:spPr>
        <a:xfrm>
          <a:off x="4607701" y="2293338"/>
          <a:ext cx="3278998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Preferably, interviewers should not be senior leaders of the congregation to avoid bias. Interviewers should also avoid dominating the conversation.</a:t>
          </a:r>
        </a:p>
      </dsp:txBody>
      <dsp:txXfrm>
        <a:off x="4607701" y="2293338"/>
        <a:ext cx="3278998" cy="916611"/>
      </dsp:txXfrm>
    </dsp:sp>
    <dsp:sp modelId="{48B7BD57-C304-4D3D-B2E9-46D6622E63BB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4DABA-ECB6-4CFD-9341-B5E82BD920FC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6532D-DE8E-4B6E-AA69-2C93D46BFB15}">
      <dsp:nvSpPr>
        <dsp:cNvPr id="0" name=""/>
        <dsp:cNvSpPr/>
      </dsp:nvSpPr>
      <dsp:spPr>
        <a:xfrm>
          <a:off x="1058686" y="3439103"/>
          <a:ext cx="3549015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16. Influence Restraint</a:t>
          </a:r>
        </a:p>
      </dsp:txBody>
      <dsp:txXfrm>
        <a:off x="1058686" y="3439103"/>
        <a:ext cx="3549015" cy="916611"/>
      </dsp:txXfrm>
    </dsp:sp>
    <dsp:sp modelId="{E5FC8394-485C-46F4-AE88-AF338D73BD82}">
      <dsp:nvSpPr>
        <dsp:cNvPr id="0" name=""/>
        <dsp:cNvSpPr/>
      </dsp:nvSpPr>
      <dsp:spPr>
        <a:xfrm>
          <a:off x="4607701" y="3439103"/>
          <a:ext cx="3278998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Interviewers should control any tendency to dominate or influence the interview unduly.</a:t>
          </a:r>
        </a:p>
      </dsp:txBody>
      <dsp:txXfrm>
        <a:off x="4607701" y="3439103"/>
        <a:ext cx="3278998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12EA0-1810-4788-AA6D-54D171908D2E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F382-0812-4ADA-A0A8-418CFD426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30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F382-0812-4ADA-A0A8-418CFD42684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1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F382-0812-4ADA-A0A8-418CFD42684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798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F382-0812-4ADA-A0A8-418CFD42684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07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1200" dirty="0"/>
              <a:t>In the table below variables var1 thru var5 are a collection of seven values, ‘id’ is the identifier for each observation.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1200" dirty="0"/>
              <a:t>This dataset has information for seven cases (in this case people, but could also be states, countries, </a:t>
            </a:r>
            <a:r>
              <a:rPr lang="en-US" altLang="zh-HK" sz="1200" dirty="0" err="1"/>
              <a:t>etc</a:t>
            </a:r>
            <a:r>
              <a:rPr lang="en-US" altLang="zh-HK" sz="1200" dirty="0"/>
              <a:t>) grouped into five variables.</a:t>
            </a:r>
          </a:p>
          <a:p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F382-0812-4ADA-A0A8-418CFD42684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460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1200" dirty="0"/>
              <a:t>For data analysis your data should have variables as columns and observations as rows.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1200" dirty="0"/>
              <a:t>The first row should have the column headings.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1200" dirty="0"/>
              <a:t>Make sure your dataset has at least one identifier (for example, individual id, family id, etc.)</a:t>
            </a:r>
          </a:p>
          <a:p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F382-0812-4ADA-A0A8-418CFD42684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354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1200" dirty="0"/>
              <a:t>In the example below the non-response is coded as 999 and if we leave this the mean age would be 80 years,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1200" dirty="0"/>
              <a:t>removing the 999 and setting it to missing, the average age goes down to 54 years.</a:t>
            </a:r>
          </a:p>
          <a:p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F382-0812-4ADA-A0A8-418CFD42684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46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81280">
              <a:spcBef>
                <a:spcPts val="100"/>
              </a:spcBef>
            </a:pP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In</a:t>
            </a:r>
            <a:r>
              <a:rPr lang="en-US" altLang="zh-HK" sz="1200" kern="1200" spc="-4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the</a:t>
            </a:r>
            <a:r>
              <a:rPr lang="en-US" altLang="zh-HK" sz="1200" kern="1200" spc="-3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example</a:t>
            </a:r>
            <a:r>
              <a:rPr lang="en-US" altLang="zh-HK" sz="1200" kern="1200" spc="-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below</a:t>
            </a:r>
            <a:r>
              <a:rPr lang="en-US" altLang="zh-HK" sz="1200" kern="1200" spc="-2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responses go</a:t>
            </a:r>
            <a:r>
              <a:rPr lang="en-US" altLang="zh-HK" sz="1200" kern="1200" spc="-2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from</a:t>
            </a:r>
            <a:r>
              <a:rPr lang="en-US" altLang="zh-HK" sz="1200" kern="1200" spc="-2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‘very</a:t>
            </a:r>
            <a:r>
              <a:rPr lang="en-US" altLang="zh-HK" sz="1200" kern="1200" spc="-2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well’</a:t>
            </a:r>
            <a:r>
              <a:rPr lang="en-US" altLang="zh-HK" sz="1200" kern="1200" spc="1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to</a:t>
            </a:r>
            <a:r>
              <a:rPr lang="en-US" altLang="zh-HK" sz="1200" kern="1200" spc="-3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‘refused’,</a:t>
            </a:r>
            <a:r>
              <a:rPr lang="en-US" altLang="zh-HK" sz="1200" kern="1200" spc="-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with</a:t>
            </a:r>
            <a:r>
              <a:rPr lang="en-US" altLang="zh-HK" sz="1200" kern="1200" spc="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codes</a:t>
            </a:r>
            <a:r>
              <a:rPr lang="en-US" altLang="zh-HK" sz="1200" kern="1200" spc="-1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1</a:t>
            </a:r>
            <a:r>
              <a:rPr lang="en-US" altLang="zh-HK" sz="1200" kern="1200" spc="-3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to</a:t>
            </a:r>
            <a:r>
              <a:rPr lang="en-US" altLang="zh-HK" sz="1200" kern="1200" spc="-2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6.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Leaving</a:t>
            </a:r>
            <a:r>
              <a:rPr lang="en-US" altLang="zh-HK" sz="1200" kern="1200" spc="-3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the</a:t>
            </a:r>
            <a:r>
              <a:rPr lang="en-US" altLang="zh-HK" sz="1200" kern="1200" spc="-3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variable</a:t>
            </a:r>
            <a:r>
              <a:rPr lang="en-US" altLang="zh-HK" sz="1200" kern="1200" spc="-2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spc="-1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‘as-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is’</a:t>
            </a:r>
            <a:r>
              <a:rPr lang="en-US" altLang="zh-HK" sz="1200" kern="1200" spc="-1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in</a:t>
            </a:r>
            <a:r>
              <a:rPr lang="en-US" altLang="zh-HK" sz="1200" kern="1200" spc="-1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a</a:t>
            </a:r>
            <a:r>
              <a:rPr lang="en-US" altLang="zh-HK" sz="1200" kern="1200" spc="-3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regression</a:t>
            </a:r>
            <a:r>
              <a:rPr lang="en-US" altLang="zh-HK" sz="1200" kern="1200" spc="-1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model</a:t>
            </a:r>
            <a:r>
              <a:rPr lang="en-US" altLang="zh-HK" sz="1200" kern="1200" spc="-2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will</a:t>
            </a:r>
            <a:r>
              <a:rPr lang="en-US" altLang="zh-HK" sz="1200" kern="1200" spc="1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misinterpret</a:t>
            </a:r>
            <a:r>
              <a:rPr lang="en-US" altLang="zh-HK" sz="1200" kern="1200" spc="-1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the</a:t>
            </a:r>
            <a:r>
              <a:rPr lang="en-US" altLang="zh-HK" sz="1200" kern="1200" spc="-3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variable</a:t>
            </a:r>
            <a:r>
              <a:rPr lang="en-US" altLang="zh-HK" sz="1200" kern="1200" spc="-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spc="-2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as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going</a:t>
            </a:r>
            <a:r>
              <a:rPr lang="en-US" altLang="zh-HK" sz="1200" kern="1200" spc="-3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from</a:t>
            </a:r>
            <a:r>
              <a:rPr lang="en-US" altLang="zh-HK" sz="1200" kern="1200" spc="-2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quite</a:t>
            </a:r>
            <a:r>
              <a:rPr lang="en-US" altLang="zh-HK" sz="1200" kern="1200" spc="-1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positive</a:t>
            </a:r>
            <a:r>
              <a:rPr lang="en-US" altLang="zh-HK" sz="1200" kern="1200" spc="-1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to</a:t>
            </a:r>
            <a:r>
              <a:rPr lang="en-US" altLang="zh-HK" sz="1200" kern="1200" spc="-3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…</a:t>
            </a:r>
            <a:r>
              <a:rPr lang="en-US" altLang="zh-HK" sz="1200" kern="1200" spc="-2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refused?</a:t>
            </a:r>
            <a:r>
              <a:rPr lang="en-US" altLang="zh-HK" sz="1200" kern="1200" spc="-1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This</a:t>
            </a:r>
            <a:r>
              <a:rPr lang="en-US" altLang="zh-HK" sz="1200" kern="1200" spc="-3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does</a:t>
            </a:r>
            <a:r>
              <a:rPr lang="en-US" altLang="zh-HK" sz="1200" kern="1200" spc="-1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not</a:t>
            </a:r>
            <a:r>
              <a:rPr lang="en-US" altLang="zh-HK" sz="1200" kern="1200" spc="-1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make</a:t>
            </a:r>
            <a:r>
              <a:rPr lang="en-US" altLang="zh-HK" sz="1200" kern="1200" spc="-2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sense.</a:t>
            </a:r>
            <a:r>
              <a:rPr lang="en-US" altLang="zh-HK" sz="1200" kern="1200" spc="-1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You</a:t>
            </a:r>
            <a:r>
              <a:rPr lang="en-US" altLang="zh-HK" sz="1200" kern="1200" spc="-1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need</a:t>
            </a:r>
            <a:r>
              <a:rPr lang="en-US" altLang="zh-HK" sz="1200" kern="1200" spc="-1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spc="-2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to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clean</a:t>
            </a:r>
            <a:r>
              <a:rPr lang="en-US" altLang="zh-HK" sz="1200" kern="1200" spc="-4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the</a:t>
            </a:r>
            <a:r>
              <a:rPr lang="en-US" altLang="zh-HK" sz="1200" kern="1200" spc="-3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variable by</a:t>
            </a:r>
            <a:r>
              <a:rPr lang="en-US" altLang="zh-HK" sz="1200" kern="1200" spc="-2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eliminating</a:t>
            </a:r>
            <a:r>
              <a:rPr lang="en-US" altLang="zh-HK" sz="1200" kern="1200" spc="-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the</a:t>
            </a:r>
            <a:r>
              <a:rPr lang="en-US" altLang="zh-HK" sz="1200" kern="1200" spc="-2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no</a:t>
            </a:r>
            <a:r>
              <a:rPr lang="en-US" altLang="zh-HK" sz="1200" kern="1200" spc="-3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response so</a:t>
            </a:r>
            <a:r>
              <a:rPr lang="en-US" altLang="zh-HK" sz="1200" kern="1200" spc="-3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it</a:t>
            </a:r>
            <a:r>
              <a:rPr lang="en-US" altLang="zh-HK" sz="1200" kern="1200" spc="-3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goes</a:t>
            </a:r>
            <a:r>
              <a:rPr lang="en-US" altLang="zh-HK" sz="1200" kern="1200" spc="-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from</a:t>
            </a:r>
            <a:r>
              <a:rPr lang="en-US" altLang="zh-HK" sz="1200" kern="1200" spc="-2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positive</a:t>
            </a:r>
            <a:r>
              <a:rPr lang="en-US" altLang="zh-HK" sz="1200" kern="1200" spc="-1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spc="-2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to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negative.</a:t>
            </a:r>
            <a:r>
              <a:rPr lang="en-US" altLang="zh-HK" sz="1200" kern="1200" spc="-3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Even</a:t>
            </a:r>
            <a:r>
              <a:rPr lang="en-US" altLang="zh-HK" sz="1200" kern="1200" spc="-2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more,</a:t>
            </a:r>
            <a:r>
              <a:rPr lang="en-US" altLang="zh-HK" sz="1200" kern="1200" spc="-2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you</a:t>
            </a:r>
            <a:r>
              <a:rPr lang="en-US" altLang="zh-HK" sz="1200" kern="1200" spc="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may</a:t>
            </a:r>
            <a:r>
              <a:rPr lang="en-US" altLang="zh-HK" sz="1200" kern="1200" spc="-2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have</a:t>
            </a:r>
            <a:r>
              <a:rPr lang="en-US" altLang="zh-HK" sz="1200" kern="1200" spc="-3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to</a:t>
            </a:r>
            <a:r>
              <a:rPr lang="en-US" altLang="zh-HK" sz="1200" kern="1200" spc="-2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reverse</a:t>
            </a:r>
            <a:r>
              <a:rPr lang="en-US" altLang="zh-HK" sz="1200" kern="1200" spc="-1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the</a:t>
            </a:r>
            <a:r>
              <a:rPr lang="en-US" altLang="zh-HK" sz="1200" kern="1200" spc="-2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valence</a:t>
            </a:r>
            <a:r>
              <a:rPr lang="en-US" altLang="zh-HK" sz="1200" kern="1200" spc="-1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so</a:t>
            </a:r>
            <a:r>
              <a:rPr lang="en-US" altLang="zh-HK" sz="1200" kern="1200" spc="-2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the</a:t>
            </a:r>
            <a:r>
              <a:rPr lang="en-US" altLang="zh-HK" sz="1200" kern="1200" spc="-3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variable </a:t>
            </a:r>
            <a:r>
              <a:rPr lang="en-US" altLang="zh-HK" sz="1200" kern="1200" spc="-2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goes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from</a:t>
            </a:r>
            <a:r>
              <a:rPr lang="en-US" altLang="zh-HK" sz="1200" kern="1200" spc="-4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negative</a:t>
            </a:r>
            <a:r>
              <a:rPr lang="en-US" altLang="zh-HK" sz="1200" kern="1200" spc="-15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to</a:t>
            </a:r>
            <a:r>
              <a:rPr lang="en-US" altLang="zh-HK" sz="1200" kern="1200" spc="-3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positive</a:t>
            </a:r>
            <a:r>
              <a:rPr lang="en-US" altLang="zh-HK" sz="1200" kern="1200" spc="-2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for</a:t>
            </a:r>
            <a:r>
              <a:rPr lang="en-US" altLang="zh-HK" sz="1200" kern="1200" spc="-3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a</a:t>
            </a:r>
            <a:r>
              <a:rPr lang="en-US" altLang="zh-HK" sz="1200" kern="1200" spc="-3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altLang="zh-HK" sz="1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better/easier</a:t>
            </a:r>
            <a:r>
              <a:rPr lang="en-US" altLang="zh-HK" sz="1200" kern="1200" spc="-1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 interpretation.</a:t>
            </a:r>
            <a:endParaRPr lang="en-US" altLang="zh-HK" sz="1200" kern="1200" dirty="0">
              <a:solidFill>
                <a:schemeClr val="tx1"/>
              </a:solidFill>
              <a:latin typeface="+mn-lt"/>
              <a:ea typeface="+mn-ea"/>
              <a:cs typeface="Arial"/>
            </a:endParaRPr>
          </a:p>
          <a:p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F382-0812-4ADA-A0A8-418CFD42684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38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191B-9396-4CDE-BC06-04A76A9378AE}" type="datetime1">
              <a:rPr lang="en-GB" altLang="zh-HK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75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018C-DA4F-442F-9B67-AEDB136F274B}" type="datetime1">
              <a:rPr lang="en-GB" altLang="zh-HK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42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45E-1CB0-42AD-9D37-EB84D69C0689}" type="datetime1">
              <a:rPr lang="en-GB" altLang="zh-HK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799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67186" y="127349"/>
            <a:ext cx="6409626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1">
                <a:solidFill>
                  <a:srgbClr val="DDDDD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PU/DSS/OTR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265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A013-80CC-4AE3-AF78-1F028DACBB5A}" type="datetime1">
              <a:rPr lang="en-GB" altLang="zh-HK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79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14D0-4747-443D-8129-D89C4166DBE6}" type="datetime1">
              <a:rPr lang="en-GB" altLang="zh-HK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95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C0D3-16D1-47B8-AA2D-29D40CA9F472}" type="datetime1">
              <a:rPr lang="en-GB" altLang="zh-HK" smtClean="0"/>
              <a:t>01/04/2024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20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6112-4E18-42BA-AC9A-4920845B77C6}" type="datetime1">
              <a:rPr lang="en-GB" altLang="zh-HK" smtClean="0"/>
              <a:t>01/04/2024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02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D42D-3870-40C5-8CD0-A6EB1FDB9726}" type="datetime1">
              <a:rPr lang="en-GB" altLang="zh-HK" smtClean="0"/>
              <a:t>01/04/2024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7A4-FDD6-4910-9A98-9B5E811BEADF}" type="datetime1">
              <a:rPr lang="en-GB" altLang="zh-HK" smtClean="0"/>
              <a:t>01/04/2024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5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0A40-E9BE-42EC-81DC-F90894F71D3D}" type="datetime1">
              <a:rPr lang="en-GB" altLang="zh-HK" smtClean="0"/>
              <a:t>01/04/2024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55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E6C-BB8B-445C-BC10-6B68EEB0BF76}" type="datetime1">
              <a:rPr lang="en-GB" altLang="zh-HK" smtClean="0"/>
              <a:t>01/04/2024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79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850BA-973F-4678-A825-874BF88A11F6}" type="datetime1">
              <a:rPr lang="en-GB" altLang="zh-HK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4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bguides.princeton.edu/ds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ibguides.princeton.edu/ds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ibguides.princeton.edu/ds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ibguides.princeton.edu/ds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ibguides.princeton.edu/ds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bguides.princeton.edu/ds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tudy.sagepub.com/aldrich3e/student-resources/step-by-step-spss%C2%AE-tutorial-videos" TargetMode="External"/><Relationship Id="rId3" Type="http://schemas.openxmlformats.org/officeDocument/2006/relationships/hyperlink" Target="http://libguides.princeton.edu/dss" TargetMode="External"/><Relationship Id="rId7" Type="http://schemas.openxmlformats.org/officeDocument/2006/relationships/hyperlink" Target="https://www.stata.com/links/video-tutorials/" TargetMode="External"/><Relationship Id="rId2" Type="http://schemas.openxmlformats.org/officeDocument/2006/relationships/hyperlink" Target="https://stats.oarc.ucla.edu/other/da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0lpfmFnlDHI" TargetMode="External"/><Relationship Id="rId5" Type="http://schemas.openxmlformats.org/officeDocument/2006/relationships/hyperlink" Target="https://www.w3schools.com/r/default.asp" TargetMode="External"/><Relationship Id="rId4" Type="http://schemas.openxmlformats.org/officeDocument/2006/relationships/hyperlink" Target="https://www.w3schools.com/EXCEL/index.php" TargetMode="External"/><Relationship Id="rId9" Type="http://schemas.openxmlformats.org/officeDocument/2006/relationships/hyperlink" Target="https://www.youtube.com/watch?v=yZ0bV2Afkjc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5" y="764704"/>
            <a:ext cx="7772400" cy="1647724"/>
          </a:xfrm>
        </p:spPr>
        <p:txBody>
          <a:bodyPr>
            <a:noAutofit/>
          </a:bodyPr>
          <a:lstStyle/>
          <a:p>
            <a:br>
              <a:rPr lang="en-US" sz="3000" dirty="0"/>
            </a:br>
            <a:r>
              <a:rPr lang="en-US" sz="3000" dirty="0"/>
              <a:t>2024 Spring</a:t>
            </a:r>
            <a:br>
              <a:rPr lang="en-US" sz="3000" dirty="0"/>
            </a:br>
            <a:r>
              <a:rPr lang="en-US" sz="3000" dirty="0"/>
              <a:t>SOCI2010 (Education and Society)</a:t>
            </a:r>
            <a:br>
              <a:rPr lang="en-US" sz="3000" b="1" dirty="0"/>
            </a:br>
            <a:r>
              <a:rPr lang="en-US" sz="3000" b="1" dirty="0"/>
              <a:t> </a:t>
            </a:r>
            <a:r>
              <a:rPr lang="en-US" sz="3000" b="1"/>
              <a:t>Tutorial 7</a:t>
            </a:r>
            <a:endParaRPr lang="en-GB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367" y="2222850"/>
            <a:ext cx="6944816" cy="2911030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endParaRPr lang="en-GB" sz="2800" dirty="0"/>
          </a:p>
          <a:p>
            <a:r>
              <a:rPr lang="en-GB" sz="2000" dirty="0"/>
              <a:t>Wanying LING</a:t>
            </a:r>
          </a:p>
          <a:p>
            <a:r>
              <a:rPr lang="en-US" sz="2000" dirty="0"/>
              <a:t>Department of Sociology</a:t>
            </a:r>
          </a:p>
          <a:p>
            <a:r>
              <a:rPr lang="en-US" sz="2000" dirty="0"/>
              <a:t>The University of Hong Kong</a:t>
            </a:r>
            <a:endParaRPr lang="en-GB" sz="2000" dirty="0"/>
          </a:p>
          <a:p>
            <a:r>
              <a:rPr lang="en-GB" sz="2000" dirty="0"/>
              <a:t>lingwany@connect.hku.hk</a:t>
            </a:r>
          </a:p>
          <a:p>
            <a:pPr>
              <a:spcBef>
                <a:spcPts val="1200"/>
              </a:spcBef>
            </a:pPr>
            <a:r>
              <a:rPr lang="en-GB" sz="2000" dirty="0"/>
              <a:t>M</a:t>
            </a:r>
            <a:r>
              <a:rPr lang="en-US" altLang="zh-CN" sz="2000" dirty="0"/>
              <a:t>arch 27</a:t>
            </a:r>
            <a:r>
              <a:rPr lang="en-GB" sz="2000" dirty="0"/>
              <a:t>, 2024</a:t>
            </a:r>
          </a:p>
        </p:txBody>
      </p:sp>
      <p:pic>
        <p:nvPicPr>
          <p:cNvPr id="14344" name="Picture 8" descr="The University of Hong Kong (School of Humanities), Hong Kong - The  International Academic Forum (IAFOR)">
            <a:extLst>
              <a:ext uri="{FF2B5EF4-FFF2-40B4-BE49-F238E27FC236}">
                <a16:creationId xmlns:a16="http://schemas.microsoft.com/office/drawing/2014/main" id="{13E2D9C5-0A43-40A4-BCD5-BE1AD0500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698" y="5301208"/>
            <a:ext cx="1374155" cy="137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8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DE23EB-EDA0-CCC2-79BD-C308D034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HK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BFC679DB-CB14-3EA1-21B7-A973C899A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584" y="1828989"/>
            <a:ext cx="8178799" cy="402805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CDB712-670F-136F-FE31-D155BC72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98FA6A-3505-228D-B330-4EB85FFD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C22FB4-94AA-D646-CCD7-8345B96D7567}"/>
              </a:ext>
            </a:extLst>
          </p:cNvPr>
          <p:cNvSpPr txBox="1"/>
          <p:nvPr/>
        </p:nvSpPr>
        <p:spPr>
          <a:xfrm>
            <a:off x="1814710" y="6071417"/>
            <a:ext cx="6204545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fr-FR" altLang="zh-HK" sz="1400" dirty="0" err="1"/>
              <a:t>From</a:t>
            </a:r>
            <a:r>
              <a:rPr lang="fr-FR" altLang="zh-HK" sz="1400" dirty="0"/>
              <a:t> Princeton DSS </a:t>
            </a:r>
            <a:r>
              <a:rPr lang="fr-FR" altLang="zh-HK" sz="1400" dirty="0" err="1"/>
              <a:t>Libguides</a:t>
            </a:r>
            <a:r>
              <a:rPr lang="fr-FR" altLang="zh-HK" sz="1400" dirty="0"/>
              <a:t> </a:t>
            </a:r>
            <a:r>
              <a:rPr lang="fr-FR" altLang="zh-HK" sz="1400" dirty="0">
                <a:hlinkClick r:id="rId4"/>
              </a:rPr>
              <a:t>http://libguides.princeton.edu/dss</a:t>
            </a:r>
            <a:endParaRPr lang="fr-FR" altLang="zh-HK" sz="1400" dirty="0"/>
          </a:p>
        </p:txBody>
      </p:sp>
    </p:spTree>
    <p:extLst>
      <p:ext uri="{BB962C8B-B14F-4D97-AF65-F5344CB8AC3E}">
        <p14:creationId xmlns:p14="http://schemas.microsoft.com/office/powerpoint/2010/main" val="417791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5FB3C6-52ED-D145-E7BE-48F95BCC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HK" sz="4700"/>
              <a:t>Data Format </a:t>
            </a:r>
            <a:endParaRPr lang="zh-HK" altLang="en-US" sz="470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936CD-6078-B8A3-4A96-64D21FE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HK" sz="1900" dirty="0"/>
              <a:t>ASCII. The most universally accepted format. Practically any statistical software can open/read these type of files. Available formats:</a:t>
            </a:r>
          </a:p>
          <a:p>
            <a:r>
              <a:rPr lang="en-US" altLang="zh-HK" sz="1900" b="1" dirty="0"/>
              <a:t>Delimited. </a:t>
            </a:r>
            <a:r>
              <a:rPr lang="en-US" altLang="zh-HK" sz="1900" dirty="0"/>
              <a:t>Data is separated by comma, tab or space. The most common extension is *.csv (comma-separated value). Another type of extensions are *.txt for tab-separated data and *.prn for space-separated data. Any statistical package can read these formats.</a:t>
            </a:r>
          </a:p>
          <a:p>
            <a:r>
              <a:rPr lang="en-US" altLang="zh-HK" sz="1900" b="1" dirty="0"/>
              <a:t>Record form (or fixed). </a:t>
            </a:r>
            <a:r>
              <a:rPr lang="en-US" altLang="zh-HK" sz="1900" dirty="0"/>
              <a:t>Data is structured by fixed blocks (for example, var1 in columns 1 to 5, var2 in column 6 to 8, </a:t>
            </a:r>
            <a:r>
              <a:rPr lang="en-US" altLang="zh-HK" sz="1900" dirty="0" err="1"/>
              <a:t>etc</a:t>
            </a:r>
            <a:r>
              <a:rPr lang="en-US" altLang="zh-HK" sz="1900" dirty="0"/>
              <a:t>). You will need a codebook and to write a program (either in Stata, SPSS or SAS) to read the data. Extensions for the datasets could be *.</a:t>
            </a:r>
            <a:r>
              <a:rPr lang="en-US" altLang="zh-HK" sz="1900" dirty="0" err="1"/>
              <a:t>dat</a:t>
            </a:r>
            <a:r>
              <a:rPr lang="en-US" altLang="zh-HK" sz="1900" dirty="0"/>
              <a:t>, *.txt. For data in this format no column headings is available.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31A2F9-BD1D-8EE4-2D1F-0155A064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42D792-6832-CF0B-B4FD-C87A129E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489889-3759-31F7-23FC-80921F1F7883}"/>
              </a:ext>
            </a:extLst>
          </p:cNvPr>
          <p:cNvSpPr txBox="1"/>
          <p:nvPr/>
        </p:nvSpPr>
        <p:spPr>
          <a:xfrm>
            <a:off x="1691680" y="6070118"/>
            <a:ext cx="6204545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fr-FR" altLang="zh-HK" sz="1400" dirty="0" err="1"/>
              <a:t>From</a:t>
            </a:r>
            <a:r>
              <a:rPr lang="fr-FR" altLang="zh-HK" sz="1400" dirty="0"/>
              <a:t> Princeton DSS </a:t>
            </a:r>
            <a:r>
              <a:rPr lang="fr-FR" altLang="zh-HK" sz="1400" dirty="0" err="1"/>
              <a:t>Libguides</a:t>
            </a:r>
            <a:r>
              <a:rPr lang="fr-FR" altLang="zh-HK" sz="1400" dirty="0"/>
              <a:t> </a:t>
            </a:r>
            <a:r>
              <a:rPr lang="fr-FR" altLang="zh-HK" sz="1400" dirty="0">
                <a:hlinkClick r:id="rId2"/>
              </a:rPr>
              <a:t>http://libguides.princeton.edu/dss</a:t>
            </a:r>
            <a:endParaRPr lang="fr-FR" altLang="zh-HK" sz="1400" dirty="0"/>
          </a:p>
        </p:txBody>
      </p:sp>
    </p:spTree>
    <p:extLst>
      <p:ext uri="{BB962C8B-B14F-4D97-AF65-F5344CB8AC3E}">
        <p14:creationId xmlns:p14="http://schemas.microsoft.com/office/powerpoint/2010/main" val="186395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6509B1-DE4B-2644-6D1B-E1B9FD86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HK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Format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47BBD-D372-444E-685E-C376C1E0D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HK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Comma-separated value (*.csv)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64EF704F-5217-D801-8F61-E18CFF5742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903" y="2633472"/>
            <a:ext cx="7421908" cy="3586353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80CA9E-9EE4-28A7-D4DC-44110CED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8C786D-8E71-6C0D-B64F-6574490F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8B2CB1-7003-03BA-0365-AF15085B6173}"/>
              </a:ext>
            </a:extLst>
          </p:cNvPr>
          <p:cNvSpPr txBox="1"/>
          <p:nvPr/>
        </p:nvSpPr>
        <p:spPr>
          <a:xfrm>
            <a:off x="1763688" y="6240567"/>
            <a:ext cx="6204545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fr-FR" altLang="zh-HK" sz="1400" dirty="0" err="1"/>
              <a:t>From</a:t>
            </a:r>
            <a:r>
              <a:rPr lang="fr-FR" altLang="zh-HK" sz="1400" dirty="0"/>
              <a:t> Princeton DSS </a:t>
            </a:r>
            <a:r>
              <a:rPr lang="fr-FR" altLang="zh-HK" sz="1400" dirty="0" err="1"/>
              <a:t>Libguides</a:t>
            </a:r>
            <a:r>
              <a:rPr lang="fr-FR" altLang="zh-HK" sz="1400" dirty="0"/>
              <a:t> </a:t>
            </a:r>
            <a:r>
              <a:rPr lang="fr-FR" altLang="zh-HK" sz="1400" dirty="0">
                <a:hlinkClick r:id="rId3"/>
              </a:rPr>
              <a:t>http://libguides.princeton.edu/dss</a:t>
            </a:r>
            <a:endParaRPr lang="fr-FR" altLang="zh-HK" sz="1400" dirty="0"/>
          </a:p>
        </p:txBody>
      </p:sp>
    </p:spTree>
    <p:extLst>
      <p:ext uri="{BB962C8B-B14F-4D97-AF65-F5344CB8AC3E}">
        <p14:creationId xmlns:p14="http://schemas.microsoft.com/office/powerpoint/2010/main" val="206091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126" y="441789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Data</a:t>
            </a:r>
            <a:r>
              <a:rPr sz="3200" spc="-80" dirty="0"/>
              <a:t> </a:t>
            </a:r>
            <a:r>
              <a:rPr lang="en-US" sz="3200" dirty="0"/>
              <a:t>Format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28648"/>
            <a:ext cx="10483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latin typeface="Arial"/>
                <a:cs typeface="Arial"/>
              </a:rPr>
              <a:t>Tab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- </a:t>
            </a:r>
            <a:r>
              <a:rPr sz="1600" spc="-10" dirty="0">
                <a:latin typeface="Arial"/>
                <a:cs typeface="Arial"/>
              </a:rPr>
              <a:t>separated </a:t>
            </a:r>
            <a:r>
              <a:rPr sz="1600" dirty="0">
                <a:latin typeface="Arial"/>
                <a:cs typeface="Arial"/>
              </a:rPr>
              <a:t>value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(*.txt)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1050" y="1890713"/>
            <a:ext cx="393700" cy="165100"/>
            <a:chOff x="2051050" y="1890713"/>
            <a:chExt cx="393700" cy="165100"/>
          </a:xfrm>
        </p:grpSpPr>
        <p:sp>
          <p:nvSpPr>
            <p:cNvPr id="5" name="object 5"/>
            <p:cNvSpPr/>
            <p:nvPr/>
          </p:nvSpPr>
          <p:spPr>
            <a:xfrm>
              <a:off x="2057400" y="1897063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304800" y="0"/>
                  </a:moveTo>
                  <a:lnTo>
                    <a:pt x="304800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304800" y="114300"/>
                  </a:lnTo>
                  <a:lnTo>
                    <a:pt x="304800" y="152400"/>
                  </a:lnTo>
                  <a:lnTo>
                    <a:pt x="381000" y="762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7400" y="1897063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0" y="38100"/>
                  </a:moveTo>
                  <a:lnTo>
                    <a:pt x="304800" y="38100"/>
                  </a:lnTo>
                  <a:lnTo>
                    <a:pt x="304800" y="0"/>
                  </a:lnTo>
                  <a:lnTo>
                    <a:pt x="381000" y="76200"/>
                  </a:lnTo>
                  <a:lnTo>
                    <a:pt x="304800" y="152400"/>
                  </a:lnTo>
                  <a:lnTo>
                    <a:pt x="304800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1702" y="1052100"/>
            <a:ext cx="5680024" cy="26669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4375" y="3892068"/>
            <a:ext cx="5114527" cy="28082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64540" y="4379785"/>
            <a:ext cx="1127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Space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- </a:t>
            </a:r>
            <a:r>
              <a:rPr sz="1600" spc="-10" dirty="0">
                <a:latin typeface="Arial"/>
                <a:cs typeface="Arial"/>
              </a:rPr>
              <a:t>separated </a:t>
            </a:r>
            <a:r>
              <a:rPr sz="1600" dirty="0">
                <a:latin typeface="Arial"/>
                <a:cs typeface="Arial"/>
              </a:rPr>
              <a:t>value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(*.prn)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51050" y="4641850"/>
            <a:ext cx="393700" cy="165100"/>
            <a:chOff x="2051050" y="4641850"/>
            <a:chExt cx="393700" cy="165100"/>
          </a:xfrm>
        </p:grpSpPr>
        <p:sp>
          <p:nvSpPr>
            <p:cNvPr id="11" name="object 11"/>
            <p:cNvSpPr/>
            <p:nvPr/>
          </p:nvSpPr>
          <p:spPr>
            <a:xfrm>
              <a:off x="2057400" y="4648200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304800" y="0"/>
                  </a:moveTo>
                  <a:lnTo>
                    <a:pt x="304800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304800" y="114300"/>
                  </a:lnTo>
                  <a:lnTo>
                    <a:pt x="304800" y="152400"/>
                  </a:lnTo>
                  <a:lnTo>
                    <a:pt x="381000" y="762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57400" y="4648200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0" y="38100"/>
                  </a:moveTo>
                  <a:lnTo>
                    <a:pt x="304800" y="38100"/>
                  </a:lnTo>
                  <a:lnTo>
                    <a:pt x="304800" y="0"/>
                  </a:lnTo>
                  <a:lnTo>
                    <a:pt x="381000" y="76200"/>
                  </a:lnTo>
                  <a:lnTo>
                    <a:pt x="304800" y="152400"/>
                  </a:lnTo>
                  <a:lnTo>
                    <a:pt x="304800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5940" y="6591979"/>
            <a:ext cx="798194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1" i="1">
                <a:solidFill>
                  <a:srgbClr val="DDDDD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/>
              <a:t>PU/DSS/OTR</a:t>
            </a:r>
            <a:endParaRPr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85059" y="586822"/>
            <a:ext cx="2670189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87705" algn="l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kern="1200" spc="-6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3373" y="586822"/>
            <a:ext cx="4501977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600"/>
              <a:t>Record</a:t>
            </a:r>
            <a:r>
              <a:rPr lang="en-US" sz="1600" spc="-50"/>
              <a:t> </a:t>
            </a:r>
            <a:r>
              <a:rPr lang="en-US" sz="1600"/>
              <a:t>form</a:t>
            </a:r>
            <a:r>
              <a:rPr lang="en-US" sz="1600" spc="-15"/>
              <a:t> </a:t>
            </a:r>
            <a:r>
              <a:rPr lang="en-US" sz="1600" spc="-10"/>
              <a:t>(fixed)</a:t>
            </a:r>
            <a:r>
              <a:rPr lang="en-US" sz="1600" spc="-100"/>
              <a:t> </a:t>
            </a:r>
            <a:r>
              <a:rPr lang="en-US" sz="1600"/>
              <a:t>ASCII</a:t>
            </a:r>
            <a:r>
              <a:rPr lang="en-US" sz="1600" spc="-45"/>
              <a:t> </a:t>
            </a:r>
            <a:r>
              <a:rPr lang="en-US" sz="1600"/>
              <a:t>(*.txt, *.dat).</a:t>
            </a:r>
            <a:r>
              <a:rPr lang="en-US" sz="1600" spc="-10"/>
              <a:t> </a:t>
            </a:r>
            <a:r>
              <a:rPr lang="en-US" sz="1600"/>
              <a:t>For</a:t>
            </a:r>
            <a:r>
              <a:rPr lang="en-US" sz="1600" spc="-30"/>
              <a:t> </a:t>
            </a:r>
            <a:r>
              <a:rPr lang="en-US" sz="1600"/>
              <a:t>this</a:t>
            </a:r>
            <a:r>
              <a:rPr lang="en-US" sz="1600" spc="-50"/>
              <a:t> </a:t>
            </a:r>
            <a:r>
              <a:rPr lang="en-US" sz="1600"/>
              <a:t>format</a:t>
            </a:r>
            <a:r>
              <a:rPr lang="en-US" sz="1600" spc="-10"/>
              <a:t> </a:t>
            </a:r>
            <a:r>
              <a:rPr lang="en-US" sz="1600"/>
              <a:t>you</a:t>
            </a:r>
            <a:r>
              <a:rPr lang="en-US" sz="1600" spc="-20"/>
              <a:t> </a:t>
            </a:r>
            <a:r>
              <a:rPr lang="en-US" sz="1600"/>
              <a:t>need</a:t>
            </a:r>
            <a:r>
              <a:rPr lang="en-US" sz="1600" spc="-45"/>
              <a:t> </a:t>
            </a:r>
            <a:r>
              <a:rPr lang="en-US" sz="1600"/>
              <a:t>a</a:t>
            </a:r>
            <a:r>
              <a:rPr lang="en-US" sz="1600" spc="-25"/>
              <a:t> </a:t>
            </a:r>
            <a:r>
              <a:rPr lang="en-US" sz="1600" b="1" i="1"/>
              <a:t>codebook</a:t>
            </a:r>
            <a:r>
              <a:rPr lang="en-US" sz="1600" b="1" i="1" spc="-20"/>
              <a:t> </a:t>
            </a:r>
            <a:r>
              <a:rPr lang="en-US" sz="1600"/>
              <a:t>to</a:t>
            </a:r>
            <a:r>
              <a:rPr lang="en-US" sz="1600" spc="-30"/>
              <a:t> </a:t>
            </a:r>
            <a:r>
              <a:rPr lang="en-US" sz="1600"/>
              <a:t>figure</a:t>
            </a:r>
            <a:r>
              <a:rPr lang="en-US" sz="1600" spc="-45"/>
              <a:t> </a:t>
            </a:r>
            <a:r>
              <a:rPr lang="en-US" sz="1600"/>
              <a:t>out</a:t>
            </a:r>
            <a:r>
              <a:rPr lang="en-US" sz="1600" spc="-35"/>
              <a:t> </a:t>
            </a:r>
            <a:r>
              <a:rPr lang="en-US" sz="1600" spc="-25"/>
              <a:t>the </a:t>
            </a:r>
            <a:r>
              <a:rPr lang="en-US" sz="1600"/>
              <a:t>layout</a:t>
            </a:r>
            <a:r>
              <a:rPr lang="en-US" sz="1600" spc="-35"/>
              <a:t> </a:t>
            </a:r>
            <a:r>
              <a:rPr lang="en-US" sz="1600"/>
              <a:t>of</a:t>
            </a:r>
            <a:r>
              <a:rPr lang="en-US" sz="1600" spc="-35"/>
              <a:t> </a:t>
            </a:r>
            <a:r>
              <a:rPr lang="en-US" sz="1600"/>
              <a:t>the</a:t>
            </a:r>
            <a:r>
              <a:rPr lang="en-US" sz="1600" spc="-30"/>
              <a:t> </a:t>
            </a:r>
            <a:r>
              <a:rPr lang="en-US" sz="1600"/>
              <a:t>data</a:t>
            </a:r>
            <a:r>
              <a:rPr lang="en-US" sz="1600" spc="-50"/>
              <a:t> </a:t>
            </a:r>
            <a:r>
              <a:rPr lang="en-US" sz="1600"/>
              <a:t>(it</a:t>
            </a:r>
            <a:r>
              <a:rPr lang="en-US" sz="1600" spc="-30"/>
              <a:t> </a:t>
            </a:r>
            <a:r>
              <a:rPr lang="en-US" sz="1600"/>
              <a:t>indicates</a:t>
            </a:r>
            <a:r>
              <a:rPr lang="en-US" sz="1600" spc="-55"/>
              <a:t> </a:t>
            </a:r>
            <a:r>
              <a:rPr lang="en-US" sz="1600"/>
              <a:t>where</a:t>
            </a:r>
            <a:r>
              <a:rPr lang="en-US" sz="1600" spc="-20"/>
              <a:t> </a:t>
            </a:r>
            <a:r>
              <a:rPr lang="en-US" sz="1600"/>
              <a:t>a</a:t>
            </a:r>
            <a:r>
              <a:rPr lang="en-US" sz="1600" spc="-50"/>
              <a:t> </a:t>
            </a:r>
            <a:r>
              <a:rPr lang="en-US" sz="1600"/>
              <a:t>variable</a:t>
            </a:r>
            <a:r>
              <a:rPr lang="en-US" sz="1600" spc="-45"/>
              <a:t> </a:t>
            </a:r>
            <a:r>
              <a:rPr lang="en-US" sz="1600"/>
              <a:t>starts</a:t>
            </a:r>
            <a:r>
              <a:rPr lang="en-US" sz="1600" spc="-30"/>
              <a:t> </a:t>
            </a:r>
            <a:r>
              <a:rPr lang="en-US" sz="1600"/>
              <a:t>and</a:t>
            </a:r>
            <a:r>
              <a:rPr lang="en-US" sz="1600" spc="-45"/>
              <a:t> </a:t>
            </a:r>
            <a:r>
              <a:rPr lang="en-US" sz="1600"/>
              <a:t>where</a:t>
            </a:r>
            <a:r>
              <a:rPr lang="en-US" sz="1600" spc="-25"/>
              <a:t> </a:t>
            </a:r>
            <a:r>
              <a:rPr lang="en-US" sz="1600"/>
              <a:t>it</a:t>
            </a:r>
            <a:r>
              <a:rPr lang="en-US" sz="1600" spc="-30"/>
              <a:t> </a:t>
            </a:r>
            <a:r>
              <a:rPr lang="en-US" sz="1600"/>
              <a:t>ends).</a:t>
            </a:r>
            <a:r>
              <a:rPr lang="en-US" sz="1600" spc="-35"/>
              <a:t> </a:t>
            </a:r>
            <a:r>
              <a:rPr lang="en-US" sz="1600"/>
              <a:t>See</a:t>
            </a:r>
            <a:r>
              <a:rPr lang="en-US" sz="1600" spc="-45"/>
              <a:t> </a:t>
            </a:r>
            <a:r>
              <a:rPr lang="en-US" sz="1600"/>
              <a:t>next</a:t>
            </a:r>
            <a:r>
              <a:rPr lang="en-US" sz="1600" spc="-25"/>
              <a:t> </a:t>
            </a:r>
            <a:r>
              <a:rPr lang="en-US" sz="1600"/>
              <a:t>slide</a:t>
            </a:r>
            <a:r>
              <a:rPr lang="en-US" sz="1600" spc="-70"/>
              <a:t> </a:t>
            </a:r>
            <a:r>
              <a:rPr lang="en-US" sz="1600" spc="-25"/>
              <a:t>for</a:t>
            </a:r>
            <a:r>
              <a:rPr lang="en-US" sz="1600" spc="500"/>
              <a:t> </a:t>
            </a:r>
            <a:r>
              <a:rPr lang="en-US" sz="1600"/>
              <a:t>an</a:t>
            </a:r>
            <a:r>
              <a:rPr lang="en-US" sz="1600" spc="-65"/>
              <a:t> </a:t>
            </a:r>
            <a:r>
              <a:rPr lang="en-US" sz="1600"/>
              <a:t>example.</a:t>
            </a:r>
            <a:r>
              <a:rPr lang="en-US" sz="1600" spc="-25"/>
              <a:t> </a:t>
            </a:r>
            <a:r>
              <a:rPr lang="en-US" sz="1600"/>
              <a:t>Notice</a:t>
            </a:r>
            <a:r>
              <a:rPr lang="en-US" sz="1600" spc="-60"/>
              <a:t> </a:t>
            </a:r>
            <a:r>
              <a:rPr lang="en-US" sz="1600"/>
              <a:t>that</a:t>
            </a:r>
            <a:r>
              <a:rPr lang="en-US" sz="1600" spc="-20"/>
              <a:t> </a:t>
            </a:r>
            <a:r>
              <a:rPr lang="en-US" sz="1600" u="sng">
                <a:uFill>
                  <a:solidFill>
                    <a:srgbClr val="000000"/>
                  </a:solidFill>
                </a:uFill>
              </a:rPr>
              <a:t>fixed</a:t>
            </a:r>
            <a:r>
              <a:rPr lang="en-US" sz="1600" u="sng" spc="-55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1600" u="sng">
                <a:uFill>
                  <a:solidFill>
                    <a:srgbClr val="000000"/>
                  </a:solidFill>
                </a:uFill>
              </a:rPr>
              <a:t>datasets</a:t>
            </a:r>
            <a:r>
              <a:rPr lang="en-US" sz="1600" u="sng" spc="-3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1600" u="sng">
                <a:uFill>
                  <a:solidFill>
                    <a:srgbClr val="000000"/>
                  </a:solidFill>
                </a:uFill>
              </a:rPr>
              <a:t>do</a:t>
            </a:r>
            <a:r>
              <a:rPr lang="en-US" sz="1600" u="sng" spc="-5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1600" u="sng">
                <a:uFill>
                  <a:solidFill>
                    <a:srgbClr val="000000"/>
                  </a:solidFill>
                </a:uFill>
              </a:rPr>
              <a:t>not</a:t>
            </a:r>
            <a:r>
              <a:rPr lang="en-US" sz="1600" u="sng" spc="-4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1600" u="sng">
                <a:uFill>
                  <a:solidFill>
                    <a:srgbClr val="000000"/>
                  </a:solidFill>
                </a:uFill>
              </a:rPr>
              <a:t>have</a:t>
            </a:r>
            <a:r>
              <a:rPr lang="en-US" sz="1600" u="sng" spc="-5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1600" u="sng">
                <a:uFill>
                  <a:solidFill>
                    <a:srgbClr val="000000"/>
                  </a:solidFill>
                </a:uFill>
              </a:rPr>
              <a:t>column</a:t>
            </a:r>
            <a:r>
              <a:rPr lang="en-US" sz="1600" u="sng" spc="-55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1600" u="sng" spc="-10">
                <a:uFill>
                  <a:solidFill>
                    <a:srgbClr val="000000"/>
                  </a:solidFill>
                </a:uFill>
              </a:rPr>
              <a:t>headings</a:t>
            </a:r>
            <a:r>
              <a:rPr lang="en-US" sz="1600" spc="-10"/>
              <a:t>.</a:t>
            </a:r>
            <a:endParaRPr lang="en-US" sz="1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338" y="2880196"/>
            <a:ext cx="8373618" cy="319158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pc="-1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PU/DSS/OTR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9688EA-1B5B-B2DE-1793-A65EA3AD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59" y="447598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HK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Other Formats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BEC971-3507-3468-5B5E-D5CA0918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6249" y="6386372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1D0737-277B-6E30-67CF-F51772A8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5249" y="6386372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9ABB4A4A-0272-AC9D-694A-EF1BB2DC2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818723"/>
              </p:ext>
            </p:extLst>
          </p:nvPr>
        </p:nvGraphicFramePr>
        <p:xfrm>
          <a:off x="516459" y="2132856"/>
          <a:ext cx="8111081" cy="42499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2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899">
                <a:tc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b="1" spc="-10"/>
                        <a:t>Features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b="1" spc="-20"/>
                        <a:t>Stata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b="1" spc="-20"/>
                        <a:t>SPSS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b="1" spc="-25"/>
                        <a:t>SAS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b="1"/>
                        <a:t>R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3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600"/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200"/>
                        <a:t>Data</a:t>
                      </a:r>
                      <a:r>
                        <a:rPr lang="en-US" sz="1200" spc="-25"/>
                        <a:t> </a:t>
                      </a:r>
                      <a:r>
                        <a:rPr lang="en-US" sz="1200" spc="-10"/>
                        <a:t>extensions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55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6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pc="-20"/>
                        <a:t>*.dta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55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lang="en-US" sz="1200" b="1" spc="-10"/>
                        <a:t>*.sav,</a:t>
                      </a:r>
                      <a:endParaRPr lang="en-US" sz="12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/>
                        <a:t>*.por</a:t>
                      </a:r>
                      <a:r>
                        <a:rPr lang="en-US" sz="1200" b="1" spc="-40"/>
                        <a:t> </a:t>
                      </a:r>
                      <a:r>
                        <a:rPr lang="en-US" sz="1200" b="1"/>
                        <a:t>(portable</a:t>
                      </a:r>
                      <a:r>
                        <a:rPr lang="en-US" sz="1200" b="1" spc="-10"/>
                        <a:t> file)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11899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b="1" spc="-10"/>
                        <a:t>*.sas7bcat,</a:t>
                      </a:r>
                      <a:endParaRPr lang="en-US" sz="12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pc="-10"/>
                        <a:t>*.sas#bcat,</a:t>
                      </a:r>
                      <a:endParaRPr lang="en-US" sz="12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/>
                        <a:t>*.xpt</a:t>
                      </a:r>
                      <a:r>
                        <a:rPr lang="en-US" sz="1200" b="1" spc="-25"/>
                        <a:t> </a:t>
                      </a:r>
                      <a:r>
                        <a:rPr lang="en-US" sz="1200" b="1"/>
                        <a:t>(xport</a:t>
                      </a:r>
                      <a:r>
                        <a:rPr lang="en-US" sz="1200" b="1" spc="-15"/>
                        <a:t> </a:t>
                      </a:r>
                      <a:r>
                        <a:rPr lang="en-US" sz="1200" b="1" spc="-10"/>
                        <a:t>files)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6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pc="-10"/>
                        <a:t>*.Rdata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55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8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/>
                        <a:t>User</a:t>
                      </a:r>
                      <a:r>
                        <a:rPr lang="en-US" sz="1200" spc="-20"/>
                        <a:t> </a:t>
                      </a:r>
                      <a:r>
                        <a:rPr lang="en-US" sz="1200" spc="-10"/>
                        <a:t>interface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spc="-10"/>
                        <a:t>Programming/point-and-click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/>
                        <a:t>Mostly</a:t>
                      </a:r>
                      <a:r>
                        <a:rPr lang="en-US" sz="1200" spc="40"/>
                        <a:t> </a:t>
                      </a:r>
                      <a:r>
                        <a:rPr lang="en-US" sz="1200" spc="-10"/>
                        <a:t>point-and-</a:t>
                      </a:r>
                      <a:r>
                        <a:rPr lang="en-US" sz="1200" spc="-20"/>
                        <a:t>click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spc="-10"/>
                        <a:t>Programming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spc="-10"/>
                        <a:t>Programming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/>
                        <a:t>Data</a:t>
                      </a:r>
                      <a:r>
                        <a:rPr lang="en-US" sz="1200" spc="-25"/>
                        <a:t> </a:t>
                      </a:r>
                      <a:r>
                        <a:rPr lang="en-US" sz="1200" spc="-10"/>
                        <a:t>manipulation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spc="-10"/>
                        <a:t>Very</a:t>
                      </a:r>
                      <a:r>
                        <a:rPr lang="en-US" sz="1200" spc="-60"/>
                        <a:t> </a:t>
                      </a:r>
                      <a:r>
                        <a:rPr lang="en-US" sz="1200" spc="-10"/>
                        <a:t>strong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spc="-10"/>
                        <a:t>Moderate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marL="4527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spc="-10"/>
                        <a:t>Very</a:t>
                      </a:r>
                      <a:r>
                        <a:rPr lang="en-US" sz="1200" spc="-60"/>
                        <a:t> </a:t>
                      </a:r>
                      <a:r>
                        <a:rPr lang="en-US" sz="1200" spc="-10"/>
                        <a:t>strong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spc="-10"/>
                        <a:t>Very</a:t>
                      </a:r>
                      <a:r>
                        <a:rPr lang="en-US" sz="1200" spc="-60"/>
                        <a:t> </a:t>
                      </a:r>
                      <a:r>
                        <a:rPr lang="en-US" sz="1200" spc="-10"/>
                        <a:t>strong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/>
                        <a:t>Data</a:t>
                      </a:r>
                      <a:r>
                        <a:rPr lang="en-US" sz="1200" spc="-25"/>
                        <a:t> </a:t>
                      </a:r>
                      <a:r>
                        <a:rPr lang="en-US" sz="1200" spc="-10"/>
                        <a:t>analysis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spc="-10"/>
                        <a:t>Powerful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spc="-10"/>
                        <a:t>Powerful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spc="-10"/>
                        <a:t>Powerful/versatile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spc="-10"/>
                        <a:t>Powerful/versatile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8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spc="-10"/>
                        <a:t>Graphics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spc="-10"/>
                        <a:t>Very</a:t>
                      </a:r>
                      <a:r>
                        <a:rPr lang="en-US" sz="1200" spc="-50"/>
                        <a:t> </a:t>
                      </a:r>
                      <a:r>
                        <a:rPr lang="en-US" sz="1200" spc="-20"/>
                        <a:t>good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spc="-10"/>
                        <a:t>Very</a:t>
                      </a:r>
                      <a:r>
                        <a:rPr lang="en-US" sz="1200" spc="-50"/>
                        <a:t> </a:t>
                      </a:r>
                      <a:r>
                        <a:rPr lang="en-US" sz="1200" spc="-20"/>
                        <a:t>good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spc="-20"/>
                        <a:t>Good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spc="-20"/>
                        <a:t>Good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3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600"/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200" spc="-20"/>
                        <a:t>Cost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559" marB="0"/>
                </a:tc>
                <a:tc>
                  <a:txBody>
                    <a:bodyPr/>
                    <a:lstStyle/>
                    <a:p>
                      <a:pPr marL="179705" marR="173355" indent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spc="-10"/>
                        <a:t>Affordable</a:t>
                      </a:r>
                      <a:r>
                        <a:rPr lang="en-US" sz="1200" spc="15"/>
                        <a:t> </a:t>
                      </a:r>
                      <a:r>
                        <a:rPr lang="en-US" sz="1200" spc="-10"/>
                        <a:t>(perpetual </a:t>
                      </a:r>
                      <a:r>
                        <a:rPr lang="en-US" sz="1200"/>
                        <a:t>licenses,</a:t>
                      </a:r>
                      <a:r>
                        <a:rPr lang="en-US" sz="1200" spc="-45"/>
                        <a:t> </a:t>
                      </a:r>
                      <a:r>
                        <a:rPr lang="en-US" sz="1200"/>
                        <a:t>renew</a:t>
                      </a:r>
                      <a:r>
                        <a:rPr lang="en-US" sz="1200" spc="-35"/>
                        <a:t> </a:t>
                      </a:r>
                      <a:r>
                        <a:rPr lang="en-US" sz="1200"/>
                        <a:t>only</a:t>
                      </a:r>
                      <a:r>
                        <a:rPr lang="en-US" sz="1200" spc="-35"/>
                        <a:t> </a:t>
                      </a:r>
                      <a:r>
                        <a:rPr lang="en-US" sz="1200" spc="-20"/>
                        <a:t>when </a:t>
                      </a:r>
                      <a:r>
                        <a:rPr lang="en-US" sz="1200" spc="-10"/>
                        <a:t>upgrade)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marL="123825" marR="1187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/>
                        <a:t>Expensive</a:t>
                      </a:r>
                      <a:r>
                        <a:rPr lang="en-US" sz="1200" spc="-45"/>
                        <a:t> </a:t>
                      </a:r>
                      <a:r>
                        <a:rPr lang="en-US" sz="1200"/>
                        <a:t>(but</a:t>
                      </a:r>
                      <a:r>
                        <a:rPr lang="en-US" sz="1200" spc="-20"/>
                        <a:t> </a:t>
                      </a:r>
                      <a:r>
                        <a:rPr lang="en-US" sz="1200"/>
                        <a:t>not</a:t>
                      </a:r>
                      <a:r>
                        <a:rPr lang="en-US" sz="1200" spc="-20"/>
                        <a:t> </a:t>
                      </a:r>
                      <a:r>
                        <a:rPr lang="en-US" sz="1200"/>
                        <a:t>need</a:t>
                      </a:r>
                      <a:r>
                        <a:rPr lang="en-US" sz="1200" spc="-40"/>
                        <a:t> </a:t>
                      </a:r>
                      <a:r>
                        <a:rPr lang="en-US" sz="1200" spc="-25"/>
                        <a:t>to </a:t>
                      </a:r>
                      <a:r>
                        <a:rPr lang="en-US" sz="1200"/>
                        <a:t>renew</a:t>
                      </a:r>
                      <a:r>
                        <a:rPr lang="en-US" sz="1200" spc="-50"/>
                        <a:t> </a:t>
                      </a:r>
                      <a:r>
                        <a:rPr lang="en-US" sz="1200"/>
                        <a:t>until</a:t>
                      </a:r>
                      <a:r>
                        <a:rPr lang="en-US" sz="1200" spc="-35"/>
                        <a:t> </a:t>
                      </a:r>
                      <a:r>
                        <a:rPr lang="en-US" sz="1200"/>
                        <a:t>upgrade,</a:t>
                      </a:r>
                      <a:r>
                        <a:rPr lang="en-US" sz="1200" spc="-40"/>
                        <a:t> </a:t>
                      </a:r>
                      <a:r>
                        <a:rPr lang="en-US" sz="1200" spc="-20"/>
                        <a:t>long </a:t>
                      </a:r>
                      <a:r>
                        <a:rPr lang="en-US" sz="1200"/>
                        <a:t>term</a:t>
                      </a:r>
                      <a:r>
                        <a:rPr lang="en-US" sz="1200" spc="-20"/>
                        <a:t> </a:t>
                      </a:r>
                      <a:r>
                        <a:rPr lang="en-US" sz="1200" spc="-10"/>
                        <a:t>licenses)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marL="545465" marR="232410" indent="-3067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/>
                        <a:t>Expensive</a:t>
                      </a:r>
                      <a:r>
                        <a:rPr lang="en-US" sz="1200" spc="-70"/>
                        <a:t> </a:t>
                      </a:r>
                      <a:r>
                        <a:rPr lang="en-US" sz="1200" spc="-10"/>
                        <a:t>(yearly renewal)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lang="en-US" sz="1200"/>
                        <a:t>Open</a:t>
                      </a:r>
                      <a:r>
                        <a:rPr lang="en-US" sz="1200" spc="-30"/>
                        <a:t> </a:t>
                      </a:r>
                      <a:r>
                        <a:rPr lang="en-US" sz="1200" spc="-10"/>
                        <a:t>source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11899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603">
                <a:tc>
                  <a:txBody>
                    <a:bodyPr/>
                    <a:lstStyle/>
                    <a:p>
                      <a:pPr marL="90805" marR="5765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 spc="-10"/>
                        <a:t>Program extensions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lang="en-US" sz="1200"/>
                        <a:t>*.do </a:t>
                      </a:r>
                      <a:r>
                        <a:rPr lang="en-US" sz="1200" spc="-10"/>
                        <a:t>(do-files)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11899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lang="en-US" sz="1200"/>
                        <a:t>*.sps</a:t>
                      </a:r>
                      <a:r>
                        <a:rPr lang="en-US" sz="1200" spc="-35"/>
                        <a:t> </a:t>
                      </a:r>
                      <a:r>
                        <a:rPr lang="en-US" sz="1200"/>
                        <a:t>(syntax</a:t>
                      </a:r>
                      <a:r>
                        <a:rPr lang="en-US" sz="1200" spc="-10"/>
                        <a:t> files)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11899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lang="en-US" sz="1200" spc="-10"/>
                        <a:t>*.sas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11899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lang="en-US" sz="1200"/>
                        <a:t>*.txt</a:t>
                      </a:r>
                      <a:r>
                        <a:rPr lang="en-US" sz="1200" spc="-10"/>
                        <a:t> </a:t>
                      </a:r>
                      <a:r>
                        <a:rPr lang="en-US" sz="1200"/>
                        <a:t>(log</a:t>
                      </a:r>
                      <a:r>
                        <a:rPr lang="en-US" sz="1200" spc="-15"/>
                        <a:t> </a:t>
                      </a:r>
                      <a:r>
                        <a:rPr lang="en-US" sz="1200" spc="-10"/>
                        <a:t>files)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11899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00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/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lang="en-US" sz="1200"/>
                        <a:t>Output</a:t>
                      </a:r>
                      <a:r>
                        <a:rPr lang="en-US" sz="1200" spc="-35"/>
                        <a:t> </a:t>
                      </a:r>
                      <a:r>
                        <a:rPr lang="en-US" sz="1200" spc="-10"/>
                        <a:t>extension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6225" marR="2692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200"/>
                        <a:t>*.log</a:t>
                      </a:r>
                      <a:r>
                        <a:rPr lang="en-US" sz="1200" spc="-50"/>
                        <a:t> </a:t>
                      </a:r>
                      <a:r>
                        <a:rPr lang="en-US" sz="1200"/>
                        <a:t>(text</a:t>
                      </a:r>
                      <a:r>
                        <a:rPr lang="en-US" sz="1200" spc="10"/>
                        <a:t> </a:t>
                      </a:r>
                      <a:r>
                        <a:rPr lang="en-US" sz="1200"/>
                        <a:t>file,</a:t>
                      </a:r>
                      <a:r>
                        <a:rPr lang="en-US" sz="1200" spc="-25"/>
                        <a:t> </a:t>
                      </a:r>
                      <a:r>
                        <a:rPr lang="en-US" sz="1200"/>
                        <a:t>any</a:t>
                      </a:r>
                      <a:r>
                        <a:rPr lang="en-US" sz="1200" spc="-15"/>
                        <a:t> </a:t>
                      </a:r>
                      <a:r>
                        <a:rPr lang="en-US" sz="1200" spc="-20"/>
                        <a:t>word </a:t>
                      </a:r>
                      <a:r>
                        <a:rPr lang="en-US" sz="1200"/>
                        <a:t>processor</a:t>
                      </a:r>
                      <a:r>
                        <a:rPr lang="en-US" sz="1200" spc="-60"/>
                        <a:t> </a:t>
                      </a:r>
                      <a:r>
                        <a:rPr lang="en-US" sz="1200"/>
                        <a:t>can</a:t>
                      </a:r>
                      <a:r>
                        <a:rPr lang="en-US" sz="1200" spc="-25"/>
                        <a:t> </a:t>
                      </a:r>
                      <a:r>
                        <a:rPr lang="en-US" sz="1200"/>
                        <a:t>read</a:t>
                      </a:r>
                      <a:r>
                        <a:rPr lang="en-US" sz="1200" spc="-25"/>
                        <a:t> </a:t>
                      </a:r>
                      <a:r>
                        <a:rPr lang="en-US" sz="1200" spc="-20"/>
                        <a:t>it),</a:t>
                      </a:r>
                      <a:endParaRPr lang="en-US" sz="1200"/>
                    </a:p>
                    <a:p>
                      <a:pPr marL="207645" marR="200025" algn="ctr">
                        <a:lnSpc>
                          <a:spcPct val="100000"/>
                        </a:lnSpc>
                      </a:pPr>
                      <a:r>
                        <a:rPr lang="en-US" sz="1200"/>
                        <a:t>*.smcl</a:t>
                      </a:r>
                      <a:r>
                        <a:rPr lang="en-US" sz="1200" spc="-30"/>
                        <a:t> </a:t>
                      </a:r>
                      <a:r>
                        <a:rPr lang="en-US" sz="1200"/>
                        <a:t>(formated</a:t>
                      </a:r>
                      <a:r>
                        <a:rPr lang="en-US" sz="1200" spc="-45"/>
                        <a:t> </a:t>
                      </a:r>
                      <a:r>
                        <a:rPr lang="en-US" sz="1200"/>
                        <a:t>log,</a:t>
                      </a:r>
                      <a:r>
                        <a:rPr lang="en-US" sz="1200" spc="5"/>
                        <a:t> </a:t>
                      </a:r>
                      <a:r>
                        <a:rPr lang="en-US" sz="1200" spc="-20"/>
                        <a:t>only </a:t>
                      </a:r>
                      <a:r>
                        <a:rPr lang="en-US" sz="1200"/>
                        <a:t>Stata</a:t>
                      </a:r>
                      <a:r>
                        <a:rPr lang="en-US" sz="1200" spc="-35"/>
                        <a:t> </a:t>
                      </a:r>
                      <a:r>
                        <a:rPr lang="en-US" sz="1200"/>
                        <a:t>can</a:t>
                      </a:r>
                      <a:r>
                        <a:rPr lang="en-US" sz="1200" spc="-5"/>
                        <a:t> </a:t>
                      </a:r>
                      <a:r>
                        <a:rPr lang="en-US" sz="1200"/>
                        <a:t>read</a:t>
                      </a:r>
                      <a:r>
                        <a:rPr lang="en-US" sz="1200" spc="-20"/>
                        <a:t> it).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3854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600"/>
                    </a:p>
                    <a:p>
                      <a:pPr marL="965200" marR="121285" indent="-838200">
                        <a:lnSpc>
                          <a:spcPct val="100000"/>
                        </a:lnSpc>
                      </a:pPr>
                      <a:r>
                        <a:rPr lang="en-US" sz="1200"/>
                        <a:t>*.spo</a:t>
                      </a:r>
                      <a:r>
                        <a:rPr lang="en-US" sz="1200" spc="-35"/>
                        <a:t> </a:t>
                      </a:r>
                      <a:r>
                        <a:rPr lang="en-US" sz="1200"/>
                        <a:t>(only</a:t>
                      </a:r>
                      <a:r>
                        <a:rPr lang="en-US" sz="1200" spc="-10"/>
                        <a:t> </a:t>
                      </a:r>
                      <a:r>
                        <a:rPr lang="en-US" sz="1200"/>
                        <a:t>SPSS</a:t>
                      </a:r>
                      <a:r>
                        <a:rPr lang="en-US" sz="1200" spc="-15"/>
                        <a:t> </a:t>
                      </a:r>
                      <a:r>
                        <a:rPr lang="en-US" sz="1200"/>
                        <a:t>can</a:t>
                      </a:r>
                      <a:r>
                        <a:rPr lang="en-US" sz="1200" spc="-20"/>
                        <a:t> read </a:t>
                      </a:r>
                      <a:r>
                        <a:rPr lang="en-US" sz="1200" spc="-25"/>
                        <a:t>it)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55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/>
                    </a:p>
                    <a:p>
                      <a:pPr marL="26543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lang="en-US" sz="1200"/>
                        <a:t>(various</a:t>
                      </a:r>
                      <a:r>
                        <a:rPr lang="en-US" sz="1200" spc="-65"/>
                        <a:t> </a:t>
                      </a:r>
                      <a:r>
                        <a:rPr lang="en-US" sz="1200" spc="-10"/>
                        <a:t>formats)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 marR="114935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lang="en-US" sz="1200"/>
                        <a:t>*.txt</a:t>
                      </a:r>
                      <a:r>
                        <a:rPr lang="en-US" sz="1200" spc="-15"/>
                        <a:t> </a:t>
                      </a:r>
                      <a:r>
                        <a:rPr lang="en-US" sz="1200"/>
                        <a:t>(log</a:t>
                      </a:r>
                      <a:r>
                        <a:rPr lang="en-US" sz="1200" spc="-15"/>
                        <a:t> </a:t>
                      </a:r>
                      <a:r>
                        <a:rPr lang="en-US" sz="1200"/>
                        <a:t>files,</a:t>
                      </a:r>
                      <a:r>
                        <a:rPr lang="en-US" sz="1200" spc="-25"/>
                        <a:t> any </a:t>
                      </a:r>
                      <a:r>
                        <a:rPr lang="en-US" sz="1200"/>
                        <a:t>word</a:t>
                      </a:r>
                      <a:r>
                        <a:rPr lang="en-US" sz="1200" spc="-25"/>
                        <a:t> </a:t>
                      </a:r>
                      <a:r>
                        <a:rPr lang="en-US" sz="1200" spc="-10"/>
                        <a:t>processor </a:t>
                      </a:r>
                      <a:r>
                        <a:rPr lang="en-US" sz="1200"/>
                        <a:t>can</a:t>
                      </a:r>
                      <a:r>
                        <a:rPr lang="en-US" sz="1200" spc="-20"/>
                        <a:t> </a:t>
                      </a:r>
                      <a:r>
                        <a:rPr lang="en-US" sz="1200" spc="-10"/>
                        <a:t>read)</a:t>
                      </a:r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 marL="0" marR="0" marT="11899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HK" altLang="en-US"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HK" altLang="en-US"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HK" altLang="en-US"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HK" altLang="en-US"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HK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170D124-3941-6F82-2BE8-876D921D05A5}"/>
              </a:ext>
            </a:extLst>
          </p:cNvPr>
          <p:cNvSpPr txBox="1"/>
          <p:nvPr/>
        </p:nvSpPr>
        <p:spPr>
          <a:xfrm>
            <a:off x="1763688" y="6136753"/>
            <a:ext cx="6204545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fr-FR" altLang="zh-HK" sz="1400" dirty="0" err="1"/>
              <a:t>From</a:t>
            </a:r>
            <a:r>
              <a:rPr lang="fr-FR" altLang="zh-HK" sz="1400" dirty="0"/>
              <a:t> Princeton DSS </a:t>
            </a:r>
            <a:r>
              <a:rPr lang="fr-FR" altLang="zh-HK" sz="1400" dirty="0" err="1"/>
              <a:t>Libguides</a:t>
            </a:r>
            <a:r>
              <a:rPr lang="fr-FR" altLang="zh-HK" sz="1400" dirty="0"/>
              <a:t> </a:t>
            </a:r>
            <a:r>
              <a:rPr lang="fr-FR" altLang="zh-HK" sz="1400" dirty="0">
                <a:hlinkClick r:id="rId2"/>
              </a:rPr>
              <a:t>http://libguides.princeton.edu/dss</a:t>
            </a:r>
            <a:endParaRPr lang="fr-FR" altLang="zh-HK" sz="1400" dirty="0"/>
          </a:p>
        </p:txBody>
      </p:sp>
    </p:spTree>
    <p:extLst>
      <p:ext uri="{BB962C8B-B14F-4D97-AF65-F5344CB8AC3E}">
        <p14:creationId xmlns:p14="http://schemas.microsoft.com/office/powerpoint/2010/main" val="919250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B2150C3-7DDF-4D4D-49B5-B325A00D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 altLang="zh-HK">
                <a:solidFill>
                  <a:schemeClr val="tx1">
                    <a:lumMod val="85000"/>
                    <a:lumOff val="15000"/>
                  </a:schemeClr>
                </a:solidFill>
              </a:rPr>
              <a:t>Before you start</a:t>
            </a:r>
            <a:endParaRPr lang="zh-HK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1BFF4-F898-9F29-9869-1B07D94B4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628801"/>
            <a:ext cx="7247615" cy="4591024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altLang="zh-HK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Once you have your data in the proper format, before you perform any analysis, you need to explore and prepare it first: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Make sure variables are in columns and observations are in rows.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Ensure you have all the variables you need for your analysis.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Verify that there is at least one unique identifier (ID) for each observation.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working with time series data, confirm that you have all the years you want to include in your study.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Consistently represent missing data with either a blank space or a specific character, such as a dot ('.').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 backup copy of your original dataset to prevent accidental modifications.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Keep the codebook or data dictionary handy for reference.</a:t>
            </a:r>
          </a:p>
        </p:txBody>
      </p:sp>
      <p:sp>
        <p:nvSpPr>
          <p:cNvPr id="27" name="Freeform: Shape 2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2410A6-7F0C-5088-B607-EEFFF4B4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900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C8E940-23F7-8025-968C-C5FCD53F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GB" sz="900"/>
              <a:pPr>
                <a:spcAft>
                  <a:spcPts val="600"/>
                </a:spcAft>
              </a:pPr>
              <a:t>16</a:t>
            </a:fld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1641403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E0211D4-336E-69FE-8C6B-B4F74B0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US" altLang="zh-HK" sz="4200"/>
              <a:t>Data</a:t>
            </a:r>
            <a:r>
              <a:rPr lang="en-US" altLang="zh-HK" sz="4200" baseline="0"/>
              <a:t> </a:t>
            </a:r>
            <a:r>
              <a:rPr lang="en-US" altLang="zh-HK" sz="4200"/>
              <a:t>Cleaning</a:t>
            </a:r>
            <a:endParaRPr lang="zh-HK" altLang="en-US" sz="42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92C07-2384-B9B7-C1D4-538D1ED1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36394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HK" sz="1700" dirty="0"/>
              <a:t>If you are using datasets with categorical variables you need to clean them by getting rid of the non-response categories like ‘do not know’, ‘no answer’, ‘no applicable’, ‘not sure’, ‘refused’, etc.</a:t>
            </a:r>
          </a:p>
          <a:p>
            <a:pPr>
              <a:lnSpc>
                <a:spcPct val="90000"/>
              </a:lnSpc>
            </a:pPr>
            <a:r>
              <a:rPr lang="en-US" altLang="zh-HK" sz="1700" dirty="0"/>
              <a:t>Usually non-response categories have higher values like 99, 999, 9999, </a:t>
            </a:r>
            <a:r>
              <a:rPr lang="en-US" altLang="zh-HK" sz="1700" dirty="0" err="1"/>
              <a:t>etc</a:t>
            </a:r>
            <a:r>
              <a:rPr lang="en-US" altLang="zh-HK" sz="1700" dirty="0"/>
              <a:t> (or in some cases negative values). Leaving these will bias, for example, the mean age or your regression results as outliers.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DEB56F-2261-775C-8848-A2DB9B74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9224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4A139A-4893-8BB4-6E2F-6A156E69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GB" smtClean="0"/>
              <a:pPr>
                <a:spcAft>
                  <a:spcPts val="600"/>
                </a:spcAft>
              </a:pPr>
              <a:t>17</a:t>
            </a:fld>
            <a:endParaRPr lang="en-GB"/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3882E571-75D9-0680-1684-D9767B180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03848"/>
              </p:ext>
            </p:extLst>
          </p:nvPr>
        </p:nvGraphicFramePr>
        <p:xfrm>
          <a:off x="4433649" y="3584728"/>
          <a:ext cx="3862710" cy="1513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61">
                <a:tc>
                  <a:txBody>
                    <a:bodyPr/>
                    <a:lstStyle/>
                    <a:p>
                      <a:pPr marR="126364" algn="r">
                        <a:lnSpc>
                          <a:spcPts val="1050"/>
                        </a:lnSpc>
                      </a:pPr>
                      <a:r>
                        <a:rPr lang="en-US" altLang="zh-HK" sz="1500" spc="-25">
                          <a:latin typeface="Lucida Console"/>
                          <a:cs typeface="Lucida Console"/>
                        </a:rPr>
                        <a:t>88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3365" algn="r">
                        <a:lnSpc>
                          <a:spcPts val="1050"/>
                        </a:lnSpc>
                      </a:pPr>
                      <a:r>
                        <a:rPr lang="en-US" altLang="zh-HK" sz="1500" b="1">
                          <a:latin typeface="Lucida Console"/>
                          <a:cs typeface="Lucida Console"/>
                        </a:rPr>
                        <a:t>2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53365" algn="r">
                        <a:lnSpc>
                          <a:spcPts val="1050"/>
                        </a:lnSpc>
                      </a:pPr>
                      <a:r>
                        <a:rPr lang="en-US" altLang="zh-HK" sz="1500" b="1" spc="-20">
                          <a:latin typeface="Lucida Console"/>
                          <a:cs typeface="Lucida Console"/>
                        </a:rPr>
                        <a:t>0.15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50"/>
                        </a:lnSpc>
                      </a:pPr>
                      <a:r>
                        <a:rPr lang="en-US" altLang="zh-HK" sz="1500" b="1" spc="-10">
                          <a:latin typeface="Lucida Console"/>
                          <a:cs typeface="Lucida Console"/>
                        </a:rPr>
                        <a:t>96.58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61">
                <a:tc>
                  <a:txBody>
                    <a:bodyPr/>
                    <a:lstStyle/>
                    <a:p>
                      <a:pPr marR="126364" algn="r">
                        <a:lnSpc>
                          <a:spcPts val="1095"/>
                        </a:lnSpc>
                      </a:pPr>
                      <a:r>
                        <a:rPr lang="en-US" altLang="zh-HK" sz="1500" spc="-25">
                          <a:latin typeface="Lucida Console"/>
                          <a:cs typeface="Lucida Console"/>
                        </a:rPr>
                        <a:t>90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3365" algn="r">
                        <a:lnSpc>
                          <a:spcPts val="1095"/>
                        </a:lnSpc>
                      </a:pPr>
                      <a:r>
                        <a:rPr lang="en-US" altLang="zh-HK" sz="1500" b="1">
                          <a:latin typeface="Lucida Console"/>
                          <a:cs typeface="Lucida Console"/>
                        </a:rPr>
                        <a:t>3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53365" algn="r">
                        <a:lnSpc>
                          <a:spcPts val="1095"/>
                        </a:lnSpc>
                      </a:pPr>
                      <a:r>
                        <a:rPr lang="en-US" altLang="zh-HK" sz="1500" b="1" spc="-20">
                          <a:latin typeface="Lucida Console"/>
                          <a:cs typeface="Lucida Console"/>
                        </a:rPr>
                        <a:t>0.22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95"/>
                        </a:lnSpc>
                      </a:pPr>
                      <a:r>
                        <a:rPr lang="en-US" altLang="zh-HK" sz="1500" b="1" spc="-10">
                          <a:latin typeface="Lucida Console"/>
                          <a:cs typeface="Lucida Console"/>
                        </a:rPr>
                        <a:t>96.80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61">
                <a:tc>
                  <a:txBody>
                    <a:bodyPr/>
                    <a:lstStyle/>
                    <a:p>
                      <a:pPr marR="126364" algn="r">
                        <a:lnSpc>
                          <a:spcPts val="1095"/>
                        </a:lnSpc>
                      </a:pPr>
                      <a:r>
                        <a:rPr lang="en-US" altLang="zh-HK" sz="1500" spc="-25">
                          <a:latin typeface="Lucida Console"/>
                          <a:cs typeface="Lucida Console"/>
                        </a:rPr>
                        <a:t>92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3365" algn="r">
                        <a:lnSpc>
                          <a:spcPts val="1095"/>
                        </a:lnSpc>
                      </a:pPr>
                      <a:r>
                        <a:rPr lang="en-US" altLang="zh-HK" sz="1500" b="1">
                          <a:latin typeface="Lucida Console"/>
                          <a:cs typeface="Lucida Console"/>
                        </a:rPr>
                        <a:t>4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53365" algn="r">
                        <a:lnSpc>
                          <a:spcPts val="1095"/>
                        </a:lnSpc>
                      </a:pPr>
                      <a:r>
                        <a:rPr lang="en-US" altLang="zh-HK" sz="1500" b="1" spc="-20">
                          <a:latin typeface="Lucida Console"/>
                          <a:cs typeface="Lucida Console"/>
                        </a:rPr>
                        <a:t>0.29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95"/>
                        </a:lnSpc>
                      </a:pPr>
                      <a:r>
                        <a:rPr lang="en-US" altLang="zh-HK" sz="1500" b="1" spc="-10">
                          <a:latin typeface="Lucida Console"/>
                          <a:cs typeface="Lucida Console"/>
                        </a:rPr>
                        <a:t>97.09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61">
                <a:tc>
                  <a:txBody>
                    <a:bodyPr/>
                    <a:lstStyle/>
                    <a:p>
                      <a:pPr marR="126364" algn="r">
                        <a:lnSpc>
                          <a:spcPts val="1095"/>
                        </a:lnSpc>
                      </a:pPr>
                      <a:r>
                        <a:rPr lang="en-US" altLang="zh-HK" sz="1500" spc="-25">
                          <a:latin typeface="Lucida Console"/>
                          <a:cs typeface="Lucida Console"/>
                        </a:rPr>
                        <a:t>93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3365" algn="r">
                        <a:lnSpc>
                          <a:spcPts val="1095"/>
                        </a:lnSpc>
                      </a:pPr>
                      <a:r>
                        <a:rPr lang="en-US" altLang="zh-HK" sz="1500" b="1">
                          <a:latin typeface="Lucida Console"/>
                          <a:cs typeface="Lucida Console"/>
                        </a:rPr>
                        <a:t>1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53365" algn="r">
                        <a:lnSpc>
                          <a:spcPts val="1095"/>
                        </a:lnSpc>
                      </a:pPr>
                      <a:r>
                        <a:rPr lang="en-US" altLang="zh-HK" sz="1500" b="1" spc="-20">
                          <a:latin typeface="Lucida Console"/>
                          <a:cs typeface="Lucida Console"/>
                        </a:rPr>
                        <a:t>0.07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95"/>
                        </a:lnSpc>
                      </a:pPr>
                      <a:r>
                        <a:rPr lang="en-US" altLang="zh-HK" sz="1500" b="1" spc="-10">
                          <a:latin typeface="Lucida Console"/>
                          <a:cs typeface="Lucida Console"/>
                        </a:rPr>
                        <a:t>97.16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61">
                <a:tc>
                  <a:txBody>
                    <a:bodyPr/>
                    <a:lstStyle/>
                    <a:p>
                      <a:pPr marR="126364" algn="r">
                        <a:lnSpc>
                          <a:spcPts val="1095"/>
                        </a:lnSpc>
                      </a:pPr>
                      <a:r>
                        <a:rPr lang="en-US" altLang="zh-HK" sz="1500" spc="-25">
                          <a:latin typeface="Lucida Console"/>
                          <a:cs typeface="Lucida Console"/>
                        </a:rPr>
                        <a:t>95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3365" algn="r">
                        <a:lnSpc>
                          <a:spcPts val="1095"/>
                        </a:lnSpc>
                      </a:pPr>
                      <a:r>
                        <a:rPr lang="en-US" altLang="zh-HK" sz="1500" b="1">
                          <a:latin typeface="Lucida Console"/>
                          <a:cs typeface="Lucida Console"/>
                        </a:rPr>
                        <a:t>1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53365" algn="r">
                        <a:lnSpc>
                          <a:spcPts val="1095"/>
                        </a:lnSpc>
                      </a:pPr>
                      <a:r>
                        <a:rPr lang="en-US" altLang="zh-HK" sz="1500" b="1" spc="-20">
                          <a:latin typeface="Lucida Console"/>
                          <a:cs typeface="Lucida Console"/>
                        </a:rPr>
                        <a:t>0.07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95"/>
                        </a:lnSpc>
                      </a:pPr>
                      <a:r>
                        <a:rPr lang="en-US" altLang="zh-HK" sz="1500" b="1" spc="-10">
                          <a:latin typeface="Lucida Console"/>
                          <a:cs typeface="Lucida Console"/>
                        </a:rPr>
                        <a:t>97.23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161">
                <a:tc>
                  <a:txBody>
                    <a:bodyPr/>
                    <a:lstStyle/>
                    <a:p>
                      <a:pPr marR="124460" algn="r">
                        <a:lnSpc>
                          <a:spcPts val="1135"/>
                        </a:lnSpc>
                      </a:pPr>
                      <a:r>
                        <a:rPr lang="en-US" altLang="zh-HK" sz="1500" spc="-25">
                          <a:latin typeface="Lucida Console"/>
                          <a:cs typeface="Lucida Console"/>
                        </a:rPr>
                        <a:t>999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3365" algn="r">
                        <a:lnSpc>
                          <a:spcPts val="1135"/>
                        </a:lnSpc>
                      </a:pPr>
                      <a:r>
                        <a:rPr lang="en-US" altLang="zh-HK" sz="1500" b="1" spc="-25">
                          <a:latin typeface="Lucida Console"/>
                          <a:cs typeface="Lucida Console"/>
                        </a:rPr>
                        <a:t>38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3365" algn="r">
                        <a:lnSpc>
                          <a:spcPts val="1135"/>
                        </a:lnSpc>
                      </a:pPr>
                      <a:r>
                        <a:rPr lang="en-US" altLang="zh-HK" sz="1500" b="1" spc="-20">
                          <a:latin typeface="Lucida Console"/>
                          <a:cs typeface="Lucida Console"/>
                        </a:rPr>
                        <a:t>2.77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35"/>
                        </a:lnSpc>
                      </a:pPr>
                      <a:r>
                        <a:rPr lang="en-US" altLang="zh-HK" sz="1500" b="1" spc="-10">
                          <a:latin typeface="Lucida Console"/>
                          <a:cs typeface="Lucida Console"/>
                        </a:rPr>
                        <a:t>100.00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337"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lang="en-US" sz="1500" spc="-10">
                          <a:latin typeface="Lucida Console"/>
                          <a:cs typeface="Lucida Console"/>
                        </a:rPr>
                        <a:t>Total</a:t>
                      </a:r>
                      <a:endParaRPr 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732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lang="en-US" altLang="zh-HK" sz="1500" b="1" spc="-10">
                          <a:latin typeface="Lucida Console"/>
                          <a:cs typeface="Lucida Console"/>
                        </a:rPr>
                        <a:t>1,373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732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lang="en-US" altLang="zh-HK" sz="1500" b="1" spc="-10">
                          <a:latin typeface="Lucida Console"/>
                          <a:cs typeface="Lucida Console"/>
                        </a:rPr>
                        <a:t>100.00</a:t>
                      </a:r>
                      <a:endParaRPr lang="zh-HK" altLang="en-US" sz="1500">
                        <a:latin typeface="Lucida Console"/>
                        <a:cs typeface="Lucida Console"/>
                      </a:endParaRPr>
                    </a:p>
                  </a:txBody>
                  <a:tcPr marL="0" marR="0" marT="7327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HK" altLang="en-US"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37A3EE9-C200-8419-E1B7-7F4E84267196}"/>
              </a:ext>
            </a:extLst>
          </p:cNvPr>
          <p:cNvSpPr txBox="1"/>
          <p:nvPr/>
        </p:nvSpPr>
        <p:spPr>
          <a:xfrm>
            <a:off x="4759871" y="5258807"/>
            <a:ext cx="38610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400" dirty="0">
                <a:solidFill>
                  <a:schemeClr val="accent2"/>
                </a:solidFill>
              </a:rPr>
              <a:t>This is a frequency of age, notice the 999 value for the no response.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82E136-35E1-0D5E-EF3F-5B92D85A6D01}"/>
              </a:ext>
            </a:extLst>
          </p:cNvPr>
          <p:cNvSpPr txBox="1"/>
          <p:nvPr/>
        </p:nvSpPr>
        <p:spPr>
          <a:xfrm>
            <a:off x="1814710" y="6071417"/>
            <a:ext cx="6204545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fr-FR" altLang="zh-HK" sz="1400" dirty="0" err="1"/>
              <a:t>From</a:t>
            </a:r>
            <a:r>
              <a:rPr lang="fr-FR" altLang="zh-HK" sz="1400" dirty="0"/>
              <a:t> Princeton DSS </a:t>
            </a:r>
            <a:r>
              <a:rPr lang="fr-FR" altLang="zh-HK" sz="1400" dirty="0" err="1"/>
              <a:t>Libguides</a:t>
            </a:r>
            <a:r>
              <a:rPr lang="fr-FR" altLang="zh-HK" sz="1400" dirty="0"/>
              <a:t> </a:t>
            </a:r>
            <a:r>
              <a:rPr lang="fr-FR" altLang="zh-HK" sz="1400" dirty="0">
                <a:hlinkClick r:id="rId3"/>
              </a:rPr>
              <a:t>http://libguides.princeton.edu/dss</a:t>
            </a:r>
            <a:endParaRPr lang="fr-FR" altLang="zh-HK" sz="1400" dirty="0"/>
          </a:p>
        </p:txBody>
      </p:sp>
    </p:spTree>
    <p:extLst>
      <p:ext uri="{BB962C8B-B14F-4D97-AF65-F5344CB8AC3E}">
        <p14:creationId xmlns:p14="http://schemas.microsoft.com/office/powerpoint/2010/main" val="959044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E0211D4-336E-69FE-8C6B-B4F74B0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altLang="zh-HK" sz="2800"/>
              <a:t>Data</a:t>
            </a:r>
            <a:r>
              <a:rPr lang="en-US" altLang="zh-HK" sz="2800" baseline="0"/>
              <a:t> </a:t>
            </a:r>
            <a:r>
              <a:rPr lang="en-US" altLang="zh-HK" sz="2800"/>
              <a:t>Cleaning</a:t>
            </a:r>
            <a:endParaRPr lang="zh-HK" altLang="en-US" sz="2800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92C07-2384-B9B7-C1D4-538D1ED1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pPr marL="0" marR="81280" indent="0">
              <a:spcBef>
                <a:spcPts val="100"/>
              </a:spcBef>
              <a:buNone/>
            </a:pPr>
            <a:r>
              <a:rPr lang="en-US" altLang="zh-HK" sz="1600">
                <a:latin typeface="+mj-lt"/>
                <a:cs typeface="Arial"/>
              </a:rPr>
              <a:t>No</a:t>
            </a:r>
            <a:r>
              <a:rPr lang="en-US" altLang="zh-HK" sz="1600" spc="-50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response</a:t>
            </a:r>
            <a:r>
              <a:rPr lang="en-US" altLang="zh-HK" sz="1600" spc="-5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categories</a:t>
            </a:r>
            <a:r>
              <a:rPr lang="en-US" altLang="zh-HK" sz="1600" spc="-10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not</a:t>
            </a:r>
            <a:r>
              <a:rPr lang="en-US" altLang="zh-HK" sz="1600" spc="-15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only</a:t>
            </a:r>
            <a:r>
              <a:rPr lang="en-US" altLang="zh-HK" sz="1600" spc="-10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affect</a:t>
            </a:r>
            <a:r>
              <a:rPr lang="en-US" altLang="zh-HK" sz="1600" spc="-30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the</a:t>
            </a:r>
            <a:r>
              <a:rPr lang="en-US" altLang="zh-HK" sz="1600" spc="-25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statistics</a:t>
            </a:r>
            <a:r>
              <a:rPr lang="en-US" altLang="zh-HK" sz="1600" spc="-25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of</a:t>
            </a:r>
            <a:r>
              <a:rPr lang="en-US" altLang="zh-HK" sz="1600" spc="-35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the</a:t>
            </a:r>
            <a:r>
              <a:rPr lang="en-US" altLang="zh-HK" sz="1600" spc="-25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variable,</a:t>
            </a:r>
            <a:r>
              <a:rPr lang="en-US" altLang="zh-HK" sz="1600" spc="5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it</a:t>
            </a:r>
            <a:r>
              <a:rPr lang="en-US" altLang="zh-HK" sz="1600" spc="-30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may</a:t>
            </a:r>
            <a:r>
              <a:rPr lang="en-US" altLang="zh-HK" sz="1600" spc="-20">
                <a:latin typeface="+mj-lt"/>
                <a:cs typeface="Arial"/>
              </a:rPr>
              <a:t> also </a:t>
            </a:r>
            <a:r>
              <a:rPr lang="en-US" altLang="zh-HK" sz="1600">
                <a:latin typeface="+mj-lt"/>
                <a:cs typeface="Arial"/>
              </a:rPr>
              <a:t>affect</a:t>
            </a:r>
            <a:r>
              <a:rPr lang="en-US" altLang="zh-HK" sz="1600" spc="-60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the</a:t>
            </a:r>
            <a:r>
              <a:rPr lang="en-US" altLang="zh-HK" sz="1600" spc="-30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interpretation</a:t>
            </a:r>
            <a:r>
              <a:rPr lang="en-US" altLang="zh-HK" sz="1600" spc="-10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and</a:t>
            </a:r>
            <a:r>
              <a:rPr lang="en-US" altLang="zh-HK" sz="1600" spc="-15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coefficients</a:t>
            </a:r>
            <a:r>
              <a:rPr lang="en-US" altLang="zh-HK" sz="1600" spc="-30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of</a:t>
            </a:r>
            <a:r>
              <a:rPr lang="en-US" altLang="zh-HK" sz="1600" spc="-20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the</a:t>
            </a:r>
            <a:r>
              <a:rPr lang="en-US" altLang="zh-HK" sz="1600" spc="-30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variable</a:t>
            </a:r>
            <a:r>
              <a:rPr lang="en-US" altLang="zh-HK" sz="1600" spc="-10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if</a:t>
            </a:r>
            <a:r>
              <a:rPr lang="en-US" altLang="zh-HK" sz="1600" spc="-30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we</a:t>
            </a:r>
            <a:r>
              <a:rPr lang="en-US" altLang="zh-HK" sz="1600" spc="15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do</a:t>
            </a:r>
            <a:r>
              <a:rPr lang="en-US" altLang="zh-HK" sz="1600" spc="-35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not</a:t>
            </a:r>
            <a:r>
              <a:rPr lang="en-US" altLang="zh-HK" sz="1600" spc="-20">
                <a:latin typeface="+mj-lt"/>
                <a:cs typeface="Arial"/>
              </a:rPr>
              <a:t> </a:t>
            </a:r>
            <a:r>
              <a:rPr lang="en-US" altLang="zh-HK" sz="1600">
                <a:latin typeface="+mj-lt"/>
                <a:cs typeface="Arial"/>
              </a:rPr>
              <a:t>remove</a:t>
            </a:r>
            <a:r>
              <a:rPr lang="en-US" altLang="zh-HK" sz="1600" spc="-15">
                <a:latin typeface="+mj-lt"/>
                <a:cs typeface="Arial"/>
              </a:rPr>
              <a:t> </a:t>
            </a:r>
            <a:r>
              <a:rPr lang="en-US" altLang="zh-HK" sz="1600" spc="-10">
                <a:latin typeface="+mj-lt"/>
                <a:cs typeface="Arial"/>
              </a:rPr>
              <a:t>them.</a:t>
            </a:r>
            <a:endParaRPr lang="en-US" altLang="zh-HK" sz="1600">
              <a:latin typeface="+mj-lt"/>
              <a:cs typeface="Arial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10B7E5-62CB-F268-9CBB-737F9019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38" y="3418819"/>
            <a:ext cx="8373618" cy="2114337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DEB56F-2261-775C-8848-A2DB9B74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4A139A-4893-8BB4-6E2F-6A156E69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GB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GB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EF7D73-57B4-A235-D996-011C4AC60E8A}"/>
              </a:ext>
            </a:extLst>
          </p:cNvPr>
          <p:cNvSpPr txBox="1"/>
          <p:nvPr/>
        </p:nvSpPr>
        <p:spPr>
          <a:xfrm>
            <a:off x="1814710" y="6071417"/>
            <a:ext cx="6204545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fr-FR" altLang="zh-HK" sz="1400" dirty="0" err="1"/>
              <a:t>From</a:t>
            </a:r>
            <a:r>
              <a:rPr lang="fr-FR" altLang="zh-HK" sz="1400" dirty="0"/>
              <a:t> Princeton DSS </a:t>
            </a:r>
            <a:r>
              <a:rPr lang="fr-FR" altLang="zh-HK" sz="1400" dirty="0" err="1"/>
              <a:t>Libguides</a:t>
            </a:r>
            <a:r>
              <a:rPr lang="fr-FR" altLang="zh-HK" sz="1400" dirty="0"/>
              <a:t> </a:t>
            </a:r>
            <a:r>
              <a:rPr lang="fr-FR" altLang="zh-HK" sz="1400" dirty="0">
                <a:hlinkClick r:id="rId4"/>
              </a:rPr>
              <a:t>http://libguides.princeton.edu/dss</a:t>
            </a:r>
            <a:endParaRPr lang="fr-FR" altLang="zh-HK" sz="1400" dirty="0"/>
          </a:p>
        </p:txBody>
      </p:sp>
    </p:spTree>
    <p:extLst>
      <p:ext uri="{BB962C8B-B14F-4D97-AF65-F5344CB8AC3E}">
        <p14:creationId xmlns:p14="http://schemas.microsoft.com/office/powerpoint/2010/main" val="841461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F68A6-1754-F708-B9A5-3DE880FB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Descriptive statistics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4AC00-77EC-468E-1C99-E419E828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HK" sz="2400" dirty="0"/>
              <a:t>Descriptive statistics are a collection of measurements of two things: location and variability.</a:t>
            </a:r>
          </a:p>
          <a:p>
            <a:pPr lvl="1"/>
            <a:r>
              <a:rPr lang="en-US" altLang="zh-HK" sz="2000" dirty="0"/>
              <a:t>Location tells you the central value of your variable (the mean is the most common measure).</a:t>
            </a:r>
          </a:p>
          <a:p>
            <a:pPr lvl="1"/>
            <a:r>
              <a:rPr lang="en-US" altLang="zh-HK" sz="2000" dirty="0"/>
              <a:t>Variability refers to the spread of the data from the center value (i.e. variance, standard deviation).</a:t>
            </a:r>
          </a:p>
          <a:p>
            <a:pPr lvl="0"/>
            <a:r>
              <a:rPr lang="en-US" altLang="zh-HK" sz="2400" dirty="0"/>
              <a:t>Statistics is basically the study of what causes variability in the data.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CE3EC4-5E28-9F96-F764-80C40D54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30D027-F034-C4B4-1FA7-2EC19568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19</a:t>
            </a:fld>
            <a:endParaRPr lang="en-GB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BE04C4D-CAC5-FDE1-118E-80E7FDFF8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84868"/>
              </p:ext>
            </p:extLst>
          </p:nvPr>
        </p:nvGraphicFramePr>
        <p:xfrm>
          <a:off x="2123728" y="4191635"/>
          <a:ext cx="4572000" cy="2132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Location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Variability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Mean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Variance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Mode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Standard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deviation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Median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Range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64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EC5DAC4-F53D-0B42-EC83-D3F2DE6D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Updated Tutorial Schedule</a:t>
            </a:r>
            <a:endParaRPr lang="zh-HK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F22413F0-42B1-4FA1-3FFC-6B9239611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976757"/>
              </p:ext>
            </p:extLst>
          </p:nvPr>
        </p:nvGraphicFramePr>
        <p:xfrm>
          <a:off x="457200" y="1340768"/>
          <a:ext cx="8229599" cy="516248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49961">
                  <a:extLst>
                    <a:ext uri="{9D8B030D-6E8A-4147-A177-3AD203B41FA5}">
                      <a16:colId xmlns:a16="http://schemas.microsoft.com/office/drawing/2014/main" val="1466711530"/>
                    </a:ext>
                  </a:extLst>
                </a:gridCol>
                <a:gridCol w="6079638">
                  <a:extLst>
                    <a:ext uri="{9D8B030D-6E8A-4147-A177-3AD203B41FA5}">
                      <a16:colId xmlns:a16="http://schemas.microsoft.com/office/drawing/2014/main" val="2889463397"/>
                    </a:ext>
                  </a:extLst>
                </a:gridCol>
              </a:tblGrid>
              <a:tr h="40129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Dates</a:t>
                      </a:r>
                      <a:endParaRPr lang="en-US" altLang="zh-HK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Tutorial</a:t>
                      </a:r>
                      <a:endParaRPr lang="en-US" altLang="zh-HK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4243398161"/>
                  </a:ext>
                </a:extLst>
              </a:tr>
              <a:tr h="72643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T1 (Jan 31)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Form groups.</a:t>
                      </a:r>
                      <a:b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Kick off the group project.</a:t>
                      </a:r>
                      <a:b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Select an article and start reviewing.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1339290618"/>
                  </a:ext>
                </a:extLst>
              </a:tr>
              <a:tr h="4860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T2 (Feb 7)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Summarise the article.</a:t>
                      </a:r>
                      <a:b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Sharing topics of interest。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2932620773"/>
                  </a:ext>
                </a:extLst>
              </a:tr>
              <a:tr h="4860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T3 (Feb 21)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 Discuss the RQ/hypotheses.</a:t>
                      </a:r>
                      <a:b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 Discuss data collection/analysis methods.</a:t>
                      </a:r>
                      <a:endParaRPr lang="en-US" altLang="zh-HK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3886254548"/>
                  </a:ext>
                </a:extLst>
              </a:tr>
              <a:tr h="4860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T4 (Feb 28)</a:t>
                      </a:r>
                      <a:endParaRPr lang="en-US" altLang="zh-HK" sz="16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• </a:t>
                      </a:r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Finalise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the RQ/hypotheses.</a:t>
                      </a:r>
                      <a:b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• Discuss data collection/analysis methods.</a:t>
                      </a:r>
                      <a:endParaRPr lang="en-US" altLang="zh-HK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2953112636"/>
                  </a:ext>
                </a:extLst>
              </a:tr>
              <a:tr h="4860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T5 (Mar 13)</a:t>
                      </a:r>
                      <a:endParaRPr lang="en-US" altLang="zh-HK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• Discuss data collection/analysis methods.</a:t>
                      </a:r>
                      <a:b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• </a:t>
                      </a:r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Finalise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data collection/analysis methods.</a:t>
                      </a:r>
                      <a:endParaRPr lang="en-US" altLang="zh-HK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329936086"/>
                  </a:ext>
                </a:extLst>
              </a:tr>
              <a:tr h="2456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T6 (Mar 20)</a:t>
                      </a:r>
                      <a:endParaRPr lang="en-US" altLang="zh-HK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• Sharing of experiences and issues in data collection/data cleansing</a:t>
                      </a:r>
                      <a:endParaRPr lang="en-US" altLang="zh-HK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1688738372"/>
                  </a:ext>
                </a:extLst>
              </a:tr>
              <a:tr h="2456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T7 (Mar 27)</a:t>
                      </a:r>
                      <a:endParaRPr lang="en-US" altLang="zh-HK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• </a:t>
                      </a:r>
                      <a:r>
                        <a:rPr lang="en-US" altLang="zh-HK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Analyse</a:t>
                      </a:r>
                      <a:r>
                        <a:rPr lang="en-US" altLang="zh-HK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the data - Qualitative (interviews) and quantitative (Descriptive Statistics)</a:t>
                      </a:r>
                      <a:endParaRPr lang="en-US" altLang="zh-HK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2473890477"/>
                  </a:ext>
                </a:extLst>
              </a:tr>
              <a:tr h="2456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T8 (Apr 3)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Analyse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the data </a:t>
                      </a:r>
                      <a:endParaRPr lang="en-US" altLang="zh-HK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3276099156"/>
                  </a:ext>
                </a:extLst>
              </a:tr>
              <a:tr h="31875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T9 (Apr 10)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Analyse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the data </a:t>
                      </a:r>
                      <a:endParaRPr lang="en-US" altLang="zh-HK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4155270105"/>
                  </a:ext>
                </a:extLst>
              </a:tr>
              <a:tr h="2456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T10 (Apr 17)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Discuss implications.</a:t>
                      </a:r>
                      <a:b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Prepare presentation slides.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1372502857"/>
                  </a:ext>
                </a:extLst>
              </a:tr>
              <a:tr h="2456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T11 (Apr 24)</a:t>
                      </a:r>
                      <a:endParaRPr lang="en-US" altLang="zh-HK" sz="16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• Presentation.</a:t>
                      </a:r>
                      <a:endParaRPr lang="en-US" altLang="zh-HK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879639372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C08103-2A2D-A4E3-96E5-0B6932C1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837F9D-53BB-CEFC-89F6-78CDF70B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940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96856A-7F2F-B3FA-62B0-C0E5EA8D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HK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Descriptive statistics - location 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D961295-23DC-38B4-460E-F1AB86D33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327" y="1675227"/>
            <a:ext cx="7777345" cy="4394199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CDA9E7-6AD0-3A4C-CD96-D3D1101F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8ACC73-44B2-5994-3778-D7DD4199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8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96856A-7F2F-B3FA-62B0-C0E5EA8D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HK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Descriptive statistics - variability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1344F41-DA54-4781-7D8E-96D592ADE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255" y="1675227"/>
            <a:ext cx="7479489" cy="4394199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CDA9E7-6AD0-3A4C-CD96-D3D1101F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8ACC73-44B2-5994-3778-D7DD4199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8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96856A-7F2F-B3FA-62B0-C0E5EA8D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1" y="639193"/>
            <a:ext cx="267885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zh-HK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Descriptive statistics - </a:t>
            </a:r>
            <a:r>
              <a:rPr lang="en-US" altLang="zh-HK" sz="4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standard deviation</a:t>
            </a:r>
            <a:endParaRPr lang="en-US" altLang="zh-HK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4409267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9088592-F16A-061D-CBEB-41F75A95A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722" y="1622903"/>
            <a:ext cx="5410962" cy="3584761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CDA9E7-6AD0-3A4C-CD96-D3D1101F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8ACC73-44B2-5994-3778-D7DD4199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376DE8-686B-2051-4012-C0EF059C0EE2}"/>
              </a:ext>
            </a:extLst>
          </p:cNvPr>
          <p:cNvSpPr txBox="1"/>
          <p:nvPr/>
        </p:nvSpPr>
        <p:spPr>
          <a:xfrm>
            <a:off x="611560" y="5785288"/>
            <a:ext cx="82295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HK" sz="1600" b="0" i="0" dirty="0">
                <a:effectLst/>
                <a:latin typeface="+mj-lt"/>
              </a:rPr>
              <a:t>Source: </a:t>
            </a:r>
            <a:r>
              <a:rPr lang="en-US" altLang="zh-HK" sz="1600" b="0" i="0" dirty="0" err="1">
                <a:effectLst/>
                <a:latin typeface="+mj-lt"/>
              </a:rPr>
              <a:t>Kachigan</a:t>
            </a:r>
            <a:r>
              <a:rPr lang="en-US" altLang="zh-HK" sz="1600" b="0" i="0" dirty="0">
                <a:effectLst/>
                <a:latin typeface="+mj-lt"/>
              </a:rPr>
              <a:t>, Sam K., </a:t>
            </a:r>
            <a:r>
              <a:rPr lang="en-US" altLang="zh-HK" sz="1600" b="0" i="1" dirty="0">
                <a:effectLst/>
                <a:latin typeface="+mj-lt"/>
              </a:rPr>
              <a:t>Statistical Analysis. An Interdisciplinary Introduction to Univariate &amp; Multivariate Methods</a:t>
            </a:r>
            <a:r>
              <a:rPr lang="en-US" altLang="zh-HK" sz="1600" b="0" i="0" dirty="0">
                <a:effectLst/>
                <a:latin typeface="+mj-lt"/>
              </a:rPr>
              <a:t>, 1986, p.61</a:t>
            </a:r>
            <a:r>
              <a:rPr lang="en-US" altLang="zh-HK" sz="1600" dirty="0">
                <a:latin typeface="+mj-lt"/>
              </a:rPr>
              <a:t> </a:t>
            </a:r>
            <a:endParaRPr lang="zh-HK" altLang="en-US" sz="1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6031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6856A-7F2F-B3FA-62B0-C0E5EA8D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Descriptive statistics - </a:t>
            </a:r>
            <a:r>
              <a:rPr lang="zh-HK" altLang="zh-HK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z-scores</a:t>
            </a:r>
            <a:endParaRPr lang="zh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95659-784E-A5EB-0055-5B127C5A0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400" dirty="0"/>
              <a:t>z-scores show how many standard deviations a single value is from the mean. Having the mean is not enough</a:t>
            </a:r>
            <a:endParaRPr lang="zh-HK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CDA9E7-6AD0-3A4C-CD96-D3D1101F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8ACC73-44B2-5994-3778-D7DD4199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23</a:t>
            </a:fld>
            <a:endParaRPr lang="en-GB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662AC8-3D5A-5291-74A1-3E2444F5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20888"/>
            <a:ext cx="7877722" cy="350023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D4BA0EE-6B89-33C0-4980-A48166421A1A}"/>
              </a:ext>
            </a:extLst>
          </p:cNvPr>
          <p:cNvSpPr txBox="1"/>
          <p:nvPr/>
        </p:nvSpPr>
        <p:spPr>
          <a:xfrm>
            <a:off x="872716" y="5960301"/>
            <a:ext cx="7398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200" b="0" i="0" dirty="0">
                <a:solidFill>
                  <a:srgbClr val="FF0000"/>
                </a:solidFill>
                <a:effectLst/>
                <a:latin typeface="+mj-lt"/>
              </a:rPr>
              <a:t>NOTE</a:t>
            </a:r>
            <a:r>
              <a:rPr lang="en-US" altLang="zh-HK" sz="1200" b="0" i="0" dirty="0">
                <a:solidFill>
                  <a:srgbClr val="000000"/>
                </a:solidFill>
                <a:effectLst/>
                <a:latin typeface="+mj-lt"/>
              </a:rPr>
              <a:t>: To get the %(below) you can use the tables at the end of any statistics book or in Excel use =</a:t>
            </a:r>
            <a:r>
              <a:rPr lang="en-US" altLang="zh-HK" sz="1200" b="0" i="0" dirty="0" err="1">
                <a:solidFill>
                  <a:srgbClr val="000000"/>
                </a:solidFill>
                <a:effectLst/>
                <a:latin typeface="+mj-lt"/>
              </a:rPr>
              <a:t>normsdist</a:t>
            </a:r>
            <a:r>
              <a:rPr lang="en-US" altLang="zh-HK" sz="1200" b="0" i="0" dirty="0">
                <a:solidFill>
                  <a:srgbClr val="000000"/>
                </a:solidFill>
                <a:effectLst/>
                <a:latin typeface="+mj-lt"/>
              </a:rPr>
              <a:t>(z-score). %(above) is just 1-%(below).</a:t>
            </a:r>
            <a:r>
              <a:rPr lang="en-US" altLang="zh-HK" sz="1200" dirty="0">
                <a:latin typeface="+mj-lt"/>
              </a:rPr>
              <a:t> </a:t>
            </a:r>
            <a:endParaRPr lang="zh-HK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009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F1182-AA4F-5794-89D7-53155EE1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Descriptive statistics - distribution</a:t>
            </a:r>
            <a:endParaRPr lang="zh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3ED03-7EF0-D47C-29BA-F06BADA6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9E4DAF-2B14-6075-62CC-AAAB7416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E397BF-06C1-3356-2BFE-606A7287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24</a:t>
            </a:fld>
            <a:endParaRPr lang="en-GB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68B847-BF63-FBB4-D3B0-09CEB7F0F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368467" cy="417160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1A92DAD-12B7-8ECF-9F9F-358FF14D809A}"/>
              </a:ext>
            </a:extLst>
          </p:cNvPr>
          <p:cNvSpPr txBox="1"/>
          <p:nvPr/>
        </p:nvSpPr>
        <p:spPr>
          <a:xfrm>
            <a:off x="954150" y="5553381"/>
            <a:ext cx="50943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100" b="0" i="1" dirty="0"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lang="en-US" altLang="zh-HK" sz="400" b="0" i="0" dirty="0">
                <a:solidFill>
                  <a:srgbClr val="000000"/>
                </a:solidFill>
                <a:effectLst/>
                <a:latin typeface="+mj-lt"/>
              </a:rPr>
              <a:t>i </a:t>
            </a:r>
            <a:r>
              <a:rPr lang="en-US" altLang="zh-HK" sz="1100" b="0" i="0" dirty="0">
                <a:solidFill>
                  <a:srgbClr val="000000"/>
                </a:solidFill>
                <a:effectLst/>
                <a:latin typeface="+mj-lt"/>
              </a:rPr>
              <a:t>= individual value of X                     </a:t>
            </a:r>
            <a:r>
              <a:rPr lang="en-US" altLang="zh-HK" sz="1100" b="0" i="1" dirty="0"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lang="en-US" altLang="zh-HK" sz="1100" b="0" i="0" dirty="0">
                <a:solidFill>
                  <a:srgbClr val="000000"/>
                </a:solidFill>
                <a:effectLst/>
                <a:latin typeface="+mj-lt"/>
              </a:rPr>
              <a:t>(bar) = mean of X</a:t>
            </a:r>
          </a:p>
          <a:p>
            <a:r>
              <a:rPr lang="en-US" altLang="zh-HK" sz="1100" b="0" i="0" dirty="0">
                <a:solidFill>
                  <a:srgbClr val="000000"/>
                </a:solidFill>
                <a:effectLst/>
                <a:latin typeface="+mj-lt"/>
              </a:rPr>
              <a:t>n = sample size                                   s</a:t>
            </a:r>
            <a:r>
              <a:rPr lang="en-US" altLang="zh-HK" sz="400" b="0" i="0" dirty="0">
                <a:solidFill>
                  <a:srgbClr val="000000"/>
                </a:solidFill>
                <a:effectLst/>
                <a:latin typeface="+mj-lt"/>
              </a:rPr>
              <a:t>2 </a:t>
            </a:r>
            <a:r>
              <a:rPr lang="en-US" altLang="zh-HK" sz="1100" b="0" i="0" dirty="0">
                <a:solidFill>
                  <a:srgbClr val="000000"/>
                </a:solidFill>
                <a:effectLst/>
                <a:latin typeface="+mj-lt"/>
              </a:rPr>
              <a:t>= variance</a:t>
            </a:r>
          </a:p>
          <a:p>
            <a:r>
              <a:rPr lang="en-US" altLang="zh-HK" sz="1100" b="0" i="0" dirty="0">
                <a:solidFill>
                  <a:srgbClr val="000000"/>
                </a:solidFill>
                <a:effectLst/>
                <a:latin typeface="+mj-lt"/>
              </a:rPr>
              <a:t>s = standard deviation                         SE </a:t>
            </a:r>
            <a:r>
              <a:rPr lang="en-US" altLang="zh-HK" sz="400" b="0" i="0" dirty="0">
                <a:solidFill>
                  <a:srgbClr val="000000"/>
                </a:solidFill>
                <a:effectLst/>
                <a:latin typeface="+mj-lt"/>
              </a:rPr>
              <a:t>X(bar) </a:t>
            </a:r>
            <a:r>
              <a:rPr lang="en-US" altLang="zh-HK" sz="1100" b="0" i="0" dirty="0">
                <a:solidFill>
                  <a:srgbClr val="000000"/>
                </a:solidFill>
                <a:effectLst/>
                <a:latin typeface="+mj-lt"/>
              </a:rPr>
              <a:t>= standard error of the mean</a:t>
            </a:r>
          </a:p>
          <a:p>
            <a:r>
              <a:rPr lang="en-US" altLang="zh-HK" sz="1100" b="0" i="0" dirty="0">
                <a:solidFill>
                  <a:srgbClr val="000000"/>
                </a:solidFill>
                <a:effectLst/>
                <a:latin typeface="+mj-lt"/>
              </a:rPr>
              <a:t>Z = critical value (Z=1.96 give a 95% certainty)</a:t>
            </a:r>
            <a:r>
              <a:rPr lang="en-US" altLang="zh-HK" sz="1100" dirty="0">
                <a:latin typeface="+mj-lt"/>
              </a:rPr>
              <a:t> </a:t>
            </a:r>
            <a:endParaRPr lang="zh-HK" altLang="en-US" sz="1100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700B2B-DC3C-46A7-9A39-BAB607B32D41}"/>
              </a:ext>
            </a:extLst>
          </p:cNvPr>
          <p:cNvSpPr txBox="1"/>
          <p:nvPr/>
        </p:nvSpPr>
        <p:spPr>
          <a:xfrm>
            <a:off x="827584" y="6305977"/>
            <a:ext cx="804240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050" b="0" i="0" dirty="0">
                <a:solidFill>
                  <a:srgbClr val="000000"/>
                </a:solidFill>
                <a:effectLst/>
                <a:latin typeface="+mj-lt"/>
              </a:rPr>
              <a:t>For more info check the module “Descriptive Statistics with Excel/Stata” in </a:t>
            </a:r>
            <a:r>
              <a:rPr lang="en-US" altLang="zh-HK" sz="1050" b="0" i="0" dirty="0">
                <a:solidFill>
                  <a:srgbClr val="009999"/>
                </a:solidFill>
                <a:effectLst/>
                <a:latin typeface="+mj-lt"/>
              </a:rPr>
              <a:t>http://dss.princeton.edu/training/</a:t>
            </a:r>
            <a:r>
              <a:rPr lang="en-US" altLang="zh-HK" sz="1050" dirty="0">
                <a:latin typeface="+mj-lt"/>
              </a:rPr>
              <a:t> </a:t>
            </a:r>
            <a:endParaRPr lang="zh-HK" altLang="en-US" sz="1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0146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US" sz="4700" b="1">
                <a:cs typeface="Arial"/>
              </a:rPr>
              <a:t>Useful</a:t>
            </a:r>
            <a:r>
              <a:rPr lang="en-US" sz="4700" b="1" spc="-75">
                <a:cs typeface="Arial"/>
              </a:rPr>
              <a:t> </a:t>
            </a:r>
            <a:r>
              <a:rPr lang="en-US" sz="4700" b="1">
                <a:cs typeface="Arial"/>
              </a:rPr>
              <a:t>links</a:t>
            </a:r>
            <a:endParaRPr lang="en-US" sz="4700">
              <a:cs typeface="Arial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01B2C4-8543-5266-DA35-FE7C6D2F3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fr-FR" altLang="zh-HK" sz="1900" dirty="0"/>
              <a:t>Guideline</a:t>
            </a:r>
          </a:p>
          <a:p>
            <a:pPr lvl="1">
              <a:lnSpc>
                <a:spcPct val="90000"/>
              </a:lnSpc>
            </a:pPr>
            <a:r>
              <a:rPr lang="fr-FR" altLang="zh-HK" sz="1900" dirty="0"/>
              <a:t>UCLA </a:t>
            </a:r>
            <a:r>
              <a:rPr lang="fr-FR" altLang="zh-HK" sz="1900" dirty="0" err="1"/>
              <a:t>Resources</a:t>
            </a:r>
            <a:r>
              <a:rPr lang="fr-FR" altLang="zh-HK" sz="1900" dirty="0"/>
              <a:t> </a:t>
            </a:r>
            <a:r>
              <a:rPr lang="fr-FR" altLang="zh-HK" sz="1900" dirty="0">
                <a:hlinkClick r:id="rId2"/>
              </a:rPr>
              <a:t>https://stats.oarc.ucla.edu/other/dae/</a:t>
            </a:r>
            <a:endParaRPr lang="fr-FR" altLang="zh-HK" sz="1900" dirty="0"/>
          </a:p>
          <a:p>
            <a:pPr lvl="1">
              <a:lnSpc>
                <a:spcPct val="90000"/>
              </a:lnSpc>
            </a:pPr>
            <a:r>
              <a:rPr lang="fr-FR" altLang="zh-HK" sz="1900" dirty="0"/>
              <a:t>Princeton DSS </a:t>
            </a:r>
            <a:r>
              <a:rPr lang="fr-FR" altLang="zh-HK" sz="1900" dirty="0" err="1"/>
              <a:t>Libguides</a:t>
            </a:r>
            <a:r>
              <a:rPr lang="fr-FR" altLang="zh-HK" sz="1900" dirty="0"/>
              <a:t> </a:t>
            </a:r>
            <a:r>
              <a:rPr lang="fr-FR" altLang="zh-HK" sz="1900" dirty="0">
                <a:hlinkClick r:id="rId3"/>
              </a:rPr>
              <a:t>http://libguides.princeton.edu/dss</a:t>
            </a:r>
            <a:endParaRPr lang="fr-FR" altLang="zh-HK" sz="1900" dirty="0"/>
          </a:p>
          <a:p>
            <a:pPr lvl="1">
              <a:lnSpc>
                <a:spcPct val="90000"/>
              </a:lnSpc>
            </a:pPr>
            <a:r>
              <a:rPr lang="fr-FR" altLang="zh-HK" sz="1900" dirty="0"/>
              <a:t>W3school </a:t>
            </a:r>
            <a:r>
              <a:rPr lang="fr-FR" altLang="zh-HK" sz="1900" dirty="0">
                <a:hlinkClick r:id="rId4"/>
              </a:rPr>
              <a:t>https://www.w3schools.com/EXCEL/index.php</a:t>
            </a:r>
            <a:r>
              <a:rPr lang="fr-FR" altLang="zh-HK" sz="1900" dirty="0"/>
              <a:t>; </a:t>
            </a:r>
            <a:r>
              <a:rPr lang="fr-FR" altLang="zh-HK" sz="1900" dirty="0">
                <a:hlinkClick r:id="rId5"/>
              </a:rPr>
              <a:t>https://www.w3schools.com/r/default.asp</a:t>
            </a:r>
            <a:endParaRPr lang="fr-FR" altLang="zh-HK" sz="1900" dirty="0"/>
          </a:p>
          <a:p>
            <a:pPr lvl="0">
              <a:lnSpc>
                <a:spcPct val="90000"/>
              </a:lnSpc>
            </a:pPr>
            <a:r>
              <a:rPr lang="en-US" altLang="zh-HK" sz="1900" dirty="0"/>
              <a:t>Video tutorials</a:t>
            </a:r>
          </a:p>
          <a:p>
            <a:pPr lvl="1">
              <a:lnSpc>
                <a:spcPct val="90000"/>
              </a:lnSpc>
            </a:pPr>
            <a:r>
              <a:rPr lang="en-US" altLang="zh-HK" sz="1900" dirty="0"/>
              <a:t>Excel Regression Analysis through the </a:t>
            </a:r>
            <a:r>
              <a:rPr lang="en-US" altLang="zh-HK" sz="1900" dirty="0" err="1"/>
              <a:t>Toolpak</a:t>
            </a:r>
            <a:r>
              <a:rPr lang="en-US" altLang="zh-HK" sz="1900" dirty="0"/>
              <a:t> </a:t>
            </a:r>
            <a:r>
              <a:rPr lang="en-US" altLang="zh-HK" sz="1900" dirty="0">
                <a:hlinkClick r:id="rId6"/>
              </a:rPr>
              <a:t>https://www.youtube.com/watch?v=0lpfmFnlDHI</a:t>
            </a:r>
            <a:endParaRPr lang="en-US" altLang="zh-HK" sz="1900" dirty="0"/>
          </a:p>
          <a:p>
            <a:pPr lvl="1">
              <a:lnSpc>
                <a:spcPct val="90000"/>
              </a:lnSpc>
            </a:pPr>
            <a:r>
              <a:rPr lang="fr-FR" altLang="zh-HK" sz="1900" dirty="0"/>
              <a:t>Stata short </a:t>
            </a:r>
            <a:r>
              <a:rPr lang="fr-FR" altLang="zh-HK" sz="1900" dirty="0" err="1"/>
              <a:t>video</a:t>
            </a:r>
            <a:r>
              <a:rPr lang="fr-FR" altLang="zh-HK" sz="1900" dirty="0"/>
              <a:t> </a:t>
            </a:r>
            <a:r>
              <a:rPr lang="fr-FR" altLang="zh-HK" sz="1900" dirty="0" err="1"/>
              <a:t>tutorials</a:t>
            </a:r>
            <a:r>
              <a:rPr lang="fr-FR" altLang="zh-HK" sz="1900" dirty="0"/>
              <a:t>   </a:t>
            </a:r>
            <a:r>
              <a:rPr lang="fr-FR" altLang="zh-HK" sz="1900" baseline="0" dirty="0">
                <a:hlinkClick r:id="rId7"/>
              </a:rPr>
              <a:t>https://www.stata.com/links/video-tutorials/</a:t>
            </a:r>
            <a:endParaRPr lang="fr-FR" altLang="zh-HK" sz="1900" baseline="0" dirty="0"/>
          </a:p>
          <a:p>
            <a:pPr lvl="1">
              <a:lnSpc>
                <a:spcPct val="90000"/>
              </a:lnSpc>
            </a:pPr>
            <a:r>
              <a:rPr lang="fr-FR" altLang="zh-HK" sz="1900" dirty="0" err="1"/>
              <a:t>Step</a:t>
            </a:r>
            <a:r>
              <a:rPr lang="fr-FR" altLang="zh-HK" sz="1900" dirty="0"/>
              <a:t>-by-</a:t>
            </a:r>
            <a:r>
              <a:rPr lang="fr-FR" altLang="zh-HK" sz="1900" dirty="0" err="1"/>
              <a:t>Step</a:t>
            </a:r>
            <a:r>
              <a:rPr lang="fr-FR" altLang="zh-HK" sz="1900" dirty="0"/>
              <a:t> SPSS </a:t>
            </a:r>
            <a:r>
              <a:rPr lang="fr-FR" altLang="zh-HK" sz="1900" dirty="0">
                <a:hlinkClick r:id="rId8"/>
              </a:rPr>
              <a:t>https://study.sagepub.com/aldrich3e/student-resources/step-by-step-spss%C2%AE-tutorial-videos</a:t>
            </a:r>
            <a:endParaRPr lang="fr-FR" altLang="zh-HK" sz="1900" dirty="0"/>
          </a:p>
          <a:p>
            <a:pPr lvl="1">
              <a:lnSpc>
                <a:spcPct val="90000"/>
              </a:lnSpc>
            </a:pPr>
            <a:r>
              <a:rPr lang="en-US" altLang="zh-HK" sz="1900" dirty="0"/>
              <a:t>Learn R in 39 minutes </a:t>
            </a:r>
            <a:r>
              <a:rPr lang="en-US" altLang="zh-HK" sz="1900" dirty="0">
                <a:hlinkClick r:id="rId9"/>
              </a:rPr>
              <a:t>https://www.youtube.com/watch?v=yZ0bV2Afkjc</a:t>
            </a:r>
            <a:endParaRPr lang="fr-FR" altLang="zh-HK" sz="1900" dirty="0"/>
          </a:p>
          <a:p>
            <a:pPr>
              <a:lnSpc>
                <a:spcPct val="90000"/>
              </a:lnSpc>
            </a:pPr>
            <a:endParaRPr lang="zh-HK" altLang="en-US" sz="19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2BE8EE7-4D56-30C5-E542-EC5FC6CD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1381"/>
            <a:ext cx="7884414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HK" sz="5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Hope these help!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96FD3BA-7518-237F-4E3F-7AF9B8CBE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4983276"/>
            <a:ext cx="7884414" cy="11266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HK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1852C4-BDC2-77F1-CD65-662FE11F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224945-A10A-C803-6987-C7544922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64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CC99-0DF6-679D-B56C-931D9980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K" dirty="0"/>
              <a:t>Tell me!</a:t>
            </a:r>
            <a:br>
              <a:rPr lang="en-US" altLang="zh-HK" sz="2800" dirty="0"/>
            </a:br>
            <a:r>
              <a:rPr lang="en-US" altLang="zh-HK" sz="2800" b="1" dirty="0">
                <a:solidFill>
                  <a:srgbClr val="C00000"/>
                </a:solidFill>
              </a:rPr>
              <a:t>(Please remember to select the corresponding date)</a:t>
            </a:r>
            <a:endParaRPr lang="zh-HK" altLang="en-US" sz="2800" b="1" dirty="0">
              <a:solidFill>
                <a:srgbClr val="C00000"/>
              </a:solidFill>
            </a:endParaRPr>
          </a:p>
        </p:txBody>
      </p:sp>
      <p:pic>
        <p:nvPicPr>
          <p:cNvPr id="7" name="内容占位符 6" descr="QR 代码&#10;&#10;描述已自动生成">
            <a:extLst>
              <a:ext uri="{FF2B5EF4-FFF2-40B4-BE49-F238E27FC236}">
                <a16:creationId xmlns:a16="http://schemas.microsoft.com/office/drawing/2014/main" id="{09666303-2D16-7B21-34A5-6C77ED8A4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1412775"/>
            <a:ext cx="4104457" cy="4104457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ACC6E9-383D-2C45-3C16-0C0CD9D1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52221F-D63B-8292-D671-1B23983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27</a:t>
            </a:fld>
            <a:endParaRPr lang="en-GB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C16980-3930-9BF5-4944-8DACFA8D3926}"/>
              </a:ext>
            </a:extLst>
          </p:cNvPr>
          <p:cNvSpPr txBox="1"/>
          <p:nvPr/>
        </p:nvSpPr>
        <p:spPr>
          <a:xfrm>
            <a:off x="755576" y="5576893"/>
            <a:ext cx="8136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400" i="0" dirty="0">
                <a:solidFill>
                  <a:srgbClr val="000000"/>
                </a:solidFill>
                <a:effectLst/>
                <a:latin typeface="72"/>
              </a:rPr>
              <a:t>https://hku.au1.qualtrics.com/jfe/form/SV_0CAc6wAIyoTfH4W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3354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40" y="2144903"/>
            <a:ext cx="7772400" cy="1647724"/>
          </a:xfrm>
        </p:spPr>
        <p:txBody>
          <a:bodyPr>
            <a:noAutofit/>
          </a:bodyPr>
          <a:lstStyle/>
          <a:p>
            <a:r>
              <a:rPr lang="en-GB" sz="3600" dirty="0"/>
              <a:t>Thank you!</a:t>
            </a:r>
            <a:endParaRPr lang="en-GB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12" y="3912392"/>
            <a:ext cx="8359055" cy="2911030"/>
          </a:xfrm>
        </p:spPr>
        <p:txBody>
          <a:bodyPr>
            <a:noAutofit/>
          </a:bodyPr>
          <a:lstStyle/>
          <a:p>
            <a:r>
              <a:rPr lang="en-GB" sz="2800" dirty="0"/>
              <a:t>Wanying Ling </a:t>
            </a:r>
          </a:p>
          <a:p>
            <a:r>
              <a:rPr lang="en-GB" sz="2800" dirty="0"/>
              <a:t>lingwany@connect.hku.hk</a:t>
            </a:r>
          </a:p>
        </p:txBody>
      </p:sp>
      <p:pic>
        <p:nvPicPr>
          <p:cNvPr id="14344" name="Picture 8" descr="The University of Hong Kong (School of Humanities), Hong Kong - The  International Academic Forum (IAFOR)">
            <a:extLst>
              <a:ext uri="{FF2B5EF4-FFF2-40B4-BE49-F238E27FC236}">
                <a16:creationId xmlns:a16="http://schemas.microsoft.com/office/drawing/2014/main" id="{13E2D9C5-0A43-40A4-BCD5-BE1AD0500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06689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96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19DDD-2401-767D-10C1-31615C3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Feedback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E1CA4-FCC0-C568-F61D-FC32C65E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Can you recommend some analyze method and teach us how to do</a:t>
            </a:r>
            <a:r>
              <a:rPr lang="zh-CN" altLang="en-US" i="1" dirty="0"/>
              <a:t>？</a:t>
            </a:r>
            <a:endParaRPr lang="en-US" altLang="zh-CN" i="1" dirty="0"/>
          </a:p>
          <a:p>
            <a:r>
              <a:rPr lang="en-US" altLang="zh-CN" i="1" dirty="0"/>
              <a:t>Can you teach us some ways to </a:t>
            </a:r>
            <a:r>
              <a:rPr lang="en-US" altLang="zh-CN" i="1" dirty="0" err="1"/>
              <a:t>analyse</a:t>
            </a:r>
            <a:r>
              <a:rPr lang="en-US" altLang="zh-CN" i="1" dirty="0"/>
              <a:t> the results? We are quite clueless about it</a:t>
            </a:r>
            <a:endParaRPr lang="zh-CN" altLang="en-US" i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EC4C3F-842D-BE38-FE88-3557B80F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DF7048-6DD5-4F00-4E4E-511EBE6A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26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4ED332-7198-DCF1-BEDE-FB76A878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altLang="zh-HK" dirty="0"/>
              <a:t>Interview Checklist -  16 tips</a:t>
            </a:r>
            <a:endParaRPr lang="zh-HK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4CE561-8DEC-9AA8-26BF-504A61B0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78370D-E953-55E3-F359-556807C3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4940" y="6356350"/>
            <a:ext cx="185812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GB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内容占位符 2">
            <a:extLst>
              <a:ext uri="{FF2B5EF4-FFF2-40B4-BE49-F238E27FC236}">
                <a16:creationId xmlns:a16="http://schemas.microsoft.com/office/drawing/2014/main" id="{4219C27A-B221-BF2C-17C0-C930679F7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5503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35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7067A0-F1C1-8E61-4532-918D452C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3500"/>
              <a:t>Interview Checklist </a:t>
            </a:r>
            <a:r>
              <a:rPr lang="en-US" altLang="zh-HK" sz="3500" kern="1200">
                <a:effectLst/>
                <a:latin typeface="+mj-lt"/>
                <a:ea typeface="+mj-ea"/>
                <a:cs typeface="+mj-cs"/>
              </a:rPr>
              <a:t>- 16 tips</a:t>
            </a:r>
            <a:endParaRPr lang="zh-HK" altLang="zh-HK" sz="3500">
              <a:effectLst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386E0-1B11-7EA8-EE41-CA399E81D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HK" sz="1800"/>
              <a:t>5. Start Informally</a:t>
            </a:r>
          </a:p>
          <a:p>
            <a:pPr lvl="1">
              <a:lnSpc>
                <a:spcPct val="90000"/>
              </a:lnSpc>
            </a:pPr>
            <a:r>
              <a:rPr lang="en-US" altLang="zh-HK" sz="1800"/>
              <a:t>Begin with casual small talk and transition smoothly into the formal interview. Explain the study and how the information will be used and protected.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HK" sz="1800"/>
              <a:t>6. Use of Stimulants</a:t>
            </a:r>
          </a:p>
          <a:p>
            <a:pPr marL="742950" marR="0" lvl="1" indent="-3429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HK" sz="1800"/>
              <a:t>Utilize photos or objects when necessary to stimulate conversation. 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HK" sz="1800"/>
              <a:t>7. Focus on Specifics</a:t>
            </a:r>
          </a:p>
          <a:p>
            <a:pPr marL="742950" marR="0" lvl="1" indent="-3429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HK" sz="1800"/>
              <a:t>Concentrate on events or experiences behind beliefs or opinions. Use examples or instances instead of pressing with "why" questions. 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HK" sz="1800"/>
              <a:t>8. Active Listening</a:t>
            </a:r>
          </a:p>
          <a:p>
            <a:pPr marL="742950" marR="0" lvl="1" indent="-3429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HK" sz="1800"/>
              <a:t>Listen attentively, avoid giving advice or arguing, and interrupt only for clarification. Be warm and encouraging without being overly formal.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AB2167-3008-0C82-3A52-458B4ADB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6CF182-145C-74B0-AE0C-5415B9C0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GB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GB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11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837FA5-983F-70C3-21AA-861B6A20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HK" sz="4700"/>
              <a:t>Interview Checklist - 16 tips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5531E-B51E-0DAE-27A2-226CBECA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HK" sz="1900" dirty="0"/>
              <a:t>9. Sensitive Topics</a:t>
            </a:r>
          </a:p>
          <a:p>
            <a:pPr marL="742950" marR="0" lvl="1" indent="-3429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HK" sz="1900" dirty="0"/>
              <a:t>Avoid questions that could damage reputations. Do not push for information on sensitive topics if discomfort is shown. 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HK" sz="1900" dirty="0"/>
              <a:t>10. Cross-Verification</a:t>
            </a:r>
          </a:p>
          <a:p>
            <a:pPr marL="742950" marR="0" lvl="1" indent="-3429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HK" sz="1900" dirty="0"/>
              <a:t>Use interviews to verify information from others discreetly. Share what is known and ask for additional details or corrections. 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HK" sz="1900" dirty="0"/>
              <a:t>11. Observational Notes</a:t>
            </a:r>
          </a:p>
          <a:p>
            <a:pPr marL="742950" marR="0" lvl="1" indent="-3429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HK" sz="1900" dirty="0"/>
              <a:t>Take note of the interviewee's surroundings and responses to family members, religious practices, and symbols. Observe their demeanor during the interview.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HK" sz="1900" dirty="0"/>
              <a:t>12. Demographic Data</a:t>
            </a:r>
          </a:p>
          <a:p>
            <a:pPr marL="742950" marR="0" lvl="1" indent="-3429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HK" sz="1900" dirty="0"/>
              <a:t>Record basic demographic information to ensure the interview sample represents the congregation adequately.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06AC3E-9EA0-F327-3291-0985B40C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FF65A0-5161-9CF8-036E-495B2431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97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8936DF-248C-7C81-BAF7-3FD32325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altLang="zh-HK" dirty="0"/>
              <a:t>Interview Checklist - 16 tips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848AC5-FFF0-C2E3-2917-D326604D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EFFB42-F337-728F-F573-A591B056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4940" y="6356350"/>
            <a:ext cx="185812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GB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GB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2F9FFCAB-3160-DCF2-DBB5-F5365AC7B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906093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02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1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1696472" y="-729002"/>
            <a:ext cx="5649003" cy="7988753"/>
          </a:xfrm>
          <a:custGeom>
            <a:avLst/>
            <a:gdLst>
              <a:gd name="connsiteX0" fmla="*/ 0 w 5649003"/>
              <a:gd name="connsiteY0" fmla="*/ 3994377 h 7988753"/>
              <a:gd name="connsiteX1" fmla="*/ 2824502 w 5649003"/>
              <a:gd name="connsiteY1" fmla="*/ 0 h 7988753"/>
              <a:gd name="connsiteX2" fmla="*/ 5649004 w 5649003"/>
              <a:gd name="connsiteY2" fmla="*/ 3994377 h 7988753"/>
              <a:gd name="connsiteX3" fmla="*/ 2824502 w 5649003"/>
              <a:gd name="connsiteY3" fmla="*/ 7988754 h 7988753"/>
              <a:gd name="connsiteX4" fmla="*/ 0 w 5649003"/>
              <a:gd name="connsiteY4" fmla="*/ 3994377 h 798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7988753" fill="none" extrusionOk="0">
                <a:moveTo>
                  <a:pt x="0" y="3994377"/>
                </a:moveTo>
                <a:cubicBezTo>
                  <a:pt x="186946" y="1724370"/>
                  <a:pt x="1438121" y="-52385"/>
                  <a:pt x="2824502" y="0"/>
                </a:cubicBezTo>
                <a:cubicBezTo>
                  <a:pt x="4573533" y="-25557"/>
                  <a:pt x="5524760" y="1760129"/>
                  <a:pt x="5649004" y="3994377"/>
                </a:cubicBezTo>
                <a:cubicBezTo>
                  <a:pt x="5518761" y="6222535"/>
                  <a:pt x="4285196" y="8231096"/>
                  <a:pt x="2824502" y="7988754"/>
                </a:cubicBezTo>
                <a:cubicBezTo>
                  <a:pt x="1332602" y="8079924"/>
                  <a:pt x="181951" y="6393158"/>
                  <a:pt x="0" y="3994377"/>
                </a:cubicBezTo>
                <a:close/>
              </a:path>
              <a:path w="5649003" h="7988753" stroke="0" extrusionOk="0">
                <a:moveTo>
                  <a:pt x="0" y="3994377"/>
                </a:moveTo>
                <a:cubicBezTo>
                  <a:pt x="-54350" y="1735993"/>
                  <a:pt x="1351726" y="167869"/>
                  <a:pt x="2824502" y="0"/>
                </a:cubicBezTo>
                <a:cubicBezTo>
                  <a:pt x="4343116" y="-29476"/>
                  <a:pt x="5695592" y="2113332"/>
                  <a:pt x="5649004" y="3994377"/>
                </a:cubicBezTo>
                <a:cubicBezTo>
                  <a:pt x="5518596" y="6213441"/>
                  <a:pt x="4081190" y="7959286"/>
                  <a:pt x="2824502" y="7988754"/>
                </a:cubicBezTo>
                <a:cubicBezTo>
                  <a:pt x="1192166" y="7815502"/>
                  <a:pt x="-92001" y="6198372"/>
                  <a:pt x="0" y="3994377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A1B519DE-8C67-3ACC-2576-55F45DD5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908" y="1911096"/>
            <a:ext cx="6041898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HK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you can accomplish 16 points, you can definitely do good interviews!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2DCFCDF-EFC1-2031-192E-BAFCFE96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0874" y="4353507"/>
            <a:ext cx="4299966" cy="932688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altLang="zh-HK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55B261-5548-BD8C-4208-5542AC33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23B04D-4258-E864-428D-6BA2F753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8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618E6E-316D-3DE9-1E3B-174602CC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221" y="479493"/>
            <a:ext cx="4094129" cy="1325563"/>
          </a:xfrm>
        </p:spPr>
        <p:txBody>
          <a:bodyPr>
            <a:normAutofit/>
          </a:bodyPr>
          <a:lstStyle/>
          <a:p>
            <a:r>
              <a:rPr lang="en-US" altLang="zh-HK"/>
              <a:t>Basic Concept</a:t>
            </a:r>
            <a:endParaRPr lang="zh-HK" altLang="en-US" dirty="0"/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10CBC-734D-6F98-BA71-8F87A00B7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221" y="1984443"/>
            <a:ext cx="4094129" cy="419252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altLang="zh-HK" sz="2200" dirty="0"/>
              <a:t>For statistical analysis, we think of data as a collection of different pieces of information or facts.</a:t>
            </a:r>
          </a:p>
          <a:p>
            <a:pPr lvl="0">
              <a:lnSpc>
                <a:spcPct val="90000"/>
              </a:lnSpc>
            </a:pPr>
            <a:r>
              <a:rPr lang="en-US" altLang="zh-HK" sz="2200" dirty="0"/>
              <a:t>These pieces of information are called variables.</a:t>
            </a:r>
          </a:p>
          <a:p>
            <a:pPr lvl="0">
              <a:lnSpc>
                <a:spcPct val="90000"/>
              </a:lnSpc>
            </a:pPr>
            <a:r>
              <a:rPr lang="en-US" altLang="zh-HK" sz="2200" dirty="0"/>
              <a:t>These values can be numerical or categorical (text-based), and categorical values can often be converted into numerical values for analysis purposes.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5A4417-B801-94ED-87F0-1F290D99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5F2695-F9C3-09C5-CF5C-A2F72504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B629421-4EEA-5CF0-4C92-6ACCF322C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59425"/>
              </p:ext>
            </p:extLst>
          </p:nvPr>
        </p:nvGraphicFramePr>
        <p:xfrm>
          <a:off x="527386" y="1798615"/>
          <a:ext cx="3583040" cy="3091031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623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2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 b="0" cap="none" spc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337185">
                        <a:lnSpc>
                          <a:spcPct val="100000"/>
                        </a:lnSpc>
                      </a:pPr>
                      <a:r>
                        <a:rPr sz="1500" b="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id</a:t>
                      </a:r>
                    </a:p>
                  </a:txBody>
                  <a:tcPr marL="0" marR="0" marT="67238" marB="6723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 b="0" cap="none" spc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var1</a:t>
                      </a:r>
                    </a:p>
                  </a:txBody>
                  <a:tcPr marL="0" marR="0" marT="67238" marB="6723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b="0" cap="none" spc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130"/>
                        </a:lnSpc>
                        <a:spcBef>
                          <a:spcPts val="670"/>
                        </a:spcBef>
                      </a:pPr>
                      <a:r>
                        <a:rPr sz="1500" b="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var</a:t>
                      </a:r>
                      <a:r>
                        <a:rPr lang="en-US" sz="1500" b="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 b="0" cap="none" spc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7238" marB="6723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 b="0" cap="none" spc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var3</a:t>
                      </a:r>
                    </a:p>
                  </a:txBody>
                  <a:tcPr marL="0" marR="0" marT="67238" marB="6723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b="0" cap="none" spc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130"/>
                        </a:lnSpc>
                        <a:spcBef>
                          <a:spcPts val="670"/>
                        </a:spcBef>
                      </a:pPr>
                      <a:r>
                        <a:rPr sz="1500" b="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var4</a:t>
                      </a:r>
                    </a:p>
                  </a:txBody>
                  <a:tcPr marL="0" marR="0" marT="67238" marB="6723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b="0" cap="none" spc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130"/>
                        </a:lnSpc>
                        <a:spcBef>
                          <a:spcPts val="670"/>
                        </a:spcBef>
                      </a:pPr>
                      <a:r>
                        <a:rPr sz="1500" b="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var5</a:t>
                      </a:r>
                    </a:p>
                  </a:txBody>
                  <a:tcPr marL="0" marR="0" marT="67238" marB="6723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68">
                <a:tc>
                  <a:txBody>
                    <a:bodyPr/>
                    <a:lstStyle/>
                    <a:p>
                      <a:pPr marL="358140">
                        <a:lnSpc>
                          <a:spcPts val="1130"/>
                        </a:lnSpc>
                        <a:spcBef>
                          <a:spcPts val="894"/>
                        </a:spcBef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67238" marB="6723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  <a:spcBef>
                          <a:spcPts val="894"/>
                        </a:spcBef>
                      </a:pPr>
                      <a:r>
                        <a:rPr sz="15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7.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 cap="none" spc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735"/>
                        </a:spcBef>
                      </a:pPr>
                      <a:r>
                        <a:rPr sz="15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Male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  <a:spcBef>
                          <a:spcPts val="894"/>
                        </a:spcBef>
                      </a:pPr>
                      <a:r>
                        <a:rPr sz="15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0.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5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735"/>
                        </a:spcBef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Yes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735"/>
                        </a:spcBef>
                      </a:pPr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lang="en-US" altLang="zh-CN" sz="15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igh</a:t>
                      </a:r>
                      <a:endParaRPr sz="1500" cap="none" spc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31">
                <a:tc>
                  <a:txBody>
                    <a:bodyPr/>
                    <a:lstStyle/>
                    <a:p>
                      <a:pPr marL="358140">
                        <a:lnSpc>
                          <a:spcPts val="1130"/>
                        </a:lnSpc>
                        <a:spcBef>
                          <a:spcPts val="894"/>
                        </a:spcBef>
                      </a:pPr>
                      <a:r>
                        <a:rPr sz="13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  <a:spcBef>
                          <a:spcPts val="894"/>
                        </a:spcBef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3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.28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735"/>
                        </a:spcBef>
                      </a:pPr>
                      <a:r>
                        <a:rPr sz="13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Female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  <a:spcBef>
                          <a:spcPts val="894"/>
                        </a:spcBef>
                      </a:pPr>
                      <a:r>
                        <a:rPr sz="13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0.</a:t>
                      </a:r>
                      <a:r>
                        <a:rPr lang="en-US" sz="13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3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735"/>
                        </a:spcBef>
                      </a:pPr>
                      <a:r>
                        <a:rPr sz="1300" cap="none" spc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735"/>
                        </a:spcBef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Low</a:t>
                      </a:r>
                      <a:endParaRPr sz="1300" cap="none" spc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68">
                <a:tc>
                  <a:txBody>
                    <a:bodyPr/>
                    <a:lstStyle/>
                    <a:p>
                      <a:pPr marL="358140">
                        <a:lnSpc>
                          <a:spcPts val="1130"/>
                        </a:lnSpc>
                        <a:spcBef>
                          <a:spcPts val="894"/>
                        </a:spcBef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67238" marB="6723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  <a:spcBef>
                          <a:spcPts val="894"/>
                        </a:spcBef>
                      </a:pPr>
                      <a:r>
                        <a:rPr sz="15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3.35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735"/>
                        </a:spcBef>
                      </a:pPr>
                      <a:r>
                        <a:rPr sz="15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Female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  <a:spcBef>
                          <a:spcPts val="894"/>
                        </a:spcBef>
                      </a:pPr>
                      <a:r>
                        <a:rPr sz="15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0.5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735"/>
                        </a:spcBef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Yes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735"/>
                        </a:spcBef>
                      </a:pPr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Low</a:t>
                      </a:r>
                      <a:endParaRPr sz="1500" cap="none" spc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331">
                <a:tc>
                  <a:txBody>
                    <a:bodyPr/>
                    <a:lstStyle/>
                    <a:p>
                      <a:pPr marL="358140">
                        <a:lnSpc>
                          <a:spcPts val="1130"/>
                        </a:lnSpc>
                        <a:spcBef>
                          <a:spcPts val="894"/>
                        </a:spcBef>
                      </a:pPr>
                      <a:r>
                        <a:rPr sz="13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  <a:spcBef>
                          <a:spcPts val="894"/>
                        </a:spcBef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3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.08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735"/>
                        </a:spcBef>
                      </a:pPr>
                      <a:r>
                        <a:rPr sz="13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Male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  <a:spcBef>
                          <a:spcPts val="894"/>
                        </a:spcBef>
                      </a:pPr>
                      <a:r>
                        <a:rPr sz="13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0.83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735"/>
                        </a:spcBef>
                      </a:pPr>
                      <a:r>
                        <a:rPr sz="13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Yes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735"/>
                        </a:spcBef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High</a:t>
                      </a:r>
                      <a:endParaRPr sz="1300" cap="none" spc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68">
                <a:tc>
                  <a:txBody>
                    <a:bodyPr/>
                    <a:lstStyle/>
                    <a:p>
                      <a:pPr marL="358140">
                        <a:lnSpc>
                          <a:spcPts val="1130"/>
                        </a:lnSpc>
                        <a:spcBef>
                          <a:spcPts val="894"/>
                        </a:spcBef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67238" marB="6723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  <a:spcBef>
                          <a:spcPts val="894"/>
                        </a:spcBef>
                      </a:pPr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5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5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735"/>
                        </a:spcBef>
                      </a:pPr>
                      <a:r>
                        <a:rPr sz="15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Female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  <a:spcBef>
                          <a:spcPts val="894"/>
                        </a:spcBef>
                      </a:pPr>
                      <a:r>
                        <a:rPr sz="15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0.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5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735"/>
                        </a:spcBef>
                      </a:pPr>
                      <a:r>
                        <a:rPr sz="15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735"/>
                        </a:spcBef>
                      </a:pPr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High</a:t>
                      </a:r>
                      <a:endParaRPr sz="1500" cap="none" spc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331">
                <a:tc>
                  <a:txBody>
                    <a:bodyPr/>
                    <a:lstStyle/>
                    <a:p>
                      <a:pPr marL="358140">
                        <a:lnSpc>
                          <a:spcPts val="1130"/>
                        </a:lnSpc>
                        <a:spcBef>
                          <a:spcPts val="894"/>
                        </a:spcBef>
                      </a:pPr>
                      <a:r>
                        <a:rPr sz="13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  <a:spcBef>
                          <a:spcPts val="894"/>
                        </a:spcBef>
                      </a:pPr>
                      <a:r>
                        <a:rPr sz="13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8.</a:t>
                      </a:r>
                      <a:r>
                        <a:rPr lang="en-US" sz="13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3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735"/>
                        </a:spcBef>
                      </a:pPr>
                      <a:r>
                        <a:rPr sz="13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Female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  <a:spcBef>
                          <a:spcPts val="894"/>
                        </a:spcBef>
                      </a:pPr>
                      <a:r>
                        <a:rPr sz="13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0.</a:t>
                      </a:r>
                      <a:r>
                        <a:rPr lang="en-US" sz="13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3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735"/>
                        </a:spcBef>
                      </a:pPr>
                      <a:r>
                        <a:rPr sz="1300" cap="none" spc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Yes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735"/>
                        </a:spcBef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Low</a:t>
                      </a:r>
                      <a:endParaRPr sz="1300" cap="none" spc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268">
                <a:tc>
                  <a:txBody>
                    <a:bodyPr/>
                    <a:lstStyle/>
                    <a:p>
                      <a:pPr marL="358140">
                        <a:lnSpc>
                          <a:spcPts val="1130"/>
                        </a:lnSpc>
                        <a:spcBef>
                          <a:spcPts val="894"/>
                        </a:spcBef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67238" marB="6723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  <a:spcBef>
                          <a:spcPts val="894"/>
                        </a:spcBef>
                      </a:pPr>
                      <a:r>
                        <a:rPr sz="15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7.5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 cap="none" spc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735"/>
                        </a:spcBef>
                      </a:pPr>
                      <a:r>
                        <a:rPr sz="15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Male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  <a:spcBef>
                          <a:spcPts val="894"/>
                        </a:spcBef>
                      </a:pPr>
                      <a:r>
                        <a:rPr sz="15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0.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500" cap="none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735"/>
                        </a:spcBef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Yes</a:t>
                      </a: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735"/>
                        </a:spcBef>
                      </a:pPr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Low</a:t>
                      </a:r>
                      <a:endParaRPr sz="1500" cap="none" spc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67238" marB="6723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72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17376</TotalTime>
  <Words>2317</Words>
  <Application>Microsoft Office PowerPoint</Application>
  <PresentationFormat>全屏显示(4:3)</PresentationFormat>
  <Paragraphs>358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72</vt:lpstr>
      <vt:lpstr>Arial</vt:lpstr>
      <vt:lpstr>Calibri</vt:lpstr>
      <vt:lpstr>Lucida Console</vt:lpstr>
      <vt:lpstr>Times New Roman</vt:lpstr>
      <vt:lpstr>Office Theme</vt:lpstr>
      <vt:lpstr> 2024 Spring SOCI2010 (Education and Society)  Tutorial 7</vt:lpstr>
      <vt:lpstr>Updated Tutorial Schedule</vt:lpstr>
      <vt:lpstr>Feedback</vt:lpstr>
      <vt:lpstr>Interview Checklist -  16 tips</vt:lpstr>
      <vt:lpstr>Interview Checklist - 16 tips</vt:lpstr>
      <vt:lpstr>Interview Checklist - 16 tips</vt:lpstr>
      <vt:lpstr>Interview Checklist - 16 tips</vt:lpstr>
      <vt:lpstr>When you can accomplish 16 points, you can definitely do good interviews!</vt:lpstr>
      <vt:lpstr>Basic Concept</vt:lpstr>
      <vt:lpstr>Data Structure</vt:lpstr>
      <vt:lpstr>Data Format </vt:lpstr>
      <vt:lpstr>Data Format </vt:lpstr>
      <vt:lpstr>Data Format</vt:lpstr>
      <vt:lpstr>Data Format</vt:lpstr>
      <vt:lpstr>Other Formats</vt:lpstr>
      <vt:lpstr>Before you start</vt:lpstr>
      <vt:lpstr>Data Cleaning</vt:lpstr>
      <vt:lpstr>Data Cleaning</vt:lpstr>
      <vt:lpstr>Descriptive statistics</vt:lpstr>
      <vt:lpstr>Descriptive statistics - location </vt:lpstr>
      <vt:lpstr>Descriptive statistics - variability</vt:lpstr>
      <vt:lpstr>Descriptive statistics - standard deviation</vt:lpstr>
      <vt:lpstr>Descriptive statistics - z-scores</vt:lpstr>
      <vt:lpstr>Descriptive statistics - distribution</vt:lpstr>
      <vt:lpstr>Useful links</vt:lpstr>
      <vt:lpstr>Hope these help!</vt:lpstr>
      <vt:lpstr>Tell me! (Please remember to select the corresponding date)</vt:lpstr>
      <vt:lpstr>Thank you!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SOCI2010 - Tutorial</dc:title>
  <dc:creator>Wanying Ling</dc:creator>
  <cp:lastModifiedBy>Wanying Ling</cp:lastModifiedBy>
  <cp:revision>317</cp:revision>
  <dcterms:created xsi:type="dcterms:W3CDTF">2019-09-19T12:09:02Z</dcterms:created>
  <dcterms:modified xsi:type="dcterms:W3CDTF">2024-04-01T06:01:28Z</dcterms:modified>
</cp:coreProperties>
</file>