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7"/>
  </p:notesMasterIdLst>
  <p:sldIdLst>
    <p:sldId id="256" r:id="rId2"/>
    <p:sldId id="2179" r:id="rId3"/>
    <p:sldId id="2181" r:id="rId4"/>
    <p:sldId id="2180" r:id="rId5"/>
    <p:sldId id="2182" r:id="rId6"/>
    <p:sldId id="2185" r:id="rId7"/>
    <p:sldId id="2186" r:id="rId8"/>
    <p:sldId id="2187" r:id="rId9"/>
    <p:sldId id="2188" r:id="rId10"/>
    <p:sldId id="2184" r:id="rId11"/>
    <p:sldId id="2189" r:id="rId12"/>
    <p:sldId id="2190" r:id="rId13"/>
    <p:sldId id="2193" r:id="rId14"/>
    <p:sldId id="2192" r:id="rId15"/>
    <p:sldId id="21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9248" autoAdjust="0"/>
  </p:normalViewPr>
  <p:slideViewPr>
    <p:cSldViewPr>
      <p:cViewPr varScale="1">
        <p:scale>
          <a:sx n="87" d="100"/>
          <a:sy n="87" d="100"/>
        </p:scale>
        <p:origin x="189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21/02/2024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It's time to get our social gears turning and kick off an awesome research project on the sociology of education. But first, let's get to know each other a bit!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Swap Those Digits &amp; Socials:</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Drop your contact info so we can stay in the loop with each other. Phone numbers, email, WhatsApp, Discord, carrier pigeon—whatever works best!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Our Mission: Sociology of Education Research Project</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We're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dive deep into how society shapes education and vice versa. It's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be epic!</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Teamwork Makes the Dream Work:</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Remember, we're in this together. When we wrap up, we'll all have a chance to reflect on how we did with a self-peer assessment. It's like a group selfie but for our contributions to the project!</a:t>
            </a:r>
          </a:p>
          <a:p>
            <a:r>
              <a:rPr lang="en-US" altLang="zh-HK" sz="1200" b="0" i="0" kern="1200" dirty="0">
                <a:solidFill>
                  <a:schemeClr val="tx1"/>
                </a:solidFill>
                <a:effectLst/>
                <a:latin typeface="+mn-lt"/>
                <a:ea typeface="+mn-ea"/>
                <a:cs typeface="+mn-cs"/>
              </a:rPr>
              <a:t>Let's bring our A-game and make this research project one for the books! </a:t>
            </a:r>
            <a:r>
              <a:rPr lang="zh-HK" altLang="en-US" sz="1200" b="0" i="0" kern="1200" dirty="0">
                <a:solidFill>
                  <a:schemeClr val="tx1"/>
                </a:solidFill>
                <a:effectLst/>
                <a:latin typeface="+mn-lt"/>
                <a:ea typeface="+mn-ea"/>
                <a:cs typeface="+mn-cs"/>
              </a:rPr>
              <a:t>🌟</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11</a:t>
            </a:fld>
            <a:endParaRPr lang="en-GB"/>
          </a:p>
        </p:txBody>
      </p:sp>
    </p:spTree>
    <p:extLst>
      <p:ext uri="{BB962C8B-B14F-4D97-AF65-F5344CB8AC3E}">
        <p14:creationId xmlns:p14="http://schemas.microsoft.com/office/powerpoint/2010/main" val="3835349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Presentation Time, Team!</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Get ready to shine because we're </a:t>
            </a:r>
            <a:r>
              <a:rPr lang="en-US" altLang="zh-HK" sz="1200" b="0" i="0" kern="1200" dirty="0" err="1">
                <a:solidFill>
                  <a:schemeClr val="tx1"/>
                </a:solidFill>
                <a:effectLst/>
                <a:latin typeface="+mn-lt"/>
                <a:ea typeface="+mn-ea"/>
                <a:cs typeface="+mn-cs"/>
              </a:rPr>
              <a:t>gonna</a:t>
            </a:r>
            <a:r>
              <a:rPr lang="en-US" altLang="zh-HK" sz="1200" b="0" i="0" kern="1200" dirty="0">
                <a:solidFill>
                  <a:schemeClr val="tx1"/>
                </a:solidFill>
                <a:effectLst/>
                <a:latin typeface="+mn-lt"/>
                <a:ea typeface="+mn-ea"/>
                <a:cs typeface="+mn-cs"/>
              </a:rPr>
              <a:t> wrap up our project with a presentation that'll knock everyone's socks off. Here's what we're aiming for:</a:t>
            </a:r>
          </a:p>
          <a:p>
            <a:r>
              <a:rPr lang="en-US" altLang="zh-HK"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Presentation Duration: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We've got around 20 minutes to showcase our hard work.</a:t>
            </a:r>
          </a:p>
          <a:p>
            <a:r>
              <a:rPr lang="en-US" altLang="zh-HK" sz="1200" b="0" i="0" kern="1200" dirty="0">
                <a:solidFill>
                  <a:schemeClr val="tx1"/>
                </a:solidFill>
                <a:effectLst/>
                <a:latin typeface="+mn-lt"/>
                <a:ea typeface="+mn-ea"/>
                <a:cs typeface="+mn-cs"/>
              </a:rPr>
              <a:t>Heads up: This might be adjusted based on the number of teams presenting, so let's stay flexible!</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Our Presentation Breakdown:</a:t>
            </a:r>
            <a:endParaRPr lang="en-US" altLang="zh-HK" sz="1200" b="0" i="0" kern="1200" dirty="0">
              <a:solidFill>
                <a:schemeClr val="tx1"/>
              </a:solidFill>
              <a:effectLst/>
              <a:latin typeface="+mn-lt"/>
              <a:ea typeface="+mn-ea"/>
              <a:cs typeface="+mn-cs"/>
            </a:endParaRPr>
          </a:p>
          <a:p>
            <a:r>
              <a:rPr lang="en-US" altLang="zh-HK" sz="1200" b="1" i="0" kern="1200" dirty="0">
                <a:solidFill>
                  <a:schemeClr val="tx1"/>
                </a:solidFill>
                <a:effectLst/>
                <a:latin typeface="+mn-lt"/>
                <a:ea typeface="+mn-ea"/>
                <a:cs typeface="+mn-cs"/>
              </a:rPr>
              <a:t>Introduction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Set the stage: What's our project about, and why should the audience care?</a:t>
            </a:r>
          </a:p>
          <a:p>
            <a:r>
              <a:rPr lang="en-US" altLang="zh-HK" sz="1200" b="1" i="0" kern="1200" dirty="0">
                <a:solidFill>
                  <a:schemeClr val="tx1"/>
                </a:solidFill>
                <a:effectLst/>
                <a:latin typeface="+mn-lt"/>
                <a:ea typeface="+mn-ea"/>
                <a:cs typeface="+mn-cs"/>
              </a:rPr>
              <a:t>Literature Review</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Show off our homework: What have other smarty-pants said about the sociology of education?</a:t>
            </a:r>
          </a:p>
          <a:p>
            <a:r>
              <a:rPr lang="en-US" altLang="zh-HK" sz="1200" b="1" i="0" kern="1200" dirty="0">
                <a:solidFill>
                  <a:schemeClr val="tx1"/>
                </a:solidFill>
                <a:effectLst/>
                <a:latin typeface="+mn-lt"/>
                <a:ea typeface="+mn-ea"/>
                <a:cs typeface="+mn-cs"/>
              </a:rPr>
              <a:t>Research Questions &amp; Hypotheses</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The big "whys" and "what ifs" we're tackling.</a:t>
            </a:r>
          </a:p>
          <a:p>
            <a:r>
              <a:rPr lang="en-US" altLang="zh-HK" sz="1200" b="1" i="0" kern="1200" dirty="0">
                <a:solidFill>
                  <a:schemeClr val="tx1"/>
                </a:solidFill>
                <a:effectLst/>
                <a:latin typeface="+mn-lt"/>
                <a:ea typeface="+mn-ea"/>
                <a:cs typeface="+mn-cs"/>
              </a:rPr>
              <a:t>Methods and Data</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Nerd out: How did we dig up our info and what tools did we use?</a:t>
            </a:r>
          </a:p>
          <a:p>
            <a:r>
              <a:rPr lang="en-US" altLang="zh-HK" sz="1200" b="1" i="0" kern="1200" dirty="0">
                <a:solidFill>
                  <a:schemeClr val="tx1"/>
                </a:solidFill>
                <a:effectLst/>
                <a:latin typeface="+mn-lt"/>
                <a:ea typeface="+mn-ea"/>
                <a:cs typeface="+mn-cs"/>
              </a:rPr>
              <a:t>Analysis Results</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Drop the knowledge: What did we find out?</a:t>
            </a:r>
          </a:p>
          <a:p>
            <a:r>
              <a:rPr lang="en-US" altLang="zh-HK" sz="1200" b="1" i="0" kern="1200" dirty="0">
                <a:solidFill>
                  <a:schemeClr val="tx1"/>
                </a:solidFill>
                <a:effectLst/>
                <a:latin typeface="+mn-lt"/>
                <a:ea typeface="+mn-ea"/>
                <a:cs typeface="+mn-cs"/>
              </a:rPr>
              <a:t>Discussion and Conclusion</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The grand finale: What do our results mean, and why do they matter?</a:t>
            </a:r>
          </a:p>
          <a:p>
            <a:r>
              <a:rPr lang="en-US" altLang="zh-HK" sz="1200" b="1" i="0" kern="1200" dirty="0">
                <a:solidFill>
                  <a:schemeClr val="tx1"/>
                </a:solidFill>
                <a:effectLst/>
                <a:latin typeface="+mn-lt"/>
                <a:ea typeface="+mn-ea"/>
                <a:cs typeface="+mn-cs"/>
              </a:rPr>
              <a:t>Balanced Division of </a:t>
            </a:r>
            <a:r>
              <a:rPr lang="en-US" altLang="zh-HK" sz="1200" b="1" i="0" kern="1200" dirty="0" err="1">
                <a:solidFill>
                  <a:schemeClr val="tx1"/>
                </a:solidFill>
                <a:effectLst/>
                <a:latin typeface="+mn-lt"/>
                <a:ea typeface="+mn-ea"/>
                <a:cs typeface="+mn-cs"/>
              </a:rPr>
              <a:t>Labour</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Every voice matters: We'll make sure everyone's work shines.</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Tips for a Smooth Presentation:</a:t>
            </a:r>
            <a:endParaRPr lang="en-US" altLang="zh-HK" sz="1200" b="0" i="0" kern="1200" dirty="0">
              <a:solidFill>
                <a:schemeClr val="tx1"/>
              </a:solidFill>
              <a:effectLst/>
              <a:latin typeface="+mn-lt"/>
              <a:ea typeface="+mn-ea"/>
              <a:cs typeface="+mn-cs"/>
            </a:endParaRPr>
          </a:p>
          <a:p>
            <a:r>
              <a:rPr lang="en-US" altLang="zh-HK" sz="1200" b="1" i="0" kern="1200" dirty="0">
                <a:solidFill>
                  <a:schemeClr val="tx1"/>
                </a:solidFill>
                <a:effectLst/>
                <a:latin typeface="+mn-lt"/>
                <a:ea typeface="+mn-ea"/>
                <a:cs typeface="+mn-cs"/>
              </a:rPr>
              <a:t>Rehearse</a:t>
            </a:r>
            <a:r>
              <a:rPr lang="en-US" altLang="zh-HK" sz="1200" b="0" i="0" kern="1200" dirty="0">
                <a:solidFill>
                  <a:schemeClr val="tx1"/>
                </a:solidFill>
                <a:effectLst/>
                <a:latin typeface="+mn-lt"/>
                <a:ea typeface="+mn-ea"/>
                <a:cs typeface="+mn-cs"/>
              </a:rPr>
              <a:t>: Let's practice to keep within our time limit and smooth out any kinks.</a:t>
            </a:r>
          </a:p>
          <a:p>
            <a:r>
              <a:rPr lang="en-US" altLang="zh-HK" sz="1200" b="1" i="0" kern="1200" dirty="0">
                <a:solidFill>
                  <a:schemeClr val="tx1"/>
                </a:solidFill>
                <a:effectLst/>
                <a:latin typeface="+mn-lt"/>
                <a:ea typeface="+mn-ea"/>
                <a:cs typeface="+mn-cs"/>
              </a:rPr>
              <a:t>Visual Aids</a:t>
            </a:r>
            <a:r>
              <a:rPr lang="en-US" altLang="zh-HK" sz="1200" b="0" i="0" kern="1200" dirty="0">
                <a:solidFill>
                  <a:schemeClr val="tx1"/>
                </a:solidFill>
                <a:effectLst/>
                <a:latin typeface="+mn-lt"/>
                <a:ea typeface="+mn-ea"/>
                <a:cs typeface="+mn-cs"/>
              </a:rPr>
              <a:t>: Slide decks, charts, and graphics will be our best friends.</a:t>
            </a:r>
          </a:p>
          <a:p>
            <a:r>
              <a:rPr lang="en-US" altLang="zh-HK" sz="1200" b="1" i="0" kern="1200" dirty="0">
                <a:solidFill>
                  <a:schemeClr val="tx1"/>
                </a:solidFill>
                <a:effectLst/>
                <a:latin typeface="+mn-lt"/>
                <a:ea typeface="+mn-ea"/>
                <a:cs typeface="+mn-cs"/>
              </a:rPr>
              <a:t>Engage the Audience</a:t>
            </a:r>
            <a:r>
              <a:rPr lang="en-US" altLang="zh-HK" sz="1200" b="0" i="0" kern="1200" dirty="0">
                <a:solidFill>
                  <a:schemeClr val="tx1"/>
                </a:solidFill>
                <a:effectLst/>
                <a:latin typeface="+mn-lt"/>
                <a:ea typeface="+mn-ea"/>
                <a:cs typeface="+mn-cs"/>
              </a:rPr>
              <a:t>: We're not just talking at them; we're sharing a story.</a:t>
            </a:r>
          </a:p>
          <a:p>
            <a:r>
              <a:rPr lang="en-US" altLang="zh-HK" sz="1200" b="1" i="0" kern="1200" dirty="0">
                <a:solidFill>
                  <a:schemeClr val="tx1"/>
                </a:solidFill>
                <a:effectLst/>
                <a:latin typeface="+mn-lt"/>
                <a:ea typeface="+mn-ea"/>
                <a:cs typeface="+mn-cs"/>
              </a:rPr>
              <a:t>Backup Plan</a:t>
            </a:r>
            <a:r>
              <a:rPr lang="en-US" altLang="zh-HK" sz="1200" b="0" i="0" kern="1200" dirty="0">
                <a:solidFill>
                  <a:schemeClr val="tx1"/>
                </a:solidFill>
                <a:effectLst/>
                <a:latin typeface="+mn-lt"/>
                <a:ea typeface="+mn-ea"/>
                <a:cs typeface="+mn-cs"/>
              </a:rPr>
              <a:t>: Tech fails happen. Let's have a Plan B for our presentation.</a:t>
            </a:r>
          </a:p>
          <a:p>
            <a:r>
              <a:rPr lang="en-US" altLang="zh-HK" sz="1200" b="0" i="0" kern="1200" dirty="0">
                <a:solidFill>
                  <a:schemeClr val="tx1"/>
                </a:solidFill>
                <a:effectLst/>
                <a:latin typeface="+mn-lt"/>
                <a:ea typeface="+mn-ea"/>
                <a:cs typeface="+mn-cs"/>
              </a:rPr>
              <a:t>Let's rock this presentation and end with a bang! </a:t>
            </a:r>
            <a:r>
              <a:rPr lang="zh-HK" altLang="en-US" sz="1200" b="0" i="0" kern="1200" dirty="0">
                <a:solidFill>
                  <a:schemeClr val="tx1"/>
                </a:solidFill>
                <a:effectLst/>
                <a:latin typeface="+mn-lt"/>
                <a:ea typeface="+mn-ea"/>
                <a:cs typeface="+mn-cs"/>
              </a:rPr>
              <a:t>🌟</a:t>
            </a:r>
          </a:p>
          <a:p>
            <a:endParaRPr lang="zh-HK" altLang="en-US" b="1" dirty="0"/>
          </a:p>
        </p:txBody>
      </p:sp>
      <p:sp>
        <p:nvSpPr>
          <p:cNvPr id="4" name="灯片编号占位符 3"/>
          <p:cNvSpPr>
            <a:spLocks noGrp="1"/>
          </p:cNvSpPr>
          <p:nvPr>
            <p:ph type="sldNum" sz="quarter" idx="5"/>
          </p:nvPr>
        </p:nvSpPr>
        <p:spPr/>
        <p:txBody>
          <a:bodyPr/>
          <a:lstStyle/>
          <a:p>
            <a:fld id="{02EEF382-0812-4ADA-A0A8-418CFD426843}" type="slidenum">
              <a:rPr lang="en-GB" smtClean="0"/>
              <a:t>12</a:t>
            </a:fld>
            <a:endParaRPr lang="en-GB"/>
          </a:p>
        </p:txBody>
      </p:sp>
    </p:spTree>
    <p:extLst>
      <p:ext uri="{BB962C8B-B14F-4D97-AF65-F5344CB8AC3E}">
        <p14:creationId xmlns:p14="http://schemas.microsoft.com/office/powerpoint/2010/main" val="66078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Hey there! I'm Wanying Ling, currently </a:t>
            </a:r>
            <a:r>
              <a:rPr lang="en-US" altLang="zh-HK" dirty="0" err="1"/>
              <a:t>rockin</a:t>
            </a:r>
            <a:r>
              <a:rPr lang="en-US" altLang="zh-HK" dirty="0"/>
              <a:t>' my first year as a PhD student over at HKU's Sociology Department.</a:t>
            </a:r>
          </a:p>
          <a:p>
            <a:endParaRPr lang="en-US" altLang="zh-HK" dirty="0"/>
          </a:p>
          <a:p>
            <a:r>
              <a:rPr lang="en-US" altLang="zh-HK" dirty="0"/>
              <a:t>Wanna check out what I'm all about? Here's the scoop </a:t>
            </a:r>
            <a:r>
              <a:rPr lang="zh-HK" altLang="en-US" dirty="0"/>
              <a:t>🕵️‍♀️</a:t>
            </a:r>
            <a:r>
              <a:rPr lang="en-US" altLang="zh-HK" dirty="0"/>
              <a:t>:</a:t>
            </a:r>
          </a:p>
          <a:p>
            <a:endParaRPr lang="en-US" altLang="zh-HK" dirty="0"/>
          </a:p>
          <a:p>
            <a:r>
              <a:rPr lang="en-US" altLang="zh-HK" dirty="0"/>
              <a:t>Find Me Online:</a:t>
            </a:r>
          </a:p>
          <a:p>
            <a:r>
              <a:rPr lang="en-US" altLang="zh-HK" dirty="0"/>
              <a:t>Peep my profile right here </a:t>
            </a:r>
            <a:r>
              <a:rPr lang="zh-HK" altLang="en-US" dirty="0"/>
              <a:t>👉 </a:t>
            </a:r>
            <a:r>
              <a:rPr lang="en-US" altLang="zh-HK" dirty="0"/>
              <a:t>Wanying LING at HKU Sociology</a:t>
            </a:r>
          </a:p>
          <a:p>
            <a:endParaRPr lang="en-US" altLang="zh-HK" dirty="0"/>
          </a:p>
          <a:p>
            <a:r>
              <a:rPr lang="en-US" altLang="zh-HK" dirty="0"/>
              <a:t>Stuff I'm Super Into:</a:t>
            </a:r>
          </a:p>
          <a:p>
            <a:endParaRPr lang="en-US" altLang="zh-HK" dirty="0"/>
          </a:p>
          <a:p>
            <a:r>
              <a:rPr lang="en-US" altLang="zh-HK" dirty="0"/>
              <a:t>Why some folks are healthier than others (Health inequalities)</a:t>
            </a:r>
          </a:p>
          <a:p>
            <a:r>
              <a:rPr lang="en-US" altLang="zh-HK" dirty="0"/>
              <a:t>How your zip code affects your health (Social Determinants of Health)</a:t>
            </a:r>
          </a:p>
          <a:p>
            <a:r>
              <a:rPr lang="en-US" altLang="zh-HK" dirty="0"/>
              <a:t>The grind of work and how it hits our health (Work and Health)</a:t>
            </a:r>
          </a:p>
          <a:p>
            <a:r>
              <a:rPr lang="en-US" altLang="zh-HK" dirty="0"/>
              <a:t>Getting older and all the life stuff that comes with it (Aging and the Life Course)</a:t>
            </a:r>
          </a:p>
          <a:p>
            <a:endParaRPr lang="en-US" altLang="zh-HK" dirty="0"/>
          </a:p>
          <a:p>
            <a:r>
              <a:rPr lang="en-US" altLang="zh-HK" dirty="0"/>
              <a:t>My Campus Digs:</a:t>
            </a:r>
          </a:p>
          <a:p>
            <a:r>
              <a:rPr lang="en-US" altLang="zh-HK" dirty="0"/>
              <a:t>Catch me at Room 8.25, Postgraduate Hub, The Jockey Club Tower. It's my academic lair!</a:t>
            </a:r>
          </a:p>
          <a:p>
            <a:endParaRPr lang="en-US" altLang="zh-HK" dirty="0"/>
          </a:p>
          <a:p>
            <a:r>
              <a:rPr lang="en-US" altLang="zh-HK" dirty="0"/>
              <a:t>Hit Me Up:</a:t>
            </a:r>
          </a:p>
          <a:p>
            <a:r>
              <a:rPr lang="en-US" altLang="zh-HK" dirty="0"/>
              <a:t>Got questions or just </a:t>
            </a:r>
            <a:r>
              <a:rPr lang="en-US" altLang="zh-HK" dirty="0" err="1"/>
              <a:t>wanna</a:t>
            </a:r>
            <a:r>
              <a:rPr lang="en-US" altLang="zh-HK" dirty="0"/>
              <a:t> chat? Shoot me an email at </a:t>
            </a:r>
            <a:r>
              <a:rPr lang="zh-HK" altLang="en-US" dirty="0"/>
              <a:t>📧 </a:t>
            </a:r>
            <a:r>
              <a:rPr lang="en-US" altLang="zh-HK" dirty="0"/>
              <a:t>lingwany@connect.hku.hk</a:t>
            </a:r>
          </a:p>
          <a:p>
            <a:endParaRPr lang="en-US" altLang="zh-HK" dirty="0"/>
          </a:p>
          <a:p>
            <a:r>
              <a:rPr lang="en-US" altLang="zh-HK" dirty="0"/>
              <a:t>Office Time:</a:t>
            </a:r>
          </a:p>
          <a:p>
            <a:r>
              <a:rPr lang="en-US" altLang="zh-HK" dirty="0"/>
              <a:t>I'm around every Thursday from 9:00 am to midnight (but hey, that might be a typo, so maybe it's 12:00 pm? </a:t>
            </a:r>
            <a:r>
              <a:rPr lang="zh-HK" altLang="en-US" dirty="0"/>
              <a:t>🤷</a:t>
            </a:r>
            <a:r>
              <a:rPr lang="en-US" altLang="zh-HK" dirty="0"/>
              <a:t>). Or we can set up a time that works for you—just let me know!</a:t>
            </a:r>
          </a:p>
          <a:p>
            <a:endParaRPr lang="en-US" altLang="zh-HK" dirty="0"/>
          </a:p>
          <a:p>
            <a:r>
              <a:rPr lang="en-US" altLang="zh-HK" dirty="0"/>
              <a:t>Let's talk life, health, and everything sociology!</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2</a:t>
            </a:fld>
            <a:endParaRPr lang="en-GB"/>
          </a:p>
        </p:txBody>
      </p:sp>
    </p:spTree>
    <p:extLst>
      <p:ext uri="{BB962C8B-B14F-4D97-AF65-F5344CB8AC3E}">
        <p14:creationId xmlns:p14="http://schemas.microsoft.com/office/powerpoint/2010/main" val="277586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When you're sending me an email, let's keep things neat and easy to track. Here's how we can make our email game strong:</a:t>
            </a:r>
          </a:p>
          <a:p>
            <a:endParaRPr lang="en-US" altLang="zh-HK" dirty="0"/>
          </a:p>
          <a:p>
            <a:r>
              <a:rPr lang="en-US" altLang="zh-HK" dirty="0"/>
              <a:t>What to Put in the Email Title:</a:t>
            </a:r>
          </a:p>
          <a:p>
            <a:r>
              <a:rPr lang="en-US" altLang="zh-HK" dirty="0"/>
              <a:t>Make sure to drop your course code, your whole name, and your UID right at the start of the email subject. It helps me help you faster!</a:t>
            </a:r>
          </a:p>
          <a:p>
            <a:endParaRPr lang="en-US" altLang="zh-HK" dirty="0"/>
          </a:p>
          <a:p>
            <a:r>
              <a:rPr lang="en-US" altLang="zh-HK" dirty="0"/>
              <a:t>Like this:</a:t>
            </a:r>
          </a:p>
          <a:p>
            <a:r>
              <a:rPr lang="en-US" altLang="zh-HK" dirty="0"/>
              <a:t>[SOCI2010] Wanying LING – UID: 2024123456</a:t>
            </a:r>
          </a:p>
          <a:p>
            <a:endParaRPr lang="en-US" altLang="zh-HK" dirty="0"/>
          </a:p>
          <a:p>
            <a:r>
              <a:rPr lang="en-US" altLang="zh-HK" dirty="0"/>
              <a:t>When to Expect a Reply:</a:t>
            </a:r>
          </a:p>
          <a:p>
            <a:r>
              <a:rPr lang="en-US" altLang="zh-HK" dirty="0"/>
              <a:t>I'll be diving into my inbox on Wednesdays and Thursdays to answer your emails, so that's when you'll hear back from me.</a:t>
            </a:r>
          </a:p>
          <a:p>
            <a:endParaRPr lang="en-US" altLang="zh-HK" dirty="0"/>
          </a:p>
          <a:p>
            <a:r>
              <a:rPr lang="en-US" altLang="zh-HK" dirty="0"/>
              <a:t>Need a Speedy Response?</a:t>
            </a:r>
          </a:p>
          <a:p>
            <a:r>
              <a:rPr lang="en-US" altLang="zh-HK" dirty="0"/>
              <a:t>Totally get that sometimes things can't wait. If it's super urgent, slap a [request a quick reply] at the beginning of your subject line, and I'll get back to you ASAP.</a:t>
            </a:r>
          </a:p>
          <a:p>
            <a:endParaRPr lang="en-US" altLang="zh-HK" dirty="0"/>
          </a:p>
          <a:p>
            <a:r>
              <a:rPr lang="en-US" altLang="zh-HK" dirty="0"/>
              <a:t>Can't wait to chat with you all via email!</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3</a:t>
            </a:fld>
            <a:endParaRPr lang="en-GB"/>
          </a:p>
        </p:txBody>
      </p:sp>
    </p:spTree>
    <p:extLst>
      <p:ext uri="{BB962C8B-B14F-4D97-AF65-F5344CB8AC3E}">
        <p14:creationId xmlns:p14="http://schemas.microsoft.com/office/powerpoint/2010/main" val="339503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Time to break the ice and spill some </a:t>
            </a:r>
            <a:r>
              <a:rPr lang="en-US" altLang="zh-HK" sz="1200" b="0" i="0" kern="1200" dirty="0" err="1">
                <a:solidFill>
                  <a:schemeClr val="tx1"/>
                </a:solidFill>
                <a:effectLst/>
                <a:latin typeface="+mn-lt"/>
                <a:ea typeface="+mn-ea"/>
                <a:cs typeface="+mn-cs"/>
              </a:rPr>
              <a:t>deets</a:t>
            </a:r>
            <a:r>
              <a:rPr lang="en-US" altLang="zh-HK" sz="1200" b="0" i="0" kern="1200" dirty="0">
                <a:solidFill>
                  <a:schemeClr val="tx1"/>
                </a:solidFill>
                <a:effectLst/>
                <a:latin typeface="+mn-lt"/>
                <a:ea typeface="+mn-ea"/>
                <a:cs typeface="+mn-cs"/>
              </a:rPr>
              <a:t> about ourselves. Here's a quick template to share who you are and what makes you tick. Just fill in the blanks or add your own twist!</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Who Are You?</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Name + What year you're in.</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Like: Wanying LING, </a:t>
            </a:r>
            <a:r>
              <a:rPr lang="en-US" altLang="zh-HK" sz="1200" b="0" i="1" kern="1200" dirty="0" err="1">
                <a:solidFill>
                  <a:schemeClr val="tx1"/>
                </a:solidFill>
                <a:effectLst/>
                <a:latin typeface="+mn-lt"/>
                <a:ea typeface="+mn-ea"/>
                <a:cs typeface="+mn-cs"/>
              </a:rPr>
              <a:t>Chillin</a:t>
            </a:r>
            <a:r>
              <a:rPr lang="en-US" altLang="zh-HK" sz="1200" b="0" i="1" kern="1200" dirty="0">
                <a:solidFill>
                  <a:schemeClr val="tx1"/>
                </a:solidFill>
                <a:effectLst/>
                <a:latin typeface="+mn-lt"/>
                <a:ea typeface="+mn-ea"/>
                <a:cs typeface="+mn-cs"/>
              </a:rPr>
              <a:t>' in Year 1 of my PhD journey.</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What's Your Jam?</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Your major or the cool stuff you're totally into.</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For example: Sociology, digging deep into why health isn't the same for everyone.</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err="1">
                <a:solidFill>
                  <a:schemeClr val="tx1"/>
                </a:solidFill>
                <a:effectLst/>
                <a:latin typeface="+mn-lt"/>
                <a:ea typeface="+mn-ea"/>
                <a:cs typeface="+mn-cs"/>
              </a:rPr>
              <a:t>Dreamin</a:t>
            </a:r>
            <a:r>
              <a:rPr lang="en-US" altLang="zh-HK" sz="1200" b="1" i="0" kern="1200" dirty="0">
                <a:solidFill>
                  <a:schemeClr val="tx1"/>
                </a:solidFill>
                <a:effectLst/>
                <a:latin typeface="+mn-lt"/>
                <a:ea typeface="+mn-ea"/>
                <a:cs typeface="+mn-cs"/>
              </a:rPr>
              <a:t>' Big?</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Got any grand plans for after you conquer academia? It's cool to share if you want!</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Maybe you're aiming to be the next big name in Sociology... or maybe you're </a:t>
            </a:r>
            <a:r>
              <a:rPr lang="en-US" altLang="zh-HK" sz="1200" b="0" i="1" kern="1200" dirty="0" err="1">
                <a:solidFill>
                  <a:schemeClr val="tx1"/>
                </a:solidFill>
                <a:effectLst/>
                <a:latin typeface="+mn-lt"/>
                <a:ea typeface="+mn-ea"/>
                <a:cs typeface="+mn-cs"/>
              </a:rPr>
              <a:t>gonna</a:t>
            </a:r>
            <a:r>
              <a:rPr lang="en-US" altLang="zh-HK" sz="1200" b="0" i="1" kern="1200" dirty="0">
                <a:solidFill>
                  <a:schemeClr val="tx1"/>
                </a:solidFill>
                <a:effectLst/>
                <a:latin typeface="+mn-lt"/>
                <a:ea typeface="+mn-ea"/>
                <a:cs typeface="+mn-cs"/>
              </a:rPr>
              <a:t> switch it up and train adorable pups.</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Sociology Buff?</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Got any sociological theories or topics you’re already buddies with, or some you're itching to explore?</a:t>
            </a:r>
            <a:br>
              <a:rPr lang="en-US" altLang="zh-HK" sz="1200" b="0" i="0" kern="1200" dirty="0">
                <a:solidFill>
                  <a:schemeClr val="tx1"/>
                </a:solidFill>
                <a:effectLst/>
                <a:latin typeface="+mn-lt"/>
                <a:ea typeface="+mn-ea"/>
                <a:cs typeface="+mn-cs"/>
              </a:rPr>
            </a:br>
            <a:r>
              <a:rPr lang="en-US" altLang="zh-HK" sz="1200" b="0" i="1" kern="1200" dirty="0">
                <a:solidFill>
                  <a:schemeClr val="tx1"/>
                </a:solidFill>
                <a:effectLst/>
                <a:latin typeface="+mn-lt"/>
                <a:ea typeface="+mn-ea"/>
                <a:cs typeface="+mn-cs"/>
              </a:rPr>
              <a:t>Like, maybe you've got thoughts on the sociology of education or you're curious about social networks.</a:t>
            </a:r>
            <a:endParaRPr lang="en-US" altLang="zh-HK" sz="1200" b="0" i="0" kern="1200" dirty="0">
              <a:solidFill>
                <a:schemeClr val="tx1"/>
              </a:solidFill>
              <a:effectLst/>
              <a:latin typeface="+mn-lt"/>
              <a:ea typeface="+mn-ea"/>
              <a:cs typeface="+mn-cs"/>
            </a:endParaRP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What Else Should We Know?</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Anything else you </a:t>
            </a:r>
            <a:r>
              <a:rPr lang="en-US" altLang="zh-HK" sz="1200" b="0" i="0" kern="1200" dirty="0" err="1">
                <a:solidFill>
                  <a:schemeClr val="tx1"/>
                </a:solidFill>
                <a:effectLst/>
                <a:latin typeface="+mn-lt"/>
                <a:ea typeface="+mn-ea"/>
                <a:cs typeface="+mn-cs"/>
              </a:rPr>
              <a:t>wanna</a:t>
            </a:r>
            <a:r>
              <a:rPr lang="en-US" altLang="zh-HK" sz="1200" b="0" i="0" kern="1200" dirty="0">
                <a:solidFill>
                  <a:schemeClr val="tx1"/>
                </a:solidFill>
                <a:effectLst/>
                <a:latin typeface="+mn-lt"/>
                <a:ea typeface="+mn-ea"/>
                <a:cs typeface="+mn-cs"/>
              </a:rPr>
              <a:t> toss into the mix – fun facts, your love for espresso, your TikTok handle... you do you!</a:t>
            </a:r>
          </a:p>
          <a:p>
            <a:r>
              <a:rPr lang="en-US" altLang="zh-HK" sz="1200" b="0" i="0" kern="1200" dirty="0">
                <a:solidFill>
                  <a:schemeClr val="tx1"/>
                </a:solidFill>
                <a:effectLst/>
                <a:latin typeface="+mn-lt"/>
                <a:ea typeface="+mn-ea"/>
                <a:cs typeface="+mn-cs"/>
              </a:rPr>
              <a:t>Can't wait to see what everyone brings to the table! Let's make this a convo to remember. </a:t>
            </a:r>
            <a:r>
              <a:rPr lang="zh-HK" altLang="en-US" sz="1200" b="0" i="0" kern="1200" dirty="0">
                <a:solidFill>
                  <a:schemeClr val="tx1"/>
                </a:solidFill>
                <a:effectLst/>
                <a:latin typeface="+mn-lt"/>
                <a:ea typeface="+mn-ea"/>
                <a:cs typeface="+mn-cs"/>
              </a:rPr>
              <a:t>🙌</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4</a:t>
            </a:fld>
            <a:endParaRPr lang="en-GB"/>
          </a:p>
        </p:txBody>
      </p:sp>
    </p:spTree>
    <p:extLst>
      <p:ext uri="{BB962C8B-B14F-4D97-AF65-F5344CB8AC3E}">
        <p14:creationId xmlns:p14="http://schemas.microsoft.com/office/powerpoint/2010/main" val="78304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Hey everyone! </a:t>
            </a:r>
            <a:r>
              <a:rPr lang="zh-HK" altLang="en-US" dirty="0"/>
              <a:t>🎓✨</a:t>
            </a:r>
          </a:p>
          <a:p>
            <a:endParaRPr lang="zh-HK" altLang="en-US" dirty="0"/>
          </a:p>
          <a:p>
            <a:r>
              <a:rPr lang="en-US" altLang="zh-HK" dirty="0"/>
              <a:t>Let's get our brains in gear and think back on all our school and learning adventures. We're </a:t>
            </a:r>
            <a:r>
              <a:rPr lang="en-US" altLang="zh-HK" dirty="0" err="1"/>
              <a:t>gonna</a:t>
            </a:r>
            <a:r>
              <a:rPr lang="en-US" altLang="zh-HK" dirty="0"/>
              <a:t> link up what we've lived through with some of the big ideas in the world of education sociology.</a:t>
            </a:r>
          </a:p>
          <a:p>
            <a:endParaRPr lang="en-US" altLang="zh-HK" dirty="0"/>
          </a:p>
          <a:p>
            <a:r>
              <a:rPr lang="en-US" altLang="zh-HK" dirty="0"/>
              <a:t>Here's our game plan:</a:t>
            </a:r>
          </a:p>
          <a:p>
            <a:endParaRPr lang="en-US" altLang="zh-HK" dirty="0"/>
          </a:p>
          <a:p>
            <a:r>
              <a:rPr lang="en-US" altLang="zh-HK" dirty="0"/>
              <a:t>Education Throwback Time: Let's chat about our own school days and see how they match up (or don't) with the fancy terms and concepts in education sociology.</a:t>
            </a:r>
          </a:p>
          <a:p>
            <a:endParaRPr lang="en-US" altLang="zh-HK" dirty="0"/>
          </a:p>
          <a:p>
            <a:r>
              <a:rPr lang="en-US" altLang="zh-HK" dirty="0"/>
              <a:t>School Dissected: We're </a:t>
            </a:r>
            <a:r>
              <a:rPr lang="en-US" altLang="zh-HK" dirty="0" err="1"/>
              <a:t>gonna</a:t>
            </a:r>
            <a:r>
              <a:rPr lang="en-US" altLang="zh-HK" dirty="0"/>
              <a:t> break down how education is built (the structure), how it works day-to-day (the process), and what it's supposed to do for us and society (the function).</a:t>
            </a:r>
          </a:p>
          <a:p>
            <a:endParaRPr lang="en-US" altLang="zh-HK" dirty="0"/>
          </a:p>
          <a:p>
            <a:r>
              <a:rPr lang="en-US" altLang="zh-HK" dirty="0"/>
              <a:t>Theory Meets Reality: Time to put on our detective hats and use theories and real-world data to figure out why schools work the way they do. Think like a sociologist and connect the dots.</a:t>
            </a:r>
          </a:p>
          <a:p>
            <a:endParaRPr lang="en-US" altLang="zh-HK" dirty="0"/>
          </a:p>
          <a:p>
            <a:r>
              <a:rPr lang="en-US" altLang="zh-HK" dirty="0"/>
              <a:t>What's the Buzz in Education Today? We'll spot the hot topics in education right now and chew over what they mean for the people making the rules and for all of us living by them.</a:t>
            </a:r>
          </a:p>
          <a:p>
            <a:endParaRPr lang="en-US" altLang="zh-HK" dirty="0"/>
          </a:p>
          <a:p>
            <a:r>
              <a:rPr lang="en-US" altLang="zh-HK" dirty="0"/>
              <a:t>So, grab your thinking caps and let's get sociological about school! </a:t>
            </a:r>
            <a:r>
              <a:rPr lang="zh-HK" altLang="en-US" dirty="0"/>
              <a:t>🧠📚</a:t>
            </a:r>
          </a:p>
          <a:p>
            <a:endParaRPr lang="zh-HK" altLang="en-US" dirty="0"/>
          </a:p>
          <a:p>
            <a:r>
              <a:rPr lang="en-US" altLang="zh-HK" dirty="0"/>
              <a:t>Remember, it's all about spotting patterns, asking "why," and making sense of the education world around us. Let's get to it! </a:t>
            </a:r>
            <a:r>
              <a:rPr lang="zh-HK" altLang="en-US" dirty="0"/>
              <a:t>🚀</a:t>
            </a:r>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185829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6</a:t>
            </a:fld>
            <a:endParaRPr lang="en-GB"/>
          </a:p>
        </p:txBody>
      </p:sp>
    </p:spTree>
    <p:extLst>
      <p:ext uri="{BB962C8B-B14F-4D97-AF65-F5344CB8AC3E}">
        <p14:creationId xmlns:p14="http://schemas.microsoft.com/office/powerpoint/2010/main" val="297335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20056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Alright class, let's break down how we're </a:t>
            </a:r>
            <a:r>
              <a:rPr lang="en-US" altLang="zh-HK" dirty="0" err="1"/>
              <a:t>gonna</a:t>
            </a:r>
            <a:r>
              <a:rPr lang="en-US" altLang="zh-HK" dirty="0"/>
              <a:t> score this semester:</a:t>
            </a:r>
          </a:p>
          <a:p>
            <a:endParaRPr lang="en-US" altLang="zh-HK" dirty="0"/>
          </a:p>
          <a:p>
            <a:r>
              <a:rPr lang="zh-HK" altLang="en-US" dirty="0"/>
              <a:t>📝 </a:t>
            </a:r>
            <a:r>
              <a:rPr lang="en-US" altLang="zh-HK" dirty="0"/>
              <a:t>Your Grade Recipe:</a:t>
            </a:r>
          </a:p>
          <a:p>
            <a:endParaRPr lang="en-US" altLang="zh-HK" dirty="0"/>
          </a:p>
          <a:p>
            <a:r>
              <a:rPr lang="en-US" altLang="zh-HK" dirty="0"/>
              <a:t>Showing Up &amp; Joining In (20%)</a:t>
            </a:r>
          </a:p>
          <a:p>
            <a:r>
              <a:rPr lang="en-US" altLang="zh-HK" dirty="0"/>
              <a:t>Make some noise in lectures and tutorials because participation is key! It's a chunky 20% of your grade.</a:t>
            </a:r>
          </a:p>
          <a:p>
            <a:r>
              <a:rPr lang="zh-HK" altLang="en-US" dirty="0"/>
              <a:t>👉 </a:t>
            </a:r>
            <a:r>
              <a:rPr lang="en-US" altLang="zh-HK" dirty="0"/>
              <a:t>Need to miss a day? No stress, just let me know ahead of time. Don't forget to bring a note from the doc (yup, that means a valid proof or </a:t>
            </a:r>
            <a:r>
              <a:rPr lang="zh-HK" altLang="en-US" dirty="0"/>
              <a:t>醫生紙</a:t>
            </a:r>
            <a:r>
              <a:rPr lang="en-US" altLang="zh-HK" dirty="0"/>
              <a:t>) if you're under the weather.</a:t>
            </a:r>
          </a:p>
          <a:p>
            <a:endParaRPr lang="en-US" altLang="zh-HK" dirty="0"/>
          </a:p>
          <a:p>
            <a:r>
              <a:rPr lang="en-US" altLang="zh-HK" dirty="0"/>
              <a:t>The Big Project (40%)</a:t>
            </a:r>
          </a:p>
          <a:p>
            <a:r>
              <a:rPr lang="en-US" altLang="zh-HK" dirty="0"/>
              <a:t>Roll up your sleeves, because this project is a biggie! It's 40% of your total grade, so let your brilliance shine!</a:t>
            </a:r>
          </a:p>
          <a:p>
            <a:endParaRPr lang="en-US" altLang="zh-HK" dirty="0"/>
          </a:p>
          <a:p>
            <a:r>
              <a:rPr lang="en-US" altLang="zh-HK" dirty="0"/>
              <a:t>The Final Boss: Examination (30%)</a:t>
            </a:r>
          </a:p>
          <a:p>
            <a:r>
              <a:rPr lang="en-US" altLang="zh-HK" dirty="0"/>
              <a:t>Show off what you've learned! The exam is the final hurdle and another 30% of your grade.</a:t>
            </a:r>
          </a:p>
          <a:p>
            <a:endParaRPr lang="en-US" altLang="zh-HK" dirty="0"/>
          </a:p>
          <a:p>
            <a:r>
              <a:rPr lang="en-US" altLang="zh-HK" dirty="0"/>
              <a:t>Just a heads up, the total adds up to 100%, so looks like there's a typo in the original breakdown. Double-check with your instructor to see if it's 30% for participation and 30% for the exam, or some other combo.</a:t>
            </a:r>
          </a:p>
          <a:p>
            <a:endParaRPr lang="en-US" altLang="zh-HK" dirty="0"/>
          </a:p>
          <a:p>
            <a:r>
              <a:rPr lang="en-US" altLang="zh-HK" dirty="0"/>
              <a:t>Now that you know how the grading work</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8</a:t>
            </a:fld>
            <a:endParaRPr lang="en-GB"/>
          </a:p>
        </p:txBody>
      </p:sp>
    </p:spTree>
    <p:extLst>
      <p:ext uri="{BB962C8B-B14F-4D97-AF65-F5344CB8AC3E}">
        <p14:creationId xmlns:p14="http://schemas.microsoft.com/office/powerpoint/2010/main" val="268173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Time to Make Your Voice Heard: Scan to Vote!</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Before you vote, remember:</a:t>
            </a:r>
            <a:br>
              <a:rPr lang="en-US" altLang="zh-HK" sz="1200" b="0" i="0" kern="1200" dirty="0">
                <a:solidFill>
                  <a:schemeClr val="tx1"/>
                </a:solidFill>
                <a:effectLst/>
                <a:latin typeface="+mn-lt"/>
                <a:ea typeface="+mn-ea"/>
                <a:cs typeface="+mn-cs"/>
              </a:rPr>
            </a:br>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Enter Your Full Name</a:t>
            </a:r>
            <a:r>
              <a:rPr lang="en-US" altLang="zh-HK" sz="1200" b="0" i="0" kern="1200" dirty="0">
                <a:solidFill>
                  <a:schemeClr val="tx1"/>
                </a:solidFill>
                <a:effectLst/>
                <a:latin typeface="+mn-lt"/>
                <a:ea typeface="+mn-ea"/>
                <a:cs typeface="+mn-cs"/>
              </a:rPr>
              <a:t> - Yep, we </a:t>
            </a:r>
            <a:r>
              <a:rPr lang="en-US" altLang="zh-HK" sz="1200" b="0" i="0" kern="1200" dirty="0" err="1">
                <a:solidFill>
                  <a:schemeClr val="tx1"/>
                </a:solidFill>
                <a:effectLst/>
                <a:latin typeface="+mn-lt"/>
                <a:ea typeface="+mn-ea"/>
                <a:cs typeface="+mn-cs"/>
              </a:rPr>
              <a:t>gotta</a:t>
            </a:r>
            <a:r>
              <a:rPr lang="en-US" altLang="zh-HK" sz="1200" b="0" i="0" kern="1200" dirty="0">
                <a:solidFill>
                  <a:schemeClr val="tx1"/>
                </a:solidFill>
                <a:effectLst/>
                <a:latin typeface="+mn-lt"/>
                <a:ea typeface="+mn-ea"/>
                <a:cs typeface="+mn-cs"/>
              </a:rPr>
              <a:t> know who's casting the vote.</a:t>
            </a:r>
          </a:p>
          <a:p>
            <a:r>
              <a:rPr lang="zh-HK" altLang="en-US" sz="1200" b="0" i="0" kern="1200" dirty="0">
                <a:solidFill>
                  <a:schemeClr val="tx1"/>
                </a:solidFill>
                <a:effectLst/>
                <a:latin typeface="+mn-lt"/>
                <a:ea typeface="+mn-ea"/>
                <a:cs typeface="+mn-cs"/>
              </a:rPr>
              <a:t>👥 </a:t>
            </a:r>
            <a:r>
              <a:rPr lang="en-US" altLang="zh-HK" sz="1200" b="1" i="0" kern="1200" dirty="0">
                <a:solidFill>
                  <a:schemeClr val="tx1"/>
                </a:solidFill>
                <a:effectLst/>
                <a:latin typeface="+mn-lt"/>
                <a:ea typeface="+mn-ea"/>
                <a:cs typeface="+mn-cs"/>
              </a:rPr>
              <a:t>Grouping Up!</a:t>
            </a:r>
            <a:br>
              <a:rPr lang="en-US" altLang="zh-HK" sz="1200" b="0" i="0" kern="1200" dirty="0">
                <a:solidFill>
                  <a:schemeClr val="tx1"/>
                </a:solidFill>
                <a:effectLst/>
                <a:latin typeface="+mn-lt"/>
                <a:ea typeface="+mn-ea"/>
                <a:cs typeface="+mn-cs"/>
              </a:rPr>
            </a:br>
            <a:r>
              <a:rPr lang="en-US" altLang="zh-HK" sz="1200" b="0" i="0" kern="1200" dirty="0">
                <a:solidFill>
                  <a:schemeClr val="tx1"/>
                </a:solidFill>
                <a:effectLst/>
                <a:latin typeface="+mn-lt"/>
                <a:ea typeface="+mn-ea"/>
                <a:cs typeface="+mn-cs"/>
              </a:rPr>
              <a:t>You'll be sorted into cozy little crews for this adventure:</a:t>
            </a:r>
          </a:p>
          <a:p>
            <a:r>
              <a:rPr lang="en-US" altLang="zh-HK" sz="1200" b="0" i="0" kern="1200" dirty="0">
                <a:solidFill>
                  <a:schemeClr val="tx1"/>
                </a:solidFill>
                <a:effectLst/>
                <a:latin typeface="+mn-lt"/>
                <a:ea typeface="+mn-ea"/>
                <a:cs typeface="+mn-cs"/>
              </a:rPr>
              <a:t>Around 6-7 peeps per squad, give or take.</a:t>
            </a:r>
          </a:p>
          <a:p>
            <a:r>
              <a:rPr lang="en-US" altLang="zh-HK" sz="1200" b="0" i="0" kern="1200" dirty="0">
                <a:solidFill>
                  <a:schemeClr val="tx1"/>
                </a:solidFill>
                <a:effectLst/>
                <a:latin typeface="+mn-lt"/>
                <a:ea typeface="+mn-ea"/>
                <a:cs typeface="+mn-cs"/>
              </a:rPr>
              <a:t>The final group size might shuffle a bit depending on how many of us are joining the party (aka enrolled students).</a:t>
            </a:r>
          </a:p>
          <a:p>
            <a:r>
              <a:rPr lang="en-US" altLang="zh-HK" sz="1200" b="0" i="0" kern="1200" dirty="0">
                <a:solidFill>
                  <a:schemeClr val="tx1"/>
                </a:solidFill>
                <a:effectLst/>
                <a:latin typeface="+mn-lt"/>
                <a:ea typeface="+mn-ea"/>
                <a:cs typeface="+mn-cs"/>
              </a:rPr>
              <a:t>So, ready to team up and make some decisions? Let's do this!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370937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C57F65-6D2C-4AA8-B9E9-BDC7D6A96B71}"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BD1583-426E-4705-B913-CE4EBD773E9B}"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C239B4-4E19-48BB-A785-18ED7FD5449F}"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D51254-4E40-4992-8B1F-ADAA53DB4BA7}"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1C9EA-412D-443B-86F7-30783988FB6E}"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76599A-FB6F-42F4-9C42-D7C2DBD56FB1}"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5D0BD50-9C40-4C0E-83A1-21465467C01F}" type="datetime1">
              <a:rPr lang="en-GB" altLang="zh-HK" smtClean="0"/>
              <a:t>21/02/2024</a:t>
            </a:fld>
            <a:endParaRPr lang="en-GB"/>
          </a:p>
        </p:txBody>
      </p:sp>
      <p:sp>
        <p:nvSpPr>
          <p:cNvPr id="8" name="Footer Placeholder 7"/>
          <p:cNvSpPr>
            <a:spLocks noGrp="1"/>
          </p:cNvSpPr>
          <p:nvPr>
            <p:ph type="ftr" sz="quarter" idx="11"/>
          </p:nvPr>
        </p:nvSpPr>
        <p:spPr/>
        <p:txBody>
          <a:bodyPr/>
          <a:lstStyle/>
          <a:p>
            <a:r>
              <a:rPr lang="en-GB"/>
              <a:t>SOCI6003</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1C634AC-FED1-42BF-8A6C-A10F3A7534BD}" type="datetime1">
              <a:rPr lang="en-GB" altLang="zh-HK" smtClean="0"/>
              <a:t>21/02/2024</a:t>
            </a:fld>
            <a:endParaRPr lang="en-GB"/>
          </a:p>
        </p:txBody>
      </p:sp>
      <p:sp>
        <p:nvSpPr>
          <p:cNvPr id="4" name="Footer Placeholder 3"/>
          <p:cNvSpPr>
            <a:spLocks noGrp="1"/>
          </p:cNvSpPr>
          <p:nvPr>
            <p:ph type="ftr" sz="quarter" idx="11"/>
          </p:nvPr>
        </p:nvSpPr>
        <p:spPr/>
        <p:txBody>
          <a:bodyPr/>
          <a:lstStyle/>
          <a:p>
            <a:r>
              <a:rPr lang="en-GB"/>
              <a:t>SOCI6003</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6E83-D0ED-4951-8639-881AC02293D0}" type="datetime1">
              <a:rPr lang="en-GB" altLang="zh-HK" smtClean="0"/>
              <a:t>21/02/2024</a:t>
            </a:fld>
            <a:endParaRPr lang="en-GB"/>
          </a:p>
        </p:txBody>
      </p:sp>
      <p:sp>
        <p:nvSpPr>
          <p:cNvPr id="3" name="Footer Placeholder 2"/>
          <p:cNvSpPr>
            <a:spLocks noGrp="1"/>
          </p:cNvSpPr>
          <p:nvPr>
            <p:ph type="ftr" sz="quarter" idx="11"/>
          </p:nvPr>
        </p:nvSpPr>
        <p:spPr/>
        <p:txBody>
          <a:bodyPr/>
          <a:lstStyle/>
          <a:p>
            <a:r>
              <a:rPr lang="en-GB"/>
              <a:t>SOCI6003</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F9B0E-6A3D-4308-A95F-BF160E165543}"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C536E-D74E-42FE-8AE7-443E0E46C26E}"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6649D-9282-4789-B15B-75D77CA2F714}" type="datetime1">
              <a:rPr lang="en-GB" altLang="zh-HK" smtClean="0"/>
              <a:t>21/02/2024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SOCI6003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ociology.hku.hk/people/ling-wany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1</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Jan 31,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B76DD-5D15-11F4-A01D-DEEC6ECD9EA7}"/>
              </a:ext>
            </a:extLst>
          </p:cNvPr>
          <p:cNvSpPr>
            <a:spLocks noGrp="1"/>
          </p:cNvSpPr>
          <p:nvPr>
            <p:ph type="title"/>
          </p:nvPr>
        </p:nvSpPr>
        <p:spPr>
          <a:xfrm>
            <a:off x="728505" y="318389"/>
            <a:ext cx="7499176" cy="1098550"/>
          </a:xfrm>
        </p:spPr>
        <p:txBody>
          <a:bodyPr>
            <a:normAutofit fontScale="90000"/>
          </a:bodyPr>
          <a:lstStyle/>
          <a:p>
            <a:r>
              <a:rPr lang="en-US" altLang="zh-HK" dirty="0"/>
              <a:t>Scan to vote:</a:t>
            </a:r>
            <a:br>
              <a:rPr lang="en-US" altLang="zh-HK" dirty="0"/>
            </a:br>
            <a:r>
              <a:rPr lang="en-US" altLang="zh-HK" sz="3100" dirty="0"/>
              <a:t>(make sure  to enter your full name)</a:t>
            </a:r>
            <a:endParaRPr lang="zh-HK" altLang="en-US" dirty="0"/>
          </a:p>
        </p:txBody>
      </p:sp>
      <p:sp>
        <p:nvSpPr>
          <p:cNvPr id="5" name="页脚占位符 4">
            <a:extLst>
              <a:ext uri="{FF2B5EF4-FFF2-40B4-BE49-F238E27FC236}">
                <a16:creationId xmlns:a16="http://schemas.microsoft.com/office/drawing/2014/main" id="{4D622C98-8FA7-CB4A-EAC7-96D872E2A49E}"/>
              </a:ext>
            </a:extLst>
          </p:cNvPr>
          <p:cNvSpPr>
            <a:spLocks noGrp="1"/>
          </p:cNvSpPr>
          <p:nvPr>
            <p:ph type="ftr" sz="quarter" idx="11"/>
          </p:nvPr>
        </p:nvSpPr>
        <p:spPr/>
        <p:txBody>
          <a:bodyPr/>
          <a:lstStyle/>
          <a:p>
            <a:r>
              <a:rPr lang="en-GB"/>
              <a:t>SOCI6003</a:t>
            </a:r>
          </a:p>
        </p:txBody>
      </p:sp>
      <p:sp>
        <p:nvSpPr>
          <p:cNvPr id="6" name="灯片编号占位符 5">
            <a:extLst>
              <a:ext uri="{FF2B5EF4-FFF2-40B4-BE49-F238E27FC236}">
                <a16:creationId xmlns:a16="http://schemas.microsoft.com/office/drawing/2014/main" id="{FD481840-4F32-5B1A-307B-7895523D8531}"/>
              </a:ext>
            </a:extLst>
          </p:cNvPr>
          <p:cNvSpPr>
            <a:spLocks noGrp="1"/>
          </p:cNvSpPr>
          <p:nvPr>
            <p:ph type="sldNum" sz="quarter" idx="12"/>
          </p:nvPr>
        </p:nvSpPr>
        <p:spPr/>
        <p:txBody>
          <a:bodyPr/>
          <a:lstStyle/>
          <a:p>
            <a:fld id="{99A439CC-877A-4B95-A599-E6FAAD7B1E05}" type="slidenum">
              <a:rPr lang="en-GB" smtClean="0"/>
              <a:t>10</a:t>
            </a:fld>
            <a:endParaRPr lang="en-GB"/>
          </a:p>
        </p:txBody>
      </p:sp>
      <p:sp>
        <p:nvSpPr>
          <p:cNvPr id="11" name="内容占位符 10">
            <a:extLst>
              <a:ext uri="{FF2B5EF4-FFF2-40B4-BE49-F238E27FC236}">
                <a16:creationId xmlns:a16="http://schemas.microsoft.com/office/drawing/2014/main" id="{F212F51A-D5E2-A2A7-63DB-46337B601771}"/>
              </a:ext>
            </a:extLst>
          </p:cNvPr>
          <p:cNvSpPr>
            <a:spLocks noGrp="1"/>
          </p:cNvSpPr>
          <p:nvPr>
            <p:ph idx="1"/>
          </p:nvPr>
        </p:nvSpPr>
        <p:spPr>
          <a:xfrm>
            <a:off x="611560" y="1600201"/>
            <a:ext cx="7632848" cy="3340968"/>
          </a:xfrm>
        </p:spPr>
        <p:txBody>
          <a:bodyPr/>
          <a:lstStyle/>
          <a:p>
            <a:r>
              <a:rPr lang="en-US" altLang="zh-HK" dirty="0"/>
              <a:t>You will be divided into small groups based on…..?</a:t>
            </a:r>
          </a:p>
          <a:p>
            <a:pPr lvl="1"/>
            <a:r>
              <a:rPr lang="en-US" altLang="zh-HK" dirty="0"/>
              <a:t>(c. 6-7 ppl for each group, subject to change depending on # of enrolled students) </a:t>
            </a:r>
          </a:p>
          <a:p>
            <a:endParaRPr lang="zh-HK" altLang="en-US" dirty="0"/>
          </a:p>
        </p:txBody>
      </p:sp>
      <p:pic>
        <p:nvPicPr>
          <p:cNvPr id="4" name="图片 3">
            <a:extLst>
              <a:ext uri="{FF2B5EF4-FFF2-40B4-BE49-F238E27FC236}">
                <a16:creationId xmlns:a16="http://schemas.microsoft.com/office/drawing/2014/main" id="{21DE16D9-F9FD-EAEB-4700-E403F6F15CEA}"/>
              </a:ext>
            </a:extLst>
          </p:cNvPr>
          <p:cNvPicPr>
            <a:picLocks noChangeAspect="1"/>
          </p:cNvPicPr>
          <p:nvPr/>
        </p:nvPicPr>
        <p:blipFill>
          <a:blip r:embed="rId3"/>
          <a:stretch>
            <a:fillRect/>
          </a:stretch>
        </p:blipFill>
        <p:spPr>
          <a:xfrm>
            <a:off x="3164024" y="3578196"/>
            <a:ext cx="2815952" cy="2725945"/>
          </a:xfrm>
          <a:prstGeom prst="rect">
            <a:avLst/>
          </a:prstGeom>
        </p:spPr>
      </p:pic>
    </p:spTree>
    <p:extLst>
      <p:ext uri="{BB962C8B-B14F-4D97-AF65-F5344CB8AC3E}">
        <p14:creationId xmlns:p14="http://schemas.microsoft.com/office/powerpoint/2010/main" val="146733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DC2B9-6E00-1479-6A43-B6C3480C7822}"/>
              </a:ext>
            </a:extLst>
          </p:cNvPr>
          <p:cNvSpPr>
            <a:spLocks noGrp="1"/>
          </p:cNvSpPr>
          <p:nvPr>
            <p:ph type="title"/>
          </p:nvPr>
        </p:nvSpPr>
        <p:spPr/>
        <p:txBody>
          <a:bodyPr/>
          <a:lstStyle/>
          <a:p>
            <a:r>
              <a:rPr lang="en-US" altLang="zh-HK" dirty="0"/>
              <a:t>Hi!</a:t>
            </a:r>
            <a:endParaRPr lang="zh-HK" altLang="en-US" dirty="0"/>
          </a:p>
        </p:txBody>
      </p:sp>
      <p:sp>
        <p:nvSpPr>
          <p:cNvPr id="3" name="内容占位符 2">
            <a:extLst>
              <a:ext uri="{FF2B5EF4-FFF2-40B4-BE49-F238E27FC236}">
                <a16:creationId xmlns:a16="http://schemas.microsoft.com/office/drawing/2014/main" id="{1BF64C30-C410-7183-B72A-42203FF31001}"/>
              </a:ext>
            </a:extLst>
          </p:cNvPr>
          <p:cNvSpPr>
            <a:spLocks noGrp="1"/>
          </p:cNvSpPr>
          <p:nvPr>
            <p:ph idx="1"/>
          </p:nvPr>
        </p:nvSpPr>
        <p:spPr/>
        <p:txBody>
          <a:bodyPr>
            <a:normAutofit/>
          </a:bodyPr>
          <a:lstStyle/>
          <a:p>
            <a:r>
              <a:rPr lang="en-US" altLang="zh-HK" dirty="0"/>
              <a:t>Say Hi to your group mates, exchange your contacts</a:t>
            </a:r>
          </a:p>
          <a:p>
            <a:r>
              <a:rPr lang="en-US" altLang="zh-HK" dirty="0"/>
              <a:t>Each group will conduct a research project about  the sociology of education</a:t>
            </a:r>
          </a:p>
          <a:p>
            <a:endParaRPr lang="en-US" altLang="zh-HK" dirty="0"/>
          </a:p>
          <a:p>
            <a:pPr marL="0" indent="0">
              <a:buNone/>
            </a:pPr>
            <a:r>
              <a:rPr lang="en-US" altLang="zh-HK" dirty="0">
                <a:solidFill>
                  <a:srgbClr val="FF0000"/>
                </a:solidFill>
              </a:rPr>
              <a:t>* Assess the contribution of yourself and your teammates (i.e., self-peer assessment)!</a:t>
            </a:r>
          </a:p>
          <a:p>
            <a:endParaRPr lang="zh-HK" altLang="en-US" dirty="0"/>
          </a:p>
        </p:txBody>
      </p:sp>
      <p:sp>
        <p:nvSpPr>
          <p:cNvPr id="4" name="页脚占位符 3">
            <a:extLst>
              <a:ext uri="{FF2B5EF4-FFF2-40B4-BE49-F238E27FC236}">
                <a16:creationId xmlns:a16="http://schemas.microsoft.com/office/drawing/2014/main" id="{0DB18139-8DDB-BFB9-9819-E59CA068C0F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3C0600ED-EA3A-F385-565E-ACE56970355C}"/>
              </a:ext>
            </a:extLst>
          </p:cNvPr>
          <p:cNvSpPr>
            <a:spLocks noGrp="1"/>
          </p:cNvSpPr>
          <p:nvPr>
            <p:ph type="sldNum" sz="quarter" idx="12"/>
          </p:nvPr>
        </p:nvSpPr>
        <p:spPr/>
        <p:txBody>
          <a:bodyPr/>
          <a:lstStyle/>
          <a:p>
            <a:fld id="{99A439CC-877A-4B95-A599-E6FAAD7B1E05}" type="slidenum">
              <a:rPr lang="en-GB" smtClean="0"/>
              <a:t>11</a:t>
            </a:fld>
            <a:endParaRPr lang="en-GB"/>
          </a:p>
        </p:txBody>
      </p:sp>
    </p:spTree>
    <p:extLst>
      <p:ext uri="{BB962C8B-B14F-4D97-AF65-F5344CB8AC3E}">
        <p14:creationId xmlns:p14="http://schemas.microsoft.com/office/powerpoint/2010/main" val="2701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ACB7C-B67F-EFD6-D562-0D42D5F578E3}"/>
              </a:ext>
            </a:extLst>
          </p:cNvPr>
          <p:cNvSpPr>
            <a:spLocks noGrp="1"/>
          </p:cNvSpPr>
          <p:nvPr>
            <p:ph type="title"/>
          </p:nvPr>
        </p:nvSpPr>
        <p:spPr/>
        <p:txBody>
          <a:bodyPr/>
          <a:lstStyle/>
          <a:p>
            <a:r>
              <a:rPr lang="en-US" altLang="zh-HK" dirty="0"/>
              <a:t>Presentation</a:t>
            </a:r>
            <a:endParaRPr lang="zh-HK" altLang="en-US" dirty="0"/>
          </a:p>
        </p:txBody>
      </p:sp>
      <p:sp>
        <p:nvSpPr>
          <p:cNvPr id="3" name="内容占位符 2">
            <a:extLst>
              <a:ext uri="{FF2B5EF4-FFF2-40B4-BE49-F238E27FC236}">
                <a16:creationId xmlns:a16="http://schemas.microsoft.com/office/drawing/2014/main" id="{D9FC720B-BEA5-A93F-0D14-A2371D7F5174}"/>
              </a:ext>
            </a:extLst>
          </p:cNvPr>
          <p:cNvSpPr>
            <a:spLocks noGrp="1"/>
          </p:cNvSpPr>
          <p:nvPr>
            <p:ph idx="1"/>
          </p:nvPr>
        </p:nvSpPr>
        <p:spPr/>
        <p:txBody>
          <a:bodyPr>
            <a:normAutofit fontScale="92500" lnSpcReduction="10000"/>
          </a:bodyPr>
          <a:lstStyle/>
          <a:p>
            <a:r>
              <a:rPr lang="en-US" altLang="zh-HK" dirty="0"/>
              <a:t>As a deliverable of the project, each group will make a presentation. (c. 20mins, subject to change depending on # of enrolled students)</a:t>
            </a:r>
          </a:p>
          <a:p>
            <a:pPr lvl="1"/>
            <a:r>
              <a:rPr lang="en-US" altLang="zh-HK" dirty="0"/>
              <a:t>Introduction </a:t>
            </a:r>
          </a:p>
          <a:p>
            <a:pPr lvl="1"/>
            <a:r>
              <a:rPr lang="en-US" altLang="zh-HK" dirty="0"/>
              <a:t>Literature Review </a:t>
            </a:r>
          </a:p>
          <a:p>
            <a:pPr lvl="1"/>
            <a:r>
              <a:rPr lang="en-US" altLang="zh-HK" dirty="0"/>
              <a:t>Research Questions, Hypotheses</a:t>
            </a:r>
          </a:p>
          <a:p>
            <a:pPr lvl="1"/>
            <a:r>
              <a:rPr lang="en-US" altLang="zh-HK" dirty="0"/>
              <a:t>Methods and data</a:t>
            </a:r>
          </a:p>
          <a:p>
            <a:pPr lvl="1"/>
            <a:r>
              <a:rPr lang="en-US" altLang="zh-HK" dirty="0"/>
              <a:t>Analysis results</a:t>
            </a:r>
          </a:p>
          <a:p>
            <a:pPr lvl="1"/>
            <a:r>
              <a:rPr lang="en-US" altLang="zh-HK" dirty="0"/>
              <a:t>Discussion and Conclusion </a:t>
            </a:r>
          </a:p>
          <a:p>
            <a:pPr lvl="1"/>
            <a:r>
              <a:rPr lang="en-US" altLang="zh-HK" dirty="0"/>
              <a:t>Balanced Division of </a:t>
            </a:r>
            <a:r>
              <a:rPr lang="en-US" altLang="zh-HK" dirty="0" err="1"/>
              <a:t>Labour</a:t>
            </a:r>
            <a:endParaRPr lang="en-US" altLang="zh-HK" dirty="0"/>
          </a:p>
          <a:p>
            <a:endParaRPr lang="zh-HK" altLang="en-US" dirty="0"/>
          </a:p>
        </p:txBody>
      </p:sp>
      <p:sp>
        <p:nvSpPr>
          <p:cNvPr id="4" name="页脚占位符 3">
            <a:extLst>
              <a:ext uri="{FF2B5EF4-FFF2-40B4-BE49-F238E27FC236}">
                <a16:creationId xmlns:a16="http://schemas.microsoft.com/office/drawing/2014/main" id="{D14CA6B4-6B92-3233-C9A8-DC09318D5AE9}"/>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555AE698-1287-1B5A-D464-D170892F048F}"/>
              </a:ext>
            </a:extLst>
          </p:cNvPr>
          <p:cNvSpPr>
            <a:spLocks noGrp="1"/>
          </p:cNvSpPr>
          <p:nvPr>
            <p:ph type="sldNum" sz="quarter" idx="12"/>
          </p:nvPr>
        </p:nvSpPr>
        <p:spPr/>
        <p:txBody>
          <a:bodyPr/>
          <a:lstStyle/>
          <a:p>
            <a:fld id="{99A439CC-877A-4B95-A599-E6FAAD7B1E05}" type="slidenum">
              <a:rPr lang="en-GB" smtClean="0"/>
              <a:t>12</a:t>
            </a:fld>
            <a:endParaRPr lang="en-GB"/>
          </a:p>
        </p:txBody>
      </p:sp>
    </p:spTree>
    <p:extLst>
      <p:ext uri="{BB962C8B-B14F-4D97-AF65-F5344CB8AC3E}">
        <p14:creationId xmlns:p14="http://schemas.microsoft.com/office/powerpoint/2010/main" val="261434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B0925-A91A-148F-ADE5-8B16A91D12B9}"/>
              </a:ext>
            </a:extLst>
          </p:cNvPr>
          <p:cNvSpPr>
            <a:spLocks noGrp="1"/>
          </p:cNvSpPr>
          <p:nvPr>
            <p:ph type="title"/>
          </p:nvPr>
        </p:nvSpPr>
        <p:spPr/>
        <p:txBody>
          <a:bodyPr/>
          <a:lstStyle/>
          <a:p>
            <a:r>
              <a:rPr lang="en-US" altLang="zh-HK" dirty="0"/>
              <a:t>Next week</a:t>
            </a:r>
            <a:endParaRPr lang="zh-HK" altLang="en-US" dirty="0"/>
          </a:p>
        </p:txBody>
      </p:sp>
      <p:sp>
        <p:nvSpPr>
          <p:cNvPr id="3" name="内容占位符 2">
            <a:extLst>
              <a:ext uri="{FF2B5EF4-FFF2-40B4-BE49-F238E27FC236}">
                <a16:creationId xmlns:a16="http://schemas.microsoft.com/office/drawing/2014/main" id="{55A11B1B-67D6-9C6D-C538-6B2FB79C1A58}"/>
              </a:ext>
            </a:extLst>
          </p:cNvPr>
          <p:cNvSpPr>
            <a:spLocks noGrp="1"/>
          </p:cNvSpPr>
          <p:nvPr>
            <p:ph idx="1"/>
          </p:nvPr>
        </p:nvSpPr>
        <p:spPr/>
        <p:txBody>
          <a:bodyPr>
            <a:normAutofit/>
          </a:bodyPr>
          <a:lstStyle/>
          <a:p>
            <a:r>
              <a:rPr lang="en-US" altLang="zh-HK" sz="3600" dirty="0"/>
              <a:t>Choose a journal article on sociology of education</a:t>
            </a:r>
          </a:p>
          <a:p>
            <a:r>
              <a:rPr lang="en-US" altLang="zh-HK" sz="3600" dirty="0"/>
              <a:t>Bring in next week to share and discuss</a:t>
            </a:r>
            <a:endParaRPr lang="zh-HK" altLang="en-US" sz="3600" dirty="0"/>
          </a:p>
        </p:txBody>
      </p:sp>
      <p:sp>
        <p:nvSpPr>
          <p:cNvPr id="4" name="页脚占位符 3">
            <a:extLst>
              <a:ext uri="{FF2B5EF4-FFF2-40B4-BE49-F238E27FC236}">
                <a16:creationId xmlns:a16="http://schemas.microsoft.com/office/drawing/2014/main" id="{3500C725-6248-B52C-AE4C-2F1DD7EBEFE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D7F790C9-2D1B-597E-C91B-146C3A7EE368}"/>
              </a:ext>
            </a:extLst>
          </p:cNvPr>
          <p:cNvSpPr>
            <a:spLocks noGrp="1"/>
          </p:cNvSpPr>
          <p:nvPr>
            <p:ph type="sldNum" sz="quarter" idx="12"/>
          </p:nvPr>
        </p:nvSpPr>
        <p:spPr/>
        <p:txBody>
          <a:bodyPr/>
          <a:lstStyle/>
          <a:p>
            <a:fld id="{99A439CC-877A-4B95-A599-E6FAAD7B1E05}" type="slidenum">
              <a:rPr lang="en-GB" smtClean="0"/>
              <a:t>13</a:t>
            </a:fld>
            <a:endParaRPr lang="en-GB"/>
          </a:p>
        </p:txBody>
      </p:sp>
    </p:spTree>
    <p:extLst>
      <p:ext uri="{BB962C8B-B14F-4D97-AF65-F5344CB8AC3E}">
        <p14:creationId xmlns:p14="http://schemas.microsoft.com/office/powerpoint/2010/main" val="231190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lstStyle/>
          <a:p>
            <a:r>
              <a:rPr lang="en-US" altLang="zh-HK" dirty="0"/>
              <a:t>Tell me!</a:t>
            </a:r>
            <a:endParaRPr lang="zh-HK" altLang="en-US" dirty="0"/>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233" y="1137233"/>
            <a:ext cx="4583534" cy="4583534"/>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14</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8139C-1B9E-ADA3-2546-5D9A83307250}"/>
              </a:ext>
            </a:extLst>
          </p:cNvPr>
          <p:cNvSpPr>
            <a:spLocks noGrp="1"/>
          </p:cNvSpPr>
          <p:nvPr>
            <p:ph type="title"/>
          </p:nvPr>
        </p:nvSpPr>
        <p:spPr/>
        <p:txBody>
          <a:bodyPr>
            <a:normAutofit/>
          </a:bodyPr>
          <a:lstStyle/>
          <a:p>
            <a:r>
              <a:rPr lang="en-US" altLang="zh-HK" dirty="0"/>
              <a:t>About Me</a:t>
            </a:r>
            <a:endParaRPr lang="zh-HK" altLang="en-US" dirty="0"/>
          </a:p>
        </p:txBody>
      </p:sp>
      <p:sp>
        <p:nvSpPr>
          <p:cNvPr id="3" name="内容占位符 2">
            <a:extLst>
              <a:ext uri="{FF2B5EF4-FFF2-40B4-BE49-F238E27FC236}">
                <a16:creationId xmlns:a16="http://schemas.microsoft.com/office/drawing/2014/main" id="{E3A3961C-E1E3-E477-22F1-594A0E4E59AE}"/>
              </a:ext>
            </a:extLst>
          </p:cNvPr>
          <p:cNvSpPr>
            <a:spLocks noGrp="1"/>
          </p:cNvSpPr>
          <p:nvPr>
            <p:ph idx="1"/>
          </p:nvPr>
        </p:nvSpPr>
        <p:spPr/>
        <p:txBody>
          <a:bodyPr>
            <a:normAutofit fontScale="85000" lnSpcReduction="20000"/>
          </a:bodyPr>
          <a:lstStyle/>
          <a:p>
            <a:r>
              <a:rPr lang="en-US" altLang="zh-HK" dirty="0"/>
              <a:t>Wanying LING</a:t>
            </a:r>
            <a:r>
              <a:rPr lang="en-US" altLang="zh-HK"/>
              <a:t>, First-year </a:t>
            </a:r>
            <a:r>
              <a:rPr lang="en-US" altLang="zh-HK" dirty="0"/>
              <a:t>PhD student</a:t>
            </a:r>
          </a:p>
          <a:p>
            <a:pPr lvl="1"/>
            <a:r>
              <a:rPr lang="en-US" altLang="zh-HK" dirty="0">
                <a:hlinkClick r:id="rId3"/>
              </a:rPr>
              <a:t>https://sociology.hku.hk/people/ling-wanying/</a:t>
            </a:r>
            <a:endParaRPr lang="en-US" altLang="zh-HK" dirty="0"/>
          </a:p>
          <a:p>
            <a:pPr lvl="0"/>
            <a:r>
              <a:rPr lang="en-US" altLang="zh-HK" dirty="0"/>
              <a:t>Research Interests</a:t>
            </a:r>
          </a:p>
          <a:p>
            <a:pPr lvl="1"/>
            <a:r>
              <a:rPr lang="en-US" altLang="zh-HK" dirty="0"/>
              <a:t>Health inequalities;</a:t>
            </a:r>
            <a:r>
              <a:rPr lang="en-US" altLang="zh-HK" baseline="0" dirty="0"/>
              <a:t> </a:t>
            </a:r>
            <a:r>
              <a:rPr lang="en-US" altLang="zh-HK" dirty="0"/>
              <a:t>Social Determinants of Health;</a:t>
            </a:r>
            <a:r>
              <a:rPr lang="en-US" altLang="zh-HK" baseline="0" dirty="0"/>
              <a:t> </a:t>
            </a:r>
            <a:r>
              <a:rPr lang="en-US" altLang="zh-HK" dirty="0"/>
              <a:t>Work and Health;</a:t>
            </a:r>
            <a:r>
              <a:rPr lang="en-US" altLang="zh-HK" baseline="0" dirty="0"/>
              <a:t> </a:t>
            </a:r>
            <a:r>
              <a:rPr lang="en-US" altLang="zh-HK" dirty="0"/>
              <a:t>Aging and the Life Course</a:t>
            </a:r>
          </a:p>
          <a:p>
            <a:pPr lvl="0"/>
            <a:r>
              <a:rPr lang="en-US" altLang="zh-HK" dirty="0"/>
              <a:t>Office</a:t>
            </a:r>
          </a:p>
          <a:p>
            <a:pPr lvl="1"/>
            <a:r>
              <a:rPr lang="en-US" altLang="zh-HK" dirty="0"/>
              <a:t>Room 8.25, Postgraduate Hub, The Jockey Club Tower  </a:t>
            </a:r>
          </a:p>
          <a:p>
            <a:pPr lvl="0"/>
            <a:r>
              <a:rPr lang="en-US" altLang="zh-HK" dirty="0"/>
              <a:t>Email</a:t>
            </a:r>
          </a:p>
          <a:p>
            <a:pPr lvl="1"/>
            <a:r>
              <a:rPr lang="en-US" altLang="zh-HK" dirty="0"/>
              <a:t>lingwany@connect.hku.hk</a:t>
            </a:r>
          </a:p>
          <a:p>
            <a:pPr lvl="0"/>
            <a:r>
              <a:rPr lang="en-US" altLang="zh-HK" dirty="0"/>
              <a:t>Office Hours</a:t>
            </a:r>
          </a:p>
          <a:p>
            <a:pPr lvl="1"/>
            <a:r>
              <a:rPr lang="en-US" altLang="zh-HK" dirty="0"/>
              <a:t>Thursday 9:00 </a:t>
            </a:r>
            <a:r>
              <a:rPr lang="en-US" altLang="zh-CN" dirty="0"/>
              <a:t>am</a:t>
            </a:r>
            <a:r>
              <a:rPr lang="en-US" altLang="zh-HK" dirty="0"/>
              <a:t>  – 12:00 pm or by appointment </a:t>
            </a:r>
          </a:p>
        </p:txBody>
      </p:sp>
      <p:sp>
        <p:nvSpPr>
          <p:cNvPr id="4" name="页脚占位符 3">
            <a:extLst>
              <a:ext uri="{FF2B5EF4-FFF2-40B4-BE49-F238E27FC236}">
                <a16:creationId xmlns:a16="http://schemas.microsoft.com/office/drawing/2014/main" id="{F0E30509-B965-BF7F-B688-44F646CE4C37}"/>
              </a:ext>
            </a:extLst>
          </p:cNvPr>
          <p:cNvSpPr>
            <a:spLocks noGrp="1"/>
          </p:cNvSpPr>
          <p:nvPr>
            <p:ph type="ftr" sz="quarter" idx="11"/>
          </p:nvPr>
        </p:nvSpPr>
        <p:spPr/>
        <p:txBody>
          <a:bodyPr/>
          <a:lstStyle/>
          <a:p>
            <a:r>
              <a:rPr lang="en-GB" dirty="0"/>
              <a:t>SOCI2010</a:t>
            </a:r>
          </a:p>
        </p:txBody>
      </p:sp>
      <p:sp>
        <p:nvSpPr>
          <p:cNvPr id="5" name="灯片编号占位符 4">
            <a:extLst>
              <a:ext uri="{FF2B5EF4-FFF2-40B4-BE49-F238E27FC236}">
                <a16:creationId xmlns:a16="http://schemas.microsoft.com/office/drawing/2014/main" id="{FF1F9039-7788-97DB-EC73-E1EAD6EB6ED2}"/>
              </a:ext>
            </a:extLst>
          </p:cNvPr>
          <p:cNvSpPr>
            <a:spLocks noGrp="1"/>
          </p:cNvSpPr>
          <p:nvPr>
            <p:ph type="sldNum" sz="quarter" idx="12"/>
          </p:nvPr>
        </p:nvSpPr>
        <p:spPr/>
        <p:txBody>
          <a:bodyPr/>
          <a:lstStyle/>
          <a:p>
            <a:fld id="{99A439CC-877A-4B95-A599-E6FAAD7B1E05}" type="slidenum">
              <a:rPr lang="en-GB" smtClean="0"/>
              <a:t>2</a:t>
            </a:fld>
            <a:endParaRPr lang="en-GB"/>
          </a:p>
        </p:txBody>
      </p:sp>
    </p:spTree>
    <p:extLst>
      <p:ext uri="{BB962C8B-B14F-4D97-AF65-F5344CB8AC3E}">
        <p14:creationId xmlns:p14="http://schemas.microsoft.com/office/powerpoint/2010/main" val="29937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CAAE1-57BB-C84C-176A-45FCB3722C05}"/>
              </a:ext>
            </a:extLst>
          </p:cNvPr>
          <p:cNvSpPr>
            <a:spLocks noGrp="1"/>
          </p:cNvSpPr>
          <p:nvPr>
            <p:ph type="title"/>
          </p:nvPr>
        </p:nvSpPr>
        <p:spPr/>
        <p:txBody>
          <a:bodyPr/>
          <a:lstStyle/>
          <a:p>
            <a:r>
              <a:rPr lang="en-US" altLang="zh-HK" dirty="0"/>
              <a:t>Ground Rules about Email</a:t>
            </a:r>
            <a:endParaRPr lang="zh-HK" altLang="en-US" dirty="0"/>
          </a:p>
        </p:txBody>
      </p:sp>
      <p:sp>
        <p:nvSpPr>
          <p:cNvPr id="3" name="内容占位符 2">
            <a:extLst>
              <a:ext uri="{FF2B5EF4-FFF2-40B4-BE49-F238E27FC236}">
                <a16:creationId xmlns:a16="http://schemas.microsoft.com/office/drawing/2014/main" id="{888A50A6-2C29-4045-F90F-3E2F15944D05}"/>
              </a:ext>
            </a:extLst>
          </p:cNvPr>
          <p:cNvSpPr>
            <a:spLocks noGrp="1"/>
          </p:cNvSpPr>
          <p:nvPr>
            <p:ph idx="1"/>
          </p:nvPr>
        </p:nvSpPr>
        <p:spPr/>
        <p:txBody>
          <a:bodyPr/>
          <a:lstStyle/>
          <a:p>
            <a:r>
              <a:rPr lang="en-US" altLang="zh-HK" dirty="0"/>
              <a:t>Please make the course code, your </a:t>
            </a:r>
            <a:r>
              <a:rPr lang="en-US" altLang="zh-HK" b="1" dirty="0"/>
              <a:t>FULL NAME </a:t>
            </a:r>
            <a:r>
              <a:rPr lang="en-US" altLang="zh-HK" dirty="0"/>
              <a:t>and </a:t>
            </a:r>
            <a:r>
              <a:rPr lang="en-US" altLang="zh-HK" b="1" dirty="0"/>
              <a:t>UID</a:t>
            </a:r>
            <a:r>
              <a:rPr lang="en-US" altLang="zh-HK" dirty="0"/>
              <a:t> clearly in the email title.</a:t>
            </a:r>
          </a:p>
          <a:p>
            <a:pPr lvl="1"/>
            <a:r>
              <a:rPr lang="en-US" altLang="zh-HK" dirty="0"/>
              <a:t>E.g. [SOCI2010] Wanying LING – UID: 2024123456</a:t>
            </a:r>
          </a:p>
          <a:p>
            <a:r>
              <a:rPr lang="en-US" altLang="zh-HK" dirty="0"/>
              <a:t>Emails will normally be answered on </a:t>
            </a:r>
            <a:r>
              <a:rPr lang="en-US" altLang="zh-HK" b="1" dirty="0"/>
              <a:t>within 24 hours</a:t>
            </a:r>
          </a:p>
          <a:p>
            <a:pPr lvl="1"/>
            <a:r>
              <a:rPr lang="en-US" altLang="zh-HK" dirty="0"/>
              <a:t>If there is something else urgent that requires a quick reply, please preface your email with [</a:t>
            </a:r>
            <a:r>
              <a:rPr lang="en-US" altLang="zh-HK" b="1" dirty="0"/>
              <a:t>request a quick reply</a:t>
            </a:r>
            <a:r>
              <a:rPr lang="en-US" altLang="zh-HK" dirty="0"/>
              <a:t>].</a:t>
            </a:r>
          </a:p>
        </p:txBody>
      </p:sp>
      <p:sp>
        <p:nvSpPr>
          <p:cNvPr id="4" name="页脚占位符 3">
            <a:extLst>
              <a:ext uri="{FF2B5EF4-FFF2-40B4-BE49-F238E27FC236}">
                <a16:creationId xmlns:a16="http://schemas.microsoft.com/office/drawing/2014/main" id="{8596D13F-1706-0F52-A68D-90BE35232B7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B671ABB3-452E-1338-D056-A8DB9FF04BF2}"/>
              </a:ext>
            </a:extLst>
          </p:cNvPr>
          <p:cNvSpPr>
            <a:spLocks noGrp="1"/>
          </p:cNvSpPr>
          <p:nvPr>
            <p:ph type="sldNum" sz="quarter" idx="12"/>
          </p:nvPr>
        </p:nvSpPr>
        <p:spPr/>
        <p:txBody>
          <a:bodyPr/>
          <a:lstStyle/>
          <a:p>
            <a:fld id="{99A439CC-877A-4B95-A599-E6FAAD7B1E05}" type="slidenum">
              <a:rPr lang="en-GB" smtClean="0"/>
              <a:t>3</a:t>
            </a:fld>
            <a:endParaRPr lang="en-GB"/>
          </a:p>
        </p:txBody>
      </p:sp>
    </p:spTree>
    <p:extLst>
      <p:ext uri="{BB962C8B-B14F-4D97-AF65-F5344CB8AC3E}">
        <p14:creationId xmlns:p14="http://schemas.microsoft.com/office/powerpoint/2010/main" val="202066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C6B4E-5A45-EA36-7926-5793CB918AF4}"/>
              </a:ext>
            </a:extLst>
          </p:cNvPr>
          <p:cNvSpPr>
            <a:spLocks noGrp="1"/>
          </p:cNvSpPr>
          <p:nvPr>
            <p:ph type="title"/>
          </p:nvPr>
        </p:nvSpPr>
        <p:spPr/>
        <p:txBody>
          <a:bodyPr>
            <a:normAutofit/>
          </a:bodyPr>
          <a:lstStyle/>
          <a:p>
            <a:r>
              <a:rPr lang="en-US" altLang="zh-HK" dirty="0"/>
              <a:t>Let's get to know each other!</a:t>
            </a:r>
            <a:endParaRPr lang="zh-HK" altLang="en-US" dirty="0"/>
          </a:p>
        </p:txBody>
      </p:sp>
      <p:sp>
        <p:nvSpPr>
          <p:cNvPr id="3" name="内容占位符 2">
            <a:extLst>
              <a:ext uri="{FF2B5EF4-FFF2-40B4-BE49-F238E27FC236}">
                <a16:creationId xmlns:a16="http://schemas.microsoft.com/office/drawing/2014/main" id="{A683D803-0C5F-419F-0303-1C9256FD9BA5}"/>
              </a:ext>
            </a:extLst>
          </p:cNvPr>
          <p:cNvSpPr>
            <a:spLocks noGrp="1"/>
          </p:cNvSpPr>
          <p:nvPr>
            <p:ph idx="1"/>
          </p:nvPr>
        </p:nvSpPr>
        <p:spPr/>
        <p:txBody>
          <a:bodyPr>
            <a:normAutofit fontScale="85000" lnSpcReduction="20000"/>
          </a:bodyPr>
          <a:lstStyle/>
          <a:p>
            <a:r>
              <a:rPr lang="en-US" altLang="zh-HK" dirty="0"/>
              <a:t>Name + Year </a:t>
            </a:r>
          </a:p>
          <a:p>
            <a:pPr lvl="1"/>
            <a:r>
              <a:rPr lang="en-US" altLang="zh-HK" dirty="0"/>
              <a:t>e.g. Wanying LING, Year 1 PhD </a:t>
            </a:r>
          </a:p>
          <a:p>
            <a:r>
              <a:rPr lang="en-US" altLang="zh-HK" dirty="0"/>
              <a:t>Major/Interested Area</a:t>
            </a:r>
          </a:p>
          <a:p>
            <a:pPr lvl="1"/>
            <a:r>
              <a:rPr lang="en-US" altLang="zh-HK" dirty="0"/>
              <a:t>e.g. Sociology, focus</a:t>
            </a:r>
            <a:r>
              <a:rPr lang="en-US" altLang="zh-HK" baseline="0" dirty="0"/>
              <a:t> on </a:t>
            </a:r>
            <a:r>
              <a:rPr lang="en-US" altLang="zh-HK" dirty="0"/>
              <a:t>population health inequalities</a:t>
            </a:r>
          </a:p>
          <a:p>
            <a:r>
              <a:rPr lang="en-US" altLang="zh-HK" dirty="0"/>
              <a:t>Optional: Future Career Plan </a:t>
            </a:r>
          </a:p>
          <a:p>
            <a:pPr lvl="1"/>
            <a:r>
              <a:rPr lang="en-US" altLang="zh-HK" dirty="0"/>
              <a:t>e.g. work in Academia, or be a dog trainer…</a:t>
            </a:r>
          </a:p>
          <a:p>
            <a:r>
              <a:rPr lang="en-US" altLang="zh-HK" dirty="0"/>
              <a:t>Optional: </a:t>
            </a:r>
          </a:p>
          <a:p>
            <a:pPr lvl="1"/>
            <a:r>
              <a:rPr lang="en-US" altLang="zh-HK" dirty="0"/>
              <a:t>sociology of education studies you knew, or anything related you wish to learn?</a:t>
            </a:r>
          </a:p>
          <a:p>
            <a:r>
              <a:rPr lang="en-US" altLang="zh-HK" dirty="0"/>
              <a:t>Others</a:t>
            </a:r>
          </a:p>
          <a:p>
            <a:pPr lvl="1"/>
            <a:r>
              <a:rPr lang="en-US" altLang="zh-HK" dirty="0"/>
              <a:t>……</a:t>
            </a:r>
            <a:endParaRPr lang="zh-HK" altLang="en-US" dirty="0"/>
          </a:p>
        </p:txBody>
      </p:sp>
      <p:sp>
        <p:nvSpPr>
          <p:cNvPr id="4" name="页脚占位符 3">
            <a:extLst>
              <a:ext uri="{FF2B5EF4-FFF2-40B4-BE49-F238E27FC236}">
                <a16:creationId xmlns:a16="http://schemas.microsoft.com/office/drawing/2014/main" id="{CE08772D-3E1A-CE93-D9E2-4373C7E5400C}"/>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9B6D921-2C8E-8360-5B10-D432758711CD}"/>
              </a:ext>
            </a:extLst>
          </p:cNvPr>
          <p:cNvSpPr>
            <a:spLocks noGrp="1"/>
          </p:cNvSpPr>
          <p:nvPr>
            <p:ph type="sldNum" sz="quarter" idx="12"/>
          </p:nvPr>
        </p:nvSpPr>
        <p:spPr/>
        <p:txBody>
          <a:bodyPr/>
          <a:lstStyle/>
          <a:p>
            <a:fld id="{99A439CC-877A-4B95-A599-E6FAAD7B1E05}" type="slidenum">
              <a:rPr lang="en-GB" smtClean="0"/>
              <a:t>4</a:t>
            </a:fld>
            <a:endParaRPr lang="en-GB"/>
          </a:p>
        </p:txBody>
      </p:sp>
    </p:spTree>
    <p:extLst>
      <p:ext uri="{BB962C8B-B14F-4D97-AF65-F5344CB8AC3E}">
        <p14:creationId xmlns:p14="http://schemas.microsoft.com/office/powerpoint/2010/main" val="125440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91017-1FA0-AD07-7C95-39C6C6679211}"/>
              </a:ext>
            </a:extLst>
          </p:cNvPr>
          <p:cNvSpPr>
            <a:spLocks noGrp="1"/>
          </p:cNvSpPr>
          <p:nvPr>
            <p:ph type="title"/>
          </p:nvPr>
        </p:nvSpPr>
        <p:spPr/>
        <p:txBody>
          <a:bodyPr>
            <a:normAutofit/>
          </a:bodyPr>
          <a:lstStyle/>
          <a:p>
            <a:r>
              <a:rPr lang="en-US" altLang="zh-HK" dirty="0"/>
              <a:t>Intended Learning Outcomes</a:t>
            </a:r>
            <a:endParaRPr lang="zh-HK" altLang="en-US" dirty="0"/>
          </a:p>
        </p:txBody>
      </p:sp>
      <p:sp>
        <p:nvSpPr>
          <p:cNvPr id="3" name="内容占位符 2">
            <a:extLst>
              <a:ext uri="{FF2B5EF4-FFF2-40B4-BE49-F238E27FC236}">
                <a16:creationId xmlns:a16="http://schemas.microsoft.com/office/drawing/2014/main" id="{C1338934-394D-3706-AED7-B6D1A45AF3E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altLang="zh-HK" dirty="0"/>
              <a:t>Critically reflect their education experiences in connection with the basic concepts in the sociology of education.</a:t>
            </a:r>
          </a:p>
          <a:p>
            <a:pPr>
              <a:buFont typeface="Wingdings" panose="05000000000000000000" pitchFamily="2" charset="2"/>
              <a:buChar char="Ø"/>
            </a:pPr>
            <a:r>
              <a:rPr lang="en-US" altLang="zh-HK" dirty="0"/>
              <a:t>Describe the structure, process, and function of education in modern society.</a:t>
            </a:r>
          </a:p>
          <a:p>
            <a:pPr>
              <a:buFont typeface="Wingdings" panose="05000000000000000000" pitchFamily="2" charset="2"/>
              <a:buChar char="Ø"/>
            </a:pPr>
            <a:r>
              <a:rPr lang="en-US" altLang="zh-HK" dirty="0" err="1"/>
              <a:t>Utilise</a:t>
            </a:r>
            <a:r>
              <a:rPr lang="en-US" altLang="zh-HK" dirty="0"/>
              <a:t> relevant theories and data to </a:t>
            </a:r>
            <a:r>
              <a:rPr lang="en-US" altLang="zh-HK" dirty="0" err="1"/>
              <a:t>analyse</a:t>
            </a:r>
            <a:r>
              <a:rPr lang="en-US" altLang="zh-HK" dirty="0"/>
              <a:t> educational phenomena from the sociological perspective.</a:t>
            </a:r>
          </a:p>
          <a:p>
            <a:pPr>
              <a:buFont typeface="Wingdings" panose="05000000000000000000" pitchFamily="2" charset="2"/>
              <a:buChar char="Ø"/>
            </a:pPr>
            <a:r>
              <a:rPr lang="en-US" altLang="zh-HK" dirty="0"/>
              <a:t>Identify contemporary issues in education and discuss implications for policy and practice.</a:t>
            </a:r>
            <a:endParaRPr lang="zh-HK" altLang="en-US" dirty="0"/>
          </a:p>
        </p:txBody>
      </p:sp>
      <p:sp>
        <p:nvSpPr>
          <p:cNvPr id="4" name="页脚占位符 3">
            <a:extLst>
              <a:ext uri="{FF2B5EF4-FFF2-40B4-BE49-F238E27FC236}">
                <a16:creationId xmlns:a16="http://schemas.microsoft.com/office/drawing/2014/main" id="{F8E63E37-9582-4B75-5D48-4853CC21BA84}"/>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C7D391B9-FEC8-3024-F276-C6A5BB875C34}"/>
              </a:ext>
            </a:extLst>
          </p:cNvPr>
          <p:cNvSpPr>
            <a:spLocks noGrp="1"/>
          </p:cNvSpPr>
          <p:nvPr>
            <p:ph type="sldNum" sz="quarter" idx="12"/>
          </p:nvPr>
        </p:nvSpPr>
        <p:spPr/>
        <p:txBody>
          <a:bodyPr/>
          <a:lstStyle/>
          <a:p>
            <a:fld id="{99A439CC-877A-4B95-A599-E6FAAD7B1E05}" type="slidenum">
              <a:rPr lang="en-GB" smtClean="0"/>
              <a:t>5</a:t>
            </a:fld>
            <a:endParaRPr lang="en-GB"/>
          </a:p>
        </p:txBody>
      </p:sp>
    </p:spTree>
    <p:extLst>
      <p:ext uri="{BB962C8B-B14F-4D97-AF65-F5344CB8AC3E}">
        <p14:creationId xmlns:p14="http://schemas.microsoft.com/office/powerpoint/2010/main" val="34095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A3460-082E-122F-4891-D268F60A7118}"/>
              </a:ext>
            </a:extLst>
          </p:cNvPr>
          <p:cNvSpPr>
            <a:spLocks noGrp="1"/>
          </p:cNvSpPr>
          <p:nvPr>
            <p:ph type="title"/>
          </p:nvPr>
        </p:nvSpPr>
        <p:spPr/>
        <p:txBody>
          <a:bodyPr>
            <a:normAutofit/>
          </a:bodyPr>
          <a:lstStyle/>
          <a:p>
            <a:r>
              <a:rPr lang="en-US" altLang="zh-HK" dirty="0"/>
              <a:t>Tutorial P</a:t>
            </a:r>
            <a:r>
              <a:rPr lang="en-US" altLang="zh-CN" dirty="0"/>
              <a:t>lan </a:t>
            </a:r>
            <a:endParaRPr lang="zh-HK" altLang="en-US" dirty="0"/>
          </a:p>
        </p:txBody>
      </p:sp>
      <p:sp>
        <p:nvSpPr>
          <p:cNvPr id="4" name="页脚占位符 3">
            <a:extLst>
              <a:ext uri="{FF2B5EF4-FFF2-40B4-BE49-F238E27FC236}">
                <a16:creationId xmlns:a16="http://schemas.microsoft.com/office/drawing/2014/main" id="{98385895-D2A7-5006-6956-0D5BB6A2CF6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F228FC6-36E3-5EB4-42EC-CA4B94DE4FD7}"/>
              </a:ext>
            </a:extLst>
          </p:cNvPr>
          <p:cNvSpPr>
            <a:spLocks noGrp="1"/>
          </p:cNvSpPr>
          <p:nvPr>
            <p:ph type="sldNum" sz="quarter" idx="12"/>
          </p:nvPr>
        </p:nvSpPr>
        <p:spPr/>
        <p:txBody>
          <a:bodyPr/>
          <a:lstStyle/>
          <a:p>
            <a:fld id="{99A439CC-877A-4B95-A599-E6FAAD7B1E05}" type="slidenum">
              <a:rPr lang="en-GB" smtClean="0"/>
              <a:t>6</a:t>
            </a:fld>
            <a:endParaRPr lang="en-GB"/>
          </a:p>
        </p:txBody>
      </p:sp>
      <p:graphicFrame>
        <p:nvGraphicFramePr>
          <p:cNvPr id="13" name="内容占位符 12">
            <a:extLst>
              <a:ext uri="{FF2B5EF4-FFF2-40B4-BE49-F238E27FC236}">
                <a16:creationId xmlns:a16="http://schemas.microsoft.com/office/drawing/2014/main" id="{5C84D352-369D-6009-2450-C699A0FB438F}"/>
              </a:ext>
            </a:extLst>
          </p:cNvPr>
          <p:cNvGraphicFramePr>
            <a:graphicFrameLocks noGrp="1"/>
          </p:cNvGraphicFramePr>
          <p:nvPr>
            <p:ph idx="1"/>
            <p:extLst>
              <p:ext uri="{D42A27DB-BD31-4B8C-83A1-F6EECF244321}">
                <p14:modId xmlns:p14="http://schemas.microsoft.com/office/powerpoint/2010/main" val="4122013973"/>
              </p:ext>
            </p:extLst>
          </p:nvPr>
        </p:nvGraphicFramePr>
        <p:xfrm>
          <a:off x="827584" y="1196752"/>
          <a:ext cx="7704857" cy="4999659"/>
        </p:xfrm>
        <a:graphic>
          <a:graphicData uri="http://schemas.openxmlformats.org/drawingml/2006/table">
            <a:tbl>
              <a:tblPr/>
              <a:tblGrid>
                <a:gridCol w="1279352">
                  <a:extLst>
                    <a:ext uri="{9D8B030D-6E8A-4147-A177-3AD203B41FA5}">
                      <a16:colId xmlns:a16="http://schemas.microsoft.com/office/drawing/2014/main" val="2561069357"/>
                    </a:ext>
                  </a:extLst>
                </a:gridCol>
                <a:gridCol w="3176816">
                  <a:extLst>
                    <a:ext uri="{9D8B030D-6E8A-4147-A177-3AD203B41FA5}">
                      <a16:colId xmlns:a16="http://schemas.microsoft.com/office/drawing/2014/main" val="3410187870"/>
                    </a:ext>
                  </a:extLst>
                </a:gridCol>
                <a:gridCol w="3248689">
                  <a:extLst>
                    <a:ext uri="{9D8B030D-6E8A-4147-A177-3AD203B41FA5}">
                      <a16:colId xmlns:a16="http://schemas.microsoft.com/office/drawing/2014/main" val="1031781189"/>
                    </a:ext>
                  </a:extLst>
                </a:gridCol>
              </a:tblGrid>
              <a:tr h="536819">
                <a:tc>
                  <a:txBody>
                    <a:bodyPr/>
                    <a:lstStyle/>
                    <a:p>
                      <a:pPr algn="l" fontAlgn="ctr"/>
                      <a:r>
                        <a:rPr lang="en-US" sz="1600" b="1" i="0" u="none" strike="noStrike" dirty="0">
                          <a:solidFill>
                            <a:srgbClr val="000000"/>
                          </a:solidFill>
                          <a:effectLst/>
                          <a:latin typeface="+mj-lt"/>
                          <a:ea typeface="新細明體" panose="02020500000000000000" pitchFamily="18" charset="-120"/>
                        </a:rPr>
                        <a:t>Week</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1" i="0" u="none" strike="noStrike">
                          <a:solidFill>
                            <a:srgbClr val="000000"/>
                          </a:solidFill>
                          <a:effectLst/>
                          <a:latin typeface="+mj-lt"/>
                          <a:ea typeface="新細明體" panose="02020500000000000000" pitchFamily="18" charset="-120"/>
                        </a:rPr>
                        <a:t>What We're Doing </a:t>
                      </a:r>
                      <a:br>
                        <a:rPr lang="en-US" sz="1600" b="1" i="0" u="none" strike="noStrike">
                          <a:solidFill>
                            <a:srgbClr val="000000"/>
                          </a:solidFill>
                          <a:effectLst/>
                          <a:latin typeface="+mj-lt"/>
                          <a:ea typeface="新細明體" panose="02020500000000000000" pitchFamily="18" charset="-120"/>
                        </a:rPr>
                      </a:br>
                      <a:r>
                        <a:rPr lang="en-US" sz="1600" b="1" i="0" u="none" strike="noStrike">
                          <a:solidFill>
                            <a:srgbClr val="000000"/>
                          </a:solidFill>
                          <a:effectLst/>
                          <a:latin typeface="+mj-lt"/>
                          <a:ea typeface="新細明體" panose="02020500000000000000" pitchFamily="18" charset="-120"/>
                        </a:rPr>
                        <a:t>(Wednesdays are our days!)</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600" b="1" i="0" u="none" strike="noStrike">
                          <a:solidFill>
                            <a:srgbClr val="000000"/>
                          </a:solidFill>
                          <a:effectLst/>
                          <a:latin typeface="+mj-lt"/>
                          <a:ea typeface="新細明體" panose="02020500000000000000" pitchFamily="18" charset="-120"/>
                        </a:rPr>
                        <a:t>What You Need to Do</a:t>
                      </a:r>
                    </a:p>
                  </a:txBody>
                  <a:tcPr marL="9056" marR="9056" marT="905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15909676"/>
                  </a:ext>
                </a:extLst>
              </a:tr>
              <a:tr h="248528">
                <a:tc>
                  <a:txBody>
                    <a:bodyPr/>
                    <a:lstStyle/>
                    <a:p>
                      <a:pPr algn="l" fontAlgn="ctr"/>
                      <a:r>
                        <a:rPr lang="en-US" sz="1600" b="0" i="0" u="none" strike="noStrike" dirty="0">
                          <a:solidFill>
                            <a:srgbClr val="000000"/>
                          </a:solidFill>
                          <a:effectLst/>
                          <a:latin typeface="+mj-lt"/>
                          <a:ea typeface="新細明體" panose="02020500000000000000" pitchFamily="18" charset="-120"/>
                        </a:rPr>
                        <a:t>T1 (Jan 31)</a:t>
                      </a: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HK" sz="1600" b="0" i="0" u="none" strike="noStrike" kern="1200" dirty="0">
                          <a:solidFill>
                            <a:srgbClr val="000000"/>
                          </a:solidFill>
                          <a:effectLst/>
                          <a:latin typeface="+mn-lt"/>
                          <a:ea typeface="+mn-ea"/>
                          <a:cs typeface="+mn-cs"/>
                        </a:rPr>
                        <a:t> - Get into teams. </a:t>
                      </a:r>
                      <a:br>
                        <a:rPr lang="en-US" altLang="zh-HK" sz="1600" b="0" i="0" u="none" strike="noStrike" kern="1200" dirty="0">
                          <a:solidFill>
                            <a:srgbClr val="000000"/>
                          </a:solidFill>
                          <a:effectLst/>
                          <a:latin typeface="+mn-lt"/>
                          <a:ea typeface="+mn-ea"/>
                          <a:cs typeface="+mn-cs"/>
                        </a:rPr>
                      </a:br>
                      <a:r>
                        <a:rPr lang="en-US" altLang="zh-HK" sz="1600" b="0" i="0" u="none" strike="noStrike" kern="1200" dirty="0">
                          <a:solidFill>
                            <a:srgbClr val="000000"/>
                          </a:solidFill>
                          <a:effectLst/>
                          <a:latin typeface="+mn-lt"/>
                          <a:ea typeface="+mn-ea"/>
                          <a:cs typeface="+mn-cs"/>
                        </a:rPr>
                        <a:t> - Start our awesome group project.</a:t>
                      </a:r>
                      <a:endParaRPr lang="en-US" sz="1600" b="0" i="0" u="none" strike="noStrike" dirty="0">
                        <a:solidFill>
                          <a:srgbClr val="000000"/>
                        </a:solidFill>
                        <a:effectLst/>
                        <a:latin typeface="+mj-lt"/>
                        <a:ea typeface="新細明體" panose="02020500000000000000" pitchFamily="18" charset="-120"/>
                      </a:endParaRP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HK" sz="1600" b="0" i="0" u="none" strike="noStrike" kern="1200" dirty="0">
                          <a:solidFill>
                            <a:srgbClr val="000000"/>
                          </a:solidFill>
                          <a:effectLst/>
                          <a:latin typeface="+mn-lt"/>
                          <a:ea typeface="+mn-ea"/>
                          <a:cs typeface="+mn-cs"/>
                        </a:rPr>
                        <a:t>Just show up and be ready to team up!</a:t>
                      </a:r>
                      <a:r>
                        <a:rPr lang="zh-HK" altLang="en-US" sz="1600" b="0" i="0" u="none" strike="noStrike" dirty="0">
                          <a:solidFill>
                            <a:srgbClr val="000000"/>
                          </a:solidFill>
                          <a:effectLst/>
                          <a:latin typeface="+mj-lt"/>
                          <a:ea typeface="新細明體" panose="02020500000000000000" pitchFamily="18" charset="-120"/>
                        </a:rPr>
                        <a:t>　</a:t>
                      </a:r>
                    </a:p>
                  </a:txBody>
                  <a:tcPr marL="9056" marR="9056" marT="9056" marB="0" anchor="ctr">
                    <a:lnL>
                      <a:noFill/>
                    </a:lnL>
                    <a:lnR>
                      <a:noFill/>
                    </a:lnR>
                    <a:lnT w="635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703054587"/>
                  </a:ext>
                </a:extLst>
              </a:tr>
              <a:tr h="994108">
                <a:tc>
                  <a:txBody>
                    <a:bodyPr/>
                    <a:lstStyle/>
                    <a:p>
                      <a:pPr algn="l" fontAlgn="ctr"/>
                      <a:r>
                        <a:rPr lang="en-US" sz="1600" b="0" i="0" u="none" strike="noStrike" dirty="0">
                          <a:solidFill>
                            <a:srgbClr val="000000"/>
                          </a:solidFill>
                          <a:effectLst/>
                          <a:latin typeface="+mj-lt"/>
                          <a:ea typeface="新細明體" panose="02020500000000000000" pitchFamily="18" charset="-120"/>
                        </a:rPr>
                        <a:t>T2 (Feb 7)</a:t>
                      </a:r>
                    </a:p>
                  </a:txBody>
                  <a:tcPr marL="9056" marR="9056" marT="9056" marB="0" anchor="ctr">
                    <a:lnL>
                      <a:noFill/>
                    </a:lnL>
                    <a:lnR>
                      <a:noFill/>
                    </a:lnR>
                    <a:lnT>
                      <a:noFill/>
                    </a:lnT>
                    <a:lnB>
                      <a:noFill/>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HK" sz="1600" b="0" i="0" u="none" strike="noStrike" kern="1200" dirty="0">
                          <a:solidFill>
                            <a:srgbClr val="000000"/>
                          </a:solidFill>
                          <a:effectLst/>
                          <a:latin typeface="+mn-lt"/>
                          <a:ea typeface="+mn-ea"/>
                          <a:cs typeface="+mn-cs"/>
                        </a:rPr>
                        <a:t>- Pick an article and dive into it.</a:t>
                      </a:r>
                      <a:endParaRPr lang="en-US" sz="1600" b="0" i="0" u="none" strike="noStrike" dirty="0">
                        <a:solidFill>
                          <a:srgbClr val="000000"/>
                        </a:solidFill>
                        <a:effectLst/>
                        <a:latin typeface="+mj-lt"/>
                        <a:ea typeface="新細明體" panose="02020500000000000000" pitchFamily="18" charset="-120"/>
                      </a:endParaRPr>
                    </a:p>
                    <a:p>
                      <a:pPr algn="l" fontAlgn="ctr"/>
                      <a:r>
                        <a:rPr lang="en-US" sz="1600" b="0" i="0" u="none" strike="noStrike" dirty="0">
                          <a:solidFill>
                            <a:srgbClr val="000000"/>
                          </a:solidFill>
                          <a:effectLst/>
                          <a:latin typeface="+mj-lt"/>
                          <a:ea typeface="新細明體" panose="02020500000000000000" pitchFamily="18" charset="-120"/>
                        </a:rPr>
                        <a:t>- Break down the article.</a:t>
                      </a:r>
                      <a:br>
                        <a:rPr lang="en-US" sz="1600" b="0" i="0" u="none" strike="noStrike" dirty="0">
                          <a:solidFill>
                            <a:srgbClr val="000000"/>
                          </a:solidFill>
                          <a:effectLst/>
                          <a:latin typeface="+mj-lt"/>
                          <a:ea typeface="新細明體" panose="02020500000000000000" pitchFamily="18" charset="-120"/>
                        </a:rPr>
                      </a:br>
                      <a:r>
                        <a:rPr lang="en-US" sz="1600" b="0" i="0" u="none" strike="noStrike" dirty="0">
                          <a:solidFill>
                            <a:srgbClr val="000000"/>
                          </a:solidFill>
                          <a:effectLst/>
                          <a:latin typeface="+mj-lt"/>
                          <a:ea typeface="新細明體" panose="02020500000000000000" pitchFamily="18" charset="-120"/>
                        </a:rPr>
                        <a:t>- Brainstorm your own research question and some smart guesses (hypotheses).</a:t>
                      </a:r>
                    </a:p>
                  </a:txBody>
                  <a:tcPr marL="9056" marR="9056" marT="9056" marB="0" anchor="ctr">
                    <a:lnL>
                      <a:noFill/>
                    </a:lnL>
                    <a:lnR>
                      <a:noFill/>
                    </a:lnR>
                    <a:lnT>
                      <a:noFill/>
                    </a:lnT>
                    <a:lnB>
                      <a:noFill/>
                    </a:lnB>
                    <a:solidFill>
                      <a:srgbClr val="FFF2CC"/>
                    </a:solid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Shoot over your article choice and a snappy summary to your tutor (ME!) by </a:t>
                      </a:r>
                      <a:r>
                        <a:rPr lang="en-US" sz="1600" b="1" i="0" u="sng" strike="noStrike" dirty="0">
                          <a:solidFill>
                            <a:srgbClr val="000000"/>
                          </a:solidFill>
                          <a:effectLst/>
                          <a:latin typeface="+mj-lt"/>
                          <a:ea typeface="新細明體" panose="02020500000000000000" pitchFamily="18" charset="-120"/>
                        </a:rPr>
                        <a:t>Feb 19</a:t>
                      </a:r>
                      <a:r>
                        <a:rPr lang="en-US" sz="1600" b="0" i="0" u="none" strike="noStrike" dirty="0">
                          <a:solidFill>
                            <a:srgbClr val="000000"/>
                          </a:solidFill>
                          <a:effectLst/>
                          <a:latin typeface="+mj-lt"/>
                          <a:ea typeface="新細明體" panose="02020500000000000000" pitchFamily="18" charset="-120"/>
                        </a:rPr>
                        <a:t>. Don't miss it!</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981640185"/>
                  </a:ext>
                </a:extLst>
              </a:tr>
              <a:tr h="248528">
                <a:tc gridSpan="3">
                  <a:txBody>
                    <a:bodyPr/>
                    <a:lstStyle/>
                    <a:p>
                      <a:pPr algn="ctr" fontAlgn="ctr"/>
                      <a:r>
                        <a:rPr lang="en-US" sz="1600" b="0" i="0" u="none" strike="noStrike" dirty="0">
                          <a:solidFill>
                            <a:srgbClr val="000000"/>
                          </a:solidFill>
                          <a:effectLst/>
                          <a:latin typeface="+mj-lt"/>
                          <a:ea typeface="新細明體" panose="02020500000000000000" pitchFamily="18" charset="-120"/>
                        </a:rPr>
                        <a:t>👀 No tutorial this week!</a:t>
                      </a:r>
                    </a:p>
                  </a:txBody>
                  <a:tcPr marL="9056" marR="9056" marT="9056" marB="0" anchor="ctr">
                    <a:lnL>
                      <a:noFill/>
                    </a:lnL>
                    <a:lnR>
                      <a:noFill/>
                    </a:lnR>
                    <a:lnT>
                      <a:noFill/>
                    </a:lnT>
                    <a:lnB>
                      <a:noFill/>
                    </a:lnB>
                    <a:noFill/>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465034999"/>
                  </a:ext>
                </a:extLst>
              </a:tr>
              <a:tr h="994108">
                <a:tc>
                  <a:txBody>
                    <a:bodyPr/>
                    <a:lstStyle/>
                    <a:p>
                      <a:pPr algn="l" fontAlgn="ctr"/>
                      <a:r>
                        <a:rPr lang="en-US" sz="1600" b="0" i="0" u="none" strike="noStrike" dirty="0">
                          <a:solidFill>
                            <a:srgbClr val="000000"/>
                          </a:solidFill>
                          <a:effectLst/>
                          <a:latin typeface="+mj-lt"/>
                          <a:ea typeface="新細明體" panose="02020500000000000000" pitchFamily="18" charset="-120"/>
                        </a:rPr>
                        <a:t>T3 (Feb 21)</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Lock down your research question. </a:t>
                      </a:r>
                      <a:br>
                        <a:rPr lang="en-US" sz="1600" b="0" i="0" u="none" strike="noStrike">
                          <a:solidFill>
                            <a:srgbClr val="000000"/>
                          </a:solidFill>
                          <a:effectLst/>
                          <a:latin typeface="+mj-lt"/>
                          <a:ea typeface="新細明體" panose="02020500000000000000" pitchFamily="18" charset="-120"/>
                        </a:rPr>
                      </a:br>
                      <a:r>
                        <a:rPr lang="en-US" sz="1600" b="0" i="0" u="none" strike="noStrike">
                          <a:solidFill>
                            <a:srgbClr val="000000"/>
                          </a:solidFill>
                          <a:effectLst/>
                          <a:latin typeface="+mj-lt"/>
                          <a:ea typeface="新細明體" panose="02020500000000000000" pitchFamily="18" charset="-120"/>
                        </a:rPr>
                        <a:t>- Chat about how we're gonna gather and crunch numbers (data stuff).</a:t>
                      </a:r>
                    </a:p>
                  </a:txBody>
                  <a:tcPr marL="9056" marR="9056" marT="9056" marB="0" anchor="ctr">
                    <a:lnL>
                      <a:noFill/>
                    </a:lnL>
                    <a:lnR>
                      <a:noFill/>
                    </a:lnR>
                    <a:lnT>
                      <a:noFill/>
                    </a:lnT>
                    <a:lnB>
                      <a:noFill/>
                    </a:lnB>
                    <a:solidFill>
                      <a:srgbClr val="FFF2CC"/>
                    </a:solid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If you're gathering your own data, bring your </a:t>
                      </a:r>
                      <a:r>
                        <a:rPr lang="en-US" sz="1600" b="1" i="0" u="sng" strike="noStrike" dirty="0">
                          <a:solidFill>
                            <a:srgbClr val="000000"/>
                          </a:solidFill>
                          <a:effectLst/>
                          <a:latin typeface="+mj-lt"/>
                          <a:ea typeface="新細明體" panose="02020500000000000000" pitchFamily="18" charset="-120"/>
                        </a:rPr>
                        <a:t>ethics forms </a:t>
                      </a:r>
                      <a:r>
                        <a:rPr lang="en-US" sz="1600" b="0" i="0" u="none" strike="noStrike" dirty="0">
                          <a:solidFill>
                            <a:srgbClr val="000000"/>
                          </a:solidFill>
                          <a:effectLst/>
                          <a:latin typeface="+mj-lt"/>
                          <a:ea typeface="新細明體" panose="02020500000000000000" pitchFamily="18" charset="-120"/>
                        </a:rPr>
                        <a:t>today, alright?</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924281041"/>
                  </a:ext>
                </a:extLst>
              </a:tr>
              <a:tr h="455301">
                <a:tc>
                  <a:txBody>
                    <a:bodyPr/>
                    <a:lstStyle/>
                    <a:p>
                      <a:pPr algn="l" fontAlgn="ctr"/>
                      <a:r>
                        <a:rPr lang="en-US" sz="1600" b="0" i="0" u="none" strike="noStrike" dirty="0">
                          <a:solidFill>
                            <a:srgbClr val="000000"/>
                          </a:solidFill>
                          <a:effectLst/>
                          <a:latin typeface="+mj-lt"/>
                          <a:ea typeface="新細明體" panose="02020500000000000000" pitchFamily="18" charset="-120"/>
                        </a:rPr>
                        <a:t>T4 (Feb 28)</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Make sure our data game plan is solid. </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dirty="0">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4264769868"/>
                  </a:ext>
                </a:extLst>
              </a:tr>
              <a:tr h="497054">
                <a:tc>
                  <a:txBody>
                    <a:bodyPr/>
                    <a:lstStyle/>
                    <a:p>
                      <a:pPr algn="l" fontAlgn="ctr"/>
                      <a:r>
                        <a:rPr lang="en-US" sz="1600" b="0" i="0" u="none" strike="noStrike" dirty="0">
                          <a:solidFill>
                            <a:srgbClr val="000000"/>
                          </a:solidFill>
                          <a:effectLst/>
                          <a:latin typeface="+mj-lt"/>
                          <a:ea typeface="新細明體" panose="02020500000000000000" pitchFamily="18" charset="-120"/>
                        </a:rPr>
                        <a:t>T5 (Mar 13)</a:t>
                      </a:r>
                    </a:p>
                  </a:txBody>
                  <a:tcPr marL="9056" marR="9056" marT="9056"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mj-lt"/>
                          <a:ea typeface="新細明體" panose="02020500000000000000" pitchFamily="18" charset="-120"/>
                        </a:rPr>
                        <a:t>- Wrap up data collection (grab more if you need to).</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29585344"/>
                  </a:ext>
                </a:extLst>
              </a:tr>
              <a:tr h="497054">
                <a:tc>
                  <a:txBody>
                    <a:bodyPr/>
                    <a:lstStyle/>
                    <a:p>
                      <a:pPr algn="l" fontAlgn="ctr"/>
                      <a:r>
                        <a:rPr lang="en-US" sz="1600" b="0" i="0" u="none" strike="noStrike" dirty="0">
                          <a:solidFill>
                            <a:srgbClr val="000000"/>
                          </a:solidFill>
                          <a:effectLst/>
                          <a:latin typeface="+mj-lt"/>
                          <a:ea typeface="新細明體" panose="02020500000000000000" pitchFamily="18" charset="-120"/>
                        </a:rPr>
                        <a:t>T6 (Mar 20)</a:t>
                      </a:r>
                    </a:p>
                  </a:txBody>
                  <a:tcPr marL="9056" marR="9056" marT="9056"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mj-lt"/>
                          <a:ea typeface="新細明體" panose="02020500000000000000" pitchFamily="18" charset="-120"/>
                        </a:rPr>
                        <a:t>- It's data analysis time. Let's make sense of those numbers.</a:t>
                      </a:r>
                    </a:p>
                  </a:txBody>
                  <a:tcPr marL="9056" marR="9056" marT="9056" marB="0" anchor="ctr">
                    <a:lnL>
                      <a:noFill/>
                    </a:lnL>
                    <a:lnR>
                      <a:noFill/>
                    </a:lnR>
                    <a:lnT>
                      <a:noFill/>
                    </a:lnT>
                    <a:lnB>
                      <a:noFill/>
                    </a:lnB>
                    <a:solidFill>
                      <a:srgbClr val="FFF2CC"/>
                    </a:solidFill>
                  </a:tcPr>
                </a:tc>
                <a:tc>
                  <a:txBody>
                    <a:bodyPr/>
                    <a:lstStyle/>
                    <a:p>
                      <a:pPr algn="l" fontAlgn="ctr"/>
                      <a:r>
                        <a:rPr lang="zh-HK" altLang="en-US" sz="1600" b="0" i="0" u="none" strike="noStrike" dirty="0">
                          <a:solidFill>
                            <a:srgbClr val="000000"/>
                          </a:solidFill>
                          <a:effectLst/>
                          <a:latin typeface="+mj-lt"/>
                          <a:ea typeface="新細明體" panose="02020500000000000000" pitchFamily="18" charset="-120"/>
                        </a:rPr>
                        <a:t>　</a:t>
                      </a:r>
                    </a:p>
                  </a:txBody>
                  <a:tcPr marL="9056" marR="9056" marT="9056" marB="0" anchor="ctr">
                    <a:lnL>
                      <a:noFill/>
                    </a:lnL>
                    <a:lnR>
                      <a:noFill/>
                    </a:lnR>
                    <a:lnT>
                      <a:noFill/>
                    </a:lnT>
                    <a:lnB>
                      <a:noFill/>
                    </a:lnB>
                    <a:solidFill>
                      <a:srgbClr val="DDEBF7"/>
                    </a:solidFill>
                  </a:tcPr>
                </a:tc>
                <a:extLst>
                  <a:ext uri="{0D108BD9-81ED-4DB2-BD59-A6C34878D82A}">
                    <a16:rowId xmlns:a16="http://schemas.microsoft.com/office/drawing/2014/main" val="1800004589"/>
                  </a:ext>
                </a:extLst>
              </a:tr>
            </a:tbl>
          </a:graphicData>
        </a:graphic>
      </p:graphicFrame>
    </p:spTree>
    <p:extLst>
      <p:ext uri="{BB962C8B-B14F-4D97-AF65-F5344CB8AC3E}">
        <p14:creationId xmlns:p14="http://schemas.microsoft.com/office/powerpoint/2010/main" val="185775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8CEF2-D24F-ADE4-2661-851377DE2F7F}"/>
              </a:ext>
            </a:extLst>
          </p:cNvPr>
          <p:cNvSpPr>
            <a:spLocks noGrp="1"/>
          </p:cNvSpPr>
          <p:nvPr>
            <p:ph type="title"/>
          </p:nvPr>
        </p:nvSpPr>
        <p:spPr/>
        <p:txBody>
          <a:bodyPr/>
          <a:lstStyle/>
          <a:p>
            <a:r>
              <a:rPr lang="en-US" altLang="zh-HK" dirty="0"/>
              <a:t>Tutorial Plan </a:t>
            </a:r>
            <a:endParaRPr lang="zh-HK" altLang="en-US" dirty="0"/>
          </a:p>
        </p:txBody>
      </p:sp>
      <p:sp>
        <p:nvSpPr>
          <p:cNvPr id="4" name="页脚占位符 3">
            <a:extLst>
              <a:ext uri="{FF2B5EF4-FFF2-40B4-BE49-F238E27FC236}">
                <a16:creationId xmlns:a16="http://schemas.microsoft.com/office/drawing/2014/main" id="{DD0B4EF5-8C36-0118-6F20-5FB439CD3093}"/>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655936A-8219-8089-7AF9-C405E0AE2B9C}"/>
              </a:ext>
            </a:extLst>
          </p:cNvPr>
          <p:cNvSpPr>
            <a:spLocks noGrp="1"/>
          </p:cNvSpPr>
          <p:nvPr>
            <p:ph type="sldNum" sz="quarter" idx="12"/>
          </p:nvPr>
        </p:nvSpPr>
        <p:spPr/>
        <p:txBody>
          <a:bodyPr/>
          <a:lstStyle/>
          <a:p>
            <a:fld id="{99A439CC-877A-4B95-A599-E6FAAD7B1E05}" type="slidenum">
              <a:rPr lang="en-GB" smtClean="0"/>
              <a:t>7</a:t>
            </a:fld>
            <a:endParaRPr lang="en-GB"/>
          </a:p>
        </p:txBody>
      </p:sp>
      <p:graphicFrame>
        <p:nvGraphicFramePr>
          <p:cNvPr id="9" name="内容占位符 8">
            <a:extLst>
              <a:ext uri="{FF2B5EF4-FFF2-40B4-BE49-F238E27FC236}">
                <a16:creationId xmlns:a16="http://schemas.microsoft.com/office/drawing/2014/main" id="{62FA6612-9EF0-5383-8BC5-B84B8E53BDEA}"/>
              </a:ext>
            </a:extLst>
          </p:cNvPr>
          <p:cNvGraphicFramePr>
            <a:graphicFrameLocks noGrp="1"/>
          </p:cNvGraphicFramePr>
          <p:nvPr>
            <p:ph idx="1"/>
            <p:extLst>
              <p:ext uri="{D42A27DB-BD31-4B8C-83A1-F6EECF244321}">
                <p14:modId xmlns:p14="http://schemas.microsoft.com/office/powerpoint/2010/main" val="1518561514"/>
              </p:ext>
            </p:extLst>
          </p:nvPr>
        </p:nvGraphicFramePr>
        <p:xfrm>
          <a:off x="683568" y="1417638"/>
          <a:ext cx="7704857" cy="4938712"/>
        </p:xfrm>
        <a:graphic>
          <a:graphicData uri="http://schemas.openxmlformats.org/drawingml/2006/table">
            <a:tbl>
              <a:tblPr/>
              <a:tblGrid>
                <a:gridCol w="1279352">
                  <a:extLst>
                    <a:ext uri="{9D8B030D-6E8A-4147-A177-3AD203B41FA5}">
                      <a16:colId xmlns:a16="http://schemas.microsoft.com/office/drawing/2014/main" val="3568284052"/>
                    </a:ext>
                  </a:extLst>
                </a:gridCol>
                <a:gridCol w="3176816">
                  <a:extLst>
                    <a:ext uri="{9D8B030D-6E8A-4147-A177-3AD203B41FA5}">
                      <a16:colId xmlns:a16="http://schemas.microsoft.com/office/drawing/2014/main" val="916987732"/>
                    </a:ext>
                  </a:extLst>
                </a:gridCol>
                <a:gridCol w="3248689">
                  <a:extLst>
                    <a:ext uri="{9D8B030D-6E8A-4147-A177-3AD203B41FA5}">
                      <a16:colId xmlns:a16="http://schemas.microsoft.com/office/drawing/2014/main" val="2025600230"/>
                    </a:ext>
                  </a:extLst>
                </a:gridCol>
              </a:tblGrid>
              <a:tr h="537051">
                <a:tc>
                  <a:txBody>
                    <a:bodyPr/>
                    <a:lstStyle/>
                    <a:p>
                      <a:pPr algn="l" fontAlgn="ctr"/>
                      <a:r>
                        <a:rPr lang="en-US" sz="1400" b="1" i="0" u="none" strike="noStrike">
                          <a:solidFill>
                            <a:srgbClr val="000000"/>
                          </a:solidFill>
                          <a:effectLst/>
                          <a:latin typeface="+mj-lt"/>
                          <a:ea typeface="新細明體" panose="02020500000000000000" pitchFamily="18" charset="-120"/>
                        </a:rPr>
                        <a:t>Week</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1" i="0" u="none" strike="noStrike">
                          <a:solidFill>
                            <a:srgbClr val="000000"/>
                          </a:solidFill>
                          <a:effectLst/>
                          <a:latin typeface="+mj-lt"/>
                          <a:ea typeface="新細明體" panose="02020500000000000000" pitchFamily="18" charset="-120"/>
                        </a:rPr>
                        <a:t>What We're Doing </a:t>
                      </a:r>
                      <a:br>
                        <a:rPr lang="en-US" sz="1400" b="1" i="0" u="none" strike="noStrike">
                          <a:solidFill>
                            <a:srgbClr val="000000"/>
                          </a:solidFill>
                          <a:effectLst/>
                          <a:latin typeface="+mj-lt"/>
                          <a:ea typeface="新細明體" panose="02020500000000000000" pitchFamily="18" charset="-120"/>
                        </a:rPr>
                      </a:br>
                      <a:r>
                        <a:rPr lang="en-US" sz="1400" b="1" i="0" u="none" strike="noStrike">
                          <a:solidFill>
                            <a:srgbClr val="000000"/>
                          </a:solidFill>
                          <a:effectLst/>
                          <a:latin typeface="+mj-lt"/>
                          <a:ea typeface="新細明體" panose="02020500000000000000" pitchFamily="18" charset="-120"/>
                        </a:rPr>
                        <a:t>(Wednesdays are our days!)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400" b="1" i="0" u="none" strike="noStrike">
                          <a:solidFill>
                            <a:srgbClr val="000000"/>
                          </a:solidFill>
                          <a:effectLst/>
                          <a:latin typeface="+mj-lt"/>
                          <a:ea typeface="新細明體" panose="02020500000000000000" pitchFamily="18" charset="-120"/>
                        </a:rPr>
                        <a:t>What You Need to Do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480014119"/>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T7 (Mar 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 More data analysis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l" fontAlgn="ctr"/>
                      <a:endParaRPr lang="en-US" sz="1400" b="0" i="0" u="none" strike="noStrike" dirty="0">
                        <a:solidFill>
                          <a:srgbClr val="000000"/>
                        </a:solidFill>
                        <a:effectLst/>
                        <a:latin typeface="+mj-lt"/>
                        <a:ea typeface="新細明體" panose="02020500000000000000" pitchFamily="18" charset="-12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672038825"/>
                  </a:ext>
                </a:extLst>
              </a:tr>
              <a:tr h="491937">
                <a:tc>
                  <a:txBody>
                    <a:bodyPr/>
                    <a:lstStyle/>
                    <a:p>
                      <a:pPr algn="l" fontAlgn="ctr"/>
                      <a:r>
                        <a:rPr lang="en-US" sz="1400" b="0" i="0" u="none" strike="noStrike" dirty="0">
                          <a:solidFill>
                            <a:srgbClr val="000000"/>
                          </a:solidFill>
                          <a:effectLst/>
                          <a:latin typeface="+mj-lt"/>
                          <a:ea typeface="新細明體" panose="02020500000000000000" pitchFamily="18" charset="-120"/>
                        </a:rPr>
                        <a:t>T8 (Apr 3)</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Talk about what it all means (implications). </a:t>
                      </a:r>
                    </a:p>
                  </a:txBody>
                  <a:tcPr marL="9525" marR="9525" marT="9525" marB="0" anchor="ctr">
                    <a:lnL>
                      <a:noFill/>
                    </a:lnL>
                    <a:lnR>
                      <a:noFill/>
                    </a:lnR>
                    <a:lnT>
                      <a:noFill/>
                    </a:lnT>
                    <a:lnB>
                      <a:noFill/>
                    </a:lnB>
                    <a:solidFill>
                      <a:srgbClr val="FFF2CC"/>
                    </a:solidFill>
                  </a:tcPr>
                </a:tc>
                <a:tc>
                  <a:txBody>
                    <a:bodyPr/>
                    <a:lstStyle/>
                    <a:p>
                      <a:pPr algn="l" fontAlgn="ctr"/>
                      <a:r>
                        <a:rPr lang="zh-HK" altLang="en-US" sz="1400" b="0" i="0" u="none" strike="noStrike">
                          <a:solidFill>
                            <a:srgbClr val="000000"/>
                          </a:solidFill>
                          <a:effectLst/>
                          <a:latin typeface="+mj-lt"/>
                          <a:ea typeface="新細明體" panose="02020500000000000000" pitchFamily="18" charset="-120"/>
                        </a:rPr>
                        <a:t>　</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919508272"/>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T9 (Apr 10)</a:t>
                      </a:r>
                    </a:p>
                  </a:txBody>
                  <a:tcPr marL="9525" marR="9525" marT="9525" marB="0" anchor="ctr">
                    <a:lnL>
                      <a:noFill/>
                    </a:lnL>
                    <a:lnR>
                      <a:noFill/>
                    </a:lnR>
                    <a:lnT>
                      <a:noFill/>
                    </a:lnT>
                    <a:lnB>
                      <a:noFill/>
                    </a:lnB>
                    <a:no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 Keep the discussion going on implications.</a:t>
                      </a:r>
                    </a:p>
                  </a:txBody>
                  <a:tcPr marL="9525" marR="9525" marT="9525" marB="0" anchor="ctr">
                    <a:lnL>
                      <a:noFill/>
                    </a:lnL>
                    <a:lnR>
                      <a:noFill/>
                    </a:lnR>
                    <a:lnT>
                      <a:noFill/>
                    </a:lnT>
                    <a:lnB>
                      <a:noFill/>
                    </a:lnB>
                    <a:solidFill>
                      <a:srgbClr val="FFF2CC"/>
                    </a:solidFill>
                  </a:tcPr>
                </a:tc>
                <a:tc>
                  <a:txBody>
                    <a:bodyPr/>
                    <a:lstStyle/>
                    <a:p>
                      <a:pPr algn="l" fontAlgn="ctr"/>
                      <a:endParaRPr lang="en-US" sz="1400" b="0" i="0" u="none" strike="noStrike" dirty="0">
                        <a:solidFill>
                          <a:srgbClr val="000000"/>
                        </a:solidFill>
                        <a:effectLst/>
                        <a:latin typeface="+mj-lt"/>
                        <a:ea typeface="新細明體" panose="02020500000000000000" pitchFamily="18" charset="-120"/>
                      </a:endParaRP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403382065"/>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T10 (Apr 17)</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Showtime! Present your findings.</a:t>
                      </a:r>
                    </a:p>
                  </a:txBody>
                  <a:tcPr marL="9525" marR="9525" marT="9525" marB="0" anchor="ctr">
                    <a:lnL>
                      <a:noFill/>
                    </a:lnL>
                    <a:lnR>
                      <a:noFill/>
                    </a:lnR>
                    <a:lnT>
                      <a:noFill/>
                    </a:lnT>
                    <a:lnB>
                      <a:noFill/>
                    </a:lnB>
                    <a:solidFill>
                      <a:srgbClr val="FFF2CC"/>
                    </a:solid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Slide your presentation to your tutor (ME!) </a:t>
                      </a:r>
                      <a:r>
                        <a:rPr lang="en-US" sz="1400" b="1" i="0" u="sng" strike="noStrike" dirty="0">
                          <a:solidFill>
                            <a:srgbClr val="000000"/>
                          </a:solidFill>
                          <a:effectLst/>
                          <a:latin typeface="+mj-lt"/>
                          <a:ea typeface="新細明體" panose="02020500000000000000" pitchFamily="18" charset="-120"/>
                        </a:rPr>
                        <a:t>within 24 hours after you present</a:t>
                      </a:r>
                      <a:r>
                        <a:rPr lang="en-US" sz="1400" b="0" i="0" u="none" strike="noStrike" dirty="0">
                          <a:solidFill>
                            <a:srgbClr val="000000"/>
                          </a:solidFill>
                          <a:effectLst/>
                          <a:latin typeface="+mj-lt"/>
                          <a:ea typeface="新細明體" panose="02020500000000000000" pitchFamily="18" charset="-120"/>
                        </a:rPr>
                        <a:t>. Stay on the ball!</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2168996290"/>
                  </a:ext>
                </a:extLst>
              </a:tr>
              <a:tr h="805575">
                <a:tc>
                  <a:txBody>
                    <a:bodyPr/>
                    <a:lstStyle/>
                    <a:p>
                      <a:pPr algn="l" fontAlgn="ctr"/>
                      <a:r>
                        <a:rPr lang="en-US" sz="1400" b="0" i="0" u="none" strike="noStrike" dirty="0">
                          <a:solidFill>
                            <a:srgbClr val="000000"/>
                          </a:solidFill>
                          <a:effectLst/>
                          <a:latin typeface="+mj-lt"/>
                          <a:ea typeface="新細明體" panose="02020500000000000000" pitchFamily="18" charset="-120"/>
                        </a:rPr>
                        <a:t>T11 (Apr 24)</a:t>
                      </a:r>
                    </a:p>
                  </a:txBody>
                  <a:tcPr marL="9525" marR="9525" marT="9525" marB="0" anchor="ctr">
                    <a:lnL>
                      <a:noFill/>
                    </a:lnL>
                    <a:lnR>
                      <a:noFill/>
                    </a:lnR>
                    <a:lnT>
                      <a:noFill/>
                    </a:lnT>
                    <a:lnB>
                      <a:noFill/>
                    </a:lnB>
                    <a:noFill/>
                  </a:tcPr>
                </a:tc>
                <a:tc>
                  <a:txBody>
                    <a:bodyPr/>
                    <a:lstStyle/>
                    <a:p>
                      <a:pPr algn="l" fontAlgn="ctr"/>
                      <a:r>
                        <a:rPr lang="en-US" sz="1400" b="0" i="0" u="none" strike="noStrike">
                          <a:solidFill>
                            <a:srgbClr val="000000"/>
                          </a:solidFill>
                          <a:effectLst/>
                          <a:latin typeface="+mj-lt"/>
                          <a:ea typeface="新細明體" panose="02020500000000000000" pitchFamily="18" charset="-120"/>
                        </a:rPr>
                        <a:t>- Showtime! Present your findings.</a:t>
                      </a:r>
                    </a:p>
                  </a:txBody>
                  <a:tcPr marL="9525" marR="9525" marT="9525" marB="0" anchor="ctr">
                    <a:lnL>
                      <a:noFill/>
                    </a:lnL>
                    <a:lnR>
                      <a:noFill/>
                    </a:lnR>
                    <a:lnT>
                      <a:noFill/>
                    </a:lnT>
                    <a:lnB>
                      <a:noFill/>
                    </a:lnB>
                    <a:solidFill>
                      <a:srgbClr val="FFF2CC"/>
                    </a:solidFill>
                  </a:tcPr>
                </a:tc>
                <a:tc>
                  <a:txBody>
                    <a:bodyPr/>
                    <a:lstStyle/>
                    <a:p>
                      <a:pPr algn="l" fontAlgn="ctr"/>
                      <a:r>
                        <a:rPr lang="en-US" sz="1400" b="0" i="0" u="none" strike="noStrike" dirty="0">
                          <a:solidFill>
                            <a:srgbClr val="000000"/>
                          </a:solidFill>
                          <a:effectLst/>
                          <a:latin typeface="+mj-lt"/>
                          <a:ea typeface="新細明體" panose="02020500000000000000" pitchFamily="18" charset="-120"/>
                        </a:rPr>
                        <a:t>A </a:t>
                      </a:r>
                      <a:r>
                        <a:rPr lang="en-US" altLang="zh-CN" sz="1400" b="0" i="0" u="none" strike="noStrike" dirty="0">
                          <a:solidFill>
                            <a:srgbClr val="000000"/>
                          </a:solidFill>
                          <a:effectLst/>
                          <a:latin typeface="+mj-lt"/>
                          <a:ea typeface="新細明體" panose="02020500000000000000" pitchFamily="18" charset="-120"/>
                        </a:rPr>
                        <a:t>project </a:t>
                      </a:r>
                      <a:r>
                        <a:rPr lang="en-US" sz="1400" b="0" i="0" u="none" strike="noStrike" dirty="0">
                          <a:solidFill>
                            <a:srgbClr val="000000"/>
                          </a:solidFill>
                          <a:effectLst/>
                          <a:latin typeface="+mj-lt"/>
                          <a:ea typeface="新細明體" panose="02020500000000000000" pitchFamily="18" charset="-120"/>
                        </a:rPr>
                        <a:t>summary need to land in your tutor's inbox (ME!) by </a:t>
                      </a:r>
                      <a:r>
                        <a:rPr lang="en-US" sz="1400" b="1" i="0" u="sng" strike="noStrike" dirty="0">
                          <a:solidFill>
                            <a:srgbClr val="000000"/>
                          </a:solidFill>
                          <a:effectLst/>
                          <a:latin typeface="+mj-lt"/>
                          <a:ea typeface="新細明體" panose="02020500000000000000" pitchFamily="18" charset="-120"/>
                        </a:rPr>
                        <a:t>Apr 30. </a:t>
                      </a:r>
                    </a:p>
                  </a:txBody>
                  <a:tcPr marL="9525" marR="9525" marT="9525" marB="0" anchor="ctr">
                    <a:lnL>
                      <a:noFill/>
                    </a:lnL>
                    <a:lnR>
                      <a:noFill/>
                    </a:lnR>
                    <a:lnT>
                      <a:noFill/>
                    </a:lnT>
                    <a:lnB>
                      <a:noFill/>
                    </a:lnB>
                    <a:solidFill>
                      <a:srgbClr val="DDEBF7"/>
                    </a:solidFill>
                  </a:tcPr>
                </a:tc>
                <a:extLst>
                  <a:ext uri="{0D108BD9-81ED-4DB2-BD59-A6C34878D82A}">
                    <a16:rowId xmlns:a16="http://schemas.microsoft.com/office/drawing/2014/main" val="1742351996"/>
                  </a:ext>
                </a:extLst>
              </a:tr>
              <a:tr h="687424">
                <a:tc gridSpan="3">
                  <a:txBody>
                    <a:bodyPr/>
                    <a:lstStyle/>
                    <a:p>
                      <a:pPr algn="ctr" fontAlgn="ctr"/>
                      <a:r>
                        <a:rPr lang="en-US" sz="1400" b="0" i="0" u="none" strike="noStrike" dirty="0">
                          <a:solidFill>
                            <a:srgbClr val="000000"/>
                          </a:solidFill>
                          <a:effectLst/>
                          <a:latin typeface="+mj-lt"/>
                          <a:ea typeface="新細明體" panose="02020500000000000000" pitchFamily="18" charset="-120"/>
                        </a:rPr>
                        <a:t>🚀 Remember: Keep these dates in mind, and let's nail this project together! 🎉</a:t>
                      </a:r>
                    </a:p>
                  </a:txBody>
                  <a:tcPr marL="9525" marR="9525" marT="9525" marB="0" anchor="ctr">
                    <a:lnL>
                      <a:noFill/>
                    </a:lnL>
                    <a:lnR>
                      <a:noFill/>
                    </a:lnR>
                    <a:lnT>
                      <a:noFill/>
                    </a:lnT>
                    <a:lnB>
                      <a:noFill/>
                    </a:lnB>
                    <a:noFill/>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1895602712"/>
                  </a:ext>
                </a:extLst>
              </a:tr>
            </a:tbl>
          </a:graphicData>
        </a:graphic>
      </p:graphicFrame>
    </p:spTree>
    <p:extLst>
      <p:ext uri="{BB962C8B-B14F-4D97-AF65-F5344CB8AC3E}">
        <p14:creationId xmlns:p14="http://schemas.microsoft.com/office/powerpoint/2010/main" val="140940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1D12-8BF6-864E-A8A8-D9661C21E612}"/>
              </a:ext>
            </a:extLst>
          </p:cNvPr>
          <p:cNvSpPr>
            <a:spLocks noGrp="1"/>
          </p:cNvSpPr>
          <p:nvPr>
            <p:ph type="title"/>
          </p:nvPr>
        </p:nvSpPr>
        <p:spPr/>
        <p:txBody>
          <a:bodyPr>
            <a:normAutofit/>
          </a:bodyPr>
          <a:lstStyle/>
          <a:p>
            <a:r>
              <a:rPr lang="en-US" altLang="zh-HK" dirty="0"/>
              <a:t>Grading</a:t>
            </a:r>
            <a:endParaRPr lang="zh-HK" altLang="en-US" dirty="0"/>
          </a:p>
        </p:txBody>
      </p:sp>
      <p:sp>
        <p:nvSpPr>
          <p:cNvPr id="3" name="内容占位符 2">
            <a:extLst>
              <a:ext uri="{FF2B5EF4-FFF2-40B4-BE49-F238E27FC236}">
                <a16:creationId xmlns:a16="http://schemas.microsoft.com/office/drawing/2014/main" id="{75D0535A-1A60-2B88-7BE1-8388CFF776D9}"/>
              </a:ext>
            </a:extLst>
          </p:cNvPr>
          <p:cNvSpPr>
            <a:spLocks noGrp="1"/>
          </p:cNvSpPr>
          <p:nvPr>
            <p:ph idx="1"/>
          </p:nvPr>
        </p:nvSpPr>
        <p:spPr/>
        <p:txBody>
          <a:bodyPr>
            <a:normAutofit/>
          </a:bodyPr>
          <a:lstStyle/>
          <a:p>
            <a:r>
              <a:rPr lang="en-US" altLang="zh-HK" dirty="0"/>
              <a:t>Showing Up &amp; Joining In (20%)</a:t>
            </a:r>
          </a:p>
          <a:p>
            <a:pPr lvl="1"/>
            <a:r>
              <a:rPr lang="en-US" altLang="zh-HK" dirty="0"/>
              <a:t>Ask for leave in advance if you need to (valid proof/</a:t>
            </a:r>
            <a:r>
              <a:rPr lang="zh-HK" altLang="en-US" dirty="0"/>
              <a:t>醫生紙 </a:t>
            </a:r>
            <a:r>
              <a:rPr lang="en-US" altLang="zh-HK" dirty="0"/>
              <a:t>is required)</a:t>
            </a:r>
          </a:p>
          <a:p>
            <a:r>
              <a:rPr lang="en-US" altLang="zh-HK" dirty="0"/>
              <a:t>The Big Project  (40%)</a:t>
            </a:r>
          </a:p>
          <a:p>
            <a:r>
              <a:rPr lang="en-US" altLang="zh-HK" dirty="0"/>
              <a:t>The Final Boss: Examination (40%)</a:t>
            </a:r>
          </a:p>
          <a:p>
            <a:pPr marL="0" indent="0">
              <a:buNone/>
            </a:pPr>
            <a:r>
              <a:rPr lang="en-US" altLang="zh-HK" dirty="0"/>
              <a:t>I will send out questionnaires after presentation, and each group member will evaluate the scores of the other members of their group.</a:t>
            </a:r>
          </a:p>
          <a:p>
            <a:endParaRPr lang="en-US" altLang="zh-HK" dirty="0"/>
          </a:p>
        </p:txBody>
      </p:sp>
      <p:sp>
        <p:nvSpPr>
          <p:cNvPr id="4" name="页脚占位符 3">
            <a:extLst>
              <a:ext uri="{FF2B5EF4-FFF2-40B4-BE49-F238E27FC236}">
                <a16:creationId xmlns:a16="http://schemas.microsoft.com/office/drawing/2014/main" id="{DA46C7F8-5EC1-3779-4EB2-3F3F9E86CBB6}"/>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58114188-6622-D392-0A3A-9CBB5A1535BC}"/>
              </a:ext>
            </a:extLst>
          </p:cNvPr>
          <p:cNvSpPr>
            <a:spLocks noGrp="1"/>
          </p:cNvSpPr>
          <p:nvPr>
            <p:ph type="sldNum" sz="quarter" idx="12"/>
          </p:nvPr>
        </p:nvSpPr>
        <p:spPr/>
        <p:txBody>
          <a:bodyPr/>
          <a:lstStyle/>
          <a:p>
            <a:fld id="{99A439CC-877A-4B95-A599-E6FAAD7B1E05}" type="slidenum">
              <a:rPr lang="en-GB" smtClean="0"/>
              <a:t>8</a:t>
            </a:fld>
            <a:endParaRPr lang="en-GB"/>
          </a:p>
        </p:txBody>
      </p:sp>
    </p:spTree>
    <p:extLst>
      <p:ext uri="{BB962C8B-B14F-4D97-AF65-F5344CB8AC3E}">
        <p14:creationId xmlns:p14="http://schemas.microsoft.com/office/powerpoint/2010/main" val="240485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63B06-4054-DA2F-A12E-83450BA2DA37}"/>
              </a:ext>
            </a:extLst>
          </p:cNvPr>
          <p:cNvSpPr>
            <a:spLocks noGrp="1"/>
          </p:cNvSpPr>
          <p:nvPr>
            <p:ph type="title"/>
          </p:nvPr>
        </p:nvSpPr>
        <p:spPr/>
        <p:txBody>
          <a:bodyPr/>
          <a:lstStyle/>
          <a:p>
            <a:r>
              <a:rPr lang="en-US" altLang="zh-HK" dirty="0"/>
              <a:t>Grading - Project</a:t>
            </a:r>
            <a:endParaRPr lang="zh-HK" altLang="en-US" dirty="0"/>
          </a:p>
        </p:txBody>
      </p:sp>
      <p:pic>
        <p:nvPicPr>
          <p:cNvPr id="7" name="内容占位符 6">
            <a:extLst>
              <a:ext uri="{FF2B5EF4-FFF2-40B4-BE49-F238E27FC236}">
                <a16:creationId xmlns:a16="http://schemas.microsoft.com/office/drawing/2014/main" id="{167D79B8-E4B8-1371-7A14-DB19D0E91C20}"/>
              </a:ext>
            </a:extLst>
          </p:cNvPr>
          <p:cNvPicPr>
            <a:picLocks noGrp="1" noChangeAspect="1"/>
          </p:cNvPicPr>
          <p:nvPr>
            <p:ph idx="1"/>
          </p:nvPr>
        </p:nvPicPr>
        <p:blipFill>
          <a:blip r:embed="rId2"/>
          <a:stretch>
            <a:fillRect/>
          </a:stretch>
        </p:blipFill>
        <p:spPr>
          <a:xfrm>
            <a:off x="457200" y="1887626"/>
            <a:ext cx="8229600" cy="3951111"/>
          </a:xfrm>
        </p:spPr>
      </p:pic>
      <p:sp>
        <p:nvSpPr>
          <p:cNvPr id="4" name="页脚占位符 3">
            <a:extLst>
              <a:ext uri="{FF2B5EF4-FFF2-40B4-BE49-F238E27FC236}">
                <a16:creationId xmlns:a16="http://schemas.microsoft.com/office/drawing/2014/main" id="{80A92776-2541-55C9-DE48-D518E3056309}"/>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BFEEAFF4-DC8A-6C59-AFAD-900443719457}"/>
              </a:ext>
            </a:extLst>
          </p:cNvPr>
          <p:cNvSpPr>
            <a:spLocks noGrp="1"/>
          </p:cNvSpPr>
          <p:nvPr>
            <p:ph type="sldNum" sz="quarter" idx="12"/>
          </p:nvPr>
        </p:nvSpPr>
        <p:spPr/>
        <p:txBody>
          <a:bodyPr/>
          <a:lstStyle/>
          <a:p>
            <a:fld id="{99A439CC-877A-4B95-A599-E6FAAD7B1E05}" type="slidenum">
              <a:rPr lang="en-GB" smtClean="0"/>
              <a:t>9</a:t>
            </a:fld>
            <a:endParaRPr lang="en-GB"/>
          </a:p>
        </p:txBody>
      </p:sp>
    </p:spTree>
    <p:extLst>
      <p:ext uri="{BB962C8B-B14F-4D97-AF65-F5344CB8AC3E}">
        <p14:creationId xmlns:p14="http://schemas.microsoft.com/office/powerpoint/2010/main" val="314550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16431</TotalTime>
  <Words>2532</Words>
  <Application>Microsoft Office PowerPoint</Application>
  <PresentationFormat>全屏显示(4:3)</PresentationFormat>
  <Paragraphs>267</Paragraphs>
  <Slides>15</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72</vt:lpstr>
      <vt:lpstr>Arial</vt:lpstr>
      <vt:lpstr>Calibri</vt:lpstr>
      <vt:lpstr>Wingdings</vt:lpstr>
      <vt:lpstr>Office Theme</vt:lpstr>
      <vt:lpstr>  2024 Spring SOCI2010 (Education and Society)  Tutorial 1</vt:lpstr>
      <vt:lpstr>About Me</vt:lpstr>
      <vt:lpstr>Ground Rules about Email</vt:lpstr>
      <vt:lpstr>Let's get to know each other!</vt:lpstr>
      <vt:lpstr>Intended Learning Outcomes</vt:lpstr>
      <vt:lpstr>Tutorial Plan </vt:lpstr>
      <vt:lpstr>Tutorial Plan </vt:lpstr>
      <vt:lpstr>Grading</vt:lpstr>
      <vt:lpstr>Grading - Project</vt:lpstr>
      <vt:lpstr>Scan to vote: (make sure  to enter your full name)</vt:lpstr>
      <vt:lpstr>Hi!</vt:lpstr>
      <vt:lpstr>Presentation</vt:lpstr>
      <vt:lpstr>Next week</vt:lpstr>
      <vt:lpstr>Tell me!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 2010 Tutorial</dc:title>
  <dc:creator>Wanying Ling</dc:creator>
  <cp:lastModifiedBy>Wanying Ling</cp:lastModifiedBy>
  <cp:revision>287</cp:revision>
  <dcterms:created xsi:type="dcterms:W3CDTF">2019-09-19T12:09:02Z</dcterms:created>
  <dcterms:modified xsi:type="dcterms:W3CDTF">2024-02-21T11:18:53Z</dcterms:modified>
</cp:coreProperties>
</file>