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1" r:id="rId3"/>
    <p:sldId id="274" r:id="rId4"/>
    <p:sldId id="275" r:id="rId5"/>
    <p:sldId id="281" r:id="rId6"/>
    <p:sldId id="288" r:id="rId7"/>
    <p:sldId id="286" r:id="rId8"/>
    <p:sldId id="287" r:id="rId9"/>
    <p:sldId id="276" r:id="rId10"/>
    <p:sldId id="289" r:id="rId11"/>
    <p:sldId id="284" r:id="rId12"/>
    <p:sldId id="277" r:id="rId13"/>
    <p:sldId id="282" r:id="rId14"/>
    <p:sldId id="278" r:id="rId15"/>
    <p:sldId id="285" r:id="rId16"/>
    <p:sldId id="283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C00000"/>
    <a:srgbClr val="94558D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8776" autoAdjust="0"/>
  </p:normalViewPr>
  <p:slideViewPr>
    <p:cSldViewPr snapToGrid="0">
      <p:cViewPr varScale="1">
        <p:scale>
          <a:sx n="95" d="100"/>
          <a:sy n="95" d="100"/>
        </p:scale>
        <p:origin x="1560" y="184"/>
      </p:cViewPr>
      <p:guideLst/>
    </p:cSldViewPr>
  </p:slideViewPr>
  <p:outlineViewPr>
    <p:cViewPr>
      <p:scale>
        <a:sx n="33" d="100"/>
        <a:sy n="33" d="100"/>
      </p:scale>
      <p:origin x="0" y="-39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09903-EEDC-4297-A8D4-C0526FE93217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E3D27-E971-4A8F-96DE-89801B26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Features, styles</a:t>
            </a:r>
          </a:p>
          <a:p>
            <a:r>
              <a:rPr lang="en-US" dirty="0"/>
              <a:t>Expression language, either an expression or function, both return </a:t>
            </a:r>
            <a:r>
              <a:rPr lang="en-US"/>
              <a:t>a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split, find, and replace methods in python</a:t>
            </a:r>
          </a:p>
          <a:p>
            <a:r>
              <a:rPr lang="en-US" dirty="0" err="1"/>
              <a:t>re.search</a:t>
            </a:r>
            <a:r>
              <a:rPr lang="en-US" dirty="0"/>
              <a:t> in python</a:t>
            </a:r>
          </a:p>
          <a:p>
            <a:r>
              <a:rPr lang="en-US" dirty="0"/>
              <a:t>attributes(m)</a:t>
            </a:r>
          </a:p>
          <a:p>
            <a:r>
              <a:rPr lang="en-US" dirty="0" err="1"/>
              <a:t>substr</a:t>
            </a:r>
            <a:r>
              <a:rPr lang="en-US" dirty="0"/>
              <a:t>(x[1], m[1], </a:t>
            </a:r>
            <a:r>
              <a:rPr lang="en-US" dirty="0" err="1"/>
              <a:t>attr</a:t>
            </a:r>
            <a:r>
              <a:rPr lang="en-US" dirty="0"/>
              <a:t>(m,"</a:t>
            </a:r>
            <a:r>
              <a:rPr lang="en-US" dirty="0" err="1"/>
              <a:t>match.length</a:t>
            </a:r>
            <a:r>
              <a:rPr lang="en-US" dirty="0"/>
              <a:t>")[1])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--slave --no-save --no-restore -q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S-expression for context-free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of SEXPREC</a:t>
            </a:r>
          </a:p>
          <a:p>
            <a:r>
              <a:rPr lang="en-US" dirty="0" err="1"/>
              <a:t>setClass</a:t>
            </a:r>
            <a:endParaRPr lang="en-US" dirty="0"/>
          </a:p>
          <a:p>
            <a:r>
              <a:rPr lang="en-US" dirty="0" err="1"/>
              <a:t>setMethod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type hides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copy-on-modify</a:t>
            </a:r>
          </a:p>
          <a:p>
            <a:r>
              <a:rPr lang="en-US" dirty="0"/>
              <a:t>.Internal(call)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inspect(x)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the safe way to test equality of two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value</a:t>
            </a:r>
          </a:p>
          <a:p>
            <a:r>
              <a:rPr lang="en-US" dirty="0"/>
              <a:t>^: caret</a:t>
            </a:r>
          </a:p>
          <a:p>
            <a:r>
              <a:rPr lang="en-US" dirty="0"/>
              <a:t>&amp;: ampersand</a:t>
            </a:r>
          </a:p>
          <a:p>
            <a:r>
              <a:rPr lang="en-US" dirty="0"/>
              <a:t>!:  exclamation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 and slice in python</a:t>
            </a:r>
          </a:p>
          <a:p>
            <a:r>
              <a:rPr lang="en-US" dirty="0"/>
              <a:t>print, +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3D27-E971-4A8F-96DE-89801B2675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B71A-3F69-4DEA-B44F-2A25DA2E6CEB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DD53-B49C-471C-B15E-AAE26C164B19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439-7B47-43F3-9D0E-9EFF97679263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F17C-5AAF-48EE-9D13-90E356C42495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4396-481C-49A8-93D2-C64820345D5D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4571-79BD-41C7-8435-3B28F6A93E30}" type="datetime1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4C7F-41D5-4A32-A85D-056A2FA59D4C}" type="datetime1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05D8-3943-413F-ADCD-FE9B668229D4}" type="datetime1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7F1-303C-43B3-8C28-12E5A3E3D294}" type="datetime1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4415-ECF5-4D4F-88C3-46103FB37001}" type="datetime1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A557-2835-4370-A8BE-1A809B607539}" type="datetime1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6ABA2-5BA2-41DB-97BB-03EDF45E211A}" type="datetime1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D24D-7E6F-4096-9A93-5C041A345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9/RegExCheatshee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eat-sheets.org/saved-copy/perl-regexp-refcard-a4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cloud/" TargetMode="External"/><Relationship Id="rId4" Type="http://schemas.openxmlformats.org/officeDocument/2006/relationships/hyperlink" Target="https://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-express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devel/R-lang.html#Objec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E514C65-7278-4573-B8D4-1C514A0692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1963" y="969309"/>
            <a:ext cx="8439721" cy="238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B10202"/>
                </a:solidFill>
              </a:rPr>
              <a:t>Topic 9: Introduction to R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F9352CE0-BC13-46D2-9B55-742322B6FF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1963" y="3602038"/>
            <a:ext cx="8135937" cy="165576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BE 502: Fundamentals of Computing in Biosystems Analytics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Lecturer: Haiquan Li</a:t>
            </a:r>
          </a:p>
        </p:txBody>
      </p:sp>
      <p:pic>
        <p:nvPicPr>
          <p:cNvPr id="6" name="Picture 5" descr="A sign on the side&#10;&#10;Description automatically generated">
            <a:extLst>
              <a:ext uri="{FF2B5EF4-FFF2-40B4-BE49-F238E27FC236}">
                <a16:creationId xmlns:a16="http://schemas.microsoft.com/office/drawing/2014/main" id="{BD35E237-FC37-6848-9802-94902263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122555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7FB-A582-7B4B-9E9C-4E9B8759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7149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 variable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A7A5-5AA6-794E-88A0-C7C09C33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300"/>
            <a:ext cx="7886700" cy="46656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Example:</a:t>
            </a:r>
          </a:p>
          <a:p>
            <a:pPr marL="0" indent="288925">
              <a:buClr>
                <a:srgbClr val="C00000"/>
              </a:buClr>
              <a:buNone/>
            </a:pPr>
            <a:r>
              <a:rPr lang="en-US" dirty="0"/>
              <a:t>a=3; b=a</a:t>
            </a:r>
          </a:p>
          <a:p>
            <a:pPr>
              <a:buClr>
                <a:srgbClr val="C00000"/>
              </a:buClr>
            </a:pPr>
            <a:r>
              <a:rPr lang="en-US" dirty="0"/>
              <a:t>Check the variable/object type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 err="1"/>
              <a:t>typeof</a:t>
            </a:r>
            <a:r>
              <a:rPr lang="en-US" dirty="0"/>
              <a:t>(a):  </a:t>
            </a:r>
            <a:r>
              <a:rPr lang="en-US" dirty="0" err="1"/>
              <a:t>typeof</a:t>
            </a:r>
            <a:r>
              <a:rPr lang="en-US" dirty="0"/>
              <a:t>(3)</a:t>
            </a:r>
          </a:p>
          <a:p>
            <a:pPr>
              <a:buClr>
                <a:srgbClr val="C00000"/>
              </a:buClr>
            </a:pPr>
            <a:r>
              <a:rPr lang="en-US" dirty="0"/>
              <a:t>Check references (</a:t>
            </a:r>
            <a:r>
              <a:rPr lang="en-US" dirty="0">
                <a:solidFill>
                  <a:schemeClr val="accent1"/>
                </a:solidFill>
              </a:rPr>
              <a:t>advance topic</a:t>
            </a:r>
            <a:r>
              <a:rPr lang="en-US" dirty="0"/>
              <a:t>):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.Internal(inspect(a)) or </a:t>
            </a:r>
            <a:r>
              <a:rPr lang="en-US" dirty="0" err="1"/>
              <a:t>tracemem</a:t>
            </a:r>
            <a:r>
              <a:rPr lang="en-US" dirty="0"/>
              <a:t>(a)</a:t>
            </a:r>
          </a:p>
          <a:p>
            <a:pPr marL="0" indent="290513">
              <a:buClr>
                <a:srgbClr val="C00000"/>
              </a:buClr>
              <a:buNone/>
            </a:pPr>
            <a:r>
              <a:rPr lang="en-US" dirty="0"/>
              <a:t>a=4</a:t>
            </a:r>
          </a:p>
          <a:p>
            <a:pPr>
              <a:buClr>
                <a:srgbClr val="C00000"/>
              </a:buClr>
            </a:pPr>
            <a:r>
              <a:rPr lang="en-US" dirty="0"/>
              <a:t>Check values:</a:t>
            </a:r>
          </a:p>
          <a:p>
            <a:pPr marL="0" indent="290513">
              <a:buClr>
                <a:srgbClr val="C00000"/>
              </a:buClr>
              <a:buNone/>
            </a:pPr>
            <a:r>
              <a:rPr lang="en-US" dirty="0"/>
              <a:t>identical(a, b)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563C5-425C-054A-A3CC-29C5A93B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009C6-D48E-4F4E-9FFF-29AA68B07B4B}"/>
              </a:ext>
            </a:extLst>
          </p:cNvPr>
          <p:cNvSpPr/>
          <p:nvPr/>
        </p:nvSpPr>
        <p:spPr>
          <a:xfrm>
            <a:off x="5753848" y="2047688"/>
            <a:ext cx="502024" cy="31824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6AC22-FC89-A94A-A891-0476BF4C5154}"/>
              </a:ext>
            </a:extLst>
          </p:cNvPr>
          <p:cNvSpPr/>
          <p:nvPr/>
        </p:nvSpPr>
        <p:spPr>
          <a:xfrm>
            <a:off x="5753848" y="2682874"/>
            <a:ext cx="502024" cy="31824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BCA29-2FB5-CA41-9FA7-388874A5A0E4}"/>
              </a:ext>
            </a:extLst>
          </p:cNvPr>
          <p:cNvSpPr/>
          <p:nvPr/>
        </p:nvSpPr>
        <p:spPr>
          <a:xfrm>
            <a:off x="7602816" y="2365187"/>
            <a:ext cx="793375" cy="318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99AD69-80D7-C240-ACC1-16931E6EADB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255872" y="2206812"/>
            <a:ext cx="1346944" cy="317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89079A-6410-4842-9B18-0C2BEAC00E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255872" y="2524311"/>
            <a:ext cx="1346944" cy="317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2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AE39-D8EE-1749-9AE1-C57CA7D2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Boolean (logical)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AF25-BA26-8844-A1A8-8612DE82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Logical values</a:t>
            </a:r>
          </a:p>
          <a:p>
            <a:pPr marL="0" indent="288925">
              <a:buClr>
                <a:srgbClr val="C00000"/>
              </a:buClr>
              <a:buNone/>
            </a:pPr>
            <a:r>
              <a:rPr lang="en-US" dirty="0"/>
              <a:t>TRUE (T)</a:t>
            </a:r>
          </a:p>
          <a:p>
            <a:pPr marL="0" indent="288925">
              <a:buClr>
                <a:srgbClr val="C00000"/>
              </a:buClr>
              <a:buNone/>
            </a:pPr>
            <a:r>
              <a:rPr lang="en-US" dirty="0"/>
              <a:t>FALSE (F)</a:t>
            </a:r>
          </a:p>
          <a:p>
            <a:pPr>
              <a:buClr>
                <a:srgbClr val="C00000"/>
              </a:buClr>
            </a:pPr>
            <a:r>
              <a:rPr lang="en-US" dirty="0"/>
              <a:t>Example:</a:t>
            </a:r>
          </a:p>
          <a:p>
            <a:pPr marL="0" indent="174625">
              <a:buClr>
                <a:srgbClr val="C00000"/>
              </a:buClr>
              <a:buNone/>
            </a:pPr>
            <a:r>
              <a:rPr lang="en-US" dirty="0"/>
              <a:t> 1+1&gt;2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DB07-BE89-5E43-8BFA-16B434AE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66DF-E722-A941-A550-386FBDC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Numeric and logical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67FD-72F5-3C40-97D9-C255B5B9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738"/>
            <a:ext cx="8147050" cy="306546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Definition: Variable=numeric expression, &lt;-, -&gt;  </a:t>
            </a:r>
          </a:p>
          <a:p>
            <a:pPr>
              <a:buClr>
                <a:srgbClr val="C00000"/>
              </a:buClr>
            </a:pPr>
            <a:r>
              <a:rPr lang="en-US" dirty="0"/>
              <a:t>Examples: x=2; x=2.5; x=1e-5; x=3+4i</a:t>
            </a:r>
          </a:p>
          <a:p>
            <a:pPr>
              <a:buClr>
                <a:srgbClr val="C00000"/>
              </a:buClr>
            </a:pPr>
            <a:r>
              <a:rPr lang="en-US" dirty="0"/>
              <a:t>Built-in constants: pi</a:t>
            </a:r>
          </a:p>
          <a:p>
            <a:pPr>
              <a:buClr>
                <a:srgbClr val="C00000"/>
              </a:buClr>
            </a:pPr>
            <a:r>
              <a:rPr lang="en-US" dirty="0"/>
              <a:t>Types: double (default for numeric), integer, complex; float, int, and complex in Python</a:t>
            </a:r>
          </a:p>
          <a:p>
            <a:pPr>
              <a:buClr>
                <a:srgbClr val="C00000"/>
              </a:buClr>
            </a:pPr>
            <a:r>
              <a:rPr lang="en-US" dirty="0"/>
              <a:t>Expression operations: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37F1-3C3F-2040-A44A-28AC504E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E83E5-90B7-1646-A0E7-09015F32FA1F}"/>
              </a:ext>
            </a:extLst>
          </p:cNvPr>
          <p:cNvGraphicFramePr>
            <a:graphicFrameLocks noGrp="1"/>
          </p:cNvGraphicFramePr>
          <p:nvPr/>
        </p:nvGraphicFramePr>
        <p:xfrm>
          <a:off x="1209489" y="4330794"/>
          <a:ext cx="6330561" cy="227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87">
                  <a:extLst>
                    <a:ext uri="{9D8B030D-6E8A-4147-A177-3AD203B41FA5}">
                      <a16:colId xmlns:a16="http://schemas.microsoft.com/office/drawing/2014/main" val="1086182274"/>
                    </a:ext>
                  </a:extLst>
                </a:gridCol>
                <a:gridCol w="2110187">
                  <a:extLst>
                    <a:ext uri="{9D8B030D-6E8A-4147-A177-3AD203B41FA5}">
                      <a16:colId xmlns:a16="http://schemas.microsoft.com/office/drawing/2014/main" val="1467619506"/>
                    </a:ext>
                  </a:extLst>
                </a:gridCol>
                <a:gridCol w="2110187">
                  <a:extLst>
                    <a:ext uri="{9D8B030D-6E8A-4147-A177-3AD203B41FA5}">
                      <a16:colId xmlns:a16="http://schemas.microsoft.com/office/drawing/2014/main" val="2712895141"/>
                    </a:ext>
                  </a:extLst>
                </a:gridCol>
              </a:tblGrid>
              <a:tr h="4491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07761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-, *,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%/%, %%, 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50328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r>
                        <a:rPr lang="en-US" dirty="0"/>
                        <a:t>order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&lt;,&gt;,==,&gt;=,&lt;=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83752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r>
                        <a:rPr lang="en-US" dirty="0"/>
                        <a:t>Logic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&amp;&amp;, 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7961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&amp;, 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6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41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CD64-D05C-054C-A6C1-379EE2F7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67" y="-164892"/>
            <a:ext cx="8375865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Numeric Expression and Precedence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E1DD25-4048-E74A-AE3A-64980C4FAE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180" y="1019694"/>
          <a:ext cx="6474513" cy="516730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58171">
                  <a:extLst>
                    <a:ext uri="{9D8B030D-6E8A-4147-A177-3AD203B41FA5}">
                      <a16:colId xmlns:a16="http://schemas.microsoft.com/office/drawing/2014/main" val="2626750373"/>
                    </a:ext>
                  </a:extLst>
                </a:gridCol>
                <a:gridCol w="2802875">
                  <a:extLst>
                    <a:ext uri="{9D8B030D-6E8A-4147-A177-3AD203B41FA5}">
                      <a16:colId xmlns:a16="http://schemas.microsoft.com/office/drawing/2014/main" val="2065447023"/>
                    </a:ext>
                  </a:extLst>
                </a:gridCol>
                <a:gridCol w="1513467">
                  <a:extLst>
                    <a:ext uri="{9D8B030D-6E8A-4147-A177-3AD203B41FA5}">
                      <a16:colId xmlns:a16="http://schemas.microsoft.com/office/drawing/2014/main" val="2031829703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36773" marR="29419" marT="55160" marB="5148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36773" marR="29419" marT="55160" marB="5148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Associativity</a:t>
                      </a:r>
                    </a:p>
                  </a:txBody>
                  <a:tcPr marL="36773" marR="29419" marT="55160" marB="5148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51894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Leftward assignment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Right to Left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91644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&lt;-, &lt;&lt;-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Leftward assignment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Right to Left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04474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-&gt;, -&gt;&gt;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Rightward assignment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629064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|</a:t>
                      </a:r>
                      <a:r>
                        <a:rPr lang="en-US" sz="1600" b="1" dirty="0">
                          <a:effectLst/>
                        </a:rPr>
                        <a:t>, ||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Logical OR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01170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&amp;</a:t>
                      </a:r>
                      <a:r>
                        <a:rPr lang="en-US" sz="1600" b="1" dirty="0">
                          <a:effectLst/>
                        </a:rPr>
                        <a:t>, &amp;&amp;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Logical AND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039184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!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Logical NOT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42321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&lt;, &gt;, &lt;=, &gt;=, ==, !=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Comparisons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05091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+, –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Addition, Subtraction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28720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*, /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Multiplication, Division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73624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%%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Modulus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72023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-x, +x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Unary minus, Unary plus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564629"/>
                  </a:ext>
                </a:extLst>
              </a:tr>
              <a:tr h="39121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^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Exponent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Right to Left</a:t>
                      </a:r>
                    </a:p>
                  </a:txBody>
                  <a:tcPr marL="36773" marR="29419" marT="36773" marB="33096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885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E0405-0BB2-B24D-ABF7-6E7376D3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95322-419E-E14C-BF04-E5DAAB553CC5}"/>
              </a:ext>
            </a:extLst>
          </p:cNvPr>
          <p:cNvSpPr/>
          <p:nvPr/>
        </p:nvSpPr>
        <p:spPr>
          <a:xfrm>
            <a:off x="2508257" y="6352144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3&lt;7 || 2+5&lt; 2+2*3 &amp;&amp; 1+5*3&lt;4+3*4</a:t>
            </a:r>
          </a:p>
        </p:txBody>
      </p:sp>
    </p:spTree>
    <p:extLst>
      <p:ext uri="{BB962C8B-B14F-4D97-AF65-F5344CB8AC3E}">
        <p14:creationId xmlns:p14="http://schemas.microsoft.com/office/powerpoint/2010/main" val="384168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F893-915D-CD4D-93EE-76D2FE7B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-114300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String (character)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2FFB-D0DD-CE44-A241-7F0DD9FD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49" y="939799"/>
            <a:ext cx="8293102" cy="56223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</a:pPr>
            <a:r>
              <a:rPr lang="en-US" sz="2000" dirty="0"/>
              <a:t>A character object: characters enclosed by single (') or double (") quotes. Double quotes are preferred. </a:t>
            </a:r>
          </a:p>
          <a:p>
            <a:pPr marL="0" indent="4667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x='she said: "this is not true!"'</a:t>
            </a:r>
          </a:p>
          <a:p>
            <a:pPr marL="0" indent="2381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Special characters by escaped backslash (\)</a:t>
            </a:r>
          </a:p>
          <a:p>
            <a:pPr marL="0" indent="2381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Backtick (`) for variable name. `2x`</a:t>
            </a:r>
          </a:p>
          <a:p>
            <a:pPr>
              <a:buClr>
                <a:srgbClr val="C00000"/>
              </a:buClr>
            </a:pPr>
            <a:r>
              <a:rPr lang="en-US" sz="2000" dirty="0"/>
              <a:t>Basic character functions</a:t>
            </a:r>
          </a:p>
          <a:p>
            <a:pPr marL="0" indent="2381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 err="1"/>
              <a:t>nchar</a:t>
            </a:r>
            <a:r>
              <a:rPr lang="en-US" sz="2000" dirty="0"/>
              <a:t>(str)</a:t>
            </a:r>
          </a:p>
          <a:p>
            <a:pPr marL="0" indent="2381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 err="1"/>
              <a:t>substr</a:t>
            </a:r>
            <a:r>
              <a:rPr lang="en-US" sz="2000" dirty="0"/>
              <a:t>(x, start, stop):  starting from 1, stop included</a:t>
            </a:r>
          </a:p>
          <a:p>
            <a:pPr marL="0" indent="4667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 err="1"/>
              <a:t>substr</a:t>
            </a:r>
            <a:r>
              <a:rPr lang="en-US" sz="2000" dirty="0"/>
              <a:t>("test",2,3); </a:t>
            </a:r>
          </a:p>
          <a:p>
            <a:pPr marL="0" indent="2381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 err="1"/>
              <a:t>strsplit</a:t>
            </a:r>
            <a:r>
              <a:rPr lang="en-US" sz="2000" dirty="0"/>
              <a:t>(x, split, fixed=F, </a:t>
            </a:r>
            <a:r>
              <a:rPr lang="en-US" sz="2000" dirty="0" err="1"/>
              <a:t>perl</a:t>
            </a:r>
            <a:r>
              <a:rPr lang="en-US" sz="2000" dirty="0"/>
              <a:t>=F, </a:t>
            </a:r>
            <a:r>
              <a:rPr lang="en-US" sz="2000" dirty="0" err="1"/>
              <a:t>useBytes</a:t>
            </a:r>
            <a:r>
              <a:rPr lang="en-US" sz="2000" dirty="0"/>
              <a:t>=F)</a:t>
            </a:r>
          </a:p>
          <a:p>
            <a:pPr marL="0" indent="4667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x=</a:t>
            </a:r>
            <a:r>
              <a:rPr lang="en-US" sz="2000" dirty="0" err="1"/>
              <a:t>strsplit</a:t>
            </a:r>
            <a:r>
              <a:rPr lang="en-US" sz="2000" dirty="0"/>
              <a:t>("2018-01-02","-")</a:t>
            </a:r>
          </a:p>
          <a:p>
            <a:pPr indent="65088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/>
              <a:t>Concatenate two strings:</a:t>
            </a:r>
          </a:p>
          <a:p>
            <a:pPr marL="0" indent="239713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cat(…): output each object and concatenate the results as a string</a:t>
            </a:r>
          </a:p>
          <a:p>
            <a:pPr marL="0" indent="4667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cat(c(1,2,3),c("test","</a:t>
            </a:r>
            <a:r>
              <a:rPr lang="en-US" sz="2000" dirty="0" err="1"/>
              <a:t>ppp</a:t>
            </a:r>
            <a:r>
              <a:rPr lang="en-US" sz="2000" dirty="0"/>
              <a:t>"))</a:t>
            </a:r>
          </a:p>
          <a:p>
            <a:pPr marL="0" indent="2381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paste(…): concatenate a string or a vector of string</a:t>
            </a:r>
          </a:p>
          <a:p>
            <a:pPr marL="0" indent="466725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2000" dirty="0"/>
              <a:t>paste(c(1,2,3),c("test","</a:t>
            </a:r>
            <a:r>
              <a:rPr lang="en-US" sz="2000" dirty="0" err="1"/>
              <a:t>ppp</a:t>
            </a:r>
            <a:r>
              <a:rPr lang="en-US" sz="2000" dirty="0"/>
              <a:t>"))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67D59-9226-0C4E-B657-CDE27A88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7A01-E961-D84D-859C-0E7407AF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4401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001E-3FDD-1546-A174-3A45B9C6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87"/>
            <a:ext cx="8138832" cy="53922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/>
              <a:t>String matching/replacing functions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/>
              <a:t>grep(pattern, x, </a:t>
            </a:r>
            <a:r>
              <a:rPr lang="en-US" dirty="0" err="1"/>
              <a:t>ignore.case</a:t>
            </a:r>
            <a:r>
              <a:rPr lang="en-US" dirty="0"/>
              <a:t>=F, </a:t>
            </a:r>
            <a:r>
              <a:rPr lang="en-US" dirty="0" err="1"/>
              <a:t>perl</a:t>
            </a:r>
            <a:r>
              <a:rPr lang="en-US" dirty="0"/>
              <a:t>=F, value=F, fixed=F, </a:t>
            </a:r>
            <a:r>
              <a:rPr lang="en-US" dirty="0" err="1"/>
              <a:t>useBytes</a:t>
            </a:r>
            <a:r>
              <a:rPr lang="en-US" dirty="0"/>
              <a:t>=F, invert=F)</a:t>
            </a:r>
          </a:p>
          <a:p>
            <a:pPr marL="0" indent="5746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i="1" dirty="0"/>
              <a:t>x=c('2019-01-02','test')</a:t>
            </a:r>
          </a:p>
          <a:p>
            <a:pPr marL="0" indent="5746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i="1" dirty="0"/>
              <a:t>y=grep('\\d+-\\d+', x,  </a:t>
            </a:r>
            <a:r>
              <a:rPr lang="en-US" i="1" dirty="0" err="1"/>
              <a:t>ignore.case</a:t>
            </a:r>
            <a:r>
              <a:rPr lang="en-US" i="1" dirty="0"/>
              <a:t>=T, </a:t>
            </a:r>
            <a:r>
              <a:rPr lang="en-US" i="1" dirty="0" err="1"/>
              <a:t>perl</a:t>
            </a:r>
            <a:r>
              <a:rPr lang="en-US" i="1" dirty="0"/>
              <a:t>=T, value=T)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 err="1"/>
              <a:t>regexpr</a:t>
            </a:r>
            <a:r>
              <a:rPr lang="en-US" dirty="0"/>
              <a:t>(pattern, x, </a:t>
            </a:r>
            <a:r>
              <a:rPr lang="en-US" dirty="0" err="1"/>
              <a:t>ignore.case</a:t>
            </a:r>
            <a:r>
              <a:rPr lang="en-US" dirty="0"/>
              <a:t>=F, </a:t>
            </a:r>
            <a:r>
              <a:rPr lang="en-US" dirty="0" err="1"/>
              <a:t>perl</a:t>
            </a:r>
            <a:r>
              <a:rPr lang="en-US" dirty="0"/>
              <a:t>=F, fixed=F, </a:t>
            </a:r>
            <a:r>
              <a:rPr lang="en-US" dirty="0" err="1"/>
              <a:t>useBytes</a:t>
            </a:r>
            <a:r>
              <a:rPr lang="en-US" dirty="0"/>
              <a:t>=F)</a:t>
            </a:r>
          </a:p>
          <a:p>
            <a:pPr marL="0" indent="5746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i="1" dirty="0"/>
              <a:t>m=</a:t>
            </a:r>
            <a:r>
              <a:rPr lang="en-US" i="1" dirty="0" err="1"/>
              <a:t>regexpr</a:t>
            </a:r>
            <a:r>
              <a:rPr lang="en-US" i="1" dirty="0"/>
              <a:t>('\\d+-\\d+', </a:t>
            </a:r>
            <a:r>
              <a:rPr lang="en-US" i="1" dirty="0" err="1"/>
              <a:t>x,ignore.case</a:t>
            </a:r>
            <a:r>
              <a:rPr lang="en-US" i="1" dirty="0"/>
              <a:t>=T, </a:t>
            </a:r>
            <a:r>
              <a:rPr lang="en-US" i="1" dirty="0" err="1"/>
              <a:t>perl</a:t>
            </a:r>
            <a:r>
              <a:rPr lang="en-US" i="1" dirty="0"/>
              <a:t>=T)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 err="1"/>
              <a:t>regmatches</a:t>
            </a:r>
            <a:r>
              <a:rPr lang="en-US" dirty="0"/>
              <a:t>(x, m, invert=F)</a:t>
            </a:r>
          </a:p>
          <a:p>
            <a:pPr marL="0" indent="5746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i="1" dirty="0"/>
              <a:t>y=</a:t>
            </a:r>
            <a:r>
              <a:rPr lang="en-US" i="1" dirty="0" err="1"/>
              <a:t>regmatches</a:t>
            </a:r>
            <a:r>
              <a:rPr lang="en-US" i="1" dirty="0"/>
              <a:t>(x, m)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/>
              <a:t>sub(pattern, replacement, x, </a:t>
            </a:r>
            <a:r>
              <a:rPr lang="en-US" dirty="0" err="1"/>
              <a:t>ingore.case</a:t>
            </a:r>
            <a:r>
              <a:rPr lang="en-US" dirty="0"/>
              <a:t>=F, </a:t>
            </a:r>
            <a:r>
              <a:rPr lang="en-US" dirty="0" err="1"/>
              <a:t>perl</a:t>
            </a:r>
            <a:r>
              <a:rPr lang="en-US" dirty="0"/>
              <a:t>=F, fixed=F, </a:t>
            </a:r>
            <a:r>
              <a:rPr lang="en-US" dirty="0" err="1"/>
              <a:t>useBytes</a:t>
            </a:r>
            <a:r>
              <a:rPr lang="en-US" dirty="0"/>
              <a:t>=F)</a:t>
            </a:r>
          </a:p>
          <a:p>
            <a:pPr marL="0" indent="2381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dirty="0" err="1"/>
              <a:t>gsub</a:t>
            </a:r>
            <a:r>
              <a:rPr lang="en-US" dirty="0"/>
              <a:t>(pattern, replacement, x, </a:t>
            </a:r>
            <a:r>
              <a:rPr lang="en-US" dirty="0" err="1"/>
              <a:t>ingore.case</a:t>
            </a:r>
            <a:r>
              <a:rPr lang="en-US" dirty="0"/>
              <a:t>=F, </a:t>
            </a:r>
            <a:r>
              <a:rPr lang="en-US" dirty="0" err="1"/>
              <a:t>perl</a:t>
            </a:r>
            <a:r>
              <a:rPr lang="en-US" dirty="0"/>
              <a:t>=F, fixed=F, </a:t>
            </a:r>
            <a:r>
              <a:rPr lang="en-US" dirty="0" err="1"/>
              <a:t>useBytes</a:t>
            </a:r>
            <a:r>
              <a:rPr lang="en-US" dirty="0"/>
              <a:t>=F)</a:t>
            </a:r>
          </a:p>
          <a:p>
            <a:pPr marL="0" indent="5746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i="1" dirty="0" err="1"/>
              <a:t>gsub</a:t>
            </a:r>
            <a:r>
              <a:rPr lang="en-US" i="1" dirty="0"/>
              <a:t>('\\d+-\\d+', 'found', x, </a:t>
            </a:r>
            <a:r>
              <a:rPr lang="en-US" i="1" dirty="0" err="1"/>
              <a:t>ignore.case</a:t>
            </a:r>
            <a:r>
              <a:rPr lang="en-US" i="1" dirty="0"/>
              <a:t>=T, </a:t>
            </a:r>
            <a:r>
              <a:rPr lang="en-US" i="1" dirty="0" err="1"/>
              <a:t>perl</a:t>
            </a:r>
            <a:r>
              <a:rPr lang="en-US" i="1" dirty="0"/>
              <a:t>=T)</a:t>
            </a:r>
          </a:p>
          <a:p>
            <a:pPr marL="0" indent="57467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EF4DD-F828-2C44-9A0D-F56F27FB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9CDEB-B8A7-0349-956C-A3E9F70BEA13}"/>
              </a:ext>
            </a:extLst>
          </p:cNvPr>
          <p:cNvSpPr/>
          <p:nvPr/>
        </p:nvSpPr>
        <p:spPr>
          <a:xfrm>
            <a:off x="1947785" y="6277303"/>
            <a:ext cx="7334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https://rstudio.com/wp-content/uploads/2016/09/RegExCheatsheet.pdf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http://www.cheat-sheets.org/saved-copy/perl-regexp-refcard-a4.pdf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04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73A4-2001-0943-9B48-2890B6E1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195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AD13-0D43-444A-A12B-0AF841F8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7977"/>
            <a:ext cx="7886700" cy="48434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dirty="0"/>
              <a:t>Categories of characters (strings)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dirty="0"/>
              <a:t>Create a factor: y=factor(x=character(), levels, labels=levels, exclude=NA, ordered=</a:t>
            </a:r>
            <a:r>
              <a:rPr lang="en-US" dirty="0" err="1"/>
              <a:t>is.ordered</a:t>
            </a:r>
            <a:r>
              <a:rPr lang="en-US" dirty="0"/>
              <a:t>(x), </a:t>
            </a:r>
            <a:r>
              <a:rPr lang="en-US" dirty="0" err="1"/>
              <a:t>nmax</a:t>
            </a:r>
            <a:r>
              <a:rPr lang="en-US" dirty="0"/>
              <a:t>=NA)</a:t>
            </a: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b="1" dirty="0"/>
              <a:t>Examples:</a:t>
            </a:r>
          </a:p>
          <a:p>
            <a:pPr marL="0" indent="288925">
              <a:lnSpc>
                <a:spcPct val="100000"/>
              </a:lnSpc>
              <a:buNone/>
            </a:pPr>
            <a:r>
              <a:rPr lang="en-US" dirty="0"/>
              <a:t>x=factor(c("</a:t>
            </a:r>
            <a:r>
              <a:rPr lang="en-US" dirty="0" err="1"/>
              <a:t>asian</a:t>
            </a:r>
            <a:r>
              <a:rPr lang="en-US" dirty="0"/>
              <a:t>","</a:t>
            </a:r>
            <a:r>
              <a:rPr lang="en-US" dirty="0" err="1"/>
              <a:t>asian</a:t>
            </a:r>
            <a:r>
              <a:rPr lang="en-US" dirty="0"/>
              <a:t>","white","</a:t>
            </a:r>
            <a:r>
              <a:rPr lang="en-US" dirty="0" err="1"/>
              <a:t>african</a:t>
            </a:r>
            <a:r>
              <a:rPr lang="en-US" dirty="0"/>
              <a:t> </a:t>
            </a:r>
            <a:r>
              <a:rPr lang="en-US" dirty="0" err="1"/>
              <a:t>american</a:t>
            </a:r>
            <a:r>
              <a:rPr lang="en-US" dirty="0"/>
              <a:t>","</a:t>
            </a:r>
            <a:r>
              <a:rPr lang="en-US" dirty="0" err="1"/>
              <a:t>hispanic</a:t>
            </a:r>
            <a:r>
              <a:rPr lang="en-US" dirty="0"/>
              <a:t>","</a:t>
            </a:r>
            <a:r>
              <a:rPr lang="en-US" dirty="0" err="1"/>
              <a:t>hispanic</a:t>
            </a:r>
            <a:r>
              <a:rPr lang="en-US" dirty="0"/>
              <a:t>"),levels=c("</a:t>
            </a:r>
            <a:r>
              <a:rPr lang="en-US" dirty="0" err="1"/>
              <a:t>asian</a:t>
            </a:r>
            <a:r>
              <a:rPr lang="en-US" dirty="0"/>
              <a:t>","white","</a:t>
            </a:r>
            <a:r>
              <a:rPr lang="en-US" dirty="0" err="1"/>
              <a:t>african</a:t>
            </a:r>
            <a:r>
              <a:rPr lang="en-US" dirty="0"/>
              <a:t> </a:t>
            </a:r>
            <a:r>
              <a:rPr lang="en-US" dirty="0" err="1"/>
              <a:t>american</a:t>
            </a:r>
            <a:r>
              <a:rPr lang="en-US" dirty="0"/>
              <a:t>","</a:t>
            </a:r>
            <a:r>
              <a:rPr lang="en-US" dirty="0" err="1"/>
              <a:t>hispanic</a:t>
            </a:r>
            <a:r>
              <a:rPr lang="en-US" dirty="0"/>
              <a:t>"))</a:t>
            </a:r>
          </a:p>
          <a:p>
            <a:pPr marL="0" indent="288925">
              <a:lnSpc>
                <a:spcPct val="100000"/>
              </a:lnSpc>
              <a:buNone/>
            </a:pPr>
            <a:r>
              <a:rPr lang="en-US" dirty="0"/>
              <a:t>x[1:3]</a:t>
            </a:r>
          </a:p>
          <a:p>
            <a:pPr marL="0" indent="288925">
              <a:lnSpc>
                <a:spcPct val="100000"/>
              </a:lnSpc>
              <a:buNone/>
            </a:pPr>
            <a:r>
              <a:rPr lang="en-US" dirty="0"/>
              <a:t>levels(x)</a:t>
            </a:r>
          </a:p>
          <a:p>
            <a:pPr marL="0" indent="288925">
              <a:lnSpc>
                <a:spcPct val="100000"/>
              </a:lnSpc>
              <a:buNone/>
            </a:pPr>
            <a:r>
              <a:rPr lang="en-US" dirty="0" err="1"/>
              <a:t>as.character</a:t>
            </a:r>
            <a:r>
              <a:rPr lang="en-US" dirty="0"/>
              <a:t>(x[1:3])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C10D-483F-424C-BD52-F735131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A7CA-0ACF-D74E-9AAC-E72D7A78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037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EDE7-80CD-B54A-88AE-C73FD925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77" y="1393669"/>
            <a:ext cx="8515350" cy="46863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Read and write objects to/from a file</a:t>
            </a:r>
          </a:p>
          <a:p>
            <a:pPr marL="0" indent="2889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save(x, file="</a:t>
            </a:r>
            <a:r>
              <a:rPr lang="en-US" dirty="0" err="1"/>
              <a:t>test.rdata</a:t>
            </a:r>
            <a:r>
              <a:rPr lang="en-US" dirty="0"/>
              <a:t>")</a:t>
            </a:r>
          </a:p>
          <a:p>
            <a:pPr marL="0" indent="2889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load("</a:t>
            </a:r>
            <a:r>
              <a:rPr lang="en-US" dirty="0" err="1"/>
              <a:t>test.rdata</a:t>
            </a:r>
            <a:r>
              <a:rPr lang="en-US" dirty="0"/>
              <a:t>")</a:t>
            </a:r>
          </a:p>
          <a:p>
            <a:pPr>
              <a:lnSpc>
                <a:spcPct val="110000"/>
              </a:lnSpc>
              <a:spcBef>
                <a:spcPts val="2000"/>
              </a:spcBef>
              <a:buClr>
                <a:srgbClr val="C00000"/>
              </a:buClr>
            </a:pPr>
            <a:r>
              <a:rPr lang="en-US" dirty="0"/>
              <a:t>Read and write text to/from a file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data=</a:t>
            </a:r>
            <a:r>
              <a:rPr lang="en-US" dirty="0" err="1"/>
              <a:t>read.table</a:t>
            </a:r>
            <a:r>
              <a:rPr lang="en-US" dirty="0"/>
              <a:t>("</a:t>
            </a:r>
            <a:r>
              <a:rPr lang="en-US" dirty="0" err="1"/>
              <a:t>tucson_rain.txt</a:t>
            </a:r>
            <a:r>
              <a:rPr lang="en-US" dirty="0"/>
              <a:t>", header=T, </a:t>
            </a:r>
            <a:r>
              <a:rPr lang="en-US" dirty="0" err="1"/>
              <a:t>sep</a:t>
            </a:r>
            <a:r>
              <a:rPr lang="en-US" dirty="0"/>
              <a:t>="\t", fill=T, quote="\"")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data=</a:t>
            </a:r>
            <a:r>
              <a:rPr lang="en-US" dirty="0" err="1"/>
              <a:t>read.csv</a:t>
            </a:r>
            <a:r>
              <a:rPr lang="en-US" dirty="0"/>
              <a:t>("</a:t>
            </a:r>
            <a:r>
              <a:rPr lang="en-US" dirty="0" err="1"/>
              <a:t>tucson_rain.txt</a:t>
            </a:r>
            <a:r>
              <a:rPr lang="en-US" dirty="0"/>
              <a:t>", header=T, </a:t>
            </a:r>
            <a:r>
              <a:rPr lang="en-US" dirty="0" err="1"/>
              <a:t>sep</a:t>
            </a:r>
            <a:r>
              <a:rPr lang="en-US" dirty="0"/>
              <a:t>="\t")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data=</a:t>
            </a:r>
            <a:r>
              <a:rPr lang="en-US" dirty="0" err="1"/>
              <a:t>read.delim</a:t>
            </a:r>
            <a:r>
              <a:rPr lang="en-US" dirty="0"/>
              <a:t>("</a:t>
            </a:r>
            <a:r>
              <a:rPr lang="en-US" dirty="0" err="1"/>
              <a:t>tucson_rain.txt</a:t>
            </a:r>
            <a:r>
              <a:rPr lang="en-US" dirty="0"/>
              <a:t>", header=T, </a:t>
            </a:r>
            <a:r>
              <a:rPr lang="en-US" dirty="0" err="1"/>
              <a:t>sep</a:t>
            </a:r>
            <a:r>
              <a:rPr lang="en-US" dirty="0"/>
              <a:t>="\t")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lines=scan(file="</a:t>
            </a:r>
            <a:r>
              <a:rPr lang="en-US" dirty="0" err="1"/>
              <a:t>tucson_rain.txt</a:t>
            </a:r>
            <a:r>
              <a:rPr lang="en-US" dirty="0"/>
              <a:t>", what=character(), </a:t>
            </a:r>
            <a:r>
              <a:rPr lang="en-US" dirty="0" err="1"/>
              <a:t>sep</a:t>
            </a:r>
            <a:r>
              <a:rPr lang="en-US" dirty="0"/>
              <a:t>="\n")</a:t>
            </a:r>
          </a:p>
          <a:p>
            <a:pPr marL="0" indent="238125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 err="1"/>
              <a:t>write.table</a:t>
            </a:r>
            <a:r>
              <a:rPr lang="en-US" dirty="0"/>
              <a:t>(data, file="</a:t>
            </a:r>
            <a:r>
              <a:rPr lang="en-US" dirty="0" err="1"/>
              <a:t>test.txt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="\t", </a:t>
            </a:r>
            <a:r>
              <a:rPr lang="en-US" dirty="0" err="1"/>
              <a:t>row.names</a:t>
            </a:r>
            <a:r>
              <a:rPr lang="en-US" dirty="0"/>
              <a:t>=F, </a:t>
            </a:r>
            <a:r>
              <a:rPr lang="en-US" dirty="0" err="1"/>
              <a:t>na</a:t>
            </a:r>
            <a:r>
              <a:rPr lang="en-US" dirty="0"/>
              <a:t>="")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6C47-1C09-F945-8B0E-7872C061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F3AC-B214-6648-849D-F9A63E7B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E9F9-5491-9E4D-AAE9-275FBC4D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416"/>
            <a:ext cx="7886700" cy="4692547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Know how to use the R environment and its development tools</a:t>
            </a:r>
          </a:p>
          <a:p>
            <a:pPr>
              <a:buClr>
                <a:srgbClr val="C00000"/>
              </a:buClr>
            </a:pPr>
            <a:r>
              <a:rPr lang="en-US" dirty="0"/>
              <a:t>Understand the basic features of R</a:t>
            </a:r>
          </a:p>
          <a:p>
            <a:pPr>
              <a:buClr>
                <a:srgbClr val="C00000"/>
              </a:buClr>
            </a:pPr>
            <a:r>
              <a:rPr lang="en-US" dirty="0"/>
              <a:t>Analyze the common relationships between R and Linux shell scripts to help facilitate learning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52AD-8585-A34C-9018-151C4C7D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1595-746A-6445-9EDE-A6913002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4" y="115004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074A-F857-EB4C-B47D-E9D56A85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4" y="1081325"/>
            <a:ext cx="8423275" cy="54575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When should we use R?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R is the </a:t>
            </a:r>
            <a:r>
              <a:rPr lang="en-US" b="1" dirty="0">
                <a:solidFill>
                  <a:srgbClr val="C00000"/>
                </a:solidFill>
              </a:rPr>
              <a:t>most</a:t>
            </a:r>
            <a:r>
              <a:rPr lang="en-US" dirty="0"/>
              <a:t> comprehensive, script-based, statistical computing language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free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Used for </a:t>
            </a:r>
            <a:r>
              <a:rPr lang="en-US" b="1" dirty="0">
                <a:solidFill>
                  <a:srgbClr val="C00000"/>
                </a:solidFill>
              </a:rPr>
              <a:t>statistical tests and modelling</a:t>
            </a:r>
          </a:p>
          <a:p>
            <a:pPr>
              <a:lnSpc>
                <a:spcPct val="110000"/>
              </a:lnSpc>
              <a:spcBef>
                <a:spcPts val="1500"/>
              </a:spcBef>
              <a:buClr>
                <a:srgbClr val="C00000"/>
              </a:buClr>
            </a:pPr>
            <a:r>
              <a:rPr lang="en-US" dirty="0"/>
              <a:t>Basic features of R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Functional-based language, as easy as using command-line scripts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Functions are dynamically mapped to specific commands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A mathematic (equation) style language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Vectorized arguments for most functions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Support functional-based classes/objects, but less intuitive as conventional object-oriented languages; not purely object-based</a:t>
            </a:r>
          </a:p>
          <a:p>
            <a:pPr marL="173038" indent="0">
              <a:lnSpc>
                <a:spcPct val="110000"/>
              </a:lnSpc>
              <a:buClr>
                <a:srgbClr val="C00000"/>
              </a:buClr>
              <a:buNone/>
            </a:pPr>
            <a:r>
              <a:rPr lang="en-US" dirty="0"/>
              <a:t>Highly based on S-expressions for data, language, and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48EC-27AB-614E-83CC-C707B783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BA8A-D08C-3945-9A69-555F8685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56" y="136524"/>
            <a:ext cx="8539565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 installation and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4C57-BBDA-7140-9B97-FB77DC3C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56" y="1441343"/>
            <a:ext cx="8158888" cy="472698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R interpreter from R Project (</a:t>
            </a:r>
            <a:r>
              <a:rPr lang="en-US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https://www.r-project.org/</a:t>
            </a:r>
            <a:r>
              <a:rPr lang="en-US" sz="1700" dirty="0"/>
              <a:t> </a:t>
            </a:r>
            <a:r>
              <a:rPr lang="en-US" dirty="0"/>
              <a:t>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Run a R program:  R  [options] -f </a:t>
            </a:r>
            <a:r>
              <a:rPr lang="en-US" dirty="0" err="1"/>
              <a:t>file.r</a:t>
            </a:r>
            <a:r>
              <a:rPr lang="en-US" dirty="0"/>
              <a:t>  --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>
              <a:spcBef>
                <a:spcPts val="2000"/>
              </a:spcBef>
              <a:buClr>
                <a:srgbClr val="C00000"/>
              </a:buClr>
            </a:pPr>
            <a:r>
              <a:rPr lang="en-US" dirty="0"/>
              <a:t>R development tools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RStudio (desktop </a:t>
            </a:r>
            <a:r>
              <a:rPr lang="en-US" sz="1700" dirty="0">
                <a:hlinkClick r:id="rId4"/>
              </a:rPr>
              <a:t>https://rstudio.com/products/rstudio/download/</a:t>
            </a:r>
            <a:r>
              <a:rPr lang="en-US" dirty="0"/>
              <a:t>, 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R cloud: </a:t>
            </a:r>
            <a:r>
              <a:rPr lang="en-US" sz="1600" dirty="0">
                <a:hlinkClick r:id="rId5"/>
              </a:rPr>
              <a:t>https://rstudio.cloud/</a:t>
            </a:r>
            <a:r>
              <a:rPr lang="en-US" dirty="0"/>
              <a:t>)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PyCharm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/>
              <a:t>Atom</a:t>
            </a:r>
          </a:p>
          <a:p>
            <a:pPr marL="0" indent="238125">
              <a:buClr>
                <a:srgbClr val="C00000"/>
              </a:buClr>
              <a:buNone/>
            </a:pPr>
            <a:r>
              <a:rPr lang="en-US" dirty="0" err="1"/>
              <a:t>Onlinegdb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693A-5172-BB42-B32A-451282A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529-1990-4E45-B7A8-8F58B250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 working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9AFF-E318-2B42-9BEA-BA6E3D160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4044"/>
            <a:ext cx="8134350" cy="54553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3200" dirty="0"/>
              <a:t>R sources and importing packages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Import source: source()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Library path:   .</a:t>
            </a:r>
            <a:r>
              <a:rPr lang="en-US" sz="3200" dirty="0" err="1"/>
              <a:t>libPaths</a:t>
            </a:r>
            <a:r>
              <a:rPr lang="en-US" sz="3200" dirty="0"/>
              <a:t>(new)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3200" dirty="0"/>
              <a:t>Working directory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R workspaces (directory and data in .</a:t>
            </a:r>
            <a:r>
              <a:rPr lang="en-US" sz="3200" dirty="0" err="1"/>
              <a:t>RData</a:t>
            </a:r>
            <a:r>
              <a:rPr lang="en-US" sz="3200" dirty="0"/>
              <a:t>) 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RStudio projects (.</a:t>
            </a:r>
            <a:r>
              <a:rPr lang="en-US" sz="3200" dirty="0" err="1"/>
              <a:t>Rproj</a:t>
            </a:r>
            <a:r>
              <a:rPr lang="en-US" sz="3200" dirty="0"/>
              <a:t>): working directory, workspace, history, and source documents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RStudio Set Working Directory</a:t>
            </a:r>
          </a:p>
          <a:p>
            <a:pPr marL="0" indent="288925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3200" dirty="0"/>
              <a:t>Set and get: </a:t>
            </a:r>
            <a:r>
              <a:rPr lang="en-US" sz="3200" dirty="0" err="1"/>
              <a:t>setwd</a:t>
            </a:r>
            <a:r>
              <a:rPr lang="en-US" sz="3200" dirty="0"/>
              <a:t>(</a:t>
            </a:r>
            <a:r>
              <a:rPr lang="en-US" sz="3200" dirty="0" err="1"/>
              <a:t>dir</a:t>
            </a:r>
            <a:r>
              <a:rPr lang="en-US" sz="3200" dirty="0"/>
              <a:t>);   </a:t>
            </a:r>
            <a:r>
              <a:rPr lang="en-US" sz="3200" dirty="0" err="1"/>
              <a:t>getwd</a:t>
            </a:r>
            <a:r>
              <a:rPr lang="en-US" sz="3200" dirty="0"/>
              <a:t>()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3200" dirty="0"/>
              <a:t>Get manual:  </a:t>
            </a:r>
            <a:r>
              <a:rPr lang="en-US" sz="3200" dirty="0">
                <a:solidFill>
                  <a:schemeClr val="accent1"/>
                </a:solidFill>
              </a:rPr>
              <a:t>? 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3200" dirty="0"/>
              <a:t>RStudio debug tools:  run </a:t>
            </a:r>
            <a:r>
              <a:rPr lang="en-US" sz="3200" dirty="0">
                <a:solidFill>
                  <a:schemeClr val="accent1"/>
                </a:solidFill>
              </a:rPr>
              <a:t>alternatively</a:t>
            </a:r>
            <a:r>
              <a:rPr lang="en-US" sz="3200" dirty="0"/>
              <a:t> in program and console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3200" dirty="0"/>
              <a:t>Exit:  q()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1506-65E8-8F43-8E47-4772553D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7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B80-A548-9D4D-BE3B-CC0536DB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17" y="-32994"/>
            <a:ext cx="813435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 program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33A1C-0DB4-2B47-AD69-C948948E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3AC369-C881-C04D-A673-675255E241C5}"/>
              </a:ext>
            </a:extLst>
          </p:cNvPr>
          <p:cNvSpPr/>
          <p:nvPr/>
        </p:nvSpPr>
        <p:spPr>
          <a:xfrm>
            <a:off x="234249" y="1983359"/>
            <a:ext cx="4667457" cy="380856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R packages/programs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4C853-9BB8-1742-A60E-A849E9C066A8}"/>
              </a:ext>
            </a:extLst>
          </p:cNvPr>
          <p:cNvSpPr/>
          <p:nvPr/>
        </p:nvSpPr>
        <p:spPr>
          <a:xfrm>
            <a:off x="561074" y="2650068"/>
            <a:ext cx="4013807" cy="308502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R source file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1A4BF4-89E0-674F-B6A0-303350FB7591}"/>
              </a:ext>
            </a:extLst>
          </p:cNvPr>
          <p:cNvSpPr/>
          <p:nvPr/>
        </p:nvSpPr>
        <p:spPr>
          <a:xfrm>
            <a:off x="923327" y="3316112"/>
            <a:ext cx="3289300" cy="22127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expressions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630C2-47A6-A143-A252-E9D549E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05" y="1983359"/>
            <a:ext cx="3584673" cy="3650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9B8316-C788-0C46-B314-3B8DD321BD87}"/>
              </a:ext>
            </a:extLst>
          </p:cNvPr>
          <p:cNvSpPr txBox="1"/>
          <p:nvPr/>
        </p:nvSpPr>
        <p:spPr>
          <a:xfrm>
            <a:off x="5726395" y="5785783"/>
            <a:ext cx="42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S-expression for (* 2 (+ 3 4)). </a:t>
            </a:r>
          </a:p>
          <a:p>
            <a:r>
              <a:rPr lang="en-US" dirty="0"/>
              <a:t>i.e. 2*(3+4)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8FDA2-C883-0240-8071-94CDFD38D96B}"/>
              </a:ext>
            </a:extLst>
          </p:cNvPr>
          <p:cNvSpPr/>
          <p:nvPr/>
        </p:nvSpPr>
        <p:spPr>
          <a:xfrm>
            <a:off x="2475111" y="6536615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https://en.wikipedia.org/wiki/S-expression</a:t>
            </a:r>
            <a:endParaRPr lang="en-US" dirty="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9F51B566-77E0-214A-ACD1-830A12098321}"/>
              </a:ext>
            </a:extLst>
          </p:cNvPr>
          <p:cNvSpPr/>
          <p:nvPr/>
        </p:nvSpPr>
        <p:spPr>
          <a:xfrm>
            <a:off x="1265703" y="3819642"/>
            <a:ext cx="2818075" cy="1669986"/>
          </a:xfrm>
          <a:prstGeom prst="round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statements</a:t>
            </a: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C39B0B62-6E18-7147-8B26-CB82C0DD9F90}"/>
              </a:ext>
            </a:extLst>
          </p:cNvPr>
          <p:cNvSpPr/>
          <p:nvPr/>
        </p:nvSpPr>
        <p:spPr>
          <a:xfrm>
            <a:off x="1587220" y="4370591"/>
            <a:ext cx="2143265" cy="105180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000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1357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761B-0351-7747-B54B-A0B7225F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706" y="-184861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 of R object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98EF2-F1AF-4643-9368-74817156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01321"/>
            <a:ext cx="2057400" cy="365125"/>
          </a:xfrm>
        </p:spPr>
        <p:txBody>
          <a:bodyPr/>
          <a:lstStyle/>
          <a:p>
            <a:fld id="{A631D24D-7E6F-4096-9A93-5C041A345B3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E57741-03D6-9644-AA0A-B00625A8B42D}"/>
              </a:ext>
            </a:extLst>
          </p:cNvPr>
          <p:cNvSpPr/>
          <p:nvPr/>
        </p:nvSpPr>
        <p:spPr>
          <a:xfrm>
            <a:off x="3316191" y="1048133"/>
            <a:ext cx="1308100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 objects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682742-9E2F-7E40-9F91-53E8B5F231F6}"/>
              </a:ext>
            </a:extLst>
          </p:cNvPr>
          <p:cNvSpPr/>
          <p:nvPr/>
        </p:nvSpPr>
        <p:spPr>
          <a:xfrm>
            <a:off x="1759330" y="3903967"/>
            <a:ext cx="647355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Call</a:t>
            </a:r>
            <a:r>
              <a:rPr lang="en-US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2EE53-50D4-284A-95E7-BF31862AF862}"/>
              </a:ext>
            </a:extLst>
          </p:cNvPr>
          <p:cNvSpPr/>
          <p:nvPr/>
        </p:nvSpPr>
        <p:spPr>
          <a:xfrm>
            <a:off x="2730439" y="3903967"/>
            <a:ext cx="1473193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S-expression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51CC1-2E02-C14F-8600-0CE7C929A559}"/>
              </a:ext>
            </a:extLst>
          </p:cNvPr>
          <p:cNvSpPr/>
          <p:nvPr/>
        </p:nvSpPr>
        <p:spPr>
          <a:xfrm>
            <a:off x="168972" y="3903967"/>
            <a:ext cx="1019211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Symbol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36595C-9EDE-4943-9463-CB6262BC73E3}"/>
              </a:ext>
            </a:extLst>
          </p:cNvPr>
          <p:cNvSpPr/>
          <p:nvPr/>
        </p:nvSpPr>
        <p:spPr>
          <a:xfrm>
            <a:off x="1385212" y="4883049"/>
            <a:ext cx="1395591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056EB5D-6EBC-F14F-B1D5-80480E765E5A}"/>
              </a:ext>
            </a:extLst>
          </p:cNvPr>
          <p:cNvSpPr/>
          <p:nvPr/>
        </p:nvSpPr>
        <p:spPr>
          <a:xfrm>
            <a:off x="1270208" y="5799941"/>
            <a:ext cx="1625598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Environments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7A08A5-8263-784F-913C-E6D04D5B7CCE}"/>
              </a:ext>
            </a:extLst>
          </p:cNvPr>
          <p:cNvSpPr/>
          <p:nvPr/>
        </p:nvSpPr>
        <p:spPr>
          <a:xfrm>
            <a:off x="5338748" y="3116479"/>
            <a:ext cx="914398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builtin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44699F-4EA0-6F41-8889-FA28A2E73296}"/>
              </a:ext>
            </a:extLst>
          </p:cNvPr>
          <p:cNvSpPr/>
          <p:nvPr/>
        </p:nvSpPr>
        <p:spPr>
          <a:xfrm>
            <a:off x="1428957" y="3116479"/>
            <a:ext cx="1308100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objects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7AE2D3-2385-E24E-BBD2-C6C9E9B7520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083007" y="3624479"/>
            <a:ext cx="1" cy="2794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A6C595-0188-0041-901B-ACE799D49307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083007" y="3624479"/>
            <a:ext cx="1384029" cy="2794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2D9D-F1E9-5E44-BFFF-C7B060D945A4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678578" y="3624479"/>
            <a:ext cx="1404429" cy="2794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C7DD04D-C6E1-5E44-8139-F6001E3F9D50}"/>
              </a:ext>
            </a:extLst>
          </p:cNvPr>
          <p:cNvSpPr/>
          <p:nvPr/>
        </p:nvSpPr>
        <p:spPr>
          <a:xfrm>
            <a:off x="5782817" y="1768197"/>
            <a:ext cx="1625597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structure objects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8295D8-686B-2F4F-BD73-47A64AC5D7B4}"/>
              </a:ext>
            </a:extLst>
          </p:cNvPr>
          <p:cNvSpPr/>
          <p:nvPr/>
        </p:nvSpPr>
        <p:spPr>
          <a:xfrm>
            <a:off x="6138417" y="3903967"/>
            <a:ext cx="914397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vector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0C1EC3A-8473-2845-BEE9-BA705272E7BD}"/>
              </a:ext>
            </a:extLst>
          </p:cNvPr>
          <p:cNvSpPr/>
          <p:nvPr/>
        </p:nvSpPr>
        <p:spPr>
          <a:xfrm>
            <a:off x="4783810" y="2532194"/>
            <a:ext cx="685800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list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D9ECDC-9246-6F46-AB4F-7D0F05042599}"/>
              </a:ext>
            </a:extLst>
          </p:cNvPr>
          <p:cNvSpPr/>
          <p:nvPr/>
        </p:nvSpPr>
        <p:spPr>
          <a:xfrm>
            <a:off x="7146692" y="3903967"/>
            <a:ext cx="1368658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data.frame</a:t>
            </a:r>
            <a:endParaRPr lang="en-US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746024-8EC4-9245-AB3B-1219870AC92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595616" y="2276197"/>
            <a:ext cx="0" cy="16277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D575A7-4062-5141-AB64-3085378E769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5126710" y="2276197"/>
            <a:ext cx="1468906" cy="2559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EA3F79-C573-5B45-8821-A4E8FF0B054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595616" y="2276197"/>
            <a:ext cx="1235405" cy="16277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54D2D1-4869-7344-B0BF-6C5ED1A17254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2083007" y="1556133"/>
            <a:ext cx="1887234" cy="15603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78A635-0677-634C-9AA8-939DC79834E0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3970241" y="1556133"/>
            <a:ext cx="2625375" cy="2120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274DDA9-BDA5-F845-8204-B86EE65DE529}"/>
              </a:ext>
            </a:extLst>
          </p:cNvPr>
          <p:cNvSpPr/>
          <p:nvPr/>
        </p:nvSpPr>
        <p:spPr>
          <a:xfrm>
            <a:off x="3044760" y="5799941"/>
            <a:ext cx="844551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E6B8FE-DB11-2749-A139-DFD8A4F5BB5C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5795947" y="2276197"/>
            <a:ext cx="799669" cy="8402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96742B-9869-7440-9BD0-B2498598F8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083008" y="4411967"/>
            <a:ext cx="0" cy="47108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6182FC-8CB7-8D4B-B973-344BC72FA6EB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3467036" y="3040194"/>
            <a:ext cx="1659674" cy="86377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BDFBFF-281B-1245-8ECC-7B15FAC35E9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083007" y="5391049"/>
            <a:ext cx="1" cy="4088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3CEE5B-D1D4-724F-8F95-09D606A2C923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>
            <a:off x="2083008" y="5391049"/>
            <a:ext cx="1384028" cy="4088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7EDF23-D56F-E94B-B28F-B0AF9AF5263B}"/>
              </a:ext>
            </a:extLst>
          </p:cNvPr>
          <p:cNvSpPr/>
          <p:nvPr/>
        </p:nvSpPr>
        <p:spPr>
          <a:xfrm>
            <a:off x="8002490" y="3116479"/>
            <a:ext cx="1028704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S3/S4 objects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C87348-E6DB-5E4C-AE55-B10342314F07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>
            <a:off x="6595616" y="2276197"/>
            <a:ext cx="1921226" cy="8402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C0AABE-FCFA-694F-9F45-ECC9B307D5D6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 flipH="1">
            <a:off x="2083007" y="3040194"/>
            <a:ext cx="3043703" cy="762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31473E9-50A6-6A44-B428-157BD2612B6E}"/>
              </a:ext>
            </a:extLst>
          </p:cNvPr>
          <p:cNvSpPr/>
          <p:nvPr/>
        </p:nvSpPr>
        <p:spPr>
          <a:xfrm>
            <a:off x="4624291" y="4602965"/>
            <a:ext cx="1166135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06D2229-0902-514D-A10F-536F087E914F}"/>
              </a:ext>
            </a:extLst>
          </p:cNvPr>
          <p:cNvSpPr/>
          <p:nvPr/>
        </p:nvSpPr>
        <p:spPr>
          <a:xfrm>
            <a:off x="5740583" y="5936776"/>
            <a:ext cx="1244085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numeric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AD3C01-F4D3-9D44-961E-97E2C8CD600C}"/>
              </a:ext>
            </a:extLst>
          </p:cNvPr>
          <p:cNvCxnSpPr>
            <a:cxnSpLocks/>
            <a:stCxn id="25" idx="2"/>
            <a:endCxn id="56" idx="0"/>
          </p:cNvCxnSpPr>
          <p:nvPr/>
        </p:nvCxnSpPr>
        <p:spPr>
          <a:xfrm flipH="1">
            <a:off x="5207359" y="4411967"/>
            <a:ext cx="1388257" cy="1909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EB780D-C518-7A40-AA21-3CE84F8EE1AB}"/>
              </a:ext>
            </a:extLst>
          </p:cNvPr>
          <p:cNvSpPr/>
          <p:nvPr/>
        </p:nvSpPr>
        <p:spPr>
          <a:xfrm>
            <a:off x="5207360" y="5286638"/>
            <a:ext cx="1066446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integer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ACBD94C-6F2C-D74D-B906-EA9F8D650BCA}"/>
              </a:ext>
            </a:extLst>
          </p:cNvPr>
          <p:cNvSpPr/>
          <p:nvPr/>
        </p:nvSpPr>
        <p:spPr>
          <a:xfrm>
            <a:off x="7164133" y="5936776"/>
            <a:ext cx="1244085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202A108-7AA6-1747-860B-595AE72EDF42}"/>
              </a:ext>
            </a:extLst>
          </p:cNvPr>
          <p:cNvSpPr/>
          <p:nvPr/>
        </p:nvSpPr>
        <p:spPr>
          <a:xfrm>
            <a:off x="7659743" y="5301963"/>
            <a:ext cx="1176714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logical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79E28EC-59CC-074A-A741-E2C77636B376}"/>
              </a:ext>
            </a:extLst>
          </p:cNvPr>
          <p:cNvSpPr/>
          <p:nvPr/>
        </p:nvSpPr>
        <p:spPr>
          <a:xfrm>
            <a:off x="8002491" y="4602965"/>
            <a:ext cx="921822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raw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DE3462-C576-A446-8191-F154C4266A9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595616" y="4411967"/>
            <a:ext cx="0" cy="14979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7C9172-7CBD-A649-8201-A34FCC90F6EB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5740583" y="4411967"/>
            <a:ext cx="855033" cy="874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8EEAA0-D879-B849-A951-0FC076ADC19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595616" y="4411967"/>
            <a:ext cx="1064127" cy="14979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495114-CD66-DA44-B62B-69FD28124981}"/>
              </a:ext>
            </a:extLst>
          </p:cNvPr>
          <p:cNvCxnSpPr>
            <a:cxnSpLocks/>
            <a:stCxn id="25" idx="2"/>
            <a:endCxn id="65" idx="0"/>
          </p:cNvCxnSpPr>
          <p:nvPr/>
        </p:nvCxnSpPr>
        <p:spPr>
          <a:xfrm>
            <a:off x="6595616" y="4411967"/>
            <a:ext cx="1867786" cy="1909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94D8E8-4F09-8746-B302-6ED2AB77E8BA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>
            <a:off x="6595616" y="4411967"/>
            <a:ext cx="1652484" cy="889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5657134-32AA-E143-857B-1874F57005DB}"/>
              </a:ext>
            </a:extLst>
          </p:cNvPr>
          <p:cNvSpPr/>
          <p:nvPr/>
        </p:nvSpPr>
        <p:spPr>
          <a:xfrm>
            <a:off x="168972" y="5799941"/>
            <a:ext cx="1019211" cy="508000"/>
          </a:xfrm>
          <a:prstGeom prst="round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Closure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CEEEEB-2D57-6145-9546-1CD7C1C00B0D}"/>
              </a:ext>
            </a:extLst>
          </p:cNvPr>
          <p:cNvCxnSpPr>
            <a:cxnSpLocks/>
            <a:stCxn id="9" idx="2"/>
            <a:endCxn id="104" idx="0"/>
          </p:cNvCxnSpPr>
          <p:nvPr/>
        </p:nvCxnSpPr>
        <p:spPr>
          <a:xfrm flipH="1">
            <a:off x="678578" y="5391049"/>
            <a:ext cx="1404430" cy="4088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D643011-61C4-FB44-9988-AA3CFE693D5A}"/>
              </a:ext>
            </a:extLst>
          </p:cNvPr>
          <p:cNvCxnSpPr>
            <a:cxnSpLocks/>
            <a:stCxn id="56" idx="1"/>
            <a:endCxn id="7" idx="3"/>
          </p:cNvCxnSpPr>
          <p:nvPr/>
        </p:nvCxnSpPr>
        <p:spPr>
          <a:xfrm flipH="1" flipV="1">
            <a:off x="4203632" y="4157967"/>
            <a:ext cx="420659" cy="69899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30E4653-5E42-B74D-B709-39C26BE6E763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>
            <a:off x="5126710" y="3040194"/>
            <a:ext cx="80649" cy="156277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299E846-64CE-444D-84BA-153E7D62B39B}"/>
              </a:ext>
            </a:extLst>
          </p:cNvPr>
          <p:cNvCxnSpPr>
            <a:cxnSpLocks/>
            <a:stCxn id="26" idx="2"/>
            <a:endCxn id="55" idx="0"/>
          </p:cNvCxnSpPr>
          <p:nvPr/>
        </p:nvCxnSpPr>
        <p:spPr>
          <a:xfrm flipH="1">
            <a:off x="3467036" y="3040194"/>
            <a:ext cx="1659674" cy="27597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38B5F8F-4FE2-564E-AEF5-60E3ABD60DE1}"/>
              </a:ext>
            </a:extLst>
          </p:cNvPr>
          <p:cNvSpPr/>
          <p:nvPr/>
        </p:nvSpPr>
        <p:spPr>
          <a:xfrm>
            <a:off x="2500179" y="6576944"/>
            <a:ext cx="6580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https://cran.r-project.org/doc/manuals/r-devel/R-lang.html#Objects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147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AE8342-5C41-C74F-B2EF-A00F6E3EDCD6}"/>
              </a:ext>
            </a:extLst>
          </p:cNvPr>
          <p:cNvSpPr/>
          <p:nvPr/>
        </p:nvSpPr>
        <p:spPr>
          <a:xfrm>
            <a:off x="6062104" y="3070715"/>
            <a:ext cx="1852526" cy="1253067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en-US" sz="1600" dirty="0">
                <a:solidFill>
                  <a:srgbClr val="C00000"/>
                </a:solidFill>
              </a:rPr>
              <a:t> 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B4F9-6821-364C-B4D7-37B0ADA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72" y="5009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Overview of 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A74E-395A-5D40-BF30-02C97DFF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08" y="1375661"/>
            <a:ext cx="5214937" cy="479222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Vector – elements of the same type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Matrix – multiple dimension vectors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List – elements of different types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F6521-1124-E342-81C2-27EB473D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0B3195-2593-D441-AC1C-E29CBECB17FA}"/>
              </a:ext>
            </a:extLst>
          </p:cNvPr>
          <p:cNvSpPr/>
          <p:nvPr/>
        </p:nvSpPr>
        <p:spPr>
          <a:xfrm>
            <a:off x="4768085" y="3083008"/>
            <a:ext cx="1557867" cy="1253067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solidFill>
              <a:schemeClr val="l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rgbClr val="C00000"/>
                </a:solidFill>
              </a:rPr>
              <a:t>   vector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916FC9-C1DD-C744-8DA9-0AD2080CD23C}"/>
              </a:ext>
            </a:extLst>
          </p:cNvPr>
          <p:cNvSpPr/>
          <p:nvPr/>
        </p:nvSpPr>
        <p:spPr>
          <a:xfrm>
            <a:off x="7252215" y="3083008"/>
            <a:ext cx="1835514" cy="1253067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rgbClr val="C00000"/>
                </a:solidFill>
              </a:rPr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46EEF-72B7-B54D-A46E-18BF7714AFCF}"/>
              </a:ext>
            </a:extLst>
          </p:cNvPr>
          <p:cNvSpPr txBox="1"/>
          <p:nvPr/>
        </p:nvSpPr>
        <p:spPr>
          <a:xfrm>
            <a:off x="6780110" y="220548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EBA006-6AE4-B440-AAEA-AE35556C9A85}"/>
              </a:ext>
            </a:extLst>
          </p:cNvPr>
          <p:cNvSpPr/>
          <p:nvPr/>
        </p:nvSpPr>
        <p:spPr>
          <a:xfrm>
            <a:off x="5810866" y="4777563"/>
            <a:ext cx="1557867" cy="1253067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rgbClr val="C00000"/>
                </a:solidFill>
              </a:rPr>
              <a:t>   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DD7EB-4696-854F-9037-EA145CF00835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5547019" y="4336075"/>
            <a:ext cx="1042781" cy="44148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DE63C4-17F2-4A4D-8630-C1088AC29EDF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6589800" y="4323782"/>
            <a:ext cx="398567" cy="45378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64B5A9-00B0-5249-AE71-C191F3DA9C05}"/>
              </a:ext>
            </a:extLst>
          </p:cNvPr>
          <p:cNvSpPr txBox="1"/>
          <p:nvPr/>
        </p:nvSpPr>
        <p:spPr>
          <a:xfrm>
            <a:off x="6237471" y="3508013"/>
            <a:ext cx="1852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2060"/>
                </a:solidFill>
              </a:rPr>
              <a:t>data.frame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055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B721-4B67-5343-8ED6-35975A94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17777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18C23-D56F-BA4E-BA56-39760151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5" y="1377951"/>
            <a:ext cx="8007350" cy="497840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/>
              <a:t>A variable is a reference to an object</a:t>
            </a:r>
          </a:p>
          <a:p>
            <a:pPr>
              <a:buClr>
                <a:srgbClr val="C00000"/>
              </a:buClr>
            </a:pPr>
            <a:r>
              <a:rPr lang="en-US" dirty="0"/>
              <a:t>Variable type is automatically inferred from their assigned objects, by assignment operator =, &lt;- (or &lt;&lt;-)</a:t>
            </a:r>
          </a:p>
          <a:p>
            <a:pPr>
              <a:buClr>
                <a:srgbClr val="C00000"/>
              </a:buClr>
            </a:pPr>
            <a:r>
              <a:rPr lang="en-US" dirty="0"/>
              <a:t>R collects garbage when the reference of an object becomes zero, thus the variables defined in functions can be removed</a:t>
            </a:r>
          </a:p>
          <a:p>
            <a:pPr>
              <a:buClr>
                <a:srgbClr val="C00000"/>
              </a:buClr>
            </a:pPr>
            <a:r>
              <a:rPr lang="en-US" dirty="0"/>
              <a:t>A variable dynamically points to an object, particularly when passed in a function, since R functions use by-value passing, not pointer passing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E7ED-37D2-D541-BEED-E39E8F13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D24D-7E6F-4096-9A93-5C041A345B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30012</TotalTime>
  <Words>1518</Words>
  <Application>Microsoft Macintosh PowerPoint</Application>
  <PresentationFormat>On-screen Show (4:3)</PresentationFormat>
  <Paragraphs>267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Topic 9: Introduction to R</vt:lpstr>
      <vt:lpstr>Objectives</vt:lpstr>
      <vt:lpstr>Introduction to R</vt:lpstr>
      <vt:lpstr>R installation and development tools</vt:lpstr>
      <vt:lpstr>R working environments</vt:lpstr>
      <vt:lpstr>R program Architecture</vt:lpstr>
      <vt:lpstr>Overview of R object types</vt:lpstr>
      <vt:lpstr>Overview of R data structures</vt:lpstr>
      <vt:lpstr>R variables</vt:lpstr>
      <vt:lpstr>R variable monitoring</vt:lpstr>
      <vt:lpstr>Boolean (logical)</vt:lpstr>
      <vt:lpstr>Numeric and logical objects</vt:lpstr>
      <vt:lpstr>Numeric Expression and Precedence</vt:lpstr>
      <vt:lpstr>String (character)</vt:lpstr>
      <vt:lpstr>String matching</vt:lpstr>
      <vt:lpstr>Factors</vt:lpstr>
      <vt:lpstr>File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5: Linux commands</dc:title>
  <dc:creator>Li, Haiquan - (haiquan)</dc:creator>
  <cp:lastModifiedBy>Li, Haiquan - (haiquan)</cp:lastModifiedBy>
  <cp:revision>881</cp:revision>
  <dcterms:created xsi:type="dcterms:W3CDTF">2020-01-17T17:35:42Z</dcterms:created>
  <dcterms:modified xsi:type="dcterms:W3CDTF">2020-09-28T05:47:01Z</dcterms:modified>
</cp:coreProperties>
</file>