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Number of Student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Sheet1!$B$2:$B$4</c:f>
              <c:strCache>
                <c:ptCount val="3"/>
                <c:pt idx="0">
                  <c:v>Art</c:v>
                </c:pt>
                <c:pt idx="1">
                  <c:v>Physical Activity</c:v>
                </c:pt>
                <c:pt idx="2">
                  <c:v>Spanish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6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A9-45B4-BBA1-617F075AA6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565986336"/>
        <c:axId val="577594800"/>
      </c:barChart>
      <c:catAx>
        <c:axId val="56598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594800"/>
        <c:crosses val="autoZero"/>
        <c:auto val="1"/>
        <c:lblAlgn val="ctr"/>
        <c:lblOffset val="100"/>
        <c:noMultiLvlLbl val="0"/>
      </c:catAx>
      <c:valAx>
        <c:axId val="5775948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98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Sheet4!$C$1</c:f>
              <c:strCache>
                <c:ptCount val="1"/>
                <c:pt idx="0">
                  <c:v>Percentage of Student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2D7-4752-9B86-A2292198FB51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2D7-4752-9B86-A2292198FB5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Sheet4!$B$2:$B$3</c:f>
              <c:strCache>
                <c:ptCount val="2"/>
                <c:pt idx="0">
                  <c:v>Fullcooper</c:v>
                </c:pt>
                <c:pt idx="1">
                  <c:v>Halfcooper</c:v>
                </c:pt>
              </c:strCache>
            </c:strRef>
          </c:cat>
          <c:val>
            <c:numRef>
              <c:f>Sheet4!$C$2:$C$3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D7-4752-9B86-A2292198FB5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585e511c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585e511c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85e511c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85e511c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85e511c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85e511c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85e511c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85e511c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85e511cb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85e511cb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85e511cb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85e511cb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85e511cb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85e511cb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85e511cb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85e511cb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85e511cb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85e511cb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next one is to find out the percentage of students of </a:t>
            </a:r>
            <a:r>
              <a:rPr lang="en-US" dirty="0" err="1"/>
              <a:t>Halfcooper</a:t>
            </a:r>
            <a:r>
              <a:rPr lang="en-US" dirty="0"/>
              <a:t> or </a:t>
            </a:r>
            <a:r>
              <a:rPr lang="en-US" dirty="0" err="1"/>
              <a:t>Fullcooper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172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8.8.127.120/Front-end/Member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898000" y="659800"/>
            <a:ext cx="7688100" cy="16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Silver Oaks Cooperative School 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System</a:t>
            </a:r>
            <a:r>
              <a:rPr lang="en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992000" y="2648975"/>
            <a:ext cx="33867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Changnan Jing, Jiading Chen, Kaho Ip, Wanyun Yang, Wenzhe Wu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12/3/2019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1344700" y="315925"/>
            <a:ext cx="6454600" cy="4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1344700" y="315925"/>
            <a:ext cx="6454600" cy="4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793643" y="24204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b="1" dirty="0">
                <a:solidFill>
                  <a:srgbClr val="2D3B45"/>
                </a:solidFill>
              </a:rPr>
              <a:t>Thank you</a:t>
            </a:r>
            <a:endParaRPr sz="7200" b="1" dirty="0"/>
          </a:p>
        </p:txBody>
      </p:sp>
    </p:spTree>
    <p:extLst>
      <p:ext uri="{BB962C8B-B14F-4D97-AF65-F5344CB8AC3E}">
        <p14:creationId xmlns:p14="http://schemas.microsoft.com/office/powerpoint/2010/main" val="409179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1344700" y="315925"/>
            <a:ext cx="6454600" cy="4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User: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Silver Oaks Cooperative School administrators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Data/sources: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of students, staffs, members, tasks and classes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information is from Silver Oaks Cooperative School Official Site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(https://</a:t>
            </a:r>
            <a:r>
              <a:rPr lang="en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www.silveroakscooperative.org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/)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2D3B45"/>
                </a:solidFill>
              </a:rPr>
              <a:t>Introduction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069350"/>
            <a:ext cx="8520600" cy="3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571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Silver Oaks Cooperative School Information System is a system that helps the school to manage all the students’ and members’ information and allocate those students to different classes and staff (teachers).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571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Apart from those, school can also manage the information of the enrolled students and award the top students by sorting the grades.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571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Besides, by building relationships among the tables, school can deal with staff resignation, student transfer and etc..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571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Finally, we can use different queries to get interesting statistics such as the most popular course, number of students of different statuses and etc..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5715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School administrators can use the system to inquire about the students’ tuition fees information and their cooperation ways.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1344700" y="315925"/>
            <a:ext cx="6454600" cy="4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519300" y="24678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B45"/>
                </a:solidFill>
              </a:rPr>
              <a:t>Conceptual </a:t>
            </a:r>
            <a:endParaRPr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B45"/>
                </a:solidFill>
              </a:rPr>
              <a:t>Database </a:t>
            </a:r>
            <a:endParaRPr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2D3B45"/>
                </a:solidFill>
              </a:rPr>
              <a:t>Design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1344700" y="87325"/>
            <a:ext cx="6454600" cy="4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C67755-D9E7-DD41-B949-C98E798CBD2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70" y="56879"/>
            <a:ext cx="3776852" cy="4968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dirty="0">
                <a:solidFill>
                  <a:srgbClr val="2D3B45"/>
                </a:solidFill>
              </a:rPr>
              <a:t>Logical Database Design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Student(</a:t>
            </a:r>
            <a:r>
              <a:rPr lang="en" sz="1400" b="1" u="sng" dirty="0" err="1">
                <a:latin typeface="Arial"/>
                <a:ea typeface="Arial"/>
                <a:cs typeface="Arial"/>
                <a:sym typeface="Arial"/>
              </a:rPr>
              <a:t>stuId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stuFirstName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stuLastName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stuStreet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stuCity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stuState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stuZip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stuPhone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stuTuitionFee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stuCoOpStatus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stuGrade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algFood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algDrugs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stuEnrollDate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i="1" dirty="0" err="1">
                <a:latin typeface="Arial"/>
                <a:ea typeface="Arial"/>
                <a:cs typeface="Arial"/>
                <a:sym typeface="Arial"/>
              </a:rPr>
              <a:t>mId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Staff(</a:t>
            </a:r>
            <a:r>
              <a:rPr lang="en" sz="1400" b="1" u="sng" dirty="0" err="1">
                <a:latin typeface="Arial"/>
                <a:ea typeface="Arial"/>
                <a:cs typeface="Arial"/>
                <a:sym typeface="Arial"/>
              </a:rPr>
              <a:t>staId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sFirstName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sLastName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sPhone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sEmail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sStreet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sCity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sState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sZip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sPosition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sSalary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Member(</a:t>
            </a:r>
            <a:r>
              <a:rPr lang="en" sz="1400" b="1" u="sng" dirty="0" err="1">
                <a:latin typeface="Arial"/>
                <a:ea typeface="Arial"/>
                <a:cs typeface="Arial"/>
                <a:sym typeface="Arial"/>
              </a:rPr>
              <a:t>mId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mFirstName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mLastName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mEmail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mStreet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mCity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mState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mZip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mJob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mPhone,mCoOpStatus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mPreferDay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mNoCoOpDay</a:t>
            </a:r>
            <a:r>
              <a:rPr lang="en" sz="14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Class(</a:t>
            </a:r>
            <a:r>
              <a:rPr lang="en" sz="1400" b="1" u="sng" dirty="0" err="1">
                <a:latin typeface="Arial"/>
                <a:ea typeface="Arial"/>
                <a:cs typeface="Arial"/>
                <a:sym typeface="Arial"/>
              </a:rPr>
              <a:t>cId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cName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cLevel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cDescription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cLocation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i="1" dirty="0" err="1">
                <a:latin typeface="Arial"/>
                <a:ea typeface="Arial"/>
                <a:cs typeface="Arial"/>
                <a:sym typeface="Arial"/>
              </a:rPr>
              <a:t>staId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Task(</a:t>
            </a:r>
            <a:r>
              <a:rPr lang="en" sz="1400" b="1" u="sng" dirty="0" err="1"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lang="en" sz="1400" u="sng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i="1" u="sng" dirty="0" err="1">
                <a:latin typeface="Arial"/>
                <a:ea typeface="Arial"/>
                <a:cs typeface="Arial"/>
                <a:sym typeface="Arial"/>
              </a:rPr>
              <a:t>mId</a:t>
            </a:r>
            <a:r>
              <a:rPr lang="en" sz="14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dirty="0" err="1">
                <a:latin typeface="Arial"/>
                <a:ea typeface="Arial"/>
                <a:cs typeface="Arial"/>
                <a:sym typeface="Arial"/>
              </a:rPr>
              <a:t>tContent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Teach(</a:t>
            </a:r>
            <a:r>
              <a:rPr lang="en" sz="1400" b="1" i="1" u="sng" dirty="0" err="1">
                <a:latin typeface="Arial"/>
                <a:ea typeface="Arial"/>
                <a:cs typeface="Arial"/>
                <a:sym typeface="Arial"/>
              </a:rPr>
              <a:t>cId</a:t>
            </a:r>
            <a:r>
              <a:rPr lang="en" sz="1400" b="1" i="1" u="sng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 b="1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i="1" u="sng" dirty="0" err="1">
                <a:latin typeface="Arial"/>
                <a:ea typeface="Arial"/>
                <a:cs typeface="Arial"/>
                <a:sym typeface="Arial"/>
              </a:rPr>
              <a:t>staId</a:t>
            </a:r>
            <a:r>
              <a:rPr lang="en" sz="1400" b="1" i="1" u="sng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400" b="1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i="1" u="sng" dirty="0" err="1">
                <a:latin typeface="Arial"/>
                <a:ea typeface="Arial"/>
                <a:cs typeface="Arial"/>
                <a:sym typeface="Arial"/>
              </a:rPr>
              <a:t>stuId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1344700" y="315925"/>
            <a:ext cx="6454600" cy="4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Physical Database Design -- Student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1658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CREATE TABLE [Student] (</a:t>
            </a:r>
            <a:endParaRPr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stuId CHAR(9) NOT NULL,</a:t>
            </a:r>
            <a:endParaRPr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mId CHAR(9),</a:t>
            </a:r>
            <a:endParaRPr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stuFirstName VARCHAR(20),</a:t>
            </a:r>
            <a:endParaRPr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stuLastName VARCHAR(20),</a:t>
            </a:r>
            <a:endParaRPr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stuStreet VARCHAR(40),</a:t>
            </a:r>
            <a:endParaRPr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stuCity VARCHAR(20),</a:t>
            </a:r>
            <a:endParaRPr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stuState CHAR(2),</a:t>
            </a:r>
            <a:endParaRPr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stuZip CHAR(5),</a:t>
            </a:r>
            <a:endParaRPr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stuPhone CHAR(12),</a:t>
            </a:r>
            <a:endParaRPr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stuTuitionFee DECIMAL(10,2),</a:t>
            </a:r>
            <a:endParaRPr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stuCoOpStatus VARCHAR(20),</a:t>
            </a:r>
            <a:endParaRPr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4690075" y="1255125"/>
            <a:ext cx="4052400" cy="3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>
                <a:solidFill>
                  <a:srgbClr val="2D3B45"/>
                </a:solidFill>
              </a:rPr>
              <a:t>stuGrade</a:t>
            </a:r>
            <a:r>
              <a:rPr lang="en" sz="1200" dirty="0">
                <a:solidFill>
                  <a:srgbClr val="2D3B45"/>
                </a:solidFill>
              </a:rPr>
              <a:t> VARCHAR(20),</a:t>
            </a:r>
            <a:endParaRPr sz="1200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>
                <a:solidFill>
                  <a:srgbClr val="2D3B45"/>
                </a:solidFill>
              </a:rPr>
              <a:t>algFood</a:t>
            </a:r>
            <a:r>
              <a:rPr lang="en" sz="1200" dirty="0">
                <a:solidFill>
                  <a:srgbClr val="2D3B45"/>
                </a:solidFill>
              </a:rPr>
              <a:t> VARCHAR(100),</a:t>
            </a:r>
            <a:endParaRPr sz="1200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>
                <a:solidFill>
                  <a:srgbClr val="2D3B45"/>
                </a:solidFill>
              </a:rPr>
              <a:t>algDrugs</a:t>
            </a:r>
            <a:r>
              <a:rPr lang="en" sz="1200" dirty="0">
                <a:solidFill>
                  <a:srgbClr val="2D3B45"/>
                </a:solidFill>
              </a:rPr>
              <a:t> VARCHAR(100),</a:t>
            </a:r>
            <a:endParaRPr sz="1200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>
                <a:solidFill>
                  <a:srgbClr val="2D3B45"/>
                </a:solidFill>
              </a:rPr>
              <a:t>stuEnrollDate</a:t>
            </a:r>
            <a:r>
              <a:rPr lang="en" sz="1200" dirty="0">
                <a:solidFill>
                  <a:srgbClr val="2D3B45"/>
                </a:solidFill>
              </a:rPr>
              <a:t> DATE,</a:t>
            </a:r>
            <a:endParaRPr sz="1200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</a:rPr>
              <a:t>	CONSTRAINT </a:t>
            </a:r>
            <a:r>
              <a:rPr lang="en" sz="1200" dirty="0" err="1">
                <a:solidFill>
                  <a:srgbClr val="2D3B45"/>
                </a:solidFill>
              </a:rPr>
              <a:t>pk_Student_stuId</a:t>
            </a:r>
            <a:r>
              <a:rPr lang="en" sz="1200" dirty="0">
                <a:solidFill>
                  <a:srgbClr val="2D3B45"/>
                </a:solidFill>
              </a:rPr>
              <a:t> PRIMARY KEY (</a:t>
            </a:r>
            <a:r>
              <a:rPr lang="en" sz="1200" dirty="0" err="1">
                <a:solidFill>
                  <a:srgbClr val="2D3B45"/>
                </a:solidFill>
              </a:rPr>
              <a:t>stuId</a:t>
            </a:r>
            <a:r>
              <a:rPr lang="en" sz="1200" dirty="0">
                <a:solidFill>
                  <a:srgbClr val="2D3B45"/>
                </a:solidFill>
              </a:rPr>
              <a:t>),</a:t>
            </a:r>
            <a:endParaRPr sz="1200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</a:rPr>
              <a:t>	CONSTRAINT </a:t>
            </a:r>
            <a:r>
              <a:rPr lang="en" sz="1200" dirty="0" err="1">
                <a:solidFill>
                  <a:srgbClr val="2D3B45"/>
                </a:solidFill>
              </a:rPr>
              <a:t>fk_Student_mId</a:t>
            </a:r>
            <a:r>
              <a:rPr lang="en" sz="1200" dirty="0">
                <a:solidFill>
                  <a:srgbClr val="2D3B45"/>
                </a:solidFill>
              </a:rPr>
              <a:t> FOREIGN KEY (</a:t>
            </a:r>
            <a:r>
              <a:rPr lang="en" sz="1200" dirty="0" err="1">
                <a:solidFill>
                  <a:srgbClr val="2D3B45"/>
                </a:solidFill>
              </a:rPr>
              <a:t>mId</a:t>
            </a:r>
            <a:r>
              <a:rPr lang="en" sz="1200" dirty="0">
                <a:solidFill>
                  <a:srgbClr val="2D3B45"/>
                </a:solidFill>
              </a:rPr>
              <a:t>)</a:t>
            </a:r>
            <a:endParaRPr sz="1200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</a:rPr>
              <a:t>	REFERENCES [Member] (</a:t>
            </a:r>
            <a:r>
              <a:rPr lang="en" sz="1200" dirty="0" err="1">
                <a:solidFill>
                  <a:srgbClr val="2D3B45"/>
                </a:solidFill>
              </a:rPr>
              <a:t>mId</a:t>
            </a:r>
            <a:r>
              <a:rPr lang="en" sz="1200" dirty="0">
                <a:solidFill>
                  <a:srgbClr val="2D3B45"/>
                </a:solidFill>
              </a:rPr>
              <a:t>)</a:t>
            </a:r>
            <a:endParaRPr sz="1200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</a:rPr>
              <a:t>		ON UPDATE CASCADE</a:t>
            </a:r>
            <a:endParaRPr sz="1200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</a:rPr>
              <a:t>		ON DELETE SET NULL</a:t>
            </a:r>
            <a:endParaRPr sz="1200" dirty="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</a:rPr>
              <a:t> );</a:t>
            </a:r>
            <a:endParaRPr sz="1200" dirty="0">
              <a:solidFill>
                <a:srgbClr val="2D3B45"/>
              </a:solidFill>
            </a:endParaRPr>
          </a:p>
          <a:p>
            <a:pPr marL="0" lvl="0" indent="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D3B4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1344700" y="315925"/>
            <a:ext cx="6454600" cy="4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1344700" y="315925"/>
            <a:ext cx="6454600" cy="4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2D3B45"/>
                </a:solidFill>
              </a:rPr>
              <a:t>Use Case &amp; Application 1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Which is the most popular class according to the number of students registered?</a:t>
            </a:r>
            <a:endParaRPr b="1" dirty="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SELECT s.cName, MAX(s.nStudent) AS 'Number of Student'</a:t>
            </a:r>
            <a:endParaRPr sz="1200" dirty="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FROM	(SELECT c.cName , COUNT(t.stuId) AS 'nStudent'</a:t>
            </a:r>
            <a:endParaRPr sz="1200" dirty="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	FROM Class c, Teach t</a:t>
            </a:r>
            <a:endParaRPr sz="1200" dirty="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	WHERE c.cId = t.cId</a:t>
            </a:r>
            <a:endParaRPr sz="1200" dirty="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	GROUP BY c.cName) s</a:t>
            </a:r>
            <a:endParaRPr sz="1200" dirty="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GROUP BY s.cName;</a:t>
            </a:r>
            <a:endParaRPr sz="1200" dirty="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t="6314"/>
          <a:stretch/>
        </p:blipFill>
        <p:spPr>
          <a:xfrm>
            <a:off x="772299" y="3996275"/>
            <a:ext cx="2999602" cy="8847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DACB797-57D5-4DA8-98C7-A29A3E9EA5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509501"/>
              </p:ext>
            </p:extLst>
          </p:nvPr>
        </p:nvGraphicFramePr>
        <p:xfrm>
          <a:off x="4804901" y="1978525"/>
          <a:ext cx="4247165" cy="254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D3B45"/>
                </a:solidFill>
              </a:rPr>
              <a:t>Use Case &amp; Application 2</a:t>
            </a: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What percent of students are Halfcooper or Fullcooper?</a:t>
            </a:r>
            <a:endParaRPr b="1" dirty="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SELECT stuCoOpStatus, COUNT(stuId)*100/(SELECT COUNT(stuId) FROM Student) AS 'Percentage of Student'</a:t>
            </a:r>
            <a:endParaRPr sz="1200" dirty="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FROM Student</a:t>
            </a:r>
            <a:endParaRPr sz="1200" dirty="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GROUP BY stuCoOpStatus;</a:t>
            </a:r>
            <a:endParaRPr sz="1200" dirty="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l="1565"/>
          <a:stretch/>
        </p:blipFill>
        <p:spPr>
          <a:xfrm>
            <a:off x="521703" y="3251078"/>
            <a:ext cx="3532585" cy="74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 amt="8000"/>
          </a:blip>
          <a:stretch>
            <a:fillRect/>
          </a:stretch>
        </p:blipFill>
        <p:spPr>
          <a:xfrm>
            <a:off x="1344700" y="370100"/>
            <a:ext cx="6454600" cy="4209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6A6258-2154-4975-9F4D-95D8721F17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232234"/>
              </p:ext>
            </p:extLst>
          </p:nvPr>
        </p:nvGraphicFramePr>
        <p:xfrm>
          <a:off x="4264291" y="2436287"/>
          <a:ext cx="3985480" cy="239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6;p20">
            <a:extLst>
              <a:ext uri="{FF2B5EF4-FFF2-40B4-BE49-F238E27FC236}">
                <a16:creationId xmlns:a16="http://schemas.microsoft.com/office/drawing/2014/main" id="{9B8CDA51-535E-4B80-BAAF-8D0FB738793D}"/>
              </a:ext>
            </a:extLst>
          </p:cNvPr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1344700" y="370100"/>
            <a:ext cx="6454600" cy="4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3;p20">
            <a:extLst>
              <a:ext uri="{FF2B5EF4-FFF2-40B4-BE49-F238E27FC236}">
                <a16:creationId xmlns:a16="http://schemas.microsoft.com/office/drawing/2014/main" id="{7B0E2F2F-026B-49E3-9FCF-2EB090C479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>
                <a:solidFill>
                  <a:srgbClr val="2D3B45"/>
                </a:solidFill>
              </a:rPr>
              <a:t>Front-end</a:t>
            </a:r>
            <a:endParaRPr dirty="0"/>
          </a:p>
        </p:txBody>
      </p:sp>
      <p:sp>
        <p:nvSpPr>
          <p:cNvPr id="6" name="Google Shape;113;p20">
            <a:extLst>
              <a:ext uri="{FF2B5EF4-FFF2-40B4-BE49-F238E27FC236}">
                <a16:creationId xmlns:a16="http://schemas.microsoft.com/office/drawing/2014/main" id="{DD880220-D656-419B-B709-8ED4E95AF2A0}"/>
              </a:ext>
            </a:extLst>
          </p:cNvPr>
          <p:cNvSpPr txBox="1">
            <a:spLocks/>
          </p:cNvSpPr>
          <p:nvPr/>
        </p:nvSpPr>
        <p:spPr>
          <a:xfrm>
            <a:off x="311700" y="2374711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>
              <a:lnSpc>
                <a:spcPct val="115000"/>
              </a:lnSpc>
              <a:spcAft>
                <a:spcPts val="500"/>
              </a:spcAft>
              <a:buSzPts val="1100"/>
            </a:pPr>
            <a:r>
              <a:rPr lang="en-US" altLang="zh-CN">
                <a:hlinkClick r:id="rId3"/>
              </a:rPr>
              <a:t>http://128.8.127.120/Front-end/Member.php#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50292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613</Words>
  <Application>Microsoft Macintosh PowerPoint</Application>
  <PresentationFormat>On-screen Show (16:9)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Open Sans</vt:lpstr>
      <vt:lpstr>Arial</vt:lpstr>
      <vt:lpstr>Economica</vt:lpstr>
      <vt:lpstr>Luxe</vt:lpstr>
      <vt:lpstr>Silver Oaks Cooperative School  Information System </vt:lpstr>
      <vt:lpstr>Background</vt:lpstr>
      <vt:lpstr>Introduction</vt:lpstr>
      <vt:lpstr>Conceptual  Database  Design</vt:lpstr>
      <vt:lpstr>Logical Database Design</vt:lpstr>
      <vt:lpstr>Physical Database Design -- Student</vt:lpstr>
      <vt:lpstr>Use Case &amp; Application 1</vt:lpstr>
      <vt:lpstr>Use Case &amp; Application 2</vt:lpstr>
      <vt:lpstr>Front-end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 Oaks Cooperative School  Information System </dc:title>
  <cp:lastModifiedBy>changnanjing</cp:lastModifiedBy>
  <cp:revision>13</cp:revision>
  <dcterms:modified xsi:type="dcterms:W3CDTF">2019-12-05T04:12:25Z</dcterms:modified>
</cp:coreProperties>
</file>