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7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64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B07E-FEAF-4427-A9E0-E9A8D827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94537-2E48-4AAF-821D-494063B2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49E49-193F-4E29-B5D3-C875D041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1AB68-64E7-4FDD-A92B-3B918CD2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29A6-C40B-4849-853C-A1026BB1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16D83-7C05-43DB-8A0B-5F11A71F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B5A31-FFBA-43EF-9D43-65DA55CA2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668AB-8B63-41D4-8C4C-9228B265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03A65-E409-49BA-A861-ED4539C4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EDA4D-6A78-4603-AA45-8A8DBB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4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82DDAD-7101-4F3B-96ED-185698AC4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92DB2-D9F5-4B50-9189-8869A13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3D144-9835-446E-B959-9E18F8D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86969-F88B-4117-9E87-E8692E2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21DAF-E1BF-4604-9B0F-C6A01FD4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DE2C-1B8A-41A4-84B2-182DFE4C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01FA0-A1D8-431C-B448-FB243E17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C34C7-4200-4C3C-BBD8-CD59EC31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3FE15-D6D7-4795-9239-4AD790F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5A1C7-C628-47BC-B074-B281CCC4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DE909-FC56-4E1E-81A2-47C7EE41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991B1-A776-4049-9BF8-83FD3FE2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05699-2F9C-41EC-A693-3568BAC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FB9A1-FA7D-4FA4-8345-4B57896C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6AADD-5029-48FE-A9F3-662F509E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3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16EF-06FC-4FF5-9C8C-3EAA1ED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99CEA-F758-4996-B651-7F14C8DB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358A8-0961-44F1-9EAE-1EB22CE2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AC5F7-8EC8-4528-8AEC-B2185636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F6883-C13D-4918-99DD-2261BB2A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74011-EE29-4BDD-B524-A8CD74A6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9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CC52-2DA0-40D1-974D-9A396A73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6D07D-5DFE-409A-B357-3F6BCD6B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6DE15-FF2C-4EA1-9C58-430F58B6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95507-138D-42DF-9635-CD94281E8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91192-9731-4E78-8A12-5A75664B6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B6FE5-1081-42F0-99BD-0FCA0710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BC0143-1538-4F46-BF34-1BD50AF2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599B61-B932-4CA6-B3C6-3DDA6F9E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65B20-89B7-4CD9-BD3E-45DFE661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0724A-3F27-4B41-978E-039D1DB1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7A8DDE-B011-465C-A527-9FBB13DD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90D23-F507-4C42-9B8C-C5F28E03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FD9512-352D-4C88-801C-3BA536DD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F2963-A85C-4207-A098-04ED4372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A6467-A5FF-4550-A7C4-8F1176F1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4570-DD6A-4C95-A8BD-97F0593D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0833D-242C-443F-A55E-9DA1BFE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299DB-A23D-49B6-B7A1-28EA7E910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AF72B-CE5D-4C2F-9951-963FD49B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458B5-2CEF-4224-A622-0D1C3DAE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383AC-DBF9-47E1-827A-5CBD1BA8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ABA1D-68A8-4251-92AA-1675C12D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F77D8-C730-4131-9094-F1B4631A0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D020D-40A0-4E27-B32D-DD425891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47FC7-B09D-4A78-8F10-57C468EB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DB83E-96DA-47C2-9669-2710A66B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55D84A-5AFB-4060-8787-8A93CA8D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610F01-EC5B-435C-8C8F-E030C220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35848-4178-4EE5-A61F-764109DC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D1C97-6E62-49A3-80B9-1C2A4CC4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62A7-4A7F-4C30-B0C5-D53234410C1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60BA9-7FC4-4BC2-A29A-9A4BCC11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90A75-A8EE-42BE-8CF5-A385C16B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1102-F0C6-442F-A54C-AEAB313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2412f7dd1b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C58C7-7B39-4D99-8C7E-5048238F6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0320"/>
            <a:ext cx="9144000" cy="2387600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IAPS</a:t>
            </a:r>
            <a:r>
              <a:rPr lang="zh-CN" altLang="en-US" dirty="0"/>
              <a:t>图库筛选实验图片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7AE30-3076-41F9-B407-DBAE8C6AF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331170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报告人</a:t>
            </a:r>
            <a:r>
              <a:rPr lang="en-US" altLang="zh-CN" dirty="0"/>
              <a:t>:</a:t>
            </a:r>
            <a:r>
              <a:rPr lang="zh-CN" altLang="en-US" dirty="0"/>
              <a:t>张小林</a:t>
            </a:r>
          </a:p>
        </p:txBody>
      </p:sp>
    </p:spTree>
    <p:extLst>
      <p:ext uri="{BB962C8B-B14F-4D97-AF65-F5344CB8AC3E}">
        <p14:creationId xmlns:p14="http://schemas.microsoft.com/office/powerpoint/2010/main" val="95726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FD52-5EE7-4806-8AF0-5BF9EB20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4726892-3163-4213-9526-D14E64566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709104"/>
              </p:ext>
            </p:extLst>
          </p:nvPr>
        </p:nvGraphicFramePr>
        <p:xfrm>
          <a:off x="1140066" y="2431915"/>
          <a:ext cx="9911870" cy="3367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2374">
                  <a:extLst>
                    <a:ext uri="{9D8B030D-6E8A-4147-A177-3AD203B41FA5}">
                      <a16:colId xmlns:a16="http://schemas.microsoft.com/office/drawing/2014/main" val="1085989818"/>
                    </a:ext>
                  </a:extLst>
                </a:gridCol>
                <a:gridCol w="1982374">
                  <a:extLst>
                    <a:ext uri="{9D8B030D-6E8A-4147-A177-3AD203B41FA5}">
                      <a16:colId xmlns:a16="http://schemas.microsoft.com/office/drawing/2014/main" val="950881041"/>
                    </a:ext>
                  </a:extLst>
                </a:gridCol>
                <a:gridCol w="1982374">
                  <a:extLst>
                    <a:ext uri="{9D8B030D-6E8A-4147-A177-3AD203B41FA5}">
                      <a16:colId xmlns:a16="http://schemas.microsoft.com/office/drawing/2014/main" val="3320834351"/>
                    </a:ext>
                  </a:extLst>
                </a:gridCol>
                <a:gridCol w="1982374">
                  <a:extLst>
                    <a:ext uri="{9D8B030D-6E8A-4147-A177-3AD203B41FA5}">
                      <a16:colId xmlns:a16="http://schemas.microsoft.com/office/drawing/2014/main" val="1694478321"/>
                    </a:ext>
                  </a:extLst>
                </a:gridCol>
                <a:gridCol w="1982374">
                  <a:extLst>
                    <a:ext uri="{9D8B030D-6E8A-4147-A177-3AD203B41FA5}">
                      <a16:colId xmlns:a16="http://schemas.microsoft.com/office/drawing/2014/main" val="2016802262"/>
                    </a:ext>
                  </a:extLst>
                </a:gridCol>
              </a:tblGrid>
              <a:tr h="523126">
                <a:tc>
                  <a:txBody>
                    <a:bodyPr/>
                    <a:lstStyle/>
                    <a:p>
                      <a:pPr algn="l" fontAlgn="b"/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3200" u="none" strike="noStrike">
                          <a:effectLst/>
                        </a:rPr>
                        <a:t>效价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316" marR="264316" marT="132158" marB="132158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3200" u="none" strike="noStrike">
                          <a:effectLst/>
                        </a:rPr>
                        <a:t>唤醒度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4316" marR="264316" marT="132158" marB="132158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0034"/>
                  </a:ext>
                </a:extLst>
              </a:tr>
              <a:tr h="523126">
                <a:tc>
                  <a:txBody>
                    <a:bodyPr/>
                    <a:lstStyle/>
                    <a:p>
                      <a:pPr algn="ctr" fontAlgn="b"/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07348737"/>
                  </a:ext>
                </a:extLst>
              </a:tr>
              <a:tr h="523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3200" u="none" strike="noStrike" dirty="0">
                          <a:effectLst/>
                        </a:rPr>
                        <a:t>消极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0.00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0.61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0.00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</a:rPr>
                        <a:t>0.41 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08573055"/>
                  </a:ext>
                </a:extLst>
              </a:tr>
              <a:tr h="523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3200" u="none" strike="noStrike">
                          <a:effectLst/>
                        </a:rPr>
                        <a:t>中立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0.00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0.49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0.00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</a:rPr>
                        <a:t>0.65 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86096366"/>
                  </a:ext>
                </a:extLst>
              </a:tr>
              <a:tr h="523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3200" u="none" strike="noStrike">
                          <a:effectLst/>
                        </a:rPr>
                        <a:t>积极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</a:rPr>
                        <a:t>0.01 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0.25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0.00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0.58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28212346"/>
                  </a:ext>
                </a:extLst>
              </a:tr>
              <a:tr h="523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3200" u="none" strike="noStrike">
                          <a:effectLst/>
                        </a:rPr>
                        <a:t>总计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</a:rPr>
                        <a:t>0.00 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</a:rPr>
                        <a:t>0.95 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0.00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</a:rPr>
                        <a:t>0.76 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7533" marR="27533" marT="27533" marB="0" anchor="b">
                    <a:blipFill dpi="0" rotWithShape="1">
                      <a:blip r:embed="rId2"/>
                      <a:srcRect/>
                      <a:tile tx="0" ty="0" sx="100000" sy="100000" flip="none" algn="ctr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8725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8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53E1-90A3-46EE-A695-024436D2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克隆巴赫系数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9D1D22-F76D-4D41-BF88-C06F60962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151" y="3171218"/>
            <a:ext cx="9179698" cy="1660152"/>
          </a:xfrm>
        </p:spPr>
      </p:pic>
    </p:spTree>
    <p:extLst>
      <p:ext uri="{BB962C8B-B14F-4D97-AF65-F5344CB8AC3E}">
        <p14:creationId xmlns:p14="http://schemas.microsoft.com/office/powerpoint/2010/main" val="168992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9989D-546E-43BA-9414-F6580790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效价的单因素方差分析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EA9FE06-A096-46C2-A098-14E5EF6BA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32" y="1577789"/>
            <a:ext cx="5466667" cy="49150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C589AB-622D-44BD-830E-53CED6F0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40" y="1151893"/>
            <a:ext cx="5466667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CCC0-3884-47A4-A73B-CF9E9A1D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91201B-5A8D-4283-B8E1-5DCDC6C67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69" y="2243474"/>
            <a:ext cx="8020602" cy="11855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412360-35D5-4924-8BAE-ED641098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29" y="3981786"/>
            <a:ext cx="6407288" cy="24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7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3FBE-5227-4989-8911-F28B1058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3628D4-7AD1-4D55-B01D-4033C22BC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331" y="-168583"/>
            <a:ext cx="8002622" cy="71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AD82-7E2C-4F54-BA62-692D178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唤醒度的单因素方差分析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8C9D11-0DAF-4197-A97F-BE7F5BE45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63" y="1313100"/>
            <a:ext cx="5252938" cy="5106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10FDC5-FFA8-47A7-9D4A-2C07FD3A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27" y="1298509"/>
            <a:ext cx="5466667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921B9-93E4-45A0-950F-156182E7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6A38B-89E9-4E5E-907B-732F6ECB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086" y="2178997"/>
            <a:ext cx="10500936" cy="15823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FEB9F7-212F-43F5-88C5-94C9A8FB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57" y="3910520"/>
            <a:ext cx="7196486" cy="26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A99F-BED0-4C60-8CD9-8D6C0165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AFE2B6-C21A-4FDB-B224-CB6112E0E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153" y="-233820"/>
            <a:ext cx="7535694" cy="73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F5712-4856-43E8-B7A7-22C13664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图库建立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5A0AB-3177-43EA-B9D7-B1854C4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图片中的中性不 为 废弃的中性图片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可用来当作练习材料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图片名称和类别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1-120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负性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121-240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中性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241-360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积极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效价：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1-3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消极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4-6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中性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7-9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积极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唤醒度：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1-3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4-6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7-9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14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5685-35E6-4BD0-9448-2AB111D6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00D01-F39D-4498-9FBE-92A5E750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https://www.jianshu.com/p/2412f7dd1b35</a:t>
            </a:r>
            <a:r>
              <a:rPr lang="en-US" altLang="zh-CN" dirty="0"/>
              <a:t>  </a:t>
            </a:r>
            <a:r>
              <a:rPr lang="zh-CN" altLang="en-US" dirty="0"/>
              <a:t>画出优雅的</a:t>
            </a:r>
            <a:r>
              <a:rPr lang="en-US" altLang="zh-CN" dirty="0" err="1"/>
              <a:t>anova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12492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2FBE-2B51-424B-B069-0C885C50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E73BB-3C07-40A1-B086-EC48A49D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以后实验需要用当诱发情绪图片</a:t>
            </a:r>
            <a:endParaRPr lang="en-US" altLang="zh-CN" dirty="0"/>
          </a:p>
          <a:p>
            <a:r>
              <a:rPr lang="en-US" altLang="zh-CN" dirty="0"/>
              <a:t>IAPS</a:t>
            </a:r>
            <a:r>
              <a:rPr lang="zh-CN" altLang="en-US" dirty="0"/>
              <a:t>图库不准确</a:t>
            </a:r>
            <a:endParaRPr lang="en-US" altLang="zh-CN" dirty="0"/>
          </a:p>
          <a:p>
            <a:r>
              <a:rPr lang="zh-CN" altLang="en-US" dirty="0"/>
              <a:t>国内外文化差异</a:t>
            </a:r>
            <a:endParaRPr lang="en-US" altLang="zh-CN" dirty="0"/>
          </a:p>
          <a:p>
            <a:r>
              <a:rPr lang="zh-CN" altLang="en-US" dirty="0"/>
              <a:t>保证以后实验严谨性</a:t>
            </a:r>
            <a:r>
              <a:rPr lang="en-US" altLang="zh-CN" dirty="0"/>
              <a:t>,</a:t>
            </a:r>
            <a:r>
              <a:rPr lang="zh-CN" altLang="en-US" dirty="0"/>
              <a:t>验证原图库的效价和唤醒度的准确性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论文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他人在以上情况时</a:t>
            </a:r>
            <a:r>
              <a:rPr lang="en-US" altLang="zh-CN" dirty="0"/>
              <a:t>,</a:t>
            </a:r>
            <a:r>
              <a:rPr lang="zh-CN" altLang="en-US" dirty="0"/>
              <a:t>使用重新筛选图片的方法</a:t>
            </a:r>
          </a:p>
        </p:txBody>
      </p:sp>
    </p:spTree>
    <p:extLst>
      <p:ext uri="{BB962C8B-B14F-4D97-AF65-F5344CB8AC3E}">
        <p14:creationId xmlns:p14="http://schemas.microsoft.com/office/powerpoint/2010/main" val="27707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40902-8512-46B0-8D4D-185AE0C4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B6C79-347B-4868-A4F6-3FE8AEB6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4"/>
            <a:ext cx="10515600" cy="4351338"/>
          </a:xfrm>
        </p:spPr>
        <p:txBody>
          <a:bodyPr/>
          <a:lstStyle/>
          <a:p>
            <a:r>
              <a:rPr lang="zh-CN" altLang="en-US" dirty="0"/>
              <a:t>经过初步筛选</a:t>
            </a:r>
            <a:r>
              <a:rPr lang="en-US" altLang="zh-CN" dirty="0"/>
              <a:t>(</a:t>
            </a:r>
            <a:r>
              <a:rPr lang="zh-CN" altLang="en-US" dirty="0"/>
              <a:t>删去暴露图片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IAPS</a:t>
            </a:r>
            <a:r>
              <a:rPr lang="zh-CN" altLang="en-US" dirty="0"/>
              <a:t>图库</a:t>
            </a:r>
            <a:endParaRPr lang="en-US" altLang="zh-CN" dirty="0"/>
          </a:p>
          <a:p>
            <a:r>
              <a:rPr lang="zh-CN" altLang="en-US" dirty="0"/>
              <a:t>实验设备</a:t>
            </a:r>
            <a:r>
              <a:rPr lang="en-US" altLang="zh-CN" dirty="0"/>
              <a:t>(</a:t>
            </a:r>
            <a:r>
              <a:rPr lang="zh-CN" altLang="en-US" dirty="0"/>
              <a:t>三台经过调试后的被试电脑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自编</a:t>
            </a:r>
            <a:r>
              <a:rPr lang="en-US" altLang="zh-CN" dirty="0" err="1"/>
              <a:t>matlab</a:t>
            </a:r>
            <a:r>
              <a:rPr lang="zh-CN" altLang="en-US" dirty="0"/>
              <a:t>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8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5BBE0-EA58-4909-B835-59656DE3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实验程序相关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BD3BE-0184-461C-BB0A-A3E6020A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根据实验内容画出初步的流程图</a:t>
            </a:r>
            <a:endParaRPr lang="en-US" altLang="zh-CN" dirty="0"/>
          </a:p>
          <a:p>
            <a:r>
              <a:rPr lang="zh-CN" altLang="en-US" dirty="0"/>
              <a:t>将流程图和实验目的比较</a:t>
            </a:r>
            <a:r>
              <a:rPr lang="en-US" altLang="zh-CN" dirty="0"/>
              <a:t>,</a:t>
            </a:r>
            <a:r>
              <a:rPr lang="zh-CN" altLang="en-US" dirty="0"/>
              <a:t>推测流程图是否符合实验目的</a:t>
            </a:r>
            <a:endParaRPr lang="en-US" altLang="zh-CN" dirty="0"/>
          </a:p>
          <a:p>
            <a:r>
              <a:rPr lang="zh-CN" altLang="en-US" dirty="0"/>
              <a:t>调整流程图</a:t>
            </a:r>
            <a:endParaRPr lang="en-US" altLang="zh-CN" dirty="0"/>
          </a:p>
          <a:p>
            <a:r>
              <a:rPr lang="zh-CN" altLang="en-US" dirty="0"/>
              <a:t>根据流程图</a:t>
            </a:r>
            <a:r>
              <a:rPr lang="en-US" altLang="zh-CN" dirty="0"/>
              <a:t>,</a:t>
            </a:r>
            <a:r>
              <a:rPr lang="zh-CN" altLang="en-US" dirty="0"/>
              <a:t>编写实验程序</a:t>
            </a:r>
            <a:r>
              <a:rPr lang="en-US" altLang="zh-CN" dirty="0"/>
              <a:t>,</a:t>
            </a:r>
            <a:r>
              <a:rPr lang="zh-CN" altLang="en-US" dirty="0"/>
              <a:t>并细化流程图</a:t>
            </a:r>
            <a:r>
              <a:rPr lang="en-US" altLang="zh-CN" dirty="0"/>
              <a:t>(</a:t>
            </a:r>
            <a:r>
              <a:rPr lang="zh-CN" altLang="en-US" dirty="0"/>
              <a:t>实验思维转变为编程思维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进行预实验</a:t>
            </a:r>
            <a:r>
              <a:rPr lang="en-US" altLang="zh-CN" dirty="0"/>
              <a:t>,</a:t>
            </a:r>
            <a:r>
              <a:rPr lang="zh-CN" altLang="en-US" dirty="0"/>
              <a:t>并标准化实验流程</a:t>
            </a:r>
            <a:r>
              <a:rPr lang="en-US" altLang="zh-CN" dirty="0"/>
              <a:t>,</a:t>
            </a:r>
            <a:r>
              <a:rPr lang="zh-CN" altLang="en-US" dirty="0"/>
              <a:t>编写初步的数据分析脚本</a:t>
            </a:r>
            <a:endParaRPr lang="en-US" altLang="zh-CN" dirty="0"/>
          </a:p>
          <a:p>
            <a:r>
              <a:rPr lang="zh-CN" altLang="en-US" dirty="0"/>
              <a:t>培训主试</a:t>
            </a:r>
            <a:r>
              <a:rPr lang="en-US" altLang="zh-CN" dirty="0"/>
              <a:t>(</a:t>
            </a:r>
            <a:r>
              <a:rPr lang="zh-CN" altLang="en-US" dirty="0"/>
              <a:t>指导语 注意事项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8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E8F730-A850-4693-886C-E1FFA5924670}"/>
              </a:ext>
            </a:extLst>
          </p:cNvPr>
          <p:cNvSpPr/>
          <p:nvPr/>
        </p:nvSpPr>
        <p:spPr>
          <a:xfrm>
            <a:off x="3580486" y="2155623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B5C807-15C4-4B95-9EB3-00BEDD4D3E1D}"/>
              </a:ext>
            </a:extLst>
          </p:cNvPr>
          <p:cNvCxnSpPr>
            <a:stCxn id="4" idx="3"/>
          </p:cNvCxnSpPr>
          <p:nvPr/>
        </p:nvCxnSpPr>
        <p:spPr>
          <a:xfrm>
            <a:off x="4366484" y="2479916"/>
            <a:ext cx="1170393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EF3ACCB-03C0-4833-8BCA-84E3D10CC99C}"/>
              </a:ext>
            </a:extLst>
          </p:cNvPr>
          <p:cNvSpPr/>
          <p:nvPr/>
        </p:nvSpPr>
        <p:spPr>
          <a:xfrm>
            <a:off x="5536877" y="2171572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</a:t>
            </a:r>
          </a:p>
          <a:p>
            <a:pPr algn="ctr"/>
            <a:r>
              <a:rPr lang="en-US" altLang="zh-CN" dirty="0"/>
              <a:t>judge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F9E17F-D411-4481-A8B8-53402E0262C1}"/>
              </a:ext>
            </a:extLst>
          </p:cNvPr>
          <p:cNvSpPr/>
          <p:nvPr/>
        </p:nvSpPr>
        <p:spPr>
          <a:xfrm>
            <a:off x="7493268" y="2171572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relax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529E10-DF3D-49FE-944D-385C37D979E0}"/>
              </a:ext>
            </a:extLst>
          </p:cNvPr>
          <p:cNvCxnSpPr>
            <a:cxnSpLocks/>
          </p:cNvCxnSpPr>
          <p:nvPr/>
        </p:nvCxnSpPr>
        <p:spPr>
          <a:xfrm>
            <a:off x="6322875" y="2487890"/>
            <a:ext cx="1170393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EB335E3-90FF-4EA4-9FD9-1016A79DC1AB}"/>
              </a:ext>
            </a:extLst>
          </p:cNvPr>
          <p:cNvSpPr txBox="1"/>
          <p:nvPr/>
        </p:nvSpPr>
        <p:spPr>
          <a:xfrm>
            <a:off x="4460158" y="3051162"/>
            <a:ext cx="29915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150</a:t>
            </a:r>
            <a:r>
              <a:rPr lang="zh-CN" altLang="en-US" dirty="0"/>
              <a:t>中性</a:t>
            </a:r>
            <a:endParaRPr lang="en-US" altLang="zh-CN" dirty="0"/>
          </a:p>
          <a:p>
            <a:pPr algn="ctr"/>
            <a:r>
              <a:rPr lang="en-US" altLang="zh-CN" dirty="0"/>
              <a:t>150</a:t>
            </a:r>
            <a:r>
              <a:rPr lang="zh-CN" altLang="en-US" dirty="0"/>
              <a:t>负性</a:t>
            </a:r>
            <a:endParaRPr lang="en-US" altLang="zh-CN" dirty="0"/>
          </a:p>
          <a:p>
            <a:pPr algn="ctr"/>
            <a:r>
              <a:rPr lang="en-US" altLang="zh-CN" dirty="0"/>
              <a:t>150</a:t>
            </a:r>
            <a:r>
              <a:rPr lang="zh-CN" altLang="en-US" dirty="0"/>
              <a:t>积极</a:t>
            </a:r>
            <a:endParaRPr lang="en-US" altLang="zh-CN" dirty="0"/>
          </a:p>
          <a:p>
            <a:pPr algn="ctr"/>
            <a:r>
              <a:rPr lang="zh-CN" altLang="en-US" dirty="0"/>
              <a:t>（全随机）</a:t>
            </a:r>
            <a:endParaRPr lang="en-US" altLang="zh-CN" dirty="0"/>
          </a:p>
          <a:p>
            <a:pPr algn="ctr"/>
            <a:r>
              <a:rPr lang="zh-CN" altLang="en-US" dirty="0"/>
              <a:t>判断 效价和唤醒度 （</a:t>
            </a:r>
            <a:r>
              <a:rPr lang="en-US" altLang="zh-CN" dirty="0"/>
              <a:t>1-9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对判断给予反馈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按空格进入休息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0437CD-F61B-4954-9721-D1ADAB27A08A}"/>
              </a:ext>
            </a:extLst>
          </p:cNvPr>
          <p:cNvSpPr txBox="1"/>
          <p:nvPr/>
        </p:nvSpPr>
        <p:spPr>
          <a:xfrm>
            <a:off x="3825036" y="325077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t2=1s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5100BA-896A-475C-B1CE-52A73C79E051}"/>
              </a:ext>
            </a:extLst>
          </p:cNvPr>
          <p:cNvSpPr txBox="1"/>
          <p:nvPr/>
        </p:nvSpPr>
        <p:spPr>
          <a:xfrm>
            <a:off x="7685731" y="33606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t3</a:t>
            </a:r>
            <a:r>
              <a:rPr lang="zh-CN" altLang="en-US" dirty="0"/>
              <a:t> </a:t>
            </a:r>
            <a:r>
              <a:rPr lang="en-US" altLang="zh-CN" dirty="0"/>
              <a:t>=3s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BACC37-A54D-4F56-B81E-C089E26DDC20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4200299" y="36201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4F42610-E052-44FF-AF8D-E4793DAAAA6A}"/>
              </a:ext>
            </a:extLst>
          </p:cNvPr>
          <p:cNvSpPr/>
          <p:nvPr/>
        </p:nvSpPr>
        <p:spPr>
          <a:xfrm>
            <a:off x="1624095" y="2179546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指导语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67937C-B0E6-4C33-AA70-1E8799A6AED6}"/>
              </a:ext>
            </a:extLst>
          </p:cNvPr>
          <p:cNvSpPr txBox="1"/>
          <p:nvPr/>
        </p:nvSpPr>
        <p:spPr>
          <a:xfrm flipH="1">
            <a:off x="1748025" y="3250775"/>
            <a:ext cx="110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t1=5s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B08F1C-B49D-4592-94B1-739540B587C9}"/>
              </a:ext>
            </a:extLst>
          </p:cNvPr>
          <p:cNvSpPr/>
          <p:nvPr/>
        </p:nvSpPr>
        <p:spPr>
          <a:xfrm>
            <a:off x="9056660" y="2179546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771A0B-8FF3-4B1A-A87F-C1961AB9740B}"/>
              </a:ext>
            </a:extLst>
          </p:cNvPr>
          <p:cNvSpPr txBox="1"/>
          <p:nvPr/>
        </p:nvSpPr>
        <p:spPr>
          <a:xfrm>
            <a:off x="9107064" y="33606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t4=3s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4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E8F730-A850-4693-886C-E1FFA5924670}"/>
              </a:ext>
            </a:extLst>
          </p:cNvPr>
          <p:cNvSpPr/>
          <p:nvPr/>
        </p:nvSpPr>
        <p:spPr>
          <a:xfrm>
            <a:off x="3207625" y="2608385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B5C807-15C4-4B95-9EB3-00BEDD4D3E1D}"/>
              </a:ext>
            </a:extLst>
          </p:cNvPr>
          <p:cNvCxnSpPr>
            <a:stCxn id="4" idx="3"/>
          </p:cNvCxnSpPr>
          <p:nvPr/>
        </p:nvCxnSpPr>
        <p:spPr>
          <a:xfrm>
            <a:off x="3993623" y="2932678"/>
            <a:ext cx="1170393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EF3ACCB-03C0-4833-8BCA-84E3D10CC99C}"/>
              </a:ext>
            </a:extLst>
          </p:cNvPr>
          <p:cNvSpPr/>
          <p:nvPr/>
        </p:nvSpPr>
        <p:spPr>
          <a:xfrm>
            <a:off x="5164016" y="2624334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</a:t>
            </a:r>
          </a:p>
          <a:p>
            <a:pPr algn="ctr"/>
            <a:r>
              <a:rPr lang="en-US" altLang="zh-CN" dirty="0"/>
              <a:t>judge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F9E17F-D411-4481-A8B8-53402E0262C1}"/>
              </a:ext>
            </a:extLst>
          </p:cNvPr>
          <p:cNvSpPr/>
          <p:nvPr/>
        </p:nvSpPr>
        <p:spPr>
          <a:xfrm>
            <a:off x="7120407" y="2624334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relax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529E10-DF3D-49FE-944D-385C37D979E0}"/>
              </a:ext>
            </a:extLst>
          </p:cNvPr>
          <p:cNvCxnSpPr>
            <a:cxnSpLocks/>
          </p:cNvCxnSpPr>
          <p:nvPr/>
        </p:nvCxnSpPr>
        <p:spPr>
          <a:xfrm>
            <a:off x="5950014" y="2940652"/>
            <a:ext cx="1170393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EB335E3-90FF-4EA4-9FD9-1016A79DC1AB}"/>
              </a:ext>
            </a:extLst>
          </p:cNvPr>
          <p:cNvSpPr txBox="1"/>
          <p:nvPr/>
        </p:nvSpPr>
        <p:spPr>
          <a:xfrm>
            <a:off x="4061252" y="246899"/>
            <a:ext cx="29915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150</a:t>
            </a:r>
            <a:r>
              <a:rPr lang="zh-CN" altLang="en-US" dirty="0"/>
              <a:t>中性</a:t>
            </a:r>
            <a:endParaRPr lang="en-US" altLang="zh-CN" dirty="0"/>
          </a:p>
          <a:p>
            <a:pPr algn="ctr"/>
            <a:r>
              <a:rPr lang="en-US" altLang="zh-CN" dirty="0"/>
              <a:t>150</a:t>
            </a:r>
            <a:r>
              <a:rPr lang="zh-CN" altLang="en-US" dirty="0"/>
              <a:t>负性</a:t>
            </a:r>
            <a:endParaRPr lang="en-US" altLang="zh-CN" dirty="0"/>
          </a:p>
          <a:p>
            <a:pPr algn="ctr"/>
            <a:r>
              <a:rPr lang="en-US" altLang="zh-CN" dirty="0"/>
              <a:t>150</a:t>
            </a:r>
            <a:r>
              <a:rPr lang="zh-CN" altLang="en-US" dirty="0"/>
              <a:t>积极</a:t>
            </a:r>
            <a:endParaRPr lang="en-US" altLang="zh-CN" dirty="0"/>
          </a:p>
          <a:p>
            <a:pPr algn="ctr"/>
            <a:r>
              <a:rPr lang="zh-CN" altLang="en-US" dirty="0"/>
              <a:t>（全随机）</a:t>
            </a:r>
            <a:endParaRPr lang="en-US" altLang="zh-CN" dirty="0"/>
          </a:p>
          <a:p>
            <a:pPr algn="ctr"/>
            <a:r>
              <a:rPr lang="zh-CN" altLang="en-US" dirty="0"/>
              <a:t>判断 效价和唤醒度 （</a:t>
            </a:r>
            <a:r>
              <a:rPr lang="en-US" altLang="zh-CN" dirty="0"/>
              <a:t>1-9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对判断给予反馈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按空格进入休息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0437CD-F61B-4954-9721-D1ADAB27A08A}"/>
              </a:ext>
            </a:extLst>
          </p:cNvPr>
          <p:cNvSpPr txBox="1"/>
          <p:nvPr/>
        </p:nvSpPr>
        <p:spPr>
          <a:xfrm>
            <a:off x="3452175" y="370353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t2=1s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5100BA-896A-475C-B1CE-52A73C79E051}"/>
              </a:ext>
            </a:extLst>
          </p:cNvPr>
          <p:cNvSpPr txBox="1"/>
          <p:nvPr/>
        </p:nvSpPr>
        <p:spPr>
          <a:xfrm>
            <a:off x="7312870" y="381340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t3</a:t>
            </a:r>
            <a:r>
              <a:rPr lang="zh-CN" altLang="en-US" dirty="0"/>
              <a:t> </a:t>
            </a:r>
            <a:r>
              <a:rPr lang="en-US" altLang="zh-CN" dirty="0"/>
              <a:t>=3s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BACC37-A54D-4F56-B81E-C089E26DDC20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3827438" y="40728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4F42610-E052-44FF-AF8D-E4793DAAAA6A}"/>
              </a:ext>
            </a:extLst>
          </p:cNvPr>
          <p:cNvSpPr/>
          <p:nvPr/>
        </p:nvSpPr>
        <p:spPr>
          <a:xfrm>
            <a:off x="1251234" y="2632308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指导语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67937C-B0E6-4C33-AA70-1E8799A6AED6}"/>
              </a:ext>
            </a:extLst>
          </p:cNvPr>
          <p:cNvSpPr txBox="1"/>
          <p:nvPr/>
        </p:nvSpPr>
        <p:spPr>
          <a:xfrm flipH="1">
            <a:off x="1375164" y="3703537"/>
            <a:ext cx="110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t1=5s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B08F1C-B49D-4592-94B1-739540B587C9}"/>
              </a:ext>
            </a:extLst>
          </p:cNvPr>
          <p:cNvSpPr/>
          <p:nvPr/>
        </p:nvSpPr>
        <p:spPr>
          <a:xfrm>
            <a:off x="8683799" y="2632308"/>
            <a:ext cx="785998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771A0B-8FF3-4B1A-A87F-C1961AB9740B}"/>
              </a:ext>
            </a:extLst>
          </p:cNvPr>
          <p:cNvSpPr txBox="1"/>
          <p:nvPr/>
        </p:nvSpPr>
        <p:spPr>
          <a:xfrm>
            <a:off x="8734203" y="381340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t4=3s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25344FC-08ED-454B-A1B2-3D2BDF5315A8}"/>
              </a:ext>
            </a:extLst>
          </p:cNvPr>
          <p:cNvCxnSpPr>
            <a:stCxn id="6" idx="2"/>
          </p:cNvCxnSpPr>
          <p:nvPr/>
        </p:nvCxnSpPr>
        <p:spPr>
          <a:xfrm flipH="1">
            <a:off x="5557014" y="3272920"/>
            <a:ext cx="1" cy="14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32B4F8-37EB-4295-8C49-5B23DA8EE491}"/>
              </a:ext>
            </a:extLst>
          </p:cNvPr>
          <p:cNvSpPr/>
          <p:nvPr/>
        </p:nvSpPr>
        <p:spPr>
          <a:xfrm>
            <a:off x="2503226" y="4848258"/>
            <a:ext cx="758312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未判断图片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30FB778-B32F-40C7-9DC2-87A93CE1C7B5}"/>
              </a:ext>
            </a:extLst>
          </p:cNvPr>
          <p:cNvCxnSpPr>
            <a:cxnSpLocks/>
          </p:cNvCxnSpPr>
          <p:nvPr/>
        </p:nvCxnSpPr>
        <p:spPr>
          <a:xfrm>
            <a:off x="3289223" y="5172551"/>
            <a:ext cx="55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FE950D9-33E6-45F4-82B1-ED30D285446C}"/>
              </a:ext>
            </a:extLst>
          </p:cNvPr>
          <p:cNvSpPr/>
          <p:nvPr/>
        </p:nvSpPr>
        <p:spPr>
          <a:xfrm>
            <a:off x="3875149" y="4848258"/>
            <a:ext cx="758312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第一次判断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85E195-AE51-4EE3-838B-6C530577B7E2}"/>
              </a:ext>
            </a:extLst>
          </p:cNvPr>
          <p:cNvSpPr/>
          <p:nvPr/>
        </p:nvSpPr>
        <p:spPr>
          <a:xfrm>
            <a:off x="5191702" y="4848258"/>
            <a:ext cx="758312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判断一次后图片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718410-836F-4A93-BAC3-791EA57A2011}"/>
              </a:ext>
            </a:extLst>
          </p:cNvPr>
          <p:cNvCxnSpPr>
            <a:cxnSpLocks/>
          </p:cNvCxnSpPr>
          <p:nvPr/>
        </p:nvCxnSpPr>
        <p:spPr>
          <a:xfrm>
            <a:off x="4633461" y="5169679"/>
            <a:ext cx="55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108075A-A29B-4D22-9032-8542C0F0B29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950014" y="5169679"/>
            <a:ext cx="530556" cy="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C53EE96-EBA3-49D2-A580-CF26D51097DB}"/>
              </a:ext>
            </a:extLst>
          </p:cNvPr>
          <p:cNvSpPr/>
          <p:nvPr/>
        </p:nvSpPr>
        <p:spPr>
          <a:xfrm>
            <a:off x="6480570" y="4848258"/>
            <a:ext cx="758312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第二次判断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10EFDB-1639-4D1F-9D3C-D941D3E751A4}"/>
              </a:ext>
            </a:extLst>
          </p:cNvPr>
          <p:cNvSpPr/>
          <p:nvPr/>
        </p:nvSpPr>
        <p:spPr>
          <a:xfrm>
            <a:off x="7769438" y="4845386"/>
            <a:ext cx="758312" cy="64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判断两次后图片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AE09EE-58CD-4CA8-8B2E-5FC9A37B2585}"/>
              </a:ext>
            </a:extLst>
          </p:cNvPr>
          <p:cNvCxnSpPr>
            <a:cxnSpLocks/>
          </p:cNvCxnSpPr>
          <p:nvPr/>
        </p:nvCxnSpPr>
        <p:spPr>
          <a:xfrm>
            <a:off x="7211197" y="5166807"/>
            <a:ext cx="55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0156151-A5E5-4BBA-901D-0D2339B8053D}"/>
              </a:ext>
            </a:extLst>
          </p:cNvPr>
          <p:cNvSpPr txBox="1"/>
          <p:nvPr/>
        </p:nvSpPr>
        <p:spPr>
          <a:xfrm>
            <a:off x="7095984" y="5627855"/>
            <a:ext cx="207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按空格进入休息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208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8AB6B18-E6B2-4369-B056-CB3C9526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43" y="2835416"/>
            <a:ext cx="4915586" cy="18290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B51E30-3FDA-461D-A280-317A53B4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A8C9E-24FB-4892-84B2-B5D8087D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被试选取</a:t>
            </a:r>
            <a:r>
              <a:rPr lang="en-US" altLang="zh-CN" dirty="0"/>
              <a:t>(15</a:t>
            </a:r>
            <a:r>
              <a:rPr lang="zh-CN" altLang="en-US" dirty="0"/>
              <a:t>男 </a:t>
            </a:r>
            <a:r>
              <a:rPr lang="en-US" altLang="zh-CN" dirty="0"/>
              <a:t>16</a:t>
            </a:r>
            <a:r>
              <a:rPr lang="zh-CN" altLang="en-US" dirty="0"/>
              <a:t>女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在实验中不断优化流程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0C1102-D7A1-44A9-B8DC-FDB22493B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5834"/>
            <a:ext cx="5801535" cy="2019582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0D37C2E-A662-4026-8C67-8B666F9C4D14}"/>
              </a:ext>
            </a:extLst>
          </p:cNvPr>
          <p:cNvSpPr/>
          <p:nvPr/>
        </p:nvSpPr>
        <p:spPr>
          <a:xfrm>
            <a:off x="9711610" y="4438835"/>
            <a:ext cx="1145780" cy="426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1F808F8-3DC9-4EF9-A966-4B7998BAFCC8}"/>
              </a:ext>
            </a:extLst>
          </p:cNvPr>
          <p:cNvSpPr/>
          <p:nvPr/>
        </p:nvSpPr>
        <p:spPr>
          <a:xfrm>
            <a:off x="6982263" y="2595076"/>
            <a:ext cx="1228863" cy="2577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9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0098-84CA-4E4A-B88A-6928AC6D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9FFA6-FCA1-4B09-9358-BE8C531A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实验数据和原始数据间做相关</a:t>
            </a:r>
            <a:endParaRPr lang="en-US" altLang="zh-CN" dirty="0"/>
          </a:p>
          <a:p>
            <a:r>
              <a:rPr lang="zh-CN" altLang="en-US" dirty="0"/>
              <a:t>克隆巴赫</a:t>
            </a:r>
            <a:r>
              <a:rPr lang="el-GR" altLang="zh-CN" dirty="0"/>
              <a:t>α</a:t>
            </a:r>
            <a:r>
              <a:rPr lang="zh-CN" altLang="en-US" dirty="0"/>
              <a:t>信度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R</a:t>
            </a:r>
            <a:r>
              <a:rPr lang="zh-CN" altLang="en-US" dirty="0"/>
              <a:t>语言进行单因素</a:t>
            </a:r>
            <a:r>
              <a:rPr lang="en-US" altLang="zh-CN" dirty="0" err="1"/>
              <a:t>anova</a:t>
            </a:r>
            <a:r>
              <a:rPr lang="en-US" altLang="zh-CN" dirty="0"/>
              <a:t>,</a:t>
            </a:r>
            <a:r>
              <a:rPr lang="zh-CN" altLang="en-US" dirty="0"/>
              <a:t>以及</a:t>
            </a:r>
            <a:r>
              <a:rPr lang="en-US" altLang="zh-CN" dirty="0" err="1"/>
              <a:t>hsd</a:t>
            </a:r>
            <a:r>
              <a:rPr lang="zh-CN" altLang="en-US" dirty="0"/>
              <a:t>事后检验</a:t>
            </a:r>
          </a:p>
        </p:txBody>
      </p:sp>
    </p:spTree>
    <p:extLst>
      <p:ext uri="{BB962C8B-B14F-4D97-AF65-F5344CB8AC3E}">
        <p14:creationId xmlns:p14="http://schemas.microsoft.com/office/powerpoint/2010/main" val="372198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F6B5F-0BBE-41CE-BC5A-B61058E3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删除被试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A2944-F228-4250-AFF8-97130F57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</a:t>
            </a:r>
            <a:r>
              <a:rPr lang="en-US" altLang="zh-CN" dirty="0"/>
              <a:t>: </a:t>
            </a:r>
            <a:r>
              <a:rPr lang="zh-CN" altLang="en-US" dirty="0"/>
              <a:t>两次判断 大于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次的被试舍弃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2C62E-2723-4513-BEA3-56E5D034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09" y="950465"/>
            <a:ext cx="2938146" cy="55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4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422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Office 主题​​</vt:lpstr>
      <vt:lpstr>根据IAPS图库筛选实验图片</vt:lpstr>
      <vt:lpstr>实验背景</vt:lpstr>
      <vt:lpstr>实验材料</vt:lpstr>
      <vt:lpstr>实验程序相关 </vt:lpstr>
      <vt:lpstr>PowerPoint 演示文稿</vt:lpstr>
      <vt:lpstr>PowerPoint 演示文稿</vt:lpstr>
      <vt:lpstr>进入实验</vt:lpstr>
      <vt:lpstr>数据处理</vt:lpstr>
      <vt:lpstr>删除被试</vt:lpstr>
      <vt:lpstr>相关</vt:lpstr>
      <vt:lpstr>克隆巴赫系数</vt:lpstr>
      <vt:lpstr>效价的单因素方差分析</vt:lpstr>
      <vt:lpstr>PowerPoint 演示文稿</vt:lpstr>
      <vt:lpstr>PowerPoint 演示文稿</vt:lpstr>
      <vt:lpstr>唤醒度的单因素方差分析</vt:lpstr>
      <vt:lpstr>PowerPoint 演示文稿</vt:lpstr>
      <vt:lpstr>PowerPoint 演示文稿</vt:lpstr>
      <vt:lpstr>图库建立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根据IAPS图库筛选实验图片</dc:title>
  <dc:creator>w fd</dc:creator>
  <cp:lastModifiedBy>w fd</cp:lastModifiedBy>
  <cp:revision>11</cp:revision>
  <dcterms:created xsi:type="dcterms:W3CDTF">2020-11-11T08:16:04Z</dcterms:created>
  <dcterms:modified xsi:type="dcterms:W3CDTF">2022-03-01T15:36:02Z</dcterms:modified>
</cp:coreProperties>
</file>