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13"/>
    </p:embeddedFont>
    <p:embeddedFont>
      <p:font typeface="Oswald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c62474d1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c62474d1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improvements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c62474d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c62474d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adaboost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approach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c62474d1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c62474d1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fea375b0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fea375b0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62474d1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c62474d1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new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c62474d1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c62474d1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code[packages, new]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vs. all 原理 （multi class）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变量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c62474d1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c62474d1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results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62474d1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62474d1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their meaning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74954e6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74954e6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Classifier in Python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Machine Learning Project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March 26th 2020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Wanzhou</a:t>
            </a:r>
            <a:r>
              <a:rPr lang="en" dirty="0">
                <a:solidFill>
                  <a:srgbClr val="FFFFFF"/>
                </a:solidFill>
              </a:rPr>
              <a:t> Lei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Pros: Adaboost classifier is very useful when processing data that need to do the multi-classifier, and need to fill the lost data. It can make the prediction more accurate by weighting the result with different alpha.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Cons: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 Hard to do parallel computation (multi-core computation).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2: It </a:t>
            </a:r>
            <a:r>
              <a:rPr lang="en">
                <a:solidFill>
                  <a:schemeClr val="dk1"/>
                </a:solidFill>
              </a:rPr>
              <a:t>is very sensitive to the noise data (decreasing learning rate or decreasing n_estimator can help prevent overfitting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AdaBoost Model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50" y="1158875"/>
            <a:ext cx="7030374" cy="35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44450" y="2032625"/>
            <a:ext cx="7092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Alpha</a:t>
            </a:r>
            <a:endParaRPr sz="10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5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our code : Idea of using OOP to build models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00100" y="963800"/>
            <a:ext cx="42810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AdaBoostClassfier(n_estimators=50, 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learning_rate=1.0,num_steps=20):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self._n_estimators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self._learning_rate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self._num_steps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self._all_stumps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self._feature_number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Functions: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fit(self,X,y,check_data=True)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predict(self,X,check_data=True)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score(self,X,y):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get_stumps(self)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__str__(self)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04625" y="963800"/>
            <a:ext cx="3853200" cy="4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StumpClassfier(num_steps=20)</a:t>
            </a:r>
            <a:endParaRPr sz="1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 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self._alpha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 _num_steps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self._splitting_dimen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self._splitting_value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self._threshold_ineq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 _feature_number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Functions:</a:t>
            </a:r>
            <a:endParaRPr sz="1400" b="1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fit(self,X,y,weights=[],check_data=True)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predict(self,X,check_data=True)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score(self,X,y)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update_alpha(self,learning_rate):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__str__(self):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986125" y="1680875"/>
            <a:ext cx="986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 rot="10800000" flipH="1">
            <a:off x="986125" y="1949850"/>
            <a:ext cx="1378200" cy="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774217" y="1981975"/>
            <a:ext cx="2229850" cy="809375"/>
          </a:xfrm>
          <a:custGeom>
            <a:avLst/>
            <a:gdLst/>
            <a:ahLst/>
            <a:cxnLst/>
            <a:rect l="l" t="t" r="r" b="b"/>
            <a:pathLst>
              <a:path w="89194" h="32375" extrusionOk="0">
                <a:moveTo>
                  <a:pt x="13691" y="4278"/>
                </a:moveTo>
                <a:cubicBezTo>
                  <a:pt x="9133" y="5106"/>
                  <a:pt x="3654" y="6275"/>
                  <a:pt x="1085" y="10130"/>
                </a:cubicBezTo>
                <a:cubicBezTo>
                  <a:pt x="-1037" y="13314"/>
                  <a:pt x="349" y="18995"/>
                  <a:pt x="3336" y="21385"/>
                </a:cubicBezTo>
                <a:cubicBezTo>
                  <a:pt x="16046" y="31554"/>
                  <a:pt x="34905" y="29722"/>
                  <a:pt x="51057" y="31740"/>
                </a:cubicBezTo>
                <a:cubicBezTo>
                  <a:pt x="64242" y="33387"/>
                  <a:pt x="85650" y="32025"/>
                  <a:pt x="88873" y="19134"/>
                </a:cubicBezTo>
                <a:cubicBezTo>
                  <a:pt x="91437" y="8877"/>
                  <a:pt x="73335" y="1126"/>
                  <a:pt x="62762" y="1126"/>
                </a:cubicBezTo>
                <a:cubicBezTo>
                  <a:pt x="52858" y="1126"/>
                  <a:pt x="42658" y="-1276"/>
                  <a:pt x="33049" y="1126"/>
                </a:cubicBezTo>
                <a:cubicBezTo>
                  <a:pt x="23762" y="3448"/>
                  <a:pt x="14259" y="5628"/>
                  <a:pt x="4687" y="562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Google Shape;78;p15"/>
          <p:cNvSpPr/>
          <p:nvPr/>
        </p:nvSpPr>
        <p:spPr>
          <a:xfrm>
            <a:off x="5066975" y="1949907"/>
            <a:ext cx="1226775" cy="71475"/>
          </a:xfrm>
          <a:custGeom>
            <a:avLst/>
            <a:gdLst/>
            <a:ahLst/>
            <a:cxnLst/>
            <a:rect l="l" t="t" r="r" b="b"/>
            <a:pathLst>
              <a:path w="49071" h="2859" extrusionOk="0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Google Shape;79;p15"/>
          <p:cNvSpPr/>
          <p:nvPr/>
        </p:nvSpPr>
        <p:spPr>
          <a:xfrm>
            <a:off x="5066975" y="2203607"/>
            <a:ext cx="1226775" cy="71475"/>
          </a:xfrm>
          <a:custGeom>
            <a:avLst/>
            <a:gdLst/>
            <a:ahLst/>
            <a:cxnLst/>
            <a:rect l="l" t="t" r="r" b="b"/>
            <a:pathLst>
              <a:path w="49071" h="2859" extrusionOk="0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Google Shape;80;p15"/>
          <p:cNvSpPr/>
          <p:nvPr/>
        </p:nvSpPr>
        <p:spPr>
          <a:xfrm>
            <a:off x="5103550" y="2459382"/>
            <a:ext cx="1226775" cy="71475"/>
          </a:xfrm>
          <a:custGeom>
            <a:avLst/>
            <a:gdLst/>
            <a:ahLst/>
            <a:cxnLst/>
            <a:rect l="l" t="t" r="r" b="b"/>
            <a:pathLst>
              <a:path w="49071" h="2859" extrusionOk="0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Google Shape;81;p15"/>
          <p:cNvSpPr/>
          <p:nvPr/>
        </p:nvSpPr>
        <p:spPr>
          <a:xfrm>
            <a:off x="5103538" y="2715157"/>
            <a:ext cx="1226775" cy="71475"/>
          </a:xfrm>
          <a:custGeom>
            <a:avLst/>
            <a:gdLst/>
            <a:ahLst/>
            <a:cxnLst/>
            <a:rect l="l" t="t" r="r" b="b"/>
            <a:pathLst>
              <a:path w="49071" h="2859" extrusionOk="0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375" y="745300"/>
            <a:ext cx="4602300" cy="349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900" y="1306750"/>
            <a:ext cx="6458476" cy="33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81850" y="4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Analyzing: Iris Dataset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r="15045"/>
          <a:stretch/>
        </p:blipFill>
        <p:spPr>
          <a:xfrm>
            <a:off x="228175" y="741725"/>
            <a:ext cx="5193299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611800" y="194800"/>
            <a:ext cx="3841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4 Features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150 Observations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(Small Dataset)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711669" y="794618"/>
            <a:ext cx="1705350" cy="3541775"/>
          </a:xfrm>
          <a:custGeom>
            <a:avLst/>
            <a:gdLst/>
            <a:ahLst/>
            <a:cxnLst/>
            <a:rect l="l" t="t" r="r" b="b"/>
            <a:pathLst>
              <a:path w="68214" h="141671" extrusionOk="0">
                <a:moveTo>
                  <a:pt x="13242" y="137460"/>
                </a:moveTo>
                <a:cubicBezTo>
                  <a:pt x="2613" y="110899"/>
                  <a:pt x="1526" y="81202"/>
                  <a:pt x="257" y="52621"/>
                </a:cubicBezTo>
                <a:cubicBezTo>
                  <a:pt x="-567" y="34063"/>
                  <a:pt x="1086" y="3889"/>
                  <a:pt x="19302" y="246"/>
                </a:cubicBezTo>
                <a:cubicBezTo>
                  <a:pt x="34332" y="-2760"/>
                  <a:pt x="35957" y="27377"/>
                  <a:pt x="37049" y="42666"/>
                </a:cubicBezTo>
                <a:cubicBezTo>
                  <a:pt x="37638" y="50909"/>
                  <a:pt x="42539" y="58333"/>
                  <a:pt x="43975" y="66472"/>
                </a:cubicBezTo>
                <a:cubicBezTo>
                  <a:pt x="45855" y="77130"/>
                  <a:pt x="43687" y="88138"/>
                  <a:pt x="44407" y="98936"/>
                </a:cubicBezTo>
                <a:cubicBezTo>
                  <a:pt x="44907" y="106435"/>
                  <a:pt x="46638" y="113988"/>
                  <a:pt x="45706" y="121445"/>
                </a:cubicBezTo>
                <a:cubicBezTo>
                  <a:pt x="44649" y="129897"/>
                  <a:pt x="38092" y="139955"/>
                  <a:pt x="29690" y="141356"/>
                </a:cubicBezTo>
                <a:cubicBezTo>
                  <a:pt x="24783" y="142174"/>
                  <a:pt x="17632" y="141476"/>
                  <a:pt x="15406" y="137027"/>
                </a:cubicBezTo>
                <a:cubicBezTo>
                  <a:pt x="9673" y="125567"/>
                  <a:pt x="14377" y="110138"/>
                  <a:pt x="20601" y="98936"/>
                </a:cubicBezTo>
                <a:cubicBezTo>
                  <a:pt x="28756" y="84258"/>
                  <a:pt x="51423" y="82488"/>
                  <a:pt x="68214" y="824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2" name="Google Shape;92;p16"/>
          <p:cNvSpPr txBox="1"/>
          <p:nvPr/>
        </p:nvSpPr>
        <p:spPr>
          <a:xfrm>
            <a:off x="6568525" y="2564650"/>
            <a:ext cx="22725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Multi Class</a:t>
            </a:r>
            <a:endParaRPr sz="19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000950" y="4274475"/>
            <a:ext cx="7142100" cy="12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Modify Adaboost to Make Multi-class Classification Possible !!</a:t>
            </a:r>
            <a:endParaRPr sz="20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7800" y="0"/>
            <a:ext cx="75405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Binary→ Multi class Classification: One vs All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3" y="745075"/>
            <a:ext cx="4183775" cy="40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21" y="745075"/>
            <a:ext cx="4382879" cy="40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22425" y="1666500"/>
            <a:ext cx="14175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toMatrix()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65500" y="1807150"/>
            <a:ext cx="12663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processDF()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3775" y="666775"/>
            <a:ext cx="2434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Training the Model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2000" y="709363"/>
            <a:ext cx="17421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Predicting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68036" y="3560384"/>
            <a:ext cx="4915775" cy="1208850"/>
          </a:xfrm>
          <a:custGeom>
            <a:avLst/>
            <a:gdLst/>
            <a:ahLst/>
            <a:cxnLst/>
            <a:rect l="l" t="t" r="r" b="b"/>
            <a:pathLst>
              <a:path w="196631" h="48354" extrusionOk="0">
                <a:moveTo>
                  <a:pt x="42102" y="46309"/>
                </a:moveTo>
                <a:cubicBezTo>
                  <a:pt x="30840" y="46309"/>
                  <a:pt x="19384" y="49816"/>
                  <a:pt x="8340" y="47607"/>
                </a:cubicBezTo>
                <a:cubicBezTo>
                  <a:pt x="5234" y="46986"/>
                  <a:pt x="885" y="45919"/>
                  <a:pt x="116" y="42846"/>
                </a:cubicBezTo>
                <a:cubicBezTo>
                  <a:pt x="-808" y="39151"/>
                  <a:pt x="5940" y="37881"/>
                  <a:pt x="9206" y="35920"/>
                </a:cubicBezTo>
                <a:cubicBezTo>
                  <a:pt x="23096" y="27582"/>
                  <a:pt x="64930" y="24893"/>
                  <a:pt x="57685" y="39383"/>
                </a:cubicBezTo>
                <a:cubicBezTo>
                  <a:pt x="54255" y="46243"/>
                  <a:pt x="43051" y="47737"/>
                  <a:pt x="35610" y="45876"/>
                </a:cubicBezTo>
                <a:cubicBezTo>
                  <a:pt x="31711" y="44901"/>
                  <a:pt x="29788" y="38353"/>
                  <a:pt x="31281" y="34621"/>
                </a:cubicBezTo>
                <a:cubicBezTo>
                  <a:pt x="37452" y="19202"/>
                  <a:pt x="54050" y="8277"/>
                  <a:pt x="69805" y="3023"/>
                </a:cubicBezTo>
                <a:cubicBezTo>
                  <a:pt x="82697" y="-1277"/>
                  <a:pt x="96903" y="426"/>
                  <a:pt x="110493" y="426"/>
                </a:cubicBezTo>
                <a:cubicBezTo>
                  <a:pt x="122644" y="426"/>
                  <a:pt x="134938" y="639"/>
                  <a:pt x="146853" y="3023"/>
                </a:cubicBezTo>
                <a:cubicBezTo>
                  <a:pt x="149686" y="3590"/>
                  <a:pt x="152707" y="1889"/>
                  <a:pt x="155510" y="2590"/>
                </a:cubicBezTo>
                <a:cubicBezTo>
                  <a:pt x="164324" y="4795"/>
                  <a:pt x="172922" y="8050"/>
                  <a:pt x="181048" y="12113"/>
                </a:cubicBezTo>
                <a:cubicBezTo>
                  <a:pt x="184559" y="13868"/>
                  <a:pt x="188494" y="16528"/>
                  <a:pt x="192302" y="15576"/>
                </a:cubicBezTo>
                <a:cubicBezTo>
                  <a:pt x="195941" y="14666"/>
                  <a:pt x="196631" y="8939"/>
                  <a:pt x="196631" y="51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" name="Google Shape;107;p17"/>
          <p:cNvSpPr/>
          <p:nvPr/>
        </p:nvSpPr>
        <p:spPr>
          <a:xfrm>
            <a:off x="2082709" y="3764125"/>
            <a:ext cx="3771625" cy="1005100"/>
          </a:xfrm>
          <a:custGeom>
            <a:avLst/>
            <a:gdLst/>
            <a:ahLst/>
            <a:cxnLst/>
            <a:rect l="l" t="t" r="r" b="b"/>
            <a:pathLst>
              <a:path w="150865" h="40204" extrusionOk="0">
                <a:moveTo>
                  <a:pt x="45682" y="32464"/>
                </a:moveTo>
                <a:cubicBezTo>
                  <a:pt x="41427" y="34167"/>
                  <a:pt x="37910" y="37507"/>
                  <a:pt x="33562" y="38957"/>
                </a:cubicBezTo>
                <a:cubicBezTo>
                  <a:pt x="26029" y="41469"/>
                  <a:pt x="17588" y="39397"/>
                  <a:pt x="9756" y="38091"/>
                </a:cubicBezTo>
                <a:cubicBezTo>
                  <a:pt x="6045" y="37472"/>
                  <a:pt x="971" y="35720"/>
                  <a:pt x="233" y="32031"/>
                </a:cubicBezTo>
                <a:cubicBezTo>
                  <a:pt x="-1628" y="22730"/>
                  <a:pt x="16470" y="21339"/>
                  <a:pt x="25771" y="19479"/>
                </a:cubicBezTo>
                <a:cubicBezTo>
                  <a:pt x="31935" y="18246"/>
                  <a:pt x="42859" y="16411"/>
                  <a:pt x="44384" y="22509"/>
                </a:cubicBezTo>
                <a:cubicBezTo>
                  <a:pt x="45347" y="26360"/>
                  <a:pt x="43664" y="31381"/>
                  <a:pt x="40488" y="33763"/>
                </a:cubicBezTo>
                <a:cubicBezTo>
                  <a:pt x="37139" y="36275"/>
                  <a:pt x="29491" y="38083"/>
                  <a:pt x="27935" y="34196"/>
                </a:cubicBezTo>
                <a:cubicBezTo>
                  <a:pt x="26265" y="30024"/>
                  <a:pt x="25547" y="25137"/>
                  <a:pt x="26637" y="20777"/>
                </a:cubicBezTo>
                <a:cubicBezTo>
                  <a:pt x="27949" y="15530"/>
                  <a:pt x="33997" y="12768"/>
                  <a:pt x="38324" y="9523"/>
                </a:cubicBezTo>
                <a:cubicBezTo>
                  <a:pt x="41880" y="6856"/>
                  <a:pt x="46997" y="7572"/>
                  <a:pt x="51309" y="6493"/>
                </a:cubicBezTo>
                <a:cubicBezTo>
                  <a:pt x="63630" y="3411"/>
                  <a:pt x="77079" y="2545"/>
                  <a:pt x="89400" y="5627"/>
                </a:cubicBezTo>
                <a:cubicBezTo>
                  <a:pt x="99626" y="8185"/>
                  <a:pt x="108870" y="14282"/>
                  <a:pt x="119267" y="16016"/>
                </a:cubicBezTo>
                <a:cubicBezTo>
                  <a:pt x="127723" y="17426"/>
                  <a:pt x="138746" y="19050"/>
                  <a:pt x="144805" y="12986"/>
                </a:cubicBezTo>
                <a:cubicBezTo>
                  <a:pt x="148181" y="9607"/>
                  <a:pt x="150865" y="4777"/>
                  <a:pt x="150865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8" name="Google Shape;108;p17"/>
          <p:cNvSpPr/>
          <p:nvPr/>
        </p:nvSpPr>
        <p:spPr>
          <a:xfrm>
            <a:off x="3287186" y="3798275"/>
            <a:ext cx="2826850" cy="761075"/>
          </a:xfrm>
          <a:custGeom>
            <a:avLst/>
            <a:gdLst/>
            <a:ahLst/>
            <a:cxnLst/>
            <a:rect l="l" t="t" r="r" b="b"/>
            <a:pathLst>
              <a:path w="113074" h="30443" extrusionOk="0">
                <a:moveTo>
                  <a:pt x="13518" y="28568"/>
                </a:moveTo>
                <a:cubicBezTo>
                  <a:pt x="7702" y="28568"/>
                  <a:pt x="-3147" y="20561"/>
                  <a:pt x="966" y="16448"/>
                </a:cubicBezTo>
                <a:cubicBezTo>
                  <a:pt x="6289" y="11125"/>
                  <a:pt x="15589" y="12752"/>
                  <a:pt x="23041" y="11687"/>
                </a:cubicBezTo>
                <a:cubicBezTo>
                  <a:pt x="31783" y="10438"/>
                  <a:pt x="43929" y="6955"/>
                  <a:pt x="49445" y="13851"/>
                </a:cubicBezTo>
                <a:cubicBezTo>
                  <a:pt x="52026" y="17077"/>
                  <a:pt x="50645" y="24343"/>
                  <a:pt x="46848" y="25971"/>
                </a:cubicBezTo>
                <a:cubicBezTo>
                  <a:pt x="37928" y="29795"/>
                  <a:pt x="26860" y="32169"/>
                  <a:pt x="17847" y="28568"/>
                </a:cubicBezTo>
                <a:cubicBezTo>
                  <a:pt x="14955" y="27412"/>
                  <a:pt x="14291" y="22264"/>
                  <a:pt x="15683" y="19478"/>
                </a:cubicBezTo>
                <a:cubicBezTo>
                  <a:pt x="17933" y="14976"/>
                  <a:pt x="24218" y="13774"/>
                  <a:pt x="29101" y="12553"/>
                </a:cubicBezTo>
                <a:cubicBezTo>
                  <a:pt x="40308" y="9751"/>
                  <a:pt x="52189" y="15006"/>
                  <a:pt x="63296" y="18180"/>
                </a:cubicBezTo>
                <a:cubicBezTo>
                  <a:pt x="71213" y="20443"/>
                  <a:pt x="79462" y="21326"/>
                  <a:pt x="87536" y="22941"/>
                </a:cubicBezTo>
                <a:cubicBezTo>
                  <a:pt x="91802" y="23794"/>
                  <a:pt x="96302" y="25296"/>
                  <a:pt x="100522" y="24240"/>
                </a:cubicBezTo>
                <a:cubicBezTo>
                  <a:pt x="105200" y="23070"/>
                  <a:pt x="110606" y="19828"/>
                  <a:pt x="111776" y="15150"/>
                </a:cubicBezTo>
                <a:cubicBezTo>
                  <a:pt x="113005" y="10233"/>
                  <a:pt x="110811" y="4535"/>
                  <a:pt x="11307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0" y="5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Hyper-Parameter &amp; Result （Iris Dataset)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547450"/>
            <a:ext cx="4476099" cy="33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75" y="1570325"/>
            <a:ext cx="4415101" cy="33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95150" y="855050"/>
            <a:ext cx="44553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Hyper-Parameter Visualization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84" y="1570325"/>
            <a:ext cx="4415091" cy="33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08575" y="2571750"/>
            <a:ext cx="47613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Dataset too easy, hyer-parameters are uncessary.</a:t>
            </a:r>
            <a:endParaRPr sz="18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350" y="475450"/>
            <a:ext cx="5647827" cy="45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5075" y="230153"/>
            <a:ext cx="4155825" cy="84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4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Dataset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525"/>
            <a:ext cx="5001674" cy="3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3895675" y="595175"/>
            <a:ext cx="508500" cy="320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25425" y="557225"/>
            <a:ext cx="508500" cy="327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32850" y="3928125"/>
            <a:ext cx="4220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 fetures 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892 0bservations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183400" y="216425"/>
            <a:ext cx="3852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Some of the age data are lost.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388900" y="703325"/>
            <a:ext cx="34413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Calculate the mean age and fill these lost ages with the mean age.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270100" y="1395950"/>
            <a:ext cx="35601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2. Dataset is unbalanced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342 of 892 people(only 38%) survived.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83400" y="2413250"/>
            <a:ext cx="3852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Problem: If use ordinary k fold CV. In each fold the proportion of survived would be different (some higher like 50%, soime lower like 10%)</a:t>
            </a:r>
            <a:endParaRPr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215875" y="3462825"/>
            <a:ext cx="38523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Fix: Stratified k fold Cross Validation.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395" y="671175"/>
            <a:ext cx="5848805" cy="3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683675" y="4051425"/>
            <a:ext cx="6233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Idea: keep the proportion of survived people in each fold to be the same (38%)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3625" y="-7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CV of Titanic Dataset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3625" y="450025"/>
            <a:ext cx="3659700" cy="15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Note that: two hyper-parameters learning rate and n_estimnator are interrelated. There is offset between decreasing learning rate and increasing n_estimators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For convenience, I only tune the n_estimator hyper-parameter.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800" y="900850"/>
            <a:ext cx="5092957" cy="38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029525" y="3123050"/>
            <a:ext cx="2564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Best n_estimator: 140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85800" y="4720575"/>
            <a:ext cx="20067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Learning rate=1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5" y="2027125"/>
            <a:ext cx="3987426" cy="29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211025" y="9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Titanic Dataset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5" y="2438175"/>
            <a:ext cx="6601000" cy="26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11025" y="898175"/>
            <a:ext cx="42852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Set the learning rate to be 1.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 _estimator to be 140.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Fit the train set and predict on the test set.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225" y="92700"/>
            <a:ext cx="4572000" cy="2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6904000" y="2835200"/>
            <a:ext cx="19047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Pretty decent result: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Accuracy: 0.858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Macintosh PowerPoint</Application>
  <PresentationFormat>全屏显示(16:9)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Times New Roman</vt:lpstr>
      <vt:lpstr>Oswald</vt:lpstr>
      <vt:lpstr>Average</vt:lpstr>
      <vt:lpstr>Arial</vt:lpstr>
      <vt:lpstr>Slate</vt:lpstr>
      <vt:lpstr>Adaboost Classifier in Python</vt:lpstr>
      <vt:lpstr>Introduction of AdaBoost Model</vt:lpstr>
      <vt:lpstr>Introduction of our code : Idea of using OOP to build models</vt:lpstr>
      <vt:lpstr>Data Processing and Analyzing: Iris Dataset</vt:lpstr>
      <vt:lpstr>Binary→ Multi class Classification: One vs All</vt:lpstr>
      <vt:lpstr>Tuning Hyper-Parameter &amp; Result （Iris Dataset)</vt:lpstr>
      <vt:lpstr>Titanic Dataset</vt:lpstr>
      <vt:lpstr>Stratified CV of Titanic Dataset</vt:lpstr>
      <vt:lpstr>Result of Titanic Dataset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Classifier in Python</dc:title>
  <cp:lastModifiedBy>LeiWanzhou</cp:lastModifiedBy>
  <cp:revision>1</cp:revision>
  <dcterms:modified xsi:type="dcterms:W3CDTF">2020-03-27T19:05:33Z</dcterms:modified>
</cp:coreProperties>
</file>