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77" r:id="rId3"/>
    <p:sldId id="290" r:id="rId4"/>
    <p:sldId id="276" r:id="rId5"/>
    <p:sldId id="284" r:id="rId6"/>
    <p:sldId id="258" r:id="rId7"/>
    <p:sldId id="319" r:id="rId8"/>
    <p:sldId id="281" r:id="rId9"/>
    <p:sldId id="280" r:id="rId10"/>
    <p:sldId id="282" r:id="rId11"/>
    <p:sldId id="315" r:id="rId12"/>
    <p:sldId id="272" r:id="rId13"/>
    <p:sldId id="271" r:id="rId14"/>
    <p:sldId id="259" r:id="rId15"/>
    <p:sldId id="316" r:id="rId16"/>
    <p:sldId id="312" r:id="rId17"/>
    <p:sldId id="283" r:id="rId18"/>
    <p:sldId id="260" r:id="rId19"/>
    <p:sldId id="306" r:id="rId20"/>
    <p:sldId id="302" r:id="rId21"/>
    <p:sldId id="299" r:id="rId22"/>
    <p:sldId id="320" r:id="rId23"/>
    <p:sldId id="301" r:id="rId24"/>
    <p:sldId id="289" r:id="rId25"/>
    <p:sldId id="317" r:id="rId26"/>
    <p:sldId id="287" r:id="rId27"/>
    <p:sldId id="307" r:id="rId28"/>
    <p:sldId id="308" r:id="rId29"/>
    <p:sldId id="313" r:id="rId30"/>
    <p:sldId id="314" r:id="rId31"/>
    <p:sldId id="31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8"/>
    <p:restoredTop sz="94918"/>
  </p:normalViewPr>
  <p:slideViewPr>
    <p:cSldViewPr snapToGrid="0" snapToObjects="1">
      <p:cViewPr varScale="1">
        <p:scale>
          <a:sx n="86" d="100"/>
          <a:sy n="86" d="100"/>
        </p:scale>
        <p:origin x="24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Hans" sz="2000">
                <a:solidFill>
                  <a:schemeClr val="tx1"/>
                </a:solidFill>
              </a:rPr>
              <a:t>Vehicle</a:t>
            </a:r>
            <a:r>
              <a:rPr lang="zh-Hans" altLang="en-US" sz="2000" baseline="0">
                <a:solidFill>
                  <a:schemeClr val="tx1"/>
                </a:solidFill>
              </a:rPr>
              <a:t> </a:t>
            </a:r>
            <a:r>
              <a:rPr lang="en-US" altLang="zh-Hans" sz="2000" baseline="0">
                <a:solidFill>
                  <a:schemeClr val="tx1"/>
                </a:solidFill>
              </a:rPr>
              <a:t>Loan</a:t>
            </a:r>
            <a:r>
              <a:rPr lang="zh-Hans" altLang="en-US" sz="2000" baseline="0">
                <a:solidFill>
                  <a:schemeClr val="tx1"/>
                </a:solidFill>
              </a:rPr>
              <a:t> </a:t>
            </a:r>
            <a:r>
              <a:rPr lang="en-US" altLang="zh-Hans" sz="2000" baseline="0">
                <a:solidFill>
                  <a:schemeClr val="tx1"/>
                </a:solidFill>
              </a:rPr>
              <a:t>Charge</a:t>
            </a:r>
            <a:r>
              <a:rPr lang="zh-Hans" altLang="en-US" sz="2000" baseline="0">
                <a:solidFill>
                  <a:schemeClr val="tx1"/>
                </a:solidFill>
              </a:rPr>
              <a:t> </a:t>
            </a:r>
            <a:r>
              <a:rPr lang="en-US" altLang="zh-Hans" sz="2000" baseline="0">
                <a:solidFill>
                  <a:schemeClr val="tx1"/>
                </a:solidFill>
              </a:rPr>
              <a:t>Off</a:t>
            </a:r>
            <a:endParaRPr lang="en-US" sz="20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ln>
              <a:solidFill>
                <a:srgbClr val="C00000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rgbClr val="C00000"/>
                </a:solidFill>
              </a:ln>
              <a:effectLst/>
              <a:sp3d contourW="25400">
                <a:contourClr>
                  <a:srgbClr val="C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15A-834C-9B80-13F237C350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rgbClr val="C00000"/>
                </a:solidFill>
              </a:ln>
              <a:effectLst/>
              <a:sp3d contourW="25400">
                <a:contourClr>
                  <a:srgbClr val="C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15A-834C-9B80-13F237C350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Sheet1!$A$3:$B$3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Sheet1!$A$4:$B$4</c:f>
              <c:numCache>
                <c:formatCode>0.0000%</c:formatCode>
                <c:ptCount val="2"/>
                <c:pt idx="0" formatCode="0.00%">
                  <c:v>8.72E-2</c:v>
                </c:pt>
                <c:pt idx="1">
                  <c:v>0.91279999999999994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5A-834C-9B80-13F237C350E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solidFill>
        <a:srgbClr val="FF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0C-A048-89C4-D452725B67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0C-A048-89C4-D452725B67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0C-A048-89C4-D452725B67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0C-A048-89C4-D452725B67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60C-A048-89C4-D452725B67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60C-A048-89C4-D452725B67F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60C-A048-89C4-D452725B67F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60C-A048-89C4-D452725B67F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60C-A048-89C4-D452725B67F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60C-A048-89C4-D452725B67F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60C-A048-89C4-D452725B67F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60C-A048-89C4-D452725B67F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60C-A048-89C4-D452725B67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Sheet1!$A$9:$A$21</c:f>
              <c:strCache>
                <c:ptCount val="13"/>
                <c:pt idx="0">
                  <c:v>aveCreditScore         </c:v>
                </c:pt>
                <c:pt idx="1">
                  <c:v>Rate                   </c:v>
                </c:pt>
                <c:pt idx="2">
                  <c:v>SavingsProductsPreLoan  </c:v>
                </c:pt>
                <c:pt idx="3">
                  <c:v>LoanProductsPreLoan     </c:v>
                </c:pt>
                <c:pt idx="4">
                  <c:v>FundedLTV               </c:v>
                </c:pt>
                <c:pt idx="5">
                  <c:v>GAPInsuranceY          </c:v>
                </c:pt>
                <c:pt idx="6">
                  <c:v>RevolvingDebtAmounts   </c:v>
                </c:pt>
                <c:pt idx="7">
                  <c:v>CreditCardIndicatorY   </c:v>
                </c:pt>
                <c:pt idx="8">
                  <c:v>DebitCardIndicatorY     </c:v>
                </c:pt>
                <c:pt idx="9">
                  <c:v>IWSY                    </c:v>
                </c:pt>
                <c:pt idx="10">
                  <c:v>TotalUnsecureBalance   </c:v>
                </c:pt>
                <c:pt idx="11">
                  <c:v>IsRefinanceY           </c:v>
                </c:pt>
                <c:pt idx="12">
                  <c:v>NewTBTIF                </c:v>
                </c:pt>
              </c:strCache>
            </c:strRef>
          </c:cat>
          <c:val>
            <c:numRef>
              <c:f>Sheet1!$B$9:$B$21</c:f>
              <c:numCache>
                <c:formatCode>0.00</c:formatCode>
                <c:ptCount val="13"/>
                <c:pt idx="0">
                  <c:v>15.096332500000001</c:v>
                </c:pt>
                <c:pt idx="1">
                  <c:v>13.820465499999999</c:v>
                </c:pt>
                <c:pt idx="2">
                  <c:v>7.7965771000000004</c:v>
                </c:pt>
                <c:pt idx="3">
                  <c:v>7.7346014700000003</c:v>
                </c:pt>
                <c:pt idx="4">
                  <c:v>7.1933291300000004</c:v>
                </c:pt>
                <c:pt idx="5">
                  <c:v>6.7721113099999997</c:v>
                </c:pt>
                <c:pt idx="6">
                  <c:v>4.1438558199999997</c:v>
                </c:pt>
                <c:pt idx="7">
                  <c:v>4.0839681199999998</c:v>
                </c:pt>
                <c:pt idx="8">
                  <c:v>3.3401487599999999</c:v>
                </c:pt>
                <c:pt idx="9">
                  <c:v>2.3417807399999999</c:v>
                </c:pt>
                <c:pt idx="10">
                  <c:v>2.1671819700000001</c:v>
                </c:pt>
                <c:pt idx="11">
                  <c:v>1.2070236599999999</c:v>
                </c:pt>
                <c:pt idx="12">
                  <c:v>5.8153259999999998E-2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60C-A048-89C4-D452725B67F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DE96-ED88-0F4D-B725-A8E052A0757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19D7-3665-B741-A10C-A8880B4D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DE96-ED88-0F4D-B725-A8E052A0757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19D7-3665-B741-A10C-A8880B4D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DE96-ED88-0F4D-B725-A8E052A0757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19D7-3665-B741-A10C-A8880B4D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DE96-ED88-0F4D-B725-A8E052A0757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19D7-3665-B741-A10C-A8880B4D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2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DE96-ED88-0F4D-B725-A8E052A0757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19D7-3665-B741-A10C-A8880B4D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DE96-ED88-0F4D-B725-A8E052A0757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19D7-3665-B741-A10C-A8880B4D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7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DE96-ED88-0F4D-B725-A8E052A0757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19D7-3665-B741-A10C-A8880B4D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DE96-ED88-0F4D-B725-A8E052A0757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19D7-3665-B741-A10C-A8880B4D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DE96-ED88-0F4D-B725-A8E052A0757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19D7-3665-B741-A10C-A8880B4D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5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DE96-ED88-0F4D-B725-A8E052A0757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19D7-3665-B741-A10C-A8880B4D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DE96-ED88-0F4D-B725-A8E052A0757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19D7-3665-B741-A10C-A8880B4D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DE96-ED88-0F4D-B725-A8E052A0757C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19D7-3665-B741-A10C-A8880B4D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E209-C829-FA4C-B558-6118DB3E4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44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Hans" b="1" dirty="0">
                <a:latin typeface="+mn-lt"/>
              </a:rPr>
              <a:t>Application</a:t>
            </a:r>
            <a:r>
              <a:rPr lang="zh-Hans" altLang="en-US" b="1" dirty="0">
                <a:latin typeface="+mn-lt"/>
              </a:rPr>
              <a:t> </a:t>
            </a:r>
            <a:r>
              <a:rPr lang="en-US" altLang="zh-Hans" b="1" dirty="0">
                <a:latin typeface="+mn-lt"/>
              </a:rPr>
              <a:t>of</a:t>
            </a:r>
            <a:r>
              <a:rPr lang="zh-Hans" altLang="en-US" b="1" dirty="0">
                <a:latin typeface="+mn-lt"/>
              </a:rPr>
              <a:t> </a:t>
            </a:r>
            <a:r>
              <a:rPr lang="en-US" altLang="zh-Hans" b="1" dirty="0">
                <a:latin typeface="+mn-lt"/>
              </a:rPr>
              <a:t>Data Mining</a:t>
            </a:r>
            <a:r>
              <a:rPr lang="zh-Hans" altLang="en-US" b="1" dirty="0">
                <a:latin typeface="+mn-lt"/>
              </a:rPr>
              <a:t> </a:t>
            </a:r>
            <a:r>
              <a:rPr lang="en-US" altLang="zh-Hans" b="1" dirty="0">
                <a:latin typeface="+mn-lt"/>
              </a:rPr>
              <a:t>on</a:t>
            </a:r>
            <a:r>
              <a:rPr lang="zh-Hans" altLang="en-US" b="1" dirty="0">
                <a:latin typeface="+mn-lt"/>
              </a:rPr>
              <a:t> </a:t>
            </a:r>
            <a:r>
              <a:rPr lang="en-US" altLang="zh-Hans" b="1" dirty="0">
                <a:latin typeface="+mn-lt"/>
              </a:rPr>
              <a:t>the</a:t>
            </a:r>
            <a:r>
              <a:rPr lang="zh-Hans" altLang="en-US" b="1" dirty="0">
                <a:latin typeface="+mn-lt"/>
              </a:rPr>
              <a:t> </a:t>
            </a:r>
            <a:r>
              <a:rPr lang="en-US" altLang="zh-Hans" b="1" dirty="0">
                <a:latin typeface="+mn-lt"/>
              </a:rPr>
              <a:t>Classification</a:t>
            </a:r>
            <a:r>
              <a:rPr lang="zh-Hans" altLang="en-US" b="1" dirty="0">
                <a:latin typeface="+mn-lt"/>
              </a:rPr>
              <a:t> </a:t>
            </a:r>
            <a:r>
              <a:rPr lang="en-US" altLang="zh-Hans" b="1" dirty="0">
                <a:latin typeface="+mn-lt"/>
              </a:rPr>
              <a:t>of</a:t>
            </a:r>
            <a:r>
              <a:rPr lang="zh-Hans" altLang="en-US" b="1" dirty="0">
                <a:latin typeface="+mn-lt"/>
              </a:rPr>
              <a:t> </a:t>
            </a:r>
            <a:r>
              <a:rPr lang="en-US" altLang="zh-Hans" b="1" dirty="0">
                <a:latin typeface="+mn-lt"/>
              </a:rPr>
              <a:t>Vehicle Loan Lending Risk</a:t>
            </a:r>
            <a:endParaRPr lang="en-US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EA5A8-B848-2440-8007-4A527F34FD8D}"/>
              </a:ext>
            </a:extLst>
          </p:cNvPr>
          <p:cNvSpPr txBox="1"/>
          <p:nvPr/>
        </p:nvSpPr>
        <p:spPr>
          <a:xfrm>
            <a:off x="1946738" y="3991897"/>
            <a:ext cx="8544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sz="3200" b="1" dirty="0"/>
              <a:t>STA 5703 Data Mining</a:t>
            </a:r>
            <a:r>
              <a:rPr lang="en-US" sz="3200" b="1" dirty="0"/>
              <a:t>--Project Pr</a:t>
            </a:r>
            <a:r>
              <a:rPr lang="en-US" altLang="zh-Hans" sz="3200" b="1" dirty="0"/>
              <a:t>esentation</a:t>
            </a:r>
            <a:endParaRPr 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4E0C5-4105-6A49-B403-33243ABCE81D}"/>
              </a:ext>
            </a:extLst>
          </p:cNvPr>
          <p:cNvSpPr txBox="1"/>
          <p:nvPr/>
        </p:nvSpPr>
        <p:spPr>
          <a:xfrm>
            <a:off x="4667585" y="5355271"/>
            <a:ext cx="582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Bingran</a:t>
            </a:r>
            <a:r>
              <a:rPr lang="en-US" sz="3200" b="1" dirty="0"/>
              <a:t> 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64786-04CD-A74D-A104-8BF02B6D0AE6}"/>
              </a:ext>
            </a:extLst>
          </p:cNvPr>
          <p:cNvSpPr txBox="1"/>
          <p:nvPr/>
        </p:nvSpPr>
        <p:spPr>
          <a:xfrm>
            <a:off x="4928861" y="6011363"/>
            <a:ext cx="582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  <a:r>
              <a:rPr lang="en-US" altLang="zh-Hans" sz="2800" b="1" dirty="0"/>
              <a:t>4</a:t>
            </a:r>
            <a:r>
              <a:rPr lang="en-US" sz="2800" b="1" dirty="0"/>
              <a:t>/</a:t>
            </a:r>
            <a:r>
              <a:rPr lang="en-US" altLang="zh-Hans" sz="2800" b="1" dirty="0"/>
              <a:t>09</a:t>
            </a:r>
            <a:r>
              <a:rPr lang="en-US" sz="2800" b="1" dirty="0"/>
              <a:t>/2018</a:t>
            </a:r>
          </a:p>
        </p:txBody>
      </p:sp>
    </p:spTree>
    <p:extLst>
      <p:ext uri="{BB962C8B-B14F-4D97-AF65-F5344CB8AC3E}">
        <p14:creationId xmlns:p14="http://schemas.microsoft.com/office/powerpoint/2010/main" val="28833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E209-C829-FA4C-B558-6118DB3E4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44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Hans" b="1" dirty="0">
                <a:latin typeface="+mn-lt"/>
              </a:rPr>
              <a:t>Methods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236927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421-78A0-5042-93B5-08C06C66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+mn-lt"/>
              </a:rPr>
              <a:t>Dataset 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D7A942-BE14-D541-A88A-35C4A88A4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49802"/>
              </p:ext>
            </p:extLst>
          </p:nvPr>
        </p:nvGraphicFramePr>
        <p:xfrm>
          <a:off x="952906" y="1926627"/>
          <a:ext cx="10286179" cy="137318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70470">
                  <a:extLst>
                    <a:ext uri="{9D8B030D-6E8A-4147-A177-3AD203B41FA5}">
                      <a16:colId xmlns:a16="http://schemas.microsoft.com/office/drawing/2014/main" val="3355943708"/>
                    </a:ext>
                  </a:extLst>
                </a:gridCol>
                <a:gridCol w="4387566">
                  <a:extLst>
                    <a:ext uri="{9D8B030D-6E8A-4147-A177-3AD203B41FA5}">
                      <a16:colId xmlns:a16="http://schemas.microsoft.com/office/drawing/2014/main" val="3279823374"/>
                    </a:ext>
                  </a:extLst>
                </a:gridCol>
                <a:gridCol w="3828143">
                  <a:extLst>
                    <a:ext uri="{9D8B030D-6E8A-4147-A177-3AD203B41FA5}">
                      <a16:colId xmlns:a16="http://schemas.microsoft.com/office/drawing/2014/main" val="1194325986"/>
                    </a:ext>
                  </a:extLst>
                </a:gridCol>
              </a:tblGrid>
              <a:tr h="35080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5044"/>
                  </a:ext>
                </a:extLst>
              </a:tr>
              <a:tr h="4587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19658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87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10518"/>
                  </a:ext>
                </a:extLst>
              </a:tr>
              <a:tr h="4470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Vehicle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13217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87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789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EAF9DA4-0367-0045-A2CE-0934EC869C77}"/>
              </a:ext>
            </a:extLst>
          </p:cNvPr>
          <p:cNvSpPr txBox="1"/>
          <p:nvPr/>
        </p:nvSpPr>
        <p:spPr>
          <a:xfrm>
            <a:off x="897351" y="1399059"/>
            <a:ext cx="1039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CFE dataset from UCF </a:t>
            </a:r>
            <a:r>
              <a:rPr lang="en-US" sz="2400" dirty="0" err="1"/>
              <a:t>WebCourse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2CFA8-8F56-1D43-BE35-2F0E3D821B55}"/>
              </a:ext>
            </a:extLst>
          </p:cNvPr>
          <p:cNvSpPr txBox="1"/>
          <p:nvPr/>
        </p:nvSpPr>
        <p:spPr>
          <a:xfrm>
            <a:off x="1723696" y="3561356"/>
            <a:ext cx="53707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Basic Loan Information (21)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Borrowers (12)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Co-Borrowers 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Borrowers Combined 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Account Information (17)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Vehicle Information (19)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Charge off (3)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F14A3E7-C33C-134A-9F5C-252B0FDAC2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248757"/>
              </p:ext>
            </p:extLst>
          </p:nvPr>
        </p:nvGraphicFramePr>
        <p:xfrm>
          <a:off x="5756031" y="3561356"/>
          <a:ext cx="5237790" cy="2891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7729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421-78A0-5042-93B5-08C06C66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+mn-lt"/>
              </a:rPr>
              <a:t>Dataset --- Continue</a:t>
            </a:r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42A44-7C64-5E4A-BEE2-E1AE320D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48" y="1568767"/>
            <a:ext cx="4584192" cy="4937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51E849-31FC-4B45-9C66-5019EC5F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888" y="1568767"/>
            <a:ext cx="4559807" cy="39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421-78A0-5042-93B5-08C06C66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+mn-lt"/>
              </a:rPr>
              <a:t>Data</a:t>
            </a:r>
            <a:r>
              <a:rPr lang="zh-Hans" altLang="en-US" dirty="0">
                <a:latin typeface="+mn-lt"/>
              </a:rPr>
              <a:t> </a:t>
            </a:r>
            <a:r>
              <a:rPr lang="en-US" altLang="zh-Hans" dirty="0">
                <a:latin typeface="+mn-lt"/>
              </a:rPr>
              <a:t>Preprocessing</a:t>
            </a: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FD685-2A53-D447-8AFB-381CFBC39AE9}"/>
              </a:ext>
            </a:extLst>
          </p:cNvPr>
          <p:cNvSpPr txBox="1"/>
          <p:nvPr/>
        </p:nvSpPr>
        <p:spPr>
          <a:xfrm>
            <a:off x="928953" y="1644024"/>
            <a:ext cx="817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Missing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623C4-CAED-0A45-A153-2C2FE63FAA7E}"/>
              </a:ext>
            </a:extLst>
          </p:cNvPr>
          <p:cNvSpPr txBox="1"/>
          <p:nvPr/>
        </p:nvSpPr>
        <p:spPr>
          <a:xfrm>
            <a:off x="1338856" y="2167244"/>
            <a:ext cx="9683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Removing</a:t>
            </a:r>
            <a:r>
              <a:rPr lang="en-US" sz="2400" dirty="0"/>
              <a:t> </a:t>
            </a:r>
            <a:r>
              <a:rPr lang="en-US" altLang="zh-Hans" sz="2400" dirty="0"/>
              <a:t>attributes</a:t>
            </a:r>
            <a:r>
              <a:rPr lang="en-US" sz="2400" dirty="0"/>
              <a:t> which have more than 70% missing value. </a:t>
            </a:r>
          </a:p>
          <a:p>
            <a:r>
              <a:rPr lang="en-US" sz="2400" dirty="0"/>
              <a:t>The result of the missing values are omitted</a:t>
            </a:r>
            <a:r>
              <a:rPr lang="en-US" altLang="zh-Hans" sz="2400" dirty="0"/>
              <a:t>.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B51F1-9C46-504D-8C71-710ACE2A330C}"/>
              </a:ext>
            </a:extLst>
          </p:cNvPr>
          <p:cNvSpPr txBox="1"/>
          <p:nvPr/>
        </p:nvSpPr>
        <p:spPr>
          <a:xfrm>
            <a:off x="928953" y="3224778"/>
            <a:ext cx="817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ans" sz="2800" dirty="0"/>
              <a:t>Check inconsistent data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45212-7749-524D-BE23-7D877537B8CF}"/>
              </a:ext>
            </a:extLst>
          </p:cNvPr>
          <p:cNvSpPr txBox="1"/>
          <p:nvPr/>
        </p:nvSpPr>
        <p:spPr>
          <a:xfrm>
            <a:off x="1338856" y="3670192"/>
            <a:ext cx="968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Removing</a:t>
            </a:r>
            <a:r>
              <a:rPr lang="en-US" sz="2400" dirty="0"/>
              <a:t> rows of Total Monthly income with 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D443A-CC97-8C45-9B96-061FFA530D84}"/>
              </a:ext>
            </a:extLst>
          </p:cNvPr>
          <p:cNvSpPr txBox="1"/>
          <p:nvPr/>
        </p:nvSpPr>
        <p:spPr>
          <a:xfrm>
            <a:off x="928953" y="5240781"/>
            <a:ext cx="817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ans" sz="2800" dirty="0"/>
              <a:t>Creating</a:t>
            </a:r>
            <a:r>
              <a:rPr lang="zh-Hans" altLang="en-US" sz="2800" dirty="0"/>
              <a:t> </a:t>
            </a:r>
            <a:r>
              <a:rPr lang="en-US" altLang="zh-Hans" sz="2800" dirty="0"/>
              <a:t>dummy</a:t>
            </a:r>
            <a:r>
              <a:rPr lang="zh-Hans" altLang="en-US" sz="2800" dirty="0"/>
              <a:t> </a:t>
            </a:r>
            <a:r>
              <a:rPr lang="en-US" altLang="zh-Hans" sz="2800" dirty="0"/>
              <a:t>variables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F0A3C-49F8-E442-B330-668DFF5B91C8}"/>
              </a:ext>
            </a:extLst>
          </p:cNvPr>
          <p:cNvSpPr txBox="1"/>
          <p:nvPr/>
        </p:nvSpPr>
        <p:spPr>
          <a:xfrm>
            <a:off x="1338856" y="5764001"/>
            <a:ext cx="10327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altLang="zh-Hans" sz="2400" dirty="0"/>
              <a:t>categorical</a:t>
            </a:r>
            <a:r>
              <a:rPr lang="zh-Hans" altLang="en-US" sz="2400" dirty="0"/>
              <a:t> </a:t>
            </a:r>
            <a:r>
              <a:rPr lang="en-US" altLang="zh-Hans" sz="2400" dirty="0"/>
              <a:t>attributes</a:t>
            </a:r>
            <a:r>
              <a:rPr lang="zh-Hans" altLang="en-US" sz="2400" dirty="0"/>
              <a:t> </a:t>
            </a:r>
            <a:r>
              <a:rPr lang="en-US" altLang="zh-Hans" sz="2400" dirty="0"/>
              <a:t>selected</a:t>
            </a:r>
            <a:r>
              <a:rPr lang="zh-Hans" altLang="en-US" sz="2400" dirty="0"/>
              <a:t> </a:t>
            </a:r>
            <a:r>
              <a:rPr lang="en-US" altLang="zh-Hans" sz="2400" dirty="0"/>
              <a:t>were</a:t>
            </a:r>
            <a:r>
              <a:rPr lang="zh-Hans" altLang="en-US" sz="2400" dirty="0"/>
              <a:t> </a:t>
            </a:r>
            <a:r>
              <a:rPr lang="en-US" altLang="zh-Hans" sz="2400" dirty="0"/>
              <a:t>created</a:t>
            </a:r>
            <a:r>
              <a:rPr lang="zh-Hans" altLang="en-US" sz="2400" dirty="0"/>
              <a:t> </a:t>
            </a:r>
            <a:r>
              <a:rPr lang="en-US" altLang="zh-Hans" sz="2400" dirty="0"/>
              <a:t>dummy</a:t>
            </a:r>
            <a:r>
              <a:rPr lang="zh-Hans" altLang="en-US" sz="2400" dirty="0"/>
              <a:t> </a:t>
            </a:r>
            <a:r>
              <a:rPr lang="en-US" altLang="zh-Hans" sz="2400" dirty="0"/>
              <a:t>variables</a:t>
            </a:r>
            <a:r>
              <a:rPr lang="zh-Hans" altLang="en-US" sz="2400" dirty="0"/>
              <a:t> </a:t>
            </a:r>
            <a:r>
              <a:rPr lang="en-US" altLang="zh-Hans" sz="2400" dirty="0"/>
              <a:t>(i.e.</a:t>
            </a:r>
            <a:r>
              <a:rPr lang="zh-Hans" altLang="en-US" sz="2400" dirty="0"/>
              <a:t> </a:t>
            </a:r>
            <a:r>
              <a:rPr lang="en-US" altLang="zh-Hans" sz="2400" dirty="0"/>
              <a:t>0</a:t>
            </a:r>
            <a:r>
              <a:rPr lang="zh-Hans" altLang="en-US" sz="2400" dirty="0"/>
              <a:t> </a:t>
            </a:r>
            <a:r>
              <a:rPr lang="en-US" altLang="zh-Hans" sz="2400" dirty="0"/>
              <a:t>and</a:t>
            </a:r>
            <a:r>
              <a:rPr lang="zh-Hans" altLang="en-US" sz="2400" dirty="0"/>
              <a:t> </a:t>
            </a:r>
            <a:r>
              <a:rPr lang="en-US" altLang="zh-Hans" sz="2400" dirty="0"/>
              <a:t>1).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98D7E-0714-E24B-876D-7077EA67AA83}"/>
              </a:ext>
            </a:extLst>
          </p:cNvPr>
          <p:cNvSpPr txBox="1"/>
          <p:nvPr/>
        </p:nvSpPr>
        <p:spPr>
          <a:xfrm>
            <a:off x="928952" y="4346639"/>
            <a:ext cx="817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Hans" sz="2800" dirty="0"/>
              <a:t>Check outliers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86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421-78A0-5042-93B5-08C06C66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+mn-lt"/>
              </a:rPr>
              <a:t>Feather</a:t>
            </a:r>
            <a:r>
              <a:rPr lang="zh-Hans" altLang="en-US" dirty="0">
                <a:latin typeface="+mn-lt"/>
              </a:rPr>
              <a:t> </a:t>
            </a:r>
            <a:r>
              <a:rPr lang="en-US" altLang="zh-Hans" dirty="0">
                <a:latin typeface="+mn-lt"/>
              </a:rPr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96A1-C02B-904D-B83C-31D45F19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7" y="1548384"/>
            <a:ext cx="11099029" cy="5073133"/>
          </a:xfrm>
        </p:spPr>
        <p:txBody>
          <a:bodyPr>
            <a:normAutofit fontScale="77500" lnSpcReduction="20000"/>
          </a:bodyPr>
          <a:lstStyle/>
          <a:p>
            <a:r>
              <a:rPr lang="en-US" altLang="zh-Hans" sz="3400" dirty="0"/>
              <a:t>Removing</a:t>
            </a:r>
            <a:r>
              <a:rPr lang="zh-Hans" altLang="en-US" sz="3400" dirty="0"/>
              <a:t> </a:t>
            </a:r>
            <a:r>
              <a:rPr lang="en-US" altLang="zh-Hans" sz="3400" dirty="0"/>
              <a:t>redundant</a:t>
            </a:r>
            <a:r>
              <a:rPr lang="zh-Hans" altLang="en-US" sz="3400" dirty="0"/>
              <a:t> </a:t>
            </a:r>
            <a:r>
              <a:rPr lang="en-US" altLang="zh-Hans" sz="3400" dirty="0"/>
              <a:t>attributes</a:t>
            </a:r>
          </a:p>
          <a:p>
            <a:pPr marL="0" indent="0">
              <a:buNone/>
            </a:pPr>
            <a:r>
              <a:rPr lang="zh-Hans" altLang="en-US" dirty="0"/>
              <a:t>   </a:t>
            </a:r>
            <a:r>
              <a:rPr lang="en-US" sz="2400" dirty="0"/>
              <a:t>The at</a:t>
            </a:r>
            <a:r>
              <a:rPr lang="en-US" altLang="zh-Hans" sz="2400" dirty="0"/>
              <a:t>tr</a:t>
            </a:r>
            <a:r>
              <a:rPr lang="en-US" sz="2400" dirty="0"/>
              <a:t>ibutes that ca</a:t>
            </a:r>
            <a:r>
              <a:rPr lang="en-US" altLang="zh-Hans" sz="2400" dirty="0"/>
              <a:t>rri</a:t>
            </a:r>
            <a:r>
              <a:rPr lang="en-US" sz="2400" dirty="0"/>
              <a:t>ed same or similar information</a:t>
            </a:r>
            <a:r>
              <a:rPr lang="en-US" altLang="zh-Hans" sz="2400" dirty="0"/>
              <a:t>.</a:t>
            </a:r>
          </a:p>
          <a:p>
            <a:pPr marL="0" indent="0">
              <a:buNone/>
            </a:pPr>
            <a:r>
              <a:rPr lang="zh-Hans" altLang="en-US" sz="2400" dirty="0"/>
              <a:t>    </a:t>
            </a:r>
            <a:r>
              <a:rPr lang="en-US" altLang="zh-Hans" sz="2400" dirty="0"/>
              <a:t>Example:</a:t>
            </a:r>
            <a:r>
              <a:rPr lang="zh-Hans" altLang="en-US" sz="2400" dirty="0"/>
              <a:t> </a:t>
            </a:r>
            <a:r>
              <a:rPr lang="en-US" altLang="zh-Hans" sz="2400" dirty="0"/>
              <a:t>"</a:t>
            </a:r>
            <a:r>
              <a:rPr lang="en-US" altLang="zh-Hans" sz="2400" dirty="0" err="1"/>
              <a:t>IsNewVehicle</a:t>
            </a:r>
            <a:r>
              <a:rPr lang="en-US" altLang="zh-Hans" sz="2400" dirty="0"/>
              <a:t>", "</a:t>
            </a:r>
            <a:r>
              <a:rPr lang="en-US" altLang="zh-Hans" sz="2400" dirty="0" err="1"/>
              <a:t>TradeValue</a:t>
            </a:r>
            <a:r>
              <a:rPr lang="en-US" altLang="zh-Hans" sz="2400" dirty="0"/>
              <a:t>", "</a:t>
            </a:r>
            <a:r>
              <a:rPr lang="en-US" altLang="zh-Hans" sz="2400" dirty="0" err="1"/>
              <a:t>LoanTypeDescription</a:t>
            </a:r>
            <a:r>
              <a:rPr lang="en-US" altLang="zh-Hans" sz="2400" dirty="0"/>
              <a:t>","</a:t>
            </a:r>
            <a:r>
              <a:rPr lang="en-US" altLang="zh-Hans" sz="2400" dirty="0" err="1"/>
              <a:t>Loantype</a:t>
            </a:r>
            <a:r>
              <a:rPr lang="en-US" altLang="zh-Hans" sz="2400" dirty="0"/>
              <a:t>","Occupation"</a:t>
            </a:r>
            <a:endParaRPr lang="en-US" altLang="zh-Hans" dirty="0"/>
          </a:p>
          <a:p>
            <a:pPr marL="0" indent="0">
              <a:buNone/>
            </a:pPr>
            <a:r>
              <a:rPr lang="zh-Hans" altLang="en-US" dirty="0"/>
              <a:t>    </a:t>
            </a:r>
            <a:r>
              <a:rPr lang="en-US" altLang="zh-Hans" sz="2600" dirty="0"/>
              <a:t>Number</a:t>
            </a:r>
            <a:r>
              <a:rPr lang="zh-Hans" altLang="en-US" sz="2600" dirty="0"/>
              <a:t> </a:t>
            </a:r>
            <a:r>
              <a:rPr lang="en-US" altLang="zh-Hans" sz="2600" dirty="0"/>
              <a:t>of</a:t>
            </a:r>
            <a:r>
              <a:rPr lang="zh-Hans" altLang="en-US" sz="2600" dirty="0"/>
              <a:t> </a:t>
            </a:r>
            <a:r>
              <a:rPr lang="en-US" altLang="zh-Hans" sz="2600" dirty="0"/>
              <a:t>removed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11</a:t>
            </a:r>
          </a:p>
          <a:p>
            <a:r>
              <a:rPr lang="en-US" altLang="zh-Hans" sz="3400" dirty="0"/>
              <a:t>Removing</a:t>
            </a:r>
            <a:r>
              <a:rPr lang="zh-Hans" altLang="en-US" sz="3400" dirty="0"/>
              <a:t> </a:t>
            </a:r>
            <a:r>
              <a:rPr lang="en-US" altLang="zh-Hans" sz="3400" dirty="0"/>
              <a:t>excessive</a:t>
            </a:r>
            <a:r>
              <a:rPr lang="zh-Hans" altLang="en-US" sz="3400" dirty="0"/>
              <a:t> </a:t>
            </a:r>
            <a:r>
              <a:rPr lang="en-US" altLang="zh-Hans" sz="3400" dirty="0"/>
              <a:t>attributes</a:t>
            </a:r>
          </a:p>
          <a:p>
            <a:pPr marL="0" indent="0">
              <a:buNone/>
            </a:pPr>
            <a:r>
              <a:rPr lang="zh-Hans" altLang="en-US" dirty="0"/>
              <a:t>    </a:t>
            </a:r>
            <a:r>
              <a:rPr lang="en-US" altLang="zh-Hans" sz="2400" dirty="0"/>
              <a:t>Some</a:t>
            </a:r>
            <a:r>
              <a:rPr lang="zh-Hans" altLang="en-US" sz="2400" dirty="0"/>
              <a:t> </a:t>
            </a:r>
            <a:r>
              <a:rPr lang="en-US" altLang="zh-Hans" sz="2400" dirty="0"/>
              <a:t>attributes</a:t>
            </a:r>
            <a:r>
              <a:rPr lang="zh-Hans" altLang="en-US" sz="2400" dirty="0"/>
              <a:t> </a:t>
            </a:r>
            <a:r>
              <a:rPr lang="en-US" sz="2400" dirty="0"/>
              <a:t>are </a:t>
            </a:r>
            <a:r>
              <a:rPr lang="en-US" altLang="zh-Hans" sz="2400" dirty="0"/>
              <a:t>counted</a:t>
            </a:r>
            <a:r>
              <a:rPr lang="zh-Hans" altLang="en-US" sz="2400" dirty="0"/>
              <a:t> </a:t>
            </a:r>
            <a:r>
              <a:rPr lang="en-US" sz="2400" dirty="0"/>
              <a:t>only when th</a:t>
            </a:r>
            <a:r>
              <a:rPr lang="en-US" altLang="zh-Hans" sz="2400" dirty="0"/>
              <a:t>e</a:t>
            </a:r>
            <a:r>
              <a:rPr lang="zh-Hans" altLang="en-US" sz="2400" dirty="0"/>
              <a:t> </a:t>
            </a:r>
            <a:r>
              <a:rPr lang="en-US" altLang="zh-Hans" sz="2400" dirty="0"/>
              <a:t>house</a:t>
            </a:r>
            <a:r>
              <a:rPr lang="zh-Hans" altLang="en-US" sz="2400" dirty="0"/>
              <a:t> </a:t>
            </a:r>
            <a:r>
              <a:rPr lang="en-US" altLang="zh-Hans" sz="2400" dirty="0"/>
              <a:t>had</a:t>
            </a:r>
            <a:r>
              <a:rPr lang="zh-Hans" altLang="en-US" sz="2400" dirty="0"/>
              <a:t> </a:t>
            </a:r>
            <a:r>
              <a:rPr lang="en-US" altLang="zh-Hans" sz="2400" dirty="0"/>
              <a:t>been</a:t>
            </a:r>
            <a:r>
              <a:rPr lang="zh-Hans" altLang="en-US" sz="2400" dirty="0"/>
              <a:t> </a:t>
            </a:r>
            <a:r>
              <a:rPr lang="en-US" altLang="zh-Hans" sz="2400" dirty="0"/>
              <a:t>sold</a:t>
            </a:r>
            <a:r>
              <a:rPr lang="en-US" sz="2400" dirty="0"/>
              <a:t>. </a:t>
            </a:r>
            <a:endParaRPr lang="en-US" altLang="zh-Hans" sz="2400" dirty="0"/>
          </a:p>
          <a:p>
            <a:pPr marL="0" indent="0">
              <a:buNone/>
            </a:pPr>
            <a:r>
              <a:rPr lang="zh-Hans" altLang="en-US" sz="2400" dirty="0"/>
              <a:t>     </a:t>
            </a:r>
            <a:r>
              <a:rPr lang="en-US" altLang="zh-Hans" sz="2400" dirty="0"/>
              <a:t>Example:</a:t>
            </a:r>
            <a:r>
              <a:rPr lang="zh-Hans" altLang="en-US" sz="2400" dirty="0"/>
              <a:t> </a:t>
            </a:r>
            <a:r>
              <a:rPr lang="en-US" altLang="zh-Hans" sz="2400" dirty="0"/>
              <a:t>"</a:t>
            </a:r>
            <a:r>
              <a:rPr lang="en-US" altLang="zh-Hans" sz="2400" dirty="0" err="1"/>
              <a:t>LoanOpenDate</a:t>
            </a:r>
            <a:r>
              <a:rPr lang="en-US" altLang="zh-Hans" sz="2400" dirty="0"/>
              <a:t>", "</a:t>
            </a:r>
            <a:r>
              <a:rPr lang="en-US" altLang="zh-Hans" sz="2400" dirty="0" err="1"/>
              <a:t>LoanPaymentMethodDesc</a:t>
            </a:r>
            <a:r>
              <a:rPr lang="en-US" altLang="zh-Hans" sz="2400" dirty="0"/>
              <a:t>", "</a:t>
            </a:r>
            <a:r>
              <a:rPr lang="en-US" altLang="zh-Hans" sz="2400" dirty="0" err="1"/>
              <a:t>PaymentMethods</a:t>
            </a:r>
            <a:r>
              <a:rPr lang="en-US" altLang="zh-Hans" sz="2400" dirty="0"/>
              <a:t>", "</a:t>
            </a:r>
            <a:r>
              <a:rPr lang="en-US" altLang="zh-Hans" sz="2400" dirty="0" err="1"/>
              <a:t>InstancesOfDelinquency</a:t>
            </a:r>
            <a:r>
              <a:rPr lang="en-US" altLang="zh-Hans" sz="2400" dirty="0"/>
              <a:t>" </a:t>
            </a:r>
          </a:p>
          <a:p>
            <a:pPr marL="0" indent="0">
              <a:buNone/>
            </a:pPr>
            <a:r>
              <a:rPr lang="zh-Hans" altLang="en-US" dirty="0"/>
              <a:t>    </a:t>
            </a:r>
            <a:r>
              <a:rPr lang="en-US" altLang="zh-Hans" sz="2600" dirty="0"/>
              <a:t>Number</a:t>
            </a:r>
            <a:r>
              <a:rPr lang="zh-Hans" altLang="en-US" sz="2600" dirty="0"/>
              <a:t> </a:t>
            </a:r>
            <a:r>
              <a:rPr lang="en-US" altLang="zh-Hans" sz="2600" dirty="0"/>
              <a:t>of</a:t>
            </a:r>
            <a:r>
              <a:rPr lang="zh-Hans" altLang="en-US" sz="2600" dirty="0"/>
              <a:t> </a:t>
            </a:r>
            <a:r>
              <a:rPr lang="en-US" altLang="zh-Hans" sz="2600" dirty="0"/>
              <a:t>removed: 11</a:t>
            </a:r>
          </a:p>
          <a:p>
            <a:r>
              <a:rPr lang="en-US" altLang="zh-Hans" sz="3400" dirty="0"/>
              <a:t>Using</a:t>
            </a:r>
            <a:r>
              <a:rPr lang="zh-Hans" altLang="en-US" sz="3400" dirty="0"/>
              <a:t> </a:t>
            </a:r>
            <a:r>
              <a:rPr lang="en-US" altLang="zh-Hans" sz="3400" dirty="0"/>
              <a:t>domain</a:t>
            </a:r>
            <a:r>
              <a:rPr lang="zh-Hans" altLang="en-US" sz="3400" dirty="0"/>
              <a:t> </a:t>
            </a:r>
            <a:r>
              <a:rPr lang="en-US" altLang="zh-Hans" sz="3400" dirty="0"/>
              <a:t>knowledge</a:t>
            </a:r>
            <a:r>
              <a:rPr lang="zh-Hans" altLang="en-US" sz="3400" dirty="0"/>
              <a:t> </a:t>
            </a:r>
            <a:endParaRPr lang="en-US" altLang="zh-Hans" sz="3400" dirty="0"/>
          </a:p>
          <a:p>
            <a:pPr marL="0" indent="0">
              <a:buNone/>
            </a:pPr>
            <a:r>
              <a:rPr lang="zh-Hans" altLang="en-US" sz="2600" dirty="0"/>
              <a:t>     </a:t>
            </a:r>
            <a:r>
              <a:rPr lang="en-US" sz="2600" dirty="0"/>
              <a:t>An intuitive approach was taken, with an objective to eliminate the least important ones. </a:t>
            </a:r>
          </a:p>
          <a:p>
            <a:pPr marL="0" indent="0">
              <a:buNone/>
            </a:pPr>
            <a:r>
              <a:rPr lang="zh-Hans" altLang="en-US" sz="2400" dirty="0"/>
              <a:t>     </a:t>
            </a:r>
            <a:r>
              <a:rPr lang="en-US" altLang="zh-Hans" sz="2400" dirty="0"/>
              <a:t>Example:</a:t>
            </a:r>
            <a:r>
              <a:rPr lang="zh-Hans" altLang="en-US" sz="2400" dirty="0"/>
              <a:t> </a:t>
            </a:r>
            <a:r>
              <a:rPr lang="en-US" altLang="zh-Hans" sz="2400" dirty="0"/>
              <a:t>"</a:t>
            </a:r>
            <a:r>
              <a:rPr lang="en-US" altLang="zh-Hans" sz="2400" dirty="0" err="1"/>
              <a:t>AvgTotalDeposits</a:t>
            </a:r>
            <a:r>
              <a:rPr lang="en-US" altLang="zh-Hans" sz="2400" dirty="0"/>
              <a:t>","</a:t>
            </a:r>
            <a:r>
              <a:rPr lang="en-US" altLang="zh-Hans" sz="2400" dirty="0" err="1"/>
              <a:t>CoEmployedMonths</a:t>
            </a:r>
            <a:r>
              <a:rPr lang="en-US" altLang="zh-Hans" sz="2400" dirty="0"/>
              <a:t>", "</a:t>
            </a:r>
            <a:r>
              <a:rPr lang="en-US" altLang="zh-Hans" sz="2400" dirty="0" err="1"/>
              <a:t>EmployedMonths</a:t>
            </a:r>
            <a:r>
              <a:rPr lang="en-US" altLang="zh-Hans" sz="2400" dirty="0"/>
              <a:t>","</a:t>
            </a:r>
            <a:r>
              <a:rPr lang="en-US" altLang="zh-Hans" sz="2400" dirty="0" err="1"/>
              <a:t>LoanTerm</a:t>
            </a:r>
            <a:r>
              <a:rPr lang="en-US" altLang="zh-Hans" sz="2400" dirty="0"/>
              <a:t>", </a:t>
            </a:r>
          </a:p>
          <a:p>
            <a:pPr marL="0" indent="0">
              <a:buNone/>
            </a:pPr>
            <a:r>
              <a:rPr lang="en-US" altLang="zh-Hans" sz="2400" dirty="0"/>
              <a:t>                      "</a:t>
            </a:r>
            <a:r>
              <a:rPr lang="en-US" altLang="zh-Hans" sz="2400" dirty="0" err="1"/>
              <a:t>AvgDirectDeposit</a:t>
            </a:r>
            <a:r>
              <a:rPr lang="en-US" altLang="zh-Hans" sz="2400" dirty="0"/>
              <a:t>", "</a:t>
            </a:r>
            <a:r>
              <a:rPr lang="en-US" altLang="zh-Hans" sz="2400" dirty="0" err="1"/>
              <a:t>DirectDepositsReceived</a:t>
            </a:r>
            <a:r>
              <a:rPr lang="en-US" altLang="zh-Hans" sz="2400" dirty="0"/>
              <a:t>”, "</a:t>
            </a:r>
            <a:r>
              <a:rPr lang="en-US" altLang="zh-Hans" sz="2400" dirty="0" err="1"/>
              <a:t>VehicleModel</a:t>
            </a:r>
            <a:r>
              <a:rPr lang="en-US" altLang="zh-Hans" sz="2400" dirty="0"/>
              <a:t>","</a:t>
            </a:r>
            <a:r>
              <a:rPr lang="en-US" altLang="zh-Hans" sz="2400" dirty="0" err="1"/>
              <a:t>TradeMake</a:t>
            </a:r>
            <a:r>
              <a:rPr lang="en-US" altLang="zh-Hans" sz="2400" dirty="0"/>
              <a:t>","</a:t>
            </a:r>
            <a:r>
              <a:rPr lang="en-US" altLang="zh-Hans" sz="2400" dirty="0" err="1"/>
              <a:t>TradeModel</a:t>
            </a:r>
            <a:r>
              <a:rPr lang="en-US" altLang="zh-Hans" sz="2400" dirty="0"/>
              <a:t>",</a:t>
            </a:r>
          </a:p>
          <a:p>
            <a:pPr marL="0" indent="0">
              <a:buNone/>
            </a:pPr>
            <a:r>
              <a:rPr lang="en-US" altLang="zh-Hans" sz="2400" dirty="0"/>
              <a:t>                       "</a:t>
            </a:r>
            <a:r>
              <a:rPr lang="en-US" altLang="zh-Hans" sz="2400" dirty="0" err="1"/>
              <a:t>TradePayoff</a:t>
            </a:r>
            <a:r>
              <a:rPr lang="en-US" altLang="zh-Hans" sz="2400" dirty="0"/>
              <a:t>", "</a:t>
            </a:r>
            <a:r>
              <a:rPr lang="en-US" altLang="zh-Hans" sz="2400" dirty="0" err="1"/>
              <a:t>TradeAllowance</a:t>
            </a:r>
            <a:r>
              <a:rPr lang="en-US" altLang="zh-Hans" sz="2400" dirty="0"/>
              <a:t>"</a:t>
            </a:r>
          </a:p>
          <a:p>
            <a:pPr marL="0" indent="0">
              <a:buNone/>
            </a:pPr>
            <a:r>
              <a:rPr lang="en-US" altLang="zh-Hans" dirty="0"/>
              <a:t>   </a:t>
            </a:r>
            <a:r>
              <a:rPr lang="zh-Hans" altLang="en-US" dirty="0"/>
              <a:t> </a:t>
            </a:r>
            <a:r>
              <a:rPr lang="en-US" altLang="zh-Hans" sz="2600" dirty="0"/>
              <a:t>Number</a:t>
            </a:r>
            <a:r>
              <a:rPr lang="zh-Hans" altLang="en-US" sz="2600" dirty="0"/>
              <a:t> </a:t>
            </a:r>
            <a:r>
              <a:rPr lang="en-US" altLang="zh-Hans" sz="2600" dirty="0"/>
              <a:t>of</a:t>
            </a:r>
            <a:r>
              <a:rPr lang="zh-Hans" altLang="en-US" sz="2600" dirty="0"/>
              <a:t> </a:t>
            </a:r>
            <a:r>
              <a:rPr lang="en-US" altLang="zh-Hans" sz="2600" dirty="0"/>
              <a:t>removed</a:t>
            </a:r>
            <a:r>
              <a:rPr lang="zh-Hans" altLang="en-US" sz="2600" dirty="0"/>
              <a:t> </a:t>
            </a:r>
            <a:r>
              <a:rPr lang="en-US" altLang="zh-Hans" sz="2600" dirty="0"/>
              <a:t>:</a:t>
            </a:r>
            <a:r>
              <a:rPr lang="zh-Hans" altLang="en-US" sz="2600" dirty="0"/>
              <a:t> </a:t>
            </a:r>
            <a:r>
              <a:rPr lang="en-US" altLang="zh-Hans" sz="2600" dirty="0"/>
              <a:t>38</a:t>
            </a:r>
          </a:p>
          <a:p>
            <a:pPr marL="0" indent="0">
              <a:buNone/>
            </a:pPr>
            <a:endParaRPr lang="en-US" altLang="zh-Hans" dirty="0"/>
          </a:p>
          <a:p>
            <a:pPr marL="0" indent="0">
              <a:buNone/>
            </a:pP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41509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421-78A0-5042-93B5-08C06C66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+mn-lt"/>
              </a:rPr>
              <a:t>Feather</a:t>
            </a:r>
            <a:r>
              <a:rPr lang="zh-Hans" altLang="en-US" dirty="0">
                <a:latin typeface="+mn-lt"/>
              </a:rPr>
              <a:t> </a:t>
            </a:r>
            <a:r>
              <a:rPr lang="en-US" altLang="zh-Hans" dirty="0">
                <a:latin typeface="+mn-lt"/>
              </a:rPr>
              <a:t>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96A1-C02B-904D-B83C-31D45F19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7" y="1548384"/>
            <a:ext cx="11099029" cy="5073133"/>
          </a:xfrm>
        </p:spPr>
        <p:txBody>
          <a:bodyPr>
            <a:normAutofit/>
          </a:bodyPr>
          <a:lstStyle/>
          <a:p>
            <a:r>
              <a:rPr lang="en-US" altLang="zh-Hans" sz="3400" dirty="0"/>
              <a:t>Average credit score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dirty="0"/>
              <a:t>average = (credit score + </a:t>
            </a:r>
            <a:r>
              <a:rPr lang="en-US" dirty="0" err="1"/>
              <a:t>Cocredit</a:t>
            </a:r>
            <a:r>
              <a:rPr lang="en-US" dirty="0"/>
              <a:t> score)/2</a:t>
            </a:r>
          </a:p>
          <a:p>
            <a:endParaRPr lang="en-US" altLang="zh-Hans" sz="3400" dirty="0"/>
          </a:p>
          <a:p>
            <a:r>
              <a:rPr lang="en-US" altLang="zh-Hans" sz="3400" dirty="0" err="1"/>
              <a:t>LoanChargeOff</a:t>
            </a:r>
            <a:r>
              <a:rPr lang="zh-Hans" altLang="en-US" dirty="0"/>
              <a:t> </a:t>
            </a:r>
            <a:r>
              <a:rPr lang="en-US" altLang="zh-Hans" dirty="0"/>
              <a:t>---</a:t>
            </a:r>
            <a:r>
              <a:rPr lang="zh-Hans" altLang="en-US" dirty="0"/>
              <a:t> </a:t>
            </a:r>
            <a:r>
              <a:rPr lang="en-US" altLang="zh-Hans" dirty="0"/>
              <a:t>Target</a:t>
            </a:r>
            <a:r>
              <a:rPr lang="zh-Hans" altLang="en-US" dirty="0"/>
              <a:t> </a:t>
            </a:r>
            <a:r>
              <a:rPr lang="en-US" altLang="zh-Hans" dirty="0"/>
              <a:t>variable</a:t>
            </a:r>
            <a:r>
              <a:rPr lang="zh-Hans" altLang="en-US" dirty="0"/>
              <a:t> </a:t>
            </a:r>
            <a:endParaRPr lang="en-US" altLang="zh-Hans" dirty="0"/>
          </a:p>
          <a:p>
            <a:pPr marL="0" indent="0">
              <a:buNone/>
            </a:pPr>
            <a:r>
              <a:rPr lang="en-US" altLang="zh-Hans" dirty="0"/>
              <a:t>   According to </a:t>
            </a:r>
            <a:r>
              <a:rPr lang="en-US" altLang="zh-Hans" dirty="0" err="1"/>
              <a:t>LoanChargeOffAmount</a:t>
            </a:r>
            <a:r>
              <a:rPr lang="en-US" altLang="zh-Hans" dirty="0"/>
              <a:t> coding 0/1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altLang="zh-Hans" sz="3400" dirty="0"/>
          </a:p>
          <a:p>
            <a:r>
              <a:rPr lang="en-US" altLang="zh-Hans" sz="3400" dirty="0"/>
              <a:t>Recalculating "</a:t>
            </a:r>
            <a:r>
              <a:rPr lang="en-US" altLang="zh-Hans" sz="3400" dirty="0" err="1"/>
              <a:t>TotalDebtToIncomeFund</a:t>
            </a:r>
            <a:r>
              <a:rPr lang="en-US" altLang="zh-Hans" sz="3400" dirty="0"/>
              <a:t>"</a:t>
            </a:r>
            <a:r>
              <a:rPr lang="zh-Hans" altLang="en-US" sz="2600" dirty="0"/>
              <a:t>     </a:t>
            </a:r>
            <a:endParaRPr lang="en-US" altLang="zh-Hans" sz="2600" dirty="0"/>
          </a:p>
          <a:p>
            <a:pPr marL="0" indent="0">
              <a:buNone/>
            </a:pPr>
            <a:r>
              <a:rPr lang="en-US" altLang="zh-Hans" dirty="0"/>
              <a:t>   New </a:t>
            </a:r>
            <a:r>
              <a:rPr lang="en-US" altLang="zh-Hans" dirty="0" err="1"/>
              <a:t>TotalDebtToIncomeFund</a:t>
            </a:r>
            <a:r>
              <a:rPr lang="en-US" altLang="zh-Hans" dirty="0"/>
              <a:t> = (</a:t>
            </a:r>
            <a:r>
              <a:rPr lang="en-US" altLang="zh-Hans" dirty="0" err="1"/>
              <a:t>TotalMonthlyDebt+Rent+CoRent</a:t>
            </a:r>
            <a:r>
              <a:rPr lang="en-US" altLang="zh-Hans" dirty="0"/>
              <a:t>)/(</a:t>
            </a:r>
            <a:r>
              <a:rPr lang="en-US" altLang="zh-Hans" dirty="0" err="1"/>
              <a:t>TotalMonthlyIncome</a:t>
            </a:r>
            <a:r>
              <a:rPr lang="en-US" altLang="zh-Hans" dirty="0"/>
              <a:t> + </a:t>
            </a:r>
            <a:r>
              <a:rPr lang="en-US" altLang="zh-Hans" dirty="0" err="1"/>
              <a:t>CoTotalMonIn</a:t>
            </a:r>
            <a:r>
              <a:rPr lang="en-US" altLang="zh-Hans" dirty="0"/>
              <a:t>)</a:t>
            </a:r>
          </a:p>
          <a:p>
            <a:pPr marL="0" indent="0">
              <a:buNone/>
            </a:pP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6154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421-78A0-5042-93B5-08C06C66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+mn-lt"/>
              </a:rPr>
              <a:t>Prediction</a:t>
            </a:r>
            <a:r>
              <a:rPr lang="zh-Hans" altLang="en-US" dirty="0">
                <a:latin typeface="+mn-lt"/>
              </a:rPr>
              <a:t> </a:t>
            </a:r>
            <a:r>
              <a:rPr lang="en-US" altLang="zh-Hans" dirty="0">
                <a:latin typeface="+mn-lt"/>
              </a:rPr>
              <a:t>and</a:t>
            </a:r>
            <a:r>
              <a:rPr lang="zh-Hans" altLang="en-US" dirty="0">
                <a:latin typeface="+mn-lt"/>
              </a:rPr>
              <a:t> </a:t>
            </a:r>
            <a:r>
              <a:rPr lang="en-US" altLang="zh-Hans" dirty="0">
                <a:latin typeface="+mn-lt"/>
              </a:rPr>
              <a:t>Model</a:t>
            </a:r>
            <a:r>
              <a:rPr lang="zh-Hans" altLang="en-US" dirty="0">
                <a:latin typeface="+mn-lt"/>
              </a:rPr>
              <a:t> </a:t>
            </a:r>
            <a:r>
              <a:rPr lang="en-US" altLang="zh-Hans" dirty="0">
                <a:latin typeface="+mn-lt"/>
              </a:rPr>
              <a:t>Accuracy</a:t>
            </a:r>
            <a:r>
              <a:rPr lang="zh-Hans" altLang="en-US" dirty="0">
                <a:latin typeface="+mn-lt"/>
              </a:rPr>
              <a:t> </a:t>
            </a:r>
            <a:endParaRPr lang="en-US" altLang="zh-Han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96A1-C02B-904D-B83C-31D45F19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1548384"/>
            <a:ext cx="10515600" cy="4604195"/>
          </a:xfrm>
        </p:spPr>
        <p:txBody>
          <a:bodyPr>
            <a:normAutofit/>
          </a:bodyPr>
          <a:lstStyle/>
          <a:p>
            <a:endParaRPr lang="en-US" altLang="zh-Hans" sz="3600" dirty="0"/>
          </a:p>
          <a:p>
            <a:r>
              <a:rPr lang="en-US" altLang="zh-Hans" sz="3600" dirty="0"/>
              <a:t>Build</a:t>
            </a:r>
            <a:r>
              <a:rPr lang="zh-Hans" altLang="en-US" sz="3600" dirty="0"/>
              <a:t> </a:t>
            </a:r>
            <a:r>
              <a:rPr lang="en-US" altLang="zh-Hans" sz="3600" dirty="0"/>
              <a:t>classifier</a:t>
            </a:r>
            <a:r>
              <a:rPr lang="zh-Hans" altLang="en-US" sz="3600" dirty="0"/>
              <a:t> </a:t>
            </a:r>
            <a:r>
              <a:rPr lang="en-US" altLang="zh-Hans" sz="3600" dirty="0"/>
              <a:t>by</a:t>
            </a:r>
            <a:r>
              <a:rPr lang="zh-Hans" altLang="en-US" sz="3600" dirty="0"/>
              <a:t> </a:t>
            </a:r>
            <a:r>
              <a:rPr lang="en-US" altLang="zh-Hans" sz="3600" dirty="0"/>
              <a:t>Logistic</a:t>
            </a:r>
            <a:r>
              <a:rPr lang="zh-Hans" altLang="en-US" sz="3600" dirty="0"/>
              <a:t> </a:t>
            </a:r>
            <a:r>
              <a:rPr lang="en-US" altLang="zh-Hans" sz="3600" dirty="0"/>
              <a:t>Regression</a:t>
            </a:r>
          </a:p>
          <a:p>
            <a:endParaRPr lang="en-US" altLang="zh-Hans" sz="3600" dirty="0"/>
          </a:p>
          <a:p>
            <a:r>
              <a:rPr lang="en-US" altLang="zh-Hans" sz="3600" dirty="0"/>
              <a:t>Prediction</a:t>
            </a:r>
          </a:p>
          <a:p>
            <a:endParaRPr lang="en-US" altLang="zh-Hans" sz="3600" dirty="0"/>
          </a:p>
          <a:p>
            <a:r>
              <a:rPr lang="en-US" altLang="zh-Hans" sz="3600" dirty="0"/>
              <a:t>Model</a:t>
            </a:r>
            <a:r>
              <a:rPr lang="zh-Hans" altLang="en-US" sz="3600" dirty="0"/>
              <a:t> </a:t>
            </a:r>
            <a:r>
              <a:rPr lang="en-US" altLang="zh-Hans" sz="36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39333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E209-C829-FA4C-B558-6118DB3E4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44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Hans" b="1" dirty="0">
                <a:latin typeface="+mn-lt"/>
              </a:rPr>
              <a:t>Results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30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09EF-B865-6D46-9380-C4130D5A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+mn-lt"/>
              </a:rPr>
              <a:t>Exploratory</a:t>
            </a:r>
            <a:r>
              <a:rPr lang="zh-Hans" altLang="en-US" dirty="0">
                <a:latin typeface="+mn-lt"/>
              </a:rPr>
              <a:t> </a:t>
            </a:r>
            <a:r>
              <a:rPr lang="en-US" altLang="zh-Hans" dirty="0">
                <a:latin typeface="+mn-lt"/>
              </a:rPr>
              <a:t>Data</a:t>
            </a:r>
            <a:r>
              <a:rPr lang="zh-Hans" altLang="en-US" dirty="0">
                <a:latin typeface="+mn-lt"/>
              </a:rPr>
              <a:t> </a:t>
            </a:r>
            <a:r>
              <a:rPr lang="en-US" altLang="zh-Hans" dirty="0">
                <a:latin typeface="+mn-lt"/>
              </a:rPr>
              <a:t>Analysis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9504-C7D5-4145-AAF0-DD414989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535"/>
            <a:ext cx="10515600" cy="3983665"/>
          </a:xfrm>
        </p:spPr>
        <p:txBody>
          <a:bodyPr>
            <a:normAutofit/>
          </a:bodyPr>
          <a:lstStyle/>
          <a:p>
            <a:r>
              <a:rPr lang="en-US" altLang="zh-Hans" dirty="0"/>
              <a:t>Total</a:t>
            </a:r>
            <a:r>
              <a:rPr lang="zh-Hans" altLang="en-US" dirty="0"/>
              <a:t> </a:t>
            </a:r>
            <a:r>
              <a:rPr lang="en-US" altLang="zh-Hans" dirty="0"/>
              <a:t>Removed</a:t>
            </a:r>
            <a:r>
              <a:rPr lang="zh-Hans" altLang="en-US" dirty="0"/>
              <a:t> </a:t>
            </a:r>
            <a:r>
              <a:rPr lang="en-US" altLang="zh-Hans" dirty="0"/>
              <a:t>Features:</a:t>
            </a:r>
            <a:r>
              <a:rPr lang="zh-Hans" altLang="en-US" dirty="0"/>
              <a:t> </a:t>
            </a:r>
            <a:r>
              <a:rPr lang="en-US" altLang="zh-Hans" dirty="0"/>
              <a:t>73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altLang="zh-Hans" dirty="0"/>
          </a:p>
          <a:p>
            <a:r>
              <a:rPr lang="en-US" altLang="zh-Hans" dirty="0"/>
              <a:t>Total</a:t>
            </a:r>
            <a:r>
              <a:rPr lang="zh-Hans" altLang="en-US" dirty="0"/>
              <a:t> </a:t>
            </a:r>
            <a:r>
              <a:rPr lang="en-US" altLang="zh-Hans" dirty="0"/>
              <a:t>Removed</a:t>
            </a:r>
            <a:r>
              <a:rPr lang="zh-Hans" altLang="en-US" dirty="0"/>
              <a:t> </a:t>
            </a:r>
            <a:r>
              <a:rPr lang="en-US" altLang="zh-Hans" dirty="0"/>
              <a:t>inconsistent and missing observations:</a:t>
            </a:r>
            <a:r>
              <a:rPr lang="zh-Hans" altLang="en-US" dirty="0"/>
              <a:t>  </a:t>
            </a:r>
            <a:r>
              <a:rPr lang="en-US" altLang="zh-Hans" dirty="0"/>
              <a:t>84</a:t>
            </a:r>
          </a:p>
          <a:p>
            <a:endParaRPr lang="en-US" altLang="zh-Hans" dirty="0"/>
          </a:p>
          <a:p>
            <a:r>
              <a:rPr lang="en-US" altLang="zh-Hans" dirty="0"/>
              <a:t>Dummy</a:t>
            </a:r>
            <a:r>
              <a:rPr lang="zh-Hans" altLang="en-US" dirty="0"/>
              <a:t> </a:t>
            </a:r>
            <a:r>
              <a:rPr lang="en-US" altLang="zh-Hans" dirty="0"/>
              <a:t>variables</a:t>
            </a:r>
            <a:r>
              <a:rPr lang="zh-Hans" altLang="en-US" dirty="0"/>
              <a:t> </a:t>
            </a:r>
            <a:r>
              <a:rPr lang="en-US" altLang="zh-Hans" dirty="0"/>
              <a:t>created:</a:t>
            </a:r>
            <a:r>
              <a:rPr lang="zh-Hans" altLang="en-US" dirty="0"/>
              <a:t> </a:t>
            </a:r>
            <a:r>
              <a:rPr lang="en-US" altLang="zh-Hans" dirty="0"/>
              <a:t>5</a:t>
            </a:r>
          </a:p>
          <a:p>
            <a:endParaRPr lang="en-US" altLang="zh-Hans" dirty="0"/>
          </a:p>
          <a:p>
            <a:r>
              <a:rPr lang="en-US" altLang="zh-Hans" dirty="0"/>
              <a:t>Remain</a:t>
            </a:r>
            <a:r>
              <a:rPr lang="zh-Hans" altLang="en-US" dirty="0"/>
              <a:t> </a:t>
            </a:r>
            <a:r>
              <a:rPr lang="en-US" altLang="zh-Hans" dirty="0"/>
              <a:t>datasets</a:t>
            </a:r>
            <a:r>
              <a:rPr lang="zh-Hans" altLang="en-US" dirty="0"/>
              <a:t> </a:t>
            </a:r>
            <a:r>
              <a:rPr lang="en-US" altLang="zh-Hans" dirty="0"/>
              <a:t>dimensions:</a:t>
            </a:r>
            <a:r>
              <a:rPr lang="zh-Hans" altLang="en-US" dirty="0"/>
              <a:t> </a:t>
            </a:r>
            <a:r>
              <a:rPr lang="en-US" altLang="zh-Hans" dirty="0"/>
              <a:t>13133</a:t>
            </a:r>
            <a:r>
              <a:rPr lang="zh-Hans" altLang="en-US" dirty="0"/>
              <a:t> </a:t>
            </a:r>
            <a:r>
              <a:rPr lang="en-US" altLang="zh-Hans" dirty="0"/>
              <a:t>rows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14</a:t>
            </a:r>
            <a:r>
              <a:rPr lang="zh-Hans" altLang="en-US" dirty="0"/>
              <a:t> </a:t>
            </a:r>
            <a:r>
              <a:rPr lang="en-US" altLang="zh-Hans" dirty="0"/>
              <a:t>features</a:t>
            </a:r>
          </a:p>
          <a:p>
            <a:pPr marL="0" indent="0">
              <a:buNone/>
            </a:pPr>
            <a:r>
              <a:rPr lang="zh-Hans" altLang="en-US" sz="2000" dirty="0"/>
              <a:t>     </a:t>
            </a: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26496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8AB65A-CA49-4E4D-85D0-9F16307C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+mn-lt"/>
              </a:rPr>
              <a:t>Training</a:t>
            </a:r>
            <a:r>
              <a:rPr lang="zh-Hans" altLang="en-US" dirty="0">
                <a:latin typeface="+mn-lt"/>
              </a:rPr>
              <a:t> </a:t>
            </a:r>
            <a:r>
              <a:rPr lang="en-US" altLang="zh-Hans" dirty="0">
                <a:latin typeface="+mn-lt"/>
              </a:rPr>
              <a:t>set</a:t>
            </a:r>
            <a:r>
              <a:rPr lang="zh-Hans" altLang="en-US" dirty="0">
                <a:latin typeface="+mn-lt"/>
              </a:rPr>
              <a:t> </a:t>
            </a:r>
            <a:r>
              <a:rPr lang="en-US" altLang="zh-Hans" dirty="0">
                <a:latin typeface="+mn-lt"/>
              </a:rPr>
              <a:t>and</a:t>
            </a:r>
            <a:r>
              <a:rPr lang="zh-Hans" altLang="en-US" dirty="0">
                <a:latin typeface="+mn-lt"/>
              </a:rPr>
              <a:t> </a:t>
            </a:r>
            <a:r>
              <a:rPr lang="en-US" altLang="zh-Hans" dirty="0">
                <a:latin typeface="+mn-lt"/>
              </a:rPr>
              <a:t>Testing</a:t>
            </a:r>
            <a:r>
              <a:rPr lang="zh-Hans" altLang="en-US" dirty="0">
                <a:latin typeface="+mn-lt"/>
              </a:rPr>
              <a:t> </a:t>
            </a:r>
            <a:r>
              <a:rPr lang="en-US" altLang="zh-Hans" dirty="0">
                <a:latin typeface="+mn-lt"/>
              </a:rPr>
              <a:t>set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9504-C7D5-4145-AAF0-DD414989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Han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A5124A-91DC-174C-AD93-29FB0B2B2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99865"/>
              </p:ext>
            </p:extLst>
          </p:nvPr>
        </p:nvGraphicFramePr>
        <p:xfrm>
          <a:off x="935666" y="3416975"/>
          <a:ext cx="8806481" cy="1591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627">
                  <a:extLst>
                    <a:ext uri="{9D8B030D-6E8A-4147-A177-3AD203B41FA5}">
                      <a16:colId xmlns:a16="http://schemas.microsoft.com/office/drawing/2014/main" val="3355943708"/>
                    </a:ext>
                  </a:extLst>
                </a:gridCol>
                <a:gridCol w="3756401">
                  <a:extLst>
                    <a:ext uri="{9D8B030D-6E8A-4147-A177-3AD203B41FA5}">
                      <a16:colId xmlns:a16="http://schemas.microsoft.com/office/drawing/2014/main" val="3279823374"/>
                    </a:ext>
                  </a:extLst>
                </a:gridCol>
                <a:gridCol w="3277453">
                  <a:extLst>
                    <a:ext uri="{9D8B030D-6E8A-4147-A177-3AD203B41FA5}">
                      <a16:colId xmlns:a16="http://schemas.microsoft.com/office/drawing/2014/main" val="1194325986"/>
                    </a:ext>
                  </a:extLst>
                </a:gridCol>
              </a:tblGrid>
              <a:tr h="50959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Training</a:t>
                      </a:r>
                      <a:r>
                        <a:rPr lang="zh-Hans" altLang="en-US" sz="2400" dirty="0"/>
                        <a:t> </a:t>
                      </a:r>
                      <a:r>
                        <a:rPr lang="en-US" sz="24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2400" dirty="0"/>
                        <a:t>Testing</a:t>
                      </a:r>
                      <a:r>
                        <a:rPr lang="en-US" sz="2400" dirty="0"/>
                        <a:t>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5044"/>
                  </a:ext>
                </a:extLst>
              </a:tr>
              <a:tr h="572283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Rows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3824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10518"/>
                  </a:ext>
                </a:extLst>
              </a:tr>
              <a:tr h="50959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Columns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/>
                        <a:t>14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789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FC47333-3FAE-4246-81A6-C1DAAF06A37A}"/>
              </a:ext>
            </a:extLst>
          </p:cNvPr>
          <p:cNvSpPr txBox="1"/>
          <p:nvPr/>
        </p:nvSpPr>
        <p:spPr>
          <a:xfrm>
            <a:off x="1053985" y="1690688"/>
            <a:ext cx="4284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dirty="0"/>
              <a:t>Training</a:t>
            </a:r>
            <a:r>
              <a:rPr lang="zh-Hans" altLang="en-US" sz="2800" dirty="0"/>
              <a:t> </a:t>
            </a:r>
            <a:r>
              <a:rPr lang="en-US" altLang="zh-Hans" sz="2800" dirty="0"/>
              <a:t>dataset:</a:t>
            </a:r>
            <a:r>
              <a:rPr lang="zh-Hans" altLang="en-US" sz="2800" dirty="0"/>
              <a:t> </a:t>
            </a:r>
            <a:r>
              <a:rPr lang="en-US" altLang="zh-Hans" sz="2800" dirty="0"/>
              <a:t>75%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73EAE-04BF-8647-83D3-512CB473310A}"/>
              </a:ext>
            </a:extLst>
          </p:cNvPr>
          <p:cNvSpPr txBox="1"/>
          <p:nvPr/>
        </p:nvSpPr>
        <p:spPr>
          <a:xfrm>
            <a:off x="1053985" y="2292221"/>
            <a:ext cx="4284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dirty="0"/>
              <a:t>Testing</a:t>
            </a:r>
            <a:r>
              <a:rPr lang="zh-Hans" altLang="en-US" sz="2800" dirty="0"/>
              <a:t> </a:t>
            </a:r>
            <a:r>
              <a:rPr lang="en-US" altLang="zh-Hans" sz="2800" dirty="0"/>
              <a:t>dataset:</a:t>
            </a:r>
            <a:r>
              <a:rPr lang="zh-Hans" altLang="en-US" sz="2800" dirty="0"/>
              <a:t> </a:t>
            </a:r>
            <a:r>
              <a:rPr lang="en-US" altLang="zh-Hans" sz="2800" dirty="0"/>
              <a:t>25%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54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74B5B1-0E71-AA4C-AE66-1029CE75EBA8}"/>
              </a:ext>
            </a:extLst>
          </p:cNvPr>
          <p:cNvSpPr txBox="1"/>
          <p:nvPr/>
        </p:nvSpPr>
        <p:spPr>
          <a:xfrm>
            <a:off x="3439886" y="1545771"/>
            <a:ext cx="7173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itchFamily="2" charset="2"/>
              <a:buChar char="v"/>
            </a:pPr>
            <a:r>
              <a:rPr lang="en-US" altLang="zh-Hans" sz="4800" dirty="0"/>
              <a:t>Introduction</a:t>
            </a:r>
          </a:p>
          <a:p>
            <a:pPr marL="685800" indent="-685800">
              <a:buFont typeface="Wingdings" pitchFamily="2" charset="2"/>
              <a:buChar char="v"/>
            </a:pPr>
            <a:r>
              <a:rPr lang="en-US" altLang="zh-Hans" sz="4800" dirty="0"/>
              <a:t>Objective</a:t>
            </a:r>
          </a:p>
          <a:p>
            <a:pPr marL="685800" indent="-685800">
              <a:buFont typeface="Wingdings" pitchFamily="2" charset="2"/>
              <a:buChar char="v"/>
            </a:pPr>
            <a:r>
              <a:rPr lang="en-US" altLang="zh-Hans" sz="4800" dirty="0"/>
              <a:t>Method</a:t>
            </a:r>
          </a:p>
          <a:p>
            <a:pPr marL="685800" indent="-685800">
              <a:buFont typeface="Wingdings" pitchFamily="2" charset="2"/>
              <a:buChar char="v"/>
            </a:pPr>
            <a:r>
              <a:rPr lang="en-US" altLang="zh-Hans" sz="4800" dirty="0"/>
              <a:t>Results</a:t>
            </a:r>
          </a:p>
          <a:p>
            <a:pPr marL="685800" indent="-685800">
              <a:buFont typeface="Wingdings" pitchFamily="2" charset="2"/>
              <a:buChar char="v"/>
            </a:pPr>
            <a:r>
              <a:rPr lang="en-US" altLang="zh-Hans" sz="48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3D3E4-3396-1545-999F-794A394AC43E}"/>
              </a:ext>
            </a:extLst>
          </p:cNvPr>
          <p:cNvSpPr txBox="1"/>
          <p:nvPr/>
        </p:nvSpPr>
        <p:spPr>
          <a:xfrm>
            <a:off x="789214" y="500744"/>
            <a:ext cx="530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5400" dirty="0"/>
              <a:t>Outline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7600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421-78A0-5042-93B5-08C06C66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+mn-lt"/>
              </a:rPr>
              <a:t>Bar plots</a:t>
            </a: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423311-5C78-2345-8F8C-EA7427EE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92" y="1690687"/>
            <a:ext cx="4294869" cy="4634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8BE9BC-A3B4-854E-8828-DAFD2DCE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98" y="1690688"/>
            <a:ext cx="4202603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421-78A0-5042-93B5-08C06C66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+mn-lt"/>
              </a:rPr>
              <a:t>Density Plots</a:t>
            </a: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DEE87-06DC-C84E-9D62-77EDC3A6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07" y="1690688"/>
            <a:ext cx="3962609" cy="4229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536A8B-967B-CF49-9EEA-5C15AAB3F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16" y="1631765"/>
            <a:ext cx="4018180" cy="428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94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421-78A0-5042-93B5-08C06C66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+mn-lt"/>
              </a:rPr>
              <a:t>Outliers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55CF9-516A-CD44-9727-4B70351F7C7B}"/>
              </a:ext>
            </a:extLst>
          </p:cNvPr>
          <p:cNvSpPr txBox="1"/>
          <p:nvPr/>
        </p:nvSpPr>
        <p:spPr>
          <a:xfrm>
            <a:off x="1875170" y="1490633"/>
            <a:ext cx="3513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Total Debt To Income Fund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620FF-34FE-3A47-832D-D91B56AC3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0743"/>
            <a:ext cx="4829333" cy="4747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9E373-C1D9-6944-A483-032883F6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1863206"/>
            <a:ext cx="4842037" cy="4774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F2A1EF-9289-3B4A-B181-86A9B542C446}"/>
              </a:ext>
            </a:extLst>
          </p:cNvPr>
          <p:cNvSpPr txBox="1"/>
          <p:nvPr/>
        </p:nvSpPr>
        <p:spPr>
          <a:xfrm>
            <a:off x="7559040" y="1506022"/>
            <a:ext cx="31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Credit Score</a:t>
            </a:r>
          </a:p>
        </p:txBody>
      </p:sp>
    </p:spTree>
    <p:extLst>
      <p:ext uri="{BB962C8B-B14F-4D97-AF65-F5344CB8AC3E}">
        <p14:creationId xmlns:p14="http://schemas.microsoft.com/office/powerpoint/2010/main" val="3739105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421-78A0-5042-93B5-08C06C66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>
                <a:latin typeface="+mn-lt"/>
              </a:rPr>
              <a:t>Correlation</a:t>
            </a: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20793-BA94-7542-8D89-CA1634C41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19" y="1422464"/>
            <a:ext cx="547420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E571F0D5-0952-FE46-BD84-380224FAA344}"/>
              </a:ext>
            </a:extLst>
          </p:cNvPr>
          <p:cNvSpPr txBox="1">
            <a:spLocks/>
          </p:cNvSpPr>
          <p:nvPr/>
        </p:nvSpPr>
        <p:spPr>
          <a:xfrm>
            <a:off x="585005" y="4430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Coefficients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CC8A83-7172-0C4F-9A25-1BBF57CC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85" y="1658511"/>
            <a:ext cx="6483501" cy="4917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A23A6-8DD9-5942-84F2-554FA625C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917" y="1658511"/>
            <a:ext cx="4142525" cy="37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40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E571F0D5-0952-FE46-BD84-380224FAA344}"/>
              </a:ext>
            </a:extLst>
          </p:cNvPr>
          <p:cNvSpPr txBox="1">
            <a:spLocks/>
          </p:cNvSpPr>
          <p:nvPr/>
        </p:nvSpPr>
        <p:spPr>
          <a:xfrm>
            <a:off x="585005" y="4430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Coefficients Importance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FF1CC3-3687-B34F-A6BC-4001FB3FEC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442762"/>
              </p:ext>
            </p:extLst>
          </p:nvPr>
        </p:nvGraphicFramePr>
        <p:xfrm>
          <a:off x="5352287" y="1865376"/>
          <a:ext cx="6425184" cy="432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40E134D-D685-F040-B940-66FBE148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75" y="1901952"/>
            <a:ext cx="5073012" cy="38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48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09EF-B865-6D46-9380-C4130D5A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34" y="486477"/>
            <a:ext cx="10515600" cy="1325563"/>
          </a:xfrm>
        </p:spPr>
        <p:txBody>
          <a:bodyPr/>
          <a:lstStyle/>
          <a:p>
            <a:r>
              <a:rPr lang="en-US" altLang="zh-Hans" dirty="0">
                <a:latin typeface="+mn-lt"/>
              </a:rPr>
              <a:t>Model Evaluation and Diagnostics</a:t>
            </a:r>
            <a:endParaRPr 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FE106-8BC4-CD48-8DE7-0E5830DC88EB}"/>
              </a:ext>
            </a:extLst>
          </p:cNvPr>
          <p:cNvSpPr txBox="1"/>
          <p:nvPr/>
        </p:nvSpPr>
        <p:spPr>
          <a:xfrm>
            <a:off x="7038149" y="1827068"/>
            <a:ext cx="521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Accuracy calculation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8588C6-6A4C-DA49-B96F-3B2CF2EC6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4" y="2574192"/>
            <a:ext cx="4628009" cy="2035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6F4D31-B4D7-F841-A114-D5300CECA8DF}"/>
              </a:ext>
            </a:extLst>
          </p:cNvPr>
          <p:cNvSpPr txBox="1"/>
          <p:nvPr/>
        </p:nvSpPr>
        <p:spPr>
          <a:xfrm>
            <a:off x="1024968" y="1812040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Confusion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EC2C99-99A2-984A-861D-44C55D30E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812" y="2574192"/>
            <a:ext cx="5303024" cy="14384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1EECA3-337E-0749-BC20-13862A615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812" y="4174036"/>
            <a:ext cx="5266006" cy="20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44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09EF-B865-6D46-9380-C4130D5A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643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ROC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E5BDA-66D8-F64C-8154-2E284C78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10" y="1710286"/>
            <a:ext cx="4651290" cy="4641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3EDDBD-EA2C-B447-B310-B61E20B4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510" y="2955544"/>
            <a:ext cx="4526534" cy="12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09EF-B865-6D46-9380-C4130D5A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643"/>
            <a:ext cx="10515600" cy="1325563"/>
          </a:xfrm>
        </p:spPr>
        <p:txBody>
          <a:bodyPr/>
          <a:lstStyle/>
          <a:p>
            <a:r>
              <a:rPr lang="en-US" altLang="zh-Hans" dirty="0">
                <a:latin typeface="+mn-lt"/>
              </a:rPr>
              <a:t>10-Fold Cross Validation for Whole Dataset</a:t>
            </a:r>
            <a:endParaRPr lang="en-US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B12FBE-36D6-F64F-AC7E-820CC0898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13" y="2540299"/>
            <a:ext cx="2663163" cy="6974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FE0D62-5CD0-DA49-B0B5-ED4A59433BD9}"/>
              </a:ext>
            </a:extLst>
          </p:cNvPr>
          <p:cNvSpPr txBox="1"/>
          <p:nvPr/>
        </p:nvSpPr>
        <p:spPr>
          <a:xfrm>
            <a:off x="838200" y="1832206"/>
            <a:ext cx="5108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Mean Accuracy : 94.22%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EDC5D6-81CA-8A4D-87E9-A521F987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359" y="1900144"/>
            <a:ext cx="3269073" cy="34385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EA8218-E14E-6F42-8DC5-A50DCA2491A2}"/>
              </a:ext>
            </a:extLst>
          </p:cNvPr>
          <p:cNvSpPr txBox="1"/>
          <p:nvPr/>
        </p:nvSpPr>
        <p:spPr>
          <a:xfrm>
            <a:off x="1155192" y="4254064"/>
            <a:ext cx="4791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0.05783765 0.05774156 0.05772752 0.05781743 0.05770162 0.05769343 0.05782352 0.05764867 0.05783978 0.05779654</a:t>
            </a:r>
          </a:p>
          <a:p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77570D-53A0-3E40-B8FA-404E9DB9D6B8}"/>
              </a:ext>
            </a:extLst>
          </p:cNvPr>
          <p:cNvSpPr txBox="1"/>
          <p:nvPr/>
        </p:nvSpPr>
        <p:spPr>
          <a:xfrm>
            <a:off x="838200" y="3484222"/>
            <a:ext cx="5108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Cross Validation Error Rate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B77DB2-5C80-0042-9D07-2355C8CE6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447" y="1905991"/>
            <a:ext cx="3577819" cy="343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2317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09EF-B865-6D46-9380-C4130D5A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643"/>
            <a:ext cx="10515600" cy="1325563"/>
          </a:xfrm>
        </p:spPr>
        <p:txBody>
          <a:bodyPr/>
          <a:lstStyle/>
          <a:p>
            <a:r>
              <a:rPr lang="en-US" altLang="zh-Hans" dirty="0">
                <a:latin typeface="+mn-lt"/>
              </a:rPr>
              <a:t>Conclusion</a:t>
            </a:r>
            <a:r>
              <a:rPr lang="zh-Hans" altLang="en-US" dirty="0">
                <a:latin typeface="+mn-lt"/>
              </a:rPr>
              <a:t> </a:t>
            </a:r>
            <a:r>
              <a:rPr lang="en-US" altLang="zh-Hans">
                <a:latin typeface="+mn-lt"/>
              </a:rPr>
              <a:t>&amp;</a:t>
            </a:r>
            <a:r>
              <a:rPr lang="zh-Hans" altLang="en-US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Fu</a:t>
            </a:r>
            <a:r>
              <a:rPr lang="en-US" altLang="zh-Hans" dirty="0">
                <a:latin typeface="+mn-lt"/>
              </a:rPr>
              <a:t>ture</a:t>
            </a:r>
            <a:r>
              <a:rPr lang="zh-Hans" altLang="en-US" dirty="0">
                <a:latin typeface="+mn-lt"/>
              </a:rPr>
              <a:t> </a:t>
            </a:r>
            <a:r>
              <a:rPr lang="en-US" altLang="zh-Hans" dirty="0">
                <a:latin typeface="+mn-lt"/>
              </a:rPr>
              <a:t>work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9504-C7D5-4145-AAF0-DD414989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The accuracy of testing dataset is 88.82%.</a:t>
            </a:r>
          </a:p>
          <a:p>
            <a:r>
              <a:rPr lang="en-US" altLang="zh-Hans" dirty="0"/>
              <a:t>The sensitivity of testing dataset is 0.9079. The specificity is 0.6818.</a:t>
            </a:r>
          </a:p>
          <a:p>
            <a:r>
              <a:rPr lang="en-US" altLang="zh-Hans" dirty="0"/>
              <a:t>The AUC is 0.9.</a:t>
            </a:r>
          </a:p>
          <a:p>
            <a:r>
              <a:rPr lang="en-US" altLang="zh-Hans" dirty="0"/>
              <a:t>The mean accuracy of whole dataset is 94.22% according to 10-fold crossing validation.</a:t>
            </a:r>
          </a:p>
          <a:p>
            <a:r>
              <a:rPr lang="en-US" altLang="zh-Hans" dirty="0"/>
              <a:t>The accuracy seems to be high. More classifier needs to be try, like SVM, RF.</a:t>
            </a:r>
          </a:p>
          <a:p>
            <a:r>
              <a:rPr lang="en-US" altLang="zh-Hans" dirty="0"/>
              <a:t>Feature selection still needs to done.</a:t>
            </a:r>
          </a:p>
          <a:p>
            <a:r>
              <a:rPr lang="en-US" altLang="zh-Hans" dirty="0"/>
              <a:t>Outliers needs to be done.</a:t>
            </a:r>
          </a:p>
          <a:p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22503340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E209-C829-FA4C-B558-6118DB3E4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44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Hans" b="1" dirty="0">
                <a:latin typeface="+mn-lt"/>
              </a:rPr>
              <a:t>Introduction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975944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09EF-B865-6D46-9380-C4130D5A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643"/>
            <a:ext cx="10515600" cy="1325563"/>
          </a:xfrm>
        </p:spPr>
        <p:txBody>
          <a:bodyPr/>
          <a:lstStyle/>
          <a:p>
            <a:r>
              <a:rPr lang="en-US" altLang="zh-Hans" dirty="0">
                <a:latin typeface="+mn-lt"/>
              </a:rPr>
              <a:t>Reference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9504-C7D5-4145-AAF0-DD414989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Alfiyatin</a:t>
            </a:r>
            <a:r>
              <a:rPr lang="en-US" dirty="0"/>
              <a:t>, A., </a:t>
            </a:r>
            <a:r>
              <a:rPr lang="en-US" dirty="0" err="1"/>
              <a:t>Ema</a:t>
            </a:r>
            <a:r>
              <a:rPr lang="en-US" dirty="0"/>
              <a:t>, R., </a:t>
            </a:r>
            <a:r>
              <a:rPr lang="en-US" dirty="0" err="1"/>
              <a:t>Taufiq</a:t>
            </a:r>
            <a:r>
              <a:rPr lang="en-US" dirty="0"/>
              <a:t>, H., &amp; </a:t>
            </a:r>
            <a:r>
              <a:rPr lang="en-US" dirty="0" err="1"/>
              <a:t>Mahmudy</a:t>
            </a:r>
            <a:r>
              <a:rPr lang="en-US" dirty="0"/>
              <a:t>, </a:t>
            </a:r>
            <a:r>
              <a:rPr lang="en-US" dirty="0" err="1"/>
              <a:t>W.Modeling</a:t>
            </a:r>
            <a:r>
              <a:rPr lang="en-US" dirty="0"/>
              <a:t> house price prediction using regression analysis and particle swarm optimization case study : Malang, east java, indonesia.</a:t>
            </a:r>
            <a:r>
              <a:rPr lang="en-US" i="1" dirty="0"/>
              <a:t>8</a:t>
            </a:r>
            <a:endParaRPr lang="en-US" dirty="0"/>
          </a:p>
          <a:p>
            <a:r>
              <a:rPr lang="en-US" dirty="0"/>
              <a:t>ATIF, M., AMIR, S., &amp; FRANCESCO, </a:t>
            </a:r>
            <a:r>
              <a:rPr lang="en-US" dirty="0" err="1"/>
              <a:t>T.Foreclosures</a:t>
            </a:r>
            <a:r>
              <a:rPr lang="en-US" dirty="0"/>
              <a:t>, house prices, and the real economy.</a:t>
            </a:r>
            <a:r>
              <a:rPr lang="en-US" i="1" dirty="0"/>
              <a:t> The Journal of Finance, 70</a:t>
            </a:r>
            <a:r>
              <a:rPr lang="en-US" dirty="0"/>
              <a:t>(6), 2587-2634. 10.1111/jofi.12310 Retrieved from https://</a:t>
            </a:r>
            <a:r>
              <a:rPr lang="en-US" dirty="0" err="1"/>
              <a:t>doi.org</a:t>
            </a:r>
            <a:r>
              <a:rPr lang="en-US" dirty="0"/>
              <a:t>/10.1111/jofi.12310</a:t>
            </a:r>
          </a:p>
          <a:p>
            <a:r>
              <a:rPr lang="en-US" dirty="0" err="1"/>
              <a:t>Azadeh</a:t>
            </a:r>
            <a:r>
              <a:rPr lang="en-US" dirty="0"/>
              <a:t>, A., </a:t>
            </a:r>
            <a:r>
              <a:rPr lang="en-US" dirty="0" err="1"/>
              <a:t>Ziaei</a:t>
            </a:r>
            <a:r>
              <a:rPr lang="en-US" dirty="0"/>
              <a:t>, B., &amp; </a:t>
            </a:r>
            <a:r>
              <a:rPr lang="en-US" dirty="0" err="1"/>
              <a:t>Moghaddam</a:t>
            </a:r>
            <a:r>
              <a:rPr lang="en-US" dirty="0"/>
              <a:t>, M. (2012). A hybrid fuzzy regression-fuzzy cognitive map algorithm for forecasting and optimization of housing market fluctuations.</a:t>
            </a:r>
            <a:r>
              <a:rPr lang="en-US" i="1" dirty="0"/>
              <a:t> Expert </a:t>
            </a:r>
            <a:r>
              <a:rPr lang="en-US" i="1" dirty="0" err="1"/>
              <a:t>Syst.Appl</a:t>
            </a:r>
            <a:r>
              <a:rPr lang="en-US" i="1" dirty="0"/>
              <a:t>., 39</a:t>
            </a:r>
            <a:r>
              <a:rPr lang="en-US" dirty="0"/>
              <a:t>(1), 298-315. 10.1016/j.eswa.2011.07.020 Retrieved from http://</a:t>
            </a:r>
            <a:r>
              <a:rPr lang="en-US" dirty="0" err="1"/>
              <a:t>dx.doi.org</a:t>
            </a:r>
            <a:r>
              <a:rPr lang="en-US" dirty="0"/>
              <a:t>/10.1016/j.eswa.2011.07.020</a:t>
            </a:r>
          </a:p>
          <a:p>
            <a:r>
              <a:rPr lang="en-US" dirty="0" err="1"/>
              <a:t>Boser</a:t>
            </a:r>
            <a:r>
              <a:rPr lang="en-US" dirty="0"/>
              <a:t>, B. E., </a:t>
            </a:r>
            <a:r>
              <a:rPr lang="en-US" dirty="0" err="1"/>
              <a:t>Guyon</a:t>
            </a:r>
            <a:r>
              <a:rPr lang="en-US" dirty="0"/>
              <a:t>, I. M., &amp; </a:t>
            </a:r>
            <a:r>
              <a:rPr lang="en-US" dirty="0" err="1"/>
              <a:t>Vapnik</a:t>
            </a:r>
            <a:r>
              <a:rPr lang="en-US" dirty="0"/>
              <a:t>, V. N. (1992). (1992). A training algorithm for optimal margin classifiers. Paper presented at the </a:t>
            </a:r>
            <a:r>
              <a:rPr lang="en-US" i="1" dirty="0"/>
              <a:t>Proceedings of the Fifth Annual Workshop on Computational Learning Theory, </a:t>
            </a:r>
            <a:r>
              <a:rPr lang="en-US" dirty="0"/>
              <a:t>Pittsburgh, Pennsylvania, USA. 144-152. 10.1145/130385.130401 Retrieved from http://</a:t>
            </a:r>
            <a:r>
              <a:rPr lang="en-US" dirty="0" err="1"/>
              <a:t>doi.acm.org</a:t>
            </a:r>
            <a:r>
              <a:rPr lang="en-US" dirty="0"/>
              <a:t>/10.1145/130385.130401</a:t>
            </a:r>
          </a:p>
          <a:p>
            <a:r>
              <a:rPr lang="en-US" dirty="0"/>
              <a:t>Calhoun, C. </a:t>
            </a:r>
            <a:r>
              <a:rPr lang="en-US" dirty="0" err="1"/>
              <a:t>A.Property</a:t>
            </a:r>
            <a:r>
              <a:rPr lang="en-US" dirty="0"/>
              <a:t> valuation methods and data in the united states.</a:t>
            </a:r>
            <a:r>
              <a:rPr lang="en-US" i="1" dirty="0"/>
              <a:t> Housing Finance International, 16</a:t>
            </a:r>
            <a:r>
              <a:rPr lang="en-US" dirty="0"/>
              <a:t>(2), 12-23. Retrieved from https://</a:t>
            </a:r>
            <a:r>
              <a:rPr lang="en-US" dirty="0" err="1"/>
              <a:t>search.proquest.com</a:t>
            </a:r>
            <a:r>
              <a:rPr lang="en-US" dirty="0"/>
              <a:t>/</a:t>
            </a:r>
            <a:r>
              <a:rPr lang="en-US" dirty="0" err="1"/>
              <a:t>docview</a:t>
            </a:r>
            <a:r>
              <a:rPr lang="en-US" dirty="0"/>
              <a:t>/216195180?accountid=2909</a:t>
            </a:r>
          </a:p>
          <a:p>
            <a:r>
              <a:rPr lang="en-US" dirty="0"/>
              <a:t>Coakley, J. R., &amp; Brown, C. </a:t>
            </a:r>
            <a:r>
              <a:rPr lang="en-US" dirty="0" err="1"/>
              <a:t>E.Artificial</a:t>
            </a:r>
            <a:r>
              <a:rPr lang="en-US" dirty="0"/>
              <a:t> neural networks in accounting and finance: Modeling issues.</a:t>
            </a:r>
            <a:r>
              <a:rPr lang="en-US" i="1" dirty="0"/>
              <a:t> Intelligent Systems in Accounting, Finance and Management, 9</a:t>
            </a:r>
            <a:r>
              <a:rPr lang="en-US" dirty="0"/>
              <a:t>(2), 119-144. AID-ISAF182&gt;3.0.CO;2-Y Retrieved from https://</a:t>
            </a:r>
            <a:r>
              <a:rPr lang="en-US" dirty="0" err="1"/>
              <a:t>doi.org</a:t>
            </a:r>
            <a:r>
              <a:rPr lang="en-US" dirty="0"/>
              <a:t>/10.1002/1099-1174(200006)9:2&lt;119::AID-ISAF182&gt;3.0.CO;2-Y</a:t>
            </a:r>
          </a:p>
          <a:p>
            <a:r>
              <a:rPr lang="en-US" dirty="0"/>
              <a:t>Fan, G., Ong, S. E., &amp; </a:t>
            </a:r>
            <a:r>
              <a:rPr lang="en-US" dirty="0" err="1"/>
              <a:t>Koh</a:t>
            </a:r>
            <a:r>
              <a:rPr lang="en-US" dirty="0"/>
              <a:t>, H. C. (2006). Determinants of house price: A decision tree approach.</a:t>
            </a:r>
            <a:r>
              <a:rPr lang="en-US" i="1" dirty="0"/>
              <a:t> Urban Studies, 43</a:t>
            </a:r>
            <a:r>
              <a:rPr lang="en-US" dirty="0"/>
              <a:t>(12), 2301-2315. 10.1080/00420980600990928 Retrieved from https://</a:t>
            </a:r>
            <a:r>
              <a:rPr lang="en-US" dirty="0" err="1"/>
              <a:t>doi.org</a:t>
            </a:r>
            <a:r>
              <a:rPr lang="en-US" dirty="0"/>
              <a:t>/10.1080/00420980600990928</a:t>
            </a:r>
          </a:p>
          <a:p>
            <a:r>
              <a:rPr lang="en-US" dirty="0" err="1"/>
              <a:t>Lenk</a:t>
            </a:r>
            <a:r>
              <a:rPr lang="en-US" dirty="0"/>
              <a:t>, M. M., </a:t>
            </a:r>
            <a:r>
              <a:rPr lang="en-US" dirty="0" err="1"/>
              <a:t>Worzala</a:t>
            </a:r>
            <a:r>
              <a:rPr lang="en-US" dirty="0"/>
              <a:t>, E. M., &amp; Silva, </a:t>
            </a:r>
            <a:r>
              <a:rPr lang="en-US" dirty="0" err="1"/>
              <a:t>A.High</a:t>
            </a:r>
            <a:r>
              <a:rPr lang="en-US" dirty="0"/>
              <a:t>‐tech valuation: Should artificial neural networks bypass the human </a:t>
            </a:r>
            <a:r>
              <a:rPr lang="en-US" dirty="0" err="1"/>
              <a:t>valuer</a:t>
            </a:r>
            <a:r>
              <a:rPr lang="en-US" dirty="0"/>
              <a:t>?</a:t>
            </a:r>
            <a:r>
              <a:rPr lang="en-US" i="1" dirty="0"/>
              <a:t> </a:t>
            </a:r>
            <a:r>
              <a:rPr lang="en-US" i="1" dirty="0" err="1"/>
              <a:t>Jnl</a:t>
            </a:r>
            <a:r>
              <a:rPr lang="en-US" i="1" dirty="0"/>
              <a:t> of Property Val &amp; Invest, 15</a:t>
            </a:r>
            <a:r>
              <a:rPr lang="en-US" dirty="0"/>
              <a:t>(1), 8-26. 10.1108/14635789710163775 Retrieved from https://</a:t>
            </a:r>
            <a:r>
              <a:rPr lang="en-US" dirty="0" err="1"/>
              <a:t>doi.org</a:t>
            </a:r>
            <a:r>
              <a:rPr lang="en-US" dirty="0"/>
              <a:t>/10.1108/14635789710163775</a:t>
            </a:r>
          </a:p>
          <a:p>
            <a:r>
              <a:rPr lang="en-US" dirty="0" err="1"/>
              <a:t>Limsombunchai</a:t>
            </a:r>
            <a:r>
              <a:rPr lang="en-US" dirty="0"/>
              <a:t>, V. (2004). </a:t>
            </a:r>
            <a:r>
              <a:rPr lang="en-US" i="1" dirty="0"/>
              <a:t>House price prediction: Hedonic price model vs. artificial neural network </a:t>
            </a:r>
            <a:r>
              <a:rPr lang="en-US" dirty="0"/>
              <a:t>Retrieved from http://</a:t>
            </a:r>
            <a:r>
              <a:rPr lang="en-US" dirty="0" err="1"/>
              <a:t>ageconsearch.umn.edu</a:t>
            </a:r>
            <a:r>
              <a:rPr lang="en-US" dirty="0"/>
              <a:t>/record/97781/files/2004-9-house%20price%20prediction.pdf; </a:t>
            </a:r>
          </a:p>
          <a:p>
            <a:r>
              <a:rPr lang="en-US" dirty="0" err="1"/>
              <a:t>McGreal</a:t>
            </a:r>
            <a:r>
              <a:rPr lang="en-US" dirty="0"/>
              <a:t>, S., Adair, A., </a:t>
            </a:r>
            <a:r>
              <a:rPr lang="en-US" dirty="0" err="1"/>
              <a:t>McBurney</a:t>
            </a:r>
            <a:r>
              <a:rPr lang="en-US" dirty="0"/>
              <a:t>, D., &amp; Patterson, </a:t>
            </a:r>
            <a:r>
              <a:rPr lang="en-US" dirty="0" err="1"/>
              <a:t>D.Neural</a:t>
            </a:r>
            <a:r>
              <a:rPr lang="en-US" dirty="0"/>
              <a:t> networks: The prediction of residential values.</a:t>
            </a:r>
            <a:r>
              <a:rPr lang="en-US" i="1" dirty="0"/>
              <a:t> </a:t>
            </a:r>
            <a:r>
              <a:rPr lang="en-US" i="1" dirty="0" err="1"/>
              <a:t>Jnl</a:t>
            </a:r>
            <a:r>
              <a:rPr lang="en-US" i="1" dirty="0"/>
              <a:t> of Property Val &amp; Invest, 16</a:t>
            </a:r>
            <a:r>
              <a:rPr lang="en-US" dirty="0"/>
              <a:t>(1), 57-70. 10.1108/14635789810205128 Retrieved from https://</a:t>
            </a:r>
            <a:r>
              <a:rPr lang="en-US" dirty="0" err="1"/>
              <a:t>doi.org</a:t>
            </a:r>
            <a:r>
              <a:rPr lang="en-US" dirty="0"/>
              <a:t>/10.1108/14635789810205128</a:t>
            </a:r>
          </a:p>
          <a:p>
            <a:r>
              <a:rPr lang="en-US" dirty="0"/>
              <a:t>Mullainathan, S., &amp; </a:t>
            </a:r>
            <a:r>
              <a:rPr lang="en-US" dirty="0" err="1"/>
              <a:t>Spiess</a:t>
            </a:r>
            <a:r>
              <a:rPr lang="en-US" dirty="0"/>
              <a:t>, J. (2017). Machine learning: An applied econometric approach.</a:t>
            </a:r>
            <a:r>
              <a:rPr lang="en-US" i="1" dirty="0"/>
              <a:t> Journal of Economic Perspectives, 31</a:t>
            </a:r>
            <a:r>
              <a:rPr lang="en-US" dirty="0"/>
              <a:t>(2), 87-106. 10.1257/jep.31.2.87 Retrieved from http://</a:t>
            </a:r>
            <a:r>
              <a:rPr lang="en-US" dirty="0" err="1"/>
              <a:t>www.aeaweb.org</a:t>
            </a:r>
            <a:r>
              <a:rPr lang="en-US" dirty="0"/>
              <a:t>/</a:t>
            </a:r>
            <a:r>
              <a:rPr lang="en-US" dirty="0" err="1"/>
              <a:t>articles?id</a:t>
            </a:r>
            <a:r>
              <a:rPr lang="en-US" dirty="0"/>
              <a:t>=10.1257/jep.31.2.87</a:t>
            </a:r>
          </a:p>
          <a:p>
            <a:r>
              <a:rPr lang="en-US" dirty="0"/>
              <a:t>Park, B., &amp; Bae, J. K. (2015a). Using machine learning algorithms for housing price prediction.</a:t>
            </a:r>
            <a:r>
              <a:rPr lang="en-US" i="1" dirty="0"/>
              <a:t> Expert </a:t>
            </a:r>
            <a:r>
              <a:rPr lang="en-US" i="1" dirty="0" err="1"/>
              <a:t>Syst.Appl</a:t>
            </a:r>
            <a:r>
              <a:rPr lang="en-US" i="1" dirty="0"/>
              <a:t>., 42</a:t>
            </a:r>
            <a:r>
              <a:rPr lang="en-US" dirty="0"/>
              <a:t>(6), 2928-2934. 10.1016/j.eswa.2014.11.040 Retrieved from http://</a:t>
            </a:r>
            <a:r>
              <a:rPr lang="en-US" dirty="0" err="1"/>
              <a:t>dx.doi.org</a:t>
            </a:r>
            <a:r>
              <a:rPr lang="en-US" dirty="0"/>
              <a:t>/10.1016/j.eswa.2014.11.040</a:t>
            </a:r>
          </a:p>
          <a:p>
            <a:r>
              <a:rPr lang="en-US" dirty="0"/>
              <a:t>Park, B., &amp; Bae, J. K. (2015b). </a:t>
            </a:r>
            <a:r>
              <a:rPr lang="en-US" i="1" dirty="0"/>
              <a:t>Using machine learning algorithms for housing price prediction: The case of </a:t>
            </a:r>
            <a:r>
              <a:rPr lang="en-US" i="1" dirty="0" err="1"/>
              <a:t>fairfax</a:t>
            </a:r>
            <a:r>
              <a:rPr lang="en-US" i="1" dirty="0"/>
              <a:t> county, </a:t>
            </a:r>
            <a:r>
              <a:rPr lang="en-US" i="1" dirty="0" err="1"/>
              <a:t>virginia</a:t>
            </a:r>
            <a:r>
              <a:rPr lang="en-US" i="1" dirty="0"/>
              <a:t> housing data</a:t>
            </a:r>
            <a:r>
              <a:rPr lang="en-US" dirty="0"/>
              <a:t>//</a:t>
            </a:r>
            <a:r>
              <a:rPr lang="en-US" dirty="0" err="1"/>
              <a:t>doi.org</a:t>
            </a:r>
            <a:r>
              <a:rPr lang="en-US" dirty="0"/>
              <a:t>/10.1016/j.eswa.2014.11.040 Retrieved from http://</a:t>
            </a:r>
            <a:r>
              <a:rPr lang="en-US" dirty="0" err="1"/>
              <a:t>www.sciencedirect.com</a:t>
            </a:r>
            <a:r>
              <a:rPr lang="en-US" dirty="0"/>
              <a:t>/science/article/</a:t>
            </a:r>
            <a:r>
              <a:rPr lang="en-US" dirty="0" err="1"/>
              <a:t>pii</a:t>
            </a:r>
            <a:r>
              <a:rPr lang="en-US" dirty="0"/>
              <a:t>/S0957417414007325 </a:t>
            </a:r>
          </a:p>
          <a:p>
            <a:r>
              <a:rPr lang="en-US" dirty="0" err="1"/>
              <a:t>Plakandaras</a:t>
            </a:r>
            <a:r>
              <a:rPr lang="en-US" dirty="0"/>
              <a:t>, V., Gupta, R., </a:t>
            </a:r>
            <a:r>
              <a:rPr lang="en-US" dirty="0" err="1"/>
              <a:t>Gogas</a:t>
            </a:r>
            <a:r>
              <a:rPr lang="en-US" dirty="0"/>
              <a:t>, P., &amp; Papadimitriou, </a:t>
            </a:r>
            <a:r>
              <a:rPr lang="en-US" dirty="0" err="1"/>
              <a:t>T.</a:t>
            </a:r>
            <a:r>
              <a:rPr lang="en-US" i="1" dirty="0" err="1"/>
              <a:t>Forecasting</a:t>
            </a:r>
            <a:r>
              <a:rPr lang="en-US" i="1" dirty="0"/>
              <a:t> the U.S. real house price index</a:t>
            </a:r>
            <a:r>
              <a:rPr lang="en-US" dirty="0"/>
              <a:t>//</a:t>
            </a:r>
            <a:r>
              <a:rPr lang="en-US" dirty="0" err="1"/>
              <a:t>doi.org</a:t>
            </a:r>
            <a:r>
              <a:rPr lang="en-US" dirty="0"/>
              <a:t>/10.1016/j.econmod.2014.10.050 Retrieved from http://</a:t>
            </a:r>
            <a:r>
              <a:rPr lang="en-US" dirty="0" err="1"/>
              <a:t>www.sciencedirect.com</a:t>
            </a:r>
            <a:r>
              <a:rPr lang="en-US" dirty="0"/>
              <a:t>/science/article/</a:t>
            </a:r>
            <a:r>
              <a:rPr lang="en-US" dirty="0" err="1"/>
              <a:t>pii</a:t>
            </a:r>
            <a:r>
              <a:rPr lang="en-US" dirty="0"/>
              <a:t>/S0264999314004143 </a:t>
            </a:r>
          </a:p>
          <a:p>
            <a:r>
              <a:rPr lang="en-US" dirty="0"/>
              <a:t>A review of real estate valuation and optimal pricing techniques. (2014). </a:t>
            </a:r>
            <a:r>
              <a:rPr lang="en-US" i="1" dirty="0"/>
              <a:t>Asian Economic and Financial Review, 4</a:t>
            </a:r>
            <a:r>
              <a:rPr lang="en-US" dirty="0"/>
              <a:t>(12), 1878-1893. Retrieved from http://</a:t>
            </a:r>
            <a:r>
              <a:rPr lang="en-US" dirty="0" err="1"/>
              <a:t>www.pakinsight.com</a:t>
            </a:r>
            <a:r>
              <a:rPr lang="en-US" dirty="0"/>
              <a:t>/archive/3/12-2014/12</a:t>
            </a: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8228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09EF-B865-6D46-9380-C4130D5A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846" y="2839939"/>
            <a:ext cx="5341885" cy="1325563"/>
          </a:xfrm>
        </p:spPr>
        <p:txBody>
          <a:bodyPr>
            <a:noAutofit/>
          </a:bodyPr>
          <a:lstStyle/>
          <a:p>
            <a:r>
              <a:rPr lang="en-US" altLang="zh-Hans" sz="7200" dirty="0">
                <a:latin typeface="+mn-lt"/>
              </a:rPr>
              <a:t>Thank you </a:t>
            </a:r>
            <a:endParaRPr lang="en-US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417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421-78A0-5042-93B5-08C06C66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509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Lending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96A1-C02B-904D-B83C-31D45F19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7158"/>
            <a:ext cx="10515600" cy="340922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zh-Hans" altLang="en-US" sz="3200" dirty="0"/>
              <a:t>  </a:t>
            </a:r>
            <a:r>
              <a:rPr lang="en-US" sz="3000" dirty="0"/>
              <a:t>Loan Portfolio: one of a financial institution primary revenue  generators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  Underwriting process : when a member of </a:t>
            </a:r>
            <a:r>
              <a:rPr lang="en-US" altLang="zh-Hans" sz="3000" dirty="0"/>
              <a:t>bank</a:t>
            </a:r>
            <a:r>
              <a:rPr lang="en-US" sz="3000" dirty="0"/>
              <a:t> applies for a loan, </a:t>
            </a:r>
            <a:r>
              <a:rPr lang="en-US" altLang="zh-Hans" sz="3000" dirty="0"/>
              <a:t>bank</a:t>
            </a:r>
            <a:r>
              <a:rPr lang="en-US" sz="3000" dirty="0"/>
              <a:t> utilizes many data points to determine the risk that </a:t>
            </a:r>
            <a:r>
              <a:rPr lang="en-US" altLang="zh-Hans" sz="3000" dirty="0"/>
              <a:t>bank</a:t>
            </a:r>
            <a:r>
              <a:rPr lang="en-US" sz="3000" dirty="0"/>
              <a:t> would undertake if </a:t>
            </a:r>
            <a:r>
              <a:rPr lang="en-US" altLang="zh-Hans" sz="3000" dirty="0"/>
              <a:t>the</a:t>
            </a:r>
            <a:r>
              <a:rPr lang="zh-Hans" altLang="en-US" sz="3000" dirty="0"/>
              <a:t> </a:t>
            </a:r>
            <a:r>
              <a:rPr lang="en-US" altLang="zh-Hans" sz="3000" dirty="0"/>
              <a:t>bank</a:t>
            </a:r>
            <a:r>
              <a:rPr lang="en-US" sz="3000" dirty="0"/>
              <a:t> approved the loan. </a:t>
            </a:r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zh-Hans" altLang="en-US" sz="3000" dirty="0"/>
              <a:t>  </a:t>
            </a:r>
            <a:endParaRPr lang="en-US" altLang="zh-Hans" sz="3000" dirty="0"/>
          </a:p>
          <a:p>
            <a:r>
              <a:rPr lang="en-US" sz="3000" dirty="0"/>
              <a:t>  Charge off: unable to meet their financial obligation which causes    the loan to </a:t>
            </a:r>
            <a:r>
              <a:rPr lang="en-US" sz="3000" i="1" dirty="0"/>
              <a:t>charge off</a:t>
            </a:r>
            <a:r>
              <a:rPr lang="en-US" sz="3000" dirty="0"/>
              <a:t>. 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8EB37-EEA3-BD4F-9E0F-CD65CCEA713E}"/>
              </a:ext>
            </a:extLst>
          </p:cNvPr>
          <p:cNvSpPr txBox="1"/>
          <p:nvPr/>
        </p:nvSpPr>
        <p:spPr>
          <a:xfrm>
            <a:off x="2237874" y="5823284"/>
            <a:ext cx="771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Chaffer and Weinberg, 2011; Greco and </a:t>
            </a:r>
            <a:r>
              <a:rPr lang="en-US" dirty="0" err="1"/>
              <a:t>Hainsworth</a:t>
            </a:r>
            <a:r>
              <a:rPr lang="en-US" dirty="0"/>
              <a:t>, 2006; Gupta and </a:t>
            </a:r>
            <a:r>
              <a:rPr lang="en-US" dirty="0" err="1"/>
              <a:t>Massagué</a:t>
            </a:r>
            <a:r>
              <a:rPr lang="en-US" dirty="0"/>
              <a:t>, 2006; Hodi, et al., 2010; Joyce and Pollard, 2009</a:t>
            </a:r>
            <a:r>
              <a:rPr lang="en-US" altLang="zh-Hans" dirty="0"/>
              <a:t>;</a:t>
            </a:r>
            <a:r>
              <a:rPr lang="en-US" dirty="0"/>
              <a:t> </a:t>
            </a:r>
            <a:r>
              <a:rPr lang="en-US" dirty="0" err="1"/>
              <a:t>Daugaard</a:t>
            </a:r>
            <a:r>
              <a:rPr lang="en-US" dirty="0"/>
              <a:t>, et al., 2009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707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421-78A0-5042-93B5-08C06C66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Effects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C9799-B5F1-D741-96CB-BE420D03445F}"/>
              </a:ext>
            </a:extLst>
          </p:cNvPr>
          <p:cNvSpPr txBox="1"/>
          <p:nvPr/>
        </p:nvSpPr>
        <p:spPr>
          <a:xfrm>
            <a:off x="838200" y="1491708"/>
            <a:ext cx="986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Loan charge off rate is one of the most important statistics to track in the consumer lending industry. 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A46BB-44FC-7A4E-BB49-61BAD4649599}"/>
              </a:ext>
            </a:extLst>
          </p:cNvPr>
          <p:cNvSpPr txBox="1"/>
          <p:nvPr/>
        </p:nvSpPr>
        <p:spPr>
          <a:xfrm>
            <a:off x="1723867" y="5165423"/>
            <a:ext cx="133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Lenders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B239CD-3C46-4747-899F-69D2230A0AF2}"/>
              </a:ext>
            </a:extLst>
          </p:cNvPr>
          <p:cNvGrpSpPr/>
          <p:nvPr/>
        </p:nvGrpSpPr>
        <p:grpSpPr>
          <a:xfrm>
            <a:off x="4079824" y="3116910"/>
            <a:ext cx="2288498" cy="586701"/>
            <a:chOff x="4229725" y="4042292"/>
            <a:chExt cx="2288498" cy="5867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05728C-1585-0E4B-8325-8ADE59280A7A}"/>
                </a:ext>
              </a:extLst>
            </p:cNvPr>
            <p:cNvSpPr txBox="1"/>
            <p:nvPr/>
          </p:nvSpPr>
          <p:spPr>
            <a:xfrm>
              <a:off x="4242216" y="4104809"/>
              <a:ext cx="2276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Loan Charge Off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1C31A24-1EA2-9C46-984E-82EFB5BD6467}"/>
                </a:ext>
              </a:extLst>
            </p:cNvPr>
            <p:cNvSpPr/>
            <p:nvPr/>
          </p:nvSpPr>
          <p:spPr>
            <a:xfrm>
              <a:off x="4229725" y="4042292"/>
              <a:ext cx="2276007" cy="58670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E2A380E-47E6-404B-B19B-2E7E4FEE7F89}"/>
              </a:ext>
            </a:extLst>
          </p:cNvPr>
          <p:cNvSpPr/>
          <p:nvPr/>
        </p:nvSpPr>
        <p:spPr>
          <a:xfrm>
            <a:off x="1252927" y="5102907"/>
            <a:ext cx="2276007" cy="5867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835AE0-4FC6-214D-9C38-83190F19DDC1}"/>
              </a:ext>
            </a:extLst>
          </p:cNvPr>
          <p:cNvGrpSpPr/>
          <p:nvPr/>
        </p:nvGrpSpPr>
        <p:grpSpPr>
          <a:xfrm>
            <a:off x="7605009" y="5045503"/>
            <a:ext cx="2276007" cy="586701"/>
            <a:chOff x="7155304" y="5102907"/>
            <a:chExt cx="2276007" cy="586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67BABC-01E3-6848-9FCF-F7F0EAE00B44}"/>
                </a:ext>
              </a:extLst>
            </p:cNvPr>
            <p:cNvSpPr txBox="1"/>
            <p:nvPr/>
          </p:nvSpPr>
          <p:spPr>
            <a:xfrm>
              <a:off x="7495082" y="5165424"/>
              <a:ext cx="18287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Customers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042E947-C9D1-A54B-9E8F-4EC4E645FD07}"/>
                </a:ext>
              </a:extLst>
            </p:cNvPr>
            <p:cNvSpPr/>
            <p:nvPr/>
          </p:nvSpPr>
          <p:spPr>
            <a:xfrm>
              <a:off x="7155304" y="5102907"/>
              <a:ext cx="2276007" cy="58670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5226A-96AD-594E-85DE-7DC661DC049B}"/>
              </a:ext>
            </a:extLst>
          </p:cNvPr>
          <p:cNvCxnSpPr/>
          <p:nvPr/>
        </p:nvCxnSpPr>
        <p:spPr>
          <a:xfrm flipH="1">
            <a:off x="2683239" y="3641092"/>
            <a:ext cx="1229194" cy="13206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5020B0-E1ED-9B4D-BE3B-82BED652E1BB}"/>
              </a:ext>
            </a:extLst>
          </p:cNvPr>
          <p:cNvCxnSpPr>
            <a:cxnSpLocks/>
          </p:cNvCxnSpPr>
          <p:nvPr/>
        </p:nvCxnSpPr>
        <p:spPr>
          <a:xfrm>
            <a:off x="6478249" y="3618770"/>
            <a:ext cx="1126760" cy="134297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2B3C94-7B60-944B-900E-F4B9E55E089C}"/>
              </a:ext>
            </a:extLst>
          </p:cNvPr>
          <p:cNvSpPr txBox="1"/>
          <p:nvPr/>
        </p:nvSpPr>
        <p:spPr>
          <a:xfrm>
            <a:off x="1541487" y="3929502"/>
            <a:ext cx="303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Massive 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FDC0D-2ACE-6F40-B0CF-F6C4E0B5DCE2}"/>
              </a:ext>
            </a:extLst>
          </p:cNvPr>
          <p:cNvSpPr txBox="1"/>
          <p:nvPr/>
        </p:nvSpPr>
        <p:spPr>
          <a:xfrm>
            <a:off x="7523811" y="3858487"/>
            <a:ext cx="299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rates </a:t>
            </a:r>
          </a:p>
          <a:p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DC5E8-7486-8C42-87D4-E79D0C59F7E6}"/>
              </a:ext>
            </a:extLst>
          </p:cNvPr>
          <p:cNvSpPr txBox="1"/>
          <p:nvPr/>
        </p:nvSpPr>
        <p:spPr>
          <a:xfrm>
            <a:off x="7478841" y="4271907"/>
            <a:ext cx="4558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Stringent lending practices </a:t>
            </a:r>
          </a:p>
          <a:p>
            <a:endParaRPr lang="en-US" sz="2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8D8060-AD44-B941-BBC0-AC197A624CC3}"/>
              </a:ext>
            </a:extLst>
          </p:cNvPr>
          <p:cNvSpPr/>
          <p:nvPr/>
        </p:nvSpPr>
        <p:spPr>
          <a:xfrm>
            <a:off x="3661345" y="2516841"/>
            <a:ext cx="3129196" cy="17528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21FC33-E6BD-EC41-A1A5-5CA995DD570C}"/>
              </a:ext>
            </a:extLst>
          </p:cNvPr>
          <p:cNvSpPr txBox="1"/>
          <p:nvPr/>
        </p:nvSpPr>
        <p:spPr>
          <a:xfrm>
            <a:off x="6841135" y="2760399"/>
            <a:ext cx="403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Mitigate Risk??</a:t>
            </a:r>
          </a:p>
        </p:txBody>
      </p:sp>
    </p:spTree>
    <p:extLst>
      <p:ext uri="{BB962C8B-B14F-4D97-AF65-F5344CB8AC3E}">
        <p14:creationId xmlns:p14="http://schemas.microsoft.com/office/powerpoint/2010/main" val="76466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09EF-B865-6D46-9380-C4130D5A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Techniques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3D274-CC3D-4A46-BFD1-BC44FD65EEEA}"/>
              </a:ext>
            </a:extLst>
          </p:cNvPr>
          <p:cNvSpPr txBox="1"/>
          <p:nvPr/>
        </p:nvSpPr>
        <p:spPr>
          <a:xfrm>
            <a:off x="3253147" y="1690599"/>
            <a:ext cx="6805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Artificial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Decision Tree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 Vector Machine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 (RF)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Logistic Regression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2ECD8-F7E4-2C4C-88D5-3CD1D01E8DF0}"/>
              </a:ext>
            </a:extLst>
          </p:cNvPr>
          <p:cNvSpPr txBox="1"/>
          <p:nvPr/>
        </p:nvSpPr>
        <p:spPr>
          <a:xfrm>
            <a:off x="1931719" y="6211669"/>
            <a:ext cx="867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Jin</a:t>
            </a:r>
            <a:r>
              <a:rPr lang="en-US" dirty="0"/>
              <a:t> &amp; Y Zhu, 2015</a:t>
            </a:r>
            <a:r>
              <a:rPr lang="en-US" i="1" dirty="0"/>
              <a:t>; </a:t>
            </a:r>
            <a:r>
              <a:rPr lang="en-US" dirty="0" err="1"/>
              <a:t>Akkoç</a:t>
            </a:r>
            <a:r>
              <a:rPr lang="en-US" dirty="0"/>
              <a:t>, 2012 ; (Vinod Kumar L, Natarajan S, </a:t>
            </a:r>
            <a:r>
              <a:rPr lang="en-US" dirty="0" err="1"/>
              <a:t>Keerthana</a:t>
            </a:r>
            <a:r>
              <a:rPr lang="en-US" dirty="0"/>
              <a:t> S, </a:t>
            </a:r>
            <a:r>
              <a:rPr lang="en-US" dirty="0" err="1"/>
              <a:t>Chinmayi</a:t>
            </a:r>
            <a:r>
              <a:rPr lang="en-US" dirty="0"/>
              <a:t> K M, &amp; Lakshmi N, 2016 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214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09EF-B865-6D46-9380-C4130D5A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1A4EA-F2D6-604A-998F-21095734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760205"/>
            <a:ext cx="8948928" cy="1869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3EB43-483D-C945-978C-7E0C2B962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3724439"/>
            <a:ext cx="8948928" cy="27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02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E209-C829-FA4C-B558-6118DB3E4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44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Hans" b="1" dirty="0">
                <a:latin typeface="+mn-lt"/>
              </a:rPr>
              <a:t>Objective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293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09EF-B865-6D46-9380-C4130D5A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9504-C7D5-4145-AAF0-DD414989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altLang="zh-Hans" sz="3200" dirty="0"/>
              <a:t>Select</a:t>
            </a:r>
            <a:r>
              <a:rPr lang="zh-Hans" altLang="en-US" sz="3200" dirty="0"/>
              <a:t> </a:t>
            </a:r>
            <a:r>
              <a:rPr lang="en-US" altLang="zh-Hans" sz="3200" dirty="0"/>
              <a:t>important features</a:t>
            </a:r>
            <a:r>
              <a:rPr lang="zh-Hans" altLang="en-US" sz="3200" dirty="0"/>
              <a:t> </a:t>
            </a:r>
            <a:r>
              <a:rPr lang="en-US" altLang="zh-Hans" sz="3200" dirty="0"/>
              <a:t>related</a:t>
            </a:r>
            <a:r>
              <a:rPr lang="zh-Hans" altLang="en-US" sz="3200" dirty="0"/>
              <a:t> </a:t>
            </a:r>
            <a:r>
              <a:rPr lang="en-US" altLang="zh-Hans" sz="3200" dirty="0"/>
              <a:t>to loan charge off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altLang="zh-Hans" sz="3200" dirty="0"/>
              <a:t>Classify whether loan charge off occurs using Logistic Regression</a:t>
            </a:r>
          </a:p>
          <a:p>
            <a:endParaRPr lang="en-US" sz="3200" dirty="0"/>
          </a:p>
          <a:p>
            <a:r>
              <a:rPr lang="en-US" sz="3200" dirty="0"/>
              <a:t>Assess the model accuracy</a:t>
            </a:r>
          </a:p>
        </p:txBody>
      </p:sp>
    </p:spTree>
    <p:extLst>
      <p:ext uri="{BB962C8B-B14F-4D97-AF65-F5344CB8AC3E}">
        <p14:creationId xmlns:p14="http://schemas.microsoft.com/office/powerpoint/2010/main" val="149397330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3522</TotalTime>
  <Words>1509</Words>
  <Application>Microsoft Macintosh PowerPoint</Application>
  <PresentationFormat>Widescreen</PresentationFormat>
  <Paragraphs>171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Application of Data Mining on the Classification of Vehicle Loan Lending Risk</vt:lpstr>
      <vt:lpstr>PowerPoint Presentation</vt:lpstr>
      <vt:lpstr>Introduction</vt:lpstr>
      <vt:lpstr>Lending Analytics</vt:lpstr>
      <vt:lpstr>Effects</vt:lpstr>
      <vt:lpstr>Techniques</vt:lpstr>
      <vt:lpstr>Logistic Regression</vt:lpstr>
      <vt:lpstr>Objective</vt:lpstr>
      <vt:lpstr>Objective</vt:lpstr>
      <vt:lpstr>Methods</vt:lpstr>
      <vt:lpstr>Dataset </vt:lpstr>
      <vt:lpstr>Dataset --- Continue</vt:lpstr>
      <vt:lpstr>Data Preprocessing</vt:lpstr>
      <vt:lpstr>Feather Selection</vt:lpstr>
      <vt:lpstr>Feather Construction</vt:lpstr>
      <vt:lpstr>Prediction and Model Accuracy </vt:lpstr>
      <vt:lpstr>Results</vt:lpstr>
      <vt:lpstr>Exploratory Data Analysis</vt:lpstr>
      <vt:lpstr>Training set and Testing set</vt:lpstr>
      <vt:lpstr>Bar plots</vt:lpstr>
      <vt:lpstr>Density Plots</vt:lpstr>
      <vt:lpstr>Outliers</vt:lpstr>
      <vt:lpstr>Correlation</vt:lpstr>
      <vt:lpstr>PowerPoint Presentation</vt:lpstr>
      <vt:lpstr>PowerPoint Presentation</vt:lpstr>
      <vt:lpstr>Model Evaluation and Diagnostics</vt:lpstr>
      <vt:lpstr>ROC Curve</vt:lpstr>
      <vt:lpstr>10-Fold Cross Validation for Whole Dataset</vt:lpstr>
      <vt:lpstr>Conclusion &amp; Future work</vt:lpstr>
      <vt:lpstr>Reference</vt:lpstr>
      <vt:lpstr>Thank you 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Tumor Origin Detection with Tissue-Specific miRNA and DNA methylation Markers</dc:title>
  <dc:creator>Kate Chen</dc:creator>
  <cp:lastModifiedBy>Kate Chen</cp:lastModifiedBy>
  <cp:revision>190</cp:revision>
  <dcterms:created xsi:type="dcterms:W3CDTF">2018-03-06T05:22:01Z</dcterms:created>
  <dcterms:modified xsi:type="dcterms:W3CDTF">2018-04-20T00:07:13Z</dcterms:modified>
</cp:coreProperties>
</file>