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5"/>
  </p:notesMasterIdLst>
  <p:sldIdLst>
    <p:sldId id="256" r:id="rId2"/>
    <p:sldId id="279" r:id="rId3"/>
    <p:sldId id="257" r:id="rId4"/>
    <p:sldId id="259" r:id="rId5"/>
    <p:sldId id="260" r:id="rId6"/>
    <p:sldId id="261" r:id="rId7"/>
    <p:sldId id="262" r:id="rId8"/>
    <p:sldId id="263" r:id="rId9"/>
    <p:sldId id="264" r:id="rId10"/>
    <p:sldId id="265" r:id="rId11"/>
    <p:sldId id="266" r:id="rId12"/>
    <p:sldId id="267" r:id="rId13"/>
    <p:sldId id="268" r:id="rId14"/>
    <p:sldId id="269" r:id="rId15"/>
    <p:sldId id="274" r:id="rId16"/>
    <p:sldId id="271" r:id="rId17"/>
    <p:sldId id="273" r:id="rId18"/>
    <p:sldId id="272" r:id="rId19"/>
    <p:sldId id="276" r:id="rId20"/>
    <p:sldId id="275" r:id="rId21"/>
    <p:sldId id="277" r:id="rId22"/>
    <p:sldId id="278"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6" r:id="rId37"/>
    <p:sldId id="297" r:id="rId38"/>
    <p:sldId id="293" r:id="rId39"/>
    <p:sldId id="298" r:id="rId40"/>
    <p:sldId id="294" r:id="rId41"/>
    <p:sldId id="295" r:id="rId42"/>
    <p:sldId id="300" r:id="rId43"/>
    <p:sldId id="299"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797" autoAdjust="0"/>
  </p:normalViewPr>
  <p:slideViewPr>
    <p:cSldViewPr snapToGrid="0">
      <p:cViewPr varScale="1">
        <p:scale>
          <a:sx n="50" d="100"/>
          <a:sy n="50" d="100"/>
        </p:scale>
        <p:origin x="14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A8366E-A995-4D56-9A5A-84D0E4FA53FA}" type="datetimeFigureOut">
              <a:rPr lang="en-US" smtClean="0"/>
              <a:t>4/10/2020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EE6837-3C0C-482A-A514-2664EA6FA6CD}" type="slidenum">
              <a:rPr lang="en-US" smtClean="0"/>
              <a:t>‹#›</a:t>
            </a:fld>
            <a:endParaRPr lang="en-US"/>
          </a:p>
        </p:txBody>
      </p:sp>
    </p:spTree>
    <p:extLst>
      <p:ext uri="{BB962C8B-B14F-4D97-AF65-F5344CB8AC3E}">
        <p14:creationId xmlns:p14="http://schemas.microsoft.com/office/powerpoint/2010/main" val="2472158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nakedsecurity.sophos.com/2016/05/25/when-domain-names-attack-the-wpad-name-collision-vulnerability/"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EE6837-3C0C-482A-A514-2664EA6FA6CD}" type="slidenum">
              <a:rPr lang="en-US" smtClean="0"/>
              <a:t>1</a:t>
            </a:fld>
            <a:endParaRPr lang="en-US"/>
          </a:p>
        </p:txBody>
      </p:sp>
    </p:spTree>
    <p:extLst>
      <p:ext uri="{BB962C8B-B14F-4D97-AF65-F5344CB8AC3E}">
        <p14:creationId xmlns:p14="http://schemas.microsoft.com/office/powerpoint/2010/main" val="2863239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Ncrack</a:t>
            </a:r>
            <a:endParaRPr lang="en-US" dirty="0"/>
          </a:p>
          <a:p>
            <a:r>
              <a:rPr lang="en-US" dirty="0"/>
              <a:t>Medusa</a:t>
            </a:r>
          </a:p>
          <a:p>
            <a:r>
              <a:rPr lang="en-US" dirty="0"/>
              <a:t>Hydra</a:t>
            </a:r>
          </a:p>
        </p:txBody>
      </p:sp>
      <p:sp>
        <p:nvSpPr>
          <p:cNvPr id="4" name="Slide Number Placeholder 3"/>
          <p:cNvSpPr>
            <a:spLocks noGrp="1"/>
          </p:cNvSpPr>
          <p:nvPr>
            <p:ph type="sldNum" sz="quarter" idx="5"/>
          </p:nvPr>
        </p:nvSpPr>
        <p:spPr/>
        <p:txBody>
          <a:bodyPr/>
          <a:lstStyle/>
          <a:p>
            <a:fld id="{B9EE6837-3C0C-482A-A514-2664EA6FA6CD}" type="slidenum">
              <a:rPr lang="en-US" smtClean="0"/>
              <a:t>15</a:t>
            </a:fld>
            <a:endParaRPr lang="en-US"/>
          </a:p>
        </p:txBody>
      </p:sp>
    </p:spTree>
    <p:extLst>
      <p:ext uri="{BB962C8B-B14F-4D97-AF65-F5344CB8AC3E}">
        <p14:creationId xmlns:p14="http://schemas.microsoft.com/office/powerpoint/2010/main" val="1346382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Post-Exploitation too.</a:t>
            </a:r>
          </a:p>
        </p:txBody>
      </p:sp>
      <p:sp>
        <p:nvSpPr>
          <p:cNvPr id="4" name="Slide Number Placeholder 3"/>
          <p:cNvSpPr>
            <a:spLocks noGrp="1"/>
          </p:cNvSpPr>
          <p:nvPr>
            <p:ph type="sldNum" sz="quarter" idx="5"/>
          </p:nvPr>
        </p:nvSpPr>
        <p:spPr/>
        <p:txBody>
          <a:bodyPr/>
          <a:lstStyle/>
          <a:p>
            <a:fld id="{B9EE6837-3C0C-482A-A514-2664EA6FA6CD}" type="slidenum">
              <a:rPr lang="en-US" smtClean="0"/>
              <a:t>17</a:t>
            </a:fld>
            <a:endParaRPr lang="en-US"/>
          </a:p>
        </p:txBody>
      </p:sp>
    </p:spTree>
    <p:extLst>
      <p:ext uri="{BB962C8B-B14F-4D97-AF65-F5344CB8AC3E}">
        <p14:creationId xmlns:p14="http://schemas.microsoft.com/office/powerpoint/2010/main" val="3068372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EE6837-3C0C-482A-A514-2664EA6FA6CD}" type="slidenum">
              <a:rPr lang="en-US" smtClean="0"/>
              <a:t>19</a:t>
            </a:fld>
            <a:endParaRPr lang="en-US"/>
          </a:p>
        </p:txBody>
      </p:sp>
    </p:spTree>
    <p:extLst>
      <p:ext uri="{BB962C8B-B14F-4D97-AF65-F5344CB8AC3E}">
        <p14:creationId xmlns:p14="http://schemas.microsoft.com/office/powerpoint/2010/main" val="2807239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types of attackers.</a:t>
            </a:r>
          </a:p>
          <a:p>
            <a:pPr marL="171450" indent="-171450">
              <a:buFont typeface="Wingdings" panose="05000000000000000000" pitchFamily="2" charset="2"/>
              <a:buChar char="à"/>
            </a:pPr>
            <a:r>
              <a:rPr lang="en-US" dirty="0">
                <a:sym typeface="Wingdings" panose="05000000000000000000" pitchFamily="2" charset="2"/>
              </a:rPr>
              <a:t>The one everybody knows</a:t>
            </a:r>
          </a:p>
          <a:p>
            <a:pPr marL="171450" indent="-171450">
              <a:buFont typeface="Wingdings" panose="05000000000000000000" pitchFamily="2" charset="2"/>
              <a:buChar char="à"/>
            </a:pPr>
            <a:r>
              <a:rPr lang="en-US" dirty="0">
                <a:sym typeface="Wingdings" panose="05000000000000000000" pitchFamily="2" charset="2"/>
              </a:rPr>
              <a:t>The one nobody knows</a:t>
            </a:r>
          </a:p>
          <a:p>
            <a:pPr marL="0" indent="0">
              <a:buFont typeface="Wingdings" panose="05000000000000000000" pitchFamily="2" charset="2"/>
              <a:buNone/>
            </a:pPr>
            <a:r>
              <a:rPr lang="en-US" dirty="0">
                <a:sym typeface="Wingdings" panose="05000000000000000000" pitchFamily="2" charset="2"/>
              </a:rPr>
              <a:t>Rootkit : Mask his </a:t>
            </a:r>
            <a:r>
              <a:rPr lang="en-US" dirty="0" err="1">
                <a:sym typeface="Wingdings" panose="05000000000000000000" pitchFamily="2" charset="2"/>
              </a:rPr>
              <a:t>precense</a:t>
            </a:r>
            <a:r>
              <a:rPr lang="en-US" dirty="0">
                <a:sym typeface="Wingdings" panose="05000000000000000000" pitchFamily="2" charset="2"/>
              </a:rPr>
              <a:t> or the presence of malware [in a form of driver and appear as a port of OS]</a:t>
            </a:r>
          </a:p>
        </p:txBody>
      </p:sp>
      <p:sp>
        <p:nvSpPr>
          <p:cNvPr id="4" name="Slide Number Placeholder 3"/>
          <p:cNvSpPr>
            <a:spLocks noGrp="1"/>
          </p:cNvSpPr>
          <p:nvPr>
            <p:ph type="sldNum" sz="quarter" idx="5"/>
          </p:nvPr>
        </p:nvSpPr>
        <p:spPr/>
        <p:txBody>
          <a:bodyPr/>
          <a:lstStyle/>
          <a:p>
            <a:fld id="{B9EE6837-3C0C-482A-A514-2664EA6FA6CD}" type="slidenum">
              <a:rPr lang="en-US" smtClean="0"/>
              <a:t>20</a:t>
            </a:fld>
            <a:endParaRPr lang="en-US"/>
          </a:p>
        </p:txBody>
      </p:sp>
    </p:spTree>
    <p:extLst>
      <p:ext uri="{BB962C8B-B14F-4D97-AF65-F5344CB8AC3E}">
        <p14:creationId xmlns:p14="http://schemas.microsoft.com/office/powerpoint/2010/main" val="2983426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EE6837-3C0C-482A-A514-2664EA6FA6CD}" type="slidenum">
              <a:rPr lang="en-US" smtClean="0"/>
              <a:t>30</a:t>
            </a:fld>
            <a:endParaRPr lang="en-US"/>
          </a:p>
        </p:txBody>
      </p:sp>
    </p:spTree>
    <p:extLst>
      <p:ext uri="{BB962C8B-B14F-4D97-AF65-F5344CB8AC3E}">
        <p14:creationId xmlns:p14="http://schemas.microsoft.com/office/powerpoint/2010/main" val="16175862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With this running, if a client now tries to resolve a name not in the DNS, our instance of Responder should poison the LLMNR and NBT-NS requests that are sent out.</a:t>
            </a:r>
            <a:endParaRPr lang="en-US" dirty="0"/>
          </a:p>
        </p:txBody>
      </p:sp>
      <p:sp>
        <p:nvSpPr>
          <p:cNvPr id="4" name="Slide Number Placeholder 3"/>
          <p:cNvSpPr>
            <a:spLocks noGrp="1"/>
          </p:cNvSpPr>
          <p:nvPr>
            <p:ph type="sldNum" sz="quarter" idx="5"/>
          </p:nvPr>
        </p:nvSpPr>
        <p:spPr/>
        <p:txBody>
          <a:bodyPr/>
          <a:lstStyle/>
          <a:p>
            <a:fld id="{B9EE6837-3C0C-482A-A514-2664EA6FA6CD}" type="slidenum">
              <a:rPr lang="en-US" smtClean="0"/>
              <a:t>32</a:t>
            </a:fld>
            <a:endParaRPr lang="en-US"/>
          </a:p>
        </p:txBody>
      </p:sp>
    </p:spTree>
    <p:extLst>
      <p:ext uri="{BB962C8B-B14F-4D97-AF65-F5344CB8AC3E}">
        <p14:creationId xmlns:p14="http://schemas.microsoft.com/office/powerpoint/2010/main" val="9159835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Now on a Windows 7 machine, we will request a network resource that does not exist within our DNS. For this example, we will use the file explorer and request access to a network resource “\\</a:t>
            </a:r>
            <a:r>
              <a:rPr lang="en-US" sz="1200" b="0" i="0" kern="1200" dirty="0" err="1">
                <a:solidFill>
                  <a:schemeClr val="tx1"/>
                </a:solidFill>
                <a:effectLst/>
                <a:latin typeface="+mn-lt"/>
                <a:ea typeface="+mn-ea"/>
                <a:cs typeface="+mn-cs"/>
              </a:rPr>
              <a:t>fielshare</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a user accidentally typed this instead of a legitimate hostname in the DNS which could be “\\</a:t>
            </a:r>
            <a:r>
              <a:rPr lang="en-US" sz="1200" b="0" i="0" kern="1200" dirty="0" err="1">
                <a:solidFill>
                  <a:schemeClr val="tx1"/>
                </a:solidFill>
                <a:effectLst/>
                <a:latin typeface="+mn-lt"/>
                <a:ea typeface="+mn-ea"/>
                <a:cs typeface="+mn-cs"/>
              </a:rPr>
              <a:t>fileshare</a:t>
            </a:r>
            <a:r>
              <a:rPr lang="en-US" sz="1200" b="0" i="0" kern="1200" dirty="0">
                <a:solidFill>
                  <a:schemeClr val="tx1"/>
                </a:solidFill>
                <a:effectLst/>
                <a:latin typeface="+mn-lt"/>
                <a:ea typeface="+mn-ea"/>
                <a:cs typeface="+mn-cs"/>
              </a:rPr>
              <a:t>” Responder should say that its IP is the location of “</a:t>
            </a:r>
            <a:r>
              <a:rPr lang="en-US" sz="1200" b="0" i="0" kern="1200" dirty="0" err="1">
                <a:solidFill>
                  <a:schemeClr val="tx1"/>
                </a:solidFill>
                <a:effectLst/>
                <a:latin typeface="+mn-lt"/>
                <a:ea typeface="+mn-ea"/>
                <a:cs typeface="+mn-cs"/>
              </a:rPr>
              <a:t>fielshare</a:t>
            </a:r>
            <a:r>
              <a:rPr lang="en-US" sz="1200" b="0" i="0" kern="1200" dirty="0">
                <a:solidFill>
                  <a:schemeClr val="tx1"/>
                </a:solidFill>
                <a:effectLst/>
                <a:latin typeface="+mn-lt"/>
                <a:ea typeface="+mn-ea"/>
                <a:cs typeface="+mn-cs"/>
              </a:rPr>
              <a:t>”. The Windows 7 machine will then try to connect to “\\</a:t>
            </a:r>
            <a:r>
              <a:rPr lang="en-US" sz="1200" b="0" i="0" kern="1200" dirty="0" err="1">
                <a:solidFill>
                  <a:schemeClr val="tx1"/>
                </a:solidFill>
                <a:effectLst/>
                <a:latin typeface="+mn-lt"/>
                <a:ea typeface="+mn-ea"/>
                <a:cs typeface="+mn-cs"/>
              </a:rPr>
              <a:t>fielshare</a:t>
            </a:r>
            <a:r>
              <a:rPr lang="en-US" sz="1200" b="0" i="0" kern="1200" dirty="0">
                <a:solidFill>
                  <a:schemeClr val="tx1"/>
                </a:solidFill>
                <a:effectLst/>
                <a:latin typeface="+mn-lt"/>
                <a:ea typeface="+mn-ea"/>
                <a:cs typeface="+mn-cs"/>
              </a:rPr>
              <a:t>” using SMB which it believes is located on the Kali host. The SMB process will send the Windows 7 username and hashed password to the Kali host.</a:t>
            </a:r>
            <a:endParaRPr lang="en-US" dirty="0"/>
          </a:p>
        </p:txBody>
      </p:sp>
      <p:sp>
        <p:nvSpPr>
          <p:cNvPr id="4" name="Slide Number Placeholder 3"/>
          <p:cNvSpPr>
            <a:spLocks noGrp="1"/>
          </p:cNvSpPr>
          <p:nvPr>
            <p:ph type="sldNum" sz="quarter" idx="5"/>
          </p:nvPr>
        </p:nvSpPr>
        <p:spPr/>
        <p:txBody>
          <a:bodyPr/>
          <a:lstStyle/>
          <a:p>
            <a:fld id="{B9EE6837-3C0C-482A-A514-2664EA6FA6CD}" type="slidenum">
              <a:rPr lang="en-US" smtClean="0"/>
              <a:t>33</a:t>
            </a:fld>
            <a:endParaRPr lang="en-US"/>
          </a:p>
        </p:txBody>
      </p:sp>
    </p:spTree>
    <p:extLst>
      <p:ext uri="{BB962C8B-B14F-4D97-AF65-F5344CB8AC3E}">
        <p14:creationId xmlns:p14="http://schemas.microsoft.com/office/powerpoint/2010/main" val="220456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EE6837-3C0C-482A-A514-2664EA6FA6CD}" type="slidenum">
              <a:rPr lang="en-US" smtClean="0"/>
              <a:t>34</a:t>
            </a:fld>
            <a:endParaRPr lang="en-US"/>
          </a:p>
        </p:txBody>
      </p:sp>
    </p:spTree>
    <p:extLst>
      <p:ext uri="{BB962C8B-B14F-4D97-AF65-F5344CB8AC3E}">
        <p14:creationId xmlns:p14="http://schemas.microsoft.com/office/powerpoint/2010/main" val="4329578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Explanation : </a:t>
            </a:r>
            <a:r>
              <a:rPr lang="en-US" dirty="0">
                <a:hlinkClick r:id="rId3"/>
              </a:rPr>
              <a:t>https://nakedsecurity.sophos.com/2016/05/25/when-domain-names-attack-the-wpad-name-collision-vulnerability/</a:t>
            </a:r>
            <a:endParaRPr lang="en-US" dirty="0"/>
          </a:p>
        </p:txBody>
      </p:sp>
      <p:sp>
        <p:nvSpPr>
          <p:cNvPr id="4" name="Slide Number Placeholder 3"/>
          <p:cNvSpPr>
            <a:spLocks noGrp="1"/>
          </p:cNvSpPr>
          <p:nvPr>
            <p:ph type="sldNum" sz="quarter" idx="5"/>
          </p:nvPr>
        </p:nvSpPr>
        <p:spPr/>
        <p:txBody>
          <a:bodyPr/>
          <a:lstStyle/>
          <a:p>
            <a:fld id="{B9EE6837-3C0C-482A-A514-2664EA6FA6CD}" type="slidenum">
              <a:rPr lang="en-US" smtClean="0"/>
              <a:t>36</a:t>
            </a:fld>
            <a:endParaRPr lang="en-US"/>
          </a:p>
        </p:txBody>
      </p:sp>
    </p:spTree>
    <p:extLst>
      <p:ext uri="{BB962C8B-B14F-4D97-AF65-F5344CB8AC3E}">
        <p14:creationId xmlns:p14="http://schemas.microsoft.com/office/powerpoint/2010/main" val="9878374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psexec</a:t>
            </a:r>
            <a:r>
              <a:rPr lang="en-US" sz="1200" b="0" i="0" kern="1200" dirty="0">
                <a:solidFill>
                  <a:schemeClr val="tx1"/>
                </a:solidFill>
                <a:effectLst/>
                <a:latin typeface="+mn-lt"/>
                <a:ea typeface="+mn-ea"/>
                <a:cs typeface="+mn-cs"/>
              </a:rPr>
              <a:t> module of MSF</a:t>
            </a:r>
          </a:p>
          <a:p>
            <a:r>
              <a:rPr lang="en-US" sz="1200" b="0" i="0" kern="1200" dirty="0">
                <a:solidFill>
                  <a:schemeClr val="tx1"/>
                </a:solidFill>
                <a:effectLst/>
                <a:latin typeface="+mn-lt"/>
                <a:ea typeface="+mn-ea"/>
                <a:cs typeface="+mn-cs"/>
              </a:rPr>
              <a:t>Remedies :</a:t>
            </a:r>
          </a:p>
          <a:p>
            <a:r>
              <a:rPr lang="en-US" sz="1200" b="1" i="0" kern="1200" dirty="0">
                <a:solidFill>
                  <a:schemeClr val="tx1"/>
                </a:solidFill>
                <a:effectLst/>
                <a:latin typeface="+mn-lt"/>
                <a:ea typeface="+mn-ea"/>
                <a:cs typeface="+mn-cs"/>
              </a:rPr>
              <a:t>Isolation of Sensitive Systems</a:t>
            </a:r>
          </a:p>
          <a:p>
            <a:r>
              <a:rPr lang="en-US" sz="1200" b="1" i="0" kern="1200" dirty="0">
                <a:solidFill>
                  <a:schemeClr val="tx1"/>
                </a:solidFill>
                <a:effectLst/>
                <a:latin typeface="+mn-lt"/>
                <a:ea typeface="+mn-ea"/>
                <a:cs typeface="+mn-cs"/>
              </a:rPr>
              <a:t>Two Factor Authentication</a:t>
            </a: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Intrusion Detection System Monitoring - </a:t>
            </a:r>
            <a:r>
              <a:rPr lang="en-US" sz="1200" b="0" i="0" kern="1200" dirty="0">
                <a:solidFill>
                  <a:schemeClr val="tx1"/>
                </a:solidFill>
                <a:effectLst/>
                <a:latin typeface="+mn-lt"/>
                <a:ea typeface="+mn-ea"/>
                <a:cs typeface="+mn-cs"/>
              </a:rPr>
              <a:t>From an IDS perspective you most likely won't be able to catch an attacker performing the pass the hash attack itself because it typically looks like a normal authentication sequence. However, you may have success in catching the attacker based upon the actions they perform after they've gained access. For instance, in our example scenario you probably wouldn't see an IDS alert on the passing of the hash to the victim machine, but you probably would see an alert once </a:t>
            </a:r>
            <a:r>
              <a:rPr lang="en-US" sz="1200" b="0" i="0" kern="1200" dirty="0" err="1">
                <a:solidFill>
                  <a:schemeClr val="tx1"/>
                </a:solidFill>
                <a:effectLst/>
                <a:latin typeface="+mn-lt"/>
                <a:ea typeface="+mn-ea"/>
                <a:cs typeface="+mn-cs"/>
              </a:rPr>
              <a:t>psexec</a:t>
            </a:r>
            <a:r>
              <a:rPr lang="en-US" sz="1200" b="0" i="0" kern="1200" dirty="0">
                <a:solidFill>
                  <a:schemeClr val="tx1"/>
                </a:solidFill>
                <a:effectLst/>
                <a:latin typeface="+mn-lt"/>
                <a:ea typeface="+mn-ea"/>
                <a:cs typeface="+mn-cs"/>
              </a:rPr>
              <a:t> creates a shell and sends it back across the network. This would allow you to detect the attack when it happens and respond to the incident appropriately.</a:t>
            </a:r>
            <a:endParaRPr lang="en-US" dirty="0"/>
          </a:p>
        </p:txBody>
      </p:sp>
      <p:sp>
        <p:nvSpPr>
          <p:cNvPr id="4" name="Slide Number Placeholder 3"/>
          <p:cNvSpPr>
            <a:spLocks noGrp="1"/>
          </p:cNvSpPr>
          <p:nvPr>
            <p:ph type="sldNum" sz="quarter" idx="5"/>
          </p:nvPr>
        </p:nvSpPr>
        <p:spPr/>
        <p:txBody>
          <a:bodyPr/>
          <a:lstStyle/>
          <a:p>
            <a:fld id="{B9EE6837-3C0C-482A-A514-2664EA6FA6CD}" type="slidenum">
              <a:rPr lang="en-US" smtClean="0"/>
              <a:t>39</a:t>
            </a:fld>
            <a:endParaRPr lang="en-US"/>
          </a:p>
        </p:txBody>
      </p:sp>
    </p:spTree>
    <p:extLst>
      <p:ext uri="{BB962C8B-B14F-4D97-AF65-F5344CB8AC3E}">
        <p14:creationId xmlns:p14="http://schemas.microsoft.com/office/powerpoint/2010/main" val="2868189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Simulate an attack to find out what malicious attacker could exploit.</a:t>
            </a:r>
          </a:p>
          <a:p>
            <a:pPr marL="228600" indent="-228600">
              <a:buAutoNum type="arabicPeriod"/>
            </a:pPr>
            <a:r>
              <a:rPr lang="en-US" dirty="0"/>
              <a:t>Not just highlight the vulnerability but the danger that it poses to the company as well.</a:t>
            </a:r>
          </a:p>
          <a:p>
            <a:pPr marL="228600" indent="-228600">
              <a:buAutoNum type="arabicPeriod"/>
            </a:pPr>
            <a:r>
              <a:rPr lang="en-US" dirty="0"/>
              <a:t>Provide Remedies for it.</a:t>
            </a:r>
          </a:p>
          <a:p>
            <a:pPr marL="228600" indent="-228600">
              <a:buAutoNum type="arabicPeriod"/>
            </a:pPr>
            <a:r>
              <a:rPr lang="en-US" dirty="0"/>
              <a:t>Documentation!!!</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B9EE6837-3C0C-482A-A514-2664EA6FA6CD}" type="slidenum">
              <a:rPr lang="en-US" smtClean="0"/>
              <a:t>4</a:t>
            </a:fld>
            <a:endParaRPr lang="en-US"/>
          </a:p>
        </p:txBody>
      </p:sp>
    </p:spTree>
    <p:extLst>
      <p:ext uri="{BB962C8B-B14F-4D97-AF65-F5344CB8AC3E}">
        <p14:creationId xmlns:p14="http://schemas.microsoft.com/office/powerpoint/2010/main" val="42348062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about password sessions misconfiguration like only first 3 host will be authenticated and no other.</a:t>
            </a:r>
          </a:p>
          <a:p>
            <a:r>
              <a:rPr lang="en-US" dirty="0"/>
              <a:t>ONVIF Protocol activated but not known.</a:t>
            </a:r>
          </a:p>
          <a:p>
            <a:r>
              <a:rPr lang="en-US" dirty="0"/>
              <a:t>Ports in IoT Devices which are enabled but are nothing but backdoors.</a:t>
            </a:r>
          </a:p>
        </p:txBody>
      </p:sp>
      <p:sp>
        <p:nvSpPr>
          <p:cNvPr id="4" name="Slide Number Placeholder 3"/>
          <p:cNvSpPr>
            <a:spLocks noGrp="1"/>
          </p:cNvSpPr>
          <p:nvPr>
            <p:ph type="sldNum" sz="quarter" idx="5"/>
          </p:nvPr>
        </p:nvSpPr>
        <p:spPr/>
        <p:txBody>
          <a:bodyPr/>
          <a:lstStyle/>
          <a:p>
            <a:fld id="{B9EE6837-3C0C-482A-A514-2664EA6FA6CD}" type="slidenum">
              <a:rPr lang="en-US" smtClean="0"/>
              <a:t>42</a:t>
            </a:fld>
            <a:endParaRPr lang="en-US"/>
          </a:p>
        </p:txBody>
      </p:sp>
    </p:spTree>
    <p:extLst>
      <p:ext uri="{BB962C8B-B14F-4D97-AF65-F5344CB8AC3E}">
        <p14:creationId xmlns:p14="http://schemas.microsoft.com/office/powerpoint/2010/main" val="1456834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a:t>Pentster</a:t>
            </a:r>
            <a:r>
              <a:rPr lang="en-US" dirty="0"/>
              <a:t> has complete knowledge of infrastructure. </a:t>
            </a:r>
          </a:p>
          <a:p>
            <a:pPr marL="0" indent="0">
              <a:buNone/>
            </a:pPr>
            <a:r>
              <a:rPr lang="en-US" dirty="0"/>
              <a:t>      When company want the complete security audit.</a:t>
            </a:r>
          </a:p>
          <a:p>
            <a:pPr marL="0" indent="0">
              <a:buNone/>
            </a:pPr>
            <a:r>
              <a:rPr lang="en-US" dirty="0"/>
              <a:t>      </a:t>
            </a:r>
            <a:r>
              <a:rPr lang="en-US" dirty="0" err="1"/>
              <a:t>Pentester</a:t>
            </a:r>
            <a:r>
              <a:rPr lang="en-US" dirty="0"/>
              <a:t> gives complete posture of the company.</a:t>
            </a:r>
          </a:p>
          <a:p>
            <a:pPr marL="0" indent="0">
              <a:buNone/>
            </a:pPr>
            <a:endParaRPr lang="en-US" dirty="0"/>
          </a:p>
          <a:p>
            <a:pPr marL="228600" indent="-228600">
              <a:buAutoNum type="arabicPeriod" startAt="2"/>
            </a:pPr>
            <a:r>
              <a:rPr lang="en-US" dirty="0"/>
              <a:t>It is further broken down into two types of tests </a:t>
            </a:r>
            <a:r>
              <a:rPr lang="en-US" dirty="0">
                <a:sym typeface="Wingdings" panose="05000000000000000000" pitchFamily="2" charset="2"/>
              </a:rPr>
              <a:t> (</a:t>
            </a:r>
            <a:r>
              <a:rPr lang="en-US" dirty="0" err="1">
                <a:sym typeface="Wingdings" panose="05000000000000000000" pitchFamily="2" charset="2"/>
              </a:rPr>
              <a:t>i</a:t>
            </a:r>
            <a:r>
              <a:rPr lang="en-US" dirty="0">
                <a:sym typeface="Wingdings" panose="05000000000000000000" pitchFamily="2" charset="2"/>
              </a:rPr>
              <a:t>) Blind (ii) Double-Blind</a:t>
            </a:r>
          </a:p>
          <a:p>
            <a:pPr marL="285750" indent="-285750">
              <a:buAutoNum type="romanLcParenBoth"/>
            </a:pPr>
            <a:r>
              <a:rPr lang="en-US" dirty="0" err="1">
                <a:sym typeface="Wingdings" panose="05000000000000000000" pitchFamily="2" charset="2"/>
              </a:rPr>
              <a:t>Pentester</a:t>
            </a:r>
            <a:r>
              <a:rPr lang="en-US" dirty="0">
                <a:sym typeface="Wingdings" panose="05000000000000000000" pitchFamily="2" charset="2"/>
              </a:rPr>
              <a:t> will go for reconnaissance, scanning and public available information and the internal employees will be aware that a test is being conducted.</a:t>
            </a:r>
          </a:p>
          <a:p>
            <a:pPr marL="285750" indent="-285750">
              <a:buAutoNum type="romanLcParenBoth"/>
            </a:pPr>
            <a:r>
              <a:rPr lang="en-US" dirty="0"/>
              <a:t>It’s also called as zero-knowledge testing. Neither the </a:t>
            </a:r>
            <a:r>
              <a:rPr lang="en-US" dirty="0" err="1"/>
              <a:t>penetester</a:t>
            </a:r>
            <a:r>
              <a:rPr lang="en-US" dirty="0"/>
              <a:t> know about the target nor the target knows about the scope of the </a:t>
            </a:r>
            <a:r>
              <a:rPr lang="en-US" dirty="0" err="1"/>
              <a:t>pentest</a:t>
            </a:r>
            <a:r>
              <a:rPr lang="en-US" dirty="0"/>
              <a:t>. [most popular today]</a:t>
            </a:r>
          </a:p>
          <a:p>
            <a:pPr marL="285750" indent="-285750">
              <a:buAutoNum type="romanLcParenBoth"/>
            </a:pPr>
            <a:endParaRPr lang="en-US" dirty="0"/>
          </a:p>
          <a:p>
            <a:pPr marL="0" indent="0">
              <a:buNone/>
            </a:pPr>
            <a:r>
              <a:rPr lang="en-US" dirty="0"/>
              <a:t>3. Attacker has a partial knowledge. It saves some time. It also provides </a:t>
            </a:r>
            <a:r>
              <a:rPr lang="en-US" b="1" dirty="0"/>
              <a:t>Dual </a:t>
            </a:r>
            <a:r>
              <a:rPr lang="en-US" b="1" dirty="0" err="1"/>
              <a:t>Prespective</a:t>
            </a:r>
            <a:r>
              <a:rPr lang="en-US" b="0" dirty="0"/>
              <a:t>. From developer’s as well as attacker’s </a:t>
            </a:r>
            <a:r>
              <a:rPr lang="en-US" b="0" dirty="0" err="1"/>
              <a:t>prespective</a:t>
            </a:r>
            <a:r>
              <a:rPr lang="en-US" b="0" dirty="0"/>
              <a:t>. I.e. We can attack from outside or inside.</a:t>
            </a:r>
            <a:endParaRPr lang="en-US" dirty="0"/>
          </a:p>
        </p:txBody>
      </p:sp>
      <p:sp>
        <p:nvSpPr>
          <p:cNvPr id="4" name="Slide Number Placeholder 3"/>
          <p:cNvSpPr>
            <a:spLocks noGrp="1"/>
          </p:cNvSpPr>
          <p:nvPr>
            <p:ph type="sldNum" sz="quarter" idx="5"/>
          </p:nvPr>
        </p:nvSpPr>
        <p:spPr/>
        <p:txBody>
          <a:bodyPr/>
          <a:lstStyle/>
          <a:p>
            <a:fld id="{B9EE6837-3C0C-482A-A514-2664EA6FA6CD}" type="slidenum">
              <a:rPr lang="en-US" smtClean="0"/>
              <a:t>6</a:t>
            </a:fld>
            <a:endParaRPr lang="en-US"/>
          </a:p>
        </p:txBody>
      </p:sp>
    </p:spTree>
    <p:extLst>
      <p:ext uri="{BB962C8B-B14F-4D97-AF65-F5344CB8AC3E}">
        <p14:creationId xmlns:p14="http://schemas.microsoft.com/office/powerpoint/2010/main" val="2173897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PT Methodology is a comprehensive methodological approach that is used in penetration testing to identify vulnerabilities in overall security posture of an organization.</a:t>
            </a:r>
          </a:p>
          <a:p>
            <a:endParaRPr lang="en-US" dirty="0"/>
          </a:p>
          <a:p>
            <a:r>
              <a:rPr lang="en-US" b="1" dirty="0"/>
              <a:t>Ensures that tests are reliable, accurate &amp; consistent across the board.</a:t>
            </a:r>
          </a:p>
          <a:p>
            <a:endParaRPr lang="en-US" b="1" dirty="0"/>
          </a:p>
          <a:p>
            <a:r>
              <a:rPr lang="en-US" b="0" dirty="0"/>
              <a:t>PT is only as comprehensive as the methodology that was used.</a:t>
            </a:r>
          </a:p>
          <a:p>
            <a:endParaRPr lang="en-US" b="0" dirty="0"/>
          </a:p>
          <a:p>
            <a:r>
              <a:rPr lang="en-US" b="0" dirty="0"/>
              <a:t>Both proprietary and open source methodologies exist</a:t>
            </a:r>
          </a:p>
        </p:txBody>
      </p:sp>
      <p:sp>
        <p:nvSpPr>
          <p:cNvPr id="4" name="Slide Number Placeholder 3"/>
          <p:cNvSpPr>
            <a:spLocks noGrp="1"/>
          </p:cNvSpPr>
          <p:nvPr>
            <p:ph type="sldNum" sz="quarter" idx="5"/>
          </p:nvPr>
        </p:nvSpPr>
        <p:spPr/>
        <p:txBody>
          <a:bodyPr/>
          <a:lstStyle/>
          <a:p>
            <a:fld id="{B9EE6837-3C0C-482A-A514-2664EA6FA6CD}" type="slidenum">
              <a:rPr lang="en-US" smtClean="0"/>
              <a:t>7</a:t>
            </a:fld>
            <a:endParaRPr lang="en-US"/>
          </a:p>
        </p:txBody>
      </p:sp>
    </p:spTree>
    <p:extLst>
      <p:ext uri="{BB962C8B-B14F-4D97-AF65-F5344CB8AC3E}">
        <p14:creationId xmlns:p14="http://schemas.microsoft.com/office/powerpoint/2010/main" val="1962407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Why should we perform an Internal Penetration Test?</a:t>
            </a:r>
          </a:p>
          <a:p>
            <a:r>
              <a:rPr lang="en-US" sz="1200" b="0" i="0" kern="1200" dirty="0">
                <a:solidFill>
                  <a:schemeClr val="tx1"/>
                </a:solidFill>
                <a:effectLst/>
                <a:latin typeface="+mn-lt"/>
                <a:ea typeface="+mn-ea"/>
                <a:cs typeface="+mn-cs"/>
              </a:rPr>
              <a:t>Internal Penetration testing allows </a:t>
            </a:r>
            <a:r>
              <a:rPr lang="en-US" sz="1200" b="0" i="0" kern="1200" dirty="0" err="1">
                <a:solidFill>
                  <a:schemeClr val="tx1"/>
                </a:solidFill>
                <a:effectLst/>
                <a:latin typeface="+mn-lt"/>
                <a:ea typeface="+mn-ea"/>
                <a:cs typeface="+mn-cs"/>
              </a:rPr>
              <a:t>organisations</a:t>
            </a:r>
            <a:r>
              <a:rPr lang="en-US" sz="1200" b="0" i="0" kern="1200" dirty="0">
                <a:solidFill>
                  <a:schemeClr val="tx1"/>
                </a:solidFill>
                <a:effectLst/>
                <a:latin typeface="+mn-lt"/>
                <a:ea typeface="+mn-ea"/>
                <a:cs typeface="+mn-cs"/>
              </a:rPr>
              <a:t> to test, if an attacker had the equivalent of internal access how they may they may have access to perform </a:t>
            </a:r>
            <a:r>
              <a:rPr lang="en-US" sz="1200" b="0" i="0" kern="1200" dirty="0" err="1">
                <a:solidFill>
                  <a:schemeClr val="tx1"/>
                </a:solidFill>
                <a:effectLst/>
                <a:latin typeface="+mn-lt"/>
                <a:ea typeface="+mn-ea"/>
                <a:cs typeface="+mn-cs"/>
              </a:rPr>
              <a:t>unauthorised</a:t>
            </a:r>
            <a:r>
              <a:rPr lang="en-US" sz="1200" b="0" i="0" kern="1200" dirty="0">
                <a:solidFill>
                  <a:schemeClr val="tx1"/>
                </a:solidFill>
                <a:effectLst/>
                <a:latin typeface="+mn-lt"/>
                <a:ea typeface="+mn-ea"/>
                <a:cs typeface="+mn-cs"/>
              </a:rPr>
              <a:t> data disclosure, misuse, alteration or destruction of confidential information, including Non-Public Personal Information (NPPI).</a:t>
            </a:r>
          </a:p>
          <a:p>
            <a:r>
              <a:rPr lang="en-US" sz="1200" b="0" i="0" kern="1200" dirty="0">
                <a:solidFill>
                  <a:schemeClr val="tx1"/>
                </a:solidFill>
                <a:effectLst/>
                <a:latin typeface="+mn-lt"/>
                <a:ea typeface="+mn-ea"/>
                <a:cs typeface="+mn-cs"/>
              </a:rPr>
              <a:t>The internal network, (file servers, workstations, etc.), of the </a:t>
            </a:r>
            <a:r>
              <a:rPr lang="en-US" sz="1200" b="0" i="0" kern="1200" dirty="0" err="1">
                <a:solidFill>
                  <a:schemeClr val="tx1"/>
                </a:solidFill>
                <a:effectLst/>
                <a:latin typeface="+mn-lt"/>
                <a:ea typeface="+mn-ea"/>
                <a:cs typeface="+mn-cs"/>
              </a:rPr>
              <a:t>organisation</a:t>
            </a:r>
            <a:r>
              <a:rPr lang="en-US" sz="1200" b="0" i="0" kern="1200" dirty="0">
                <a:solidFill>
                  <a:schemeClr val="tx1"/>
                </a:solidFill>
                <a:effectLst/>
                <a:latin typeface="+mn-lt"/>
                <a:ea typeface="+mn-ea"/>
                <a:cs typeface="+mn-cs"/>
              </a:rPr>
              <a:t> is exposed to threats such as external intruders, after breaching perimeter </a:t>
            </a:r>
            <a:r>
              <a:rPr lang="en-US" sz="1200" b="0" i="0" kern="1200" dirty="0" err="1">
                <a:solidFill>
                  <a:schemeClr val="tx1"/>
                </a:solidFill>
                <a:effectLst/>
                <a:latin typeface="+mn-lt"/>
                <a:ea typeface="+mn-ea"/>
                <a:cs typeface="+mn-cs"/>
              </a:rPr>
              <a:t>defences</a:t>
            </a:r>
            <a:r>
              <a:rPr lang="en-US" sz="1200" b="0" i="0" kern="1200" dirty="0">
                <a:solidFill>
                  <a:schemeClr val="tx1"/>
                </a:solidFill>
                <a:effectLst/>
                <a:latin typeface="+mn-lt"/>
                <a:ea typeface="+mn-ea"/>
                <a:cs typeface="+mn-cs"/>
              </a:rPr>
              <a:t>, or malicious insiders attempting to access or damage sensitive information or IT resources.  Therefore </a:t>
            </a:r>
            <a:r>
              <a:rPr lang="en-US" sz="1200" b="0" i="0" kern="1200" dirty="0" err="1">
                <a:solidFill>
                  <a:schemeClr val="tx1"/>
                </a:solidFill>
                <a:effectLst/>
                <a:latin typeface="+mn-lt"/>
                <a:ea typeface="+mn-ea"/>
                <a:cs typeface="+mn-cs"/>
              </a:rPr>
              <a:t>organisations</a:t>
            </a:r>
            <a:r>
              <a:rPr lang="en-US" sz="1200" b="0" i="0" kern="1200" dirty="0">
                <a:solidFill>
                  <a:schemeClr val="tx1"/>
                </a:solidFill>
                <a:effectLst/>
                <a:latin typeface="+mn-lt"/>
                <a:ea typeface="+mn-ea"/>
                <a:cs typeface="+mn-cs"/>
              </a:rPr>
              <a:t> are encouraged to test the internal network at least as frequently as they do the external perimeter.</a:t>
            </a:r>
          </a:p>
          <a:p>
            <a:r>
              <a:rPr lang="en-US" sz="1200" b="0" i="0" kern="1200" dirty="0">
                <a:solidFill>
                  <a:schemeClr val="tx1"/>
                </a:solidFill>
                <a:effectLst/>
                <a:latin typeface="+mn-lt"/>
                <a:ea typeface="+mn-ea"/>
                <a:cs typeface="+mn-cs"/>
              </a:rPr>
              <a:t>Best Practice recommends that each </a:t>
            </a:r>
            <a:r>
              <a:rPr lang="en-US" sz="1200" b="0" i="0" kern="1200" dirty="0" err="1">
                <a:solidFill>
                  <a:schemeClr val="tx1"/>
                </a:solidFill>
                <a:effectLst/>
                <a:latin typeface="+mn-lt"/>
                <a:ea typeface="+mn-ea"/>
                <a:cs typeface="+mn-cs"/>
              </a:rPr>
              <a:t>organisation</a:t>
            </a:r>
            <a:r>
              <a:rPr lang="en-US" sz="1200" b="0" i="0" kern="1200" dirty="0">
                <a:solidFill>
                  <a:schemeClr val="tx1"/>
                </a:solidFill>
                <a:effectLst/>
                <a:latin typeface="+mn-lt"/>
                <a:ea typeface="+mn-ea"/>
                <a:cs typeface="+mn-cs"/>
              </a:rPr>
              <a:t> perform an Internal Penetration Test as part of their regular Security Program in order to ensure the security of their internal network defenses.</a:t>
            </a:r>
          </a:p>
          <a:p>
            <a:br>
              <a:rPr lang="en-US" dirty="0"/>
            </a:br>
            <a:endParaRPr lang="en-US" dirty="0"/>
          </a:p>
        </p:txBody>
      </p:sp>
      <p:sp>
        <p:nvSpPr>
          <p:cNvPr id="4" name="Slide Number Placeholder 3"/>
          <p:cNvSpPr>
            <a:spLocks noGrp="1"/>
          </p:cNvSpPr>
          <p:nvPr>
            <p:ph type="sldNum" sz="quarter" idx="5"/>
          </p:nvPr>
        </p:nvSpPr>
        <p:spPr/>
        <p:txBody>
          <a:bodyPr/>
          <a:lstStyle/>
          <a:p>
            <a:fld id="{B9EE6837-3C0C-482A-A514-2664EA6FA6CD}" type="slidenum">
              <a:rPr lang="en-US" smtClean="0"/>
              <a:t>10</a:t>
            </a:fld>
            <a:endParaRPr lang="en-US"/>
          </a:p>
        </p:txBody>
      </p:sp>
    </p:spTree>
    <p:extLst>
      <p:ext uri="{BB962C8B-B14F-4D97-AF65-F5344CB8AC3E}">
        <p14:creationId xmlns:p14="http://schemas.microsoft.com/office/powerpoint/2010/main" val="1576314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EE6837-3C0C-482A-A514-2664EA6FA6CD}" type="slidenum">
              <a:rPr lang="en-US" smtClean="0"/>
              <a:t>11</a:t>
            </a:fld>
            <a:endParaRPr lang="en-US"/>
          </a:p>
        </p:txBody>
      </p:sp>
    </p:spTree>
    <p:extLst>
      <p:ext uri="{BB962C8B-B14F-4D97-AF65-F5344CB8AC3E}">
        <p14:creationId xmlns:p14="http://schemas.microsoft.com/office/powerpoint/2010/main" val="12120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Reason : </a:t>
            </a:r>
          </a:p>
          <a:p>
            <a:r>
              <a:rPr lang="en-US" dirty="0"/>
              <a:t>Understand the Security Posture</a:t>
            </a:r>
          </a:p>
          <a:p>
            <a:r>
              <a:rPr lang="en-US" dirty="0"/>
              <a:t>Reduce the Attack Area</a:t>
            </a:r>
          </a:p>
          <a:p>
            <a:r>
              <a:rPr lang="en-US" dirty="0"/>
              <a:t>Build Information Database</a:t>
            </a:r>
          </a:p>
          <a:p>
            <a:r>
              <a:rPr lang="en-US" dirty="0"/>
              <a:t>Layout a Network Map</a:t>
            </a:r>
          </a:p>
        </p:txBody>
      </p:sp>
      <p:sp>
        <p:nvSpPr>
          <p:cNvPr id="4" name="Slide Number Placeholder 3"/>
          <p:cNvSpPr>
            <a:spLocks noGrp="1"/>
          </p:cNvSpPr>
          <p:nvPr>
            <p:ph type="sldNum" sz="quarter" idx="5"/>
          </p:nvPr>
        </p:nvSpPr>
        <p:spPr/>
        <p:txBody>
          <a:bodyPr/>
          <a:lstStyle/>
          <a:p>
            <a:fld id="{B9EE6837-3C0C-482A-A514-2664EA6FA6CD}" type="slidenum">
              <a:rPr lang="en-US" smtClean="0"/>
              <a:t>12</a:t>
            </a:fld>
            <a:endParaRPr lang="en-US"/>
          </a:p>
        </p:txBody>
      </p:sp>
    </p:spTree>
    <p:extLst>
      <p:ext uri="{BB962C8B-B14F-4D97-AF65-F5344CB8AC3E}">
        <p14:creationId xmlns:p14="http://schemas.microsoft.com/office/powerpoint/2010/main" val="639863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Hundreds of tools :</a:t>
            </a:r>
            <a:br>
              <a:rPr lang="en-US" dirty="0"/>
            </a:br>
            <a:r>
              <a:rPr lang="en-US" dirty="0"/>
              <a:t>- Search Engines</a:t>
            </a:r>
          </a:p>
          <a:p>
            <a:pPr marL="171450" indent="-171450">
              <a:buFontTx/>
              <a:buChar char="-"/>
            </a:pPr>
            <a:r>
              <a:rPr lang="en-US" dirty="0"/>
              <a:t>Websites</a:t>
            </a:r>
          </a:p>
          <a:p>
            <a:pPr marL="171450" indent="-171450">
              <a:buFontTx/>
              <a:buChar char="-"/>
            </a:pPr>
            <a:r>
              <a:rPr lang="en-US" dirty="0"/>
              <a:t>Applications &amp; Built-in Commands.</a:t>
            </a:r>
          </a:p>
          <a:p>
            <a:pPr marL="171450" indent="-171450">
              <a:buFontTx/>
              <a:buChar char="-"/>
            </a:pPr>
            <a:r>
              <a:rPr lang="en-US" dirty="0" err="1"/>
              <a:t>Whois</a:t>
            </a:r>
            <a:r>
              <a:rPr lang="en-US" dirty="0"/>
              <a:t> | Ping | DNS</a:t>
            </a:r>
          </a:p>
        </p:txBody>
      </p:sp>
      <p:sp>
        <p:nvSpPr>
          <p:cNvPr id="4" name="Slide Number Placeholder 3"/>
          <p:cNvSpPr>
            <a:spLocks noGrp="1"/>
          </p:cNvSpPr>
          <p:nvPr>
            <p:ph type="sldNum" sz="quarter" idx="5"/>
          </p:nvPr>
        </p:nvSpPr>
        <p:spPr/>
        <p:txBody>
          <a:bodyPr/>
          <a:lstStyle/>
          <a:p>
            <a:fld id="{B9EE6837-3C0C-482A-A514-2664EA6FA6CD}" type="slidenum">
              <a:rPr lang="en-US" smtClean="0"/>
              <a:t>13</a:t>
            </a:fld>
            <a:endParaRPr lang="en-US"/>
          </a:p>
        </p:txBody>
      </p:sp>
    </p:spTree>
    <p:extLst>
      <p:ext uri="{BB962C8B-B14F-4D97-AF65-F5344CB8AC3E}">
        <p14:creationId xmlns:p14="http://schemas.microsoft.com/office/powerpoint/2010/main" val="1964383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Recon, we found our targets’ basic knowledge like range of IP addresses and ownership etc.</a:t>
            </a:r>
          </a:p>
          <a:p>
            <a:endParaRPr lang="en-US" dirty="0"/>
          </a:p>
          <a:p>
            <a:r>
              <a:rPr lang="en-US" dirty="0">
                <a:sym typeface="Wingdings" panose="05000000000000000000" pitchFamily="2" charset="2"/>
              </a:rPr>
              <a:t> A good attacker keeps on scanning to identify if a new node/</a:t>
            </a:r>
            <a:r>
              <a:rPr lang="en-US" dirty="0" err="1">
                <a:sym typeface="Wingdings" panose="05000000000000000000" pitchFamily="2" charset="2"/>
              </a:rPr>
              <a:t>sercurity</a:t>
            </a:r>
            <a:r>
              <a:rPr lang="en-US" dirty="0">
                <a:sym typeface="Wingdings" panose="05000000000000000000" pitchFamily="2" charset="2"/>
              </a:rPr>
              <a:t>-device enters into the network.</a:t>
            </a:r>
            <a:endParaRPr lang="en-US" dirty="0"/>
          </a:p>
        </p:txBody>
      </p:sp>
      <p:sp>
        <p:nvSpPr>
          <p:cNvPr id="4" name="Slide Number Placeholder 3"/>
          <p:cNvSpPr>
            <a:spLocks noGrp="1"/>
          </p:cNvSpPr>
          <p:nvPr>
            <p:ph type="sldNum" sz="quarter" idx="5"/>
          </p:nvPr>
        </p:nvSpPr>
        <p:spPr/>
        <p:txBody>
          <a:bodyPr/>
          <a:lstStyle/>
          <a:p>
            <a:fld id="{B9EE6837-3C0C-482A-A514-2664EA6FA6CD}" type="slidenum">
              <a:rPr lang="en-US" smtClean="0"/>
              <a:t>14</a:t>
            </a:fld>
            <a:endParaRPr lang="en-US"/>
          </a:p>
        </p:txBody>
      </p:sp>
    </p:spTree>
    <p:extLst>
      <p:ext uri="{BB962C8B-B14F-4D97-AF65-F5344CB8AC3E}">
        <p14:creationId xmlns:p14="http://schemas.microsoft.com/office/powerpoint/2010/main" val="20163956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2720D8A-85E5-4885-858C-F4548FBA5513}" type="datetimeFigureOut">
              <a:rPr lang="en-US" smtClean="0"/>
              <a:t>4/10/2020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23962AA-41F5-49D2-A3DE-361BDE454658}" type="slidenum">
              <a:rPr lang="en-US" smtClean="0"/>
              <a:t>‹#›</a:t>
            </a:fld>
            <a:endParaRPr lang="en-US"/>
          </a:p>
        </p:txBody>
      </p:sp>
    </p:spTree>
    <p:extLst>
      <p:ext uri="{BB962C8B-B14F-4D97-AF65-F5344CB8AC3E}">
        <p14:creationId xmlns:p14="http://schemas.microsoft.com/office/powerpoint/2010/main" val="1214401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720D8A-85E5-4885-858C-F4548FBA5513}" type="datetimeFigureOut">
              <a:rPr lang="en-US" smtClean="0"/>
              <a:t>4/10/2020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3962AA-41F5-49D2-A3DE-361BDE454658}" type="slidenum">
              <a:rPr lang="en-US" smtClean="0"/>
              <a:t>‹#›</a:t>
            </a:fld>
            <a:endParaRPr lang="en-US"/>
          </a:p>
        </p:txBody>
      </p:sp>
    </p:spTree>
    <p:extLst>
      <p:ext uri="{BB962C8B-B14F-4D97-AF65-F5344CB8AC3E}">
        <p14:creationId xmlns:p14="http://schemas.microsoft.com/office/powerpoint/2010/main" val="3948410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720D8A-85E5-4885-858C-F4548FBA5513}" type="datetimeFigureOut">
              <a:rPr lang="en-US" smtClean="0"/>
              <a:t>4/10/2020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3962AA-41F5-49D2-A3DE-361BDE454658}" type="slidenum">
              <a:rPr lang="en-US" smtClean="0"/>
              <a:t>‹#›</a:t>
            </a:fld>
            <a:endParaRPr lang="en-US"/>
          </a:p>
        </p:txBody>
      </p:sp>
    </p:spTree>
    <p:extLst>
      <p:ext uri="{BB962C8B-B14F-4D97-AF65-F5344CB8AC3E}">
        <p14:creationId xmlns:p14="http://schemas.microsoft.com/office/powerpoint/2010/main" val="2397489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720D8A-85E5-4885-858C-F4548FBA5513}" type="datetimeFigureOut">
              <a:rPr lang="en-US" smtClean="0"/>
              <a:t>4/10/2020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3962AA-41F5-49D2-A3DE-361BDE454658}"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26156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720D8A-85E5-4885-858C-F4548FBA5513}" type="datetimeFigureOut">
              <a:rPr lang="en-US" smtClean="0"/>
              <a:t>4/10/2020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3962AA-41F5-49D2-A3DE-361BDE454658}" type="slidenum">
              <a:rPr lang="en-US" smtClean="0"/>
              <a:t>‹#›</a:t>
            </a:fld>
            <a:endParaRPr lang="en-US"/>
          </a:p>
        </p:txBody>
      </p:sp>
    </p:spTree>
    <p:extLst>
      <p:ext uri="{BB962C8B-B14F-4D97-AF65-F5344CB8AC3E}">
        <p14:creationId xmlns:p14="http://schemas.microsoft.com/office/powerpoint/2010/main" val="25589762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2720D8A-85E5-4885-858C-F4548FBA5513}" type="datetimeFigureOut">
              <a:rPr lang="en-US" smtClean="0"/>
              <a:t>4/10/2020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3962AA-41F5-49D2-A3DE-361BDE454658}" type="slidenum">
              <a:rPr lang="en-US" smtClean="0"/>
              <a:t>‹#›</a:t>
            </a:fld>
            <a:endParaRPr lang="en-US"/>
          </a:p>
        </p:txBody>
      </p:sp>
    </p:spTree>
    <p:extLst>
      <p:ext uri="{BB962C8B-B14F-4D97-AF65-F5344CB8AC3E}">
        <p14:creationId xmlns:p14="http://schemas.microsoft.com/office/powerpoint/2010/main" val="4246903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2720D8A-85E5-4885-858C-F4548FBA5513}" type="datetimeFigureOut">
              <a:rPr lang="en-US" smtClean="0"/>
              <a:t>4/10/2020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3962AA-41F5-49D2-A3DE-361BDE454658}" type="slidenum">
              <a:rPr lang="en-US" smtClean="0"/>
              <a:t>‹#›</a:t>
            </a:fld>
            <a:endParaRPr lang="en-US"/>
          </a:p>
        </p:txBody>
      </p:sp>
    </p:spTree>
    <p:extLst>
      <p:ext uri="{BB962C8B-B14F-4D97-AF65-F5344CB8AC3E}">
        <p14:creationId xmlns:p14="http://schemas.microsoft.com/office/powerpoint/2010/main" val="165175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720D8A-85E5-4885-858C-F4548FBA5513}" type="datetimeFigureOut">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962AA-41F5-49D2-A3DE-361BDE454658}" type="slidenum">
              <a:rPr lang="en-US" smtClean="0"/>
              <a:t>‹#›</a:t>
            </a:fld>
            <a:endParaRPr lang="en-US"/>
          </a:p>
        </p:txBody>
      </p:sp>
    </p:spTree>
    <p:extLst>
      <p:ext uri="{BB962C8B-B14F-4D97-AF65-F5344CB8AC3E}">
        <p14:creationId xmlns:p14="http://schemas.microsoft.com/office/powerpoint/2010/main" val="17106875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720D8A-85E5-4885-858C-F4548FBA5513}" type="datetimeFigureOut">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962AA-41F5-49D2-A3DE-361BDE454658}" type="slidenum">
              <a:rPr lang="en-US" smtClean="0"/>
              <a:t>‹#›</a:t>
            </a:fld>
            <a:endParaRPr lang="en-US"/>
          </a:p>
        </p:txBody>
      </p:sp>
    </p:spTree>
    <p:extLst>
      <p:ext uri="{BB962C8B-B14F-4D97-AF65-F5344CB8AC3E}">
        <p14:creationId xmlns:p14="http://schemas.microsoft.com/office/powerpoint/2010/main" val="212291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720D8A-85E5-4885-858C-F4548FBA5513}" type="datetimeFigureOut">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962AA-41F5-49D2-A3DE-361BDE454658}" type="slidenum">
              <a:rPr lang="en-US" smtClean="0"/>
              <a:t>‹#›</a:t>
            </a:fld>
            <a:endParaRPr lang="en-US"/>
          </a:p>
        </p:txBody>
      </p:sp>
    </p:spTree>
    <p:extLst>
      <p:ext uri="{BB962C8B-B14F-4D97-AF65-F5344CB8AC3E}">
        <p14:creationId xmlns:p14="http://schemas.microsoft.com/office/powerpoint/2010/main" val="3803260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720D8A-85E5-4885-858C-F4548FBA5513}" type="datetimeFigureOut">
              <a:rPr lang="en-US" smtClean="0"/>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962AA-41F5-49D2-A3DE-361BDE454658}" type="slidenum">
              <a:rPr lang="en-US" smtClean="0"/>
              <a:t>‹#›</a:t>
            </a:fld>
            <a:endParaRPr lang="en-US"/>
          </a:p>
        </p:txBody>
      </p:sp>
    </p:spTree>
    <p:extLst>
      <p:ext uri="{BB962C8B-B14F-4D97-AF65-F5344CB8AC3E}">
        <p14:creationId xmlns:p14="http://schemas.microsoft.com/office/powerpoint/2010/main" val="2974368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720D8A-85E5-4885-858C-F4548FBA5513}" type="datetimeFigureOut">
              <a:rPr lang="en-US" smtClean="0"/>
              <a:t>4/10/2020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3962AA-41F5-49D2-A3DE-361BDE454658}" type="slidenum">
              <a:rPr lang="en-US" smtClean="0"/>
              <a:t>‹#›</a:t>
            </a:fld>
            <a:endParaRPr lang="en-US"/>
          </a:p>
        </p:txBody>
      </p:sp>
    </p:spTree>
    <p:extLst>
      <p:ext uri="{BB962C8B-B14F-4D97-AF65-F5344CB8AC3E}">
        <p14:creationId xmlns:p14="http://schemas.microsoft.com/office/powerpoint/2010/main" val="383824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720D8A-85E5-4885-858C-F4548FBA5513}" type="datetimeFigureOut">
              <a:rPr lang="en-US" smtClean="0"/>
              <a:t>4/10/2020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3962AA-41F5-49D2-A3DE-361BDE454658}" type="slidenum">
              <a:rPr lang="en-US" smtClean="0"/>
              <a:t>‹#›</a:t>
            </a:fld>
            <a:endParaRPr lang="en-US"/>
          </a:p>
        </p:txBody>
      </p:sp>
    </p:spTree>
    <p:extLst>
      <p:ext uri="{BB962C8B-B14F-4D97-AF65-F5344CB8AC3E}">
        <p14:creationId xmlns:p14="http://schemas.microsoft.com/office/powerpoint/2010/main" val="2377742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720D8A-85E5-4885-858C-F4548FBA5513}" type="datetimeFigureOut">
              <a:rPr lang="en-US" smtClean="0"/>
              <a:t>4/10/2020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3962AA-41F5-49D2-A3DE-361BDE454658}" type="slidenum">
              <a:rPr lang="en-US" smtClean="0"/>
              <a:t>‹#›</a:t>
            </a:fld>
            <a:endParaRPr lang="en-US"/>
          </a:p>
        </p:txBody>
      </p:sp>
    </p:spTree>
    <p:extLst>
      <p:ext uri="{BB962C8B-B14F-4D97-AF65-F5344CB8AC3E}">
        <p14:creationId xmlns:p14="http://schemas.microsoft.com/office/powerpoint/2010/main" val="1841658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720D8A-85E5-4885-858C-F4548FBA5513}" type="datetimeFigureOut">
              <a:rPr lang="en-US" smtClean="0"/>
              <a:t>4/10/2020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3962AA-41F5-49D2-A3DE-361BDE454658}" type="slidenum">
              <a:rPr lang="en-US" smtClean="0"/>
              <a:t>‹#›</a:t>
            </a:fld>
            <a:endParaRPr lang="en-US"/>
          </a:p>
        </p:txBody>
      </p:sp>
    </p:spTree>
    <p:extLst>
      <p:ext uri="{BB962C8B-B14F-4D97-AF65-F5344CB8AC3E}">
        <p14:creationId xmlns:p14="http://schemas.microsoft.com/office/powerpoint/2010/main" val="504447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720D8A-85E5-4885-858C-F4548FBA5513}" type="datetimeFigureOut">
              <a:rPr lang="en-US" smtClean="0"/>
              <a:t>4/10/2020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3962AA-41F5-49D2-A3DE-361BDE454658}" type="slidenum">
              <a:rPr lang="en-US" smtClean="0"/>
              <a:t>‹#›</a:t>
            </a:fld>
            <a:endParaRPr lang="en-US"/>
          </a:p>
        </p:txBody>
      </p:sp>
    </p:spTree>
    <p:extLst>
      <p:ext uri="{BB962C8B-B14F-4D97-AF65-F5344CB8AC3E}">
        <p14:creationId xmlns:p14="http://schemas.microsoft.com/office/powerpoint/2010/main" val="3373652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720D8A-85E5-4885-858C-F4548FBA5513}" type="datetimeFigureOut">
              <a:rPr lang="en-US" smtClean="0"/>
              <a:t>4/10/2020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3962AA-41F5-49D2-A3DE-361BDE454658}" type="slidenum">
              <a:rPr lang="en-US" smtClean="0"/>
              <a:t>‹#›</a:t>
            </a:fld>
            <a:endParaRPr lang="en-US"/>
          </a:p>
        </p:txBody>
      </p:sp>
    </p:spTree>
    <p:extLst>
      <p:ext uri="{BB962C8B-B14F-4D97-AF65-F5344CB8AC3E}">
        <p14:creationId xmlns:p14="http://schemas.microsoft.com/office/powerpoint/2010/main" val="3635741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2720D8A-85E5-4885-858C-F4548FBA5513}" type="datetimeFigureOut">
              <a:rPr lang="en-US" smtClean="0"/>
              <a:t>4/10/2020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23962AA-41F5-49D2-A3DE-361BDE454658}" type="slidenum">
              <a:rPr lang="en-US" smtClean="0"/>
              <a:t>‹#›</a:t>
            </a:fld>
            <a:endParaRPr lang="en-US"/>
          </a:p>
        </p:txBody>
      </p:sp>
    </p:spTree>
    <p:extLst>
      <p:ext uri="{BB962C8B-B14F-4D97-AF65-F5344CB8AC3E}">
        <p14:creationId xmlns:p14="http://schemas.microsoft.com/office/powerpoint/2010/main" val="100328465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file:///\\shar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66F5-B84F-461D-A289-451A9E56FFB2}"/>
              </a:ext>
            </a:extLst>
          </p:cNvPr>
          <p:cNvSpPr>
            <a:spLocks noGrp="1"/>
          </p:cNvSpPr>
          <p:nvPr>
            <p:ph type="ctrTitle"/>
          </p:nvPr>
        </p:nvSpPr>
        <p:spPr/>
        <p:txBody>
          <a:bodyPr/>
          <a:lstStyle/>
          <a:p>
            <a:r>
              <a:rPr lang="en-US" dirty="0"/>
              <a:t>Intranet Penetration Testing</a:t>
            </a:r>
          </a:p>
        </p:txBody>
      </p:sp>
      <p:sp>
        <p:nvSpPr>
          <p:cNvPr id="3" name="Subtitle 2">
            <a:extLst>
              <a:ext uri="{FF2B5EF4-FFF2-40B4-BE49-F238E27FC236}">
                <a16:creationId xmlns:a16="http://schemas.microsoft.com/office/drawing/2014/main" id="{11E7EE7B-A5A3-4EA4-A131-B009750A17D6}"/>
              </a:ext>
            </a:extLst>
          </p:cNvPr>
          <p:cNvSpPr>
            <a:spLocks noGrp="1"/>
          </p:cNvSpPr>
          <p:nvPr>
            <p:ph type="subTitle" idx="1"/>
          </p:nvPr>
        </p:nvSpPr>
        <p:spPr/>
        <p:txBody>
          <a:bodyPr/>
          <a:lstStyle/>
          <a:p>
            <a:r>
              <a:rPr lang="en-US" dirty="0"/>
              <a:t>Speaker : </a:t>
            </a:r>
            <a:r>
              <a:rPr lang="en-US" dirty="0" err="1">
                <a:solidFill>
                  <a:schemeClr val="tx1"/>
                </a:solidFill>
              </a:rPr>
              <a:t>Shameel</a:t>
            </a:r>
            <a:r>
              <a:rPr lang="en-US" dirty="0">
                <a:solidFill>
                  <a:schemeClr val="tx1"/>
                </a:solidFill>
              </a:rPr>
              <a:t> Uddin</a:t>
            </a:r>
          </a:p>
        </p:txBody>
      </p:sp>
    </p:spTree>
    <p:extLst>
      <p:ext uri="{BB962C8B-B14F-4D97-AF65-F5344CB8AC3E}">
        <p14:creationId xmlns:p14="http://schemas.microsoft.com/office/powerpoint/2010/main" val="131308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7A167-47A6-469E-BE02-BDAB96E149CF}"/>
              </a:ext>
            </a:extLst>
          </p:cNvPr>
          <p:cNvSpPr>
            <a:spLocks noGrp="1"/>
          </p:cNvSpPr>
          <p:nvPr>
            <p:ph type="title"/>
          </p:nvPr>
        </p:nvSpPr>
        <p:spPr/>
        <p:txBody>
          <a:bodyPr>
            <a:normAutofit/>
          </a:bodyPr>
          <a:lstStyle/>
          <a:p>
            <a:r>
              <a:rPr lang="en-US" sz="3200" dirty="0"/>
              <a:t>Internal Penetration Testing</a:t>
            </a:r>
          </a:p>
        </p:txBody>
      </p:sp>
      <p:sp>
        <p:nvSpPr>
          <p:cNvPr id="3" name="Content Placeholder 2">
            <a:extLst>
              <a:ext uri="{FF2B5EF4-FFF2-40B4-BE49-F238E27FC236}">
                <a16:creationId xmlns:a16="http://schemas.microsoft.com/office/drawing/2014/main" id="{A24F8903-8F65-496C-B5F6-92B7D0B2750A}"/>
              </a:ext>
            </a:extLst>
          </p:cNvPr>
          <p:cNvSpPr>
            <a:spLocks noGrp="1"/>
          </p:cNvSpPr>
          <p:nvPr>
            <p:ph idx="1"/>
          </p:nvPr>
        </p:nvSpPr>
        <p:spPr/>
        <p:txBody>
          <a:bodyPr>
            <a:normAutofit/>
          </a:bodyPr>
          <a:lstStyle/>
          <a:p>
            <a:r>
              <a:rPr lang="en-US" dirty="0"/>
              <a:t>It is also known as Intranet Penetration Testing.</a:t>
            </a:r>
          </a:p>
          <a:p>
            <a:r>
              <a:rPr lang="en-US" dirty="0"/>
              <a:t>It is a test of internal networks which simulates what an attacker could do once he has breached into the network. This test emulates the action of actual attacker by exploiting weaknesses in network security.</a:t>
            </a:r>
          </a:p>
          <a:p>
            <a:r>
              <a:rPr lang="en-US" dirty="0"/>
              <a:t>Internal Attack could also come from rogue employee.</a:t>
            </a:r>
          </a:p>
          <a:p>
            <a:r>
              <a:rPr lang="en-US" dirty="0"/>
              <a:t>This test examines internal IT systems for any weakness that could be used to disrupt the confidentiality, availability or integrity of the network</a:t>
            </a:r>
          </a:p>
        </p:txBody>
      </p:sp>
    </p:spTree>
    <p:extLst>
      <p:ext uri="{BB962C8B-B14F-4D97-AF65-F5344CB8AC3E}">
        <p14:creationId xmlns:p14="http://schemas.microsoft.com/office/powerpoint/2010/main" val="3171608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D0409-0631-4943-AD4A-B8B43D88D8FE}"/>
              </a:ext>
            </a:extLst>
          </p:cNvPr>
          <p:cNvSpPr>
            <a:spLocks noGrp="1"/>
          </p:cNvSpPr>
          <p:nvPr>
            <p:ph type="title"/>
          </p:nvPr>
        </p:nvSpPr>
        <p:spPr/>
        <p:txBody>
          <a:bodyPr/>
          <a:lstStyle/>
          <a:p>
            <a:r>
              <a:rPr lang="en-US" dirty="0"/>
              <a:t>Phases of </a:t>
            </a:r>
            <a:r>
              <a:rPr lang="en-US" dirty="0" err="1"/>
              <a:t>pentesting</a:t>
            </a:r>
            <a:endParaRPr lang="en-US" dirty="0"/>
          </a:p>
        </p:txBody>
      </p:sp>
      <p:sp>
        <p:nvSpPr>
          <p:cNvPr id="3" name="Content Placeholder 2">
            <a:extLst>
              <a:ext uri="{FF2B5EF4-FFF2-40B4-BE49-F238E27FC236}">
                <a16:creationId xmlns:a16="http://schemas.microsoft.com/office/drawing/2014/main" id="{D9313793-4B8F-44A0-B7FF-D6ADF54DB292}"/>
              </a:ext>
            </a:extLst>
          </p:cNvPr>
          <p:cNvSpPr>
            <a:spLocks noGrp="1"/>
          </p:cNvSpPr>
          <p:nvPr>
            <p:ph idx="1"/>
          </p:nvPr>
        </p:nvSpPr>
        <p:spPr/>
        <p:txBody>
          <a:bodyPr>
            <a:normAutofit/>
          </a:bodyPr>
          <a:lstStyle/>
          <a:p>
            <a:r>
              <a:rPr lang="en-US" dirty="0"/>
              <a:t>Reconnaissance</a:t>
            </a:r>
          </a:p>
          <a:p>
            <a:r>
              <a:rPr lang="en-US" dirty="0"/>
              <a:t>Scanning</a:t>
            </a:r>
          </a:p>
          <a:p>
            <a:r>
              <a:rPr lang="en-US" dirty="0"/>
              <a:t>Exploitation</a:t>
            </a:r>
          </a:p>
          <a:p>
            <a:r>
              <a:rPr lang="en-US" dirty="0"/>
              <a:t>Maintaining Access </a:t>
            </a:r>
          </a:p>
          <a:p>
            <a:r>
              <a:rPr lang="en-US" dirty="0"/>
              <a:t>Covering Tracks</a:t>
            </a:r>
          </a:p>
          <a:p>
            <a:pPr marL="0" indent="0">
              <a:buNone/>
            </a:pPr>
            <a:endParaRPr lang="en-US" dirty="0"/>
          </a:p>
        </p:txBody>
      </p:sp>
      <p:sp>
        <p:nvSpPr>
          <p:cNvPr id="4" name="TextBox 3">
            <a:extLst>
              <a:ext uri="{FF2B5EF4-FFF2-40B4-BE49-F238E27FC236}">
                <a16:creationId xmlns:a16="http://schemas.microsoft.com/office/drawing/2014/main" id="{EF53AFDD-C5C9-489B-9CDA-D5F88136CE77}"/>
              </a:ext>
            </a:extLst>
          </p:cNvPr>
          <p:cNvSpPr txBox="1"/>
          <p:nvPr/>
        </p:nvSpPr>
        <p:spPr>
          <a:xfrm>
            <a:off x="1141412" y="6488668"/>
            <a:ext cx="2175339" cy="369332"/>
          </a:xfrm>
          <a:prstGeom prst="rect">
            <a:avLst/>
          </a:prstGeom>
          <a:noFill/>
        </p:spPr>
        <p:txBody>
          <a:bodyPr wrap="none" rtlCol="0">
            <a:spAutoFit/>
          </a:bodyPr>
          <a:lstStyle/>
          <a:p>
            <a:r>
              <a:rPr lang="en-US" dirty="0"/>
              <a:t>Reference : </a:t>
            </a:r>
            <a:r>
              <a:rPr lang="en-US" dirty="0" err="1"/>
              <a:t>pentaroot</a:t>
            </a:r>
            <a:endParaRPr lang="en-US" dirty="0"/>
          </a:p>
        </p:txBody>
      </p:sp>
    </p:spTree>
    <p:extLst>
      <p:ext uri="{BB962C8B-B14F-4D97-AF65-F5344CB8AC3E}">
        <p14:creationId xmlns:p14="http://schemas.microsoft.com/office/powerpoint/2010/main" val="2084987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10AC1-9834-4B5A-9A7C-E6763C07044B}"/>
              </a:ext>
            </a:extLst>
          </p:cNvPr>
          <p:cNvSpPr>
            <a:spLocks noGrp="1"/>
          </p:cNvSpPr>
          <p:nvPr>
            <p:ph type="title"/>
          </p:nvPr>
        </p:nvSpPr>
        <p:spPr/>
        <p:txBody>
          <a:bodyPr/>
          <a:lstStyle/>
          <a:p>
            <a:r>
              <a:rPr lang="en-US" dirty="0"/>
              <a:t>Reconnaissance / Information Gathering</a:t>
            </a:r>
          </a:p>
        </p:txBody>
      </p:sp>
      <p:sp>
        <p:nvSpPr>
          <p:cNvPr id="3" name="Content Placeholder 2">
            <a:extLst>
              <a:ext uri="{FF2B5EF4-FFF2-40B4-BE49-F238E27FC236}">
                <a16:creationId xmlns:a16="http://schemas.microsoft.com/office/drawing/2014/main" id="{2639B2D0-1448-4EBE-A392-575B9CEFB1D4}"/>
              </a:ext>
            </a:extLst>
          </p:cNvPr>
          <p:cNvSpPr>
            <a:spLocks noGrp="1"/>
          </p:cNvSpPr>
          <p:nvPr>
            <p:ph idx="1"/>
          </p:nvPr>
        </p:nvSpPr>
        <p:spPr/>
        <p:txBody>
          <a:bodyPr/>
          <a:lstStyle/>
          <a:p>
            <a:r>
              <a:rPr lang="en-US" dirty="0"/>
              <a:t>Collect Basic Information to build foundation.</a:t>
            </a:r>
          </a:p>
          <a:p>
            <a:r>
              <a:rPr lang="en-US" dirty="0"/>
              <a:t>Discover Operating Systems and Web Servers.</a:t>
            </a:r>
          </a:p>
          <a:p>
            <a:r>
              <a:rPr lang="en-US" dirty="0"/>
              <a:t>Performing Queries [to find underlying network infrastructure]</a:t>
            </a:r>
          </a:p>
          <a:p>
            <a:r>
              <a:rPr lang="en-US" dirty="0"/>
              <a:t>Types</a:t>
            </a:r>
          </a:p>
          <a:p>
            <a:pPr lvl="1"/>
            <a:r>
              <a:rPr lang="en-US" dirty="0"/>
              <a:t>Passive : No direct interaction with the target.</a:t>
            </a:r>
          </a:p>
          <a:p>
            <a:pPr lvl="1"/>
            <a:r>
              <a:rPr lang="en-US" dirty="0"/>
              <a:t>Active : Direct interaction with target.</a:t>
            </a:r>
          </a:p>
        </p:txBody>
      </p:sp>
    </p:spTree>
    <p:extLst>
      <p:ext uri="{BB962C8B-B14F-4D97-AF65-F5344CB8AC3E}">
        <p14:creationId xmlns:p14="http://schemas.microsoft.com/office/powerpoint/2010/main" val="1593966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E2482-248E-423B-A485-F1D2F7BFAA25}"/>
              </a:ext>
            </a:extLst>
          </p:cNvPr>
          <p:cNvSpPr>
            <a:spLocks noGrp="1"/>
          </p:cNvSpPr>
          <p:nvPr>
            <p:ph type="title"/>
          </p:nvPr>
        </p:nvSpPr>
        <p:spPr>
          <a:xfrm>
            <a:off x="5075058" y="-120766"/>
            <a:ext cx="9905998" cy="1478570"/>
          </a:xfrm>
        </p:spPr>
        <p:txBody>
          <a:bodyPr/>
          <a:lstStyle/>
          <a:p>
            <a:r>
              <a:rPr lang="en-US" sz="4000" b="1" dirty="0"/>
              <a:t>Goal</a:t>
            </a:r>
            <a:endParaRPr lang="en-US" dirty="0"/>
          </a:p>
        </p:txBody>
      </p:sp>
      <p:sp>
        <p:nvSpPr>
          <p:cNvPr id="3" name="Content Placeholder 2">
            <a:extLst>
              <a:ext uri="{FF2B5EF4-FFF2-40B4-BE49-F238E27FC236}">
                <a16:creationId xmlns:a16="http://schemas.microsoft.com/office/drawing/2014/main" id="{DBBEFE2B-683A-4DA0-80A4-B0EA9B5133C5}"/>
              </a:ext>
            </a:extLst>
          </p:cNvPr>
          <p:cNvSpPr>
            <a:spLocks noGrp="1"/>
          </p:cNvSpPr>
          <p:nvPr>
            <p:ph idx="1"/>
          </p:nvPr>
        </p:nvSpPr>
        <p:spPr>
          <a:xfrm>
            <a:off x="1141413" y="1658142"/>
            <a:ext cx="4344987" cy="4581339"/>
          </a:xfrm>
        </p:spPr>
        <p:txBody>
          <a:bodyPr>
            <a:normAutofit/>
          </a:bodyPr>
          <a:lstStyle/>
          <a:p>
            <a:r>
              <a:rPr lang="en-US" b="1" dirty="0"/>
              <a:t>Network Information</a:t>
            </a:r>
          </a:p>
          <a:p>
            <a:pPr>
              <a:buFont typeface="Wingdings" panose="05000000000000000000" pitchFamily="2" charset="2"/>
              <a:buChar char="Ø"/>
            </a:pPr>
            <a:r>
              <a:rPr lang="en-US" dirty="0"/>
              <a:t>Domain Names</a:t>
            </a:r>
          </a:p>
          <a:p>
            <a:pPr>
              <a:buFont typeface="Wingdings" panose="05000000000000000000" pitchFamily="2" charset="2"/>
              <a:buChar char="Ø"/>
            </a:pPr>
            <a:r>
              <a:rPr lang="en-US" dirty="0"/>
              <a:t>IP Addresses</a:t>
            </a:r>
          </a:p>
          <a:p>
            <a:pPr>
              <a:buFont typeface="Wingdings" panose="05000000000000000000" pitchFamily="2" charset="2"/>
              <a:buChar char="Ø"/>
            </a:pPr>
            <a:r>
              <a:rPr lang="en-US" dirty="0"/>
              <a:t>Unmonitored/Private Webs</a:t>
            </a:r>
          </a:p>
          <a:p>
            <a:pPr>
              <a:buFont typeface="Wingdings" panose="05000000000000000000" pitchFamily="2" charset="2"/>
              <a:buChar char="Ø"/>
            </a:pPr>
            <a:r>
              <a:rPr lang="en-US" dirty="0"/>
              <a:t>TCP/UDP Services</a:t>
            </a:r>
          </a:p>
          <a:p>
            <a:pPr>
              <a:buFont typeface="Wingdings" panose="05000000000000000000" pitchFamily="2" charset="2"/>
              <a:buChar char="Ø"/>
            </a:pPr>
            <a:r>
              <a:rPr lang="en-US" dirty="0"/>
              <a:t>IDS/Access Controls</a:t>
            </a:r>
          </a:p>
          <a:p>
            <a:pPr>
              <a:buFont typeface="Wingdings" panose="05000000000000000000" pitchFamily="2" charset="2"/>
              <a:buChar char="Ø"/>
            </a:pPr>
            <a:r>
              <a:rPr lang="en-US" dirty="0"/>
              <a:t>VPN Info</a:t>
            </a:r>
          </a:p>
          <a:p>
            <a:pPr>
              <a:buFont typeface="Wingdings" panose="05000000000000000000" pitchFamily="2" charset="2"/>
              <a:buChar char="Ø"/>
            </a:pPr>
            <a:r>
              <a:rPr lang="en-US" dirty="0"/>
              <a:t>Phone Numbers / VoIP</a:t>
            </a:r>
          </a:p>
        </p:txBody>
      </p:sp>
      <p:sp>
        <p:nvSpPr>
          <p:cNvPr id="5" name="Content Placeholder 2">
            <a:extLst>
              <a:ext uri="{FF2B5EF4-FFF2-40B4-BE49-F238E27FC236}">
                <a16:creationId xmlns:a16="http://schemas.microsoft.com/office/drawing/2014/main" id="{C8D96501-B175-45D2-BF0A-06D1DBEDA78B}"/>
              </a:ext>
            </a:extLst>
          </p:cNvPr>
          <p:cNvSpPr txBox="1">
            <a:spLocks/>
          </p:cNvSpPr>
          <p:nvPr/>
        </p:nvSpPr>
        <p:spPr>
          <a:xfrm>
            <a:off x="6967268" y="1658141"/>
            <a:ext cx="4954587" cy="458133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b="1" dirty="0"/>
              <a:t>Organization Information</a:t>
            </a:r>
          </a:p>
          <a:p>
            <a:pPr>
              <a:buFont typeface="Wingdings" panose="05000000000000000000" pitchFamily="2" charset="2"/>
              <a:buChar char="Ø"/>
            </a:pPr>
            <a:r>
              <a:rPr lang="en-US" dirty="0"/>
              <a:t>Organization Website</a:t>
            </a:r>
          </a:p>
          <a:p>
            <a:pPr>
              <a:buFont typeface="Wingdings" panose="05000000000000000000" pitchFamily="2" charset="2"/>
              <a:buChar char="Ø"/>
            </a:pPr>
            <a:r>
              <a:rPr lang="en-US" dirty="0"/>
              <a:t>Employee Details</a:t>
            </a:r>
          </a:p>
          <a:p>
            <a:pPr>
              <a:buFont typeface="Wingdings" panose="05000000000000000000" pitchFamily="2" charset="2"/>
              <a:buChar char="Ø"/>
            </a:pPr>
            <a:r>
              <a:rPr lang="en-US" dirty="0"/>
              <a:t>Location Details</a:t>
            </a:r>
          </a:p>
          <a:p>
            <a:pPr>
              <a:buFont typeface="Wingdings" panose="05000000000000000000" pitchFamily="2" charset="2"/>
              <a:buChar char="Ø"/>
            </a:pPr>
            <a:r>
              <a:rPr lang="en-US" dirty="0"/>
              <a:t>Addresses/Phone Numbers</a:t>
            </a:r>
          </a:p>
          <a:p>
            <a:pPr>
              <a:buFont typeface="Wingdings" panose="05000000000000000000" pitchFamily="2" charset="2"/>
              <a:buChar char="Ø"/>
            </a:pPr>
            <a:r>
              <a:rPr lang="en-US" dirty="0"/>
              <a:t>Web Server Links</a:t>
            </a:r>
          </a:p>
          <a:p>
            <a:pPr>
              <a:buFont typeface="Wingdings" panose="05000000000000000000" pitchFamily="2" charset="2"/>
              <a:buChar char="Ø"/>
            </a:pPr>
            <a:r>
              <a:rPr lang="en-US" dirty="0"/>
              <a:t>Background of Organization</a:t>
            </a:r>
          </a:p>
          <a:p>
            <a:pPr>
              <a:buFont typeface="Wingdings" panose="05000000000000000000" pitchFamily="2" charset="2"/>
              <a:buChar char="Ø"/>
            </a:pPr>
            <a:r>
              <a:rPr lang="en-US" dirty="0"/>
              <a:t>News/Press Release </a:t>
            </a:r>
          </a:p>
          <a:p>
            <a:pPr>
              <a:buFont typeface="Wingdings" panose="05000000000000000000" pitchFamily="2" charset="2"/>
              <a:buChar char="Ø"/>
            </a:pPr>
            <a:endParaRPr lang="en-US" dirty="0"/>
          </a:p>
        </p:txBody>
      </p:sp>
      <p:sp>
        <p:nvSpPr>
          <p:cNvPr id="6" name="TextBox 5">
            <a:extLst>
              <a:ext uri="{FF2B5EF4-FFF2-40B4-BE49-F238E27FC236}">
                <a16:creationId xmlns:a16="http://schemas.microsoft.com/office/drawing/2014/main" id="{1E7A443D-AF0A-4A65-BFB5-E5CC9088A1A0}"/>
              </a:ext>
            </a:extLst>
          </p:cNvPr>
          <p:cNvSpPr txBox="1"/>
          <p:nvPr/>
        </p:nvSpPr>
        <p:spPr>
          <a:xfrm>
            <a:off x="4954288" y="768999"/>
            <a:ext cx="1739579" cy="369332"/>
          </a:xfrm>
          <a:prstGeom prst="rect">
            <a:avLst/>
          </a:prstGeom>
          <a:noFill/>
        </p:spPr>
        <p:txBody>
          <a:bodyPr wrap="none" rtlCol="0">
            <a:spAutoFit/>
          </a:bodyPr>
          <a:lstStyle/>
          <a:p>
            <a:r>
              <a:rPr lang="en-US" dirty="0"/>
              <a:t>Create Blue Print</a:t>
            </a:r>
          </a:p>
        </p:txBody>
      </p:sp>
    </p:spTree>
    <p:extLst>
      <p:ext uri="{BB962C8B-B14F-4D97-AF65-F5344CB8AC3E}">
        <p14:creationId xmlns:p14="http://schemas.microsoft.com/office/powerpoint/2010/main" val="463254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ECE47-3E17-426D-B94E-840528EED8BC}"/>
              </a:ext>
            </a:extLst>
          </p:cNvPr>
          <p:cNvSpPr>
            <a:spLocks noGrp="1"/>
          </p:cNvSpPr>
          <p:nvPr>
            <p:ph type="title"/>
          </p:nvPr>
        </p:nvSpPr>
        <p:spPr/>
        <p:txBody>
          <a:bodyPr/>
          <a:lstStyle/>
          <a:p>
            <a:r>
              <a:rPr lang="en-US" dirty="0"/>
              <a:t>Scanning</a:t>
            </a:r>
          </a:p>
        </p:txBody>
      </p:sp>
      <p:sp>
        <p:nvSpPr>
          <p:cNvPr id="3" name="Content Placeholder 2">
            <a:extLst>
              <a:ext uri="{FF2B5EF4-FFF2-40B4-BE49-F238E27FC236}">
                <a16:creationId xmlns:a16="http://schemas.microsoft.com/office/drawing/2014/main" id="{9A564638-D9CE-474C-A833-35E2E7E5678A}"/>
              </a:ext>
            </a:extLst>
          </p:cNvPr>
          <p:cNvSpPr>
            <a:spLocks noGrp="1"/>
          </p:cNvSpPr>
          <p:nvPr>
            <p:ph idx="1"/>
          </p:nvPr>
        </p:nvSpPr>
        <p:spPr/>
        <p:txBody>
          <a:bodyPr/>
          <a:lstStyle/>
          <a:p>
            <a:r>
              <a:rPr lang="en-US" dirty="0"/>
              <a:t>It’s a process involving probing a target network with a goal to find out as much information as we can about those systems.</a:t>
            </a:r>
          </a:p>
          <a:p>
            <a:r>
              <a:rPr lang="en-US" dirty="0"/>
              <a:t>Looking for Live Systems</a:t>
            </a:r>
          </a:p>
          <a:p>
            <a:r>
              <a:rPr lang="en-US" dirty="0"/>
              <a:t>Identifying those systems</a:t>
            </a:r>
          </a:p>
          <a:p>
            <a:r>
              <a:rPr lang="en-US" dirty="0"/>
              <a:t>Discover “open” or “close” ports</a:t>
            </a:r>
          </a:p>
          <a:p>
            <a:r>
              <a:rPr lang="en-US" dirty="0"/>
              <a:t>Identify “services” running on the systems.</a:t>
            </a:r>
          </a:p>
        </p:txBody>
      </p:sp>
    </p:spTree>
    <p:extLst>
      <p:ext uri="{BB962C8B-B14F-4D97-AF65-F5344CB8AC3E}">
        <p14:creationId xmlns:p14="http://schemas.microsoft.com/office/powerpoint/2010/main" val="2931648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9521C-1FAE-429D-8F53-AE6F5809D8EA}"/>
              </a:ext>
            </a:extLst>
          </p:cNvPr>
          <p:cNvSpPr>
            <a:spLocks noGrp="1"/>
          </p:cNvSpPr>
          <p:nvPr>
            <p:ph type="title"/>
          </p:nvPr>
        </p:nvSpPr>
        <p:spPr/>
        <p:txBody>
          <a:bodyPr/>
          <a:lstStyle/>
          <a:p>
            <a:r>
              <a:rPr lang="en-US" dirty="0"/>
              <a:t>Note:</a:t>
            </a:r>
          </a:p>
        </p:txBody>
      </p:sp>
      <p:sp>
        <p:nvSpPr>
          <p:cNvPr id="3" name="Content Placeholder 2">
            <a:extLst>
              <a:ext uri="{FF2B5EF4-FFF2-40B4-BE49-F238E27FC236}">
                <a16:creationId xmlns:a16="http://schemas.microsoft.com/office/drawing/2014/main" id="{CA2C51C1-C696-407A-88B4-0B60AD8685AE}"/>
              </a:ext>
            </a:extLst>
          </p:cNvPr>
          <p:cNvSpPr>
            <a:spLocks noGrp="1"/>
          </p:cNvSpPr>
          <p:nvPr>
            <p:ph idx="1"/>
          </p:nvPr>
        </p:nvSpPr>
        <p:spPr>
          <a:xfrm>
            <a:off x="1141413" y="1708031"/>
            <a:ext cx="9905999" cy="4152182"/>
          </a:xfrm>
        </p:spPr>
        <p:txBody>
          <a:bodyPr>
            <a:normAutofit fontScale="92500" lnSpcReduction="10000"/>
          </a:bodyPr>
          <a:lstStyle/>
          <a:p>
            <a:r>
              <a:rPr lang="en-US" dirty="0"/>
              <a:t>When reviewing the output from scanning, always make special notes of Internet protocol (IP) addresses that include some type of remote access service because gaining access to these services often results in the complete compromise (or “owning”) of that target. Upon discovery of one of these services, hackers typically turn to an “online password cracker”.</a:t>
            </a:r>
          </a:p>
          <a:p>
            <a:pPr lvl="1"/>
            <a:r>
              <a:rPr lang="en-US" dirty="0"/>
              <a:t>Secure shell (SSH) / Telnet</a:t>
            </a:r>
          </a:p>
          <a:p>
            <a:pPr lvl="1"/>
            <a:r>
              <a:rPr lang="en-US" dirty="0"/>
              <a:t> File Transfer Protocol (FTP) </a:t>
            </a:r>
          </a:p>
          <a:p>
            <a:pPr lvl="1"/>
            <a:r>
              <a:rPr lang="en-US" dirty="0"/>
              <a:t>PCAnywhere </a:t>
            </a:r>
          </a:p>
          <a:p>
            <a:pPr lvl="1"/>
            <a:r>
              <a:rPr lang="en-US" dirty="0"/>
              <a:t>Virtual Network Computing (VNC)</a:t>
            </a:r>
          </a:p>
          <a:p>
            <a:pPr lvl="1"/>
            <a:r>
              <a:rPr lang="en-US" dirty="0"/>
              <a:t>Remote Desktop Protocol (RDP) </a:t>
            </a:r>
          </a:p>
          <a:p>
            <a:endParaRPr lang="en-US" dirty="0"/>
          </a:p>
        </p:txBody>
      </p:sp>
    </p:spTree>
    <p:extLst>
      <p:ext uri="{BB962C8B-B14F-4D97-AF65-F5344CB8AC3E}">
        <p14:creationId xmlns:p14="http://schemas.microsoft.com/office/powerpoint/2010/main" val="2168196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9AE63-6D5F-4895-AF2C-3D61184CB474}"/>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CAE5E83B-DECA-4F75-80DF-3668061DE7A5}"/>
              </a:ext>
            </a:extLst>
          </p:cNvPr>
          <p:cNvSpPr>
            <a:spLocks noGrp="1"/>
          </p:cNvSpPr>
          <p:nvPr>
            <p:ph idx="1"/>
          </p:nvPr>
        </p:nvSpPr>
        <p:spPr/>
        <p:txBody>
          <a:bodyPr/>
          <a:lstStyle/>
          <a:p>
            <a:r>
              <a:rPr lang="en-US" dirty="0"/>
              <a:t>Live Hosts.</a:t>
            </a:r>
          </a:p>
          <a:p>
            <a:r>
              <a:rPr lang="en-US" dirty="0"/>
              <a:t>All IP Addresses must be gathered.</a:t>
            </a:r>
          </a:p>
          <a:p>
            <a:r>
              <a:rPr lang="en-US" dirty="0"/>
              <a:t>Identifying open and closed ports</a:t>
            </a:r>
          </a:p>
          <a:p>
            <a:r>
              <a:rPr lang="en-US" dirty="0"/>
              <a:t>OS Identification</a:t>
            </a:r>
          </a:p>
          <a:p>
            <a:r>
              <a:rPr lang="en-US" dirty="0"/>
              <a:t>Vulnerabilities and Threats</a:t>
            </a:r>
          </a:p>
        </p:txBody>
      </p:sp>
    </p:spTree>
    <p:extLst>
      <p:ext uri="{BB962C8B-B14F-4D97-AF65-F5344CB8AC3E}">
        <p14:creationId xmlns:p14="http://schemas.microsoft.com/office/powerpoint/2010/main" val="3184433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0B616-AD4A-465D-9669-50D2D42527D5}"/>
              </a:ext>
            </a:extLst>
          </p:cNvPr>
          <p:cNvSpPr>
            <a:spLocks noGrp="1"/>
          </p:cNvSpPr>
          <p:nvPr>
            <p:ph type="title"/>
          </p:nvPr>
        </p:nvSpPr>
        <p:spPr/>
        <p:txBody>
          <a:bodyPr/>
          <a:lstStyle/>
          <a:p>
            <a:r>
              <a:rPr lang="en-US" dirty="0"/>
              <a:t>Exploitation</a:t>
            </a:r>
          </a:p>
        </p:txBody>
      </p:sp>
      <p:sp>
        <p:nvSpPr>
          <p:cNvPr id="3" name="Content Placeholder 2">
            <a:extLst>
              <a:ext uri="{FF2B5EF4-FFF2-40B4-BE49-F238E27FC236}">
                <a16:creationId xmlns:a16="http://schemas.microsoft.com/office/drawing/2014/main" id="{6C006826-3870-476E-B893-17C2C9F2836D}"/>
              </a:ext>
            </a:extLst>
          </p:cNvPr>
          <p:cNvSpPr>
            <a:spLocks noGrp="1"/>
          </p:cNvSpPr>
          <p:nvPr>
            <p:ph idx="1"/>
          </p:nvPr>
        </p:nvSpPr>
        <p:spPr/>
        <p:txBody>
          <a:bodyPr/>
          <a:lstStyle/>
          <a:p>
            <a:r>
              <a:rPr lang="en-US" dirty="0"/>
              <a:t>Exploitation is the process of gaining control over a system. However, it is important to understand that not every exploit leads to total system compromise. </a:t>
            </a:r>
          </a:p>
          <a:p>
            <a:r>
              <a:rPr lang="en-US" dirty="0"/>
              <a:t>More accurately defined, an exploit is a way to bypass a security flaw or circumvent security controls. </a:t>
            </a:r>
          </a:p>
          <a:p>
            <a:r>
              <a:rPr lang="en-US" dirty="0"/>
              <a:t>This process can take many different forms, the end goal always remains the same: administrative-level access to the computer.</a:t>
            </a:r>
          </a:p>
        </p:txBody>
      </p:sp>
    </p:spTree>
    <p:extLst>
      <p:ext uri="{BB962C8B-B14F-4D97-AF65-F5344CB8AC3E}">
        <p14:creationId xmlns:p14="http://schemas.microsoft.com/office/powerpoint/2010/main" val="3952169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565B5-C515-4014-8F5D-AF42FF2391AD}"/>
              </a:ext>
            </a:extLst>
          </p:cNvPr>
          <p:cNvSpPr>
            <a:spLocks noGrp="1"/>
          </p:cNvSpPr>
          <p:nvPr>
            <p:ph type="title"/>
          </p:nvPr>
        </p:nvSpPr>
        <p:spPr/>
        <p:txBody>
          <a:bodyPr/>
          <a:lstStyle/>
          <a:p>
            <a:r>
              <a:rPr lang="en-US" dirty="0"/>
              <a:t>Common Issues :</a:t>
            </a:r>
          </a:p>
        </p:txBody>
      </p:sp>
      <p:sp>
        <p:nvSpPr>
          <p:cNvPr id="3" name="Content Placeholder 2">
            <a:extLst>
              <a:ext uri="{FF2B5EF4-FFF2-40B4-BE49-F238E27FC236}">
                <a16:creationId xmlns:a16="http://schemas.microsoft.com/office/drawing/2014/main" id="{BFD72550-2BAA-4086-BE3D-CBF6380ED121}"/>
              </a:ext>
            </a:extLst>
          </p:cNvPr>
          <p:cNvSpPr>
            <a:spLocks noGrp="1"/>
          </p:cNvSpPr>
          <p:nvPr>
            <p:ph idx="1"/>
          </p:nvPr>
        </p:nvSpPr>
        <p:spPr/>
        <p:txBody>
          <a:bodyPr/>
          <a:lstStyle/>
          <a:p>
            <a:r>
              <a:rPr lang="en-US" dirty="0"/>
              <a:t>Outdated </a:t>
            </a:r>
            <a:r>
              <a:rPr lang="en-US" dirty="0" err="1"/>
              <a:t>Softwares</a:t>
            </a:r>
            <a:r>
              <a:rPr lang="en-US" dirty="0"/>
              <a:t> / Operating Systems / Networking Devices</a:t>
            </a:r>
          </a:p>
          <a:p>
            <a:r>
              <a:rPr lang="en-US" dirty="0"/>
              <a:t>Misconfigured </a:t>
            </a:r>
            <a:r>
              <a:rPr lang="en-US" dirty="0" err="1"/>
              <a:t>Softwares</a:t>
            </a:r>
            <a:r>
              <a:rPr lang="en-US" dirty="0"/>
              <a:t> / Operating Systems / Networking Devices</a:t>
            </a:r>
          </a:p>
          <a:p>
            <a:r>
              <a:rPr lang="en-US" dirty="0"/>
              <a:t>Insecure Protocols</a:t>
            </a:r>
          </a:p>
        </p:txBody>
      </p:sp>
    </p:spTree>
    <p:extLst>
      <p:ext uri="{BB962C8B-B14F-4D97-AF65-F5344CB8AC3E}">
        <p14:creationId xmlns:p14="http://schemas.microsoft.com/office/powerpoint/2010/main" val="4173726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172AE-F592-4BE5-8CEB-3D397E95B146}"/>
              </a:ext>
            </a:extLst>
          </p:cNvPr>
          <p:cNvSpPr>
            <a:spLocks noGrp="1"/>
          </p:cNvSpPr>
          <p:nvPr>
            <p:ph type="title"/>
          </p:nvPr>
        </p:nvSpPr>
        <p:spPr/>
        <p:txBody>
          <a:bodyPr/>
          <a:lstStyle/>
          <a:p>
            <a:pPr fontAlgn="base"/>
            <a:r>
              <a:rPr lang="en-US" dirty="0"/>
              <a:t>Maintaining Access</a:t>
            </a:r>
          </a:p>
        </p:txBody>
      </p:sp>
      <p:sp>
        <p:nvSpPr>
          <p:cNvPr id="3" name="Content Placeholder 2">
            <a:extLst>
              <a:ext uri="{FF2B5EF4-FFF2-40B4-BE49-F238E27FC236}">
                <a16:creationId xmlns:a16="http://schemas.microsoft.com/office/drawing/2014/main" id="{5A707743-8329-4A57-A5AD-25A7E10B6A96}"/>
              </a:ext>
            </a:extLst>
          </p:cNvPr>
          <p:cNvSpPr>
            <a:spLocks noGrp="1"/>
          </p:cNvSpPr>
          <p:nvPr>
            <p:ph idx="1"/>
          </p:nvPr>
        </p:nvSpPr>
        <p:spPr/>
        <p:txBody>
          <a:bodyPr/>
          <a:lstStyle/>
          <a:p>
            <a:r>
              <a:rPr lang="en-US" dirty="0"/>
              <a:t>Maintaining access in a target machine is a necessary phase in order to further escalate the attack in the network and to steal important information from the system.</a:t>
            </a:r>
          </a:p>
          <a:p>
            <a:r>
              <a:rPr lang="en-US" dirty="0"/>
              <a:t>It can be done by using </a:t>
            </a:r>
            <a:r>
              <a:rPr lang="en-US" b="1" dirty="0"/>
              <a:t>backdoors </a:t>
            </a:r>
            <a:r>
              <a:rPr lang="en-US" dirty="0"/>
              <a:t>and/or</a:t>
            </a:r>
            <a:r>
              <a:rPr lang="en-US" b="1" dirty="0"/>
              <a:t> rootkits</a:t>
            </a:r>
            <a:endParaRPr lang="en-US" dirty="0"/>
          </a:p>
        </p:txBody>
      </p:sp>
    </p:spTree>
    <p:extLst>
      <p:ext uri="{BB962C8B-B14F-4D97-AF65-F5344CB8AC3E}">
        <p14:creationId xmlns:p14="http://schemas.microsoft.com/office/powerpoint/2010/main" val="3250988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92166-EF05-4ADE-B460-BAA1E5275F25}"/>
              </a:ext>
            </a:extLst>
          </p:cNvPr>
          <p:cNvSpPr>
            <a:spLocks noGrp="1"/>
          </p:cNvSpPr>
          <p:nvPr>
            <p:ph type="title"/>
          </p:nvPr>
        </p:nvSpPr>
        <p:spPr/>
        <p:txBody>
          <a:bodyPr/>
          <a:lstStyle/>
          <a:p>
            <a:r>
              <a:rPr lang="en-US" dirty="0"/>
              <a:t>Disclaimer</a:t>
            </a:r>
          </a:p>
        </p:txBody>
      </p:sp>
      <p:sp>
        <p:nvSpPr>
          <p:cNvPr id="3" name="Content Placeholder 2">
            <a:extLst>
              <a:ext uri="{FF2B5EF4-FFF2-40B4-BE49-F238E27FC236}">
                <a16:creationId xmlns:a16="http://schemas.microsoft.com/office/drawing/2014/main" id="{510F6E54-1E0A-4BB1-B21D-AF4365B95A25}"/>
              </a:ext>
            </a:extLst>
          </p:cNvPr>
          <p:cNvSpPr>
            <a:spLocks noGrp="1"/>
          </p:cNvSpPr>
          <p:nvPr>
            <p:ph idx="1"/>
          </p:nvPr>
        </p:nvSpPr>
        <p:spPr/>
        <p:txBody>
          <a:bodyPr>
            <a:normAutofit fontScale="92500" lnSpcReduction="20000"/>
          </a:bodyPr>
          <a:lstStyle/>
          <a:p>
            <a:r>
              <a:rPr lang="en-US" dirty="0"/>
              <a:t>The information in the presentation/webinar has the goal to teach you the techniques used by hackers in order to avoid them.</a:t>
            </a:r>
          </a:p>
          <a:p>
            <a:r>
              <a:rPr lang="en-US" dirty="0"/>
              <a:t>This knowledge is not intended to be used maliciously. It is your responsibility if you decide to use this information to make illegal and/or unethical choices/actions.</a:t>
            </a:r>
          </a:p>
          <a:p>
            <a:r>
              <a:rPr lang="en-US" dirty="0"/>
              <a:t>The ideas/concepts/techniques/tricks mentioned in the presentation are not developed by me but by others and I’ve accumulated the material from different sources to convey it to the audience.</a:t>
            </a:r>
          </a:p>
          <a:p>
            <a:r>
              <a:rPr lang="en-US" dirty="0"/>
              <a:t>Always obtain the permission first before utilizing the knowledge of penetration testing.</a:t>
            </a:r>
          </a:p>
        </p:txBody>
      </p:sp>
    </p:spTree>
    <p:extLst>
      <p:ext uri="{BB962C8B-B14F-4D97-AF65-F5344CB8AC3E}">
        <p14:creationId xmlns:p14="http://schemas.microsoft.com/office/powerpoint/2010/main" val="1769577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381FB-5EA6-467C-8AD4-05056B250147}"/>
              </a:ext>
            </a:extLst>
          </p:cNvPr>
          <p:cNvSpPr>
            <a:spLocks noGrp="1"/>
          </p:cNvSpPr>
          <p:nvPr>
            <p:ph type="title"/>
          </p:nvPr>
        </p:nvSpPr>
        <p:spPr/>
        <p:txBody>
          <a:bodyPr/>
          <a:lstStyle/>
          <a:p>
            <a:r>
              <a:rPr lang="en-US" dirty="0"/>
              <a:t>Covering Tracks</a:t>
            </a:r>
          </a:p>
        </p:txBody>
      </p:sp>
      <p:sp>
        <p:nvSpPr>
          <p:cNvPr id="3" name="Content Placeholder 2">
            <a:extLst>
              <a:ext uri="{FF2B5EF4-FFF2-40B4-BE49-F238E27FC236}">
                <a16:creationId xmlns:a16="http://schemas.microsoft.com/office/drawing/2014/main" id="{15254C01-C110-48E8-8218-7132711D0BBF}"/>
              </a:ext>
            </a:extLst>
          </p:cNvPr>
          <p:cNvSpPr>
            <a:spLocks noGrp="1"/>
          </p:cNvSpPr>
          <p:nvPr>
            <p:ph idx="1"/>
          </p:nvPr>
        </p:nvSpPr>
        <p:spPr/>
        <p:txBody>
          <a:bodyPr/>
          <a:lstStyle/>
          <a:p>
            <a:r>
              <a:rPr lang="en-US" dirty="0"/>
              <a:t>Disable auditing.</a:t>
            </a:r>
          </a:p>
          <a:p>
            <a:r>
              <a:rPr lang="en-US" dirty="0"/>
              <a:t>Clearing logs.</a:t>
            </a:r>
          </a:p>
          <a:p>
            <a:r>
              <a:rPr lang="en-US" dirty="0"/>
              <a:t>Modifying logs, registry files.</a:t>
            </a:r>
          </a:p>
          <a:p>
            <a:r>
              <a:rPr lang="en-US" dirty="0"/>
              <a:t>Removing all files, folders created.</a:t>
            </a:r>
          </a:p>
        </p:txBody>
      </p:sp>
    </p:spTree>
    <p:extLst>
      <p:ext uri="{BB962C8B-B14F-4D97-AF65-F5344CB8AC3E}">
        <p14:creationId xmlns:p14="http://schemas.microsoft.com/office/powerpoint/2010/main" val="744650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E8168-718D-4CC8-AAE0-5B1EE526CBFE}"/>
              </a:ext>
            </a:extLst>
          </p:cNvPr>
          <p:cNvSpPr>
            <a:spLocks noGrp="1"/>
          </p:cNvSpPr>
          <p:nvPr>
            <p:ph type="title"/>
          </p:nvPr>
        </p:nvSpPr>
        <p:spPr/>
        <p:txBody>
          <a:bodyPr/>
          <a:lstStyle/>
          <a:p>
            <a:r>
              <a:rPr lang="en-US" dirty="0" err="1"/>
              <a:t>Intrapenetesting</a:t>
            </a:r>
            <a:endParaRPr lang="en-US" dirty="0"/>
          </a:p>
        </p:txBody>
      </p:sp>
      <p:sp>
        <p:nvSpPr>
          <p:cNvPr id="3" name="Content Placeholder 2">
            <a:extLst>
              <a:ext uri="{FF2B5EF4-FFF2-40B4-BE49-F238E27FC236}">
                <a16:creationId xmlns:a16="http://schemas.microsoft.com/office/drawing/2014/main" id="{9EE2E7BD-55A7-4719-8DBA-D6EDFA7B5E25}"/>
              </a:ext>
            </a:extLst>
          </p:cNvPr>
          <p:cNvSpPr>
            <a:spLocks noGrp="1"/>
          </p:cNvSpPr>
          <p:nvPr>
            <p:ph idx="1"/>
          </p:nvPr>
        </p:nvSpPr>
        <p:spPr/>
        <p:txBody>
          <a:bodyPr/>
          <a:lstStyle/>
          <a:p>
            <a:r>
              <a:rPr lang="en-US" dirty="0"/>
              <a:t>It is said that 90-95% fortune 500 companies use Active Directory.</a:t>
            </a:r>
          </a:p>
          <a:p>
            <a:r>
              <a:rPr lang="en-US" dirty="0"/>
              <a:t>We will be focusing on SOHO (Small Office / Home Office ) network.</a:t>
            </a:r>
          </a:p>
        </p:txBody>
      </p:sp>
    </p:spTree>
    <p:extLst>
      <p:ext uri="{BB962C8B-B14F-4D97-AF65-F5344CB8AC3E}">
        <p14:creationId xmlns:p14="http://schemas.microsoft.com/office/powerpoint/2010/main" val="2712879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7D22B-E962-48F6-AA18-B664D0A88611}"/>
              </a:ext>
            </a:extLst>
          </p:cNvPr>
          <p:cNvSpPr>
            <a:spLocks noGrp="1"/>
          </p:cNvSpPr>
          <p:nvPr>
            <p:ph type="title"/>
          </p:nvPr>
        </p:nvSpPr>
        <p:spPr/>
        <p:txBody>
          <a:bodyPr/>
          <a:lstStyle/>
          <a:p>
            <a:pPr algn="ctr"/>
            <a:r>
              <a:rPr lang="en-US" b="1" dirty="0" err="1"/>
              <a:t>Llmnr</a:t>
            </a:r>
            <a:r>
              <a:rPr lang="en-US" b="1" dirty="0"/>
              <a:t> </a:t>
            </a:r>
            <a:r>
              <a:rPr lang="en-US" b="1" dirty="0" err="1"/>
              <a:t>Posioning</a:t>
            </a:r>
            <a:endParaRPr lang="en-US" b="1" dirty="0"/>
          </a:p>
        </p:txBody>
      </p:sp>
      <p:sp>
        <p:nvSpPr>
          <p:cNvPr id="3" name="Content Placeholder 2">
            <a:extLst>
              <a:ext uri="{FF2B5EF4-FFF2-40B4-BE49-F238E27FC236}">
                <a16:creationId xmlns:a16="http://schemas.microsoft.com/office/drawing/2014/main" id="{7E48188D-2C96-469C-84B1-F408B8B36B9D}"/>
              </a:ext>
            </a:extLst>
          </p:cNvPr>
          <p:cNvSpPr>
            <a:spLocks noGrp="1"/>
          </p:cNvSpPr>
          <p:nvPr>
            <p:ph idx="1"/>
          </p:nvPr>
        </p:nvSpPr>
        <p:spPr/>
        <p:txBody>
          <a:bodyPr/>
          <a:lstStyle/>
          <a:p>
            <a:r>
              <a:rPr lang="en-US" dirty="0"/>
              <a:t>Used to identify hosts when DNS failed to do so.</a:t>
            </a:r>
          </a:p>
          <a:p>
            <a:r>
              <a:rPr lang="en-US" dirty="0"/>
              <a:t>Previously it was NBT-NS</a:t>
            </a:r>
          </a:p>
          <a:p>
            <a:r>
              <a:rPr lang="en-US" dirty="0"/>
              <a:t>Flaw : </a:t>
            </a:r>
            <a:br>
              <a:rPr lang="en-US" dirty="0"/>
            </a:br>
            <a:r>
              <a:rPr lang="en-US" dirty="0"/>
              <a:t>Service utilizes a user’s username and NTLMv2 hash when appropriately responded to.</a:t>
            </a:r>
          </a:p>
        </p:txBody>
      </p:sp>
    </p:spTree>
    <p:extLst>
      <p:ext uri="{BB962C8B-B14F-4D97-AF65-F5344CB8AC3E}">
        <p14:creationId xmlns:p14="http://schemas.microsoft.com/office/powerpoint/2010/main" val="12683594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6E721-56C7-482F-814D-109AD27B499E}"/>
              </a:ext>
            </a:extLst>
          </p:cNvPr>
          <p:cNvSpPr>
            <a:spLocks noGrp="1"/>
          </p:cNvSpPr>
          <p:nvPr>
            <p:ph type="title"/>
          </p:nvPr>
        </p:nvSpPr>
        <p:spPr/>
        <p:txBody>
          <a:bodyPr/>
          <a:lstStyle/>
          <a:p>
            <a:r>
              <a:rPr lang="en-US" dirty="0"/>
              <a:t>Let’s get some basics straight first</a:t>
            </a:r>
          </a:p>
        </p:txBody>
      </p:sp>
      <p:sp>
        <p:nvSpPr>
          <p:cNvPr id="3" name="Content Placeholder 2">
            <a:extLst>
              <a:ext uri="{FF2B5EF4-FFF2-40B4-BE49-F238E27FC236}">
                <a16:creationId xmlns:a16="http://schemas.microsoft.com/office/drawing/2014/main" id="{7C32F4B2-C520-4F14-BA26-E1B7B1F1BB35}"/>
              </a:ext>
            </a:extLst>
          </p:cNvPr>
          <p:cNvSpPr>
            <a:spLocks noGrp="1"/>
          </p:cNvSpPr>
          <p:nvPr>
            <p:ph idx="1"/>
          </p:nvPr>
        </p:nvSpPr>
        <p:spPr/>
        <p:txBody>
          <a:bodyPr/>
          <a:lstStyle/>
          <a:p>
            <a:r>
              <a:rPr lang="en-US" dirty="0"/>
              <a:t>DNS</a:t>
            </a:r>
          </a:p>
          <a:p>
            <a:r>
              <a:rPr lang="en-US" dirty="0"/>
              <a:t>NBT-NS</a:t>
            </a:r>
          </a:p>
          <a:p>
            <a:endParaRPr lang="en-US" dirty="0"/>
          </a:p>
        </p:txBody>
      </p:sp>
    </p:spTree>
    <p:extLst>
      <p:ext uri="{BB962C8B-B14F-4D97-AF65-F5344CB8AC3E}">
        <p14:creationId xmlns:p14="http://schemas.microsoft.com/office/powerpoint/2010/main" val="4208220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38AB0-1C10-4735-8524-B2A95E2F9700}"/>
              </a:ext>
            </a:extLst>
          </p:cNvPr>
          <p:cNvSpPr>
            <a:spLocks noGrp="1"/>
          </p:cNvSpPr>
          <p:nvPr>
            <p:ph type="title"/>
          </p:nvPr>
        </p:nvSpPr>
        <p:spPr/>
        <p:txBody>
          <a:bodyPr/>
          <a:lstStyle/>
          <a:p>
            <a:r>
              <a:rPr lang="en-US" dirty="0"/>
              <a:t>DNS : Domain name system</a:t>
            </a:r>
          </a:p>
        </p:txBody>
      </p:sp>
      <p:sp>
        <p:nvSpPr>
          <p:cNvPr id="3" name="Content Placeholder 2">
            <a:extLst>
              <a:ext uri="{FF2B5EF4-FFF2-40B4-BE49-F238E27FC236}">
                <a16:creationId xmlns:a16="http://schemas.microsoft.com/office/drawing/2014/main" id="{AF1C30B7-A0AE-41C0-A653-77A866E9E0CF}"/>
              </a:ext>
            </a:extLst>
          </p:cNvPr>
          <p:cNvSpPr>
            <a:spLocks noGrp="1"/>
          </p:cNvSpPr>
          <p:nvPr>
            <p:ph idx="1"/>
          </p:nvPr>
        </p:nvSpPr>
        <p:spPr/>
        <p:txBody>
          <a:bodyPr/>
          <a:lstStyle/>
          <a:p>
            <a:r>
              <a:rPr lang="en-US" dirty="0"/>
              <a:t>Humans are tend to easily memorize names rather than some random numbers</a:t>
            </a:r>
          </a:p>
          <a:p>
            <a:r>
              <a:rPr lang="en-US" dirty="0"/>
              <a:t>Computers understands IPs (which are random numbers for humans)</a:t>
            </a:r>
          </a:p>
          <a:p>
            <a:r>
              <a:rPr lang="en-US" dirty="0"/>
              <a:t>So, we need a bridge </a:t>
            </a:r>
            <a:r>
              <a:rPr lang="en-US" dirty="0">
                <a:sym typeface="Wingdings" panose="05000000000000000000" pitchFamily="2" charset="2"/>
              </a:rPr>
              <a:t> DNS</a:t>
            </a:r>
          </a:p>
          <a:p>
            <a:r>
              <a:rPr lang="en-US" dirty="0">
                <a:sym typeface="Wingdings" panose="05000000000000000000" pitchFamily="2" charset="2"/>
              </a:rPr>
              <a:t>Google.com  172.217.19.14</a:t>
            </a:r>
            <a:endParaRPr lang="en-US" dirty="0"/>
          </a:p>
        </p:txBody>
      </p:sp>
    </p:spTree>
    <p:extLst>
      <p:ext uri="{BB962C8B-B14F-4D97-AF65-F5344CB8AC3E}">
        <p14:creationId xmlns:p14="http://schemas.microsoft.com/office/powerpoint/2010/main" val="3533248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0B715-F823-43C4-94A1-3CA92DAB11E3}"/>
              </a:ext>
            </a:extLst>
          </p:cNvPr>
          <p:cNvSpPr>
            <a:spLocks noGrp="1"/>
          </p:cNvSpPr>
          <p:nvPr>
            <p:ph type="title"/>
          </p:nvPr>
        </p:nvSpPr>
        <p:spPr/>
        <p:txBody>
          <a:bodyPr/>
          <a:lstStyle/>
          <a:p>
            <a:r>
              <a:rPr lang="en-US" dirty="0" err="1"/>
              <a:t>netbios</a:t>
            </a:r>
            <a:endParaRPr lang="en-US" dirty="0"/>
          </a:p>
        </p:txBody>
      </p:sp>
      <p:sp>
        <p:nvSpPr>
          <p:cNvPr id="3" name="Content Placeholder 2">
            <a:extLst>
              <a:ext uri="{FF2B5EF4-FFF2-40B4-BE49-F238E27FC236}">
                <a16:creationId xmlns:a16="http://schemas.microsoft.com/office/drawing/2014/main" id="{2512E03D-7F21-4044-B7B1-268A05E0326C}"/>
              </a:ext>
            </a:extLst>
          </p:cNvPr>
          <p:cNvSpPr>
            <a:spLocks noGrp="1"/>
          </p:cNvSpPr>
          <p:nvPr>
            <p:ph idx="1"/>
          </p:nvPr>
        </p:nvSpPr>
        <p:spPr/>
        <p:txBody>
          <a:bodyPr/>
          <a:lstStyle/>
          <a:p>
            <a:r>
              <a:rPr lang="en-US" dirty="0"/>
              <a:t>Abbreviated as Network Basic </a:t>
            </a:r>
            <a:r>
              <a:rPr lang="en-US" dirty="0" err="1"/>
              <a:t>Input/Output</a:t>
            </a:r>
            <a:r>
              <a:rPr lang="en-US" dirty="0"/>
              <a:t> System</a:t>
            </a:r>
          </a:p>
          <a:p>
            <a:r>
              <a:rPr lang="en-US" dirty="0"/>
              <a:t>Also called as NBT-NS</a:t>
            </a:r>
          </a:p>
          <a:p>
            <a:r>
              <a:rPr lang="en-US" dirty="0"/>
              <a:t>Made in 1983</a:t>
            </a:r>
          </a:p>
          <a:p>
            <a:r>
              <a:rPr lang="en-US" dirty="0"/>
              <a:t>When it was made so security wasn’t kept in check.</a:t>
            </a:r>
          </a:p>
          <a:p>
            <a:r>
              <a:rPr lang="en-US" dirty="0"/>
              <a:t>Allows Operating Systems and Applications to communicate with other hosts on LAN by performing name resolution without requiring a DNS server.</a:t>
            </a:r>
          </a:p>
        </p:txBody>
      </p:sp>
    </p:spTree>
    <p:extLst>
      <p:ext uri="{BB962C8B-B14F-4D97-AF65-F5344CB8AC3E}">
        <p14:creationId xmlns:p14="http://schemas.microsoft.com/office/powerpoint/2010/main" val="28214607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883BA-F982-44B9-AD58-9C9D598E7C8B}"/>
              </a:ext>
            </a:extLst>
          </p:cNvPr>
          <p:cNvSpPr>
            <a:spLocks noGrp="1"/>
          </p:cNvSpPr>
          <p:nvPr>
            <p:ph type="title"/>
          </p:nvPr>
        </p:nvSpPr>
        <p:spPr/>
        <p:txBody>
          <a:bodyPr/>
          <a:lstStyle/>
          <a:p>
            <a:r>
              <a:rPr lang="en-US" dirty="0" err="1"/>
              <a:t>llmnr</a:t>
            </a:r>
            <a:endParaRPr lang="en-US" dirty="0"/>
          </a:p>
        </p:txBody>
      </p:sp>
      <p:sp>
        <p:nvSpPr>
          <p:cNvPr id="3" name="Content Placeholder 2">
            <a:extLst>
              <a:ext uri="{FF2B5EF4-FFF2-40B4-BE49-F238E27FC236}">
                <a16:creationId xmlns:a16="http://schemas.microsoft.com/office/drawing/2014/main" id="{47CAE1D1-5F03-45E6-9F9A-34B1A2A8D8E7}"/>
              </a:ext>
            </a:extLst>
          </p:cNvPr>
          <p:cNvSpPr>
            <a:spLocks noGrp="1"/>
          </p:cNvSpPr>
          <p:nvPr>
            <p:ph idx="1"/>
          </p:nvPr>
        </p:nvSpPr>
        <p:spPr/>
        <p:txBody>
          <a:bodyPr/>
          <a:lstStyle/>
          <a:p>
            <a:r>
              <a:rPr lang="en-US" dirty="0"/>
              <a:t>Link-Local Multicast Name Resolution</a:t>
            </a:r>
          </a:p>
          <a:p>
            <a:r>
              <a:rPr lang="en-US" dirty="0"/>
              <a:t>Released in 2006 </a:t>
            </a:r>
          </a:p>
          <a:p>
            <a:r>
              <a:rPr lang="en-US" dirty="0" err="1"/>
              <a:t>Replased</a:t>
            </a:r>
            <a:r>
              <a:rPr lang="en-US" dirty="0"/>
              <a:t> NETBIOS</a:t>
            </a:r>
          </a:p>
          <a:p>
            <a:r>
              <a:rPr lang="en-US" dirty="0"/>
              <a:t>Enabled by default</a:t>
            </a:r>
          </a:p>
        </p:txBody>
      </p:sp>
    </p:spTree>
    <p:extLst>
      <p:ext uri="{BB962C8B-B14F-4D97-AF65-F5344CB8AC3E}">
        <p14:creationId xmlns:p14="http://schemas.microsoft.com/office/powerpoint/2010/main" val="41247868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D1C86-03DA-41B3-AAF8-75CEEE82AF05}"/>
              </a:ext>
            </a:extLst>
          </p:cNvPr>
          <p:cNvSpPr>
            <a:spLocks noGrp="1"/>
          </p:cNvSpPr>
          <p:nvPr>
            <p:ph type="title"/>
          </p:nvPr>
        </p:nvSpPr>
        <p:spPr/>
        <p:txBody>
          <a:bodyPr/>
          <a:lstStyle/>
          <a:p>
            <a:r>
              <a:rPr lang="en-US" dirty="0"/>
              <a:t>Password hashes</a:t>
            </a:r>
          </a:p>
        </p:txBody>
      </p:sp>
      <p:sp>
        <p:nvSpPr>
          <p:cNvPr id="3" name="Content Placeholder 2">
            <a:extLst>
              <a:ext uri="{FF2B5EF4-FFF2-40B4-BE49-F238E27FC236}">
                <a16:creationId xmlns:a16="http://schemas.microsoft.com/office/drawing/2014/main" id="{08D90626-B300-4313-A0E1-7A1D9688C0A3}"/>
              </a:ext>
            </a:extLst>
          </p:cNvPr>
          <p:cNvSpPr>
            <a:spLocks noGrp="1"/>
          </p:cNvSpPr>
          <p:nvPr>
            <p:ph idx="1"/>
          </p:nvPr>
        </p:nvSpPr>
        <p:spPr/>
        <p:txBody>
          <a:bodyPr/>
          <a:lstStyle/>
          <a:p>
            <a:r>
              <a:rPr lang="en-US" dirty="0"/>
              <a:t>It is a </a:t>
            </a:r>
            <a:r>
              <a:rPr lang="en-US" b="1" dirty="0"/>
              <a:t>one-way </a:t>
            </a:r>
            <a:r>
              <a:rPr lang="en-US" dirty="0"/>
              <a:t>process to convert a password into some non-understandable string.</a:t>
            </a:r>
          </a:p>
          <a:p>
            <a:r>
              <a:rPr lang="en-US" dirty="0" err="1"/>
              <a:t>shameel</a:t>
            </a:r>
            <a:r>
              <a:rPr lang="en-US" dirty="0"/>
              <a:t> </a:t>
            </a:r>
            <a:r>
              <a:rPr lang="en-US" dirty="0">
                <a:sym typeface="Wingdings" panose="05000000000000000000" pitchFamily="2" charset="2"/>
              </a:rPr>
              <a:t> </a:t>
            </a:r>
            <a:r>
              <a:rPr lang="en-US" dirty="0"/>
              <a:t>a036a362c3cd76c8a9c0e1220d109173</a:t>
            </a:r>
          </a:p>
          <a:p>
            <a:r>
              <a:rPr lang="en-US" b="1" dirty="0"/>
              <a:t> </a:t>
            </a:r>
            <a:r>
              <a:rPr lang="en-US" dirty="0"/>
              <a:t>Dictionary Attacks / Hybrid Attacks / Brute-Forcing Attacks.</a:t>
            </a:r>
          </a:p>
        </p:txBody>
      </p:sp>
    </p:spTree>
    <p:extLst>
      <p:ext uri="{BB962C8B-B14F-4D97-AF65-F5344CB8AC3E}">
        <p14:creationId xmlns:p14="http://schemas.microsoft.com/office/powerpoint/2010/main" val="36015847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33B62-4F44-4E3C-96BE-66C59F848248}"/>
              </a:ext>
            </a:extLst>
          </p:cNvPr>
          <p:cNvSpPr>
            <a:spLocks noGrp="1"/>
          </p:cNvSpPr>
          <p:nvPr>
            <p:ph type="title"/>
          </p:nvPr>
        </p:nvSpPr>
        <p:spPr/>
        <p:txBody>
          <a:bodyPr/>
          <a:lstStyle/>
          <a:p>
            <a:r>
              <a:rPr lang="en-US" dirty="0"/>
              <a:t>Scenario 1</a:t>
            </a:r>
          </a:p>
        </p:txBody>
      </p:sp>
      <p:sp>
        <p:nvSpPr>
          <p:cNvPr id="3" name="Content Placeholder 2">
            <a:extLst>
              <a:ext uri="{FF2B5EF4-FFF2-40B4-BE49-F238E27FC236}">
                <a16:creationId xmlns:a16="http://schemas.microsoft.com/office/drawing/2014/main" id="{F96CB0F1-608B-486C-A2B2-45399B73900C}"/>
              </a:ext>
            </a:extLst>
          </p:cNvPr>
          <p:cNvSpPr>
            <a:spLocks noGrp="1"/>
          </p:cNvSpPr>
          <p:nvPr>
            <p:ph idx="1"/>
          </p:nvPr>
        </p:nvSpPr>
        <p:spPr/>
        <p:txBody>
          <a:bodyPr/>
          <a:lstStyle/>
          <a:p>
            <a:pPr marL="457200" indent="-457200">
              <a:buFont typeface="+mj-lt"/>
              <a:buAutoNum type="arabicPeriod"/>
            </a:pPr>
            <a:r>
              <a:rPr lang="en-US" dirty="0"/>
              <a:t>Attacker is an internal employee</a:t>
            </a:r>
          </a:p>
          <a:p>
            <a:pPr marL="457200" indent="-457200">
              <a:buFont typeface="+mj-lt"/>
              <a:buAutoNum type="arabicPeriod"/>
            </a:pPr>
            <a:r>
              <a:rPr lang="en-US" dirty="0"/>
              <a:t>Attacker physically connects something like </a:t>
            </a:r>
            <a:r>
              <a:rPr lang="en-US" dirty="0" err="1"/>
              <a:t>ruber</a:t>
            </a:r>
            <a:r>
              <a:rPr lang="en-US" dirty="0"/>
              <a:t>-ducky / raspberry pi and then enters into the network and compromise someone’s PC to launch the attack.</a:t>
            </a:r>
          </a:p>
          <a:p>
            <a:pPr marL="457200" indent="-457200">
              <a:buFont typeface="+mj-lt"/>
              <a:buAutoNum type="arabicPeriod"/>
            </a:pPr>
            <a:r>
              <a:rPr lang="en-US" dirty="0"/>
              <a:t>Attacker sends malicious file to the employee and infects it.</a:t>
            </a:r>
          </a:p>
        </p:txBody>
      </p:sp>
    </p:spTree>
    <p:extLst>
      <p:ext uri="{BB962C8B-B14F-4D97-AF65-F5344CB8AC3E}">
        <p14:creationId xmlns:p14="http://schemas.microsoft.com/office/powerpoint/2010/main" val="3296607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A3057-531E-4E29-9504-0A11546FEE48}"/>
              </a:ext>
            </a:extLst>
          </p:cNvPr>
          <p:cNvSpPr>
            <a:spLocks noGrp="1"/>
          </p:cNvSpPr>
          <p:nvPr>
            <p:ph type="title"/>
          </p:nvPr>
        </p:nvSpPr>
        <p:spPr/>
        <p:txBody>
          <a:bodyPr/>
          <a:lstStyle/>
          <a:p>
            <a:r>
              <a:rPr lang="en-US" dirty="0"/>
              <a:t>Order of operations for name resolution</a:t>
            </a:r>
          </a:p>
        </p:txBody>
      </p:sp>
      <p:sp>
        <p:nvSpPr>
          <p:cNvPr id="3" name="Content Placeholder 2">
            <a:extLst>
              <a:ext uri="{FF2B5EF4-FFF2-40B4-BE49-F238E27FC236}">
                <a16:creationId xmlns:a16="http://schemas.microsoft.com/office/drawing/2014/main" id="{94AD94B1-0B06-4363-9FE7-577398B513CA}"/>
              </a:ext>
            </a:extLst>
          </p:cNvPr>
          <p:cNvSpPr>
            <a:spLocks noGrp="1"/>
          </p:cNvSpPr>
          <p:nvPr>
            <p:ph idx="1"/>
          </p:nvPr>
        </p:nvSpPr>
        <p:spPr>
          <a:xfrm>
            <a:off x="1141412" y="2249487"/>
            <a:ext cx="10176445" cy="3541714"/>
          </a:xfrm>
        </p:spPr>
        <p:txBody>
          <a:bodyPr/>
          <a:lstStyle/>
          <a:p>
            <a:r>
              <a:rPr lang="en-US" dirty="0"/>
              <a:t>Suppose a victim wants to access file sharing server </a:t>
            </a:r>
            <a:r>
              <a:rPr lang="en-US" dirty="0">
                <a:sym typeface="Wingdings" panose="05000000000000000000" pitchFamily="2" charset="2"/>
              </a:rPr>
              <a:t> </a:t>
            </a:r>
            <a:r>
              <a:rPr lang="en-US" dirty="0">
                <a:sym typeface="Wingdings" panose="05000000000000000000" pitchFamily="2" charset="2"/>
                <a:hlinkClick r:id="rId2" action="ppaction://hlinkfile"/>
              </a:rPr>
              <a:t>\\sharing</a:t>
            </a:r>
            <a:endParaRPr lang="en-US" dirty="0">
              <a:sym typeface="Wingdings" panose="05000000000000000000" pitchFamily="2" charset="2"/>
            </a:endParaRPr>
          </a:p>
          <a:p>
            <a:r>
              <a:rPr lang="en-US" dirty="0">
                <a:sym typeface="Wingdings" panose="05000000000000000000" pitchFamily="2" charset="2"/>
              </a:rPr>
              <a:t>So it follows the following order :</a:t>
            </a:r>
          </a:p>
          <a:p>
            <a:pPr marL="457200" indent="-457200">
              <a:buFont typeface="+mj-lt"/>
              <a:buAutoNum type="arabicPeriod"/>
            </a:pPr>
            <a:r>
              <a:rPr lang="en-US" dirty="0">
                <a:sym typeface="Wingdings" panose="05000000000000000000" pitchFamily="2" charset="2"/>
              </a:rPr>
              <a:t>It asks itself whether it is </a:t>
            </a:r>
            <a:r>
              <a:rPr lang="en-US" dirty="0">
                <a:sym typeface="Wingdings" panose="05000000000000000000" pitchFamily="2" charset="2"/>
                <a:hlinkClick r:id="rId2" action="ppaction://hlinkfile"/>
              </a:rPr>
              <a:t>\\sharing</a:t>
            </a:r>
            <a:r>
              <a:rPr lang="en-US" dirty="0">
                <a:sym typeface="Wingdings" panose="05000000000000000000" pitchFamily="2" charset="2"/>
              </a:rPr>
              <a:t>.</a:t>
            </a:r>
          </a:p>
          <a:p>
            <a:pPr marL="457200" indent="-457200">
              <a:buFont typeface="+mj-lt"/>
              <a:buAutoNum type="arabicPeriod"/>
            </a:pPr>
            <a:r>
              <a:rPr lang="en-US" dirty="0">
                <a:sym typeface="Wingdings" panose="05000000000000000000" pitchFamily="2" charset="2"/>
              </a:rPr>
              <a:t>Then it looks for static record in  C:\Windows\System32\drivers\etc\hosts</a:t>
            </a:r>
          </a:p>
          <a:p>
            <a:pPr marL="457200" indent="-457200">
              <a:buFont typeface="+mj-lt"/>
              <a:buAutoNum type="arabicPeriod"/>
            </a:pPr>
            <a:r>
              <a:rPr lang="en-US" dirty="0"/>
              <a:t>It asks from DNS Server</a:t>
            </a:r>
          </a:p>
          <a:p>
            <a:pPr marL="457200" indent="-457200">
              <a:buFont typeface="+mj-lt"/>
              <a:buAutoNum type="arabicPeriod"/>
            </a:pPr>
            <a:r>
              <a:rPr lang="en-US" dirty="0"/>
              <a:t>Then it broadcasts in the network to look for </a:t>
            </a:r>
            <a:r>
              <a:rPr lang="en-US" dirty="0">
                <a:hlinkClick r:id="rId2" action="ppaction://hlinkfile"/>
              </a:rPr>
              <a:t>\\sharing</a:t>
            </a:r>
            <a:r>
              <a:rPr lang="en-US" dirty="0"/>
              <a:t>. </a:t>
            </a:r>
            <a:r>
              <a:rPr lang="en-US" dirty="0">
                <a:solidFill>
                  <a:srgbClr val="FF0000"/>
                </a:solidFill>
              </a:rPr>
              <a:t>[problem]</a:t>
            </a:r>
          </a:p>
        </p:txBody>
      </p:sp>
    </p:spTree>
    <p:extLst>
      <p:ext uri="{BB962C8B-B14F-4D97-AF65-F5344CB8AC3E}">
        <p14:creationId xmlns:p14="http://schemas.microsoft.com/office/powerpoint/2010/main" val="2009838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E80A1-E1A7-4B04-8C29-75D01D05803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09A8617-C9EE-449C-AA00-C5169D8A138D}"/>
              </a:ext>
            </a:extLst>
          </p:cNvPr>
          <p:cNvSpPr>
            <a:spLocks noGrp="1"/>
          </p:cNvSpPr>
          <p:nvPr>
            <p:ph idx="1"/>
          </p:nvPr>
        </p:nvSpPr>
        <p:spPr/>
        <p:txBody>
          <a:bodyPr/>
          <a:lstStyle/>
          <a:p>
            <a:r>
              <a:rPr lang="en-US" dirty="0"/>
              <a:t>Penetration testing is an exercise to identify vulnerabilities which could be present in network, system or application of an organization.</a:t>
            </a:r>
          </a:p>
          <a:p>
            <a:r>
              <a:rPr lang="en-US" dirty="0"/>
              <a:t>Penetration tests are authorized tests and are carried by professionals who use same techniques  that real attackers may use.</a:t>
            </a:r>
          </a:p>
          <a:p>
            <a:r>
              <a:rPr lang="en-US" dirty="0"/>
              <a:t>Penetration Testing demonstrates the weaknesses/vulnerabilities and most importantly, the remedies for the demonstrated weaknesses.</a:t>
            </a:r>
          </a:p>
        </p:txBody>
      </p:sp>
    </p:spTree>
    <p:extLst>
      <p:ext uri="{BB962C8B-B14F-4D97-AF65-F5344CB8AC3E}">
        <p14:creationId xmlns:p14="http://schemas.microsoft.com/office/powerpoint/2010/main" val="25105473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D7DB7-BBA1-4AF1-B42D-4411532EC0DE}"/>
              </a:ext>
            </a:extLst>
          </p:cNvPr>
          <p:cNvSpPr>
            <a:spLocks noGrp="1"/>
          </p:cNvSpPr>
          <p:nvPr>
            <p:ph type="title"/>
          </p:nvPr>
        </p:nvSpPr>
        <p:spPr>
          <a:xfrm>
            <a:off x="2901665" y="-278629"/>
            <a:ext cx="9905998" cy="1478570"/>
          </a:xfrm>
        </p:spPr>
        <p:txBody>
          <a:bodyPr/>
          <a:lstStyle/>
          <a:p>
            <a:r>
              <a:rPr lang="en-US" dirty="0"/>
              <a:t>Graphical Representation :</a:t>
            </a:r>
          </a:p>
        </p:txBody>
      </p:sp>
      <p:pic>
        <p:nvPicPr>
          <p:cNvPr id="5" name="Content Placeholder 4">
            <a:extLst>
              <a:ext uri="{FF2B5EF4-FFF2-40B4-BE49-F238E27FC236}">
                <a16:creationId xmlns:a16="http://schemas.microsoft.com/office/drawing/2014/main" id="{AC9FD187-A617-4DDA-BB11-2DC7B42CC916}"/>
              </a:ext>
            </a:extLst>
          </p:cNvPr>
          <p:cNvPicPr>
            <a:picLocks noGrp="1" noChangeAspect="1"/>
          </p:cNvPicPr>
          <p:nvPr>
            <p:ph idx="1"/>
          </p:nvPr>
        </p:nvPicPr>
        <p:blipFill>
          <a:blip r:embed="rId3"/>
          <a:stretch>
            <a:fillRect/>
          </a:stretch>
        </p:blipFill>
        <p:spPr>
          <a:xfrm>
            <a:off x="2228804" y="635670"/>
            <a:ext cx="7467285" cy="6045761"/>
          </a:xfrm>
          <a:prstGeom prst="rect">
            <a:avLst/>
          </a:prstGeom>
        </p:spPr>
      </p:pic>
      <p:sp>
        <p:nvSpPr>
          <p:cNvPr id="6" name="TextBox 5">
            <a:extLst>
              <a:ext uri="{FF2B5EF4-FFF2-40B4-BE49-F238E27FC236}">
                <a16:creationId xmlns:a16="http://schemas.microsoft.com/office/drawing/2014/main" id="{3329CEFC-E9A7-4AB4-B74F-41D13DCBE983}"/>
              </a:ext>
            </a:extLst>
          </p:cNvPr>
          <p:cNvSpPr txBox="1"/>
          <p:nvPr/>
        </p:nvSpPr>
        <p:spPr>
          <a:xfrm>
            <a:off x="9854646" y="6250544"/>
            <a:ext cx="1290682" cy="523220"/>
          </a:xfrm>
          <a:prstGeom prst="rect">
            <a:avLst/>
          </a:prstGeom>
          <a:noFill/>
        </p:spPr>
        <p:txBody>
          <a:bodyPr wrap="square" rtlCol="0">
            <a:spAutoFit/>
          </a:bodyPr>
          <a:lstStyle/>
          <a:p>
            <a:r>
              <a:rPr lang="en-US" sz="1400" dirty="0"/>
              <a:t>Reference:</a:t>
            </a:r>
            <a:br>
              <a:rPr lang="en-US" sz="1400" dirty="0"/>
            </a:br>
            <a:r>
              <a:rPr lang="en-US" sz="1400" dirty="0" err="1"/>
              <a:t>pentest.blog</a:t>
            </a:r>
            <a:endParaRPr lang="en-US" sz="1400" dirty="0"/>
          </a:p>
        </p:txBody>
      </p:sp>
    </p:spTree>
    <p:extLst>
      <p:ext uri="{BB962C8B-B14F-4D97-AF65-F5344CB8AC3E}">
        <p14:creationId xmlns:p14="http://schemas.microsoft.com/office/powerpoint/2010/main" val="364615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8DC4C-F3A5-45DC-9B38-07CAA3271C64}"/>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F75E966B-F4AF-4267-A523-A403A2B21B3F}"/>
              </a:ext>
            </a:extLst>
          </p:cNvPr>
          <p:cNvSpPr>
            <a:spLocks noGrp="1"/>
          </p:cNvSpPr>
          <p:nvPr>
            <p:ph idx="1"/>
          </p:nvPr>
        </p:nvSpPr>
        <p:spPr/>
        <p:txBody>
          <a:bodyPr/>
          <a:lstStyle/>
          <a:p>
            <a:r>
              <a:rPr lang="en-US" dirty="0"/>
              <a:t>Responder</a:t>
            </a:r>
          </a:p>
          <a:p>
            <a:r>
              <a:rPr lang="en-US" dirty="0"/>
              <a:t>MITMF</a:t>
            </a:r>
          </a:p>
          <a:p>
            <a:r>
              <a:rPr lang="en-US" dirty="0"/>
              <a:t>LLMNR_RESPONSE module in MSF</a:t>
            </a:r>
          </a:p>
        </p:txBody>
      </p:sp>
    </p:spTree>
    <p:extLst>
      <p:ext uri="{BB962C8B-B14F-4D97-AF65-F5344CB8AC3E}">
        <p14:creationId xmlns:p14="http://schemas.microsoft.com/office/powerpoint/2010/main" val="16680940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0DA8B-4C20-45D4-845A-8D4751DB487D}"/>
              </a:ext>
            </a:extLst>
          </p:cNvPr>
          <p:cNvSpPr>
            <a:spLocks noGrp="1"/>
          </p:cNvSpPr>
          <p:nvPr>
            <p:ph type="title"/>
          </p:nvPr>
        </p:nvSpPr>
        <p:spPr/>
        <p:txBody>
          <a:bodyPr/>
          <a:lstStyle/>
          <a:p>
            <a:r>
              <a:rPr lang="en-US" dirty="0"/>
              <a:t>Responder</a:t>
            </a:r>
          </a:p>
        </p:txBody>
      </p:sp>
      <p:sp>
        <p:nvSpPr>
          <p:cNvPr id="7" name="TextBox 6">
            <a:extLst>
              <a:ext uri="{FF2B5EF4-FFF2-40B4-BE49-F238E27FC236}">
                <a16:creationId xmlns:a16="http://schemas.microsoft.com/office/drawing/2014/main" id="{9A3A1B9C-4330-4302-8740-878630D0B2CE}"/>
              </a:ext>
            </a:extLst>
          </p:cNvPr>
          <p:cNvSpPr txBox="1"/>
          <p:nvPr/>
        </p:nvSpPr>
        <p:spPr>
          <a:xfrm>
            <a:off x="1229177" y="1912422"/>
            <a:ext cx="1694246" cy="369332"/>
          </a:xfrm>
          <a:prstGeom prst="rect">
            <a:avLst/>
          </a:prstGeom>
          <a:noFill/>
        </p:spPr>
        <p:txBody>
          <a:bodyPr wrap="none" rtlCol="0">
            <a:spAutoFit/>
          </a:bodyPr>
          <a:lstStyle/>
          <a:p>
            <a:r>
              <a:rPr lang="en-US" dirty="0" err="1"/>
              <a:t>respnder</a:t>
            </a:r>
            <a:r>
              <a:rPr lang="en-US" dirty="0"/>
              <a:t> -I eth0</a:t>
            </a:r>
          </a:p>
        </p:txBody>
      </p:sp>
      <p:pic>
        <p:nvPicPr>
          <p:cNvPr id="10" name="Picture 9">
            <a:extLst>
              <a:ext uri="{FF2B5EF4-FFF2-40B4-BE49-F238E27FC236}">
                <a16:creationId xmlns:a16="http://schemas.microsoft.com/office/drawing/2014/main" id="{F83E972D-BDC9-4B17-959D-A07D6B2AC55A}"/>
              </a:ext>
            </a:extLst>
          </p:cNvPr>
          <p:cNvPicPr>
            <a:picLocks noChangeAspect="1"/>
          </p:cNvPicPr>
          <p:nvPr/>
        </p:nvPicPr>
        <p:blipFill>
          <a:blip r:embed="rId3"/>
          <a:stretch>
            <a:fillRect/>
          </a:stretch>
        </p:blipFill>
        <p:spPr>
          <a:xfrm>
            <a:off x="1009732" y="2496193"/>
            <a:ext cx="7391400" cy="2638425"/>
          </a:xfrm>
          <a:prstGeom prst="rect">
            <a:avLst/>
          </a:prstGeom>
        </p:spPr>
      </p:pic>
    </p:spTree>
    <p:extLst>
      <p:ext uri="{BB962C8B-B14F-4D97-AF65-F5344CB8AC3E}">
        <p14:creationId xmlns:p14="http://schemas.microsoft.com/office/powerpoint/2010/main" val="19619554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4E0F9-B787-4884-9AA7-23AC6AF9D5B9}"/>
              </a:ext>
            </a:extLst>
          </p:cNvPr>
          <p:cNvSpPr>
            <a:spLocks noGrp="1"/>
          </p:cNvSpPr>
          <p:nvPr>
            <p:ph type="title"/>
          </p:nvPr>
        </p:nvSpPr>
        <p:spPr/>
        <p:txBody>
          <a:bodyPr/>
          <a:lstStyle/>
          <a:p>
            <a:r>
              <a:rPr lang="en-US" dirty="0"/>
              <a:t>Victim:</a:t>
            </a:r>
          </a:p>
        </p:txBody>
      </p:sp>
      <p:pic>
        <p:nvPicPr>
          <p:cNvPr id="8" name="Picture 7">
            <a:extLst>
              <a:ext uri="{FF2B5EF4-FFF2-40B4-BE49-F238E27FC236}">
                <a16:creationId xmlns:a16="http://schemas.microsoft.com/office/drawing/2014/main" id="{8BCF2277-5092-4FE6-BBDE-9D075D7035A8}"/>
              </a:ext>
            </a:extLst>
          </p:cNvPr>
          <p:cNvPicPr>
            <a:picLocks noChangeAspect="1"/>
          </p:cNvPicPr>
          <p:nvPr/>
        </p:nvPicPr>
        <p:blipFill>
          <a:blip r:embed="rId3"/>
          <a:stretch>
            <a:fillRect/>
          </a:stretch>
        </p:blipFill>
        <p:spPr>
          <a:xfrm>
            <a:off x="2205126" y="2097088"/>
            <a:ext cx="7435869" cy="3791557"/>
          </a:xfrm>
          <a:prstGeom prst="rect">
            <a:avLst/>
          </a:prstGeom>
        </p:spPr>
      </p:pic>
    </p:spTree>
    <p:extLst>
      <p:ext uri="{BB962C8B-B14F-4D97-AF65-F5344CB8AC3E}">
        <p14:creationId xmlns:p14="http://schemas.microsoft.com/office/powerpoint/2010/main" val="27667864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EE52C-6DCB-43BB-A9A7-5E95E7CE2A3C}"/>
              </a:ext>
            </a:extLst>
          </p:cNvPr>
          <p:cNvSpPr>
            <a:spLocks noGrp="1"/>
          </p:cNvSpPr>
          <p:nvPr>
            <p:ph type="title"/>
          </p:nvPr>
        </p:nvSpPr>
        <p:spPr/>
        <p:txBody>
          <a:bodyPr/>
          <a:lstStyle/>
          <a:p>
            <a:pPr algn="ctr"/>
            <a:r>
              <a:rPr lang="en-US" dirty="0"/>
              <a:t>Responder’s Response:</a:t>
            </a:r>
          </a:p>
        </p:txBody>
      </p:sp>
      <p:pic>
        <p:nvPicPr>
          <p:cNvPr id="4" name="Content Placeholder 3">
            <a:extLst>
              <a:ext uri="{FF2B5EF4-FFF2-40B4-BE49-F238E27FC236}">
                <a16:creationId xmlns:a16="http://schemas.microsoft.com/office/drawing/2014/main" id="{8DC867FE-EB8D-4F8C-A290-BA1502F485E5}"/>
              </a:ext>
            </a:extLst>
          </p:cNvPr>
          <p:cNvPicPr>
            <a:picLocks noGrp="1" noChangeAspect="1"/>
          </p:cNvPicPr>
          <p:nvPr>
            <p:ph idx="1"/>
          </p:nvPr>
        </p:nvPicPr>
        <p:blipFill>
          <a:blip r:embed="rId3"/>
          <a:stretch>
            <a:fillRect/>
          </a:stretch>
        </p:blipFill>
        <p:spPr>
          <a:xfrm>
            <a:off x="464474" y="2485920"/>
            <a:ext cx="11263051" cy="3304988"/>
          </a:xfrm>
          <a:prstGeom prst="rect">
            <a:avLst/>
          </a:prstGeom>
        </p:spPr>
      </p:pic>
      <p:sp>
        <p:nvSpPr>
          <p:cNvPr id="5" name="TextBox 4">
            <a:extLst>
              <a:ext uri="{FF2B5EF4-FFF2-40B4-BE49-F238E27FC236}">
                <a16:creationId xmlns:a16="http://schemas.microsoft.com/office/drawing/2014/main" id="{629FE48E-D468-475D-8886-27350AEECBD6}"/>
              </a:ext>
            </a:extLst>
          </p:cNvPr>
          <p:cNvSpPr txBox="1"/>
          <p:nvPr/>
        </p:nvSpPr>
        <p:spPr>
          <a:xfrm>
            <a:off x="10041147" y="6581001"/>
            <a:ext cx="1399870" cy="276999"/>
          </a:xfrm>
          <a:prstGeom prst="rect">
            <a:avLst/>
          </a:prstGeom>
          <a:noFill/>
        </p:spPr>
        <p:txBody>
          <a:bodyPr wrap="none" rtlCol="0">
            <a:spAutoFit/>
          </a:bodyPr>
          <a:lstStyle/>
          <a:p>
            <a:r>
              <a:rPr lang="en-US" sz="1200" dirty="0"/>
              <a:t>Reference : 4armed</a:t>
            </a:r>
          </a:p>
        </p:txBody>
      </p:sp>
    </p:spTree>
    <p:extLst>
      <p:ext uri="{BB962C8B-B14F-4D97-AF65-F5344CB8AC3E}">
        <p14:creationId xmlns:p14="http://schemas.microsoft.com/office/powerpoint/2010/main" val="36574477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1925D-E84D-4398-8155-851CD18619F6}"/>
              </a:ext>
            </a:extLst>
          </p:cNvPr>
          <p:cNvSpPr>
            <a:spLocks noGrp="1"/>
          </p:cNvSpPr>
          <p:nvPr>
            <p:ph type="title"/>
          </p:nvPr>
        </p:nvSpPr>
        <p:spPr/>
        <p:txBody>
          <a:bodyPr/>
          <a:lstStyle/>
          <a:p>
            <a:r>
              <a:rPr lang="en-US" dirty="0"/>
              <a:t>Cracking begins</a:t>
            </a:r>
          </a:p>
        </p:txBody>
      </p:sp>
      <p:sp>
        <p:nvSpPr>
          <p:cNvPr id="3" name="Content Placeholder 2">
            <a:extLst>
              <a:ext uri="{FF2B5EF4-FFF2-40B4-BE49-F238E27FC236}">
                <a16:creationId xmlns:a16="http://schemas.microsoft.com/office/drawing/2014/main" id="{62F9E967-C206-485C-A97D-CF233354BAFC}"/>
              </a:ext>
            </a:extLst>
          </p:cNvPr>
          <p:cNvSpPr>
            <a:spLocks noGrp="1"/>
          </p:cNvSpPr>
          <p:nvPr>
            <p:ph idx="1"/>
          </p:nvPr>
        </p:nvSpPr>
        <p:spPr/>
        <p:txBody>
          <a:bodyPr/>
          <a:lstStyle/>
          <a:p>
            <a:r>
              <a:rPr lang="en-US" dirty="0"/>
              <a:t>Since hash has been obtained so now the attacker can begin the cracking process.</a:t>
            </a:r>
          </a:p>
          <a:p>
            <a:r>
              <a:rPr lang="en-US" dirty="0"/>
              <a:t>Some of the common tools are :</a:t>
            </a:r>
          </a:p>
          <a:p>
            <a:pPr lvl="1"/>
            <a:r>
              <a:rPr lang="en-US" dirty="0" err="1"/>
              <a:t>Hashcat</a:t>
            </a:r>
            <a:endParaRPr lang="en-US" dirty="0"/>
          </a:p>
          <a:p>
            <a:pPr lvl="1"/>
            <a:r>
              <a:rPr lang="en-US" dirty="0"/>
              <a:t>John The Ripper</a:t>
            </a:r>
          </a:p>
        </p:txBody>
      </p:sp>
    </p:spTree>
    <p:extLst>
      <p:ext uri="{BB962C8B-B14F-4D97-AF65-F5344CB8AC3E}">
        <p14:creationId xmlns:p14="http://schemas.microsoft.com/office/powerpoint/2010/main" val="19346643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70ABB-0503-428A-9477-DF3862D8D248}"/>
              </a:ext>
            </a:extLst>
          </p:cNvPr>
          <p:cNvSpPr>
            <a:spLocks noGrp="1"/>
          </p:cNvSpPr>
          <p:nvPr>
            <p:ph type="title"/>
          </p:nvPr>
        </p:nvSpPr>
        <p:spPr/>
        <p:txBody>
          <a:bodyPr/>
          <a:lstStyle/>
          <a:p>
            <a:r>
              <a:rPr lang="en-US" dirty="0"/>
              <a:t>WPAD - Web Proxy </a:t>
            </a:r>
            <a:r>
              <a:rPr lang="en-US" dirty="0" err="1"/>
              <a:t>Autodiscovery</a:t>
            </a:r>
            <a:r>
              <a:rPr lang="en-US" dirty="0"/>
              <a:t> Protocol</a:t>
            </a:r>
          </a:p>
        </p:txBody>
      </p:sp>
      <p:sp>
        <p:nvSpPr>
          <p:cNvPr id="3" name="Content Placeholder 2">
            <a:extLst>
              <a:ext uri="{FF2B5EF4-FFF2-40B4-BE49-F238E27FC236}">
                <a16:creationId xmlns:a16="http://schemas.microsoft.com/office/drawing/2014/main" id="{1744A5E3-BE7B-4FB7-97BD-27B760398B3E}"/>
              </a:ext>
            </a:extLst>
          </p:cNvPr>
          <p:cNvSpPr>
            <a:spLocks noGrp="1"/>
          </p:cNvSpPr>
          <p:nvPr>
            <p:ph idx="1"/>
          </p:nvPr>
        </p:nvSpPr>
        <p:spPr/>
        <p:txBody>
          <a:bodyPr>
            <a:normAutofit fontScale="92500" lnSpcReduction="10000"/>
          </a:bodyPr>
          <a:lstStyle/>
          <a:p>
            <a:r>
              <a:rPr lang="en-US" dirty="0"/>
              <a:t>WPAD is used in some corporate environments to automatically provide the Internet proxy for web browsers. </a:t>
            </a:r>
          </a:p>
          <a:p>
            <a:r>
              <a:rPr lang="en-US" dirty="0"/>
              <a:t>Many Internet browsers have “enable system proxy” set by default in their internet settings, so they will seek out a WPAD server for a proxy address.</a:t>
            </a:r>
          </a:p>
          <a:p>
            <a:r>
              <a:rPr lang="en-US" dirty="0"/>
              <a:t> If a browser is configured to automatically detect proxy settings, then it will make use of WPAD protocol to try and locate and download the wpad.dat Proxy Auto-Config (PAC) file. </a:t>
            </a:r>
          </a:p>
          <a:p>
            <a:r>
              <a:rPr lang="en-US" dirty="0"/>
              <a:t>A PAC file defines proxy servers that a web browser should use for different URLs. </a:t>
            </a:r>
          </a:p>
        </p:txBody>
      </p:sp>
    </p:spTree>
    <p:extLst>
      <p:ext uri="{BB962C8B-B14F-4D97-AF65-F5344CB8AC3E}">
        <p14:creationId xmlns:p14="http://schemas.microsoft.com/office/powerpoint/2010/main" val="13275525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5FAE-83D4-46A7-8313-EA7C96E418E6}"/>
              </a:ext>
            </a:extLst>
          </p:cNvPr>
          <p:cNvSpPr>
            <a:spLocks noGrp="1"/>
          </p:cNvSpPr>
          <p:nvPr>
            <p:ph type="title"/>
          </p:nvPr>
        </p:nvSpPr>
        <p:spPr/>
        <p:txBody>
          <a:bodyPr/>
          <a:lstStyle/>
          <a:p>
            <a:r>
              <a:rPr lang="en-US" dirty="0"/>
              <a:t>WPAD Attack</a:t>
            </a:r>
          </a:p>
        </p:txBody>
      </p:sp>
      <p:sp>
        <p:nvSpPr>
          <p:cNvPr id="3" name="Content Placeholder 2">
            <a:extLst>
              <a:ext uri="{FF2B5EF4-FFF2-40B4-BE49-F238E27FC236}">
                <a16:creationId xmlns:a16="http://schemas.microsoft.com/office/drawing/2014/main" id="{BBDB9E10-F339-479E-AA36-5E849091350C}"/>
              </a:ext>
            </a:extLst>
          </p:cNvPr>
          <p:cNvSpPr>
            <a:spLocks noGrp="1"/>
          </p:cNvSpPr>
          <p:nvPr>
            <p:ph idx="1"/>
          </p:nvPr>
        </p:nvSpPr>
        <p:spPr/>
        <p:txBody>
          <a:bodyPr>
            <a:normAutofit lnSpcReduction="10000"/>
          </a:bodyPr>
          <a:lstStyle/>
          <a:p>
            <a:r>
              <a:rPr lang="en-US" dirty="0"/>
              <a:t>Responder -I eth0 –</a:t>
            </a:r>
            <a:r>
              <a:rPr lang="en-US" dirty="0" err="1"/>
              <a:t>wbF</a:t>
            </a:r>
            <a:endParaRPr lang="en-US" dirty="0"/>
          </a:p>
          <a:p>
            <a:r>
              <a:rPr lang="en-US" dirty="0"/>
              <a:t>“</a:t>
            </a:r>
            <a:r>
              <a:rPr lang="en-US" b="1" i="1" dirty="0"/>
              <a:t>-w</a:t>
            </a:r>
            <a:r>
              <a:rPr lang="en-US" dirty="0"/>
              <a:t>” Starts the WPAD Server</a:t>
            </a:r>
          </a:p>
          <a:p>
            <a:r>
              <a:rPr lang="en-US" dirty="0"/>
              <a:t>“</a:t>
            </a:r>
            <a:r>
              <a:rPr lang="en-US" b="1" i="1" dirty="0"/>
              <a:t>-b</a:t>
            </a:r>
            <a:r>
              <a:rPr lang="en-US" dirty="0"/>
              <a:t>” Enables basic HTTP authentication</a:t>
            </a:r>
          </a:p>
          <a:p>
            <a:r>
              <a:rPr lang="en-US" dirty="0"/>
              <a:t>“</a:t>
            </a:r>
            <a:r>
              <a:rPr lang="en-US" b="1" i="1" dirty="0"/>
              <a:t>-F</a:t>
            </a:r>
            <a:r>
              <a:rPr lang="en-US" dirty="0"/>
              <a:t>” Forces authentication for WPAD (a login prompt)</a:t>
            </a:r>
          </a:p>
          <a:p>
            <a:pPr marL="0" indent="0">
              <a:buNone/>
            </a:pPr>
            <a:r>
              <a:rPr lang="en-US" dirty="0"/>
              <a:t>Now when a user on the local network uses IE/ Chrome, the browser should fetch the wpad.dat file from Responder. Because we supplied the argument –F</a:t>
            </a:r>
          </a:p>
          <a:p>
            <a:pPr marL="0" indent="0">
              <a:buNone/>
            </a:pPr>
            <a:r>
              <a:rPr lang="en-US" dirty="0"/>
              <a:t>Note: Firefox prompts the user to manually enter their credentials</a:t>
            </a:r>
          </a:p>
        </p:txBody>
      </p:sp>
    </p:spTree>
    <p:extLst>
      <p:ext uri="{BB962C8B-B14F-4D97-AF65-F5344CB8AC3E}">
        <p14:creationId xmlns:p14="http://schemas.microsoft.com/office/powerpoint/2010/main" val="14459270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CCDCE-579B-4CED-8C3C-B25C8B640C0E}"/>
              </a:ext>
            </a:extLst>
          </p:cNvPr>
          <p:cNvSpPr>
            <a:spLocks noGrp="1"/>
          </p:cNvSpPr>
          <p:nvPr>
            <p:ph type="title"/>
          </p:nvPr>
        </p:nvSpPr>
        <p:spPr/>
        <p:txBody>
          <a:bodyPr/>
          <a:lstStyle/>
          <a:p>
            <a:r>
              <a:rPr lang="en-US" dirty="0"/>
              <a:t>Pass the hash</a:t>
            </a:r>
          </a:p>
        </p:txBody>
      </p:sp>
      <p:sp>
        <p:nvSpPr>
          <p:cNvPr id="3" name="Content Placeholder 2">
            <a:extLst>
              <a:ext uri="{FF2B5EF4-FFF2-40B4-BE49-F238E27FC236}">
                <a16:creationId xmlns:a16="http://schemas.microsoft.com/office/drawing/2014/main" id="{A36BC37C-E80A-4B93-AC05-AEB13FB51D69}"/>
              </a:ext>
            </a:extLst>
          </p:cNvPr>
          <p:cNvSpPr>
            <a:spLocks noGrp="1"/>
          </p:cNvSpPr>
          <p:nvPr>
            <p:ph idx="1"/>
          </p:nvPr>
        </p:nvSpPr>
        <p:spPr/>
        <p:txBody>
          <a:bodyPr/>
          <a:lstStyle/>
          <a:p>
            <a:r>
              <a:rPr lang="en-US" dirty="0"/>
              <a:t>What if the password is a really long string and you’re unable to crack it in short amount of time with various wordlists ?</a:t>
            </a:r>
          </a:p>
          <a:p>
            <a:r>
              <a:rPr lang="en-US" dirty="0"/>
              <a:t>This sort of attack comes in handy in such scenarios.</a:t>
            </a:r>
          </a:p>
        </p:txBody>
      </p:sp>
    </p:spTree>
    <p:extLst>
      <p:ext uri="{BB962C8B-B14F-4D97-AF65-F5344CB8AC3E}">
        <p14:creationId xmlns:p14="http://schemas.microsoft.com/office/powerpoint/2010/main" val="25726416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E131E-3863-40F7-854C-453D5572E5DF}"/>
              </a:ext>
            </a:extLst>
          </p:cNvPr>
          <p:cNvSpPr>
            <a:spLocks noGrp="1"/>
          </p:cNvSpPr>
          <p:nvPr>
            <p:ph type="title"/>
          </p:nvPr>
        </p:nvSpPr>
        <p:spPr/>
        <p:txBody>
          <a:bodyPr/>
          <a:lstStyle/>
          <a:p>
            <a:r>
              <a:rPr lang="en-US" dirty="0"/>
              <a:t>Graphical Representation</a:t>
            </a:r>
          </a:p>
        </p:txBody>
      </p:sp>
      <p:pic>
        <p:nvPicPr>
          <p:cNvPr id="4" name="Content Placeholder 3">
            <a:extLst>
              <a:ext uri="{FF2B5EF4-FFF2-40B4-BE49-F238E27FC236}">
                <a16:creationId xmlns:a16="http://schemas.microsoft.com/office/drawing/2014/main" id="{30D021AA-66E9-487F-95A7-52F4F0DF4375}"/>
              </a:ext>
            </a:extLst>
          </p:cNvPr>
          <p:cNvPicPr>
            <a:picLocks noGrp="1" noChangeAspect="1"/>
          </p:cNvPicPr>
          <p:nvPr>
            <p:ph idx="1"/>
          </p:nvPr>
        </p:nvPicPr>
        <p:blipFill>
          <a:blip r:embed="rId3"/>
          <a:stretch>
            <a:fillRect/>
          </a:stretch>
        </p:blipFill>
        <p:spPr>
          <a:xfrm>
            <a:off x="1141413" y="1749261"/>
            <a:ext cx="9224050" cy="3961426"/>
          </a:xfrm>
          <a:prstGeom prst="rect">
            <a:avLst/>
          </a:prstGeom>
        </p:spPr>
      </p:pic>
      <p:sp>
        <p:nvSpPr>
          <p:cNvPr id="5" name="TextBox 4">
            <a:extLst>
              <a:ext uri="{FF2B5EF4-FFF2-40B4-BE49-F238E27FC236}">
                <a16:creationId xmlns:a16="http://schemas.microsoft.com/office/drawing/2014/main" id="{D1374B31-4852-4BB2-B303-B4AC61A50ED2}"/>
              </a:ext>
            </a:extLst>
          </p:cNvPr>
          <p:cNvSpPr txBox="1"/>
          <p:nvPr/>
        </p:nvSpPr>
        <p:spPr>
          <a:xfrm>
            <a:off x="9261154" y="6488668"/>
            <a:ext cx="2208618" cy="369332"/>
          </a:xfrm>
          <a:prstGeom prst="rect">
            <a:avLst/>
          </a:prstGeom>
          <a:noFill/>
        </p:spPr>
        <p:txBody>
          <a:bodyPr wrap="none" rtlCol="0">
            <a:spAutoFit/>
          </a:bodyPr>
          <a:lstStyle/>
          <a:p>
            <a:r>
              <a:rPr lang="en-US" dirty="0" err="1"/>
              <a:t>Rederence</a:t>
            </a:r>
            <a:r>
              <a:rPr lang="en-US" dirty="0"/>
              <a:t> : </a:t>
            </a:r>
            <a:r>
              <a:rPr lang="en-US" dirty="0" err="1"/>
              <a:t>techgenix</a:t>
            </a:r>
            <a:endParaRPr lang="en-US" dirty="0"/>
          </a:p>
        </p:txBody>
      </p:sp>
    </p:spTree>
    <p:extLst>
      <p:ext uri="{BB962C8B-B14F-4D97-AF65-F5344CB8AC3E}">
        <p14:creationId xmlns:p14="http://schemas.microsoft.com/office/powerpoint/2010/main" val="1917117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0DD82-E760-44EE-B61B-F6590F13E669}"/>
              </a:ext>
            </a:extLst>
          </p:cNvPr>
          <p:cNvSpPr>
            <a:spLocks noGrp="1"/>
          </p:cNvSpPr>
          <p:nvPr>
            <p:ph type="title"/>
          </p:nvPr>
        </p:nvSpPr>
        <p:spPr/>
        <p:txBody>
          <a:bodyPr/>
          <a:lstStyle/>
          <a:p>
            <a:r>
              <a:rPr lang="en-US" dirty="0"/>
              <a:t>Reasons :</a:t>
            </a:r>
          </a:p>
        </p:txBody>
      </p:sp>
      <p:sp>
        <p:nvSpPr>
          <p:cNvPr id="3" name="Content Placeholder 2">
            <a:extLst>
              <a:ext uri="{FF2B5EF4-FFF2-40B4-BE49-F238E27FC236}">
                <a16:creationId xmlns:a16="http://schemas.microsoft.com/office/drawing/2014/main" id="{EC09C952-9B06-4FD6-9E66-8CA141656741}"/>
              </a:ext>
            </a:extLst>
          </p:cNvPr>
          <p:cNvSpPr>
            <a:spLocks noGrp="1"/>
          </p:cNvSpPr>
          <p:nvPr>
            <p:ph idx="1"/>
          </p:nvPr>
        </p:nvSpPr>
        <p:spPr/>
        <p:txBody>
          <a:bodyPr/>
          <a:lstStyle/>
          <a:p>
            <a:pPr marL="457200" indent="-457200">
              <a:buFont typeface="+mj-lt"/>
              <a:buAutoNum type="arabicPeriod"/>
            </a:pPr>
            <a:r>
              <a:rPr lang="en-US" dirty="0"/>
              <a:t>Evaluate current “Security Profile”.</a:t>
            </a:r>
          </a:p>
          <a:p>
            <a:pPr marL="457200" indent="-457200">
              <a:buFont typeface="+mj-lt"/>
              <a:buAutoNum type="arabicPeriod"/>
            </a:pPr>
            <a:r>
              <a:rPr lang="en-US" dirty="0"/>
              <a:t>Highlight the affects of weakness.</a:t>
            </a:r>
          </a:p>
          <a:p>
            <a:pPr marL="457200" indent="-457200">
              <a:buFont typeface="+mj-lt"/>
              <a:buAutoNum type="arabicPeriod"/>
            </a:pPr>
            <a:r>
              <a:rPr lang="en-US" dirty="0"/>
              <a:t>Create Security Measures.</a:t>
            </a:r>
          </a:p>
          <a:p>
            <a:pPr marL="457200" indent="-457200">
              <a:buFont typeface="+mj-lt"/>
              <a:buAutoNum type="arabicPeriod"/>
            </a:pPr>
            <a:r>
              <a:rPr lang="en-US" dirty="0"/>
              <a:t>Documentation.</a:t>
            </a:r>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26204322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B2F5B-A6B4-4BEF-8EB6-9DE35CB58899}"/>
              </a:ext>
            </a:extLst>
          </p:cNvPr>
          <p:cNvSpPr>
            <a:spLocks noGrp="1"/>
          </p:cNvSpPr>
          <p:nvPr>
            <p:ph type="title"/>
          </p:nvPr>
        </p:nvSpPr>
        <p:spPr/>
        <p:txBody>
          <a:bodyPr/>
          <a:lstStyle/>
          <a:p>
            <a:r>
              <a:rPr lang="en-US" dirty="0"/>
              <a:t>MULTIRELAY</a:t>
            </a:r>
          </a:p>
        </p:txBody>
      </p:sp>
      <p:sp>
        <p:nvSpPr>
          <p:cNvPr id="3" name="Content Placeholder 2">
            <a:extLst>
              <a:ext uri="{FF2B5EF4-FFF2-40B4-BE49-F238E27FC236}">
                <a16:creationId xmlns:a16="http://schemas.microsoft.com/office/drawing/2014/main" id="{E5B0F72F-0BDA-46CB-8881-B499DFB7B265}"/>
              </a:ext>
            </a:extLst>
          </p:cNvPr>
          <p:cNvSpPr>
            <a:spLocks noGrp="1"/>
          </p:cNvSpPr>
          <p:nvPr>
            <p:ph idx="1"/>
          </p:nvPr>
        </p:nvSpPr>
        <p:spPr>
          <a:xfrm>
            <a:off x="1141413" y="1835419"/>
            <a:ext cx="9905999" cy="4220324"/>
          </a:xfrm>
        </p:spPr>
        <p:txBody>
          <a:bodyPr>
            <a:normAutofit fontScale="92500" lnSpcReduction="10000"/>
          </a:bodyPr>
          <a:lstStyle/>
          <a:p>
            <a:r>
              <a:rPr lang="en-US" dirty="0"/>
              <a:t>It is used along with Responder and sends authentication requests to the target impersonating the victim’s machine.</a:t>
            </a:r>
          </a:p>
          <a:p>
            <a:r>
              <a:rPr lang="en-US" dirty="0"/>
              <a:t>If the compromised account has “</a:t>
            </a:r>
            <a:r>
              <a:rPr lang="en-US" dirty="0" err="1"/>
              <a:t>atleast</a:t>
            </a:r>
            <a:r>
              <a:rPr lang="en-US" dirty="0"/>
              <a:t>” local administrative privileges then we can : </a:t>
            </a:r>
          </a:p>
          <a:p>
            <a:pPr lvl="1"/>
            <a:r>
              <a:rPr lang="en-US" dirty="0"/>
              <a:t>Dump local password hashes</a:t>
            </a:r>
          </a:p>
          <a:p>
            <a:pPr lvl="1"/>
            <a:r>
              <a:rPr lang="en-US" dirty="0"/>
              <a:t>Launch shells</a:t>
            </a:r>
          </a:p>
          <a:p>
            <a:pPr lvl="1"/>
            <a:r>
              <a:rPr lang="en-US" dirty="0"/>
              <a:t>Pivot to other devices</a:t>
            </a:r>
          </a:p>
          <a:p>
            <a:endParaRPr lang="en-US" dirty="0"/>
          </a:p>
          <a:p>
            <a:r>
              <a:rPr lang="en-US" dirty="0" err="1"/>
              <a:t>Conditon</a:t>
            </a:r>
            <a:r>
              <a:rPr lang="en-US" dirty="0"/>
              <a:t> : SMB Signing must be off.</a:t>
            </a:r>
            <a:br>
              <a:rPr lang="en-US" dirty="0"/>
            </a:br>
            <a:r>
              <a:rPr lang="en-US" dirty="0"/>
              <a:t>So, first step is to identify the machine which don’t require SMB signing using “</a:t>
            </a:r>
            <a:r>
              <a:rPr lang="en-US" dirty="0" err="1"/>
              <a:t>RunFinger</a:t>
            </a:r>
            <a:r>
              <a:rPr lang="en-US" dirty="0"/>
              <a:t>”</a:t>
            </a:r>
          </a:p>
          <a:p>
            <a:pPr marL="457200" lvl="1" indent="0">
              <a:buNone/>
            </a:pPr>
            <a:endParaRPr lang="en-US" dirty="0"/>
          </a:p>
        </p:txBody>
      </p:sp>
    </p:spTree>
    <p:extLst>
      <p:ext uri="{BB962C8B-B14F-4D97-AF65-F5344CB8AC3E}">
        <p14:creationId xmlns:p14="http://schemas.microsoft.com/office/powerpoint/2010/main" val="31606054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04379-41E6-4668-A993-97A6761E7646}"/>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7454C585-5CE9-4074-A530-94715BC1D60D}"/>
              </a:ext>
            </a:extLst>
          </p:cNvPr>
          <p:cNvSpPr>
            <a:spLocks noGrp="1"/>
          </p:cNvSpPr>
          <p:nvPr>
            <p:ph idx="1"/>
          </p:nvPr>
        </p:nvSpPr>
        <p:spPr/>
        <p:txBody>
          <a:bodyPr>
            <a:normAutofit/>
          </a:bodyPr>
          <a:lstStyle/>
          <a:p>
            <a:r>
              <a:rPr lang="en-US" dirty="0"/>
              <a:t>Responder’s scope is within the local subnet.</a:t>
            </a:r>
          </a:p>
          <a:p>
            <a:pPr marL="0" indent="0" algn="ctr">
              <a:buNone/>
            </a:pPr>
            <a:r>
              <a:rPr lang="en-US" b="1" dirty="0"/>
              <a:t>BUT</a:t>
            </a:r>
          </a:p>
          <a:p>
            <a:r>
              <a:rPr lang="en-US" dirty="0" err="1"/>
              <a:t>MultiRelay</a:t>
            </a:r>
            <a:r>
              <a:rPr lang="en-US" dirty="0"/>
              <a:t> can relay the hashes anywhere in the network which the requests can be reached.</a:t>
            </a:r>
          </a:p>
        </p:txBody>
      </p:sp>
    </p:spTree>
    <p:extLst>
      <p:ext uri="{BB962C8B-B14F-4D97-AF65-F5344CB8AC3E}">
        <p14:creationId xmlns:p14="http://schemas.microsoft.com/office/powerpoint/2010/main" val="29040559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03880-43E2-4000-A94A-E376B97BF7C1}"/>
              </a:ext>
            </a:extLst>
          </p:cNvPr>
          <p:cNvSpPr>
            <a:spLocks noGrp="1"/>
          </p:cNvSpPr>
          <p:nvPr>
            <p:ph type="title"/>
          </p:nvPr>
        </p:nvSpPr>
        <p:spPr/>
        <p:txBody>
          <a:bodyPr/>
          <a:lstStyle/>
          <a:p>
            <a:r>
              <a:rPr lang="en-US" dirty="0"/>
              <a:t>Other loopholes to look for?</a:t>
            </a:r>
          </a:p>
        </p:txBody>
      </p:sp>
      <p:sp>
        <p:nvSpPr>
          <p:cNvPr id="3" name="Content Placeholder 2">
            <a:extLst>
              <a:ext uri="{FF2B5EF4-FFF2-40B4-BE49-F238E27FC236}">
                <a16:creationId xmlns:a16="http://schemas.microsoft.com/office/drawing/2014/main" id="{457641D6-59E7-41C4-975A-93D38AFBECE7}"/>
              </a:ext>
            </a:extLst>
          </p:cNvPr>
          <p:cNvSpPr>
            <a:spLocks noGrp="1"/>
          </p:cNvSpPr>
          <p:nvPr>
            <p:ph idx="1"/>
          </p:nvPr>
        </p:nvSpPr>
        <p:spPr/>
        <p:txBody>
          <a:bodyPr/>
          <a:lstStyle/>
          <a:p>
            <a:r>
              <a:rPr lang="en-US" dirty="0"/>
              <a:t>DHCP Attacks</a:t>
            </a:r>
          </a:p>
          <a:p>
            <a:r>
              <a:rPr lang="en-US" dirty="0"/>
              <a:t>ARP Spoofing</a:t>
            </a:r>
          </a:p>
          <a:p>
            <a:r>
              <a:rPr lang="en-US" dirty="0"/>
              <a:t>STP </a:t>
            </a:r>
          </a:p>
          <a:p>
            <a:r>
              <a:rPr lang="en-US" dirty="0"/>
              <a:t>DTP/VTP</a:t>
            </a:r>
          </a:p>
          <a:p>
            <a:r>
              <a:rPr lang="en-US" dirty="0"/>
              <a:t>Other critical vulnerabilities like </a:t>
            </a:r>
            <a:r>
              <a:rPr lang="en-US" dirty="0" err="1"/>
              <a:t>EternalBlue</a:t>
            </a:r>
            <a:r>
              <a:rPr lang="en-US" dirty="0"/>
              <a:t>, </a:t>
            </a:r>
            <a:r>
              <a:rPr lang="en-US" dirty="0" err="1"/>
              <a:t>BlueKeep</a:t>
            </a:r>
            <a:endParaRPr lang="en-US" dirty="0"/>
          </a:p>
          <a:p>
            <a:r>
              <a:rPr lang="en-US" dirty="0"/>
              <a:t>Most importantly : Misconfiguration</a:t>
            </a:r>
          </a:p>
        </p:txBody>
      </p:sp>
    </p:spTree>
    <p:extLst>
      <p:ext uri="{BB962C8B-B14F-4D97-AF65-F5344CB8AC3E}">
        <p14:creationId xmlns:p14="http://schemas.microsoft.com/office/powerpoint/2010/main" val="21908458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DB9E7-9AEB-4971-B885-4B3C4F7378A5}"/>
              </a:ext>
            </a:extLst>
          </p:cNvPr>
          <p:cNvSpPr>
            <a:spLocks noGrp="1"/>
          </p:cNvSpPr>
          <p:nvPr>
            <p:ph type="title"/>
          </p:nvPr>
        </p:nvSpPr>
        <p:spPr>
          <a:xfrm>
            <a:off x="1143001" y="2689715"/>
            <a:ext cx="9905998" cy="1478570"/>
          </a:xfrm>
        </p:spPr>
        <p:txBody>
          <a:bodyPr>
            <a:noAutofit/>
          </a:bodyPr>
          <a:lstStyle/>
          <a:p>
            <a:pPr algn="ctr"/>
            <a:r>
              <a:rPr lang="en-US" sz="12500" dirty="0"/>
              <a:t>The End</a:t>
            </a:r>
          </a:p>
        </p:txBody>
      </p:sp>
      <p:sp>
        <p:nvSpPr>
          <p:cNvPr id="4" name="TextBox 3">
            <a:extLst>
              <a:ext uri="{FF2B5EF4-FFF2-40B4-BE49-F238E27FC236}">
                <a16:creationId xmlns:a16="http://schemas.microsoft.com/office/drawing/2014/main" id="{D3205438-D9D4-44AD-9A44-C3A7640A7072}"/>
              </a:ext>
            </a:extLst>
          </p:cNvPr>
          <p:cNvSpPr txBox="1"/>
          <p:nvPr/>
        </p:nvSpPr>
        <p:spPr>
          <a:xfrm>
            <a:off x="5348378" y="3983619"/>
            <a:ext cx="1103957" cy="646331"/>
          </a:xfrm>
          <a:prstGeom prst="rect">
            <a:avLst/>
          </a:prstGeom>
          <a:noFill/>
        </p:spPr>
        <p:txBody>
          <a:bodyPr wrap="none" rtlCol="0">
            <a:spAutoFit/>
          </a:bodyPr>
          <a:lstStyle/>
          <a:p>
            <a:r>
              <a:rPr lang="en-US" dirty="0"/>
              <a:t>Thank You</a:t>
            </a:r>
          </a:p>
          <a:p>
            <a:pPr algn="ct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4010134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FA32-C6FA-4B5C-8F7F-2A63301504D5}"/>
              </a:ext>
            </a:extLst>
          </p:cNvPr>
          <p:cNvSpPr>
            <a:spLocks noGrp="1"/>
          </p:cNvSpPr>
          <p:nvPr>
            <p:ph type="title"/>
          </p:nvPr>
        </p:nvSpPr>
        <p:spPr/>
        <p:txBody>
          <a:bodyPr/>
          <a:lstStyle/>
          <a:p>
            <a:r>
              <a:rPr lang="en-US" dirty="0"/>
              <a:t>How to do it?</a:t>
            </a:r>
          </a:p>
        </p:txBody>
      </p:sp>
      <p:sp>
        <p:nvSpPr>
          <p:cNvPr id="3" name="Content Placeholder 2">
            <a:extLst>
              <a:ext uri="{FF2B5EF4-FFF2-40B4-BE49-F238E27FC236}">
                <a16:creationId xmlns:a16="http://schemas.microsoft.com/office/drawing/2014/main" id="{80B8B044-DBC9-470E-9D76-A191B60CA22E}"/>
              </a:ext>
            </a:extLst>
          </p:cNvPr>
          <p:cNvSpPr>
            <a:spLocks noGrp="1"/>
          </p:cNvSpPr>
          <p:nvPr>
            <p:ph idx="1"/>
          </p:nvPr>
        </p:nvSpPr>
        <p:spPr/>
        <p:txBody>
          <a:bodyPr/>
          <a:lstStyle/>
          <a:p>
            <a:r>
              <a:rPr lang="en-US" dirty="0"/>
              <a:t>Follow a methodology.</a:t>
            </a:r>
          </a:p>
          <a:p>
            <a:r>
              <a:rPr lang="en-US" dirty="0"/>
              <a:t> Define proper objectives and limits to the scope of Penetration Test.</a:t>
            </a:r>
          </a:p>
          <a:p>
            <a:r>
              <a:rPr lang="en-US" dirty="0"/>
              <a:t>Use right tools to complete the tasks.</a:t>
            </a:r>
          </a:p>
        </p:txBody>
      </p:sp>
    </p:spTree>
    <p:extLst>
      <p:ext uri="{BB962C8B-B14F-4D97-AF65-F5344CB8AC3E}">
        <p14:creationId xmlns:p14="http://schemas.microsoft.com/office/powerpoint/2010/main" val="1536962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D4625-D13F-4E41-AFBF-FAD4CC1B419A}"/>
              </a:ext>
            </a:extLst>
          </p:cNvPr>
          <p:cNvSpPr>
            <a:spLocks noGrp="1"/>
          </p:cNvSpPr>
          <p:nvPr>
            <p:ph type="title"/>
          </p:nvPr>
        </p:nvSpPr>
        <p:spPr/>
        <p:txBody>
          <a:bodyPr/>
          <a:lstStyle/>
          <a:p>
            <a:r>
              <a:rPr lang="en-US" dirty="0"/>
              <a:t>Types of penetration tests</a:t>
            </a:r>
          </a:p>
        </p:txBody>
      </p:sp>
      <p:sp>
        <p:nvSpPr>
          <p:cNvPr id="3" name="Content Placeholder 2">
            <a:extLst>
              <a:ext uri="{FF2B5EF4-FFF2-40B4-BE49-F238E27FC236}">
                <a16:creationId xmlns:a16="http://schemas.microsoft.com/office/drawing/2014/main" id="{F9958429-1B71-4CD7-92C3-DC6B64A1EECC}"/>
              </a:ext>
            </a:extLst>
          </p:cNvPr>
          <p:cNvSpPr>
            <a:spLocks noGrp="1"/>
          </p:cNvSpPr>
          <p:nvPr>
            <p:ph idx="1"/>
          </p:nvPr>
        </p:nvSpPr>
        <p:spPr/>
        <p:txBody>
          <a:bodyPr/>
          <a:lstStyle/>
          <a:p>
            <a:pPr marL="0" indent="0">
              <a:buNone/>
            </a:pPr>
            <a:r>
              <a:rPr lang="en-US" dirty="0"/>
              <a:t>There are three types of penetration tests : </a:t>
            </a:r>
          </a:p>
          <a:p>
            <a:pPr marL="457200" indent="-457200">
              <a:buFont typeface="+mj-lt"/>
              <a:buAutoNum type="arabicPeriod"/>
            </a:pPr>
            <a:r>
              <a:rPr lang="en-US" dirty="0"/>
              <a:t>White Box</a:t>
            </a:r>
          </a:p>
          <a:p>
            <a:pPr marL="457200" indent="-457200">
              <a:buFont typeface="+mj-lt"/>
              <a:buAutoNum type="arabicPeriod"/>
            </a:pPr>
            <a:r>
              <a:rPr lang="en-US" dirty="0"/>
              <a:t>Black Box</a:t>
            </a:r>
          </a:p>
          <a:p>
            <a:pPr marL="457200" indent="-457200">
              <a:buFont typeface="+mj-lt"/>
              <a:buAutoNum type="arabicPeriod"/>
            </a:pPr>
            <a:r>
              <a:rPr lang="en-US" dirty="0"/>
              <a:t>Gray Box</a:t>
            </a:r>
          </a:p>
        </p:txBody>
      </p:sp>
    </p:spTree>
    <p:extLst>
      <p:ext uri="{BB962C8B-B14F-4D97-AF65-F5344CB8AC3E}">
        <p14:creationId xmlns:p14="http://schemas.microsoft.com/office/powerpoint/2010/main" val="385603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B620-9307-487C-8F62-2436ECB341FD}"/>
              </a:ext>
            </a:extLst>
          </p:cNvPr>
          <p:cNvSpPr>
            <a:spLocks noGrp="1"/>
          </p:cNvSpPr>
          <p:nvPr>
            <p:ph type="title"/>
          </p:nvPr>
        </p:nvSpPr>
        <p:spPr/>
        <p:txBody>
          <a:bodyPr/>
          <a:lstStyle/>
          <a:p>
            <a:r>
              <a:rPr lang="en-US" dirty="0"/>
              <a:t>Methodologies </a:t>
            </a:r>
          </a:p>
        </p:txBody>
      </p:sp>
      <p:sp>
        <p:nvSpPr>
          <p:cNvPr id="3" name="Content Placeholder 2">
            <a:extLst>
              <a:ext uri="{FF2B5EF4-FFF2-40B4-BE49-F238E27FC236}">
                <a16:creationId xmlns:a16="http://schemas.microsoft.com/office/drawing/2014/main" id="{B68363E4-B465-4DAA-9638-893F6DC3A1EE}"/>
              </a:ext>
            </a:extLst>
          </p:cNvPr>
          <p:cNvSpPr>
            <a:spLocks noGrp="1"/>
          </p:cNvSpPr>
          <p:nvPr>
            <p:ph idx="1"/>
          </p:nvPr>
        </p:nvSpPr>
        <p:spPr/>
        <p:txBody>
          <a:bodyPr>
            <a:normAutofit/>
          </a:bodyPr>
          <a:lstStyle/>
          <a:p>
            <a:r>
              <a:rPr lang="en-US" dirty="0"/>
              <a:t>OSSTMM : Open Source Security Testing Methodology Manual.</a:t>
            </a:r>
          </a:p>
          <a:p>
            <a:r>
              <a:rPr lang="en-US" dirty="0"/>
              <a:t>OWASP : Open Web Application Security Project.</a:t>
            </a:r>
          </a:p>
          <a:p>
            <a:r>
              <a:rPr lang="en-US" dirty="0"/>
              <a:t>ISSAF : Information System Security Assessment Framework.</a:t>
            </a:r>
          </a:p>
          <a:p>
            <a:r>
              <a:rPr lang="en-US" dirty="0"/>
              <a:t>NIST : National Institute of Standards and Technology.</a:t>
            </a:r>
          </a:p>
          <a:p>
            <a:r>
              <a:rPr lang="en-US" dirty="0"/>
              <a:t>LPT : Licensed Penetration Tester (by EC-Council)</a:t>
            </a:r>
          </a:p>
        </p:txBody>
      </p:sp>
    </p:spTree>
    <p:extLst>
      <p:ext uri="{BB962C8B-B14F-4D97-AF65-F5344CB8AC3E}">
        <p14:creationId xmlns:p14="http://schemas.microsoft.com/office/powerpoint/2010/main" val="2918351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26230-C294-40C1-A5A1-F771AD4676A5}"/>
              </a:ext>
            </a:extLst>
          </p:cNvPr>
          <p:cNvSpPr>
            <a:spLocks noGrp="1"/>
          </p:cNvSpPr>
          <p:nvPr>
            <p:ph type="title"/>
          </p:nvPr>
        </p:nvSpPr>
        <p:spPr/>
        <p:txBody>
          <a:bodyPr/>
          <a:lstStyle/>
          <a:p>
            <a:r>
              <a:rPr lang="en-US" dirty="0"/>
              <a:t>Types of penetration tests</a:t>
            </a:r>
          </a:p>
        </p:txBody>
      </p:sp>
      <p:sp>
        <p:nvSpPr>
          <p:cNvPr id="3" name="Content Placeholder 2">
            <a:extLst>
              <a:ext uri="{FF2B5EF4-FFF2-40B4-BE49-F238E27FC236}">
                <a16:creationId xmlns:a16="http://schemas.microsoft.com/office/drawing/2014/main" id="{C9CDAF11-9C96-4804-9939-4C105060CE25}"/>
              </a:ext>
            </a:extLst>
          </p:cNvPr>
          <p:cNvSpPr>
            <a:spLocks noGrp="1"/>
          </p:cNvSpPr>
          <p:nvPr>
            <p:ph idx="1"/>
          </p:nvPr>
        </p:nvSpPr>
        <p:spPr>
          <a:xfrm>
            <a:off x="1141412" y="1673525"/>
            <a:ext cx="9905999" cy="5003320"/>
          </a:xfrm>
        </p:spPr>
        <p:txBody>
          <a:bodyPr>
            <a:normAutofit fontScale="85000" lnSpcReduction="20000"/>
          </a:bodyPr>
          <a:lstStyle/>
          <a:p>
            <a:pPr marL="457200" indent="-457200">
              <a:buFont typeface="+mj-lt"/>
              <a:buAutoNum type="arabicPeriod"/>
            </a:pPr>
            <a:r>
              <a:rPr lang="en-US" dirty="0"/>
              <a:t>External Penetration Testing</a:t>
            </a:r>
          </a:p>
          <a:p>
            <a:pPr marL="457200" indent="-457200">
              <a:buFont typeface="+mj-lt"/>
              <a:buAutoNum type="arabicPeriod"/>
            </a:pPr>
            <a:r>
              <a:rPr lang="en-US" dirty="0"/>
              <a:t>Internal Penetration Testing</a:t>
            </a:r>
          </a:p>
          <a:p>
            <a:pPr marL="457200" indent="-457200">
              <a:buFont typeface="+mj-lt"/>
              <a:buAutoNum type="arabicPeriod"/>
            </a:pPr>
            <a:r>
              <a:rPr lang="en-US" dirty="0"/>
              <a:t>Firewall / IDS Penetration Testing</a:t>
            </a:r>
          </a:p>
          <a:p>
            <a:pPr marL="457200" indent="-457200">
              <a:buFont typeface="+mj-lt"/>
              <a:buAutoNum type="arabicPeriod"/>
            </a:pPr>
            <a:r>
              <a:rPr lang="en-US" dirty="0"/>
              <a:t>IoT Devices Penetration Testing</a:t>
            </a:r>
          </a:p>
          <a:p>
            <a:pPr marL="457200" indent="-457200">
              <a:buFont typeface="+mj-lt"/>
              <a:buAutoNum type="arabicPeriod"/>
            </a:pPr>
            <a:r>
              <a:rPr lang="en-US" dirty="0"/>
              <a:t>Password Cracking Penetration Testing</a:t>
            </a:r>
          </a:p>
          <a:p>
            <a:pPr marL="457200" indent="-457200">
              <a:buFont typeface="+mj-lt"/>
              <a:buAutoNum type="arabicPeriod"/>
            </a:pPr>
            <a:r>
              <a:rPr lang="en-US" dirty="0"/>
              <a:t>Social Engineering Penetration Testing</a:t>
            </a:r>
          </a:p>
          <a:p>
            <a:pPr marL="457200" indent="-457200">
              <a:buFont typeface="+mj-lt"/>
              <a:buAutoNum type="arabicPeriod"/>
            </a:pPr>
            <a:r>
              <a:rPr lang="en-US" dirty="0"/>
              <a:t>Web App Penetration Testing</a:t>
            </a:r>
          </a:p>
          <a:p>
            <a:pPr marL="457200" indent="-457200">
              <a:buFont typeface="+mj-lt"/>
              <a:buAutoNum type="arabicPeriod"/>
            </a:pPr>
            <a:r>
              <a:rPr lang="en-US" dirty="0"/>
              <a:t>Database Penetration Testing</a:t>
            </a:r>
          </a:p>
          <a:p>
            <a:pPr marL="457200" indent="-457200">
              <a:buFont typeface="+mj-lt"/>
              <a:buAutoNum type="arabicPeriod"/>
            </a:pPr>
            <a:r>
              <a:rPr lang="en-US" dirty="0"/>
              <a:t>Wireless Penetration Testing</a:t>
            </a:r>
          </a:p>
          <a:p>
            <a:pPr marL="457200" indent="-457200">
              <a:buFont typeface="+mj-lt"/>
              <a:buAutoNum type="arabicPeriod"/>
            </a:pPr>
            <a:r>
              <a:rPr lang="en-US" dirty="0"/>
              <a:t>Cloud Penetration Testing   </a:t>
            </a:r>
          </a:p>
          <a:p>
            <a:pPr marL="0" indent="0">
              <a:buNone/>
            </a:pPr>
            <a:r>
              <a:rPr lang="en-US" dirty="0"/>
              <a:t>        … And many more.</a:t>
            </a:r>
          </a:p>
        </p:txBody>
      </p:sp>
    </p:spTree>
    <p:extLst>
      <p:ext uri="{BB962C8B-B14F-4D97-AF65-F5344CB8AC3E}">
        <p14:creationId xmlns:p14="http://schemas.microsoft.com/office/powerpoint/2010/main" val="3237942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B4843-E3FE-4536-BF5D-3C30623B44D1}"/>
              </a:ext>
            </a:extLst>
          </p:cNvPr>
          <p:cNvSpPr>
            <a:spLocks noGrp="1"/>
          </p:cNvSpPr>
          <p:nvPr>
            <p:ph type="title"/>
          </p:nvPr>
        </p:nvSpPr>
        <p:spPr/>
        <p:txBody>
          <a:bodyPr/>
          <a:lstStyle/>
          <a:p>
            <a:r>
              <a:rPr lang="en-US" dirty="0"/>
              <a:t>Common types of penetration tests: </a:t>
            </a:r>
          </a:p>
        </p:txBody>
      </p:sp>
      <p:sp>
        <p:nvSpPr>
          <p:cNvPr id="3" name="Content Placeholder 2">
            <a:extLst>
              <a:ext uri="{FF2B5EF4-FFF2-40B4-BE49-F238E27FC236}">
                <a16:creationId xmlns:a16="http://schemas.microsoft.com/office/drawing/2014/main" id="{4E6B2AD9-F327-47FE-8BE2-0DA3CB47163E}"/>
              </a:ext>
            </a:extLst>
          </p:cNvPr>
          <p:cNvSpPr>
            <a:spLocks noGrp="1"/>
          </p:cNvSpPr>
          <p:nvPr>
            <p:ph idx="1"/>
          </p:nvPr>
        </p:nvSpPr>
        <p:spPr/>
        <p:txBody>
          <a:bodyPr>
            <a:normAutofit fontScale="92500"/>
          </a:bodyPr>
          <a:lstStyle/>
          <a:p>
            <a:r>
              <a:rPr lang="en-US" dirty="0"/>
              <a:t>“</a:t>
            </a:r>
            <a:r>
              <a:rPr lang="en-US" b="1" dirty="0"/>
              <a:t>External network pen test</a:t>
            </a:r>
            <a:r>
              <a:rPr lang="en-US" dirty="0"/>
              <a:t> — A black box test designed to use footprint analysis to identify publicly available information about the network and organization, including IP addresses, ranges, and key personal information (email addresses, passwords, etc.) Using this information, an expert will locate potential vulnerabilities.</a:t>
            </a:r>
          </a:p>
          <a:p>
            <a:r>
              <a:rPr lang="en-US" b="1" dirty="0"/>
              <a:t>Internal network pen test</a:t>
            </a:r>
            <a:r>
              <a:rPr lang="en-US" dirty="0"/>
              <a:t> — A white or grey box test designed to simulate what could happen if a user’s account is compromised.”</a:t>
            </a:r>
          </a:p>
          <a:p>
            <a:pPr marL="0" indent="0" algn="r">
              <a:buNone/>
            </a:pPr>
            <a:br>
              <a:rPr lang="en-US" dirty="0"/>
            </a:br>
            <a:r>
              <a:rPr lang="en-US" dirty="0"/>
              <a:t>Reference : </a:t>
            </a:r>
            <a:r>
              <a:rPr lang="en-US" dirty="0" err="1"/>
              <a:t>bitsight</a:t>
            </a:r>
            <a:endParaRPr lang="en-US" dirty="0"/>
          </a:p>
        </p:txBody>
      </p:sp>
    </p:spTree>
    <p:extLst>
      <p:ext uri="{BB962C8B-B14F-4D97-AF65-F5344CB8AC3E}">
        <p14:creationId xmlns:p14="http://schemas.microsoft.com/office/powerpoint/2010/main" val="15273637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2153</TotalTime>
  <Words>2512</Words>
  <Application>Microsoft Office PowerPoint</Application>
  <PresentationFormat>Widescreen</PresentationFormat>
  <Paragraphs>293</Paragraphs>
  <Slides>43</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Tw Cen MT</vt:lpstr>
      <vt:lpstr>Wingdings</vt:lpstr>
      <vt:lpstr>Circuit</vt:lpstr>
      <vt:lpstr>Intranet Penetration Testing</vt:lpstr>
      <vt:lpstr>Disclaimer</vt:lpstr>
      <vt:lpstr>Introduction</vt:lpstr>
      <vt:lpstr>Reasons :</vt:lpstr>
      <vt:lpstr>How to do it?</vt:lpstr>
      <vt:lpstr>Types of penetration tests</vt:lpstr>
      <vt:lpstr>Methodologies </vt:lpstr>
      <vt:lpstr>Types of penetration tests</vt:lpstr>
      <vt:lpstr>Common types of penetration tests: </vt:lpstr>
      <vt:lpstr>Internal Penetration Testing</vt:lpstr>
      <vt:lpstr>Phases of pentesting</vt:lpstr>
      <vt:lpstr>Reconnaissance / Information Gathering</vt:lpstr>
      <vt:lpstr>Goal</vt:lpstr>
      <vt:lpstr>Scanning</vt:lpstr>
      <vt:lpstr>Note:</vt:lpstr>
      <vt:lpstr>Goal</vt:lpstr>
      <vt:lpstr>Exploitation</vt:lpstr>
      <vt:lpstr>Common Issues :</vt:lpstr>
      <vt:lpstr>Maintaining Access</vt:lpstr>
      <vt:lpstr>Covering Tracks</vt:lpstr>
      <vt:lpstr>Intrapenetesting</vt:lpstr>
      <vt:lpstr>Llmnr Posioning</vt:lpstr>
      <vt:lpstr>Let’s get some basics straight first</vt:lpstr>
      <vt:lpstr>DNS : Domain name system</vt:lpstr>
      <vt:lpstr>netbios</vt:lpstr>
      <vt:lpstr>llmnr</vt:lpstr>
      <vt:lpstr>Password hashes</vt:lpstr>
      <vt:lpstr>Scenario 1</vt:lpstr>
      <vt:lpstr>Order of operations for name resolution</vt:lpstr>
      <vt:lpstr>Graphical Representation :</vt:lpstr>
      <vt:lpstr>Tools:</vt:lpstr>
      <vt:lpstr>Responder</vt:lpstr>
      <vt:lpstr>Victim:</vt:lpstr>
      <vt:lpstr>Responder’s Response:</vt:lpstr>
      <vt:lpstr>Cracking begins</vt:lpstr>
      <vt:lpstr>WPAD - Web Proxy Autodiscovery Protocol</vt:lpstr>
      <vt:lpstr>WPAD Attack</vt:lpstr>
      <vt:lpstr>Pass the hash</vt:lpstr>
      <vt:lpstr>Graphical Representation</vt:lpstr>
      <vt:lpstr>MULTIRELAY</vt:lpstr>
      <vt:lpstr>Scope</vt:lpstr>
      <vt:lpstr>Other loopholes to look for?</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Shameel_Laptop</dc:creator>
  <cp:lastModifiedBy>Shameel_Laptop</cp:lastModifiedBy>
  <cp:revision>110</cp:revision>
  <dcterms:created xsi:type="dcterms:W3CDTF">2020-04-05T10:17:56Z</dcterms:created>
  <dcterms:modified xsi:type="dcterms:W3CDTF">2020-04-10T21:35:10Z</dcterms:modified>
</cp:coreProperties>
</file>