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88" r:id="rId3"/>
    <p:sldId id="289" r:id="rId4"/>
    <p:sldId id="299" r:id="rId5"/>
    <p:sldId id="290" r:id="rId6"/>
    <p:sldId id="303" r:id="rId7"/>
    <p:sldId id="291" r:id="rId8"/>
    <p:sldId id="292" r:id="rId9"/>
    <p:sldId id="293" r:id="rId10"/>
    <p:sldId id="296" r:id="rId11"/>
    <p:sldId id="294" r:id="rId12"/>
    <p:sldId id="302" r:id="rId13"/>
    <p:sldId id="295" r:id="rId14"/>
    <p:sldId id="297" r:id="rId15"/>
    <p:sldId id="298" r:id="rId16"/>
    <p:sldId id="305" r:id="rId17"/>
    <p:sldId id="306" r:id="rId18"/>
    <p:sldId id="307" r:id="rId19"/>
    <p:sldId id="308" r:id="rId20"/>
    <p:sldId id="309" r:id="rId21"/>
    <p:sldId id="310" r:id="rId22"/>
    <p:sldId id="300" r:id="rId23"/>
    <p:sldId id="301" r:id="rId24"/>
    <p:sldId id="304" r:id="rId25"/>
    <p:sldId id="311" r:id="rId26"/>
    <p:sldId id="312" r:id="rId27"/>
    <p:sldId id="313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2A7"/>
    <a:srgbClr val="777678"/>
    <a:srgbClr val="908E91"/>
    <a:srgbClr val="758699"/>
    <a:srgbClr val="C4C4C4"/>
    <a:srgbClr val="656465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7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18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1838-04B5-6146-AF15-69A8B0DF7F9D}" type="datetimeFigureOut">
              <a:rPr lang="pl-PL" smtClean="0"/>
              <a:t>14.10.2015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58A86-385E-3347-832C-F7F798EB44E1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4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58A86-385E-3347-832C-F7F798EB44E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24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649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3842" y="1301453"/>
            <a:ext cx="11024316" cy="2387600"/>
          </a:xfrm>
        </p:spPr>
        <p:txBody>
          <a:bodyPr anchor="b">
            <a:normAutofit/>
          </a:bodyPr>
          <a:lstStyle>
            <a:lvl1pPr algn="l">
              <a:defRPr sz="72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pl-PL" dirty="0" smtClean="0"/>
              <a:t>Kliknij, aby </a:t>
            </a:r>
            <a:r>
              <a:rPr lang="pl-PL" dirty="0" err="1" smtClean="0"/>
              <a:t>edyt</a:t>
            </a:r>
            <a:r>
              <a:rPr lang="pl-PL" dirty="0" smtClean="0"/>
              <a:t>. styl wz. tyt.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965979" y="6433456"/>
            <a:ext cx="7045569" cy="301240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 err="1" smtClean="0"/>
              <a:t>landrzejewski.poczta@gmail.com</a:t>
            </a:r>
            <a:endParaRPr lang="pl-PL" dirty="0" smtClean="0"/>
          </a:p>
        </p:txBody>
      </p:sp>
      <p:sp>
        <p:nvSpPr>
          <p:cNvPr id="8" name="Podtytuł 2"/>
          <p:cNvSpPr txBox="1">
            <a:spLocks/>
          </p:cNvSpPr>
          <p:nvPr userDrawn="1"/>
        </p:nvSpPr>
        <p:spPr>
          <a:xfrm>
            <a:off x="583842" y="3725629"/>
            <a:ext cx="1102431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492A7"/>
              </a:buClr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92A7"/>
              </a:buClr>
              <a:buFont typeface="Arial"/>
              <a:buNone/>
              <a:defRPr sz="20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92A7"/>
              </a:buClr>
              <a:buFont typeface="Arial"/>
              <a:buNone/>
              <a:defRPr sz="18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92A7"/>
              </a:buClr>
              <a:buFont typeface="Arial"/>
              <a:buNone/>
              <a:defRPr sz="16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92A7"/>
              </a:buClr>
              <a:buFont typeface="Arial"/>
              <a:buNone/>
              <a:defRPr sz="16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600" b="0" i="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JSR-299</a:t>
            </a:r>
            <a:endParaRPr lang="pl-PL" sz="3600" b="0" i="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30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</a:t>
            </a:r>
            <a:r>
              <a:rPr lang="pl-PL" dirty="0" err="1" smtClean="0"/>
              <a:t>edyt</a:t>
            </a:r>
            <a:r>
              <a:rPr lang="pl-PL" dirty="0" smtClean="0"/>
              <a:t>. styl wz. tyt.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9288234" y="6307366"/>
            <a:ext cx="2743200" cy="365125"/>
          </a:xfrm>
        </p:spPr>
        <p:txBody>
          <a:bodyPr anchor="ctr"/>
          <a:lstStyle/>
          <a:p>
            <a:fld id="{FE541958-B96E-4342-B24C-25E76D568D24}" type="slidenum">
              <a:rPr lang="pl-PL" smtClean="0"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308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>
                <a:solidFill>
                  <a:srgbClr val="758699"/>
                </a:solidFill>
              </a:defRPr>
            </a:lvl1pPr>
          </a:lstStyle>
          <a:p>
            <a:r>
              <a:rPr lang="pl-PL" dirty="0" smtClean="0"/>
              <a:t>Kliknij, aby </a:t>
            </a:r>
            <a:r>
              <a:rPr lang="pl-PL" dirty="0" err="1" smtClean="0"/>
              <a:t>edyt</a:t>
            </a:r>
            <a:r>
              <a:rPr lang="pl-PL" dirty="0" smtClean="0"/>
              <a:t>. styl wz. tyt.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6492A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89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81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62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988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</a:t>
            </a:r>
            <a:r>
              <a:rPr lang="pl-PL" dirty="0" err="1" smtClean="0"/>
              <a:t>edyt</a:t>
            </a:r>
            <a:r>
              <a:rPr lang="pl-PL" dirty="0" smtClean="0"/>
              <a:t>. styl wz. tyt.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717556"/>
            <a:ext cx="10515600" cy="456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3290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0" i="0">
                <a:solidFill>
                  <a:srgbClr val="6492A7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fld id="{FE541958-B96E-4342-B24C-25E76D568D24}" type="slidenum">
              <a:rPr lang="pl-PL" smtClean="0"/>
              <a:pPr/>
              <a:t>‹nr›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923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>
          <a:solidFill>
            <a:srgbClr val="6492A7"/>
          </a:solidFill>
          <a:latin typeface="Avenir Light" charset="0"/>
          <a:ea typeface="Avenir Light" charset="0"/>
          <a:cs typeface="Avenir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6492A7"/>
        </a:buClr>
        <a:buSzPct val="80000"/>
        <a:buFont typeface="Wingdings" charset="2"/>
        <a:buChar char="§"/>
        <a:defRPr sz="2400" b="0" i="0" kern="1200">
          <a:solidFill>
            <a:srgbClr val="777678"/>
          </a:solidFill>
          <a:latin typeface="Avenir Light" charset="0"/>
          <a:ea typeface="Avenir Light" charset="0"/>
          <a:cs typeface="Avenir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92A7"/>
        </a:buClr>
        <a:buSzPct val="80000"/>
        <a:buFont typeface="Wingdings" charset="2"/>
        <a:buChar char="§"/>
        <a:defRPr sz="2000" b="0" i="0" kern="1200">
          <a:solidFill>
            <a:srgbClr val="777678"/>
          </a:solidFill>
          <a:latin typeface="Avenir Light" charset="0"/>
          <a:ea typeface="Avenir Light" charset="0"/>
          <a:cs typeface="Avenir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92A7"/>
        </a:buClr>
        <a:buSzPct val="80000"/>
        <a:buFont typeface="Wingdings" charset="2"/>
        <a:buChar char="§"/>
        <a:defRPr sz="1600" b="0" i="0" kern="1200">
          <a:solidFill>
            <a:srgbClr val="777678"/>
          </a:solidFill>
          <a:latin typeface="Avenir Light" charset="0"/>
          <a:ea typeface="Avenir Light" charset="0"/>
          <a:cs typeface="Avenir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92A7"/>
        </a:buClr>
        <a:buSzPct val="80000"/>
        <a:buFont typeface="Wingdings" charset="2"/>
        <a:buChar char="§"/>
        <a:defRPr sz="1200" b="0" i="0" kern="1200">
          <a:solidFill>
            <a:srgbClr val="777678"/>
          </a:solidFill>
          <a:latin typeface="Avenir Light" charset="0"/>
          <a:ea typeface="Avenir Light" charset="0"/>
          <a:cs typeface="Avenir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92A7"/>
        </a:buClr>
        <a:buSzPct val="80000"/>
        <a:buFont typeface="Wingdings" charset="2"/>
        <a:buChar char="§"/>
        <a:defRPr sz="1000" b="0" i="0" kern="1200">
          <a:solidFill>
            <a:srgbClr val="777678"/>
          </a:solidFill>
          <a:latin typeface="Avenir Light" charset="0"/>
          <a:ea typeface="Avenir Light" charset="0"/>
          <a:cs typeface="Avenir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Context</a:t>
            </a:r>
            <a:r>
              <a:rPr lang="pl-PL" dirty="0" smtClean="0"/>
              <a:t> and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0205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Alternatywy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Pozwalają na stworzenie i </a:t>
            </a:r>
            <a:r>
              <a:rPr lang="pl-PL" dirty="0" smtClean="0"/>
              <a:t>użycie </a:t>
            </a:r>
            <a:r>
              <a:rPr lang="pl-PL" dirty="0" smtClean="0"/>
              <a:t>alternatywnej implementacji (na przykład </a:t>
            </a:r>
            <a:r>
              <a:rPr lang="pl-PL" dirty="0" smtClean="0"/>
              <a:t>specyficznej dla </a:t>
            </a:r>
            <a:r>
              <a:rPr lang="pl-PL" dirty="0" smtClean="0"/>
              <a:t>środowiska produkcyjnego/developerskiego)</a:t>
            </a:r>
          </a:p>
          <a:p>
            <a:r>
              <a:rPr lang="pl-PL" dirty="0" smtClean="0"/>
              <a:t>Implementacja jest wskazywana za pomocą adnotacji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Alternative</a:t>
            </a:r>
            <a:r>
              <a:rPr lang="pl-PL" dirty="0" smtClean="0">
                <a:solidFill>
                  <a:srgbClr val="6492A7"/>
                </a:solidFill>
              </a:rPr>
              <a:t> </a:t>
            </a:r>
            <a:r>
              <a:rPr lang="pl-PL" dirty="0" smtClean="0"/>
              <a:t>i włączana na poziomie pliku konfiguracyjnego </a:t>
            </a:r>
            <a:r>
              <a:rPr lang="pl-PL" dirty="0" err="1" smtClean="0">
                <a:solidFill>
                  <a:srgbClr val="6492A7"/>
                </a:solidFill>
              </a:rPr>
              <a:t>beans.xml</a:t>
            </a:r>
            <a:endParaRPr lang="pl-PL" dirty="0" smtClean="0">
              <a:solidFill>
                <a:srgbClr val="6492A7"/>
              </a:solidFill>
            </a:endParaRPr>
          </a:p>
          <a:p>
            <a:r>
              <a:rPr lang="pl-PL" dirty="0" smtClean="0"/>
              <a:t>W przypadku istnienia kilku alternatyw wygrywa ta z najwyższy priorytetem</a:t>
            </a:r>
            <a:endParaRPr lang="pl-PL" dirty="0" smtClean="0">
              <a:solidFill>
                <a:srgbClr val="6492A7"/>
              </a:solidFill>
            </a:endParaRPr>
          </a:p>
          <a:p>
            <a:endParaRPr lang="pl-PL" dirty="0">
              <a:solidFill>
                <a:srgbClr val="6492A7"/>
              </a:solidFill>
            </a:endParaRPr>
          </a:p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Alternative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MockPaymentProcessor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extends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PaymentProcessorImpl</a:t>
            </a:r>
            <a:r>
              <a:rPr lang="pl-PL" sz="1600" dirty="0">
                <a:latin typeface="Courier" charset="0"/>
              </a:rPr>
              <a:t> { ... } </a:t>
            </a:r>
            <a:endParaRPr lang="pl-PL" sz="1600" dirty="0"/>
          </a:p>
          <a:p>
            <a:pPr marL="0" indent="0">
              <a:buNone/>
            </a:pPr>
            <a:endParaRPr lang="pl-PL" dirty="0">
              <a:solidFill>
                <a:srgbClr val="6492A7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030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Zasięg </a:t>
            </a:r>
            <a:r>
              <a:rPr lang="pl-PL" dirty="0" err="1" smtClean="0"/>
              <a:t>bean’a</a:t>
            </a:r>
            <a:r>
              <a:rPr lang="pl-PL" dirty="0" smtClean="0"/>
              <a:t>  (</a:t>
            </a:r>
            <a:r>
              <a:rPr lang="pl-PL" dirty="0" err="1" smtClean="0"/>
              <a:t>scope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Decyduje o cyklu życia (bindowanie do kontekstu) i widoczności</a:t>
            </a:r>
          </a:p>
          <a:p>
            <a:r>
              <a:rPr lang="pl-PL" dirty="0" smtClean="0"/>
              <a:t>Jest definiowany/reprezentowany poprzez adnotacje</a:t>
            </a:r>
          </a:p>
          <a:p>
            <a:r>
              <a:rPr lang="pl-PL" dirty="0" smtClean="0"/>
              <a:t>Istnieją predefiniowane zasięgi jednak można stworzyć własne </a:t>
            </a:r>
          </a:p>
          <a:p>
            <a:r>
              <a:rPr lang="pl-PL" dirty="0" smtClean="0"/>
              <a:t>Domyślnym zasięgiem jest tzw. zasięg zależy (dependent) - czas życia komponentu w tym zasięgu jest uzależniony od czasu życia obiektu do którego zostanie on wstrzyknięty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00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zasięgów wbudowanych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RequestScoped</a:t>
            </a:r>
            <a:endParaRPr lang="pl-PL" dirty="0" smtClean="0">
              <a:solidFill>
                <a:srgbClr val="6492A7"/>
              </a:solidFill>
            </a:endParaRPr>
          </a:p>
          <a:p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SessionScoped</a:t>
            </a:r>
            <a:endParaRPr lang="pl-PL" dirty="0" smtClean="0">
              <a:solidFill>
                <a:srgbClr val="6492A7"/>
              </a:solidFill>
            </a:endParaRPr>
          </a:p>
          <a:p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ApplicationScoped</a:t>
            </a:r>
            <a:endParaRPr lang="pl-PL" dirty="0" smtClean="0">
              <a:solidFill>
                <a:srgbClr val="6492A7"/>
              </a:solidFill>
            </a:endParaRPr>
          </a:p>
          <a:p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ConversationScoped</a:t>
            </a:r>
            <a:endParaRPr lang="pl-PL" dirty="0" smtClean="0">
              <a:solidFill>
                <a:srgbClr val="6492A7"/>
              </a:solidFill>
            </a:endParaRPr>
          </a:p>
          <a:p>
            <a:r>
              <a:rPr lang="pl-PL" dirty="0" smtClean="0">
                <a:solidFill>
                  <a:srgbClr val="6492A7"/>
                </a:solidFill>
              </a:rPr>
              <a:t>@Singleton (pseudo zasięg)</a:t>
            </a:r>
          </a:p>
          <a:p>
            <a:r>
              <a:rPr lang="pl-PL" dirty="0" smtClean="0">
                <a:solidFill>
                  <a:srgbClr val="6492A7"/>
                </a:solidFill>
              </a:rPr>
              <a:t>@Dependent (pseudo zasięg)</a:t>
            </a:r>
            <a:endParaRPr lang="pl-PL" dirty="0">
              <a:solidFill>
                <a:srgbClr val="6492A7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561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 do beanów poza kodem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Jest możliwy po dodatkowym oznaczeniu klasy adnotacją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Named</a:t>
            </a:r>
            <a:r>
              <a:rPr lang="pl-PL" dirty="0" smtClean="0">
                <a:solidFill>
                  <a:srgbClr val="6492A7"/>
                </a:solidFill>
              </a:rPr>
              <a:t> </a:t>
            </a:r>
            <a:r>
              <a:rPr lang="pl-PL" dirty="0" smtClean="0"/>
              <a:t>(udostępnienie beana na poziomie EL)</a:t>
            </a:r>
          </a:p>
          <a:p>
            <a:pPr marL="0" indent="0">
              <a:buNone/>
            </a:pPr>
            <a:endParaRPr lang="pl-PL" dirty="0">
              <a:solidFill>
                <a:srgbClr val="6492A7"/>
              </a:solidFill>
            </a:endParaRPr>
          </a:p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SessionScoped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Named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cart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</a:t>
            </a:r>
            <a:r>
              <a:rPr lang="pl-PL" sz="1600" dirty="0">
                <a:latin typeface="Courier" charset="0"/>
              </a:rPr>
              <a:t>)</a:t>
            </a:r>
            <a:br>
              <a:rPr lang="pl-PL" sz="1600" dirty="0">
                <a:latin typeface="Courier" charset="0"/>
              </a:rPr>
            </a:b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ShoppingCart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implements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Serializable</a:t>
            </a:r>
            <a:r>
              <a:rPr lang="pl-PL" sz="1600" dirty="0">
                <a:latin typeface="Courier" charset="0"/>
              </a:rPr>
              <a:t> { ... } </a:t>
            </a:r>
            <a:endParaRPr lang="pl-PL" sz="1600" dirty="0" smtClean="0">
              <a:latin typeface="Courier" charset="0"/>
            </a:endParaRPr>
          </a:p>
          <a:p>
            <a:pPr marL="0" indent="0">
              <a:buNone/>
            </a:pPr>
            <a:endParaRPr lang="pl-PL" sz="1600" dirty="0" smtClean="0">
              <a:latin typeface="Courier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&lt;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h:dataTable</a:t>
            </a:r>
            <a:r>
              <a:rPr lang="pl-PL" sz="1600" dirty="0">
                <a:solidFill>
                  <a:srgbClr val="3D7C7C"/>
                </a:solidFill>
                <a:latin typeface="Courier" charset="0"/>
              </a:rPr>
              <a:t> </a:t>
            </a:r>
            <a:r>
              <a:rPr lang="pl-PL" sz="1600" b="1" dirty="0" err="1">
                <a:solidFill>
                  <a:srgbClr val="7C007C"/>
                </a:solidFill>
                <a:latin typeface="Courier" charset="0"/>
              </a:rPr>
              <a:t>value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=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"#{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cart.lineItems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}" </a:t>
            </a:r>
            <a:r>
              <a:rPr lang="pl-PL" sz="1600" b="1" dirty="0" err="1">
                <a:solidFill>
                  <a:srgbClr val="7C007C"/>
                </a:solidFill>
                <a:latin typeface="Courier" charset="0"/>
              </a:rPr>
              <a:t>var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=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item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r>
              <a:rPr lang="pl-PL" sz="1600" dirty="0">
                <a:latin typeface="Courier" charset="0"/>
              </a:rPr>
              <a:t>... 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&lt;/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h:dataTable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endParaRPr lang="pl-PL" sz="1600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>
              <a:solidFill>
                <a:srgbClr val="6492A7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105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Interceptory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Rozszerzenie koncepcji używanej w ramach specyfikacji EJB</a:t>
            </a:r>
          </a:p>
          <a:p>
            <a:r>
              <a:rPr lang="pl-PL" dirty="0" smtClean="0"/>
              <a:t>Mogą być aplikowane w dużo lepszy sposób (mniejsze sprzężenie dzięki adnotacjom bindującym)</a:t>
            </a:r>
          </a:p>
          <a:p>
            <a:r>
              <a:rPr lang="pl-PL" dirty="0" smtClean="0"/>
              <a:t>Umożliwiają uzyskanie dobrego podziału odpowiedzialności</a:t>
            </a:r>
          </a:p>
          <a:p>
            <a:r>
              <a:rPr lang="pl-PL" dirty="0" smtClean="0"/>
              <a:t>Domyślnie są wyłączone (trzeba je aktywować w pliku konfiguracyjnym </a:t>
            </a:r>
            <a:r>
              <a:rPr lang="pl-PL" dirty="0" err="1" smtClean="0">
                <a:solidFill>
                  <a:srgbClr val="6492A7"/>
                </a:solidFill>
              </a:rPr>
              <a:t>beans.xml</a:t>
            </a:r>
            <a:r>
              <a:rPr lang="pl-PL" dirty="0" smtClean="0"/>
              <a:t>)</a:t>
            </a:r>
          </a:p>
          <a:p>
            <a:r>
              <a:rPr lang="pl-PL" dirty="0" smtClean="0"/>
              <a:t>Mogą opakowywać metody biznesowe, metody związane z cyklem życia oraz metody obsługujące </a:t>
            </a:r>
            <a:r>
              <a:rPr lang="pl-PL" dirty="0" err="1" smtClean="0"/>
              <a:t>timeouty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555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Interceptory</a:t>
            </a:r>
            <a:r>
              <a:rPr lang="pl-PL" dirty="0" smtClean="0"/>
              <a:t> </a:t>
            </a:r>
            <a:r>
              <a:rPr lang="pl-PL" dirty="0" smtClean="0"/>
              <a:t>deklaracja i przypisanie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InterceptorBinding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Inherited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dirty="0">
                <a:latin typeface="Courier" charset="0"/>
              </a:rPr>
              <a:t>@Target( { TYPE, METHOD }) @</a:t>
            </a:r>
            <a:r>
              <a:rPr lang="pl-PL" sz="1600" dirty="0" err="1">
                <a:latin typeface="Courier" charset="0"/>
              </a:rPr>
              <a:t>Retention</a:t>
            </a:r>
            <a:r>
              <a:rPr lang="pl-PL" sz="1600" dirty="0">
                <a:latin typeface="Courier" charset="0"/>
              </a:rPr>
              <a:t>(RUNTIME)</a:t>
            </a:r>
            <a:br>
              <a:rPr lang="pl-PL" sz="1600" dirty="0">
                <a:latin typeface="Courier" charset="0"/>
              </a:rPr>
            </a:b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>
                <a:latin typeface="Courier" charset="0"/>
              </a:rPr>
              <a:t>@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interface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Transactional</a:t>
            </a:r>
            <a:r>
              <a:rPr lang="pl-PL" sz="1600" dirty="0">
                <a:latin typeface="Courier" charset="0"/>
              </a:rPr>
              <a:t> {} </a:t>
            </a:r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Transactional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Interceptor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TransactionInterceptor</a:t>
            </a:r>
            <a:r>
              <a:rPr lang="pl-PL" sz="1600" dirty="0">
                <a:latin typeface="Courier" charset="0"/>
              </a:rPr>
              <a:t> { ... } </a:t>
            </a:r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SessionScoped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Transactional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ShoppingCart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implements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Serializable</a:t>
            </a:r>
            <a:r>
              <a:rPr lang="pl-PL" sz="1600" dirty="0">
                <a:latin typeface="Courier" charset="0"/>
              </a:rPr>
              <a:t> { ... } 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707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Opakowywanie różnych typów metod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TransactionInterceptor</a:t>
            </a:r>
            <a:r>
              <a:rPr lang="pl-PL" sz="1600" dirty="0">
                <a:latin typeface="Courier" charset="0"/>
              </a:rPr>
              <a:t> { </a:t>
            </a:r>
            <a:endParaRPr lang="pl-PL" sz="1600" dirty="0" smtClean="0">
              <a:latin typeface="Courier" charset="0"/>
            </a:endParaRPr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 </a:t>
            </a:r>
            <a:r>
              <a:rPr lang="pl-PL" sz="1600" dirty="0" smtClean="0">
                <a:latin typeface="Courier" charset="0"/>
              </a:rPr>
              <a:t>   @</a:t>
            </a:r>
            <a:r>
              <a:rPr lang="pl-PL" sz="1600" dirty="0" err="1">
                <a:latin typeface="Courier" charset="0"/>
              </a:rPr>
              <a:t>AroundInvoke</a:t>
            </a:r>
            <a:r>
              <a:rPr lang="pl-PL" sz="1600" dirty="0">
                <a:latin typeface="Courier" charset="0"/>
              </a:rPr>
              <a:t> 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    public </a:t>
            </a:r>
            <a:r>
              <a:rPr lang="pl-PL" sz="1600" dirty="0">
                <a:latin typeface="Courier" charset="0"/>
              </a:rPr>
              <a:t>Object </a:t>
            </a:r>
            <a:r>
              <a:rPr lang="pl-PL" sz="1600" dirty="0" err="1">
                <a:latin typeface="Courier" charset="0"/>
              </a:rPr>
              <a:t>manageTransaction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 err="1">
                <a:latin typeface="Courier" charset="0"/>
              </a:rPr>
              <a:t>InvocationContext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ctx</a:t>
            </a:r>
            <a:r>
              <a:rPr lang="pl-PL" sz="1600" dirty="0">
                <a:latin typeface="Courier" charset="0"/>
              </a:rPr>
              <a:t>)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throws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Exception</a:t>
            </a:r>
            <a:r>
              <a:rPr lang="pl-PL" sz="1600" dirty="0">
                <a:latin typeface="Courier" charset="0"/>
              </a:rPr>
              <a:t> { ... </a:t>
            </a:r>
            <a:r>
              <a:rPr lang="pl-PL" sz="1600" dirty="0" smtClean="0"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</a:rPr>
              <a:t>} </a:t>
            </a:r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DependencyInjectionInterceptor</a:t>
            </a:r>
            <a:r>
              <a:rPr lang="pl-PL" sz="1600" dirty="0">
                <a:latin typeface="Courier" charset="0"/>
              </a:rPr>
              <a:t> {</a:t>
            </a:r>
            <a:br>
              <a:rPr lang="pl-PL" sz="1600" dirty="0">
                <a:latin typeface="Courier" charset="0"/>
              </a:rPr>
            </a:br>
            <a:r>
              <a:rPr lang="pl-PL" sz="1600" dirty="0" smtClean="0">
                <a:latin typeface="Courier" charset="0"/>
              </a:rPr>
              <a:t>    @</a:t>
            </a:r>
            <a:r>
              <a:rPr lang="pl-PL" sz="1600" dirty="0" err="1">
                <a:latin typeface="Courier" charset="0"/>
              </a:rPr>
              <a:t>PostConstruct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dirty="0" smtClean="0">
                <a:latin typeface="Courier" charset="0"/>
              </a:rPr>
              <a:t>    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 err="1">
                <a:latin typeface="Courier" charset="0"/>
              </a:rPr>
              <a:t>void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injectDependencies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 err="1">
                <a:latin typeface="Courier" charset="0"/>
              </a:rPr>
              <a:t>InvocationContext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ctx</a:t>
            </a:r>
            <a:r>
              <a:rPr lang="pl-PL" sz="1600" dirty="0">
                <a:latin typeface="Courier" charset="0"/>
              </a:rPr>
              <a:t>) { ... } 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} </a:t>
            </a:r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TimeoutInterceptor</a:t>
            </a:r>
            <a:r>
              <a:rPr lang="pl-PL" sz="1600" dirty="0">
                <a:latin typeface="Courier" charset="0"/>
              </a:rPr>
              <a:t> { </a:t>
            </a:r>
            <a:endParaRPr lang="pl-PL" sz="1600" dirty="0" smtClean="0">
              <a:latin typeface="Courier" charset="0"/>
            </a:endParaRPr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 </a:t>
            </a:r>
            <a:r>
              <a:rPr lang="pl-PL" sz="1600" dirty="0" smtClean="0">
                <a:latin typeface="Courier" charset="0"/>
              </a:rPr>
              <a:t>   @</a:t>
            </a:r>
            <a:r>
              <a:rPr lang="pl-PL" sz="1600" dirty="0" err="1">
                <a:latin typeface="Courier" charset="0"/>
              </a:rPr>
              <a:t>AroundTimeout</a:t>
            </a:r>
            <a:r>
              <a:rPr lang="pl-PL" sz="1600" dirty="0">
                <a:latin typeface="Courier" charset="0"/>
              </a:rPr>
              <a:t> 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    public </a:t>
            </a:r>
            <a:r>
              <a:rPr lang="pl-PL" sz="1600" dirty="0">
                <a:latin typeface="Courier" charset="0"/>
              </a:rPr>
              <a:t>Object </a:t>
            </a:r>
            <a:r>
              <a:rPr lang="pl-PL" sz="1600" dirty="0" err="1">
                <a:latin typeface="Courier" charset="0"/>
              </a:rPr>
              <a:t>manageTransaction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 err="1">
                <a:latin typeface="Courier" charset="0"/>
              </a:rPr>
              <a:t>InvocationContext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ctx</a:t>
            </a:r>
            <a:r>
              <a:rPr lang="pl-PL" sz="1600" dirty="0">
                <a:latin typeface="Courier" charset="0"/>
              </a:rPr>
              <a:t>)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throws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Exception</a:t>
            </a:r>
            <a:r>
              <a:rPr lang="pl-PL" sz="1600" dirty="0">
                <a:latin typeface="Courier" charset="0"/>
              </a:rPr>
              <a:t> { ... } } 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970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 </a:t>
            </a:r>
            <a:r>
              <a:rPr lang="pl-PL" dirty="0" err="1" smtClean="0"/>
              <a:t>interceptora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Transactional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Interceptor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TransactionInterceptor</a:t>
            </a:r>
            <a:r>
              <a:rPr lang="pl-PL" sz="1600" dirty="0">
                <a:latin typeface="Courier" charset="0"/>
              </a:rPr>
              <a:t> { </a:t>
            </a:r>
            <a:endParaRPr lang="pl-PL" sz="1600" dirty="0"/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</a:rPr>
              <a:t>    @</a:t>
            </a:r>
            <a:r>
              <a:rPr lang="pl-PL" sz="1600" dirty="0">
                <a:latin typeface="Courier" charset="0"/>
              </a:rPr>
              <a:t>Resource </a:t>
            </a:r>
            <a:r>
              <a:rPr lang="pl-PL" sz="1600" dirty="0" err="1">
                <a:latin typeface="Courier" charset="0"/>
              </a:rPr>
              <a:t>UserTransaction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transaction</a:t>
            </a:r>
            <a:r>
              <a:rPr lang="pl-PL" sz="1600" dirty="0">
                <a:latin typeface="Courier" charset="0"/>
              </a:rPr>
              <a:t>; </a:t>
            </a:r>
            <a:endParaRPr lang="pl-PL" sz="1600" dirty="0" smtClean="0">
              <a:latin typeface="Courier" charset="0"/>
            </a:endParaRPr>
          </a:p>
          <a:p>
            <a:pPr marL="0" indent="0">
              <a:buNone/>
            </a:pPr>
            <a:endParaRPr lang="pl-PL" sz="1600" dirty="0">
              <a:latin typeface="Courier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</a:rPr>
              <a:t>    @</a:t>
            </a:r>
            <a:r>
              <a:rPr lang="pl-PL" sz="1600" dirty="0" err="1">
                <a:latin typeface="Courier" charset="0"/>
              </a:rPr>
              <a:t>AroundInvoke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dirty="0" smtClean="0">
                <a:latin typeface="Courier" charset="0"/>
              </a:rPr>
              <a:t>    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>
                <a:latin typeface="Courier" charset="0"/>
              </a:rPr>
              <a:t>Object </a:t>
            </a:r>
            <a:r>
              <a:rPr lang="pl-PL" sz="1600" dirty="0" err="1">
                <a:latin typeface="Courier" charset="0"/>
              </a:rPr>
              <a:t>manageTransaction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 err="1">
                <a:latin typeface="Courier" charset="0"/>
              </a:rPr>
              <a:t>InvocationContext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ctx</a:t>
            </a:r>
            <a:r>
              <a:rPr lang="pl-PL" sz="1600" dirty="0">
                <a:latin typeface="Courier" charset="0"/>
              </a:rPr>
              <a:t>)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throws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Exception</a:t>
            </a:r>
            <a:r>
              <a:rPr lang="pl-PL" sz="1600" dirty="0">
                <a:latin typeface="Courier" charset="0"/>
              </a:rPr>
              <a:t> { ... 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} 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416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</a:t>
            </a:r>
            <a:r>
              <a:rPr lang="pl-PL" dirty="0" err="1" smtClean="0"/>
              <a:t>interceptora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&lt;</a:t>
            </a:r>
            <a:r>
              <a:rPr lang="pl-PL" sz="1600" dirty="0" err="1" smtClean="0">
                <a:solidFill>
                  <a:srgbClr val="3D7C7C"/>
                </a:solidFill>
                <a:latin typeface="Courier" charset="0"/>
              </a:rPr>
              <a:t>beans</a:t>
            </a:r>
            <a:r>
              <a:rPr lang="pl-PL" sz="1600" dirty="0" smtClean="0">
                <a:solidFill>
                  <a:srgbClr val="3D7C7C"/>
                </a:solidFill>
                <a:latin typeface="Courier" charset="0"/>
              </a:rPr>
              <a:t> </a:t>
            </a:r>
            <a:r>
              <a:rPr lang="pl-PL" sz="1600" b="1" dirty="0" err="1" smtClean="0">
                <a:solidFill>
                  <a:srgbClr val="7C007C"/>
                </a:solidFill>
                <a:latin typeface="Courier" charset="0"/>
              </a:rPr>
              <a:t>xmlns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=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"http://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xmlns.jcp.org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xml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ns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javaee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 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</a:t>
            </a:r>
            <a:br>
              <a:rPr lang="pl-PL" sz="1600" dirty="0" smtClean="0">
                <a:solidFill>
                  <a:srgbClr val="2800FF"/>
                </a:solidFill>
                <a:latin typeface="Courier" charset="0"/>
              </a:rPr>
            </a:b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    </a:t>
            </a:r>
            <a:r>
              <a:rPr lang="pl-PL" sz="1600" b="1" dirty="0" err="1" smtClean="0">
                <a:solidFill>
                  <a:srgbClr val="7C007C"/>
                </a:solidFill>
                <a:latin typeface="Courier" charset="0"/>
              </a:rPr>
              <a:t>xmlns:xsi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=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http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://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www.w3.org/2001/XMLSchema-instance</a:t>
            </a:r>
            <a:br>
              <a:rPr lang="pl-PL" sz="1600" dirty="0" smtClean="0">
                <a:solidFill>
                  <a:srgbClr val="2800FF"/>
                </a:solidFill>
                <a:latin typeface="Courier" charset="0"/>
              </a:rPr>
            </a:b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    </a:t>
            </a:r>
            <a:r>
              <a:rPr lang="pl-PL" sz="1600" b="1" dirty="0" err="1" smtClean="0">
                <a:solidFill>
                  <a:srgbClr val="7C007C"/>
                </a:solidFill>
                <a:latin typeface="Courier" charset="0"/>
              </a:rPr>
              <a:t>xsi:schemaLocation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=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"http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://</a:t>
            </a:r>
            <a:r>
              <a:rPr lang="pl-PL" sz="1600" dirty="0" err="1" smtClean="0">
                <a:solidFill>
                  <a:srgbClr val="2800FF"/>
                </a:solidFill>
                <a:latin typeface="Courier" charset="0"/>
              </a:rPr>
              <a:t>xmlns.jcp.org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 smtClean="0">
                <a:solidFill>
                  <a:srgbClr val="2800FF"/>
                </a:solidFill>
                <a:latin typeface="Courier" charset="0"/>
              </a:rPr>
              <a:t>xml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 smtClean="0">
                <a:solidFill>
                  <a:srgbClr val="2800FF"/>
                </a:solidFill>
                <a:latin typeface="Courier" charset="0"/>
              </a:rPr>
              <a:t>ns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 smtClean="0">
                <a:solidFill>
                  <a:srgbClr val="2800FF"/>
                </a:solidFill>
                <a:latin typeface="Courier" charset="0"/>
              </a:rPr>
              <a:t>javaee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 </a:t>
            </a:r>
            <a:br>
              <a:rPr lang="pl-PL" sz="1600" dirty="0" smtClean="0">
                <a:solidFill>
                  <a:srgbClr val="2800FF"/>
                </a:solidFill>
                <a:latin typeface="Courier" charset="0"/>
              </a:rPr>
            </a:b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                        http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://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xmlns.jcp.org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xml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ns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javaee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/beans_1_1.xsd"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endParaRPr lang="pl-PL" sz="1600" dirty="0" smtClean="0">
              <a:solidFill>
                <a:srgbClr val="007F7F"/>
              </a:solidFill>
              <a:latin typeface="Courier" charset="0"/>
            </a:endParaRPr>
          </a:p>
          <a:p>
            <a:pPr marL="0" indent="0">
              <a:buNone/>
            </a:pPr>
            <a:endParaRPr lang="pl-PL" sz="1600" dirty="0" smtClean="0">
              <a:solidFill>
                <a:srgbClr val="007F7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 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   &lt;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interceptors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endParaRPr lang="pl-PL" sz="1600" dirty="0" smtClean="0">
              <a:solidFill>
                <a:srgbClr val="007F7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        &lt;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class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</a:t>
            </a:r>
            <a:r>
              <a:rPr lang="pl-PL" sz="1600" dirty="0" err="1">
                <a:latin typeface="Courier" charset="0"/>
              </a:rPr>
              <a:t>org.mycompany.myapp.SecurityInterceptor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&lt;/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class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   </a:t>
            </a:r>
            <a:br>
              <a:rPr lang="pl-PL" sz="1600" dirty="0" smtClean="0">
                <a:solidFill>
                  <a:srgbClr val="007F7F"/>
                </a:solidFill>
                <a:latin typeface="Courier" charset="0"/>
              </a:rPr>
            </a:b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        &lt;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class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</a:t>
            </a:r>
            <a:r>
              <a:rPr lang="pl-PL" sz="1600" dirty="0" err="1">
                <a:latin typeface="Courier" charset="0"/>
              </a:rPr>
              <a:t>org.mycompany.myapp.TransactionInterceptor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&lt;/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class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&gt;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    &lt;/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interceptors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endParaRPr lang="pl-PL" sz="1600" dirty="0" smtClean="0">
              <a:solidFill>
                <a:srgbClr val="007F7F"/>
              </a:solidFill>
              <a:latin typeface="Courier" charset="0"/>
            </a:endParaRPr>
          </a:p>
          <a:p>
            <a:pPr marL="0" indent="0">
              <a:buNone/>
            </a:pPr>
            <a:endParaRPr lang="pl-PL" sz="1600" dirty="0" smtClean="0">
              <a:solidFill>
                <a:srgbClr val="007F7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&lt;/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beans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642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Dekoratory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Umożliwiają podział odpowiedzialności na poziomie logiki biznesowej (są podobne do </a:t>
            </a:r>
            <a:r>
              <a:rPr lang="pl-PL" dirty="0" err="1" smtClean="0"/>
              <a:t>interceptorów</a:t>
            </a:r>
            <a:r>
              <a:rPr lang="pl-PL" dirty="0" smtClean="0"/>
              <a:t>, ale mają inny cel)</a:t>
            </a:r>
          </a:p>
          <a:p>
            <a:r>
              <a:rPr lang="pl-PL" dirty="0" smtClean="0"/>
              <a:t>Klasy dekoratorów mogą być abstrakcyjne (implementujemy tylko te metody które chcemy wzbogacić) i muszą być oznaczone adnotacją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Decorator</a:t>
            </a:r>
            <a:endParaRPr lang="pl-PL" dirty="0" smtClean="0">
              <a:solidFill>
                <a:srgbClr val="6492A7"/>
              </a:solidFill>
            </a:endParaRPr>
          </a:p>
          <a:p>
            <a:r>
              <a:rPr lang="pl-PL" dirty="0" smtClean="0"/>
              <a:t>Oddanie sterowania do oryginalnego obiektu jest możliwe dzięki wstrzyknięciu do niego referencji z użyciem adnotacji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Delegate</a:t>
            </a:r>
            <a:endParaRPr lang="pl-PL" dirty="0" smtClean="0">
              <a:solidFill>
                <a:srgbClr val="6492A7"/>
              </a:solidFill>
            </a:endParaRPr>
          </a:p>
          <a:p>
            <a:r>
              <a:rPr lang="pl-PL" dirty="0"/>
              <a:t>Domyślnie są wyłączone (trzeba je aktywować w pliku konfiguracyjnym </a:t>
            </a:r>
            <a:r>
              <a:rPr lang="pl-PL" dirty="0" err="1">
                <a:solidFill>
                  <a:srgbClr val="6492A7"/>
                </a:solidFill>
              </a:rPr>
              <a:t>beans.xml</a:t>
            </a:r>
            <a:r>
              <a:rPr lang="pl-PL" dirty="0"/>
              <a:t>)</a:t>
            </a:r>
          </a:p>
          <a:p>
            <a:endParaRPr lang="pl-PL" dirty="0">
              <a:solidFill>
                <a:srgbClr val="6492A7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10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Context</a:t>
            </a:r>
            <a:r>
              <a:rPr lang="pl-PL" dirty="0" smtClean="0"/>
              <a:t> and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powiązanych wzajemnie usług umożliwiających uzyskanie lepszej modularyzacji, struktury i jakości kodu</a:t>
            </a:r>
          </a:p>
          <a:p>
            <a:r>
              <a:rPr lang="pl-PL" dirty="0" smtClean="0"/>
              <a:t>Opiera się o następujące mechanizmy</a:t>
            </a:r>
          </a:p>
          <a:p>
            <a:pPr lvl="1"/>
            <a:r>
              <a:rPr lang="pl-PL" dirty="0" smtClean="0"/>
              <a:t>Automatyczne zarządzanie cyklem życia komponentów (beanów)</a:t>
            </a:r>
          </a:p>
          <a:p>
            <a:pPr lvl="1"/>
            <a:r>
              <a:rPr lang="pl-PL" dirty="0" smtClean="0"/>
              <a:t>Mechanizm wstrzykiwania zależności (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safe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System rozgłaszania i reagowania na zdarzenia</a:t>
            </a:r>
          </a:p>
          <a:p>
            <a:pPr lvl="1"/>
            <a:r>
              <a:rPr lang="pl-PL" dirty="0" err="1" smtClean="0"/>
              <a:t>Interceptory</a:t>
            </a:r>
            <a:r>
              <a:rPr lang="pl-PL" dirty="0" smtClean="0"/>
              <a:t>/</a:t>
            </a:r>
            <a:r>
              <a:rPr lang="pl-PL" dirty="0" err="1" smtClean="0"/>
              <a:t>dekoratory</a:t>
            </a:r>
            <a:r>
              <a:rPr lang="pl-PL" dirty="0" smtClean="0"/>
              <a:t> z poprawionym mechanizmem bindowania</a:t>
            </a:r>
          </a:p>
          <a:p>
            <a:pPr lvl="1"/>
            <a:r>
              <a:rPr lang="pl-PL" dirty="0" smtClean="0"/>
              <a:t>Mechanizm rozszerzeń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213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 dekoratora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interface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Account</a:t>
            </a:r>
            <a:r>
              <a:rPr lang="pl-PL" sz="1600" dirty="0">
                <a:latin typeface="Courier" charset="0"/>
              </a:rPr>
              <a:t> {</a:t>
            </a:r>
            <a:br>
              <a:rPr lang="pl-PL" sz="1600" dirty="0">
                <a:latin typeface="Courier" charset="0"/>
              </a:rPr>
            </a:br>
            <a:r>
              <a:rPr lang="pl-PL" sz="1600" dirty="0" smtClean="0">
                <a:latin typeface="Courier" charset="0"/>
              </a:rPr>
              <a:t>    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 err="1">
                <a:latin typeface="Courier" charset="0"/>
              </a:rPr>
              <a:t>BigDecimal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getBalance</a:t>
            </a:r>
            <a:r>
              <a:rPr lang="pl-PL" sz="1600" dirty="0">
                <a:latin typeface="Courier" charset="0"/>
              </a:rPr>
              <a:t>();</a:t>
            </a:r>
            <a:br>
              <a:rPr lang="pl-PL" sz="1600" dirty="0">
                <a:latin typeface="Courier" charset="0"/>
              </a:rPr>
            </a:br>
            <a:r>
              <a:rPr lang="pl-PL" sz="1600" dirty="0" smtClean="0">
                <a:latin typeface="Courier" charset="0"/>
              </a:rPr>
              <a:t>    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>
                <a:latin typeface="Courier" charset="0"/>
              </a:rPr>
              <a:t>User </a:t>
            </a:r>
            <a:r>
              <a:rPr lang="pl-PL" sz="1600" dirty="0" err="1">
                <a:latin typeface="Courier" charset="0"/>
              </a:rPr>
              <a:t>getOwner</a:t>
            </a:r>
            <a:r>
              <a:rPr lang="pl-PL" sz="1600" dirty="0">
                <a:latin typeface="Courier" charset="0"/>
              </a:rPr>
              <a:t>();</a:t>
            </a:r>
            <a:br>
              <a:rPr lang="pl-PL" sz="1600" dirty="0">
                <a:latin typeface="Courier" charset="0"/>
              </a:rPr>
            </a:br>
            <a:r>
              <a:rPr lang="pl-PL" sz="1600" dirty="0" smtClean="0">
                <a:latin typeface="Courier" charset="0"/>
              </a:rPr>
              <a:t>    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 err="1">
                <a:latin typeface="Courier" charset="0"/>
              </a:rPr>
              <a:t>void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withdraw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 err="1">
                <a:latin typeface="Courier" charset="0"/>
              </a:rPr>
              <a:t>BigDecimal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amount</a:t>
            </a:r>
            <a:r>
              <a:rPr lang="pl-PL" sz="1600" dirty="0">
                <a:latin typeface="Courier" charset="0"/>
              </a:rPr>
              <a:t>); 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 err="1">
                <a:latin typeface="Courier" charset="0"/>
              </a:rPr>
              <a:t>void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deposit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 err="1">
                <a:latin typeface="Courier" charset="0"/>
              </a:rPr>
              <a:t>BigDecimal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amount</a:t>
            </a:r>
            <a:r>
              <a:rPr lang="pl-PL" sz="1600" dirty="0">
                <a:latin typeface="Courier" charset="0"/>
              </a:rPr>
              <a:t>); 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}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Decorator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abstract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LargeTransactionDecorator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b="1" dirty="0" err="1" smtClean="0">
                <a:solidFill>
                  <a:srgbClr val="7C1954"/>
                </a:solidFill>
                <a:latin typeface="Courier" charset="0"/>
              </a:rPr>
              <a:t>implements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Account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smtClean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</a:rPr>
              <a:t>    </a:t>
            </a:r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 </a:t>
            </a:r>
            <a:r>
              <a:rPr lang="pl-PL" sz="1600" dirty="0" smtClean="0">
                <a:latin typeface="Courier" charset="0"/>
              </a:rPr>
              <a:t>   @</a:t>
            </a:r>
            <a:r>
              <a:rPr lang="pl-PL" sz="1600" dirty="0" err="1">
                <a:latin typeface="Courier" charset="0"/>
              </a:rPr>
              <a:t>Inject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Delegate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Any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Account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account</a:t>
            </a:r>
            <a:r>
              <a:rPr lang="pl-PL" sz="1600" dirty="0">
                <a:latin typeface="Courier" charset="0"/>
              </a:rPr>
              <a:t>; </a:t>
            </a:r>
            <a:endParaRPr lang="pl-PL" sz="1600" dirty="0"/>
          </a:p>
          <a:p>
            <a:pPr marL="0" indent="0">
              <a:buNone/>
            </a:pPr>
            <a:endParaRPr lang="pl-PL" sz="1600" b="1" dirty="0" smtClean="0">
              <a:solidFill>
                <a:srgbClr val="7C1954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   public </a:t>
            </a:r>
            <a:r>
              <a:rPr lang="pl-PL" sz="1600" dirty="0" err="1">
                <a:latin typeface="Courier" charset="0"/>
              </a:rPr>
              <a:t>void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withdraw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 err="1">
                <a:latin typeface="Courier" charset="0"/>
              </a:rPr>
              <a:t>BigDecimal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amount</a:t>
            </a:r>
            <a:r>
              <a:rPr lang="pl-PL" sz="1600" dirty="0">
                <a:latin typeface="Courier" charset="0"/>
              </a:rPr>
              <a:t>) </a:t>
            </a:r>
            <a:r>
              <a:rPr lang="pl-PL" sz="1600" dirty="0" smtClean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 </a:t>
            </a:r>
            <a:r>
              <a:rPr lang="pl-PL" sz="1600" dirty="0" smtClean="0">
                <a:latin typeface="Courier" charset="0"/>
              </a:rPr>
              <a:t>       ... 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 </a:t>
            </a:r>
            <a:r>
              <a:rPr lang="pl-PL" sz="1600" dirty="0" smtClean="0">
                <a:latin typeface="Courier" charset="0"/>
              </a:rPr>
              <a:t>   } 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} </a:t>
            </a:r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731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dekoratora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&lt;</a:t>
            </a:r>
            <a:r>
              <a:rPr lang="pl-PL" sz="1600" dirty="0" err="1" smtClean="0">
                <a:solidFill>
                  <a:srgbClr val="3D7C7C"/>
                </a:solidFill>
                <a:latin typeface="Courier" charset="0"/>
              </a:rPr>
              <a:t>beans</a:t>
            </a:r>
            <a:r>
              <a:rPr lang="pl-PL" sz="1600" dirty="0" smtClean="0">
                <a:solidFill>
                  <a:srgbClr val="3D7C7C"/>
                </a:solidFill>
                <a:latin typeface="Courier" charset="0"/>
              </a:rPr>
              <a:t> </a:t>
            </a:r>
            <a:r>
              <a:rPr lang="pl-PL" sz="1600" b="1" dirty="0" err="1" smtClean="0">
                <a:solidFill>
                  <a:srgbClr val="7C007C"/>
                </a:solidFill>
                <a:latin typeface="Courier" charset="0"/>
              </a:rPr>
              <a:t>xmlns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=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"http://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xmlns.jcp.org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xml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ns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javaee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" 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</a:t>
            </a:r>
            <a:br>
              <a:rPr lang="pl-PL" sz="1600" dirty="0" smtClean="0">
                <a:solidFill>
                  <a:srgbClr val="2800FF"/>
                </a:solidFill>
                <a:latin typeface="Courier" charset="0"/>
              </a:rPr>
            </a:b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    </a:t>
            </a:r>
            <a:r>
              <a:rPr lang="pl-PL" sz="1600" b="1" dirty="0" err="1" smtClean="0">
                <a:solidFill>
                  <a:srgbClr val="7C007C"/>
                </a:solidFill>
                <a:latin typeface="Courier" charset="0"/>
              </a:rPr>
              <a:t>xmlns:xsi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=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http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://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www.w3.org/2001/XMLSchema-instance</a:t>
            </a:r>
            <a:br>
              <a:rPr lang="pl-PL" sz="1600" dirty="0" smtClean="0">
                <a:solidFill>
                  <a:srgbClr val="2800FF"/>
                </a:solidFill>
                <a:latin typeface="Courier" charset="0"/>
              </a:rPr>
            </a:b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    </a:t>
            </a:r>
            <a:r>
              <a:rPr lang="pl-PL" sz="1600" b="1" dirty="0" err="1" smtClean="0">
                <a:solidFill>
                  <a:srgbClr val="7C007C"/>
                </a:solidFill>
                <a:latin typeface="Courier" charset="0"/>
              </a:rPr>
              <a:t>xsi:schemaLocation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=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"http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://</a:t>
            </a:r>
            <a:r>
              <a:rPr lang="pl-PL" sz="1600" dirty="0" err="1" smtClean="0">
                <a:solidFill>
                  <a:srgbClr val="2800FF"/>
                </a:solidFill>
                <a:latin typeface="Courier" charset="0"/>
              </a:rPr>
              <a:t>xmlns.jcp.org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 smtClean="0">
                <a:solidFill>
                  <a:srgbClr val="2800FF"/>
                </a:solidFill>
                <a:latin typeface="Courier" charset="0"/>
              </a:rPr>
              <a:t>xml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 smtClean="0">
                <a:solidFill>
                  <a:srgbClr val="2800FF"/>
                </a:solidFill>
                <a:latin typeface="Courier" charset="0"/>
              </a:rPr>
              <a:t>ns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 smtClean="0">
                <a:solidFill>
                  <a:srgbClr val="2800FF"/>
                </a:solidFill>
                <a:latin typeface="Courier" charset="0"/>
              </a:rPr>
              <a:t>javaee</a:t>
            </a: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 </a:t>
            </a:r>
            <a:br>
              <a:rPr lang="pl-PL" sz="1600" dirty="0" smtClean="0">
                <a:solidFill>
                  <a:srgbClr val="2800FF"/>
                </a:solidFill>
                <a:latin typeface="Courier" charset="0"/>
              </a:rPr>
            </a:br>
            <a:r>
              <a:rPr lang="pl-PL" sz="1600" dirty="0" smtClean="0">
                <a:solidFill>
                  <a:srgbClr val="2800FF"/>
                </a:solidFill>
                <a:latin typeface="Courier" charset="0"/>
              </a:rPr>
              <a:t>                           http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://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xmlns.jcp.org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xml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ns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</a:t>
            </a:r>
            <a:r>
              <a:rPr lang="pl-PL" sz="1600" dirty="0" err="1">
                <a:solidFill>
                  <a:srgbClr val="2800FF"/>
                </a:solidFill>
                <a:latin typeface="Courier" charset="0"/>
              </a:rPr>
              <a:t>javaee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/beans_1_1.xsd"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endParaRPr lang="pl-PL" sz="1600" dirty="0" smtClean="0">
              <a:solidFill>
                <a:srgbClr val="007F7F"/>
              </a:solidFill>
              <a:latin typeface="Courier" charset="0"/>
            </a:endParaRPr>
          </a:p>
          <a:p>
            <a:pPr marL="0" indent="0">
              <a:buNone/>
            </a:pPr>
            <a:endParaRPr lang="pl-PL" sz="1600" dirty="0" smtClean="0">
              <a:solidFill>
                <a:srgbClr val="007F7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 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   &lt;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decorators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&gt;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 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       &lt;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class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</a:t>
            </a:r>
            <a:r>
              <a:rPr lang="pl-PL" sz="1600" dirty="0" err="1">
                <a:latin typeface="Courier" charset="0"/>
              </a:rPr>
              <a:t>org.mycompany.myapp.LargeTransactionDecorator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&lt;/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class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&gt;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 </a:t>
            </a: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   &lt;/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decorators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endParaRPr lang="pl-PL" sz="1600" dirty="0"/>
          </a:p>
          <a:p>
            <a:pPr marL="0" indent="0">
              <a:buNone/>
            </a:pPr>
            <a:endParaRPr lang="pl-PL" sz="1600" dirty="0" smtClean="0">
              <a:solidFill>
                <a:srgbClr val="007F7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7F7F"/>
                </a:solidFill>
                <a:latin typeface="Courier" charset="0"/>
              </a:rPr>
              <a:t>&lt;/</a:t>
            </a:r>
            <a:r>
              <a:rPr lang="pl-PL" sz="1600" dirty="0" err="1">
                <a:solidFill>
                  <a:srgbClr val="3D7C7C"/>
                </a:solidFill>
                <a:latin typeface="Courier" charset="0"/>
              </a:rPr>
              <a:t>beans</a:t>
            </a:r>
            <a:r>
              <a:rPr lang="pl-PL" sz="1600" dirty="0">
                <a:solidFill>
                  <a:srgbClr val="007F7F"/>
                </a:solidFill>
                <a:latin typeface="Courier" charset="0"/>
              </a:rPr>
              <a:t>&gt; 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8049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producentów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Używane kiedy potrzebne są dodatkowe kroki lub większa kontrola procesu tworzenia instancji beana np. </a:t>
            </a:r>
            <a:r>
              <a:rPr lang="pl-PL" dirty="0"/>
              <a:t>p</a:t>
            </a:r>
            <a:r>
              <a:rPr lang="pl-PL" dirty="0" smtClean="0"/>
              <a:t>odjęcie decyzji o używanej implementacji w czasie wykonania</a:t>
            </a:r>
          </a:p>
          <a:p>
            <a:r>
              <a:rPr lang="pl-PL" dirty="0" smtClean="0"/>
              <a:t>Wykonywane automatycznie przez kontener</a:t>
            </a:r>
          </a:p>
          <a:p>
            <a:r>
              <a:rPr lang="pl-PL" dirty="0" smtClean="0"/>
              <a:t>Tworzone z użyciem adnotacji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Produces</a:t>
            </a:r>
            <a:endParaRPr lang="pl-PL" dirty="0" smtClean="0">
              <a:solidFill>
                <a:srgbClr val="6492A7"/>
              </a:solidFill>
            </a:endParaRPr>
          </a:p>
          <a:p>
            <a:pPr marL="0" indent="0">
              <a:buNone/>
            </a:pPr>
            <a:endParaRPr lang="pl-PL" dirty="0" smtClean="0">
              <a:latin typeface="Courier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ApplicationScoped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class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RandomNumberGenerator</a:t>
            </a:r>
            <a:r>
              <a:rPr lang="pl-PL" sz="1600" dirty="0">
                <a:latin typeface="Courier" charset="0"/>
              </a:rPr>
              <a:t> { 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    </a:t>
            </a:r>
            <a:r>
              <a:rPr lang="pl-PL" sz="1600" b="1" dirty="0" err="1" smtClean="0">
                <a:solidFill>
                  <a:srgbClr val="7C1954"/>
                </a:solidFill>
                <a:latin typeface="Courier" charset="0"/>
              </a:rPr>
              <a:t>private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 smtClean="0">
                <a:latin typeface="Courier" charset="0"/>
              </a:rPr>
              <a:t>Random</a:t>
            </a:r>
            <a:r>
              <a:rPr lang="pl-PL" sz="1600" dirty="0" smtClean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random</a:t>
            </a:r>
            <a:r>
              <a:rPr lang="pl-PL" sz="1600" dirty="0">
                <a:latin typeface="Courier" charset="0"/>
              </a:rPr>
              <a:t> = 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new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 smtClean="0">
                <a:latin typeface="Courier" charset="0"/>
              </a:rPr>
              <a:t>Random</a:t>
            </a:r>
            <a:r>
              <a:rPr lang="pl-PL" sz="1600" dirty="0" smtClean="0">
                <a:latin typeface="Courier" charset="0"/>
              </a:rPr>
              <a:t>(</a:t>
            </a:r>
            <a:r>
              <a:rPr lang="pl-PL" sz="1600" dirty="0" err="1" smtClean="0">
                <a:latin typeface="Courier" charset="0"/>
              </a:rPr>
              <a:t>System.currentTimeMills</a:t>
            </a:r>
            <a:r>
              <a:rPr lang="pl-PL" sz="1600" dirty="0" smtClean="0">
                <a:latin typeface="Courier" charset="0"/>
              </a:rPr>
              <a:t>()); </a:t>
            </a:r>
            <a:endParaRPr lang="pl-PL" sz="1600" dirty="0"/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</a:rPr>
              <a:t>    @</a:t>
            </a:r>
            <a:r>
              <a:rPr lang="pl-PL" sz="1600" dirty="0" err="1">
                <a:latin typeface="Courier" charset="0"/>
              </a:rPr>
              <a:t>Produces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Named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Random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int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getRandomNumber</a:t>
            </a:r>
            <a:r>
              <a:rPr lang="pl-PL" sz="1600" dirty="0">
                <a:latin typeface="Courier" charset="0"/>
              </a:rPr>
              <a:t>() { </a:t>
            </a:r>
            <a:endParaRPr lang="pl-PL" sz="1600" dirty="0" smtClean="0">
              <a:latin typeface="Courier" charset="0"/>
            </a:endParaRPr>
          </a:p>
          <a:p>
            <a:pPr marL="0" indent="0">
              <a:buNone/>
            </a:pP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        return </a:t>
            </a:r>
            <a:r>
              <a:rPr lang="pl-PL" sz="1600" dirty="0" err="1">
                <a:latin typeface="Courier" charset="0"/>
              </a:rPr>
              <a:t>random.nextInt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>
                <a:solidFill>
                  <a:srgbClr val="2800FF"/>
                </a:solidFill>
                <a:latin typeface="Courier" charset="0"/>
              </a:rPr>
              <a:t>100</a:t>
            </a:r>
            <a:r>
              <a:rPr lang="pl-PL" sz="1600" dirty="0">
                <a:latin typeface="Courier" charset="0"/>
              </a:rPr>
              <a:t>); </a:t>
            </a:r>
            <a:endParaRPr lang="pl-PL" sz="1600" dirty="0"/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</a:rPr>
              <a:t>    } 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} </a:t>
            </a:r>
            <a:endParaRPr lang="pl-PL" sz="1600" dirty="0"/>
          </a:p>
          <a:p>
            <a:pPr marL="0" indent="0">
              <a:buNone/>
            </a:pPr>
            <a:endParaRPr lang="pl-PL" dirty="0">
              <a:solidFill>
                <a:srgbClr val="6492A7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550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producentów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Muszą być nie abstrakcyjnymi metodami beanów zarządzanych lub sesyjnych</a:t>
            </a:r>
          </a:p>
          <a:p>
            <a:r>
              <a:rPr lang="pl-PL" dirty="0" smtClean="0"/>
              <a:t>Mogą być statyczne lub nie</a:t>
            </a:r>
          </a:p>
          <a:p>
            <a:r>
              <a:rPr lang="pl-PL" dirty="0" smtClean="0"/>
              <a:t>Zasięg produkowanego beana zależy od adnotacji użytej na poziomie metody, a jego typ od typu zwracanego</a:t>
            </a:r>
          </a:p>
          <a:p>
            <a:r>
              <a:rPr lang="pl-PL" dirty="0" smtClean="0"/>
              <a:t>Jeśli metoda posiada argumenty kontener postara się je zapewnić</a:t>
            </a:r>
          </a:p>
          <a:p>
            <a:r>
              <a:rPr lang="pl-PL" dirty="0" smtClean="0"/>
              <a:t>Można używać adnotacji kwalifikujących zarówno na poziomie metody jak i </a:t>
            </a:r>
            <a:r>
              <a:rPr lang="pl-PL" dirty="0" smtClean="0"/>
              <a:t>argumentów</a:t>
            </a:r>
          </a:p>
          <a:p>
            <a:r>
              <a:rPr lang="pl-PL" dirty="0" smtClean="0"/>
              <a:t>Obiekt </a:t>
            </a:r>
            <a:r>
              <a:rPr lang="pl-PL" dirty="0" err="1" smtClean="0">
                <a:solidFill>
                  <a:srgbClr val="6492A7"/>
                </a:solidFill>
              </a:rPr>
              <a:t>InjectionPoint</a:t>
            </a:r>
            <a:r>
              <a:rPr lang="pl-PL" dirty="0" smtClean="0">
                <a:solidFill>
                  <a:srgbClr val="6492A7"/>
                </a:solidFill>
              </a:rPr>
              <a:t> </a:t>
            </a:r>
            <a:r>
              <a:rPr lang="pl-PL" dirty="0" smtClean="0"/>
              <a:t>daje możliwość dostępu do informacji kontekstowej związanej z miejscem wstrzyknięcia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558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Automatycznie zamykanie zasobów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Niektóre z metod producentów mogą zwracać obiekty, które należy przygotować do zniszczenia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Produces</a:t>
            </a:r>
            <a:r>
              <a:rPr lang="pl-PL" sz="1600" dirty="0">
                <a:latin typeface="Courier" charset="0"/>
              </a:rPr>
              <a:t> @</a:t>
            </a:r>
            <a:r>
              <a:rPr lang="pl-PL" sz="1600" dirty="0" err="1">
                <a:latin typeface="Courier" charset="0"/>
              </a:rPr>
              <a:t>RequestScoped</a:t>
            </a:r>
            <a:r>
              <a:rPr lang="pl-PL" sz="1600" dirty="0">
                <a:latin typeface="Courier" charset="0"/>
              </a:rPr>
              <a:t> Connection </a:t>
            </a:r>
            <a:r>
              <a:rPr lang="pl-PL" sz="1600" dirty="0" err="1">
                <a:latin typeface="Courier" charset="0"/>
              </a:rPr>
              <a:t>connect</a:t>
            </a:r>
            <a:r>
              <a:rPr lang="pl-PL" sz="1600" dirty="0">
                <a:latin typeface="Courier" charset="0"/>
              </a:rPr>
              <a:t>(User </a:t>
            </a:r>
            <a:r>
              <a:rPr lang="pl-PL" sz="1600" dirty="0" err="1">
                <a:latin typeface="Courier" charset="0"/>
              </a:rPr>
              <a:t>user</a:t>
            </a:r>
            <a:r>
              <a:rPr lang="pl-PL" sz="1600" dirty="0">
                <a:latin typeface="Courier" charset="0"/>
              </a:rPr>
              <a:t>) { </a:t>
            </a:r>
            <a:endParaRPr lang="pl-PL" sz="1600" dirty="0" smtClean="0">
              <a:latin typeface="Courier" charset="0"/>
            </a:endParaRPr>
          </a:p>
          <a:p>
            <a:pPr marL="0" indent="0">
              <a:buNone/>
            </a:pP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   return </a:t>
            </a:r>
            <a:r>
              <a:rPr lang="pl-PL" sz="1600" dirty="0" err="1">
                <a:latin typeface="Courier" charset="0"/>
              </a:rPr>
              <a:t>createConnection</a:t>
            </a:r>
            <a:r>
              <a:rPr lang="pl-PL" sz="1600" dirty="0">
                <a:latin typeface="Courier" charset="0"/>
              </a:rPr>
              <a:t>(</a:t>
            </a:r>
            <a:r>
              <a:rPr lang="pl-PL" sz="1600" dirty="0" err="1">
                <a:latin typeface="Courier" charset="0"/>
              </a:rPr>
              <a:t>user.getId</a:t>
            </a:r>
            <a:r>
              <a:rPr lang="pl-PL" sz="1600" dirty="0">
                <a:latin typeface="Courier" charset="0"/>
              </a:rPr>
              <a:t>(), </a:t>
            </a:r>
            <a:r>
              <a:rPr lang="pl-PL" sz="1600" dirty="0" err="1">
                <a:latin typeface="Courier" charset="0"/>
              </a:rPr>
              <a:t>user.getPassword</a:t>
            </a:r>
            <a:r>
              <a:rPr lang="pl-PL" sz="1600" dirty="0">
                <a:latin typeface="Courier" charset="0"/>
              </a:rPr>
              <a:t>()); 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} </a:t>
            </a:r>
            <a:endParaRPr lang="pl-PL" sz="1600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1600" dirty="0" err="1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pl-PL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600" dirty="0" err="1">
                <a:latin typeface="Courier" charset="0"/>
                <a:ea typeface="Courier" charset="0"/>
                <a:cs typeface="Courier" charset="0"/>
              </a:rPr>
              <a:t>close</a:t>
            </a:r>
            <a:r>
              <a:rPr lang="pl-PL" sz="1600" dirty="0">
                <a:latin typeface="Courier" charset="0"/>
                <a:ea typeface="Courier" charset="0"/>
                <a:cs typeface="Courier" charset="0"/>
              </a:rPr>
              <a:t>(@</a:t>
            </a:r>
            <a:r>
              <a:rPr lang="pl-PL" sz="1600" dirty="0" err="1">
                <a:latin typeface="Courier" charset="0"/>
                <a:ea typeface="Courier" charset="0"/>
                <a:cs typeface="Courier" charset="0"/>
              </a:rPr>
              <a:t>Disposes</a:t>
            </a:r>
            <a:r>
              <a:rPr lang="pl-PL" sz="1600" dirty="0">
                <a:latin typeface="Courier" charset="0"/>
                <a:ea typeface="Courier" charset="0"/>
                <a:cs typeface="Courier" charset="0"/>
              </a:rPr>
              <a:t> Connection </a:t>
            </a:r>
            <a:r>
              <a:rPr lang="pl-PL" sz="1600" dirty="0" err="1">
                <a:latin typeface="Courier" charset="0"/>
                <a:ea typeface="Courier" charset="0"/>
                <a:cs typeface="Courier" charset="0"/>
              </a:rPr>
              <a:t>connection</a:t>
            </a:r>
            <a:r>
              <a:rPr lang="pl-PL" sz="1600" dirty="0">
                <a:latin typeface="Courier" charset="0"/>
                <a:ea typeface="Courier" charset="0"/>
                <a:cs typeface="Courier" charset="0"/>
              </a:rPr>
              <a:t>) { </a:t>
            </a:r>
            <a:endParaRPr lang="pl-PL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pl-PL" sz="1600" dirty="0" err="1" smtClean="0">
                <a:latin typeface="Courier" charset="0"/>
                <a:ea typeface="Courier" charset="0"/>
                <a:cs typeface="Courier" charset="0"/>
              </a:rPr>
              <a:t>connection.close</a:t>
            </a:r>
            <a:r>
              <a:rPr lang="pl-PL" sz="1600" dirty="0">
                <a:latin typeface="Courier" charset="0"/>
                <a:ea typeface="Courier" charset="0"/>
                <a:cs typeface="Courier" charset="0"/>
              </a:rPr>
              <a:t>(); </a:t>
            </a:r>
            <a:endParaRPr lang="pl-PL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endParaRPr lang="pl-PL" sz="1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668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przez zdarzenia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separację współpracujących obiektów/komponentów - nadawca nie wie ilu będzie odbiorców i kto ostatecznie obsłuży zdarzenie</a:t>
            </a:r>
          </a:p>
          <a:p>
            <a:r>
              <a:rPr lang="pl-PL" dirty="0" smtClean="0"/>
              <a:t>Implementacja opiera się o wzorzec obserwatora, ale nie wymusza silnych powiązań opartych o typy</a:t>
            </a:r>
          </a:p>
          <a:p>
            <a:r>
              <a:rPr lang="pl-PL" dirty="0" smtClean="0"/>
              <a:t>Producent może przekazać dane/informacje do odbiorcy z użyciem obiektu zdarzenia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70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Publikcacja</a:t>
            </a:r>
            <a:r>
              <a:rPr lang="pl-PL" dirty="0" smtClean="0"/>
              <a:t>/obserwacja zdarzeń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 smtClean="0">
                <a:latin typeface="Courier" charset="0"/>
              </a:rPr>
              <a:t>Inject</a:t>
            </a:r>
            <a:r>
              <a:rPr lang="pl-PL" sz="1600" dirty="0" smtClean="0">
                <a:latin typeface="Courier" charset="0"/>
              </a:rPr>
              <a:t> </a:t>
            </a: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Any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Event</a:t>
            </a:r>
            <a:r>
              <a:rPr lang="pl-PL" sz="1600" dirty="0">
                <a:latin typeface="Courier" charset="0"/>
              </a:rPr>
              <a:t>&lt;</a:t>
            </a:r>
            <a:r>
              <a:rPr lang="pl-PL" sz="1600" dirty="0" err="1">
                <a:latin typeface="Courier" charset="0"/>
              </a:rPr>
              <a:t>Document</a:t>
            </a:r>
            <a:r>
              <a:rPr lang="pl-PL" sz="1600" dirty="0">
                <a:latin typeface="Courier" charset="0"/>
              </a:rPr>
              <a:t>&gt; </a:t>
            </a:r>
            <a:r>
              <a:rPr lang="pl-PL" sz="1600" dirty="0" err="1">
                <a:latin typeface="Courier" charset="0"/>
              </a:rPr>
              <a:t>documentEvent</a:t>
            </a:r>
            <a:r>
              <a:rPr lang="pl-PL" sz="1600" dirty="0">
                <a:latin typeface="Courier" charset="0"/>
              </a:rPr>
              <a:t>; </a:t>
            </a:r>
            <a:endParaRPr lang="pl-PL" sz="1600" dirty="0"/>
          </a:p>
          <a:p>
            <a:pPr marL="0" indent="0">
              <a:buNone/>
            </a:pPr>
            <a:endParaRPr lang="pl-PL" sz="1600" b="1" dirty="0" smtClean="0">
              <a:solidFill>
                <a:srgbClr val="7C1954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" charset="0"/>
              </a:rPr>
              <a:t>documentEvent.fire</a:t>
            </a:r>
            <a:r>
              <a:rPr lang="pl-PL" sz="1600" dirty="0" smtClean="0">
                <a:latin typeface="Courier" charset="0"/>
              </a:rPr>
              <a:t>(</a:t>
            </a:r>
            <a:r>
              <a:rPr lang="pl-PL" sz="1600" dirty="0" err="1" smtClean="0">
                <a:latin typeface="Courier" charset="0"/>
              </a:rPr>
              <a:t>document</a:t>
            </a:r>
            <a:r>
              <a:rPr lang="pl-PL" sz="1600" dirty="0">
                <a:latin typeface="Courier" charset="0"/>
              </a:rPr>
              <a:t>); </a:t>
            </a:r>
            <a:endParaRPr lang="pl-PL" sz="1600" b="1" dirty="0" smtClean="0">
              <a:solidFill>
                <a:srgbClr val="7C1954"/>
              </a:solidFill>
              <a:latin typeface="Courier" charset="0"/>
            </a:endParaRPr>
          </a:p>
          <a:p>
            <a:pPr marL="0" indent="0">
              <a:buNone/>
            </a:pPr>
            <a:endParaRPr lang="pl-PL" sz="1600" b="1" dirty="0" smtClean="0">
              <a:solidFill>
                <a:srgbClr val="7C1954"/>
              </a:solidFill>
              <a:latin typeface="Courier" charset="0"/>
            </a:endParaRPr>
          </a:p>
          <a:p>
            <a:pPr marL="0" indent="0">
              <a:buNone/>
            </a:pPr>
            <a:endParaRPr lang="pl-PL" sz="1600" b="1" dirty="0">
              <a:solidFill>
                <a:srgbClr val="7C1954"/>
              </a:solidFill>
              <a:latin typeface="Courier" charset="0"/>
            </a:endParaRPr>
          </a:p>
          <a:p>
            <a:pPr marL="0" indent="0">
              <a:buNone/>
            </a:pPr>
            <a:endParaRPr lang="pl-PL" sz="1600" b="1" dirty="0">
              <a:solidFill>
                <a:srgbClr val="7C1954"/>
              </a:solidFill>
              <a:latin typeface="Courier" charset="0"/>
            </a:endParaRPr>
          </a:p>
          <a:p>
            <a:pPr marL="0" indent="0">
              <a:buNone/>
            </a:pPr>
            <a:endParaRPr lang="pl-PL" sz="1600" b="1" dirty="0" smtClean="0">
              <a:solidFill>
                <a:srgbClr val="7C1954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pl-PL" sz="1600" b="1" dirty="0" smtClean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 err="1">
                <a:latin typeface="Courier" charset="0"/>
              </a:rPr>
              <a:t>void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onAnyDocumentEvent</a:t>
            </a:r>
            <a:r>
              <a:rPr lang="pl-PL" sz="1600" dirty="0">
                <a:latin typeface="Courier" charset="0"/>
              </a:rPr>
              <a:t>(@</a:t>
            </a:r>
            <a:r>
              <a:rPr lang="pl-PL" sz="1600" dirty="0" err="1">
                <a:latin typeface="Courier" charset="0"/>
              </a:rPr>
              <a:t>Observes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Document</a:t>
            </a:r>
            <a:r>
              <a:rPr lang="pl-PL" sz="1600" dirty="0"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document</a:t>
            </a:r>
            <a:r>
              <a:rPr lang="pl-PL" sz="1600" dirty="0">
                <a:latin typeface="Courier" charset="0"/>
              </a:rPr>
              <a:t>) { ... } 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060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Ćwiczenia praktyczne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Wspólna realizacja przykładów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65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Komponent zarządzany w ramach CDI </a:t>
            </a:r>
          </a:p>
          <a:p>
            <a:r>
              <a:rPr lang="pl-PL" dirty="0" smtClean="0"/>
              <a:t>Obiekty typu POJO (klasa opcjonalnie oznaczona adnotacją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ManagedBean</a:t>
            </a:r>
            <a:r>
              <a:rPr lang="pl-PL" dirty="0" smtClean="0"/>
              <a:t>)</a:t>
            </a:r>
          </a:p>
          <a:p>
            <a:r>
              <a:rPr lang="pl-PL" dirty="0" smtClean="0"/>
              <a:t>Wspiera metody związane z cyklem życia (oznaczone adnotacjami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PostConstruct</a:t>
            </a:r>
            <a:r>
              <a:rPr lang="pl-PL" dirty="0" smtClean="0"/>
              <a:t> i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PreDestroy</a:t>
            </a:r>
            <a:r>
              <a:rPr lang="pl-PL" dirty="0" smtClean="0"/>
              <a:t>)</a:t>
            </a:r>
            <a:endParaRPr lang="pl-PL" dirty="0">
              <a:solidFill>
                <a:srgbClr val="6492A7"/>
              </a:solidFill>
            </a:endParaRPr>
          </a:p>
          <a:p>
            <a:r>
              <a:rPr lang="pl-PL" dirty="0" smtClean="0"/>
              <a:t>Może być wstrzykiwany do większości elementów JEE m.in.:</a:t>
            </a:r>
          </a:p>
          <a:p>
            <a:pPr lvl="1"/>
            <a:r>
              <a:rPr lang="pl-PL" dirty="0" smtClean="0"/>
              <a:t>EJB </a:t>
            </a:r>
          </a:p>
          <a:p>
            <a:pPr lvl="1"/>
            <a:r>
              <a:rPr lang="pl-PL" dirty="0" err="1" smtClean="0"/>
              <a:t>Servlets</a:t>
            </a:r>
            <a:r>
              <a:rPr lang="pl-PL" dirty="0" smtClean="0"/>
              <a:t>, </a:t>
            </a:r>
            <a:r>
              <a:rPr lang="pl-PL" dirty="0" err="1" smtClean="0"/>
              <a:t>Filters</a:t>
            </a:r>
            <a:r>
              <a:rPr lang="pl-PL" dirty="0" smtClean="0"/>
              <a:t>, </a:t>
            </a:r>
            <a:r>
              <a:rPr lang="pl-PL" dirty="0" err="1" smtClean="0"/>
              <a:t>Event</a:t>
            </a:r>
            <a:r>
              <a:rPr lang="pl-PL" dirty="0" smtClean="0"/>
              <a:t> </a:t>
            </a:r>
            <a:r>
              <a:rPr lang="pl-PL" dirty="0" err="1" smtClean="0"/>
              <a:t>listeners</a:t>
            </a:r>
            <a:r>
              <a:rPr lang="pl-PL" dirty="0" smtClean="0"/>
              <a:t>, JSP </a:t>
            </a:r>
            <a:r>
              <a:rPr lang="pl-PL" dirty="0" err="1" smtClean="0"/>
              <a:t>tags</a:t>
            </a:r>
            <a:r>
              <a:rPr lang="pl-PL" dirty="0" smtClean="0"/>
              <a:t>, JSF </a:t>
            </a:r>
            <a:r>
              <a:rPr lang="pl-PL" dirty="0" err="1" smtClean="0"/>
              <a:t>beans</a:t>
            </a:r>
            <a:r>
              <a:rPr lang="pl-PL" dirty="0" smtClean="0"/>
              <a:t>  </a:t>
            </a:r>
          </a:p>
          <a:p>
            <a:pPr lvl="1"/>
            <a:r>
              <a:rPr lang="pl-PL" dirty="0" err="1" smtClean="0"/>
              <a:t>Interceptors</a:t>
            </a:r>
            <a:endParaRPr lang="pl-PL" dirty="0" smtClean="0"/>
          </a:p>
          <a:p>
            <a:pPr lvl="1"/>
            <a:r>
              <a:rPr lang="pl-PL" dirty="0" smtClean="0"/>
              <a:t>JAX-RS i JAX-WS services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15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Obostrzenia dotyczące klas beanów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Bean nie może być stworzony na podstawie:</a:t>
            </a:r>
          </a:p>
          <a:p>
            <a:pPr lvl="1"/>
            <a:r>
              <a:rPr lang="pl-PL" dirty="0" smtClean="0"/>
              <a:t>Niestatycznej klasy wewnętrznej</a:t>
            </a:r>
          </a:p>
          <a:p>
            <a:pPr lvl="1"/>
            <a:r>
              <a:rPr lang="pl-PL" dirty="0" smtClean="0"/>
              <a:t>Dekoratora</a:t>
            </a:r>
          </a:p>
          <a:p>
            <a:pPr lvl="1"/>
            <a:r>
              <a:rPr lang="pl-PL" dirty="0" smtClean="0"/>
              <a:t>Komponentu EJB</a:t>
            </a:r>
          </a:p>
          <a:p>
            <a:pPr lvl="1"/>
            <a:r>
              <a:rPr lang="pl-PL" dirty="0" smtClean="0"/>
              <a:t>Jeśli jego klasa nie posiada domyślnego konstruktora lub jeden konstruktorów nie został oznaczony adnotacją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Inject</a:t>
            </a:r>
            <a:r>
              <a:rPr lang="pl-PL" dirty="0" smtClean="0">
                <a:solidFill>
                  <a:srgbClr val="6492A7"/>
                </a:solidFill>
              </a:rPr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97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CDI jako model programowania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Opiera się o mechanizmy prowadzące do niskiego sprzężenia przy jednoczesnym zachowaniu bezpieczeństwa opartego o silne typowanie </a:t>
            </a:r>
          </a:p>
          <a:p>
            <a:r>
              <a:rPr lang="pl-PL" dirty="0" smtClean="0"/>
              <a:t>Przykłady:</a:t>
            </a:r>
          </a:p>
          <a:p>
            <a:pPr lvl="1"/>
            <a:r>
              <a:rPr lang="pl-PL" dirty="0" smtClean="0"/>
              <a:t>Programowanie przez zdarzenia umożliwia rozluźnienie powiązań między nadawcą i odbiorcą komunikatu</a:t>
            </a:r>
          </a:p>
          <a:p>
            <a:pPr lvl="1"/>
            <a:r>
              <a:rPr lang="pl-PL" dirty="0" err="1" smtClean="0"/>
              <a:t>Interceptory</a:t>
            </a:r>
            <a:r>
              <a:rPr lang="pl-PL" dirty="0" smtClean="0"/>
              <a:t> pozwalają na odizolowanie logiki biznesowej od logiki pobocznej</a:t>
            </a:r>
          </a:p>
          <a:p>
            <a:pPr lvl="1"/>
            <a:r>
              <a:rPr lang="pl-PL" dirty="0" err="1" smtClean="0"/>
              <a:t>Dekoratory</a:t>
            </a:r>
            <a:r>
              <a:rPr lang="pl-PL" dirty="0" smtClean="0"/>
              <a:t> umożliwiają dobry podział/</a:t>
            </a:r>
            <a:r>
              <a:rPr lang="pl-PL" dirty="0" err="1" smtClean="0"/>
              <a:t>reużywanie</a:t>
            </a:r>
            <a:r>
              <a:rPr lang="pl-PL" dirty="0" smtClean="0"/>
              <a:t> logiki biznesowej</a:t>
            </a:r>
          </a:p>
          <a:p>
            <a:pPr lvl="1"/>
            <a:r>
              <a:rPr lang="pl-PL" dirty="0" smtClean="0"/>
              <a:t>Wstrzykiwanie zależności prowadzi do uniezależnienia od konkretnej implementacji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3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CDI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Domyślnie mechanizm CDI jest wyłączony, aby go uruchomić należy dodać plik konfiguracyjny </a:t>
            </a:r>
            <a:r>
              <a:rPr lang="pl-PL" dirty="0" err="1" smtClean="0">
                <a:solidFill>
                  <a:srgbClr val="6492A7"/>
                </a:solidFill>
              </a:rPr>
              <a:t>beans.xml</a:t>
            </a:r>
            <a:r>
              <a:rPr lang="pl-PL" dirty="0" smtClean="0"/>
              <a:t> do katalogu </a:t>
            </a:r>
            <a:r>
              <a:rPr lang="pl-PL" dirty="0" smtClean="0">
                <a:solidFill>
                  <a:srgbClr val="6492A7"/>
                </a:solidFill>
              </a:rPr>
              <a:t>WEB-INF</a:t>
            </a:r>
            <a:r>
              <a:rPr lang="pl-PL" dirty="0" smtClean="0"/>
              <a:t> lub </a:t>
            </a:r>
            <a:r>
              <a:rPr lang="pl-PL" dirty="0" smtClean="0">
                <a:solidFill>
                  <a:srgbClr val="6492A7"/>
                </a:solidFill>
              </a:rPr>
              <a:t>META-INF</a:t>
            </a:r>
            <a:endParaRPr lang="pl-PL" dirty="0">
              <a:solidFill>
                <a:srgbClr val="6492A7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93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Wstrzykiwanie zależności (DI)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Odbywa się z użyciem adnotacji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Inject</a:t>
            </a:r>
            <a:endParaRPr lang="pl-PL" dirty="0" smtClean="0">
              <a:solidFill>
                <a:srgbClr val="6492A7"/>
              </a:solidFill>
            </a:endParaRPr>
          </a:p>
          <a:p>
            <a:r>
              <a:rPr lang="pl-PL" dirty="0" smtClean="0"/>
              <a:t>Jest oparte o typ i potencjalne kwalifikatory</a:t>
            </a:r>
          </a:p>
          <a:p>
            <a:r>
              <a:rPr lang="pl-PL" dirty="0" smtClean="0"/>
              <a:t>Za cykl życia, zapewnienie zależności oraz kontekstu wykonania odpowiada kontener CDI</a:t>
            </a:r>
          </a:p>
          <a:p>
            <a:r>
              <a:rPr lang="pl-PL" dirty="0" smtClean="0"/>
              <a:t>Może odbywać się na poziomie pola, metody i konstruktora</a:t>
            </a:r>
          </a:p>
          <a:p>
            <a:r>
              <a:rPr lang="pl-PL" dirty="0" smtClean="0"/>
              <a:t>Komponenty </a:t>
            </a:r>
            <a:r>
              <a:rPr lang="pl-PL" dirty="0" smtClean="0"/>
              <a:t>mogą być traktowane jako usługi z dobrze zdefiniowanym publicznym </a:t>
            </a:r>
            <a:r>
              <a:rPr lang="pl-PL" dirty="0" err="1" smtClean="0"/>
              <a:t>api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702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 beana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Jest określany na podstawie klasy oraz implementowanych interfejsów (z wyjątkiem zdalnych interfejsów EJB)</a:t>
            </a:r>
          </a:p>
          <a:p>
            <a:r>
              <a:rPr lang="pl-PL" dirty="0" smtClean="0"/>
              <a:t>Może być ograniczony przez adnotacje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Type</a:t>
            </a:r>
            <a:endParaRPr lang="pl-PL" dirty="0">
              <a:solidFill>
                <a:srgbClr val="6492A7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03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Kwalifikacja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Kiedy nie można jednoznacznie rozstrzygnąć jakiej implementacji użyć (kilka implementacji tego samego typu) należy stworzyć adnotację typu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Qualifier</a:t>
            </a:r>
            <a:r>
              <a:rPr lang="pl-PL" dirty="0" smtClean="0">
                <a:solidFill>
                  <a:srgbClr val="6492A7"/>
                </a:solidFill>
              </a:rPr>
              <a:t> </a:t>
            </a:r>
            <a:r>
              <a:rPr lang="pl-PL" dirty="0" smtClean="0"/>
              <a:t>i użyć jej do rozstrzygnięcia </a:t>
            </a:r>
            <a:r>
              <a:rPr lang="pl-PL" dirty="0" smtClean="0"/>
              <a:t>konfliktu</a:t>
            </a:r>
          </a:p>
          <a:p>
            <a:r>
              <a:rPr lang="pl-PL" dirty="0" smtClean="0"/>
              <a:t>Standardowo dostępne są dwa domyślne kwalifikatory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Default</a:t>
            </a:r>
            <a:r>
              <a:rPr lang="pl-PL" dirty="0" smtClean="0">
                <a:solidFill>
                  <a:srgbClr val="6492A7"/>
                </a:solidFill>
              </a:rPr>
              <a:t> </a:t>
            </a:r>
            <a:r>
              <a:rPr lang="pl-PL" dirty="0" smtClean="0"/>
              <a:t>i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Any</a:t>
            </a:r>
            <a:r>
              <a:rPr lang="pl-PL" dirty="0" smtClean="0">
                <a:solidFill>
                  <a:srgbClr val="6492A7"/>
                </a:solidFill>
              </a:rPr>
              <a:t>  </a:t>
            </a:r>
          </a:p>
          <a:p>
            <a:r>
              <a:rPr lang="pl-PL" dirty="0" smtClean="0"/>
              <a:t>Adnotacje kwalifikujące mogą posiadać atrybuty, które są również brane pod uwagę (wyłączenie atrybutu odbywa się przez oznaczenie go za pomocą </a:t>
            </a:r>
            <a:r>
              <a:rPr lang="pl-PL" dirty="0" smtClean="0">
                <a:solidFill>
                  <a:srgbClr val="6492A7"/>
                </a:solidFill>
              </a:rPr>
              <a:t>@</a:t>
            </a:r>
            <a:r>
              <a:rPr lang="pl-PL" dirty="0" err="1" smtClean="0">
                <a:solidFill>
                  <a:srgbClr val="6492A7"/>
                </a:solidFill>
              </a:rPr>
              <a:t>Nonbinding</a:t>
            </a:r>
            <a:r>
              <a:rPr lang="pl-PL" dirty="0" smtClean="0"/>
              <a:t>)</a:t>
            </a:r>
          </a:p>
          <a:p>
            <a:r>
              <a:rPr lang="pl-PL" dirty="0" smtClean="0"/>
              <a:t>Można używać wielu adnotacji kwalifikujących jednocześnie</a:t>
            </a:r>
            <a:endParaRPr lang="pl-PL" dirty="0">
              <a:solidFill>
                <a:srgbClr val="6492A7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r>
              <a:rPr lang="pl-PL" sz="1600" dirty="0">
                <a:latin typeface="Courier" charset="0"/>
              </a:rPr>
              <a:t>@</a:t>
            </a:r>
            <a:r>
              <a:rPr lang="pl-PL" sz="1600" dirty="0" err="1">
                <a:latin typeface="Courier" charset="0"/>
              </a:rPr>
              <a:t>Qualifier</a:t>
            </a:r>
            <a:r>
              <a:rPr lang="pl-PL" sz="1600" dirty="0">
                <a:latin typeface="Courier" charset="0"/>
              </a:rPr>
              <a:t/>
            </a:r>
            <a:br>
              <a:rPr lang="pl-PL" sz="1600" dirty="0">
                <a:latin typeface="Courier" charset="0"/>
              </a:rPr>
            </a:br>
            <a:r>
              <a:rPr lang="pl-PL" sz="1600" dirty="0">
                <a:latin typeface="Courier" charset="0"/>
              </a:rPr>
              <a:t>@Target({TYPE, METHOD, PARAMETER, FIELD}) @</a:t>
            </a:r>
            <a:r>
              <a:rPr lang="pl-PL" sz="1600" dirty="0" err="1">
                <a:latin typeface="Courier" charset="0"/>
              </a:rPr>
              <a:t>Retention</a:t>
            </a:r>
            <a:r>
              <a:rPr lang="pl-PL" sz="1600" dirty="0">
                <a:latin typeface="Courier" charset="0"/>
              </a:rPr>
              <a:t>(RUNTIME)</a:t>
            </a:r>
            <a:br>
              <a:rPr lang="pl-PL" sz="1600" dirty="0">
                <a:latin typeface="Courier" charset="0"/>
              </a:rPr>
            </a:b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public </a:t>
            </a:r>
            <a:r>
              <a:rPr lang="pl-PL" sz="1600" dirty="0">
                <a:latin typeface="Courier" charset="0"/>
              </a:rPr>
              <a:t>@</a:t>
            </a:r>
            <a:r>
              <a:rPr lang="pl-PL" sz="1600" b="1" dirty="0" err="1">
                <a:solidFill>
                  <a:srgbClr val="7C1954"/>
                </a:solidFill>
                <a:latin typeface="Courier" charset="0"/>
              </a:rPr>
              <a:t>interface</a:t>
            </a:r>
            <a:r>
              <a:rPr lang="pl-PL" sz="1600" b="1" dirty="0">
                <a:solidFill>
                  <a:srgbClr val="7C1954"/>
                </a:solidFill>
                <a:latin typeface="Courier" charset="0"/>
              </a:rPr>
              <a:t> </a:t>
            </a:r>
            <a:r>
              <a:rPr lang="pl-PL" sz="1600" dirty="0" err="1">
                <a:latin typeface="Courier" charset="0"/>
              </a:rPr>
              <a:t>CreditCard</a:t>
            </a:r>
            <a:r>
              <a:rPr lang="pl-PL" sz="1600" dirty="0">
                <a:latin typeface="Courier" charset="0"/>
              </a:rPr>
              <a:t> {} </a:t>
            </a:r>
            <a:endParaRPr lang="pl-PL" sz="1600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1958-B96E-4342-B24C-25E76D568D24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47243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957</Words>
  <Application>Microsoft Macintosh PowerPoint</Application>
  <PresentationFormat>Panoramiczny</PresentationFormat>
  <Paragraphs>209</Paragraphs>
  <Slides>27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5" baseType="lpstr">
      <vt:lpstr>Avenir Light</vt:lpstr>
      <vt:lpstr>Avenir Next</vt:lpstr>
      <vt:lpstr>Avenir Next Ultra Light</vt:lpstr>
      <vt:lpstr>Calibri</vt:lpstr>
      <vt:lpstr>Courier</vt:lpstr>
      <vt:lpstr>Wingdings</vt:lpstr>
      <vt:lpstr>Arial</vt:lpstr>
      <vt:lpstr>Motyw pakietu Office</vt:lpstr>
      <vt:lpstr>Context and Dependency Injection</vt:lpstr>
      <vt:lpstr>Context and Dependency Injection</vt:lpstr>
      <vt:lpstr>Bean</vt:lpstr>
      <vt:lpstr>Obostrzenia dotyczące klas beanów</vt:lpstr>
      <vt:lpstr>CDI jako model programowania</vt:lpstr>
      <vt:lpstr>Uruchomienie CDI </vt:lpstr>
      <vt:lpstr>Wstrzykiwanie zależności (DI)</vt:lpstr>
      <vt:lpstr>Typ beana</vt:lpstr>
      <vt:lpstr>Kwalifikacja</vt:lpstr>
      <vt:lpstr>Alternatywy</vt:lpstr>
      <vt:lpstr>Zasięg bean’a  (scope)</vt:lpstr>
      <vt:lpstr>Typy zasięgów wbudowanych</vt:lpstr>
      <vt:lpstr>Dostęp do beanów poza kodem</vt:lpstr>
      <vt:lpstr>Interceptory</vt:lpstr>
      <vt:lpstr>Interceptory deklaracja i przypisanie</vt:lpstr>
      <vt:lpstr>Opakowywanie różnych typów metod</vt:lpstr>
      <vt:lpstr>Implementacja interceptora</vt:lpstr>
      <vt:lpstr>Uruchamianie interceptora</vt:lpstr>
      <vt:lpstr>Dekoratory</vt:lpstr>
      <vt:lpstr>Implementacja dekoratora</vt:lpstr>
      <vt:lpstr>Uruchamianie dekoratora</vt:lpstr>
      <vt:lpstr>Metody producentów</vt:lpstr>
      <vt:lpstr>Metody producentów c.d.</vt:lpstr>
      <vt:lpstr>Automatycznie zamykanie zasobów</vt:lpstr>
      <vt:lpstr>Programowanie przez zdarzenia</vt:lpstr>
      <vt:lpstr>Publikcacja/obserwacja zdarzeń</vt:lpstr>
      <vt:lpstr>Ćwiczenia praktyczne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Łukasz Andrzejewski</dc:creator>
  <cp:lastModifiedBy>Łukasz Andrzejewski</cp:lastModifiedBy>
  <cp:revision>111</cp:revision>
  <cp:lastPrinted>2015-10-11T17:41:11Z</cp:lastPrinted>
  <dcterms:created xsi:type="dcterms:W3CDTF">2015-10-10T14:09:33Z</dcterms:created>
  <dcterms:modified xsi:type="dcterms:W3CDTF">2015-10-15T03:32:54Z</dcterms:modified>
</cp:coreProperties>
</file>