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3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Revenue ($M)</c:v>
                </c:pt>
              </c:strCache>
            </c:strRef>
          </c:tx>
          <c:spPr>
            <a:solidFill>
              <a:srgbClr val="37474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52</c:v>
                </c:pt>
                <c:pt idx="2">
                  <c:v>58</c:v>
                </c:pt>
                <c:pt idx="3">
                  <c:v>67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 Revenue ($M)</c:v>
                </c:pt>
              </c:strCache>
            </c:strRef>
          </c:tx>
          <c:spPr>
            <a:solidFill>
              <a:srgbClr val="607D8B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42</c:v>
                </c:pt>
                <c:pt idx="1">
                  <c:v>48</c:v>
                </c:pt>
                <c:pt idx="2">
                  <c:v>54</c:v>
                </c:pt>
                <c:pt idx="3">
                  <c:v>58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txPr>
        <a:bodyPr/>
        <a:lstStyle/>
        <a:p>
          <a:pPr>
            <a:defRPr sz="10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%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37474F"/>
              </a:solidFill>
              <a:effectLst/>
            </c:spPr>
          </c:dPt>
          <c:dPt>
            <c:idx val="1"/>
            <c:bubble3D val="0"/>
            <c:spPr>
              <a:solidFill>
                <a:srgbClr val="607D8B"/>
              </a:solidFill>
              <a:effectLst/>
            </c:spPr>
          </c:dPt>
          <c:dPt>
            <c:idx val="2"/>
            <c:bubble3D val="0"/>
            <c:spPr>
              <a:solidFill>
                <a:srgbClr val="90A4AE"/>
              </a:solidFill>
              <a:effectLst/>
            </c:spPr>
          </c:dPt>
          <c:dPt>
            <c:idx val="3"/>
            <c:bubble3D val="0"/>
            <c:spPr>
              <a:solidFill>
                <a:srgbClr val="455A64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8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8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8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General" sourceLinked="0"/>
              <c:spPr/>
              <c:txPr>
                <a:bodyPr/>
                <a:lstStyle/>
                <a:p>
                  <a:pPr>
                    <a:defRPr sz="8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Our Company</c:v>
                </c:pt>
                <c:pt idx="1">
                  <c:v>Competitor A</c:v>
                </c:pt>
                <c:pt idx="2">
                  <c:v>Competitor B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32</c:v>
                </c:pt>
                <c:pt idx="1">
                  <c:v>28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txPr>
        <a:bodyPr/>
        <a:lstStyle/>
        <a:p>
          <a:pPr>
            <a:defRPr sz="10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 %</c:v>
                </c:pt>
              </c:strCache>
            </c:strRef>
          </c:tx>
          <c:spPr>
            <a:solidFill>
              <a:srgbClr val="37474F"/>
            </a:solidFill>
            <a:ln w="25400" cap="flat">
              <a:solidFill>
                <a:srgbClr val="37474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7474F"/>
              </a:solidFill>
              <a:ln w="9525" cap="flat">
                <a:solidFill>
                  <a:srgbClr val="37474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Jul</c:v>
                  </c:pt>
                  <c:pt idx="1">
                    <c:v>Aug</c:v>
                  </c:pt>
                  <c:pt idx="2">
                    <c:v>Sep</c:v>
                  </c:pt>
                  <c:pt idx="3">
                    <c:v>Oct</c:v>
                  </c:pt>
                  <c:pt idx="4">
                    <c:v>Nov</c:v>
                  </c:pt>
                  <c:pt idx="5">
                    <c:v>Dec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15</c:v>
                </c:pt>
                <c:pt idx="4">
                  <c:v>18</c:v>
                </c:pt>
                <c:pt idx="5">
                  <c:v>22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txPr>
        <a:bodyPr/>
        <a:lstStyle/>
        <a:p>
          <a:pPr>
            <a:defRPr sz="10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 2024 Business Review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5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5F5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Team | January 2025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Achievements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exceeded targets by 15%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Successfully launched 3 new products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Expanded into 2 new markets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satisfaction increased to 92%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operational costs by 8%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Performance</a:t>
            </a:r>
            <a:endParaRPr lang="en-US" sz="22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188720"/>
          <a:ext cx="7315200" cy="34747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Share Distribution</a:t>
            </a:r>
            <a:endParaRPr lang="en-US" sz="22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188720"/>
          <a:ext cx="7315200" cy="34747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Regional Performance</a:t>
            </a:r>
            <a:endParaRPr lang="en-US" sz="22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85800" y="1188720"/>
          <a:ext cx="7772400" cy="3840480"/>
        </p:xfrm>
        <a:graphic>
          <a:graphicData uri="http://schemas.openxmlformats.org/drawingml/2006/table">
            <a:tbl>
              <a:tblPr/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Region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Q3 Revenue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Q4 Revenue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Growth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E5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Target Met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E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North America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$25M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$30M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+20%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Yes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Europe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$18M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$22M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+22%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Yes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Asia Pacific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$10M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$12M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+20%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Yes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Latin America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$5M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$3M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-40%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No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6E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Monthly Growth Trend</a:t>
            </a:r>
            <a:endParaRPr lang="en-US" sz="22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188720"/>
          <a:ext cx="7315200" cy="34747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Quarter Priorities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 operations in high-growth markets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 enterprise product line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cost optimization program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Strengthen partner relationships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 customer support capabilities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2024 Business Review</dc:title>
  <dc:subject>PptxGenJS Presentation</dc:subject>
  <dc:creator>Executive Team</dc:creator>
  <cp:lastModifiedBy>Executive Team</cp:lastModifiedBy>
  <cp:revision>1</cp:revision>
  <dcterms:created xsi:type="dcterms:W3CDTF">2025-08-08T06:09:45Z</dcterms:created>
  <dcterms:modified xsi:type="dcterms:W3CDTF">2025-08-08T06:09:45Z</dcterms:modified>
</cp:coreProperties>
</file>