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7" r:id="rId1"/>
  </p:sldMasterIdLst>
  <p:notesMasterIdLst>
    <p:notesMasterId r:id="rId30"/>
  </p:notesMasterIdLst>
  <p:sldIdLst>
    <p:sldId id="285" r:id="rId2"/>
    <p:sldId id="281" r:id="rId3"/>
    <p:sldId id="282" r:id="rId4"/>
    <p:sldId id="258" r:id="rId5"/>
    <p:sldId id="259" r:id="rId6"/>
    <p:sldId id="260" r:id="rId7"/>
    <p:sldId id="283" r:id="rId8"/>
    <p:sldId id="279" r:id="rId9"/>
    <p:sldId id="261" r:id="rId10"/>
    <p:sldId id="278" r:id="rId11"/>
    <p:sldId id="262" r:id="rId12"/>
    <p:sldId id="263" r:id="rId13"/>
    <p:sldId id="264" r:id="rId14"/>
    <p:sldId id="280" r:id="rId15"/>
    <p:sldId id="270" r:id="rId16"/>
    <p:sldId id="271" r:id="rId17"/>
    <p:sldId id="272" r:id="rId18"/>
    <p:sldId id="275" r:id="rId19"/>
    <p:sldId id="276" r:id="rId20"/>
    <p:sldId id="267" r:id="rId21"/>
    <p:sldId id="269" r:id="rId22"/>
    <p:sldId id="284" r:id="rId23"/>
    <p:sldId id="268" r:id="rId24"/>
    <p:sldId id="286" r:id="rId25"/>
    <p:sldId id="274" r:id="rId26"/>
    <p:sldId id="277" r:id="rId27"/>
    <p:sldId id="287"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C3D86-83B0-4CB5-A78F-1129A625A4FA}" type="datetimeFigureOut">
              <a:rPr lang="en-US" smtClean="0"/>
              <a:t>22-Feb-23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1E4E8-AEF5-4B2E-8DBE-6AE04D2FBBEB}" type="slidenum">
              <a:rPr lang="en-US" smtClean="0"/>
              <a:t>‹#›</a:t>
            </a:fld>
            <a:endParaRPr lang="en-US"/>
          </a:p>
        </p:txBody>
      </p:sp>
    </p:spTree>
    <p:extLst>
      <p:ext uri="{BB962C8B-B14F-4D97-AF65-F5344CB8AC3E}">
        <p14:creationId xmlns:p14="http://schemas.microsoft.com/office/powerpoint/2010/main" val="39922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4E7C32-CD72-4236-B296-DE9EBF3B63C5}" type="slidenum">
              <a:rPr lang="en-US" smtClean="0"/>
              <a:t>1</a:t>
            </a:fld>
            <a:endParaRPr lang="en-US"/>
          </a:p>
        </p:txBody>
      </p:sp>
    </p:spTree>
    <p:extLst>
      <p:ext uri="{BB962C8B-B14F-4D97-AF65-F5344CB8AC3E}">
        <p14:creationId xmlns:p14="http://schemas.microsoft.com/office/powerpoint/2010/main" val="339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B483CD1-DB69-414D-8F6A-4E7393A71250}" type="datetimeFigureOut">
              <a:rPr lang="en-US" smtClean="0"/>
              <a:t>22-Feb-23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A887A-3C10-433F-861B-F33952849E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7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483CD1-DB69-414D-8F6A-4E7393A71250}" type="datetimeFigureOut">
              <a:rPr lang="en-US" smtClean="0"/>
              <a:t>22-Feb-23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169361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483CD1-DB69-414D-8F6A-4E7393A71250}" type="datetimeFigureOut">
              <a:rPr lang="en-US" smtClean="0"/>
              <a:t>22-Feb-23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A887A-3C10-433F-861B-F33952849EA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81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37514" y="953181"/>
            <a:ext cx="5820439" cy="2824162"/>
          </a:xfrm>
        </p:spPr>
        <p:txBody>
          <a:bodyPr anchor="b"/>
          <a:lstStyle>
            <a:lvl1pPr algn="ctr">
              <a:defRPr sz="6000" b="0"/>
            </a:lvl1pPr>
          </a:lstStyle>
          <a:p>
            <a:r>
              <a:rPr lang="en-US"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1" y="1"/>
            <a:ext cx="6139543" cy="6705600"/>
          </a:xfrm>
          <a:prstGeom prst="rect">
            <a:avLst/>
          </a:prstGeom>
        </p:spPr>
      </p:pic>
      <p:pic>
        <p:nvPicPr>
          <p:cNvPr id="6" name="Picture 5"/>
          <p:cNvPicPr>
            <a:picLocks noChangeAspect="1"/>
          </p:cNvPicPr>
          <p:nvPr userDrawn="1"/>
        </p:nvPicPr>
        <p:blipFill>
          <a:blip r:embed="rId3"/>
          <a:stretch>
            <a:fillRect/>
          </a:stretch>
        </p:blipFill>
        <p:spPr>
          <a:xfrm>
            <a:off x="11433402" y="6043190"/>
            <a:ext cx="624552" cy="548640"/>
          </a:xfrm>
          <a:prstGeom prst="rect">
            <a:avLst/>
          </a:prstGeom>
        </p:spPr>
      </p:pic>
    </p:spTree>
    <p:extLst>
      <p:ext uri="{BB962C8B-B14F-4D97-AF65-F5344CB8AC3E}">
        <p14:creationId xmlns:p14="http://schemas.microsoft.com/office/powerpoint/2010/main" val="1497913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37514" y="953181"/>
            <a:ext cx="5820439" cy="2824162"/>
          </a:xfrm>
        </p:spPr>
        <p:txBody>
          <a:bodyPr anchor="b"/>
          <a:lstStyle>
            <a:lvl1pPr algn="ctr">
              <a:defRPr sz="6000" b="0"/>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1" y="1"/>
            <a:ext cx="6139543" cy="6705600"/>
          </a:xfrm>
          <a:prstGeom prst="rect">
            <a:avLst/>
          </a:prstGeom>
        </p:spPr>
      </p:pic>
      <p:pic>
        <p:nvPicPr>
          <p:cNvPr id="10" name="Picture 9"/>
          <p:cNvPicPr>
            <a:picLocks noChangeAspect="1"/>
          </p:cNvPicPr>
          <p:nvPr userDrawn="1"/>
        </p:nvPicPr>
        <p:blipFill>
          <a:blip r:embed="rId3"/>
          <a:stretch>
            <a:fillRect/>
          </a:stretch>
        </p:blipFill>
        <p:spPr>
          <a:xfrm>
            <a:off x="11433402" y="6043190"/>
            <a:ext cx="624552" cy="548640"/>
          </a:xfrm>
          <a:prstGeom prst="rect">
            <a:avLst/>
          </a:prstGeom>
        </p:spPr>
      </p:pic>
    </p:spTree>
    <p:extLst>
      <p:ext uri="{BB962C8B-B14F-4D97-AF65-F5344CB8AC3E}">
        <p14:creationId xmlns:p14="http://schemas.microsoft.com/office/powerpoint/2010/main" val="378822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483CD1-DB69-414D-8F6A-4E7393A71250}" type="datetimeFigureOut">
              <a:rPr lang="en-US" smtClean="0"/>
              <a:t>22-Feb-23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327055305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483CD1-DB69-414D-8F6A-4E7393A71250}" type="datetimeFigureOut">
              <a:rPr lang="en-US" smtClean="0"/>
              <a:t>22-Feb-23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A887A-3C10-433F-861B-F33952849E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58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483CD1-DB69-414D-8F6A-4E7393A71250}" type="datetimeFigureOut">
              <a:rPr lang="en-US" smtClean="0"/>
              <a:t>22-Feb-23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372370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483CD1-DB69-414D-8F6A-4E7393A71250}" type="datetimeFigureOut">
              <a:rPr lang="en-US" smtClean="0"/>
              <a:t>22-Feb-23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161875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483CD1-DB69-414D-8F6A-4E7393A71250}" type="datetimeFigureOut">
              <a:rPr lang="en-US" smtClean="0"/>
              <a:t>22-Feb-23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96833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83CD1-DB69-414D-8F6A-4E7393A71250}" type="datetimeFigureOut">
              <a:rPr lang="en-US" smtClean="0"/>
              <a:t>22-Feb-23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418681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483CD1-DB69-414D-8F6A-4E7393A71250}" type="datetimeFigureOut">
              <a:rPr lang="en-US" smtClean="0"/>
              <a:t>22-Feb-23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A887A-3C10-433F-861B-F33952849EA4}" type="slidenum">
              <a:rPr lang="en-US" smtClean="0"/>
              <a:t>‹#›</a:t>
            </a:fld>
            <a:endParaRPr lang="en-US"/>
          </a:p>
        </p:txBody>
      </p:sp>
    </p:spTree>
    <p:extLst>
      <p:ext uri="{BB962C8B-B14F-4D97-AF65-F5344CB8AC3E}">
        <p14:creationId xmlns:p14="http://schemas.microsoft.com/office/powerpoint/2010/main" val="345135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483CD1-DB69-414D-8F6A-4E7393A71250}" type="datetimeFigureOut">
              <a:rPr lang="en-US" smtClean="0"/>
              <a:t>22-Feb-23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A887A-3C10-433F-861B-F33952849E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36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483CD1-DB69-414D-8F6A-4E7393A71250}" type="datetimeFigureOut">
              <a:rPr lang="en-US" smtClean="0"/>
              <a:t>22-Feb-23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2A887A-3C10-433F-861B-F33952849EA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31636"/>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 id="2147484293"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7514" y="1317523"/>
            <a:ext cx="5820439" cy="680394"/>
          </a:xfrm>
        </p:spPr>
        <p:txBody>
          <a:bodyPr>
            <a:normAutofit/>
          </a:bodyPr>
          <a:lstStyle/>
          <a:p>
            <a:r>
              <a:rPr lang="en-US" sz="4000" b="1" dirty="0"/>
              <a:t>Data </a:t>
            </a:r>
            <a:r>
              <a:rPr lang="en-US" sz="4000" b="1" dirty="0" smtClean="0"/>
              <a:t>Warehouse</a:t>
            </a:r>
            <a:endParaRPr lang="en-US" sz="4000" b="1" dirty="0"/>
          </a:p>
        </p:txBody>
      </p:sp>
      <p:sp>
        <p:nvSpPr>
          <p:cNvPr id="3" name="TextBox 2"/>
          <p:cNvSpPr txBox="1"/>
          <p:nvPr/>
        </p:nvSpPr>
        <p:spPr>
          <a:xfrm>
            <a:off x="6237514" y="5221736"/>
            <a:ext cx="5383679" cy="923330"/>
          </a:xfrm>
          <a:prstGeom prst="rect">
            <a:avLst/>
          </a:prstGeom>
          <a:noFill/>
        </p:spPr>
        <p:txBody>
          <a:bodyPr wrap="square" rtlCol="0">
            <a:spAutoFit/>
          </a:bodyPr>
          <a:lstStyle/>
          <a:p>
            <a:r>
              <a:rPr lang="en-US" b="1" dirty="0"/>
              <a:t>Presented by</a:t>
            </a:r>
          </a:p>
          <a:p>
            <a:r>
              <a:rPr lang="en-US" dirty="0" smtClean="0"/>
              <a:t>FAISAL JAMIL</a:t>
            </a:r>
            <a:endParaRPr lang="en-US" dirty="0"/>
          </a:p>
          <a:p>
            <a:endParaRPr lang="en-US" dirty="0"/>
          </a:p>
        </p:txBody>
      </p:sp>
      <p:cxnSp>
        <p:nvCxnSpPr>
          <p:cNvPr id="5" name="Straight Connector 4"/>
          <p:cNvCxnSpPr/>
          <p:nvPr/>
        </p:nvCxnSpPr>
        <p:spPr>
          <a:xfrm flipV="1">
            <a:off x="6159731" y="3516284"/>
            <a:ext cx="6023956" cy="16625"/>
          </a:xfrm>
          <a:prstGeom prst="line">
            <a:avLst/>
          </a:prstGeom>
        </p:spPr>
        <p:style>
          <a:lnRef idx="3">
            <a:schemeClr val="dk1"/>
          </a:lnRef>
          <a:fillRef idx="0">
            <a:schemeClr val="dk1"/>
          </a:fillRef>
          <a:effectRef idx="2">
            <a:schemeClr val="dk1"/>
          </a:effectRef>
          <a:fontRef idx="minor">
            <a:schemeClr val="tx1"/>
          </a:fontRef>
        </p:style>
      </p:cxnSp>
      <p:pic>
        <p:nvPicPr>
          <p:cNvPr id="4100" name="Picture 4" descr="Oracle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93" y="806600"/>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8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normAutofit/>
          </a:bodyPr>
          <a:lstStyle/>
          <a:p>
            <a:r>
              <a:rPr lang="en-US" dirty="0" smtClean="0"/>
              <a:t>Features </a:t>
            </a:r>
            <a:r>
              <a:rPr lang="en-US" dirty="0" smtClean="0"/>
              <a:t>of Data Warehouse</a:t>
            </a:r>
            <a:endParaRPr lang="en-US" dirty="0"/>
          </a:p>
        </p:txBody>
      </p:sp>
      <p:sp>
        <p:nvSpPr>
          <p:cNvPr id="3" name="Content Placeholder 2"/>
          <p:cNvSpPr>
            <a:spLocks noGrp="1"/>
          </p:cNvSpPr>
          <p:nvPr>
            <p:ph idx="1"/>
          </p:nvPr>
        </p:nvSpPr>
        <p:spPr>
          <a:xfrm>
            <a:off x="1024127" y="1795389"/>
            <a:ext cx="9720073" cy="4023360"/>
          </a:xfrm>
        </p:spPr>
        <p:txBody>
          <a:bodyPr>
            <a:normAutofit/>
          </a:bodyPr>
          <a:lstStyle/>
          <a:p>
            <a:r>
              <a:rPr lang="en-US" dirty="0" smtClean="0"/>
              <a:t>Subject Oriented  (Finance, Marketing, Inventory)</a:t>
            </a:r>
          </a:p>
          <a:p>
            <a:pPr lvl="1"/>
            <a:r>
              <a:rPr lang="en-US" dirty="0"/>
              <a:t>A data warehouse can be used to analyze a particular subject area. For example, "sales" can be a particular subject</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p:txBody>
      </p:sp>
      <p:pic>
        <p:nvPicPr>
          <p:cNvPr id="5" name="Picture 4"/>
          <p:cNvPicPr>
            <a:picLocks noChangeAspect="1"/>
          </p:cNvPicPr>
          <p:nvPr/>
        </p:nvPicPr>
        <p:blipFill rotWithShape="1">
          <a:blip r:embed="rId3"/>
          <a:srcRect l="4154" r="1472"/>
          <a:stretch/>
        </p:blipFill>
        <p:spPr>
          <a:xfrm>
            <a:off x="3563695" y="2855754"/>
            <a:ext cx="3469341" cy="3457143"/>
          </a:xfrm>
          <a:prstGeom prst="rect">
            <a:avLst/>
          </a:prstGeom>
        </p:spPr>
      </p:pic>
    </p:spTree>
    <p:extLst>
      <p:ext uri="{BB962C8B-B14F-4D97-AF65-F5344CB8AC3E}">
        <p14:creationId xmlns:p14="http://schemas.microsoft.com/office/powerpoint/2010/main" val="102947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3" name="Content Placeholder 2"/>
          <p:cNvSpPr>
            <a:spLocks noGrp="1"/>
          </p:cNvSpPr>
          <p:nvPr>
            <p:ph idx="1"/>
          </p:nvPr>
        </p:nvSpPr>
        <p:spPr>
          <a:xfrm>
            <a:off x="952500" y="1836534"/>
            <a:ext cx="10515600" cy="4351338"/>
          </a:xfrm>
        </p:spPr>
        <p:txBody>
          <a:bodyPr/>
          <a:lstStyle/>
          <a:p>
            <a:r>
              <a:rPr lang="en-US" dirty="0" smtClean="0"/>
              <a:t>Integrated</a:t>
            </a:r>
          </a:p>
          <a:p>
            <a:pPr lvl="1"/>
            <a:r>
              <a:rPr lang="en-US" dirty="0"/>
              <a:t>A data warehouse integrates data from multiple data sources. For example, source A and source B may have different ways of identifying a product, but in a data warehouse, there will be only a single way of identifying a product.</a:t>
            </a:r>
          </a:p>
        </p:txBody>
      </p:sp>
      <p:pic>
        <p:nvPicPr>
          <p:cNvPr id="5" name="Picture 4"/>
          <p:cNvPicPr>
            <a:picLocks noChangeAspect="1"/>
          </p:cNvPicPr>
          <p:nvPr/>
        </p:nvPicPr>
        <p:blipFill>
          <a:blip r:embed="rId3"/>
          <a:stretch>
            <a:fillRect/>
          </a:stretch>
        </p:blipFill>
        <p:spPr>
          <a:xfrm>
            <a:off x="3096927" y="3232635"/>
            <a:ext cx="5086953" cy="3132728"/>
          </a:xfrm>
          <a:prstGeom prst="rect">
            <a:avLst/>
          </a:prstGeom>
        </p:spPr>
      </p:pic>
      <p:sp>
        <p:nvSpPr>
          <p:cNvPr id="6" name="Title 1"/>
          <p:cNvSpPr>
            <a:spLocks noGrp="1"/>
          </p:cNvSpPr>
          <p:nvPr>
            <p:ph type="title"/>
          </p:nvPr>
        </p:nvSpPr>
        <p:spPr>
          <a:xfrm>
            <a:off x="952500" y="514409"/>
            <a:ext cx="9720072" cy="1499616"/>
          </a:xfrm>
        </p:spPr>
        <p:txBody>
          <a:bodyPr>
            <a:normAutofit/>
          </a:bodyPr>
          <a:lstStyle/>
          <a:p>
            <a:r>
              <a:rPr lang="en-US" dirty="0" smtClean="0"/>
              <a:t>Features </a:t>
            </a:r>
            <a:r>
              <a:rPr lang="en-US" dirty="0" smtClean="0"/>
              <a:t>of Data Warehouse</a:t>
            </a:r>
            <a:endParaRPr lang="en-US" dirty="0"/>
          </a:p>
        </p:txBody>
      </p:sp>
    </p:spTree>
    <p:extLst>
      <p:ext uri="{BB962C8B-B14F-4D97-AF65-F5344CB8AC3E}">
        <p14:creationId xmlns:p14="http://schemas.microsoft.com/office/powerpoint/2010/main" val="4131645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3" name="Content Placeholder 2"/>
          <p:cNvSpPr>
            <a:spLocks noGrp="1"/>
          </p:cNvSpPr>
          <p:nvPr>
            <p:ph idx="1"/>
          </p:nvPr>
        </p:nvSpPr>
        <p:spPr>
          <a:xfrm>
            <a:off x="1078230" y="1629784"/>
            <a:ext cx="10515600" cy="5827339"/>
          </a:xfrm>
        </p:spPr>
        <p:txBody>
          <a:bodyPr/>
          <a:lstStyle/>
          <a:p>
            <a:r>
              <a:rPr lang="en-US" dirty="0" smtClean="0"/>
              <a:t>Time Variant</a:t>
            </a:r>
          </a:p>
          <a:p>
            <a:pPr lvl="1"/>
            <a:r>
              <a:rPr lang="en-US" dirty="0"/>
              <a:t>Historical data is kept in a data warehouse. For example, one can retrieve data from 3 months, 6 months, 12 months, or even older data from a data warehouse. This contrasts with a transactions system, where often only the most recent data is kept. For example, a transaction system may hold the most recent address of a customer, where a data warehouse can hold all addresses associated with a customer.</a:t>
            </a:r>
          </a:p>
        </p:txBody>
      </p:sp>
      <p:pic>
        <p:nvPicPr>
          <p:cNvPr id="4" name="Picture 3"/>
          <p:cNvPicPr>
            <a:picLocks noChangeAspect="1"/>
          </p:cNvPicPr>
          <p:nvPr/>
        </p:nvPicPr>
        <p:blipFill rotWithShape="1">
          <a:blip r:embed="rId3"/>
          <a:srcRect l="47000" t="3613" r="5769" b="22594"/>
          <a:stretch/>
        </p:blipFill>
        <p:spPr>
          <a:xfrm>
            <a:off x="8695592" y="3048155"/>
            <a:ext cx="2567354" cy="1561800"/>
          </a:xfrm>
          <a:prstGeom prst="rect">
            <a:avLst/>
          </a:prstGeom>
        </p:spPr>
      </p:pic>
      <p:sp>
        <p:nvSpPr>
          <p:cNvPr id="6" name="Title 1"/>
          <p:cNvSpPr>
            <a:spLocks noGrp="1"/>
          </p:cNvSpPr>
          <p:nvPr>
            <p:ph type="title"/>
          </p:nvPr>
        </p:nvSpPr>
        <p:spPr>
          <a:xfrm>
            <a:off x="929540" y="516636"/>
            <a:ext cx="9720072" cy="1499616"/>
          </a:xfrm>
        </p:spPr>
        <p:txBody>
          <a:bodyPr>
            <a:normAutofit/>
          </a:bodyPr>
          <a:lstStyle/>
          <a:p>
            <a:r>
              <a:rPr lang="en-US" dirty="0" smtClean="0"/>
              <a:t>Features </a:t>
            </a:r>
            <a:r>
              <a:rPr lang="en-US" dirty="0" smtClean="0"/>
              <a:t>of Data Warehouse</a:t>
            </a:r>
            <a:endParaRPr lang="en-US" dirty="0"/>
          </a:p>
        </p:txBody>
      </p:sp>
      <p:pic>
        <p:nvPicPr>
          <p:cNvPr id="2" name="Picture 1"/>
          <p:cNvPicPr>
            <a:picLocks noChangeAspect="1"/>
          </p:cNvPicPr>
          <p:nvPr/>
        </p:nvPicPr>
        <p:blipFill>
          <a:blip r:embed="rId4"/>
          <a:stretch>
            <a:fillRect/>
          </a:stretch>
        </p:blipFill>
        <p:spPr>
          <a:xfrm>
            <a:off x="929540" y="2991153"/>
            <a:ext cx="7167882" cy="1675804"/>
          </a:xfrm>
          <a:prstGeom prst="rect">
            <a:avLst/>
          </a:prstGeom>
        </p:spPr>
      </p:pic>
      <p:pic>
        <p:nvPicPr>
          <p:cNvPr id="7" name="Picture 6"/>
          <p:cNvPicPr>
            <a:picLocks noChangeAspect="1"/>
          </p:cNvPicPr>
          <p:nvPr/>
        </p:nvPicPr>
        <p:blipFill rotWithShape="1">
          <a:blip r:embed="rId5"/>
          <a:srcRect r="927"/>
          <a:stretch/>
        </p:blipFill>
        <p:spPr>
          <a:xfrm>
            <a:off x="929540" y="4813517"/>
            <a:ext cx="10333406" cy="1745454"/>
          </a:xfrm>
          <a:prstGeom prst="rect">
            <a:avLst/>
          </a:prstGeom>
        </p:spPr>
      </p:pic>
    </p:spTree>
    <p:extLst>
      <p:ext uri="{BB962C8B-B14F-4D97-AF65-F5344CB8AC3E}">
        <p14:creationId xmlns:p14="http://schemas.microsoft.com/office/powerpoint/2010/main" val="215856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3" name="Content Placeholder 2"/>
          <p:cNvSpPr>
            <a:spLocks noGrp="1"/>
          </p:cNvSpPr>
          <p:nvPr>
            <p:ph idx="1"/>
          </p:nvPr>
        </p:nvSpPr>
        <p:spPr>
          <a:xfrm>
            <a:off x="1024128" y="1843747"/>
            <a:ext cx="10515600" cy="3271297"/>
          </a:xfrm>
        </p:spPr>
        <p:txBody>
          <a:bodyPr/>
          <a:lstStyle/>
          <a:p>
            <a:r>
              <a:rPr lang="en-US" dirty="0" smtClean="0"/>
              <a:t>Non-volatile</a:t>
            </a:r>
          </a:p>
          <a:p>
            <a:pPr lvl="1"/>
            <a:r>
              <a:rPr lang="en-US" dirty="0"/>
              <a:t>Once data is in the data warehouse, it will not change. So, historical data in a data warehouse should never be altered</a:t>
            </a:r>
            <a:r>
              <a:rPr lang="en-US" dirty="0" smtClean="0"/>
              <a:t>.</a:t>
            </a:r>
            <a:endParaRPr lang="en-US" dirty="0"/>
          </a:p>
        </p:txBody>
      </p:sp>
      <p:pic>
        <p:nvPicPr>
          <p:cNvPr id="2" name="Picture 1"/>
          <p:cNvPicPr>
            <a:picLocks noChangeAspect="1"/>
          </p:cNvPicPr>
          <p:nvPr/>
        </p:nvPicPr>
        <p:blipFill>
          <a:blip r:embed="rId3"/>
          <a:stretch>
            <a:fillRect/>
          </a:stretch>
        </p:blipFill>
        <p:spPr>
          <a:xfrm>
            <a:off x="4183379" y="3113176"/>
            <a:ext cx="2900529" cy="3404305"/>
          </a:xfrm>
          <a:prstGeom prst="rect">
            <a:avLst/>
          </a:prstGeom>
        </p:spPr>
      </p:pic>
      <p:sp>
        <p:nvSpPr>
          <p:cNvPr id="5" name="Title 1"/>
          <p:cNvSpPr>
            <a:spLocks noGrp="1"/>
          </p:cNvSpPr>
          <p:nvPr>
            <p:ph type="title"/>
          </p:nvPr>
        </p:nvSpPr>
        <p:spPr>
          <a:xfrm>
            <a:off x="1024128" y="585216"/>
            <a:ext cx="9720072" cy="1499616"/>
          </a:xfrm>
        </p:spPr>
        <p:txBody>
          <a:bodyPr>
            <a:normAutofit/>
          </a:bodyPr>
          <a:lstStyle/>
          <a:p>
            <a:r>
              <a:rPr lang="en-US" dirty="0" smtClean="0"/>
              <a:t>Features </a:t>
            </a:r>
            <a:r>
              <a:rPr lang="en-US" dirty="0" smtClean="0"/>
              <a:t>of Data Warehouse</a:t>
            </a:r>
            <a:endParaRPr lang="en-US" dirty="0"/>
          </a:p>
        </p:txBody>
      </p:sp>
    </p:spTree>
    <p:extLst>
      <p:ext uri="{BB962C8B-B14F-4D97-AF65-F5344CB8AC3E}">
        <p14:creationId xmlns:p14="http://schemas.microsoft.com/office/powerpoint/2010/main" val="812918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What is </a:t>
            </a:r>
            <a:r>
              <a:rPr lang="en-US" dirty="0"/>
              <a:t>Granularity</a:t>
            </a:r>
            <a:r>
              <a:rPr lang="en-US" dirty="0" smtClean="0"/>
              <a:t> ?</a:t>
            </a:r>
            <a:endParaRPr lang="en-US" dirty="0"/>
          </a:p>
        </p:txBody>
      </p:sp>
      <p:sp>
        <p:nvSpPr>
          <p:cNvPr id="3" name="Content Placeholder 2"/>
          <p:cNvSpPr>
            <a:spLocks noGrp="1"/>
          </p:cNvSpPr>
          <p:nvPr>
            <p:ph idx="1"/>
          </p:nvPr>
        </p:nvSpPr>
        <p:spPr>
          <a:xfrm>
            <a:off x="1024127" y="1817370"/>
            <a:ext cx="9720073" cy="4023360"/>
          </a:xfrm>
        </p:spPr>
        <p:txBody>
          <a:bodyPr/>
          <a:lstStyle/>
          <a:p>
            <a:r>
              <a:rPr lang="en-US" dirty="0" smtClean="0"/>
              <a:t>Granularity </a:t>
            </a:r>
            <a:r>
              <a:rPr lang="en-US" dirty="0"/>
              <a:t>refers to the level of detail </a:t>
            </a:r>
            <a:r>
              <a:rPr lang="en-US" dirty="0" smtClean="0"/>
              <a:t>of </a:t>
            </a:r>
            <a:r>
              <a:rPr lang="en-US" dirty="0"/>
              <a:t>the data that is stored and managed</a:t>
            </a:r>
            <a:r>
              <a:rPr lang="en-US" dirty="0" smtClean="0"/>
              <a:t>.</a:t>
            </a:r>
          </a:p>
          <a:p>
            <a:r>
              <a:rPr lang="en-US" dirty="0" smtClean="0"/>
              <a:t>Example. The HR manage want to see the turnover rate of Yearly, Quarterly ,monthly and weekly.</a:t>
            </a:r>
            <a:endParaRPr lang="en-US" dirty="0"/>
          </a:p>
        </p:txBody>
      </p:sp>
      <p:pic>
        <p:nvPicPr>
          <p:cNvPr id="5" name="Picture 4"/>
          <p:cNvPicPr>
            <a:picLocks noChangeAspect="1"/>
          </p:cNvPicPr>
          <p:nvPr/>
        </p:nvPicPr>
        <p:blipFill>
          <a:blip r:embed="rId3"/>
          <a:stretch>
            <a:fillRect/>
          </a:stretch>
        </p:blipFill>
        <p:spPr>
          <a:xfrm>
            <a:off x="0" y="3088511"/>
            <a:ext cx="8297361" cy="3563749"/>
          </a:xfrm>
          <a:prstGeom prst="rect">
            <a:avLst/>
          </a:prstGeom>
        </p:spPr>
      </p:pic>
      <p:pic>
        <p:nvPicPr>
          <p:cNvPr id="6" name="Picture 5"/>
          <p:cNvPicPr>
            <a:picLocks noChangeAspect="1"/>
          </p:cNvPicPr>
          <p:nvPr/>
        </p:nvPicPr>
        <p:blipFill rotWithShape="1">
          <a:blip r:embed="rId4"/>
          <a:srcRect l="-3424" t="302" r="3424" b="5790"/>
          <a:stretch/>
        </p:blipFill>
        <p:spPr>
          <a:xfrm>
            <a:off x="8297361" y="3088511"/>
            <a:ext cx="3671824" cy="3552319"/>
          </a:xfrm>
          <a:prstGeom prst="rect">
            <a:avLst/>
          </a:prstGeom>
        </p:spPr>
      </p:pic>
    </p:spTree>
    <p:extLst>
      <p:ext uri="{BB962C8B-B14F-4D97-AF65-F5344CB8AC3E}">
        <p14:creationId xmlns:p14="http://schemas.microsoft.com/office/powerpoint/2010/main" val="3903166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Data Models</a:t>
            </a:r>
            <a:endParaRPr lang="en-US" dirty="0"/>
          </a:p>
        </p:txBody>
      </p:sp>
      <p:sp>
        <p:nvSpPr>
          <p:cNvPr id="3" name="Content Placeholder 2"/>
          <p:cNvSpPr>
            <a:spLocks noGrp="1"/>
          </p:cNvSpPr>
          <p:nvPr>
            <p:ph idx="1"/>
          </p:nvPr>
        </p:nvSpPr>
        <p:spPr>
          <a:xfrm>
            <a:off x="1024127" y="2035927"/>
            <a:ext cx="9720073" cy="4023360"/>
          </a:xfrm>
        </p:spPr>
        <p:txBody>
          <a:bodyPr/>
          <a:lstStyle/>
          <a:p>
            <a:r>
              <a:rPr lang="en-US" dirty="0" smtClean="0"/>
              <a:t>What is </a:t>
            </a:r>
            <a:r>
              <a:rPr lang="en-US" dirty="0" smtClean="0"/>
              <a:t>Dimension?</a:t>
            </a:r>
            <a:endParaRPr lang="en-US" dirty="0" smtClean="0"/>
          </a:p>
          <a:p>
            <a:pPr lvl="1"/>
            <a:r>
              <a:rPr lang="en-US" dirty="0"/>
              <a:t>A dimension table contains dimensions of a fact</a:t>
            </a:r>
            <a:r>
              <a:rPr lang="en-US" dirty="0" smtClean="0"/>
              <a:t>.</a:t>
            </a:r>
          </a:p>
          <a:p>
            <a:pPr lvl="1"/>
            <a:r>
              <a:rPr lang="en-US" dirty="0" smtClean="0"/>
              <a:t>Examples (Time, Location, CPT, Patient etc.) </a:t>
            </a:r>
          </a:p>
          <a:p>
            <a:r>
              <a:rPr lang="en-US" dirty="0" smtClean="0"/>
              <a:t>What is Fact?</a:t>
            </a:r>
          </a:p>
          <a:p>
            <a:pPr lvl="1"/>
            <a:r>
              <a:rPr lang="en-US" dirty="0"/>
              <a:t>The fact table contains measurements, metrics, and facts about a business </a:t>
            </a:r>
            <a:r>
              <a:rPr lang="en-US" dirty="0" smtClean="0"/>
              <a:t>process (Contain the foreign key of dimensions)</a:t>
            </a:r>
            <a:endParaRPr lang="en-US" dirty="0"/>
          </a:p>
        </p:txBody>
      </p:sp>
    </p:spTree>
    <p:extLst>
      <p:ext uri="{BB962C8B-B14F-4D97-AF65-F5344CB8AC3E}">
        <p14:creationId xmlns:p14="http://schemas.microsoft.com/office/powerpoint/2010/main" val="3639136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Data Modeling Schemas</a:t>
            </a:r>
            <a:endParaRPr lang="en-US" dirty="0"/>
          </a:p>
        </p:txBody>
      </p:sp>
      <p:sp>
        <p:nvSpPr>
          <p:cNvPr id="3" name="Content Placeholder 2"/>
          <p:cNvSpPr>
            <a:spLocks noGrp="1"/>
          </p:cNvSpPr>
          <p:nvPr>
            <p:ph idx="1"/>
          </p:nvPr>
        </p:nvSpPr>
        <p:spPr>
          <a:xfrm>
            <a:off x="1024128" y="2035927"/>
            <a:ext cx="9720073" cy="4023360"/>
          </a:xfrm>
        </p:spPr>
        <p:txBody>
          <a:bodyPr>
            <a:normAutofit/>
          </a:bodyPr>
          <a:lstStyle/>
          <a:p>
            <a:r>
              <a:rPr lang="en-US" b="1" dirty="0" smtClean="0"/>
              <a:t>Star Schema</a:t>
            </a:r>
          </a:p>
          <a:p>
            <a:pPr lvl="1"/>
            <a:r>
              <a:rPr lang="en-US" dirty="0"/>
              <a:t>The star schema in a data warehouse is historically one of the most straightforward designs. This schema follows some distinct design parameters, such as only permitting one central table and a handful of single-dimension tables joined to the table</a:t>
            </a:r>
            <a:endParaRPr lang="en-US" dirty="0" smtClean="0"/>
          </a:p>
          <a:p>
            <a:r>
              <a:rPr lang="en-US" b="1" dirty="0" smtClean="0"/>
              <a:t>Snowflake Schema</a:t>
            </a:r>
          </a:p>
          <a:p>
            <a:pPr lvl="1"/>
            <a:r>
              <a:rPr lang="en-US" dirty="0"/>
              <a:t>This data warehouse schema builds on the star schema by adding additional sub-dimension tables that relate to first-order dimension tables joined to the fact table.</a:t>
            </a:r>
            <a:endParaRPr lang="en-US" dirty="0" smtClean="0"/>
          </a:p>
          <a:p>
            <a:r>
              <a:rPr lang="en-US" b="1" dirty="0" smtClean="0"/>
              <a:t>Galaxy Schema</a:t>
            </a:r>
          </a:p>
          <a:p>
            <a:pPr lvl="1"/>
            <a:r>
              <a:rPr lang="en-US" dirty="0"/>
              <a:t>The Galaxy Data Warehouse Schema, also known as a Fact Constellation Schema, acts as the next iteration of the data warehouse schema. Unlike the Star Schema and Snowflake Schema, the Galaxy Schema uses multiple fact tables connected with shared normalized dimension tables.</a:t>
            </a:r>
          </a:p>
        </p:txBody>
      </p:sp>
    </p:spTree>
    <p:extLst>
      <p:ext uri="{BB962C8B-B14F-4D97-AF65-F5344CB8AC3E}">
        <p14:creationId xmlns:p14="http://schemas.microsoft.com/office/powerpoint/2010/main" val="5369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Star Schema</a:t>
            </a:r>
            <a:endParaRPr lang="en-US" dirty="0"/>
          </a:p>
        </p:txBody>
      </p:sp>
      <p:pic>
        <p:nvPicPr>
          <p:cNvPr id="5122" name="Picture 2" descr="What is Star Schema in Data Warehouse 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646" y="2053025"/>
            <a:ext cx="4702233" cy="408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51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992000" y="722232"/>
            <a:ext cx="10058400" cy="968456"/>
          </a:xfrm>
        </p:spPr>
        <p:txBody>
          <a:bodyPr>
            <a:normAutofit/>
          </a:bodyPr>
          <a:lstStyle/>
          <a:p>
            <a:r>
              <a:rPr lang="en-US" dirty="0" smtClean="0"/>
              <a:t>Snowflake Schema</a:t>
            </a:r>
            <a:endParaRPr lang="en-US" dirty="0"/>
          </a:p>
        </p:txBody>
      </p:sp>
      <p:pic>
        <p:nvPicPr>
          <p:cNvPr id="6146" name="Picture 2" descr="Snowflake Schema in Data Warehouse Model"/>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01696" y="2286000"/>
            <a:ext cx="876474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7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Galaxy Schema</a:t>
            </a:r>
            <a:endParaRPr lang="en-US" dirty="0"/>
          </a:p>
        </p:txBody>
      </p:sp>
      <p:pic>
        <p:nvPicPr>
          <p:cNvPr id="7170" name="Picture 2" descr="Snowflake Schema in Data Warehous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234" y="1761751"/>
            <a:ext cx="8939005" cy="410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0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982693" y="1005205"/>
            <a:ext cx="10515600" cy="572135"/>
          </a:xfrm>
        </p:spPr>
        <p:txBody>
          <a:bodyPr>
            <a:normAutofit fontScale="90000"/>
          </a:bodyPr>
          <a:lstStyle/>
          <a:p>
            <a:r>
              <a:rPr lang="en-US" dirty="0" smtClean="0"/>
              <a:t>What does data mean?</a:t>
            </a:r>
            <a:endParaRPr lang="en-US" dirty="0"/>
          </a:p>
        </p:txBody>
      </p:sp>
      <p:pic>
        <p:nvPicPr>
          <p:cNvPr id="2050" name="Picture 2" descr="What is data? Definition and examples - Market Business News"/>
          <p:cNvPicPr>
            <a:picLocks noChangeAspect="1" noChangeArrowheads="1"/>
          </p:cNvPicPr>
          <p:nvPr/>
        </p:nvPicPr>
        <p:blipFill rotWithShape="1">
          <a:blip r:embed="rId3">
            <a:extLst>
              <a:ext uri="{28A0092B-C50C-407E-A947-70E740481C1C}">
                <a14:useLocalDpi xmlns:a14="http://schemas.microsoft.com/office/drawing/2010/main" val="0"/>
              </a:ext>
            </a:extLst>
          </a:blip>
          <a:srcRect t="15512"/>
          <a:stretch/>
        </p:blipFill>
        <p:spPr bwMode="auto">
          <a:xfrm>
            <a:off x="693706" y="2034540"/>
            <a:ext cx="10804587"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77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Approach for Data Warehouse</a:t>
            </a:r>
            <a:endParaRPr lang="en-US" dirty="0"/>
          </a:p>
        </p:txBody>
      </p:sp>
      <p:sp>
        <p:nvSpPr>
          <p:cNvPr id="3" name="Content Placeholder 2"/>
          <p:cNvSpPr>
            <a:spLocks noGrp="1"/>
          </p:cNvSpPr>
          <p:nvPr>
            <p:ph idx="1"/>
          </p:nvPr>
        </p:nvSpPr>
        <p:spPr>
          <a:xfrm>
            <a:off x="1024127" y="2035927"/>
            <a:ext cx="9720073" cy="4023360"/>
          </a:xfrm>
        </p:spPr>
        <p:txBody>
          <a:bodyPr/>
          <a:lstStyle/>
          <a:p>
            <a:r>
              <a:rPr lang="en-US" dirty="0" smtClean="0"/>
              <a:t>Top Down</a:t>
            </a:r>
          </a:p>
          <a:p>
            <a:r>
              <a:rPr lang="en-US" dirty="0" smtClean="0"/>
              <a:t>Bottom up</a:t>
            </a:r>
            <a:endParaRPr lang="en-US" dirty="0"/>
          </a:p>
        </p:txBody>
      </p:sp>
    </p:spTree>
    <p:extLst>
      <p:ext uri="{BB962C8B-B14F-4D97-AF65-F5344CB8AC3E}">
        <p14:creationId xmlns:p14="http://schemas.microsoft.com/office/powerpoint/2010/main" val="2472290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914400" y="990924"/>
            <a:ext cx="10515600" cy="880969"/>
          </a:xfrm>
        </p:spPr>
        <p:txBody>
          <a:bodyPr>
            <a:normAutofit fontScale="90000"/>
          </a:bodyPr>
          <a:lstStyle/>
          <a:p>
            <a:r>
              <a:rPr lang="en-US" dirty="0"/>
              <a:t>Top Down</a:t>
            </a:r>
            <a:br>
              <a:rPr lang="en-US" dirty="0"/>
            </a:br>
            <a:endParaRPr lang="en-US" dirty="0"/>
          </a:p>
        </p:txBody>
      </p:sp>
      <p:sp>
        <p:nvSpPr>
          <p:cNvPr id="4" name="Rectangle 3"/>
          <p:cNvSpPr/>
          <p:nvPr/>
        </p:nvSpPr>
        <p:spPr>
          <a:xfrm>
            <a:off x="914400" y="1431409"/>
            <a:ext cx="5136777" cy="1815882"/>
          </a:xfrm>
          <a:prstGeom prst="rect">
            <a:avLst/>
          </a:prstGeom>
        </p:spPr>
        <p:txBody>
          <a:bodyPr wrap="square">
            <a:spAutoFit/>
          </a:bodyPr>
          <a:lstStyle/>
          <a:p>
            <a:pPr fontAlgn="base"/>
            <a:r>
              <a:rPr lang="en-US" sz="1400" b="1" dirty="0">
                <a:latin typeface="urw-din"/>
              </a:rPr>
              <a:t>Advantages of Top-Down Approach –</a:t>
            </a:r>
            <a:r>
              <a:rPr lang="en-US" sz="1400" dirty="0">
                <a:latin typeface="urw-din"/>
              </a:rPr>
              <a:t>  </a:t>
            </a:r>
          </a:p>
          <a:p>
            <a:pPr fontAlgn="base">
              <a:buFont typeface="+mj-lt"/>
              <a:buAutoNum type="arabicPeriod"/>
            </a:pPr>
            <a:r>
              <a:rPr lang="en-US" sz="1400" dirty="0">
                <a:latin typeface="urw-din"/>
              </a:rPr>
              <a:t>Since the data marts are created from the </a:t>
            </a:r>
            <a:r>
              <a:rPr lang="en-US" sz="1400" dirty="0" smtClean="0">
                <a:latin typeface="urw-din"/>
              </a:rPr>
              <a:t>data warehouse</a:t>
            </a:r>
            <a:r>
              <a:rPr lang="en-US" sz="1400" dirty="0">
                <a:latin typeface="urw-din"/>
              </a:rPr>
              <a:t>, provides consistent dimensional view of data marts. </a:t>
            </a:r>
            <a:br>
              <a:rPr lang="en-US" sz="1400" dirty="0">
                <a:latin typeface="urw-din"/>
              </a:rPr>
            </a:br>
            <a:r>
              <a:rPr lang="en-US" sz="1400" dirty="0" smtClean="0">
                <a:latin typeface="urw-din"/>
              </a:rPr>
              <a:t>2. Creating </a:t>
            </a:r>
            <a:r>
              <a:rPr lang="en-US" sz="1400" dirty="0">
                <a:latin typeface="urw-din"/>
              </a:rPr>
              <a:t>data mart from </a:t>
            </a:r>
            <a:r>
              <a:rPr lang="en-US" sz="1400" dirty="0" smtClean="0">
                <a:latin typeface="urw-din"/>
              </a:rPr>
              <a:t>data warehouse </a:t>
            </a:r>
            <a:r>
              <a:rPr lang="en-US" sz="1400" dirty="0">
                <a:latin typeface="urw-din"/>
              </a:rPr>
              <a:t>is easy. </a:t>
            </a:r>
            <a:br>
              <a:rPr lang="en-US" sz="1400" dirty="0">
                <a:latin typeface="urw-din"/>
              </a:rPr>
            </a:br>
            <a:r>
              <a:rPr lang="en-US" sz="1400" dirty="0">
                <a:latin typeface="urw-din"/>
              </a:rPr>
              <a:t> </a:t>
            </a:r>
          </a:p>
          <a:p>
            <a:pPr fontAlgn="base"/>
            <a:r>
              <a:rPr lang="en-US" sz="1400" b="1" dirty="0">
                <a:latin typeface="urw-din"/>
              </a:rPr>
              <a:t>Disadvantages of Top-Down Approach –</a:t>
            </a:r>
            <a:r>
              <a:rPr lang="en-US" sz="1400" dirty="0">
                <a:latin typeface="urw-din"/>
              </a:rPr>
              <a:t>  </a:t>
            </a:r>
          </a:p>
          <a:p>
            <a:pPr fontAlgn="base"/>
            <a:r>
              <a:rPr lang="en-US" sz="1400" dirty="0">
                <a:latin typeface="urw-din"/>
              </a:rPr>
              <a:t>The cost, time taken in designing and its maintenance is very high.</a:t>
            </a:r>
            <a:endParaRPr lang="en-US" sz="1400" b="0" i="0" dirty="0">
              <a:effectLst/>
              <a:latin typeface="urw-din"/>
            </a:endParaRPr>
          </a:p>
        </p:txBody>
      </p:sp>
      <p:sp>
        <p:nvSpPr>
          <p:cNvPr id="8" name="Title 1"/>
          <p:cNvSpPr txBox="1">
            <a:spLocks/>
          </p:cNvSpPr>
          <p:nvPr/>
        </p:nvSpPr>
        <p:spPr>
          <a:xfrm>
            <a:off x="914400" y="3584326"/>
            <a:ext cx="4055185" cy="88096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cap="all" spc="100" dirty="0">
                <a:solidFill>
                  <a:schemeClr val="tx1">
                    <a:lumMod val="95000"/>
                    <a:lumOff val="5000"/>
                  </a:schemeClr>
                </a:solidFill>
              </a:rPr>
              <a:t>Bottom Up</a:t>
            </a:r>
            <a:r>
              <a:rPr lang="en-US" dirty="0" smtClean="0"/>
              <a:t/>
            </a:r>
            <a:br>
              <a:rPr lang="en-US" dirty="0" smtClean="0"/>
            </a:br>
            <a:endParaRPr lang="en-US" dirty="0"/>
          </a:p>
        </p:txBody>
      </p:sp>
      <p:sp>
        <p:nvSpPr>
          <p:cNvPr id="5" name="Rectangle 4"/>
          <p:cNvSpPr/>
          <p:nvPr/>
        </p:nvSpPr>
        <p:spPr>
          <a:xfrm>
            <a:off x="914400" y="4275491"/>
            <a:ext cx="4374776" cy="2031325"/>
          </a:xfrm>
          <a:prstGeom prst="rect">
            <a:avLst/>
          </a:prstGeom>
        </p:spPr>
        <p:txBody>
          <a:bodyPr wrap="square">
            <a:spAutoFit/>
          </a:bodyPr>
          <a:lstStyle/>
          <a:p>
            <a:pPr fontAlgn="base"/>
            <a:r>
              <a:rPr lang="en-US" sz="1400" b="1" dirty="0">
                <a:latin typeface="urw-din"/>
              </a:rPr>
              <a:t>Advantages of Bottom-Up Approach –</a:t>
            </a:r>
            <a:r>
              <a:rPr lang="en-US" sz="1400" dirty="0">
                <a:latin typeface="urw-din"/>
              </a:rPr>
              <a:t>  </a:t>
            </a:r>
          </a:p>
          <a:p>
            <a:pPr fontAlgn="base">
              <a:buFont typeface="+mj-lt"/>
              <a:buAutoNum type="arabicPeriod"/>
            </a:pPr>
            <a:r>
              <a:rPr lang="en-US" sz="1400" dirty="0">
                <a:latin typeface="urw-din"/>
              </a:rPr>
              <a:t>As the data marts are created first, so the reports are quickly generated. </a:t>
            </a:r>
            <a:br>
              <a:rPr lang="en-US" sz="1400" dirty="0">
                <a:latin typeface="urw-din"/>
              </a:rPr>
            </a:br>
            <a:r>
              <a:rPr lang="en-US" sz="1400" dirty="0">
                <a:latin typeface="urw-din"/>
              </a:rPr>
              <a:t> </a:t>
            </a:r>
          </a:p>
          <a:p>
            <a:pPr fontAlgn="base">
              <a:buFont typeface="+mj-lt"/>
              <a:buAutoNum type="arabicPeriod"/>
            </a:pPr>
            <a:r>
              <a:rPr lang="en-US" sz="1400" dirty="0" smtClean="0">
                <a:latin typeface="urw-din"/>
              </a:rPr>
              <a:t>Also</a:t>
            </a:r>
            <a:r>
              <a:rPr lang="en-US" sz="1400" dirty="0">
                <a:latin typeface="urw-din"/>
              </a:rPr>
              <a:t>, the cost and time taken in designing this model is low comparatively. </a:t>
            </a:r>
            <a:br>
              <a:rPr lang="en-US" sz="1400" dirty="0">
                <a:latin typeface="urw-din"/>
              </a:rPr>
            </a:br>
            <a:r>
              <a:rPr lang="en-US" sz="1400" dirty="0">
                <a:latin typeface="urw-din"/>
              </a:rPr>
              <a:t> </a:t>
            </a:r>
          </a:p>
          <a:p>
            <a:pPr fontAlgn="base"/>
            <a:r>
              <a:rPr lang="en-US" sz="1400" b="1" dirty="0">
                <a:latin typeface="urw-din"/>
              </a:rPr>
              <a:t>Disadvantage of Bottom-Up Approach –</a:t>
            </a:r>
            <a:r>
              <a:rPr lang="en-US" sz="1400" dirty="0">
                <a:latin typeface="urw-din"/>
              </a:rPr>
              <a:t> </a:t>
            </a:r>
          </a:p>
          <a:p>
            <a:pPr fontAlgn="base"/>
            <a:r>
              <a:rPr lang="en-US" sz="1400" dirty="0" smtClean="0">
                <a:latin typeface="urw-din"/>
              </a:rPr>
              <a:t>It is difficult to maintain</a:t>
            </a:r>
            <a:endParaRPr lang="en-US" sz="1400" b="0" i="0" dirty="0">
              <a:effectLst/>
              <a:latin typeface="urw-din"/>
            </a:endParaRPr>
          </a:p>
        </p:txBody>
      </p:sp>
      <p:pic>
        <p:nvPicPr>
          <p:cNvPr id="6" name="Picture 5"/>
          <p:cNvPicPr>
            <a:picLocks noChangeAspect="1"/>
          </p:cNvPicPr>
          <p:nvPr/>
        </p:nvPicPr>
        <p:blipFill>
          <a:blip r:embed="rId3"/>
          <a:stretch>
            <a:fillRect/>
          </a:stretch>
        </p:blipFill>
        <p:spPr>
          <a:xfrm>
            <a:off x="6503622" y="232378"/>
            <a:ext cx="5496086" cy="2687832"/>
          </a:xfrm>
          <a:prstGeom prst="rect">
            <a:avLst/>
          </a:prstGeom>
        </p:spPr>
      </p:pic>
      <p:pic>
        <p:nvPicPr>
          <p:cNvPr id="7" name="Picture 6"/>
          <p:cNvPicPr>
            <a:picLocks noChangeAspect="1"/>
          </p:cNvPicPr>
          <p:nvPr/>
        </p:nvPicPr>
        <p:blipFill>
          <a:blip r:embed="rId4"/>
          <a:stretch>
            <a:fillRect/>
          </a:stretch>
        </p:blipFill>
        <p:spPr>
          <a:xfrm>
            <a:off x="6503622" y="3320322"/>
            <a:ext cx="5497126" cy="2712110"/>
          </a:xfrm>
          <a:prstGeom prst="rect">
            <a:avLst/>
          </a:prstGeom>
        </p:spPr>
      </p:pic>
    </p:spTree>
    <p:extLst>
      <p:ext uri="{BB962C8B-B14F-4D97-AF65-F5344CB8AC3E}">
        <p14:creationId xmlns:p14="http://schemas.microsoft.com/office/powerpoint/2010/main" val="511075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1024128" y="585216"/>
            <a:ext cx="9720072" cy="1289766"/>
          </a:xfrm>
        </p:spPr>
        <p:txBody>
          <a:bodyPr/>
          <a:lstStyle/>
          <a:p>
            <a:r>
              <a:rPr lang="en-US" dirty="0" smtClean="0"/>
              <a:t>Stage of Data Warehouse</a:t>
            </a:r>
            <a:endParaRPr lang="en-US" dirty="0"/>
          </a:p>
        </p:txBody>
      </p:sp>
      <p:pic>
        <p:nvPicPr>
          <p:cNvPr id="4" name="Picture 3"/>
          <p:cNvPicPr>
            <a:picLocks noChangeAspect="1"/>
          </p:cNvPicPr>
          <p:nvPr/>
        </p:nvPicPr>
        <p:blipFill>
          <a:blip r:embed="rId3"/>
          <a:stretch>
            <a:fillRect/>
          </a:stretch>
        </p:blipFill>
        <p:spPr>
          <a:xfrm>
            <a:off x="1077952" y="1478783"/>
            <a:ext cx="9412868" cy="422833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43850208"/>
              </p:ext>
            </p:extLst>
          </p:nvPr>
        </p:nvGraphicFramePr>
        <p:xfrm>
          <a:off x="1077952" y="5848714"/>
          <a:ext cx="10301248" cy="518160"/>
        </p:xfrm>
        <a:graphic>
          <a:graphicData uri="http://schemas.openxmlformats.org/drawingml/2006/table">
            <a:tbl>
              <a:tblPr firstRow="1" bandRow="1">
                <a:tableStyleId>{5C22544A-7EE6-4342-B048-85BDC9FD1C3A}</a:tableStyleId>
              </a:tblPr>
              <a:tblGrid>
                <a:gridCol w="3503284">
                  <a:extLst>
                    <a:ext uri="{9D8B030D-6E8A-4147-A177-3AD203B41FA5}">
                      <a16:colId xmlns:a16="http://schemas.microsoft.com/office/drawing/2014/main" val="3279314521"/>
                    </a:ext>
                  </a:extLst>
                </a:gridCol>
                <a:gridCol w="2336800">
                  <a:extLst>
                    <a:ext uri="{9D8B030D-6E8A-4147-A177-3AD203B41FA5}">
                      <a16:colId xmlns:a16="http://schemas.microsoft.com/office/drawing/2014/main" val="2298942598"/>
                    </a:ext>
                  </a:extLst>
                </a:gridCol>
                <a:gridCol w="2032000">
                  <a:extLst>
                    <a:ext uri="{9D8B030D-6E8A-4147-A177-3AD203B41FA5}">
                      <a16:colId xmlns:a16="http://schemas.microsoft.com/office/drawing/2014/main" val="3170101885"/>
                    </a:ext>
                  </a:extLst>
                </a:gridCol>
                <a:gridCol w="2429164">
                  <a:extLst>
                    <a:ext uri="{9D8B030D-6E8A-4147-A177-3AD203B41FA5}">
                      <a16:colId xmlns:a16="http://schemas.microsoft.com/office/drawing/2014/main" val="3200624998"/>
                    </a:ext>
                  </a:extLst>
                </a:gridCol>
              </a:tblGrid>
              <a:tr h="370840">
                <a:tc>
                  <a:txBody>
                    <a:bodyPr/>
                    <a:lstStyle/>
                    <a:p>
                      <a:pPr algn="ctr"/>
                      <a:r>
                        <a:rPr lang="en-US" sz="2800" dirty="0" smtClean="0">
                          <a:solidFill>
                            <a:srgbClr val="FFFF00"/>
                          </a:solidFill>
                        </a:rPr>
                        <a:t>Collect</a:t>
                      </a:r>
                      <a:endParaRPr lang="en-US" sz="2800" dirty="0">
                        <a:solidFill>
                          <a:srgbClr val="FFFF00"/>
                        </a:solidFill>
                      </a:endParaRPr>
                    </a:p>
                  </a:txBody>
                  <a:tcPr/>
                </a:tc>
                <a:tc>
                  <a:txBody>
                    <a:bodyPr/>
                    <a:lstStyle/>
                    <a:p>
                      <a:pPr algn="ctr"/>
                      <a:r>
                        <a:rPr lang="en-US" sz="2800" dirty="0" smtClean="0">
                          <a:solidFill>
                            <a:srgbClr val="FFFF00"/>
                          </a:solidFill>
                        </a:rPr>
                        <a:t>Store</a:t>
                      </a:r>
                      <a:endParaRPr lang="en-US" sz="2800" dirty="0">
                        <a:solidFill>
                          <a:srgbClr val="FFFF00"/>
                        </a:solidFill>
                      </a:endParaRPr>
                    </a:p>
                  </a:txBody>
                  <a:tcPr/>
                </a:tc>
                <a:tc>
                  <a:txBody>
                    <a:bodyPr/>
                    <a:lstStyle/>
                    <a:p>
                      <a:pPr algn="ctr"/>
                      <a:r>
                        <a:rPr lang="en-US" sz="2800" dirty="0" smtClean="0">
                          <a:solidFill>
                            <a:srgbClr val="FFFF00"/>
                          </a:solidFill>
                        </a:rPr>
                        <a:t>Analyze</a:t>
                      </a:r>
                      <a:endParaRPr lang="en-US" sz="2800" dirty="0">
                        <a:solidFill>
                          <a:srgbClr val="FFFF00"/>
                        </a:solidFill>
                      </a:endParaRPr>
                    </a:p>
                  </a:txBody>
                  <a:tcPr/>
                </a:tc>
                <a:tc>
                  <a:txBody>
                    <a:bodyPr/>
                    <a:lstStyle/>
                    <a:p>
                      <a:pPr algn="ctr"/>
                      <a:r>
                        <a:rPr lang="en-US" sz="2800" dirty="0" smtClean="0">
                          <a:solidFill>
                            <a:srgbClr val="FFFF00"/>
                          </a:solidFill>
                        </a:rPr>
                        <a:t>Consume</a:t>
                      </a:r>
                      <a:endParaRPr lang="en-US" sz="2800" dirty="0">
                        <a:solidFill>
                          <a:srgbClr val="FFFF00"/>
                        </a:solidFill>
                      </a:endParaRPr>
                    </a:p>
                  </a:txBody>
                  <a:tcPr/>
                </a:tc>
                <a:extLst>
                  <a:ext uri="{0D108BD9-81ED-4DB2-BD59-A6C34878D82A}">
                    <a16:rowId xmlns:a16="http://schemas.microsoft.com/office/drawing/2014/main" val="3948694751"/>
                  </a:ext>
                </a:extLst>
              </a:tr>
            </a:tbl>
          </a:graphicData>
        </a:graphic>
      </p:graphicFrame>
    </p:spTree>
    <p:extLst>
      <p:ext uri="{BB962C8B-B14F-4D97-AF65-F5344CB8AC3E}">
        <p14:creationId xmlns:p14="http://schemas.microsoft.com/office/powerpoint/2010/main" val="3443831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838200" y="737318"/>
            <a:ext cx="10515600" cy="686435"/>
          </a:xfrm>
        </p:spPr>
        <p:txBody>
          <a:bodyPr>
            <a:normAutofit fontScale="90000"/>
          </a:bodyPr>
          <a:lstStyle/>
          <a:p>
            <a:r>
              <a:rPr lang="en-US" dirty="0" smtClean="0"/>
              <a:t>Architecture of Data Warehouse</a:t>
            </a:r>
            <a:endParaRPr lang="en-US" dirty="0"/>
          </a:p>
        </p:txBody>
      </p:sp>
      <p:pic>
        <p:nvPicPr>
          <p:cNvPr id="4" name="Picture 2" descr="https://panoply.io/uploads/versions/diagram8-1---x----750-376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37736"/>
            <a:ext cx="9700260" cy="486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70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What is Staging </a:t>
            </a:r>
            <a:r>
              <a:rPr lang="en-US" dirty="0" smtClean="0"/>
              <a:t>Area?</a:t>
            </a:r>
            <a:endParaRPr lang="en-US" dirty="0"/>
          </a:p>
        </p:txBody>
      </p:sp>
      <p:sp>
        <p:nvSpPr>
          <p:cNvPr id="3" name="Content Placeholder 2"/>
          <p:cNvSpPr>
            <a:spLocks noGrp="1"/>
          </p:cNvSpPr>
          <p:nvPr>
            <p:ph idx="1"/>
          </p:nvPr>
        </p:nvSpPr>
        <p:spPr>
          <a:xfrm>
            <a:off x="838200" y="1785995"/>
            <a:ext cx="10515600" cy="3894716"/>
          </a:xfrm>
        </p:spPr>
        <p:txBody>
          <a:bodyPr/>
          <a:lstStyle/>
          <a:p>
            <a:r>
              <a:rPr lang="en-US" dirty="0"/>
              <a:t>The </a:t>
            </a:r>
            <a:r>
              <a:rPr lang="en-US" dirty="0" smtClean="0"/>
              <a:t>Staging </a:t>
            </a:r>
            <a:r>
              <a:rPr lang="en-US" dirty="0"/>
              <a:t>Area is a temporary storage area for data copied from Source </a:t>
            </a:r>
            <a:r>
              <a:rPr lang="en-US" dirty="0" smtClean="0"/>
              <a:t>Systems</a:t>
            </a:r>
          </a:p>
          <a:p>
            <a:endParaRPr lang="en-US" dirty="0"/>
          </a:p>
        </p:txBody>
      </p:sp>
    </p:spTree>
    <p:extLst>
      <p:ext uri="{BB962C8B-B14F-4D97-AF65-F5344CB8AC3E}">
        <p14:creationId xmlns:p14="http://schemas.microsoft.com/office/powerpoint/2010/main" val="2482900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What is ETL?</a:t>
            </a:r>
            <a:endParaRPr lang="en-US" dirty="0"/>
          </a:p>
        </p:txBody>
      </p:sp>
      <p:sp>
        <p:nvSpPr>
          <p:cNvPr id="3" name="Content Placeholder 2"/>
          <p:cNvSpPr>
            <a:spLocks noGrp="1"/>
          </p:cNvSpPr>
          <p:nvPr>
            <p:ph idx="1"/>
          </p:nvPr>
        </p:nvSpPr>
        <p:spPr>
          <a:xfrm>
            <a:off x="1024127" y="1899097"/>
            <a:ext cx="9720073" cy="4023360"/>
          </a:xfrm>
        </p:spPr>
        <p:txBody>
          <a:bodyPr>
            <a:normAutofit/>
          </a:bodyPr>
          <a:lstStyle/>
          <a:p>
            <a:r>
              <a:rPr lang="en-US" dirty="0" smtClean="0"/>
              <a:t>Extract</a:t>
            </a:r>
          </a:p>
          <a:p>
            <a:pPr lvl="1"/>
            <a:r>
              <a:rPr lang="en-US" dirty="0"/>
              <a:t>During data extraction, raw data is copied or exported from source locations to a staging area. Data management teams can extract data from a variety of data sources, which can be structured or unstructured.</a:t>
            </a:r>
            <a:endParaRPr lang="en-US" dirty="0" smtClean="0"/>
          </a:p>
          <a:p>
            <a:r>
              <a:rPr lang="en-US" dirty="0" smtClean="0"/>
              <a:t>Transform</a:t>
            </a:r>
          </a:p>
          <a:p>
            <a:pPr lvl="1"/>
            <a:r>
              <a:rPr lang="en-US" dirty="0"/>
              <a:t>Filtering, cleansing, de-duplicating, validating, and authenticating the data.</a:t>
            </a:r>
          </a:p>
          <a:p>
            <a:pPr lvl="1"/>
            <a:r>
              <a:rPr lang="en-US" dirty="0"/>
              <a:t>Formatting the data into tables or joined tables to match the schema of the target data warehouse.</a:t>
            </a:r>
          </a:p>
          <a:p>
            <a:r>
              <a:rPr lang="en-US" dirty="0" smtClean="0"/>
              <a:t>Load</a:t>
            </a:r>
          </a:p>
          <a:p>
            <a:pPr lvl="1"/>
            <a:r>
              <a:rPr lang="en-US" dirty="0"/>
              <a:t>the transformed data is moved from the staging area into a target data warehouse. </a:t>
            </a:r>
          </a:p>
        </p:txBody>
      </p:sp>
    </p:spTree>
    <p:extLst>
      <p:ext uri="{BB962C8B-B14F-4D97-AF65-F5344CB8AC3E}">
        <p14:creationId xmlns:p14="http://schemas.microsoft.com/office/powerpoint/2010/main" val="2833034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937260" y="873303"/>
            <a:ext cx="10058400" cy="654691"/>
          </a:xfrm>
        </p:spPr>
        <p:txBody>
          <a:bodyPr>
            <a:normAutofit fontScale="90000"/>
          </a:bodyPr>
          <a:lstStyle/>
          <a:p>
            <a:r>
              <a:rPr lang="en-US" dirty="0" smtClean="0"/>
              <a:t>ETL Example</a:t>
            </a:r>
            <a:endParaRPr lang="en-US" dirty="0"/>
          </a:p>
        </p:txBody>
      </p:sp>
      <p:pic>
        <p:nvPicPr>
          <p:cNvPr id="4" name="Picture 3"/>
          <p:cNvPicPr>
            <a:picLocks noChangeAspect="1"/>
          </p:cNvPicPr>
          <p:nvPr/>
        </p:nvPicPr>
        <p:blipFill>
          <a:blip r:embed="rId3"/>
          <a:stretch>
            <a:fillRect/>
          </a:stretch>
        </p:blipFill>
        <p:spPr>
          <a:xfrm>
            <a:off x="1639869" y="1527994"/>
            <a:ext cx="8870072" cy="4998274"/>
          </a:xfrm>
          <a:prstGeom prst="rect">
            <a:avLst/>
          </a:prstGeom>
        </p:spPr>
      </p:pic>
    </p:spTree>
    <p:extLst>
      <p:ext uri="{BB962C8B-B14F-4D97-AF65-F5344CB8AC3E}">
        <p14:creationId xmlns:p14="http://schemas.microsoft.com/office/powerpoint/2010/main" val="1776027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Data Warehouse Benefit in health care</a:t>
            </a:r>
            <a:endParaRPr lang="en-US" dirty="0"/>
          </a:p>
        </p:txBody>
      </p:sp>
      <p:sp>
        <p:nvSpPr>
          <p:cNvPr id="3" name="Content Placeholder 2"/>
          <p:cNvSpPr>
            <a:spLocks noGrp="1"/>
          </p:cNvSpPr>
          <p:nvPr>
            <p:ph idx="1"/>
          </p:nvPr>
        </p:nvSpPr>
        <p:spPr/>
        <p:txBody>
          <a:bodyPr/>
          <a:lstStyle/>
          <a:p>
            <a:pPr fontAlgn="base"/>
            <a:r>
              <a:rPr lang="en-US" dirty="0"/>
              <a:t>Timely &amp; Cost-effective Decisions</a:t>
            </a:r>
          </a:p>
          <a:p>
            <a:pPr fontAlgn="base"/>
            <a:r>
              <a:rPr lang="en-US" dirty="0"/>
              <a:t>Improved Treatment Outcomes</a:t>
            </a:r>
          </a:p>
          <a:p>
            <a:pPr fontAlgn="base"/>
            <a:r>
              <a:rPr lang="en-US" dirty="0"/>
              <a:t>Enhanced Patient Experience</a:t>
            </a:r>
          </a:p>
          <a:p>
            <a:pPr fontAlgn="base"/>
            <a:r>
              <a:rPr lang="en-US" dirty="0"/>
              <a:t>Personalized &amp; Improved Care Quality</a:t>
            </a:r>
          </a:p>
          <a:p>
            <a:pPr fontAlgn="base"/>
            <a:r>
              <a:rPr lang="en-US" dirty="0"/>
              <a:t>Efficient Resource Management</a:t>
            </a:r>
          </a:p>
          <a:p>
            <a:pPr marL="0" indent="0">
              <a:buNone/>
            </a:pP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096829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10381"/>
            <a:ext cx="12192000" cy="847619"/>
          </a:xfrm>
          <a:prstGeom prst="rect">
            <a:avLst/>
          </a:prstGeom>
        </p:spPr>
      </p:pic>
      <p:sp>
        <p:nvSpPr>
          <p:cNvPr id="5" name="AutoShape 2" descr="Download The Best Thank You Slide For PPT Pres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thank you presentation images Slide01 | Presentation, Ppt slide design,  Presentation backgrou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811" y="160338"/>
            <a:ext cx="8719483" cy="653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720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What is Warehouse?</a:t>
            </a:r>
            <a:endParaRPr lang="en-US" dirty="0"/>
          </a:p>
        </p:txBody>
      </p:sp>
      <p:sp>
        <p:nvSpPr>
          <p:cNvPr id="3" name="Content Placeholder 2"/>
          <p:cNvSpPr>
            <a:spLocks noGrp="1"/>
          </p:cNvSpPr>
          <p:nvPr>
            <p:ph idx="1"/>
          </p:nvPr>
        </p:nvSpPr>
        <p:spPr/>
        <p:txBody>
          <a:bodyPr/>
          <a:lstStyle/>
          <a:p>
            <a:r>
              <a:rPr lang="en-US" dirty="0" smtClean="0"/>
              <a:t>A large building where the raw materials or manufactured goods are stored. </a:t>
            </a:r>
            <a:endParaRPr lang="en-US" dirty="0"/>
          </a:p>
        </p:txBody>
      </p:sp>
      <p:pic>
        <p:nvPicPr>
          <p:cNvPr id="4" name="Picture 3"/>
          <p:cNvPicPr>
            <a:picLocks noChangeAspect="1"/>
          </p:cNvPicPr>
          <p:nvPr/>
        </p:nvPicPr>
        <p:blipFill rotWithShape="1">
          <a:blip r:embed="rId3"/>
          <a:srcRect t="2217" b="1386"/>
          <a:stretch/>
        </p:blipFill>
        <p:spPr>
          <a:xfrm>
            <a:off x="2847403" y="2927927"/>
            <a:ext cx="6085714" cy="3038764"/>
          </a:xfrm>
          <a:prstGeom prst="rect">
            <a:avLst/>
          </a:prstGeom>
        </p:spPr>
      </p:pic>
    </p:spTree>
    <p:extLst>
      <p:ext uri="{BB962C8B-B14F-4D97-AF65-F5344CB8AC3E}">
        <p14:creationId xmlns:p14="http://schemas.microsoft.com/office/powerpoint/2010/main" val="3422129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What is OLTP Systems?</a:t>
            </a:r>
            <a:endParaRPr lang="en-US" dirty="0"/>
          </a:p>
        </p:txBody>
      </p:sp>
      <p:sp>
        <p:nvSpPr>
          <p:cNvPr id="3" name="Content Placeholder 2"/>
          <p:cNvSpPr>
            <a:spLocks noGrp="1"/>
          </p:cNvSpPr>
          <p:nvPr>
            <p:ph idx="1"/>
          </p:nvPr>
        </p:nvSpPr>
        <p:spPr>
          <a:xfrm>
            <a:off x="1024128" y="1846082"/>
            <a:ext cx="9720073" cy="4023360"/>
          </a:xfrm>
        </p:spPr>
        <p:txBody>
          <a:bodyPr/>
          <a:lstStyle/>
          <a:p>
            <a:r>
              <a:rPr lang="en-US" dirty="0" smtClean="0"/>
              <a:t>Database system have been used traditionally for OLTP</a:t>
            </a:r>
          </a:p>
          <a:p>
            <a:pPr lvl="1"/>
            <a:r>
              <a:rPr lang="en-US" dirty="0" smtClean="0"/>
              <a:t>Clerical data processing tasks</a:t>
            </a:r>
          </a:p>
          <a:p>
            <a:pPr lvl="1"/>
            <a:r>
              <a:rPr lang="en-US" dirty="0" smtClean="0"/>
              <a:t>Detailed, up to date data</a:t>
            </a:r>
          </a:p>
          <a:p>
            <a:pPr lvl="1"/>
            <a:r>
              <a:rPr lang="en-US" dirty="0" smtClean="0"/>
              <a:t>Structured repetitive tasks</a:t>
            </a:r>
          </a:p>
        </p:txBody>
      </p:sp>
      <p:pic>
        <p:nvPicPr>
          <p:cNvPr id="4" name="Picture 3"/>
          <p:cNvPicPr>
            <a:picLocks noChangeAspect="1"/>
          </p:cNvPicPr>
          <p:nvPr/>
        </p:nvPicPr>
        <p:blipFill>
          <a:blip r:embed="rId3"/>
          <a:stretch>
            <a:fillRect/>
          </a:stretch>
        </p:blipFill>
        <p:spPr>
          <a:xfrm>
            <a:off x="1085274" y="3564928"/>
            <a:ext cx="3487825" cy="2228333"/>
          </a:xfrm>
          <a:prstGeom prst="rect">
            <a:avLst/>
          </a:prstGeom>
        </p:spPr>
      </p:pic>
      <p:pic>
        <p:nvPicPr>
          <p:cNvPr id="5" name="Picture 4"/>
          <p:cNvPicPr>
            <a:picLocks noChangeAspect="1"/>
          </p:cNvPicPr>
          <p:nvPr/>
        </p:nvPicPr>
        <p:blipFill>
          <a:blip r:embed="rId4"/>
          <a:stretch>
            <a:fillRect/>
          </a:stretch>
        </p:blipFill>
        <p:spPr>
          <a:xfrm>
            <a:off x="4619171" y="3564928"/>
            <a:ext cx="3698339" cy="2190476"/>
          </a:xfrm>
          <a:prstGeom prst="rect">
            <a:avLst/>
          </a:prstGeom>
        </p:spPr>
      </p:pic>
      <p:pic>
        <p:nvPicPr>
          <p:cNvPr id="1028" name="Picture 4" descr="Red Cross - Health and Wellbeing Tag or Word Cloud Stock Illustration -  Illustration of clinical, healthy: 235826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1828" y="3602785"/>
            <a:ext cx="2952098" cy="219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99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857596" y="882624"/>
            <a:ext cx="10476807" cy="729006"/>
          </a:xfrm>
        </p:spPr>
        <p:txBody>
          <a:bodyPr>
            <a:normAutofit/>
          </a:bodyPr>
          <a:lstStyle/>
          <a:p>
            <a:r>
              <a:rPr lang="en-US" dirty="0" smtClean="0"/>
              <a:t>ERP Process Flow and OLTP Transactions data</a:t>
            </a:r>
            <a:endParaRPr lang="en-US" dirty="0"/>
          </a:p>
        </p:txBody>
      </p:sp>
      <p:pic>
        <p:nvPicPr>
          <p:cNvPr id="4" name="Content Placeholder 3"/>
          <p:cNvPicPr>
            <a:picLocks noGrp="1" noChangeAspect="1"/>
          </p:cNvPicPr>
          <p:nvPr>
            <p:ph idx="1"/>
          </p:nvPr>
        </p:nvPicPr>
        <p:blipFill>
          <a:blip r:embed="rId3"/>
          <a:stretch>
            <a:fillRect/>
          </a:stretch>
        </p:blipFill>
        <p:spPr>
          <a:xfrm>
            <a:off x="1914926" y="1987656"/>
            <a:ext cx="7903118" cy="4022725"/>
          </a:xfrm>
          <a:prstGeom prst="rect">
            <a:avLst/>
          </a:prstGeom>
        </p:spPr>
      </p:pic>
    </p:spTree>
    <p:extLst>
      <p:ext uri="{BB962C8B-B14F-4D97-AF65-F5344CB8AC3E}">
        <p14:creationId xmlns:p14="http://schemas.microsoft.com/office/powerpoint/2010/main" val="1809865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a:xfrm>
            <a:off x="838200" y="640736"/>
            <a:ext cx="10515600" cy="1039812"/>
          </a:xfrm>
        </p:spPr>
        <p:txBody>
          <a:bodyPr/>
          <a:lstStyle/>
          <a:p>
            <a:r>
              <a:rPr lang="en-US" dirty="0" smtClean="0"/>
              <a:t>What is OLAP?</a:t>
            </a:r>
            <a:endParaRPr lang="en-US" dirty="0"/>
          </a:p>
        </p:txBody>
      </p:sp>
      <p:sp>
        <p:nvSpPr>
          <p:cNvPr id="3" name="Content Placeholder 2"/>
          <p:cNvSpPr>
            <a:spLocks noGrp="1"/>
          </p:cNvSpPr>
          <p:nvPr>
            <p:ph idx="1"/>
          </p:nvPr>
        </p:nvSpPr>
        <p:spPr>
          <a:xfrm>
            <a:off x="987669" y="1600977"/>
            <a:ext cx="11112062" cy="1817369"/>
          </a:xfrm>
        </p:spPr>
        <p:txBody>
          <a:bodyPr>
            <a:normAutofit/>
          </a:bodyPr>
          <a:lstStyle/>
          <a:p>
            <a:r>
              <a:rPr lang="en-US" dirty="0" smtClean="0"/>
              <a:t>Data Warehouse</a:t>
            </a:r>
          </a:p>
          <a:p>
            <a:pPr lvl="1"/>
            <a:r>
              <a:rPr lang="en-US" dirty="0" smtClean="0"/>
              <a:t>A </a:t>
            </a:r>
            <a:r>
              <a:rPr lang="en-US" dirty="0"/>
              <a:t>decision support database that is maintained separately from the organization’s operational </a:t>
            </a:r>
            <a:r>
              <a:rPr lang="en-US" dirty="0" smtClean="0"/>
              <a:t>database.</a:t>
            </a:r>
          </a:p>
          <a:p>
            <a:pPr lvl="1"/>
            <a:r>
              <a:rPr lang="en-US" dirty="0" smtClean="0"/>
              <a:t>Data </a:t>
            </a:r>
            <a:r>
              <a:rPr lang="en-US" dirty="0"/>
              <a:t>warehouses are solely intended to perform queries and analysis and often contain large amounts of historical </a:t>
            </a:r>
            <a:r>
              <a:rPr lang="en-US" dirty="0" smtClean="0"/>
              <a:t>data</a:t>
            </a:r>
          </a:p>
          <a:p>
            <a:pPr lvl="1"/>
            <a:r>
              <a:rPr lang="en-US" dirty="0" smtClean="0"/>
              <a:t>Connect and analyze business data from heterogeneous sources</a:t>
            </a:r>
            <a:endParaRPr lang="en-US" dirty="0"/>
          </a:p>
          <a:p>
            <a:pPr marL="457200" lvl="1" indent="0">
              <a:buNone/>
            </a:pPr>
            <a:endParaRPr lang="en-US" dirty="0" smtClean="0"/>
          </a:p>
        </p:txBody>
      </p:sp>
      <p:sp>
        <p:nvSpPr>
          <p:cNvPr id="5" name="AutoShape 4" descr="https://euc-powerpoint.officeapps.live.com/pods/GetClipboardImage.ashx?Id=49445a6b-ce3d-44ef-818f-3407b865a9b5&amp;DC=GEU9&amp;pkey=53443a89-b04a-42b1-85e9-399e88c657ee&amp;wdwaccluster=GEU9"/>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791570" y="3549350"/>
            <a:ext cx="4608860" cy="2864967"/>
          </a:xfrm>
          <a:prstGeom prst="rect">
            <a:avLst/>
          </a:prstGeom>
        </p:spPr>
      </p:pic>
    </p:spTree>
    <p:extLst>
      <p:ext uri="{BB962C8B-B14F-4D97-AF65-F5344CB8AC3E}">
        <p14:creationId xmlns:p14="http://schemas.microsoft.com/office/powerpoint/2010/main" val="243989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lstStyle/>
          <a:p>
            <a:r>
              <a:rPr lang="en-US" dirty="0" smtClean="0"/>
              <a:t>Father of Data Warehouse Bill </a:t>
            </a:r>
            <a:r>
              <a:rPr lang="en-US" dirty="0" err="1" smtClean="0"/>
              <a:t>Inmon</a:t>
            </a:r>
            <a:endParaRPr lang="en-US" dirty="0"/>
          </a:p>
        </p:txBody>
      </p:sp>
      <p:sp>
        <p:nvSpPr>
          <p:cNvPr id="3" name="Content Placeholder 2"/>
          <p:cNvSpPr>
            <a:spLocks noGrp="1"/>
          </p:cNvSpPr>
          <p:nvPr>
            <p:ph idx="1"/>
          </p:nvPr>
        </p:nvSpPr>
        <p:spPr>
          <a:xfrm>
            <a:off x="1024128" y="1899098"/>
            <a:ext cx="9720073" cy="4023360"/>
          </a:xfrm>
        </p:spPr>
        <p:txBody>
          <a:bodyPr/>
          <a:lstStyle/>
          <a:p>
            <a:r>
              <a:rPr lang="en-US" dirty="0" smtClean="0"/>
              <a:t>“A data warehouse is a subject-oriented, integrated, time-variant, and nonvolatile collection of data in support of management’s decision-making process.”</a:t>
            </a:r>
            <a:endParaRPr lang="en-US" dirty="0"/>
          </a:p>
        </p:txBody>
      </p:sp>
      <p:pic>
        <p:nvPicPr>
          <p:cNvPr id="4" name="Picture 3"/>
          <p:cNvPicPr>
            <a:picLocks noChangeAspect="1"/>
          </p:cNvPicPr>
          <p:nvPr/>
        </p:nvPicPr>
        <p:blipFill>
          <a:blip r:embed="rId3"/>
          <a:stretch>
            <a:fillRect/>
          </a:stretch>
        </p:blipFill>
        <p:spPr>
          <a:xfrm>
            <a:off x="3563102" y="3045937"/>
            <a:ext cx="4525017" cy="3423181"/>
          </a:xfrm>
          <a:prstGeom prst="rect">
            <a:avLst/>
          </a:prstGeom>
        </p:spPr>
      </p:pic>
    </p:spTree>
    <p:extLst>
      <p:ext uri="{BB962C8B-B14F-4D97-AF65-F5344CB8AC3E}">
        <p14:creationId xmlns:p14="http://schemas.microsoft.com/office/powerpoint/2010/main" val="1720916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normAutofit/>
          </a:bodyPr>
          <a:lstStyle/>
          <a:p>
            <a:r>
              <a:rPr lang="en-US" sz="4400" dirty="0" smtClean="0"/>
              <a:t>What is difference between OLTP vs OLAP?</a:t>
            </a:r>
            <a:endParaRPr lang="en-US" sz="4400" dirty="0"/>
          </a:p>
        </p:txBody>
      </p:sp>
      <p:graphicFrame>
        <p:nvGraphicFramePr>
          <p:cNvPr id="7" name="Table 6"/>
          <p:cNvGraphicFramePr>
            <a:graphicFrameLocks noGrp="1"/>
          </p:cNvGraphicFramePr>
          <p:nvPr>
            <p:extLst>
              <p:ext uri="{D42A27DB-BD31-4B8C-83A1-F6EECF244321}">
                <p14:modId xmlns:p14="http://schemas.microsoft.com/office/powerpoint/2010/main" val="934887463"/>
              </p:ext>
            </p:extLst>
          </p:nvPr>
        </p:nvGraphicFramePr>
        <p:xfrm>
          <a:off x="706784" y="1820487"/>
          <a:ext cx="10058400" cy="4041306"/>
        </p:xfrm>
        <a:graphic>
          <a:graphicData uri="http://schemas.openxmlformats.org/drawingml/2006/table">
            <a:tbl>
              <a:tblPr firstRow="1" bandRow="1">
                <a:tableStyleId>{2D5ABB26-0587-4C30-8999-92F81FD0307C}</a:tableStyleId>
              </a:tblPr>
              <a:tblGrid>
                <a:gridCol w="1066523">
                  <a:extLst>
                    <a:ext uri="{9D8B030D-6E8A-4147-A177-3AD203B41FA5}">
                      <a16:colId xmlns:a16="http://schemas.microsoft.com/office/drawing/2014/main" val="1024184889"/>
                    </a:ext>
                  </a:extLst>
                </a:gridCol>
                <a:gridCol w="4314305">
                  <a:extLst>
                    <a:ext uri="{9D8B030D-6E8A-4147-A177-3AD203B41FA5}">
                      <a16:colId xmlns:a16="http://schemas.microsoft.com/office/drawing/2014/main" val="2635038273"/>
                    </a:ext>
                  </a:extLst>
                </a:gridCol>
                <a:gridCol w="4677572">
                  <a:extLst>
                    <a:ext uri="{9D8B030D-6E8A-4147-A177-3AD203B41FA5}">
                      <a16:colId xmlns:a16="http://schemas.microsoft.com/office/drawing/2014/main" val="3299547694"/>
                    </a:ext>
                  </a:extLst>
                </a:gridCol>
              </a:tblGrid>
              <a:tr h="521151">
                <a:tc>
                  <a:txBody>
                    <a:bodyPr/>
                    <a:lstStyle/>
                    <a:p>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b="1" dirty="0" smtClean="0">
                          <a:solidFill>
                            <a:schemeClr val="bg1"/>
                          </a:solidFill>
                        </a:rPr>
                        <a:t>OLTP</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b="1" dirty="0" smtClean="0">
                          <a:solidFill>
                            <a:schemeClr val="bg1"/>
                          </a:solidFill>
                        </a:rPr>
                        <a:t>OLAP</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572844168"/>
                  </a:ext>
                </a:extLst>
              </a:tr>
              <a:tr h="521151">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Support daily transactions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Report and analyze 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720603"/>
                  </a:ext>
                </a:extLst>
              </a:tr>
              <a:tr h="521151">
                <a:tc>
                  <a:txBody>
                    <a:bodyPr/>
                    <a:lstStyle/>
                    <a:p>
                      <a:r>
                        <a:rPr lang="en-US" dirty="0" smtClean="0"/>
                        <a:t>Design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Application-Oriented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Subject-Oriented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94786"/>
                  </a:ext>
                </a:extLst>
              </a:tr>
              <a:tr h="521151">
                <a:tc>
                  <a:txBody>
                    <a:bodyPr/>
                    <a:lstStyle/>
                    <a:p>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Up-to-date, operational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Consolidated,</a:t>
                      </a:r>
                      <a:r>
                        <a:rPr lang="en-US" baseline="0" dirty="0" smtClean="0"/>
                        <a:t> historical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546796"/>
                  </a:ext>
                </a:extLst>
              </a:tr>
              <a:tr h="521151">
                <a:tc>
                  <a:txBody>
                    <a:bodyPr/>
                    <a:lstStyle/>
                    <a:p>
                      <a:r>
                        <a:rPr lang="en-US" dirty="0" smtClean="0"/>
                        <a:t>Queries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Simple transactions</a:t>
                      </a:r>
                      <a:r>
                        <a:rPr lang="en-US" baseline="0" dirty="0" smtClean="0"/>
                        <a:t> &amp; frequent updates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Complex,</a:t>
                      </a:r>
                      <a:r>
                        <a:rPr lang="en-US" baseline="0" dirty="0" smtClean="0"/>
                        <a:t> aggregate queries &amp; limited updates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369066"/>
                  </a:ext>
                </a:extLst>
              </a:tr>
              <a:tr h="521151">
                <a:tc>
                  <a:txBody>
                    <a:bodyPr/>
                    <a:lstStyle/>
                    <a:p>
                      <a:r>
                        <a:rPr lang="en-US" dirty="0" smtClean="0"/>
                        <a:t>Users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Thousands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Hundreds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0899197"/>
                  </a:ext>
                </a:extLst>
              </a:tr>
              <a:tr h="521151">
                <a:tc>
                  <a:txBody>
                    <a:bodyPr/>
                    <a:lstStyle/>
                    <a:p>
                      <a:r>
                        <a:rPr lang="en-US" dirty="0" smtClean="0"/>
                        <a:t>Examples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r>
                        <a:rPr lang="en-US" baseline="0" dirty="0" smtClean="0"/>
                        <a:t> </a:t>
                      </a:r>
                      <a:r>
                        <a:rPr lang="en-US" dirty="0" smtClean="0"/>
                        <a:t>Find the price of a product</a:t>
                      </a:r>
                    </a:p>
                    <a:p>
                      <a:r>
                        <a:rPr lang="en-US" dirty="0" smtClean="0"/>
                        <a:t>2. Update latest customer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Calculate books with best profit margin</a:t>
                      </a:r>
                    </a:p>
                    <a:p>
                      <a:r>
                        <a:rPr lang="en-US" dirty="0" smtClean="0"/>
                        <a:t>Find most loyal customers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237709"/>
                  </a:ext>
                </a:extLst>
              </a:tr>
            </a:tbl>
          </a:graphicData>
        </a:graphic>
      </p:graphicFrame>
    </p:spTree>
    <p:extLst>
      <p:ext uri="{BB962C8B-B14F-4D97-AF65-F5344CB8AC3E}">
        <p14:creationId xmlns:p14="http://schemas.microsoft.com/office/powerpoint/2010/main" val="3540247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6010381"/>
            <a:ext cx="12192000" cy="847619"/>
          </a:xfrm>
          <a:prstGeom prst="rect">
            <a:avLst/>
          </a:prstGeom>
        </p:spPr>
      </p:pic>
      <p:sp>
        <p:nvSpPr>
          <p:cNvPr id="2" name="Title 1"/>
          <p:cNvSpPr>
            <a:spLocks noGrp="1"/>
          </p:cNvSpPr>
          <p:nvPr>
            <p:ph type="title"/>
          </p:nvPr>
        </p:nvSpPr>
        <p:spPr/>
        <p:txBody>
          <a:bodyPr>
            <a:normAutofit/>
          </a:bodyPr>
          <a:lstStyle/>
          <a:p>
            <a:r>
              <a:rPr lang="en-US" dirty="0" smtClean="0"/>
              <a:t>Features </a:t>
            </a:r>
            <a:r>
              <a:rPr lang="en-US" dirty="0" smtClean="0"/>
              <a:t>of Data Warehouse</a:t>
            </a:r>
            <a:endParaRPr lang="en-US" dirty="0"/>
          </a:p>
        </p:txBody>
      </p:sp>
      <p:pic>
        <p:nvPicPr>
          <p:cNvPr id="7" name="Picture 6"/>
          <p:cNvPicPr>
            <a:picLocks noChangeAspect="1"/>
          </p:cNvPicPr>
          <p:nvPr/>
        </p:nvPicPr>
        <p:blipFill>
          <a:blip r:embed="rId3"/>
          <a:stretch>
            <a:fillRect/>
          </a:stretch>
        </p:blipFill>
        <p:spPr>
          <a:xfrm>
            <a:off x="1098249" y="1586860"/>
            <a:ext cx="8948721" cy="5052839"/>
          </a:xfrm>
          <a:prstGeom prst="rect">
            <a:avLst/>
          </a:prstGeom>
        </p:spPr>
      </p:pic>
    </p:spTree>
    <p:extLst>
      <p:ext uri="{BB962C8B-B14F-4D97-AF65-F5344CB8AC3E}">
        <p14:creationId xmlns:p14="http://schemas.microsoft.com/office/powerpoint/2010/main" val="1927175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3599</TotalTime>
  <Words>920</Words>
  <Application>Microsoft Office PowerPoint</Application>
  <PresentationFormat>Widescreen</PresentationFormat>
  <Paragraphs>117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Tw Cen MT</vt:lpstr>
      <vt:lpstr>Tw Cen MT Condensed</vt:lpstr>
      <vt:lpstr>urw-din</vt:lpstr>
      <vt:lpstr>Wingdings 3</vt:lpstr>
      <vt:lpstr>Integral</vt:lpstr>
      <vt:lpstr>Data Warehouse</vt:lpstr>
      <vt:lpstr>What does data mean?</vt:lpstr>
      <vt:lpstr>What is Warehouse?</vt:lpstr>
      <vt:lpstr>What is OLTP Systems?</vt:lpstr>
      <vt:lpstr>ERP Process Flow and OLTP Transactions data</vt:lpstr>
      <vt:lpstr>What is OLAP?</vt:lpstr>
      <vt:lpstr>Father of Data Warehouse Bill Inmon</vt:lpstr>
      <vt:lpstr>What is difference between OLTP vs OLAP?</vt:lpstr>
      <vt:lpstr>Features of Data Warehouse</vt:lpstr>
      <vt:lpstr>Features of Data Warehouse</vt:lpstr>
      <vt:lpstr>Features of Data Warehouse</vt:lpstr>
      <vt:lpstr>Features of Data Warehouse</vt:lpstr>
      <vt:lpstr>Features of Data Warehouse</vt:lpstr>
      <vt:lpstr>What is Granularity ?</vt:lpstr>
      <vt:lpstr>Data Models</vt:lpstr>
      <vt:lpstr>Data Modeling Schemas</vt:lpstr>
      <vt:lpstr>Star Schema</vt:lpstr>
      <vt:lpstr>Snowflake Schema</vt:lpstr>
      <vt:lpstr>Galaxy Schema</vt:lpstr>
      <vt:lpstr>Approach for Data Warehouse</vt:lpstr>
      <vt:lpstr>Top Down </vt:lpstr>
      <vt:lpstr>Stage of Data Warehouse</vt:lpstr>
      <vt:lpstr>Architecture of Data Warehouse</vt:lpstr>
      <vt:lpstr>What is Staging Area?</vt:lpstr>
      <vt:lpstr>What is ETL?</vt:lpstr>
      <vt:lpstr>ETL Example</vt:lpstr>
      <vt:lpstr>Data Warehouse Benefit in health care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Concepts</dc:title>
  <dc:creator>MIS-Faisal Jamil</dc:creator>
  <cp:lastModifiedBy>MIS-Faisal Jamil</cp:lastModifiedBy>
  <cp:revision>65</cp:revision>
  <dcterms:created xsi:type="dcterms:W3CDTF">2023-02-14T05:15:56Z</dcterms:created>
  <dcterms:modified xsi:type="dcterms:W3CDTF">2023-02-23T07:20:26Z</dcterms:modified>
</cp:coreProperties>
</file>