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io Scalingi" initials="AS" lastIdx="0" clrIdx="0">
    <p:extLst>
      <p:ext uri="{19B8F6BF-5375-455C-9EA6-DF929625EA0E}">
        <p15:presenceInfo xmlns:p15="http://schemas.microsoft.com/office/powerpoint/2012/main" userId="S-1-5-21-26075746-3278625160-183323167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p:scale>
          <a:sx n="25" d="100"/>
          <a:sy n="25" d="100"/>
        </p:scale>
        <p:origin x="355" y="-7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C517C-EAC8-4D3C-8EE8-C2E329EE3F5E}" type="datetimeFigureOut">
              <a:rPr lang="en-US" smtClean="0"/>
              <a:t>10/3/2018</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C27D-702F-470C-8BFD-CC7FA4EBD9EC}" type="slidenum">
              <a:rPr lang="en-US" smtClean="0"/>
              <a:t>‹N›</a:t>
            </a:fld>
            <a:endParaRPr lang="en-US"/>
          </a:p>
        </p:txBody>
      </p:sp>
    </p:spTree>
    <p:extLst>
      <p:ext uri="{BB962C8B-B14F-4D97-AF65-F5344CB8AC3E}">
        <p14:creationId xmlns:p14="http://schemas.microsoft.com/office/powerpoint/2010/main" val="365159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99001AF-94A2-47F5-AFAC-4340C2CAEC01}"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76672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99001AF-94A2-47F5-AFAC-4340C2CAEC01}"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215095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99001AF-94A2-47F5-AFAC-4340C2CAEC01}"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201118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99001AF-94A2-47F5-AFAC-4340C2CAEC01}"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346471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99001AF-94A2-47F5-AFAC-4340C2CAEC01}"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66331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99001AF-94A2-47F5-AFAC-4340C2CAEC01}"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5595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it-IT"/>
              <a:t>Modifica gli stili del testo dello schema</a:t>
            </a:r>
          </a:p>
        </p:txBody>
      </p:sp>
      <p:sp>
        <p:nvSpPr>
          <p:cNvPr id="4" name="Content Placeholder 3"/>
          <p:cNvSpPr>
            <a:spLocks noGrp="1"/>
          </p:cNvSpPr>
          <p:nvPr>
            <p:ph sz="half" idx="2"/>
          </p:nvPr>
        </p:nvSpPr>
        <p:spPr>
          <a:xfrm>
            <a:off x="3023242" y="12024360"/>
            <a:ext cx="18568032" cy="1768602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it-IT"/>
              <a:t>Modifica gli stili del testo dello schema</a:t>
            </a:r>
          </a:p>
        </p:txBody>
      </p:sp>
      <p:sp>
        <p:nvSpPr>
          <p:cNvPr id="6" name="Content Placeholder 5"/>
          <p:cNvSpPr>
            <a:spLocks noGrp="1"/>
          </p:cNvSpPr>
          <p:nvPr>
            <p:ph sz="quarter" idx="4"/>
          </p:nvPr>
        </p:nvSpPr>
        <p:spPr>
          <a:xfrm>
            <a:off x="22219922" y="12024360"/>
            <a:ext cx="18659477" cy="1768602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99001AF-94A2-47F5-AFAC-4340C2CAEC01}"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259073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99001AF-94A2-47F5-AFAC-4340C2CAEC01}"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342906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001AF-94A2-47F5-AFAC-4340C2CAEC01}"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51573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it-IT"/>
              <a:t>Fare clic per modificare lo stile del titolo dello schema</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99001AF-94A2-47F5-AFAC-4340C2CAEC01}"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128927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99001AF-94A2-47F5-AFAC-4340C2CAEC01}"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8E2E-3806-4BA3-90AD-57E616D32805}" type="slidenum">
              <a:rPr lang="en-US" smtClean="0"/>
              <a:t>‹N›</a:t>
            </a:fld>
            <a:endParaRPr lang="en-US"/>
          </a:p>
        </p:txBody>
      </p:sp>
    </p:spTree>
    <p:extLst>
      <p:ext uri="{BB962C8B-B14F-4D97-AF65-F5344CB8AC3E}">
        <p14:creationId xmlns:p14="http://schemas.microsoft.com/office/powerpoint/2010/main" val="5335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9001AF-94A2-47F5-AFAC-4340C2CAEC01}" type="datetimeFigureOut">
              <a:rPr lang="en-US" smtClean="0"/>
              <a:t>10/3/2018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2688E2E-3806-4BA3-90AD-57E616D32805}" type="slidenum">
              <a:rPr lang="en-US" smtClean="0"/>
              <a:t>‹N›</a:t>
            </a:fld>
            <a:endParaRPr lang="en-US"/>
          </a:p>
        </p:txBody>
      </p:sp>
    </p:spTree>
    <p:extLst>
      <p:ext uri="{BB962C8B-B14F-4D97-AF65-F5344CB8AC3E}">
        <p14:creationId xmlns:p14="http://schemas.microsoft.com/office/powerpoint/2010/main" val="2601035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9">
            <a:extLst>
              <a:ext uri="{FF2B5EF4-FFF2-40B4-BE49-F238E27FC236}">
                <a16:creationId xmlns:a16="http://schemas.microsoft.com/office/drawing/2014/main" id="{10148346-ED9B-451B-9BDA-3F67EFA07F29}"/>
              </a:ext>
            </a:extLst>
          </p:cNvPr>
          <p:cNvSpPr/>
          <p:nvPr/>
        </p:nvSpPr>
        <p:spPr>
          <a:xfrm>
            <a:off x="10929154" y="31183384"/>
            <a:ext cx="32188323" cy="1065125"/>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800" b="0" strike="noStrike" spc="-1" dirty="0">
              <a:solidFill>
                <a:srgbClr val="000000"/>
              </a:solidFill>
              <a:uFill>
                <a:solidFill>
                  <a:srgbClr val="FFFFFF"/>
                </a:solidFill>
              </a:uFill>
              <a:latin typeface="Arial"/>
            </a:endParaRPr>
          </a:p>
        </p:txBody>
      </p:sp>
      <p:sp>
        <p:nvSpPr>
          <p:cNvPr id="115" name="CustomShape 11">
            <a:extLst>
              <a:ext uri="{FF2B5EF4-FFF2-40B4-BE49-F238E27FC236}">
                <a16:creationId xmlns:a16="http://schemas.microsoft.com/office/drawing/2014/main" id="{962ECF29-6A02-4ED4-8FAB-A4CC461E6DA2}"/>
              </a:ext>
            </a:extLst>
          </p:cNvPr>
          <p:cNvSpPr/>
          <p:nvPr/>
        </p:nvSpPr>
        <p:spPr>
          <a:xfrm>
            <a:off x="389264" y="23044643"/>
            <a:ext cx="10227383" cy="7450597"/>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000" u="sng" spc="-1" dirty="0">
              <a:solidFill>
                <a:srgbClr val="000000"/>
              </a:solidFill>
              <a:uFill>
                <a:solidFill>
                  <a:srgbClr val="FFFFFF"/>
                </a:solidFill>
              </a:uFill>
            </a:endParaRPr>
          </a:p>
        </p:txBody>
      </p:sp>
      <p:sp>
        <p:nvSpPr>
          <p:cNvPr id="110" name="CustomShape 29">
            <a:extLst>
              <a:ext uri="{FF2B5EF4-FFF2-40B4-BE49-F238E27FC236}">
                <a16:creationId xmlns:a16="http://schemas.microsoft.com/office/drawing/2014/main" id="{DED45A7E-DEF2-467D-98B5-988E7AC1D275}"/>
              </a:ext>
            </a:extLst>
          </p:cNvPr>
          <p:cNvSpPr/>
          <p:nvPr/>
        </p:nvSpPr>
        <p:spPr>
          <a:xfrm>
            <a:off x="10915650" y="26045160"/>
            <a:ext cx="15868650" cy="5032865"/>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800" b="0" strike="noStrike" spc="-1" dirty="0">
              <a:solidFill>
                <a:srgbClr val="000000"/>
              </a:solidFill>
              <a:uFill>
                <a:solidFill>
                  <a:srgbClr val="FFFFFF"/>
                </a:solidFill>
              </a:uFill>
              <a:latin typeface="Arial"/>
            </a:endParaRPr>
          </a:p>
        </p:txBody>
      </p:sp>
      <p:sp>
        <p:nvSpPr>
          <p:cNvPr id="106" name="CustomShape 29">
            <a:extLst>
              <a:ext uri="{FF2B5EF4-FFF2-40B4-BE49-F238E27FC236}">
                <a16:creationId xmlns:a16="http://schemas.microsoft.com/office/drawing/2014/main" id="{0197936A-1404-4ED3-A5BD-0F2C6C2A471A}"/>
              </a:ext>
            </a:extLst>
          </p:cNvPr>
          <p:cNvSpPr/>
          <p:nvPr/>
        </p:nvSpPr>
        <p:spPr>
          <a:xfrm>
            <a:off x="27051001" y="26045161"/>
            <a:ext cx="16073284" cy="504444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800" b="0" strike="noStrike" spc="-1" dirty="0">
              <a:solidFill>
                <a:srgbClr val="000000"/>
              </a:solidFill>
              <a:uFill>
                <a:solidFill>
                  <a:srgbClr val="FFFFFF"/>
                </a:solidFill>
              </a:uFill>
              <a:latin typeface="Arial"/>
            </a:endParaRPr>
          </a:p>
        </p:txBody>
      </p:sp>
      <p:sp>
        <p:nvSpPr>
          <p:cNvPr id="97" name="CustomShape 29">
            <a:extLst>
              <a:ext uri="{FF2B5EF4-FFF2-40B4-BE49-F238E27FC236}">
                <a16:creationId xmlns:a16="http://schemas.microsoft.com/office/drawing/2014/main" id="{D162A618-B60F-4039-A7ED-BC57141B90BC}"/>
              </a:ext>
            </a:extLst>
          </p:cNvPr>
          <p:cNvSpPr/>
          <p:nvPr/>
        </p:nvSpPr>
        <p:spPr>
          <a:xfrm>
            <a:off x="33213367" y="22818089"/>
            <a:ext cx="9964995" cy="2327911"/>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r>
              <a:rPr lang="en-US" sz="2000" dirty="0"/>
              <a:t>[1] </a:t>
            </a:r>
            <a:r>
              <a:rPr lang="en-US" sz="2000" dirty="0" err="1"/>
              <a:t>Maimaitijiang</a:t>
            </a:r>
            <a:r>
              <a:rPr lang="en-US" sz="2000" dirty="0"/>
              <a:t>, </a:t>
            </a:r>
            <a:r>
              <a:rPr lang="en-US" sz="2000" dirty="0" err="1"/>
              <a:t>Maitiniyazi</a:t>
            </a:r>
            <a:r>
              <a:rPr lang="en-US" sz="2000" dirty="0"/>
              <a:t>, et al. "Unmanned Aerial System (UAS)-based phenotyping of soybean using multi-sensor data fusion and extreme learning machine." </a:t>
            </a:r>
            <a:r>
              <a:rPr lang="en-US" sz="2000" i="1" dirty="0"/>
              <a:t>ISPRS Journal of Photogrammetry and Remote Sensing</a:t>
            </a:r>
            <a:r>
              <a:rPr lang="en-US" sz="2000" dirty="0"/>
              <a:t> 134 (2017): 43-58.</a:t>
            </a:r>
          </a:p>
          <a:p>
            <a:pPr algn="just"/>
            <a:r>
              <a:rPr lang="en-US" sz="2000" dirty="0"/>
              <a:t>[2] Hendrickson, S., et al. "Serverless computation with </a:t>
            </a:r>
            <a:r>
              <a:rPr lang="en-US" sz="2000" dirty="0" err="1"/>
              <a:t>OpenLambda</a:t>
            </a:r>
            <a:r>
              <a:rPr lang="en-US" sz="2000" dirty="0"/>
              <a:t>." </a:t>
            </a:r>
            <a:r>
              <a:rPr lang="en-US" sz="2000" i="1" dirty="0"/>
              <a:t>Elastic</a:t>
            </a:r>
            <a:r>
              <a:rPr lang="en-US" sz="2000" dirty="0"/>
              <a:t> 60 (2016): 80.</a:t>
            </a:r>
          </a:p>
          <a:p>
            <a:pPr algn="just"/>
            <a:r>
              <a:rPr lang="en-US" sz="2000" dirty="0"/>
              <a:t>[3] Singh, </a:t>
            </a:r>
            <a:r>
              <a:rPr lang="en-US" sz="2000" dirty="0" err="1"/>
              <a:t>Sachchidanand</a:t>
            </a:r>
            <a:r>
              <a:rPr lang="en-US" sz="2000" dirty="0"/>
              <a:t>, and Nirmala Singh. "Containers &amp; Docker: Emerging roles &amp; future of Cloud technology." </a:t>
            </a:r>
            <a:r>
              <a:rPr lang="en-US" sz="2000" i="1" dirty="0"/>
              <a:t>Applied and Theoretical Computing and Communication Technology (</a:t>
            </a:r>
            <a:r>
              <a:rPr lang="en-US" sz="2000" i="1" dirty="0" err="1"/>
              <a:t>iCATccT</a:t>
            </a:r>
            <a:r>
              <a:rPr lang="en-US" sz="2000" i="1" dirty="0"/>
              <a:t>), 2016 2nd International Conference on</a:t>
            </a:r>
            <a:r>
              <a:rPr lang="en-US" sz="2000" dirty="0"/>
              <a:t>. IEEE, 2016.</a:t>
            </a:r>
          </a:p>
        </p:txBody>
      </p:sp>
      <p:sp>
        <p:nvSpPr>
          <p:cNvPr id="62" name="CustomShape 3">
            <a:extLst>
              <a:ext uri="{FF2B5EF4-FFF2-40B4-BE49-F238E27FC236}">
                <a16:creationId xmlns:a16="http://schemas.microsoft.com/office/drawing/2014/main" id="{E98758E9-AD43-4403-96CD-A173374FA97B}"/>
              </a:ext>
            </a:extLst>
          </p:cNvPr>
          <p:cNvSpPr/>
          <p:nvPr/>
        </p:nvSpPr>
        <p:spPr>
          <a:xfrm>
            <a:off x="1463040" y="30038040"/>
            <a:ext cx="9142200" cy="2221920"/>
          </a:xfrm>
          <a:prstGeom prst="rect">
            <a:avLst/>
          </a:prstGeom>
          <a:noFill/>
          <a:ln>
            <a:noFill/>
          </a:ln>
        </p:spPr>
        <p:style>
          <a:lnRef idx="0">
            <a:scrgbClr r="0" g="0" b="0"/>
          </a:lnRef>
          <a:fillRef idx="0">
            <a:scrgbClr r="0" g="0" b="0"/>
          </a:fillRef>
          <a:effectRef idx="0">
            <a:scrgbClr r="0" g="0" b="0"/>
          </a:effectRef>
          <a:fontRef idx="minor"/>
        </p:style>
      </p:sp>
      <p:sp>
        <p:nvSpPr>
          <p:cNvPr id="63" name="CustomShape 5">
            <a:extLst>
              <a:ext uri="{FF2B5EF4-FFF2-40B4-BE49-F238E27FC236}">
                <a16:creationId xmlns:a16="http://schemas.microsoft.com/office/drawing/2014/main" id="{F8CCB031-EE76-4CFB-B9A9-D2E5B6FEAC98}"/>
              </a:ext>
            </a:extLst>
          </p:cNvPr>
          <p:cNvSpPr/>
          <p:nvPr/>
        </p:nvSpPr>
        <p:spPr>
          <a:xfrm>
            <a:off x="12801600" y="29146680"/>
            <a:ext cx="18286200" cy="684000"/>
          </a:xfrm>
          <a:prstGeom prst="rect">
            <a:avLst/>
          </a:prstGeom>
          <a:noFill/>
          <a:ln>
            <a:noFill/>
          </a:ln>
        </p:spPr>
        <p:style>
          <a:lnRef idx="0">
            <a:scrgbClr r="0" g="0" b="0"/>
          </a:lnRef>
          <a:fillRef idx="0">
            <a:scrgbClr r="0" g="0" b="0"/>
          </a:fillRef>
          <a:effectRef idx="0">
            <a:scrgbClr r="0" g="0" b="0"/>
          </a:effectRef>
          <a:fontRef idx="minor"/>
        </p:style>
      </p:sp>
      <p:sp>
        <p:nvSpPr>
          <p:cNvPr id="64" name="CustomShape 6">
            <a:extLst>
              <a:ext uri="{FF2B5EF4-FFF2-40B4-BE49-F238E27FC236}">
                <a16:creationId xmlns:a16="http://schemas.microsoft.com/office/drawing/2014/main" id="{4B9563F3-D65F-44B0-8E50-461DF2DAF447}"/>
              </a:ext>
            </a:extLst>
          </p:cNvPr>
          <p:cNvSpPr/>
          <p:nvPr/>
        </p:nvSpPr>
        <p:spPr>
          <a:xfrm>
            <a:off x="365759" y="5438211"/>
            <a:ext cx="10249232" cy="914169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r>
              <a:rPr lang="en-US" sz="2800" dirty="0"/>
              <a:t>Datasets are often isolated, noisy, and with different formats; the Missouri Transect dataset collection is no exception. However, understanding climate change impacts on agriculture, e.g., predicting yield in various stress scenarios, requires integration of multiple dataset including remote sensing images, crop physiology data, and climate data. Unexperienced users mostly rely on proprietary Cloud platforms and data analysis tools such as Rapid-Miner, Weka or SPSS, which have limited functionalities and scale poorly. </a:t>
            </a:r>
          </a:p>
          <a:p>
            <a:pPr algn="just"/>
            <a:r>
              <a:rPr lang="en-US" sz="2800" dirty="0"/>
              <a:t>To this aim, we present Polly, a system designed with current technologies that allows data integration, processing and analytics in support of the research and teaching activities within the </a:t>
            </a:r>
            <a:r>
              <a:rPr lang="en-US" sz="2800" dirty="0" err="1"/>
              <a:t>EPSCoR</a:t>
            </a:r>
            <a:r>
              <a:rPr lang="en-US" sz="2800" dirty="0"/>
              <a:t> project. </a:t>
            </a:r>
          </a:p>
          <a:p>
            <a:pPr algn="just"/>
            <a:r>
              <a:rPr lang="en-US" sz="2800" dirty="0"/>
              <a:t>In particular, our system is designed to scale and it is composed by a Serverless [2] architecture, a Cassandra NoSQL database, and with our API users may access a set of machine learning tools such as linear and support vector regression. We are testing Polly on a set of </a:t>
            </a:r>
            <a:r>
              <a:rPr lang="en-US" sz="2800" dirty="0" err="1"/>
              <a:t>EPSCoR</a:t>
            </a:r>
            <a:r>
              <a:rPr lang="en-US" sz="2800" dirty="0"/>
              <a:t> Plant Team datasets to answer a few representative data science questions. For example, we showed how to use Polly to run several regression models with the aim of estimating different biochemical and biophysical features (e.g., chlorophyll, nitrogen on leaves) [1].</a:t>
            </a:r>
            <a:endParaRPr lang="it-IT" sz="2800" dirty="0"/>
          </a:p>
        </p:txBody>
      </p:sp>
      <p:sp>
        <p:nvSpPr>
          <p:cNvPr id="65" name="CustomShape 9">
            <a:extLst>
              <a:ext uri="{FF2B5EF4-FFF2-40B4-BE49-F238E27FC236}">
                <a16:creationId xmlns:a16="http://schemas.microsoft.com/office/drawing/2014/main" id="{4F779485-E85D-47CF-811B-9B86E0A1B4EC}"/>
              </a:ext>
            </a:extLst>
          </p:cNvPr>
          <p:cNvSpPr/>
          <p:nvPr/>
        </p:nvSpPr>
        <p:spPr>
          <a:xfrm>
            <a:off x="10725150" y="4455244"/>
            <a:ext cx="22191447" cy="597227"/>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en-US" sz="4400" b="1" strike="noStrike" spc="-1" dirty="0">
                <a:solidFill>
                  <a:srgbClr val="EBF1DE"/>
                </a:solidFill>
                <a:uFill>
                  <a:solidFill>
                    <a:srgbClr val="FFFFFF"/>
                  </a:solidFill>
                </a:uFill>
                <a:latin typeface="Calibri"/>
                <a:ea typeface="DejaVu Sans"/>
              </a:rPr>
              <a:t>Workflow &amp; Container-Based Technology</a:t>
            </a:r>
            <a:endParaRPr lang="en-US" sz="1800" b="0" strike="noStrike" spc="-1" dirty="0">
              <a:solidFill>
                <a:srgbClr val="000000"/>
              </a:solidFill>
              <a:uFill>
                <a:solidFill>
                  <a:srgbClr val="FFFFFF"/>
                </a:solidFill>
              </a:uFill>
              <a:latin typeface="Arial"/>
            </a:endParaRPr>
          </a:p>
        </p:txBody>
      </p:sp>
      <p:sp>
        <p:nvSpPr>
          <p:cNvPr id="66" name="CustomShape 10">
            <a:extLst>
              <a:ext uri="{FF2B5EF4-FFF2-40B4-BE49-F238E27FC236}">
                <a16:creationId xmlns:a16="http://schemas.microsoft.com/office/drawing/2014/main" id="{7DD38B87-B522-49A0-BDF3-4F5ABE2912E7}"/>
              </a:ext>
            </a:extLst>
          </p:cNvPr>
          <p:cNvSpPr/>
          <p:nvPr/>
        </p:nvSpPr>
        <p:spPr>
          <a:xfrm>
            <a:off x="33179657" y="5326744"/>
            <a:ext cx="9879749" cy="7320222"/>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nSpc>
                <a:spcPct val="100000"/>
              </a:lnSpc>
            </a:pPr>
            <a:endParaRPr lang="en-US" sz="2900" spc="-1" dirty="0">
              <a:solidFill>
                <a:srgbClr val="000000"/>
              </a:solidFill>
              <a:uFill>
                <a:solidFill>
                  <a:srgbClr val="FFFFFF"/>
                </a:solidFill>
              </a:uFill>
              <a:latin typeface="Calibri"/>
              <a:ea typeface="DejaVu Sans"/>
            </a:endParaRPr>
          </a:p>
        </p:txBody>
      </p:sp>
      <p:sp>
        <p:nvSpPr>
          <p:cNvPr id="67" name="CustomShape 11">
            <a:extLst>
              <a:ext uri="{FF2B5EF4-FFF2-40B4-BE49-F238E27FC236}">
                <a16:creationId xmlns:a16="http://schemas.microsoft.com/office/drawing/2014/main" id="{B9E8CE61-DFB6-466B-853C-32663D722EB2}"/>
              </a:ext>
            </a:extLst>
          </p:cNvPr>
          <p:cNvSpPr/>
          <p:nvPr/>
        </p:nvSpPr>
        <p:spPr>
          <a:xfrm>
            <a:off x="427364" y="16284520"/>
            <a:ext cx="10227383" cy="6528588"/>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000" u="sng" spc="-1" dirty="0">
              <a:solidFill>
                <a:srgbClr val="000000"/>
              </a:solidFill>
              <a:uFill>
                <a:solidFill>
                  <a:srgbClr val="FFFFFF"/>
                </a:solidFill>
              </a:uFill>
            </a:endParaRPr>
          </a:p>
        </p:txBody>
      </p:sp>
      <p:sp>
        <p:nvSpPr>
          <p:cNvPr id="68" name="CustomShape 14">
            <a:extLst>
              <a:ext uri="{FF2B5EF4-FFF2-40B4-BE49-F238E27FC236}">
                <a16:creationId xmlns:a16="http://schemas.microsoft.com/office/drawing/2014/main" id="{3CF8FA55-D8D6-4E8E-B842-1575AD382FC7}"/>
              </a:ext>
            </a:extLst>
          </p:cNvPr>
          <p:cNvSpPr/>
          <p:nvPr/>
        </p:nvSpPr>
        <p:spPr>
          <a:xfrm>
            <a:off x="33284160" y="30038040"/>
            <a:ext cx="9142200" cy="2221920"/>
          </a:xfrm>
          <a:prstGeom prst="rect">
            <a:avLst/>
          </a:prstGeom>
          <a:noFill/>
          <a:ln>
            <a:noFill/>
          </a:ln>
        </p:spPr>
        <p:style>
          <a:lnRef idx="0">
            <a:scrgbClr r="0" g="0" b="0"/>
          </a:lnRef>
          <a:fillRef idx="0">
            <a:scrgbClr r="0" g="0" b="0"/>
          </a:fillRef>
          <a:effectRef idx="0">
            <a:scrgbClr r="0" g="0" b="0"/>
          </a:effectRef>
          <a:fontRef idx="minor"/>
        </p:style>
      </p:sp>
      <p:sp>
        <p:nvSpPr>
          <p:cNvPr id="69" name="CustomShape 15">
            <a:extLst>
              <a:ext uri="{FF2B5EF4-FFF2-40B4-BE49-F238E27FC236}">
                <a16:creationId xmlns:a16="http://schemas.microsoft.com/office/drawing/2014/main" id="{F49A84FD-F164-4A53-80C9-33D8041F0B47}"/>
              </a:ext>
            </a:extLst>
          </p:cNvPr>
          <p:cNvSpPr/>
          <p:nvPr/>
        </p:nvSpPr>
        <p:spPr>
          <a:xfrm>
            <a:off x="33284160" y="29146680"/>
            <a:ext cx="9142200" cy="744480"/>
          </a:xfrm>
          <a:prstGeom prst="rect">
            <a:avLst/>
          </a:prstGeom>
          <a:noFill/>
          <a:ln>
            <a:noFill/>
          </a:ln>
        </p:spPr>
        <p:style>
          <a:lnRef idx="0">
            <a:scrgbClr r="0" g="0" b="0"/>
          </a:lnRef>
          <a:fillRef idx="0">
            <a:scrgbClr r="0" g="0" b="0"/>
          </a:fillRef>
          <a:effectRef idx="0">
            <a:scrgbClr r="0" g="0" b="0"/>
          </a:effectRef>
          <a:fontRef idx="minor"/>
        </p:style>
      </p:sp>
      <p:sp>
        <p:nvSpPr>
          <p:cNvPr id="70" name="CustomShape 23">
            <a:extLst>
              <a:ext uri="{FF2B5EF4-FFF2-40B4-BE49-F238E27FC236}">
                <a16:creationId xmlns:a16="http://schemas.microsoft.com/office/drawing/2014/main" id="{C8377315-4ACA-4B90-8ECC-E705B749C7A1}"/>
              </a:ext>
            </a:extLst>
          </p:cNvPr>
          <p:cNvSpPr/>
          <p:nvPr/>
        </p:nvSpPr>
        <p:spPr>
          <a:xfrm>
            <a:off x="33210500" y="22211269"/>
            <a:ext cx="9913785" cy="511571"/>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r>
              <a:rPr lang="it-IT" sz="4400" b="1" spc="-1" dirty="0" err="1">
                <a:solidFill>
                  <a:srgbClr val="EBF1DE"/>
                </a:solidFill>
                <a:uFill>
                  <a:solidFill>
                    <a:srgbClr val="FFFFFF"/>
                  </a:solidFill>
                </a:uFill>
                <a:latin typeface="Calibri"/>
              </a:rPr>
              <a:t>References</a:t>
            </a:r>
            <a:endParaRPr lang="en-US" sz="1800" b="0" strike="noStrike" spc="-1" dirty="0">
              <a:solidFill>
                <a:srgbClr val="000000"/>
              </a:solidFill>
              <a:uFill>
                <a:solidFill>
                  <a:srgbClr val="FFFFFF"/>
                </a:solidFill>
              </a:uFill>
              <a:latin typeface="Arial"/>
            </a:endParaRPr>
          </a:p>
        </p:txBody>
      </p:sp>
      <p:sp>
        <p:nvSpPr>
          <p:cNvPr id="74" name="CustomShape 8">
            <a:extLst>
              <a:ext uri="{FF2B5EF4-FFF2-40B4-BE49-F238E27FC236}">
                <a16:creationId xmlns:a16="http://schemas.microsoft.com/office/drawing/2014/main" id="{D43EE4C2-FCF5-45A5-883A-EACA21D33D3F}"/>
              </a:ext>
            </a:extLst>
          </p:cNvPr>
          <p:cNvSpPr/>
          <p:nvPr/>
        </p:nvSpPr>
        <p:spPr>
          <a:xfrm>
            <a:off x="0" y="-23446"/>
            <a:ext cx="43891200" cy="4094922"/>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endParaRPr lang="en-US" sz="1800" b="0" strike="noStrike" spc="-1" dirty="0">
              <a:solidFill>
                <a:srgbClr val="000000"/>
              </a:solidFill>
              <a:uFill>
                <a:solidFill>
                  <a:srgbClr val="FFFFFF"/>
                </a:solidFill>
              </a:uFill>
              <a:latin typeface="Arial"/>
            </a:endParaRPr>
          </a:p>
        </p:txBody>
      </p:sp>
      <p:sp>
        <p:nvSpPr>
          <p:cNvPr id="71" name="CustomShape 29">
            <a:extLst>
              <a:ext uri="{FF2B5EF4-FFF2-40B4-BE49-F238E27FC236}">
                <a16:creationId xmlns:a16="http://schemas.microsoft.com/office/drawing/2014/main" id="{C8712EA5-5346-4F0D-8398-797F322C8821}"/>
              </a:ext>
            </a:extLst>
          </p:cNvPr>
          <p:cNvSpPr/>
          <p:nvPr/>
        </p:nvSpPr>
        <p:spPr>
          <a:xfrm>
            <a:off x="10841568" y="11074401"/>
            <a:ext cx="22047803" cy="544576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800" b="0" strike="noStrike" spc="-1" dirty="0">
              <a:solidFill>
                <a:srgbClr val="000000"/>
              </a:solidFill>
              <a:uFill>
                <a:solidFill>
                  <a:srgbClr val="FFFFFF"/>
                </a:solidFill>
              </a:uFill>
              <a:latin typeface="Arial"/>
            </a:endParaRPr>
          </a:p>
        </p:txBody>
      </p:sp>
      <p:sp>
        <p:nvSpPr>
          <p:cNvPr id="72" name="CustomShape 13">
            <a:extLst>
              <a:ext uri="{FF2B5EF4-FFF2-40B4-BE49-F238E27FC236}">
                <a16:creationId xmlns:a16="http://schemas.microsoft.com/office/drawing/2014/main" id="{A4A007C9-5F8B-4DE3-B732-7C23C5BB5EB6}"/>
              </a:ext>
            </a:extLst>
          </p:cNvPr>
          <p:cNvSpPr/>
          <p:nvPr/>
        </p:nvSpPr>
        <p:spPr>
          <a:xfrm>
            <a:off x="33223200" y="13530263"/>
            <a:ext cx="9952384" cy="8548687"/>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8">
            <a:extLst>
              <a:ext uri="{FF2B5EF4-FFF2-40B4-BE49-F238E27FC236}">
                <a16:creationId xmlns:a16="http://schemas.microsoft.com/office/drawing/2014/main" id="{C7A82778-4839-4F43-A340-489853DAF8F7}"/>
              </a:ext>
            </a:extLst>
          </p:cNvPr>
          <p:cNvSpPr/>
          <p:nvPr/>
        </p:nvSpPr>
        <p:spPr>
          <a:xfrm>
            <a:off x="33210500" y="12792111"/>
            <a:ext cx="9925327" cy="605837"/>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en-US" sz="4400" b="1" spc="-1" dirty="0">
                <a:solidFill>
                  <a:srgbClr val="EBF1DE"/>
                </a:solidFill>
                <a:uFill>
                  <a:solidFill>
                    <a:srgbClr val="FFFFFF"/>
                  </a:solidFill>
                </a:uFill>
                <a:latin typeface="Calibri"/>
              </a:rPr>
              <a:t>Prototype Architecture</a:t>
            </a:r>
            <a:endParaRPr lang="en-US" sz="1800" b="0" strike="noStrike" spc="-1" dirty="0">
              <a:solidFill>
                <a:srgbClr val="000000"/>
              </a:solidFill>
              <a:uFill>
                <a:solidFill>
                  <a:srgbClr val="FFFFFF"/>
                </a:solidFill>
              </a:uFill>
              <a:latin typeface="Arial"/>
            </a:endParaRPr>
          </a:p>
        </p:txBody>
      </p:sp>
      <p:sp>
        <p:nvSpPr>
          <p:cNvPr id="75" name="TextBox 8">
            <a:extLst>
              <a:ext uri="{FF2B5EF4-FFF2-40B4-BE49-F238E27FC236}">
                <a16:creationId xmlns:a16="http://schemas.microsoft.com/office/drawing/2014/main" id="{CD43F9C4-526F-4C5C-AF33-36103FE3D084}"/>
              </a:ext>
            </a:extLst>
          </p:cNvPr>
          <p:cNvSpPr txBox="1"/>
          <p:nvPr/>
        </p:nvSpPr>
        <p:spPr>
          <a:xfrm>
            <a:off x="410454" y="32210514"/>
            <a:ext cx="9893991" cy="707886"/>
          </a:xfrm>
          <a:prstGeom prst="rect">
            <a:avLst/>
          </a:prstGeom>
          <a:noFill/>
        </p:spPr>
        <p:txBody>
          <a:bodyPr wrap="none" rtlCol="0">
            <a:spAutoFit/>
          </a:bodyPr>
          <a:lstStyle/>
          <a:p>
            <a:r>
              <a:rPr lang="en-US" sz="4000" b="1" dirty="0">
                <a:solidFill>
                  <a:srgbClr val="FF0000"/>
                </a:solidFill>
              </a:rPr>
              <a:t>*</a:t>
            </a:r>
            <a:r>
              <a:rPr lang="en-US" sz="3000" dirty="0">
                <a:solidFill>
                  <a:srgbClr val="FF0000"/>
                </a:solidFill>
              </a:rPr>
              <a:t> Muhammad &amp; </a:t>
            </a:r>
            <a:r>
              <a:rPr lang="en-US" sz="3000" dirty="0" err="1">
                <a:solidFill>
                  <a:srgbClr val="FF0000"/>
                </a:solidFill>
              </a:rPr>
              <a:t>Scalingi</a:t>
            </a:r>
            <a:r>
              <a:rPr lang="en-US" sz="3000" dirty="0">
                <a:solidFill>
                  <a:srgbClr val="FF0000"/>
                </a:solidFill>
              </a:rPr>
              <a:t> contributed equally to this project.</a:t>
            </a:r>
          </a:p>
        </p:txBody>
      </p:sp>
      <p:pic>
        <p:nvPicPr>
          <p:cNvPr id="76" name="Picture 20" descr="SLU_LogoWithYear_White_CMYK.eps">
            <a:extLst>
              <a:ext uri="{FF2B5EF4-FFF2-40B4-BE49-F238E27FC236}">
                <a16:creationId xmlns:a16="http://schemas.microsoft.com/office/drawing/2014/main" id="{981DCDC2-7F40-4906-898F-71AB5D3BDB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871" y="309866"/>
            <a:ext cx="3085215" cy="3610890"/>
          </a:xfrm>
          <a:prstGeom prst="rect">
            <a:avLst/>
          </a:prstGeom>
        </p:spPr>
      </p:pic>
      <p:sp>
        <p:nvSpPr>
          <p:cNvPr id="77" name="CustomShape 21">
            <a:extLst>
              <a:ext uri="{FF2B5EF4-FFF2-40B4-BE49-F238E27FC236}">
                <a16:creationId xmlns:a16="http://schemas.microsoft.com/office/drawing/2014/main" id="{947216BF-5131-4A47-9791-CE5FD0E1196E}"/>
              </a:ext>
            </a:extLst>
          </p:cNvPr>
          <p:cNvSpPr/>
          <p:nvPr/>
        </p:nvSpPr>
        <p:spPr>
          <a:xfrm>
            <a:off x="10755086" y="5341257"/>
            <a:ext cx="22119772" cy="4780354"/>
          </a:xfrm>
          <a:prstGeom prst="rect">
            <a:avLst/>
          </a:prstGeom>
          <a:no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marL="720">
              <a:lnSpc>
                <a:spcPct val="100000"/>
              </a:lnSpc>
              <a:buClr>
                <a:srgbClr val="000000"/>
              </a:buClr>
            </a:pPr>
            <a:endParaRPr lang="en-US" sz="1800" b="0" strike="noStrike" spc="-1" dirty="0">
              <a:solidFill>
                <a:srgbClr val="000000"/>
              </a:solidFill>
              <a:uFill>
                <a:solidFill>
                  <a:srgbClr val="FFFFFF"/>
                </a:solidFill>
              </a:uFill>
              <a:latin typeface="Arial"/>
            </a:endParaRPr>
          </a:p>
        </p:txBody>
      </p:sp>
      <p:pic>
        <p:nvPicPr>
          <p:cNvPr id="79" name="Immagine 78">
            <a:extLst>
              <a:ext uri="{FF2B5EF4-FFF2-40B4-BE49-F238E27FC236}">
                <a16:creationId xmlns:a16="http://schemas.microsoft.com/office/drawing/2014/main" id="{55B1EBED-E4EE-45EB-AEC9-10A946F43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2873" y="5639826"/>
            <a:ext cx="9270424" cy="6762858"/>
          </a:xfrm>
          <a:prstGeom prst="rect">
            <a:avLst/>
          </a:prstGeom>
        </p:spPr>
      </p:pic>
      <p:pic>
        <p:nvPicPr>
          <p:cNvPr id="80" name="Immagine 79">
            <a:extLst>
              <a:ext uri="{FF2B5EF4-FFF2-40B4-BE49-F238E27FC236}">
                <a16:creationId xmlns:a16="http://schemas.microsoft.com/office/drawing/2014/main" id="{924B5B0D-1490-4E7B-ACD6-C753438DB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8756" y="5607252"/>
            <a:ext cx="21557387" cy="4468209"/>
          </a:xfrm>
          <a:prstGeom prst="rect">
            <a:avLst/>
          </a:prstGeom>
        </p:spPr>
      </p:pic>
      <p:sp>
        <p:nvSpPr>
          <p:cNvPr id="81" name="CustomShape 12">
            <a:extLst>
              <a:ext uri="{FF2B5EF4-FFF2-40B4-BE49-F238E27FC236}">
                <a16:creationId xmlns:a16="http://schemas.microsoft.com/office/drawing/2014/main" id="{D78C9107-9040-4615-97DD-C7E71E4B8EED}"/>
              </a:ext>
            </a:extLst>
          </p:cNvPr>
          <p:cNvSpPr/>
          <p:nvPr/>
        </p:nvSpPr>
        <p:spPr>
          <a:xfrm>
            <a:off x="33197800" y="4455244"/>
            <a:ext cx="9892085" cy="659929"/>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en-US" sz="4400" b="1" strike="noStrike" spc="-1" dirty="0" err="1">
                <a:solidFill>
                  <a:srgbClr val="EBF1DE"/>
                </a:solidFill>
                <a:uFill>
                  <a:solidFill>
                    <a:srgbClr val="FFFFFF"/>
                  </a:solidFill>
                </a:uFill>
                <a:latin typeface="Calibri"/>
                <a:ea typeface="DejaVu Sans"/>
              </a:rPr>
              <a:t>Openwhisk</a:t>
            </a:r>
            <a:r>
              <a:rPr lang="en-US" sz="4400" b="1" strike="noStrike" spc="-1" dirty="0">
                <a:solidFill>
                  <a:srgbClr val="EBF1DE"/>
                </a:solidFill>
                <a:uFill>
                  <a:solidFill>
                    <a:srgbClr val="FFFFFF"/>
                  </a:solidFill>
                </a:uFill>
                <a:latin typeface="Calibri"/>
                <a:ea typeface="DejaVu Sans"/>
              </a:rPr>
              <a:t> Architecture</a:t>
            </a:r>
            <a:endParaRPr lang="en-US" sz="1800" b="0" strike="noStrike" spc="-1" dirty="0">
              <a:solidFill>
                <a:srgbClr val="000000"/>
              </a:solidFill>
              <a:uFill>
                <a:solidFill>
                  <a:srgbClr val="FFFFFF"/>
                </a:solidFill>
              </a:uFill>
              <a:latin typeface="Arial"/>
            </a:endParaRPr>
          </a:p>
        </p:txBody>
      </p:sp>
      <p:sp>
        <p:nvSpPr>
          <p:cNvPr id="82" name="CustomShape 9">
            <a:extLst>
              <a:ext uri="{FF2B5EF4-FFF2-40B4-BE49-F238E27FC236}">
                <a16:creationId xmlns:a16="http://schemas.microsoft.com/office/drawing/2014/main" id="{91C0918E-8185-4B84-9C3B-820051CE0943}"/>
              </a:ext>
            </a:extLst>
          </p:cNvPr>
          <p:cNvSpPr/>
          <p:nvPr/>
        </p:nvSpPr>
        <p:spPr>
          <a:xfrm>
            <a:off x="10785159" y="10240007"/>
            <a:ext cx="22118292" cy="597227"/>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it-IT" sz="4000" b="1" spc="-1" dirty="0">
                <a:solidFill>
                  <a:srgbClr val="EBF1DE"/>
                </a:solidFill>
                <a:uFill>
                  <a:solidFill>
                    <a:srgbClr val="FFFFFF"/>
                  </a:solidFill>
                </a:uFill>
                <a:latin typeface="Calibri"/>
              </a:rPr>
              <a:t>Results produced by Polly: Comparison </a:t>
            </a:r>
            <a:r>
              <a:rPr lang="it-IT" sz="4000" b="1" spc="-1">
                <a:solidFill>
                  <a:srgbClr val="EBF1DE"/>
                </a:solidFill>
                <a:uFill>
                  <a:solidFill>
                    <a:srgbClr val="FFFFFF"/>
                  </a:solidFill>
                </a:uFill>
                <a:latin typeface="Calibri"/>
              </a:rPr>
              <a:t>of Regression </a:t>
            </a:r>
            <a:r>
              <a:rPr lang="it-IT" sz="4000" b="1" spc="-1" dirty="0">
                <a:solidFill>
                  <a:srgbClr val="EBF1DE"/>
                </a:solidFill>
                <a:uFill>
                  <a:solidFill>
                    <a:srgbClr val="FFFFFF"/>
                  </a:solidFill>
                </a:uFill>
                <a:latin typeface="Calibri"/>
              </a:rPr>
              <a:t>Models for Leaf Chlorophyll (Chl-A</a:t>
            </a:r>
            <a:r>
              <a:rPr lang="it-IT" sz="4000" b="1" spc="-1">
                <a:solidFill>
                  <a:srgbClr val="EBF1DE"/>
                </a:solidFill>
                <a:uFill>
                  <a:solidFill>
                    <a:srgbClr val="FFFFFF"/>
                  </a:solidFill>
                </a:uFill>
                <a:latin typeface="Calibri"/>
              </a:rPr>
              <a:t>) Prediction</a:t>
            </a:r>
            <a:endParaRPr lang="en-US" sz="1600" b="0" strike="noStrike" spc="-1" dirty="0">
              <a:solidFill>
                <a:srgbClr val="000000"/>
              </a:solidFill>
              <a:uFill>
                <a:solidFill>
                  <a:srgbClr val="FFFFFF"/>
                </a:solidFill>
              </a:uFill>
              <a:latin typeface="Arial"/>
            </a:endParaRPr>
          </a:p>
        </p:txBody>
      </p:sp>
      <p:pic>
        <p:nvPicPr>
          <p:cNvPr id="83" name="Immagine 82">
            <a:extLst>
              <a:ext uri="{FF2B5EF4-FFF2-40B4-BE49-F238E27FC236}">
                <a16:creationId xmlns:a16="http://schemas.microsoft.com/office/drawing/2014/main" id="{60640B53-3211-4CC4-96FE-7ACBDB34E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28" y="16309366"/>
            <a:ext cx="9809297" cy="6245834"/>
          </a:xfrm>
          <a:prstGeom prst="rect">
            <a:avLst/>
          </a:prstGeom>
        </p:spPr>
      </p:pic>
      <p:sp>
        <p:nvSpPr>
          <p:cNvPr id="84" name="CustomShape 12">
            <a:extLst>
              <a:ext uri="{FF2B5EF4-FFF2-40B4-BE49-F238E27FC236}">
                <a16:creationId xmlns:a16="http://schemas.microsoft.com/office/drawing/2014/main" id="{045F03EB-DAD7-4DAA-8732-6593E9D0C814}"/>
              </a:ext>
            </a:extLst>
          </p:cNvPr>
          <p:cNvSpPr/>
          <p:nvPr/>
        </p:nvSpPr>
        <p:spPr>
          <a:xfrm>
            <a:off x="353961" y="14926265"/>
            <a:ext cx="10300787" cy="1205052"/>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en-US" sz="4400" b="1" spc="-1" dirty="0">
                <a:solidFill>
                  <a:srgbClr val="EBF1DE"/>
                </a:solidFill>
                <a:uFill>
                  <a:solidFill>
                    <a:srgbClr val="FFFFFF"/>
                  </a:solidFill>
                </a:uFill>
                <a:latin typeface="Calibri"/>
              </a:rPr>
              <a:t>Serverless vs Container </a:t>
            </a:r>
          </a:p>
          <a:p>
            <a:pPr algn="ctr">
              <a:lnSpc>
                <a:spcPct val="100000"/>
              </a:lnSpc>
            </a:pPr>
            <a:r>
              <a:rPr lang="en-US" sz="4400" b="1" spc="-1" dirty="0">
                <a:solidFill>
                  <a:srgbClr val="EBF1DE"/>
                </a:solidFill>
                <a:uFill>
                  <a:solidFill>
                    <a:srgbClr val="FFFFFF"/>
                  </a:solidFill>
                </a:uFill>
                <a:latin typeface="Calibri"/>
              </a:rPr>
              <a:t>Tradeoff Performance Results</a:t>
            </a:r>
            <a:endParaRPr lang="en-US" sz="1800" b="0" strike="noStrike" spc="-1" dirty="0">
              <a:solidFill>
                <a:srgbClr val="000000"/>
              </a:solidFill>
              <a:uFill>
                <a:solidFill>
                  <a:srgbClr val="FFFFFF"/>
                </a:solidFill>
              </a:uFill>
              <a:latin typeface="Arial"/>
            </a:endParaRPr>
          </a:p>
        </p:txBody>
      </p:sp>
      <p:pic>
        <p:nvPicPr>
          <p:cNvPr id="85" name="Immagine 84">
            <a:extLst>
              <a:ext uri="{FF2B5EF4-FFF2-40B4-BE49-F238E27FC236}">
                <a16:creationId xmlns:a16="http://schemas.microsoft.com/office/drawing/2014/main" id="{0DDFA44A-0E7C-46EE-8FC8-8FAE93A45E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444" y="23480951"/>
            <a:ext cx="9823721" cy="6557089"/>
          </a:xfrm>
          <a:prstGeom prst="rect">
            <a:avLst/>
          </a:prstGeom>
        </p:spPr>
      </p:pic>
      <p:pic>
        <p:nvPicPr>
          <p:cNvPr id="87" name="Picture 3" descr="isultati immagini">
            <a:extLst>
              <a:ext uri="{FF2B5EF4-FFF2-40B4-BE49-F238E27FC236}">
                <a16:creationId xmlns:a16="http://schemas.microsoft.com/office/drawing/2014/main" id="{1F084AE1-0D11-4B6C-94AB-A33297A044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8206" y="372437"/>
            <a:ext cx="3142994" cy="3142994"/>
          </a:xfrm>
          <a:prstGeom prst="rect">
            <a:avLst/>
          </a:prstGeom>
          <a:noFill/>
          <a:extLst>
            <a:ext uri="{909E8E84-426E-40DD-AFC4-6F175D3DCCD1}">
              <a14:hiddenFill xmlns:a14="http://schemas.microsoft.com/office/drawing/2010/main">
                <a:solidFill>
                  <a:srgbClr val="FFFFFF"/>
                </a:solidFill>
              </a14:hiddenFill>
            </a:ext>
          </a:extLst>
        </p:spPr>
      </p:pic>
      <p:sp>
        <p:nvSpPr>
          <p:cNvPr id="88" name="CustomShape 1">
            <a:extLst>
              <a:ext uri="{FF2B5EF4-FFF2-40B4-BE49-F238E27FC236}">
                <a16:creationId xmlns:a16="http://schemas.microsoft.com/office/drawing/2014/main" id="{874303D4-78D2-4AFD-AEEE-26D5765965CD}"/>
              </a:ext>
            </a:extLst>
          </p:cNvPr>
          <p:cNvSpPr/>
          <p:nvPr/>
        </p:nvSpPr>
        <p:spPr>
          <a:xfrm>
            <a:off x="4306958" y="-478003"/>
            <a:ext cx="37701414" cy="2649960"/>
          </a:xfrm>
          <a:prstGeom prst="rect">
            <a:avLst/>
          </a:prstGeom>
          <a:noFill/>
          <a:ln>
            <a:noFill/>
          </a:ln>
        </p:spPr>
        <p:style>
          <a:lnRef idx="0">
            <a:scrgbClr r="0" g="0" b="0"/>
          </a:lnRef>
          <a:fillRef idx="0">
            <a:scrgbClr r="0" g="0" b="0"/>
          </a:fillRef>
          <a:effectRef idx="0">
            <a:scrgbClr r="0" g="0" b="0"/>
          </a:effectRef>
          <a:fontRef idx="minor"/>
        </p:style>
        <p:txBody>
          <a:bodyPr lIns="137160" tIns="91440" rIns="137160" bIns="91440" anchor="ctr"/>
          <a:lstStyle/>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8600" b="1" strike="noStrike" spc="-1">
                <a:solidFill>
                  <a:srgbClr val="EBF1DE"/>
                </a:solidFill>
                <a:uFill>
                  <a:solidFill>
                    <a:srgbClr val="FFFFFF"/>
                  </a:solidFill>
                </a:uFill>
                <a:latin typeface="Calibri"/>
                <a:ea typeface="DejaVu Sans"/>
              </a:rPr>
              <a:t>Polly</a:t>
            </a:r>
            <a:r>
              <a:rPr lang="it-IT" sz="8600" b="1" spc="-1">
                <a:solidFill>
                  <a:srgbClr val="EBF1DE"/>
                </a:solidFill>
                <a:uFill>
                  <a:solidFill>
                    <a:srgbClr val="FFFFFF"/>
                  </a:solidFill>
                </a:uFill>
                <a:latin typeface="Calibri"/>
                <a:ea typeface="DejaVu Sans"/>
              </a:rPr>
              <a:t>: A </a:t>
            </a:r>
            <a:r>
              <a:rPr lang="it-IT" sz="8600" b="1" spc="-1" dirty="0" err="1">
                <a:solidFill>
                  <a:srgbClr val="EBF1DE"/>
                </a:solidFill>
                <a:uFill>
                  <a:solidFill>
                    <a:srgbClr val="FFFFFF"/>
                  </a:solidFill>
                </a:uFill>
                <a:latin typeface="Calibri"/>
                <a:ea typeface="DejaVu Sans"/>
              </a:rPr>
              <a:t>Tool</a:t>
            </a:r>
            <a:r>
              <a:rPr lang="it-IT" sz="8600" b="1" spc="-1" dirty="0">
                <a:solidFill>
                  <a:srgbClr val="EBF1DE"/>
                </a:solidFill>
                <a:uFill>
                  <a:solidFill>
                    <a:srgbClr val="FFFFFF"/>
                  </a:solidFill>
                </a:uFill>
                <a:latin typeface="Calibri"/>
                <a:ea typeface="DejaVu Sans"/>
              </a:rPr>
              <a:t> for </a:t>
            </a:r>
            <a:r>
              <a:rPr lang="it-IT" sz="8600" b="1" spc="-1" dirty="0" err="1">
                <a:solidFill>
                  <a:srgbClr val="EBF1DE"/>
                </a:solidFill>
                <a:uFill>
                  <a:solidFill>
                    <a:srgbClr val="FFFFFF"/>
                  </a:solidFill>
                </a:uFill>
                <a:latin typeface="Calibri"/>
                <a:ea typeface="DejaVu Sans"/>
              </a:rPr>
              <a:t>EPSCoR</a:t>
            </a:r>
            <a:r>
              <a:rPr lang="it-IT" sz="8600" b="1" spc="-1" dirty="0">
                <a:solidFill>
                  <a:srgbClr val="EBF1DE"/>
                </a:solidFill>
                <a:uFill>
                  <a:solidFill>
                    <a:srgbClr val="FFFFFF"/>
                  </a:solidFill>
                </a:uFill>
                <a:latin typeface="Calibri"/>
                <a:ea typeface="DejaVu Sans"/>
              </a:rPr>
              <a:t> Big Data Integration</a:t>
            </a:r>
            <a:endParaRPr lang="en-US" sz="8600" b="1" strike="noStrike" spc="-1" dirty="0">
              <a:solidFill>
                <a:srgbClr val="EBF1DE"/>
              </a:solidFill>
              <a:uFill>
                <a:solidFill>
                  <a:srgbClr val="FFFFFF"/>
                </a:solidFill>
              </a:uFill>
              <a:latin typeface="Calibri"/>
              <a:ea typeface="DejaVu Sans"/>
            </a:endParaRPr>
          </a:p>
        </p:txBody>
      </p:sp>
      <p:sp>
        <p:nvSpPr>
          <p:cNvPr id="61" name="CustomShape 2">
            <a:extLst>
              <a:ext uri="{FF2B5EF4-FFF2-40B4-BE49-F238E27FC236}">
                <a16:creationId xmlns:a16="http://schemas.microsoft.com/office/drawing/2014/main" id="{BF9D2F06-81E0-4DCF-8960-13E895B6B7B9}"/>
              </a:ext>
            </a:extLst>
          </p:cNvPr>
          <p:cNvSpPr/>
          <p:nvPr/>
        </p:nvSpPr>
        <p:spPr>
          <a:xfrm>
            <a:off x="21033028" y="1443487"/>
            <a:ext cx="21943800" cy="1712880"/>
          </a:xfrm>
          <a:prstGeom prst="rect">
            <a:avLst/>
          </a:prstGeom>
          <a:noFill/>
          <a:ln>
            <a:noFill/>
          </a:ln>
        </p:spPr>
        <p:style>
          <a:lnRef idx="0">
            <a:scrgbClr r="0" g="0" b="0"/>
          </a:lnRef>
          <a:fillRef idx="0">
            <a:scrgbClr r="0" g="0" b="0"/>
          </a:fillRef>
          <a:effectRef idx="0">
            <a:scrgbClr r="0" g="0" b="0"/>
          </a:effectRef>
          <a:fontRef idx="minor"/>
        </p:style>
        <p:txBody>
          <a:bodyPr lIns="137160" tIns="91440" rIns="137160" bIns="91440" anchor="ctr"/>
          <a:lstStyle/>
          <a:p>
            <a:pPr algn="ctr"/>
            <a:r>
              <a:rPr lang="en-US" sz="5000" b="1" strike="noStrike" spc="-1" dirty="0">
                <a:solidFill>
                  <a:srgbClr val="EBF1DE"/>
                </a:solidFill>
                <a:uFill>
                  <a:solidFill>
                    <a:srgbClr val="FFFFFF"/>
                  </a:solidFill>
                </a:uFill>
                <a:latin typeface="Calibri"/>
                <a:ea typeface="DejaVu Sans"/>
              </a:rPr>
              <a:t>Advisors: </a:t>
            </a:r>
            <a:r>
              <a:rPr lang="en-US" sz="5000" b="1" spc="-1" dirty="0">
                <a:solidFill>
                  <a:srgbClr val="EBF1DE"/>
                </a:solidFill>
                <a:uFill>
                  <a:solidFill>
                    <a:srgbClr val="FFFFFF"/>
                  </a:solidFill>
                </a:uFill>
              </a:rPr>
              <a:t>Flavio Esposito</a:t>
            </a:r>
            <a:r>
              <a:rPr lang="en-US" sz="5400" baseline="30000" dirty="0">
                <a:solidFill>
                  <a:schemeClr val="bg1"/>
                </a:solidFill>
              </a:rPr>
              <a:t> </a:t>
            </a:r>
            <a:r>
              <a:rPr lang="en-US" sz="5400" b="1" spc="-1" dirty="0">
                <a:solidFill>
                  <a:srgbClr val="EBF1DE"/>
                </a:solidFill>
                <a:uFill>
                  <a:solidFill>
                    <a:srgbClr val="FFFFFF"/>
                  </a:solidFill>
                </a:uFill>
                <a:ea typeface="DejaVu Sans"/>
              </a:rPr>
              <a:t>* and </a:t>
            </a:r>
            <a:r>
              <a:rPr lang="en-US" sz="5000" b="1" spc="-1" dirty="0" err="1">
                <a:solidFill>
                  <a:srgbClr val="EBF1DE"/>
                </a:solidFill>
                <a:uFill>
                  <a:solidFill>
                    <a:srgbClr val="FFFFFF"/>
                  </a:solidFill>
                </a:uFill>
                <a:latin typeface="Calibri"/>
                <a:ea typeface="DejaVu Sans"/>
              </a:rPr>
              <a:t>V</a:t>
            </a:r>
            <a:r>
              <a:rPr lang="en-US" sz="5000" b="1" strike="noStrike" spc="-1" dirty="0" err="1">
                <a:solidFill>
                  <a:srgbClr val="EBF1DE"/>
                </a:solidFill>
                <a:uFill>
                  <a:solidFill>
                    <a:srgbClr val="FFFFFF"/>
                  </a:solidFill>
                </a:uFill>
                <a:latin typeface="Calibri"/>
                <a:ea typeface="DejaVu Sans"/>
              </a:rPr>
              <a:t>asit</a:t>
            </a:r>
            <a:r>
              <a:rPr lang="en-US" sz="5000" b="1" strike="noStrike" spc="-1" dirty="0">
                <a:solidFill>
                  <a:srgbClr val="EBF1DE"/>
                </a:solidFill>
                <a:uFill>
                  <a:solidFill>
                    <a:srgbClr val="FFFFFF"/>
                  </a:solidFill>
                </a:uFill>
                <a:latin typeface="Calibri"/>
                <a:ea typeface="DejaVu Sans"/>
              </a:rPr>
              <a:t> Sagan</a:t>
            </a:r>
            <a:r>
              <a:rPr lang="en-US" sz="5400" baseline="30000" dirty="0">
                <a:solidFill>
                  <a:schemeClr val="bg1"/>
                </a:solidFill>
              </a:rPr>
              <a:t> §</a:t>
            </a:r>
            <a:endParaRPr lang="en-US" sz="5000" b="1" strike="noStrike" spc="-1" dirty="0">
              <a:solidFill>
                <a:srgbClr val="000000"/>
              </a:solidFill>
              <a:uFill>
                <a:solidFill>
                  <a:srgbClr val="FFFFFF"/>
                </a:solidFill>
              </a:uFill>
              <a:latin typeface="Arial"/>
            </a:endParaRPr>
          </a:p>
          <a:p>
            <a:pPr algn="ctr"/>
            <a:endParaRPr lang="en-US" sz="1800" b="0" strike="noStrike" spc="-1" dirty="0">
              <a:solidFill>
                <a:srgbClr val="000000"/>
              </a:solidFill>
              <a:uFill>
                <a:solidFill>
                  <a:srgbClr val="FFFFFF"/>
                </a:solidFill>
              </a:uFill>
              <a:latin typeface="Arial"/>
            </a:endParaRPr>
          </a:p>
        </p:txBody>
      </p:sp>
      <p:sp>
        <p:nvSpPr>
          <p:cNvPr id="89" name="CustomShape 8">
            <a:extLst>
              <a:ext uri="{FF2B5EF4-FFF2-40B4-BE49-F238E27FC236}">
                <a16:creationId xmlns:a16="http://schemas.microsoft.com/office/drawing/2014/main" id="{2F0A97F7-3148-47B1-B277-B03E0182DC26}"/>
              </a:ext>
            </a:extLst>
          </p:cNvPr>
          <p:cNvSpPr/>
          <p:nvPr/>
        </p:nvSpPr>
        <p:spPr>
          <a:xfrm>
            <a:off x="356482" y="4455242"/>
            <a:ext cx="10235318" cy="610243"/>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lnSpc>
                <a:spcPct val="100000"/>
              </a:lnSpc>
            </a:pPr>
            <a:r>
              <a:rPr lang="en-US" sz="4400" b="1" spc="-1" dirty="0">
                <a:solidFill>
                  <a:srgbClr val="EBF1DE"/>
                </a:solidFill>
                <a:uFill>
                  <a:solidFill>
                    <a:srgbClr val="FFFFFF"/>
                  </a:solidFill>
                </a:uFill>
                <a:latin typeface="Calibri"/>
              </a:rPr>
              <a:t>Abstract</a:t>
            </a:r>
            <a:endParaRPr lang="en-US" sz="1800" b="0" strike="noStrike" spc="-1" dirty="0">
              <a:solidFill>
                <a:srgbClr val="000000"/>
              </a:solidFill>
              <a:uFill>
                <a:solidFill>
                  <a:srgbClr val="FFFFFF"/>
                </a:solidFill>
              </a:uFill>
              <a:latin typeface="Arial"/>
            </a:endParaRPr>
          </a:p>
        </p:txBody>
      </p:sp>
      <p:pic>
        <p:nvPicPr>
          <p:cNvPr id="103" name="Immagine 102">
            <a:extLst>
              <a:ext uri="{FF2B5EF4-FFF2-40B4-BE49-F238E27FC236}">
                <a16:creationId xmlns:a16="http://schemas.microsoft.com/office/drawing/2014/main" id="{71DA3D5E-160A-4644-8C53-AD72FE159F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63300" y="26106120"/>
            <a:ext cx="15272242" cy="4833009"/>
          </a:xfrm>
          <a:prstGeom prst="rect">
            <a:avLst/>
          </a:prstGeom>
        </p:spPr>
      </p:pic>
      <p:pic>
        <p:nvPicPr>
          <p:cNvPr id="105" name="Immagine 104">
            <a:extLst>
              <a:ext uri="{FF2B5EF4-FFF2-40B4-BE49-F238E27FC236}">
                <a16:creationId xmlns:a16="http://schemas.microsoft.com/office/drawing/2014/main" id="{21961ED5-6240-498B-BED6-8876716B05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03400" y="26083998"/>
            <a:ext cx="15343912" cy="4878280"/>
          </a:xfrm>
          <a:prstGeom prst="rect">
            <a:avLst/>
          </a:prstGeom>
        </p:spPr>
      </p:pic>
      <p:sp>
        <p:nvSpPr>
          <p:cNvPr id="108" name="CustomShape 11">
            <a:extLst>
              <a:ext uri="{FF2B5EF4-FFF2-40B4-BE49-F238E27FC236}">
                <a16:creationId xmlns:a16="http://schemas.microsoft.com/office/drawing/2014/main" id="{C880F70A-10E8-446C-AD2E-5D7841F322E0}"/>
              </a:ext>
            </a:extLst>
          </p:cNvPr>
          <p:cNvSpPr/>
          <p:nvPr/>
        </p:nvSpPr>
        <p:spPr>
          <a:xfrm>
            <a:off x="10884310" y="16663187"/>
            <a:ext cx="22034089" cy="618157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endParaRPr lang="en-US" sz="3000" u="sng" spc="-1" dirty="0">
              <a:solidFill>
                <a:srgbClr val="000000"/>
              </a:solidFill>
              <a:uFill>
                <a:solidFill>
                  <a:srgbClr val="FFFFFF"/>
                </a:solidFill>
              </a:uFill>
            </a:endParaRPr>
          </a:p>
        </p:txBody>
      </p:sp>
      <p:sp>
        <p:nvSpPr>
          <p:cNvPr id="109" name="CustomShape 23">
            <a:extLst>
              <a:ext uri="{FF2B5EF4-FFF2-40B4-BE49-F238E27FC236}">
                <a16:creationId xmlns:a16="http://schemas.microsoft.com/office/drawing/2014/main" id="{38A1C679-7D78-4836-AD29-3FE28A7AD287}"/>
              </a:ext>
            </a:extLst>
          </p:cNvPr>
          <p:cNvSpPr/>
          <p:nvPr/>
        </p:nvSpPr>
        <p:spPr>
          <a:xfrm>
            <a:off x="10896601" y="25274311"/>
            <a:ext cx="32257180" cy="683342"/>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tIns="34200" rIns="68400" bIns="34200" anchor="ctr"/>
          <a:lstStyle/>
          <a:p>
            <a:pPr algn="ctr"/>
            <a:r>
              <a:rPr lang="en-US" sz="4400" b="1" spc="-1" dirty="0">
                <a:solidFill>
                  <a:srgbClr val="EBF1DE"/>
                </a:solidFill>
                <a:uFill>
                  <a:solidFill>
                    <a:srgbClr val="FFFFFF"/>
                  </a:solidFill>
                </a:uFill>
                <a:latin typeface="Calibri"/>
              </a:rPr>
              <a:t>Polly Web Interface </a:t>
            </a:r>
            <a:endParaRPr lang="en-US" sz="1800" b="0" strike="noStrike" spc="-1" dirty="0">
              <a:solidFill>
                <a:srgbClr val="000000"/>
              </a:solidFill>
              <a:uFill>
                <a:solidFill>
                  <a:srgbClr val="FFFFFF"/>
                </a:solidFill>
              </a:uFill>
              <a:latin typeface="Arial"/>
            </a:endParaRPr>
          </a:p>
        </p:txBody>
      </p:sp>
      <p:pic>
        <p:nvPicPr>
          <p:cNvPr id="114" name="Immagine 113">
            <a:extLst>
              <a:ext uri="{FF2B5EF4-FFF2-40B4-BE49-F238E27FC236}">
                <a16:creationId xmlns:a16="http://schemas.microsoft.com/office/drawing/2014/main" id="{B67816DA-0DCB-4135-8CF8-C24AA79BCE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9949" y="16853688"/>
            <a:ext cx="21681973" cy="5874939"/>
          </a:xfrm>
          <a:prstGeom prst="rect">
            <a:avLst/>
          </a:prstGeom>
        </p:spPr>
      </p:pic>
      <p:pic>
        <p:nvPicPr>
          <p:cNvPr id="117" name="Immagine 116">
            <a:extLst>
              <a:ext uri="{FF2B5EF4-FFF2-40B4-BE49-F238E27FC236}">
                <a16:creationId xmlns:a16="http://schemas.microsoft.com/office/drawing/2014/main" id="{94C7AC40-3DBB-473B-A0CB-EC638B539C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37903" y="11197414"/>
            <a:ext cx="21408997" cy="5139866"/>
          </a:xfrm>
          <a:prstGeom prst="rect">
            <a:avLst/>
          </a:prstGeom>
        </p:spPr>
      </p:pic>
      <p:sp>
        <p:nvSpPr>
          <p:cNvPr id="120" name="CustomShape 2">
            <a:extLst>
              <a:ext uri="{FF2B5EF4-FFF2-40B4-BE49-F238E27FC236}">
                <a16:creationId xmlns:a16="http://schemas.microsoft.com/office/drawing/2014/main" id="{4FBBB86C-DAAD-4B7C-A34A-0BC6EF3DADF4}"/>
              </a:ext>
            </a:extLst>
          </p:cNvPr>
          <p:cNvSpPr/>
          <p:nvPr/>
        </p:nvSpPr>
        <p:spPr>
          <a:xfrm>
            <a:off x="6088620" y="1850113"/>
            <a:ext cx="21943800" cy="1172309"/>
          </a:xfrm>
          <a:prstGeom prst="rect">
            <a:avLst/>
          </a:prstGeom>
          <a:noFill/>
          <a:ln>
            <a:noFill/>
          </a:ln>
        </p:spPr>
        <p:style>
          <a:lnRef idx="0">
            <a:scrgbClr r="0" g="0" b="0"/>
          </a:lnRef>
          <a:fillRef idx="0">
            <a:scrgbClr r="0" g="0" b="0"/>
          </a:fillRef>
          <a:effectRef idx="0">
            <a:scrgbClr r="0" g="0" b="0"/>
          </a:effectRef>
          <a:fontRef idx="minor"/>
        </p:style>
        <p:txBody>
          <a:bodyPr lIns="137160" tIns="91440" rIns="137160" bIns="91440" anchor="ctr"/>
          <a:lstStyle/>
          <a:p>
            <a:pPr algn="ctr"/>
            <a:r>
              <a:rPr lang="en-US" sz="5000" b="1" strike="noStrike" spc="-1" dirty="0">
                <a:solidFill>
                  <a:srgbClr val="EBF1DE"/>
                </a:solidFill>
                <a:uFill>
                  <a:solidFill>
                    <a:srgbClr val="FFFFFF"/>
                  </a:solidFill>
                </a:uFill>
                <a:latin typeface="Calibri"/>
                <a:ea typeface="DejaVu Sans"/>
              </a:rPr>
              <a:t>Student Authors</a:t>
            </a:r>
            <a:r>
              <a:rPr lang="en-US" sz="5000" b="1" spc="-1" dirty="0">
                <a:solidFill>
                  <a:srgbClr val="EBF1DE"/>
                </a:solidFill>
                <a:uFill>
                  <a:solidFill>
                    <a:srgbClr val="FFFFFF"/>
                  </a:solidFill>
                </a:uFill>
                <a:ea typeface="DejaVu Sans"/>
              </a:rPr>
              <a:t>: Waqar Muhammad</a:t>
            </a:r>
            <a:r>
              <a:rPr lang="en-US" sz="4800" b="1" spc="-1" dirty="0">
                <a:solidFill>
                  <a:srgbClr val="EBF1DE"/>
                </a:solidFill>
                <a:uFill>
                  <a:solidFill>
                    <a:srgbClr val="FFFFFF"/>
                  </a:solidFill>
                </a:uFill>
                <a:ea typeface="DejaVu Sans"/>
              </a:rPr>
              <a:t> * and </a:t>
            </a:r>
            <a:r>
              <a:rPr lang="en-US" sz="5000" b="1" strike="noStrike" spc="-1" dirty="0">
                <a:solidFill>
                  <a:srgbClr val="EBF1DE"/>
                </a:solidFill>
                <a:uFill>
                  <a:solidFill>
                    <a:srgbClr val="FFFFFF"/>
                  </a:solidFill>
                </a:uFill>
                <a:latin typeface="Calibri"/>
                <a:ea typeface="DejaVu Sans"/>
              </a:rPr>
              <a:t>Alessio </a:t>
            </a:r>
            <a:r>
              <a:rPr lang="en-US" sz="5000" b="1" strike="noStrike" spc="-1" dirty="0" err="1">
                <a:solidFill>
                  <a:srgbClr val="EBF1DE"/>
                </a:solidFill>
                <a:uFill>
                  <a:solidFill>
                    <a:srgbClr val="FFFFFF"/>
                  </a:solidFill>
                </a:uFill>
                <a:latin typeface="Calibri"/>
                <a:ea typeface="DejaVu Sans"/>
              </a:rPr>
              <a:t>Scalingi</a:t>
            </a:r>
            <a:r>
              <a:rPr lang="en-US" sz="5400" baseline="30000" dirty="0">
                <a:solidFill>
                  <a:schemeClr val="bg1"/>
                </a:solidFill>
              </a:rPr>
              <a:t> </a:t>
            </a:r>
            <a:r>
              <a:rPr lang="en-US" sz="5400" b="1" spc="-1" dirty="0">
                <a:solidFill>
                  <a:srgbClr val="EBF1DE"/>
                </a:solidFill>
                <a:uFill>
                  <a:solidFill>
                    <a:srgbClr val="FFFFFF"/>
                  </a:solidFill>
                </a:uFill>
                <a:ea typeface="DejaVu Sans"/>
              </a:rPr>
              <a:t>*</a:t>
            </a:r>
            <a:endParaRPr lang="en-US" sz="3000" spc="-1" dirty="0">
              <a:solidFill>
                <a:srgbClr val="EBF1DE"/>
              </a:solidFill>
              <a:uFill>
                <a:solidFill>
                  <a:srgbClr val="FFFFFF"/>
                </a:solidFill>
              </a:uFill>
            </a:endParaRPr>
          </a:p>
          <a:p>
            <a:pPr algn="ctr"/>
            <a:endParaRPr lang="it-IT" sz="3000" spc="-1" dirty="0">
              <a:solidFill>
                <a:srgbClr val="EBF1DE"/>
              </a:solidFill>
              <a:uFill>
                <a:solidFill>
                  <a:srgbClr val="FFFFFF"/>
                </a:solidFill>
              </a:uFill>
              <a:latin typeface="Calibri"/>
            </a:endParaRPr>
          </a:p>
        </p:txBody>
      </p:sp>
      <p:sp>
        <p:nvSpPr>
          <p:cNvPr id="42" name="CustomShape 11">
            <a:extLst>
              <a:ext uri="{FF2B5EF4-FFF2-40B4-BE49-F238E27FC236}">
                <a16:creationId xmlns:a16="http://schemas.microsoft.com/office/drawing/2014/main" id="{A6416EFB-0400-4A26-A9A7-BC3E626374F9}"/>
              </a:ext>
            </a:extLst>
          </p:cNvPr>
          <p:cNvSpPr/>
          <p:nvPr/>
        </p:nvSpPr>
        <p:spPr>
          <a:xfrm>
            <a:off x="375139" y="30726775"/>
            <a:ext cx="10245970" cy="149996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r>
              <a:rPr lang="en-US" sz="3000" i="1" u="sng" spc="-1" dirty="0">
                <a:solidFill>
                  <a:srgbClr val="000000"/>
                </a:solidFill>
                <a:uFill>
                  <a:solidFill>
                    <a:srgbClr val="FFFFFF"/>
                  </a:solidFill>
                </a:uFill>
              </a:rPr>
              <a:t>Surprisingly, Serverless computing [2] does not always provide better response time than Container technology [3]. Performance vary according to the dataset size.</a:t>
            </a:r>
          </a:p>
        </p:txBody>
      </p:sp>
      <p:sp>
        <p:nvSpPr>
          <p:cNvPr id="43" name="CustomShape 11">
            <a:extLst>
              <a:ext uri="{FF2B5EF4-FFF2-40B4-BE49-F238E27FC236}">
                <a16:creationId xmlns:a16="http://schemas.microsoft.com/office/drawing/2014/main" id="{6CD30FF8-17C7-4A4E-8248-C55EE12635A8}"/>
              </a:ext>
            </a:extLst>
          </p:cNvPr>
          <p:cNvSpPr/>
          <p:nvPr/>
        </p:nvSpPr>
        <p:spPr>
          <a:xfrm>
            <a:off x="10864964" y="23012400"/>
            <a:ext cx="22049920" cy="213008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lstStyle/>
          <a:p>
            <a:pPr algn="just">
              <a:lnSpc>
                <a:spcPct val="100000"/>
              </a:lnSpc>
            </a:pPr>
            <a:r>
              <a:rPr lang="en-US" sz="3000" i="1" u="sng" spc="-1" dirty="0">
                <a:solidFill>
                  <a:srgbClr val="000000"/>
                </a:solidFill>
                <a:uFill>
                  <a:solidFill>
                    <a:srgbClr val="FFFFFF"/>
                  </a:solidFill>
                </a:uFill>
              </a:rPr>
              <a:t>Multiple machine learning algorithms are applied on a “Plant team” ground truth dataset to show the regression analysis functionality of our tool </a:t>
            </a:r>
            <a:r>
              <a:rPr lang="en-US" sz="3000" b="1" i="1" u="sng" spc="-1" dirty="0">
                <a:solidFill>
                  <a:srgbClr val="000000"/>
                </a:solidFill>
                <a:uFill>
                  <a:solidFill>
                    <a:srgbClr val="FFFFFF"/>
                  </a:solidFill>
                </a:uFill>
              </a:rPr>
              <a:t>Polly</a:t>
            </a:r>
            <a:r>
              <a:rPr lang="en-US" sz="3000" i="1" u="sng" spc="-1" dirty="0">
                <a:solidFill>
                  <a:srgbClr val="000000"/>
                </a:solidFill>
                <a:uFill>
                  <a:solidFill>
                    <a:srgbClr val="FFFFFF"/>
                  </a:solidFill>
                </a:uFill>
              </a:rPr>
              <a:t>. The Grouped Bar graph (bottom) compares the performance of several algorithms using different metrics: Nash coefficient, Root Mean Squared Error (RMSE) and Relative RMSE. Scatter Plot (top) shows which regression model fits best to out target variable (CHL-a).</a:t>
            </a:r>
          </a:p>
        </p:txBody>
      </p:sp>
      <p:sp>
        <p:nvSpPr>
          <p:cNvPr id="4" name="CasellaDiTesto 3">
            <a:extLst>
              <a:ext uri="{FF2B5EF4-FFF2-40B4-BE49-F238E27FC236}">
                <a16:creationId xmlns:a16="http://schemas.microsoft.com/office/drawing/2014/main" id="{2D3DDF28-48EC-4A4B-B6DF-A978041C0252}"/>
              </a:ext>
            </a:extLst>
          </p:cNvPr>
          <p:cNvSpPr txBox="1"/>
          <p:nvPr/>
        </p:nvSpPr>
        <p:spPr>
          <a:xfrm>
            <a:off x="11103429" y="2778825"/>
            <a:ext cx="23774400" cy="1169551"/>
          </a:xfrm>
          <a:prstGeom prst="rect">
            <a:avLst/>
          </a:prstGeom>
          <a:noFill/>
        </p:spPr>
        <p:txBody>
          <a:bodyPr wrap="square" rtlCol="0">
            <a:spAutoFit/>
          </a:bodyPr>
          <a:lstStyle/>
          <a:p>
            <a:pPr lvl="0" algn="ctr"/>
            <a:r>
              <a:rPr lang="en-US" sz="4000" baseline="30000" dirty="0">
                <a:solidFill>
                  <a:prstClr val="white"/>
                </a:solidFill>
              </a:rPr>
              <a:t>*</a:t>
            </a:r>
            <a:r>
              <a:rPr lang="it-IT" sz="3200" spc="-1" dirty="0">
                <a:solidFill>
                  <a:srgbClr val="EBF1DE"/>
                </a:solidFill>
                <a:uFill>
                  <a:solidFill>
                    <a:srgbClr val="FFFFFF"/>
                  </a:solidFill>
                </a:uFill>
              </a:rPr>
              <a:t>Computer Science </a:t>
            </a:r>
            <a:r>
              <a:rPr lang="it-IT" sz="3200" spc="-1" dirty="0" err="1">
                <a:solidFill>
                  <a:srgbClr val="EBF1DE"/>
                </a:solidFill>
                <a:uFill>
                  <a:solidFill>
                    <a:srgbClr val="FFFFFF"/>
                  </a:solidFill>
                </a:uFill>
              </a:rPr>
              <a:t>Department</a:t>
            </a:r>
            <a:r>
              <a:rPr lang="it-IT" sz="3200" spc="-1" dirty="0">
                <a:solidFill>
                  <a:srgbClr val="EBF1DE"/>
                </a:solidFill>
                <a:uFill>
                  <a:solidFill>
                    <a:srgbClr val="FFFFFF"/>
                  </a:solidFill>
                </a:uFill>
              </a:rPr>
              <a:t>			</a:t>
            </a:r>
            <a:r>
              <a:rPr lang="en-US" sz="2800" baseline="30000" dirty="0">
                <a:solidFill>
                  <a:prstClr val="white"/>
                </a:solidFill>
              </a:rPr>
              <a:t> §</a:t>
            </a:r>
            <a:r>
              <a:rPr lang="en-US" sz="3000" spc="-1" dirty="0">
                <a:solidFill>
                  <a:srgbClr val="EBF1DE"/>
                </a:solidFill>
                <a:uFill>
                  <a:solidFill>
                    <a:srgbClr val="FFFFFF"/>
                  </a:solidFill>
                </a:uFill>
              </a:rPr>
              <a:t>Department of Earth &amp; Atmospheric Sciences </a:t>
            </a:r>
          </a:p>
          <a:p>
            <a:pPr lvl="0" algn="ctr"/>
            <a:r>
              <a:rPr lang="en-US" sz="3800" spc="-1" dirty="0">
                <a:solidFill>
                  <a:srgbClr val="EBF1DE"/>
                </a:solidFill>
                <a:uFill>
                  <a:solidFill>
                    <a:srgbClr val="FFFFFF"/>
                  </a:solidFill>
                </a:uFill>
              </a:rPr>
              <a:t>Saint Louis University, USA</a:t>
            </a:r>
          </a:p>
        </p:txBody>
      </p:sp>
      <p:sp>
        <p:nvSpPr>
          <p:cNvPr id="5" name="CasellaDiTesto 4">
            <a:extLst>
              <a:ext uri="{FF2B5EF4-FFF2-40B4-BE49-F238E27FC236}">
                <a16:creationId xmlns:a16="http://schemas.microsoft.com/office/drawing/2014/main" id="{E2AB4353-8BA7-4712-88B7-36630166CD03}"/>
              </a:ext>
            </a:extLst>
          </p:cNvPr>
          <p:cNvSpPr txBox="1"/>
          <p:nvPr/>
        </p:nvSpPr>
        <p:spPr>
          <a:xfrm>
            <a:off x="10943091" y="31237936"/>
            <a:ext cx="31917961" cy="1015663"/>
          </a:xfrm>
          <a:prstGeom prst="rect">
            <a:avLst/>
          </a:prstGeom>
          <a:noFill/>
        </p:spPr>
        <p:txBody>
          <a:bodyPr wrap="square" rtlCol="0">
            <a:spAutoFit/>
          </a:bodyPr>
          <a:lstStyle/>
          <a:p>
            <a:pPr algn="just"/>
            <a:r>
              <a:rPr lang="en-US" sz="3000" i="1" dirty="0"/>
              <a:t>User can interact with our work-in-progress system via a simple web interface: users can upload datasets and specify both training and target variables; users can then choose how many and which (Machine Learning) algorithms to run on their dataset. After the computations is complete, different graphs are generated to explore and evaluate results on different models as we showed in the “</a:t>
            </a:r>
            <a:r>
              <a:rPr lang="en-US" sz="3000" i="1" dirty="0" err="1"/>
              <a:t>Chl</a:t>
            </a:r>
            <a:r>
              <a:rPr lang="en-US" sz="3000" i="1" dirty="0"/>
              <a:t>-A results”.</a:t>
            </a:r>
          </a:p>
        </p:txBody>
      </p:sp>
      <p:pic>
        <p:nvPicPr>
          <p:cNvPr id="9" name="Immagine 8">
            <a:extLst>
              <a:ext uri="{FF2B5EF4-FFF2-40B4-BE49-F238E27FC236}">
                <a16:creationId xmlns:a16="http://schemas.microsoft.com/office/drawing/2014/main" id="{3F749608-9766-480E-A3E0-5C2116DA3F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268217" y="13579792"/>
            <a:ext cx="5971223" cy="8497925"/>
          </a:xfrm>
          <a:prstGeom prst="rect">
            <a:avLst/>
          </a:prstGeom>
        </p:spPr>
      </p:pic>
    </p:spTree>
    <p:extLst>
      <p:ext uri="{BB962C8B-B14F-4D97-AF65-F5344CB8AC3E}">
        <p14:creationId xmlns:p14="http://schemas.microsoft.com/office/powerpoint/2010/main" val="3720345044"/>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589</Words>
  <Application>Microsoft Office PowerPoint</Application>
  <PresentationFormat>Personalizzato</PresentationFormat>
  <Paragraphs>25</Paragraphs>
  <Slides>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Calibri</vt:lpstr>
      <vt:lpstr>Calibri Light</vt:lpstr>
      <vt:lpstr>DejaVu Sans</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Scalingi</dc:creator>
  <cp:lastModifiedBy>Alessio Scalingi</cp:lastModifiedBy>
  <cp:revision>37</cp:revision>
  <dcterms:created xsi:type="dcterms:W3CDTF">2018-10-02T21:45:58Z</dcterms:created>
  <dcterms:modified xsi:type="dcterms:W3CDTF">2018-10-04T00:45:37Z</dcterms:modified>
</cp:coreProperties>
</file>