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50" r:id="rId6"/>
    <p:sldId id="351" r:id="rId7"/>
    <p:sldId id="352" r:id="rId8"/>
    <p:sldId id="353" r:id="rId9"/>
    <p:sldId id="349" r:id="rId10"/>
    <p:sldId id="354" r:id="rId11"/>
    <p:sldId id="333" r:id="rId12"/>
    <p:sldId id="355" r:id="rId13"/>
    <p:sldId id="342" r:id="rId14"/>
    <p:sldId id="357" r:id="rId15"/>
    <p:sldId id="3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34" autoAdjust="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r>
              <a:rPr lang="en-US" sz="5400" dirty="0"/>
              <a:t>Recommendation location for Restaurant in Toronto, Canada</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GB" dirty="0"/>
              <a:t>B</a:t>
            </a:r>
            <a:r>
              <a:rPr lang="en-US" dirty="0"/>
              <a:t>y ……</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p:txBody>
          <a:bodyPr>
            <a:normAutofit/>
          </a:bodyPr>
          <a:lstStyle/>
          <a:p>
            <a:pPr lvl="0">
              <a:buFont typeface="Wingdings" panose="05000000000000000000" pitchFamily="2" charset="2"/>
              <a:buChar char="q"/>
            </a:pPr>
            <a:r>
              <a:rPr lang="en-GB" dirty="0"/>
              <a:t>Restaurant, Italian and Japanese restaurant are the most common restaurant in the central Toronto City and have high competition. </a:t>
            </a:r>
            <a:endParaRPr lang="en-US" dirty="0"/>
          </a:p>
          <a:p>
            <a:pPr lvl="0">
              <a:buFont typeface="Wingdings" panose="05000000000000000000" pitchFamily="2" charset="2"/>
              <a:buChar char="q"/>
            </a:pPr>
            <a:r>
              <a:rPr lang="en-GB" dirty="0"/>
              <a:t>Indian, Mexican and American restaurant have less competition and there is opportunity for these categories. </a:t>
            </a:r>
            <a:endParaRPr lang="en-US" dirty="0"/>
          </a:p>
          <a:p>
            <a:pPr lvl="0">
              <a:buFont typeface="Wingdings" panose="05000000000000000000" pitchFamily="2" charset="2"/>
              <a:buChar char="q"/>
            </a:pPr>
            <a:r>
              <a:rPr lang="en-GB" dirty="0"/>
              <a:t>Syrian, Turkish and Hawaiian restaurants are the least common .</a:t>
            </a:r>
            <a:endParaRPr lang="en-US" dirty="0"/>
          </a:p>
          <a:p>
            <a:pPr lvl="0">
              <a:buFont typeface="Wingdings" panose="05000000000000000000" pitchFamily="2" charset="2"/>
              <a:buChar char="q"/>
            </a:pPr>
            <a:r>
              <a:rPr lang="en-GB" dirty="0"/>
              <a:t>If you are interested in opening Indian restaurant then cluster 1 is best for you because its on the 4</a:t>
            </a:r>
            <a:r>
              <a:rPr lang="en-GB" baseline="30000" dirty="0"/>
              <a:t>th</a:t>
            </a:r>
            <a:r>
              <a:rPr lang="en-GB" dirty="0"/>
              <a:t> position on the most common list there is a margin for the new restaurant.</a:t>
            </a:r>
            <a:endParaRPr lang="en-US" dirty="0"/>
          </a:p>
          <a:p>
            <a:pPr marL="342900" indent="-342900">
              <a:buClr>
                <a:schemeClr val="tx1">
                  <a:lumMod val="75000"/>
                  <a:lumOff val="25000"/>
                </a:schemeClr>
              </a:buClr>
              <a:buFont typeface="+mj-lt"/>
              <a:buAutoNum type="arabicPeriod"/>
            </a:pPr>
            <a:endParaRPr lang="en-US" dirty="0"/>
          </a:p>
        </p:txBody>
      </p:sp>
      <p:pic>
        <p:nvPicPr>
          <p:cNvPr id="7" name="Picture Placeholder 6" descr="A close up of a person in glasses looking at her computer">
            <a:extLst>
              <a:ext uri="{FF2B5EF4-FFF2-40B4-BE49-F238E27FC236}">
                <a16:creationId xmlns:a16="http://schemas.microsoft.com/office/drawing/2014/main" id="{63AE1BE0-28BE-404C-BA2F-6FF3CF46A246}"/>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1037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E63DC-2A8A-4EE6-9BBE-AF6D7892C4EE}"/>
              </a:ext>
            </a:extLst>
          </p:cNvPr>
          <p:cNvSpPr>
            <a:spLocks noGrp="1"/>
          </p:cNvSpPr>
          <p:nvPr>
            <p:ph idx="1"/>
          </p:nvPr>
        </p:nvSpPr>
        <p:spPr/>
        <p:txBody>
          <a:bodyPr>
            <a:normAutofit/>
          </a:bodyPr>
          <a:lstStyle/>
          <a:p>
            <a:r>
              <a:rPr lang="en-GB" dirty="0"/>
              <a:t>In restaurant business understand the location customer need and your competitor are the most important factor for the success of the business. From this analysis one can easily understand the Toronto surrounding venues and different location and the competition in the market.</a:t>
            </a:r>
          </a:p>
          <a:p>
            <a:r>
              <a:rPr lang="en-GB" dirty="0"/>
              <a:t>Future Direction Includes:</a:t>
            </a:r>
          </a:p>
          <a:p>
            <a:pPr>
              <a:buFont typeface="Wingdings" panose="05000000000000000000" pitchFamily="2" charset="2"/>
              <a:buChar char="§"/>
            </a:pPr>
            <a:r>
              <a:rPr lang="en-US" dirty="0"/>
              <a:t>Include the rating of the restaurant</a:t>
            </a:r>
          </a:p>
          <a:p>
            <a:pPr>
              <a:buFont typeface="Wingdings" panose="05000000000000000000" pitchFamily="2" charset="2"/>
              <a:buChar char="§"/>
            </a:pPr>
            <a:r>
              <a:rPr lang="en-US" dirty="0"/>
              <a:t>Distance from the neighborhood</a:t>
            </a:r>
          </a:p>
          <a:p>
            <a:pPr>
              <a:buFont typeface="Wingdings" panose="05000000000000000000" pitchFamily="2" charset="2"/>
              <a:buChar char="§"/>
            </a:pPr>
            <a:r>
              <a:rPr lang="en-US" dirty="0"/>
              <a:t>Population at each borough  </a:t>
            </a:r>
          </a:p>
          <a:p>
            <a:pPr>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670E8B0B-42FF-43D1-A87D-71CA633B2215}"/>
              </a:ext>
            </a:extLst>
          </p:cNvPr>
          <p:cNvSpPr>
            <a:spLocks noGrp="1"/>
          </p:cNvSpPr>
          <p:nvPr>
            <p:ph type="title"/>
          </p:nvPr>
        </p:nvSpPr>
        <p:spPr/>
        <p:txBody>
          <a:bodyPr/>
          <a:lstStyle/>
          <a:p>
            <a:r>
              <a:rPr lang="en-GB" dirty="0"/>
              <a:t>Conclusion and Future direction </a:t>
            </a:r>
            <a:endParaRPr lang="en-US" dirty="0"/>
          </a:p>
        </p:txBody>
      </p:sp>
    </p:spTree>
    <p:extLst>
      <p:ext uri="{BB962C8B-B14F-4D97-AF65-F5344CB8AC3E}">
        <p14:creationId xmlns:p14="http://schemas.microsoft.com/office/powerpoint/2010/main" val="133518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D362F9-6920-4468-937F-845C3EA63EF6}"/>
              </a:ext>
            </a:extLst>
          </p:cNvPr>
          <p:cNvSpPr>
            <a:spLocks noGrp="1"/>
          </p:cNvSpPr>
          <p:nvPr>
            <p:ph idx="1"/>
          </p:nvPr>
        </p:nvSpPr>
        <p:spPr/>
        <p:txBody>
          <a:bodyPr>
            <a:normAutofit/>
          </a:bodyPr>
          <a:lstStyle/>
          <a:p>
            <a:endParaRPr lang="en-GB" dirty="0"/>
          </a:p>
          <a:p>
            <a:pPr>
              <a:buFont typeface="Wingdings" panose="05000000000000000000" pitchFamily="2" charset="2"/>
              <a:buChar char="q"/>
            </a:pPr>
            <a:r>
              <a:rPr lang="en-GB" dirty="0"/>
              <a:t>The aim of this project is to find the interesting point of interest for restaurant business.</a:t>
            </a:r>
          </a:p>
          <a:p>
            <a:pPr>
              <a:buFont typeface="Wingdings" panose="05000000000000000000" pitchFamily="2" charset="2"/>
              <a:buChar char="q"/>
            </a:pPr>
            <a:r>
              <a:rPr lang="en-GB" dirty="0"/>
              <a:t>Data that help to identify the location that best for new restaurant business.</a:t>
            </a:r>
          </a:p>
          <a:p>
            <a:pPr>
              <a:buFont typeface="Wingdings" panose="05000000000000000000" pitchFamily="2" charset="2"/>
              <a:buChar char="q"/>
            </a:pPr>
            <a:r>
              <a:rPr lang="en-GB" dirty="0"/>
              <a:t>Most Common category of restaurant in the city.</a:t>
            </a:r>
          </a:p>
        </p:txBody>
      </p:sp>
      <p:sp>
        <p:nvSpPr>
          <p:cNvPr id="3" name="Title 2">
            <a:extLst>
              <a:ext uri="{FF2B5EF4-FFF2-40B4-BE49-F238E27FC236}">
                <a16:creationId xmlns:a16="http://schemas.microsoft.com/office/drawing/2014/main" id="{43762FF2-FD91-455E-83B6-A586AD314E3B}"/>
              </a:ext>
            </a:extLst>
          </p:cNvPr>
          <p:cNvSpPr>
            <a:spLocks noGrp="1"/>
          </p:cNvSpPr>
          <p:nvPr>
            <p:ph type="title"/>
          </p:nvPr>
        </p:nvSpPr>
        <p:spPr>
          <a:xfrm>
            <a:off x="1097280" y="739127"/>
            <a:ext cx="10058400" cy="1369074"/>
          </a:xfrm>
        </p:spPr>
        <p:txBody>
          <a:bodyPr/>
          <a:lstStyle/>
          <a:p>
            <a:r>
              <a:rPr lang="en-GB" dirty="0"/>
              <a:t>Business Problem </a:t>
            </a:r>
            <a:endParaRPr lang="en-US" dirty="0"/>
          </a:p>
        </p:txBody>
      </p:sp>
    </p:spTree>
    <p:extLst>
      <p:ext uri="{BB962C8B-B14F-4D97-AF65-F5344CB8AC3E}">
        <p14:creationId xmlns:p14="http://schemas.microsoft.com/office/powerpoint/2010/main" val="135304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52874-A209-42BD-B011-0C6C4402E501}"/>
              </a:ext>
            </a:extLst>
          </p:cNvPr>
          <p:cNvSpPr>
            <a:spLocks noGrp="1"/>
          </p:cNvSpPr>
          <p:nvPr>
            <p:ph idx="1"/>
          </p:nvPr>
        </p:nvSpPr>
        <p:spPr/>
        <p:txBody>
          <a:bodyPr>
            <a:normAutofit/>
          </a:bodyPr>
          <a:lstStyle/>
          <a:p>
            <a:pPr>
              <a:buFont typeface="Wingdings" panose="05000000000000000000" pitchFamily="2" charset="2"/>
              <a:buChar char="q"/>
            </a:pPr>
            <a:r>
              <a:rPr lang="en-GB" dirty="0"/>
              <a:t>Investors</a:t>
            </a:r>
          </a:p>
          <a:p>
            <a:pPr marL="0" indent="0">
              <a:buNone/>
            </a:pPr>
            <a:r>
              <a:rPr lang="en-GB" dirty="0"/>
              <a:t>Investors who want to invest in the restaurant industry.</a:t>
            </a:r>
          </a:p>
          <a:p>
            <a:pPr>
              <a:buFont typeface="Wingdings" panose="05000000000000000000" pitchFamily="2" charset="2"/>
              <a:buChar char="q"/>
            </a:pPr>
            <a:r>
              <a:rPr lang="en-GB" dirty="0"/>
              <a:t>Entrepreneur</a:t>
            </a:r>
          </a:p>
          <a:p>
            <a:pPr marL="0" indent="0">
              <a:buNone/>
            </a:pPr>
            <a:r>
              <a:rPr lang="en-GB" dirty="0"/>
              <a:t>Entrepreneur who want to start their restaurant business in the Toronto.</a:t>
            </a:r>
          </a:p>
          <a:p>
            <a:pPr>
              <a:buFont typeface="Wingdings" panose="05000000000000000000" pitchFamily="2" charset="2"/>
              <a:buChar char="q"/>
            </a:pPr>
            <a:r>
              <a:rPr lang="en-GB" dirty="0"/>
              <a:t>Food lowers</a:t>
            </a:r>
          </a:p>
          <a:p>
            <a:r>
              <a:rPr lang="en-GB" dirty="0"/>
              <a:t>Person want identify in which area he/she can find their choice of food.</a:t>
            </a:r>
            <a:endParaRPr lang="en-US" dirty="0"/>
          </a:p>
          <a:p>
            <a:endParaRPr lang="en-US" dirty="0"/>
          </a:p>
        </p:txBody>
      </p:sp>
      <p:sp>
        <p:nvSpPr>
          <p:cNvPr id="3" name="Title 2">
            <a:extLst>
              <a:ext uri="{FF2B5EF4-FFF2-40B4-BE49-F238E27FC236}">
                <a16:creationId xmlns:a16="http://schemas.microsoft.com/office/drawing/2014/main" id="{704D0D0A-8B6F-499E-BE06-BA9EFEAFED68}"/>
              </a:ext>
            </a:extLst>
          </p:cNvPr>
          <p:cNvSpPr>
            <a:spLocks noGrp="1"/>
          </p:cNvSpPr>
          <p:nvPr>
            <p:ph type="title"/>
          </p:nvPr>
        </p:nvSpPr>
        <p:spPr/>
        <p:txBody>
          <a:bodyPr/>
          <a:lstStyle/>
          <a:p>
            <a:r>
              <a:rPr lang="en-GB" dirty="0"/>
              <a:t>Target Audience </a:t>
            </a:r>
            <a:endParaRPr lang="en-US" dirty="0"/>
          </a:p>
        </p:txBody>
      </p:sp>
    </p:spTree>
    <p:extLst>
      <p:ext uri="{BB962C8B-B14F-4D97-AF65-F5344CB8AC3E}">
        <p14:creationId xmlns:p14="http://schemas.microsoft.com/office/powerpoint/2010/main" val="302714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E0CF37-7003-49AE-88BA-C855CD4DC175}"/>
              </a:ext>
            </a:extLst>
          </p:cNvPr>
          <p:cNvSpPr>
            <a:spLocks noGrp="1"/>
          </p:cNvSpPr>
          <p:nvPr>
            <p:ph idx="1"/>
          </p:nvPr>
        </p:nvSpPr>
        <p:spPr/>
        <p:txBody>
          <a:bodyPr/>
          <a:lstStyle/>
          <a:p>
            <a:pPr>
              <a:buFont typeface="Wingdings" panose="05000000000000000000" pitchFamily="2" charset="2"/>
              <a:buChar char="q"/>
            </a:pPr>
            <a:r>
              <a:rPr lang="en-GB" dirty="0"/>
              <a:t>Wikipedia</a:t>
            </a:r>
          </a:p>
          <a:p>
            <a:pPr marL="0" indent="0">
              <a:buNone/>
            </a:pPr>
            <a:r>
              <a:rPr lang="en-GB" dirty="0"/>
              <a:t>Postal code, borough and neighbourhood data</a:t>
            </a:r>
          </a:p>
          <a:p>
            <a:pPr>
              <a:buFont typeface="Wingdings" panose="05000000000000000000" pitchFamily="2" charset="2"/>
              <a:buChar char="q"/>
            </a:pPr>
            <a:r>
              <a:rPr lang="en-GB" dirty="0"/>
              <a:t>Google Geocoder</a:t>
            </a:r>
          </a:p>
          <a:p>
            <a:pPr marL="0" indent="0">
              <a:buNone/>
            </a:pPr>
            <a:r>
              <a:rPr lang="en-GB" dirty="0"/>
              <a:t>Geographical coordinates (Longitude, latitude)</a:t>
            </a:r>
          </a:p>
          <a:p>
            <a:pPr>
              <a:buFont typeface="Wingdings" panose="05000000000000000000" pitchFamily="2" charset="2"/>
              <a:buChar char="q"/>
            </a:pPr>
            <a:r>
              <a:rPr lang="en-GB" dirty="0"/>
              <a:t>Foursquare</a:t>
            </a:r>
          </a:p>
          <a:p>
            <a:pPr marL="0" indent="0">
              <a:buNone/>
            </a:pPr>
            <a:r>
              <a:rPr lang="en-GB" dirty="0"/>
              <a:t>Venues near each neighbourhood</a:t>
            </a:r>
            <a:endParaRPr lang="en-US" dirty="0"/>
          </a:p>
        </p:txBody>
      </p:sp>
      <p:sp>
        <p:nvSpPr>
          <p:cNvPr id="3" name="Title 2">
            <a:extLst>
              <a:ext uri="{FF2B5EF4-FFF2-40B4-BE49-F238E27FC236}">
                <a16:creationId xmlns:a16="http://schemas.microsoft.com/office/drawing/2014/main" id="{42E21F43-6706-4E62-80B0-218D2E0531CA}"/>
              </a:ext>
            </a:extLst>
          </p:cNvPr>
          <p:cNvSpPr>
            <a:spLocks noGrp="1"/>
          </p:cNvSpPr>
          <p:nvPr>
            <p:ph type="title"/>
          </p:nvPr>
        </p:nvSpPr>
        <p:spPr/>
        <p:txBody>
          <a:bodyPr/>
          <a:lstStyle/>
          <a:p>
            <a:r>
              <a:rPr lang="en-GB" dirty="0"/>
              <a:t>Data Source </a:t>
            </a:r>
            <a:endParaRPr lang="en-US" dirty="0"/>
          </a:p>
        </p:txBody>
      </p:sp>
    </p:spTree>
    <p:extLst>
      <p:ext uri="{BB962C8B-B14F-4D97-AF65-F5344CB8AC3E}">
        <p14:creationId xmlns:p14="http://schemas.microsoft.com/office/powerpoint/2010/main" val="166155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B18FF8-6D34-4616-940F-E0E49FF4F3CA}"/>
              </a:ext>
            </a:extLst>
          </p:cNvPr>
          <p:cNvSpPr>
            <a:spLocks noGrp="1"/>
          </p:cNvSpPr>
          <p:nvPr>
            <p:ph idx="1"/>
          </p:nvPr>
        </p:nvSpPr>
        <p:spPr/>
        <p:txBody>
          <a:bodyPr/>
          <a:lstStyle/>
          <a:p>
            <a:pPr>
              <a:buFont typeface="Wingdings" panose="05000000000000000000" pitchFamily="2" charset="2"/>
              <a:buChar char="q"/>
            </a:pPr>
            <a:r>
              <a:rPr lang="en-GB" dirty="0"/>
              <a:t> Postal code, borough and neighbourhood data scrapped from the Wikipedia have null values and undefined values were dropped.</a:t>
            </a:r>
          </a:p>
          <a:p>
            <a:pPr>
              <a:buFont typeface="Wingdings" panose="05000000000000000000" pitchFamily="2" charset="2"/>
              <a:buChar char="q"/>
            </a:pPr>
            <a:r>
              <a:rPr lang="en-GB" dirty="0"/>
              <a:t>Focus on the centre of the Toronto drop the other borough.</a:t>
            </a:r>
          </a:p>
          <a:p>
            <a:pPr>
              <a:buFont typeface="Wingdings" panose="05000000000000000000" pitchFamily="2" charset="2"/>
              <a:buChar char="q"/>
            </a:pPr>
            <a:r>
              <a:rPr lang="en-GB" dirty="0"/>
              <a:t>Foursquare API response have unreverent information select the useful information.</a:t>
            </a:r>
          </a:p>
          <a:p>
            <a:pPr>
              <a:buFont typeface="Wingdings" panose="05000000000000000000" pitchFamily="2" charset="2"/>
              <a:buChar char="q"/>
            </a:pPr>
            <a:r>
              <a:rPr lang="en-GB" dirty="0"/>
              <a:t>Filter the restaurant category and drop the other venues category.</a:t>
            </a:r>
          </a:p>
          <a:p>
            <a:pPr>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A95A2A03-AF64-4410-B126-9531AAFD3D72}"/>
              </a:ext>
            </a:extLst>
          </p:cNvPr>
          <p:cNvSpPr>
            <a:spLocks noGrp="1"/>
          </p:cNvSpPr>
          <p:nvPr>
            <p:ph type="title"/>
          </p:nvPr>
        </p:nvSpPr>
        <p:spPr/>
        <p:txBody>
          <a:bodyPr/>
          <a:lstStyle/>
          <a:p>
            <a:r>
              <a:rPr lang="en-GB" dirty="0"/>
              <a:t>Data cleaning</a:t>
            </a:r>
            <a:endParaRPr lang="en-US" dirty="0"/>
          </a:p>
        </p:txBody>
      </p:sp>
    </p:spTree>
    <p:extLst>
      <p:ext uri="{BB962C8B-B14F-4D97-AF65-F5344CB8AC3E}">
        <p14:creationId xmlns:p14="http://schemas.microsoft.com/office/powerpoint/2010/main" val="340162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a:xfrm>
            <a:off x="1947124" y="1659064"/>
            <a:ext cx="8297752" cy="3904488"/>
          </a:xfrm>
        </p:spPr>
        <p:txBody>
          <a:bodyPr>
            <a:normAutofit fontScale="90000"/>
          </a:bodyPr>
          <a:lstStyle/>
          <a:p>
            <a:r>
              <a:rPr lang="en-GB" dirty="0"/>
              <a:t>Methodology </a:t>
            </a:r>
            <a:br>
              <a:rPr lang="en-GB" dirty="0"/>
            </a:br>
            <a:r>
              <a:rPr lang="en-GB" dirty="0"/>
              <a:t>and </a:t>
            </a:r>
            <a:br>
              <a:rPr lang="en-GB" dirty="0"/>
            </a:br>
            <a:r>
              <a:rPr lang="en-GB" dirty="0"/>
              <a:t>Exploratory</a:t>
            </a:r>
            <a:r>
              <a:rPr lang="en-GB" b="1" dirty="0"/>
              <a:t> </a:t>
            </a:r>
            <a:r>
              <a:rPr lang="en-GB" dirty="0"/>
              <a:t> Data Analysis </a:t>
            </a:r>
            <a:endParaRPr lang="en-US" dirty="0"/>
          </a:p>
        </p:txBody>
      </p:sp>
    </p:spTree>
    <p:extLst>
      <p:ext uri="{BB962C8B-B14F-4D97-AF65-F5344CB8AC3E}">
        <p14:creationId xmlns:p14="http://schemas.microsoft.com/office/powerpoint/2010/main" val="163908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074149-7283-44A1-A6E6-BB889CAF4352}"/>
              </a:ext>
            </a:extLst>
          </p:cNvPr>
          <p:cNvSpPr>
            <a:spLocks noGrp="1"/>
          </p:cNvSpPr>
          <p:nvPr>
            <p:ph type="title"/>
          </p:nvPr>
        </p:nvSpPr>
        <p:spPr/>
        <p:txBody>
          <a:bodyPr/>
          <a:lstStyle/>
          <a:p>
            <a:r>
              <a:rPr lang="en-GB" dirty="0"/>
              <a:t>Selected Neighbourhood at Centre of Toronto </a:t>
            </a:r>
            <a:endParaRPr lang="en-US" dirty="0"/>
          </a:p>
        </p:txBody>
      </p:sp>
      <p:pic>
        <p:nvPicPr>
          <p:cNvPr id="7" name="Content Placeholder 6">
            <a:extLst>
              <a:ext uri="{FF2B5EF4-FFF2-40B4-BE49-F238E27FC236}">
                <a16:creationId xmlns:a16="http://schemas.microsoft.com/office/drawing/2014/main" id="{8786B80E-D69D-4D30-8756-6790BA1C199A}"/>
              </a:ext>
            </a:extLst>
          </p:cNvPr>
          <p:cNvPicPr>
            <a:picLocks noGrp="1" noChangeAspect="1"/>
          </p:cNvPicPr>
          <p:nvPr>
            <p:ph idx="1"/>
          </p:nvPr>
        </p:nvPicPr>
        <p:blipFill>
          <a:blip r:embed="rId2"/>
          <a:stretch>
            <a:fillRect/>
          </a:stretch>
        </p:blipFill>
        <p:spPr>
          <a:xfrm>
            <a:off x="1096963" y="2228611"/>
            <a:ext cx="10058400" cy="3519966"/>
          </a:xfrm>
          <a:prstGeom prst="rect">
            <a:avLst/>
          </a:prstGeom>
        </p:spPr>
      </p:pic>
    </p:spTree>
    <p:extLst>
      <p:ext uri="{BB962C8B-B14F-4D97-AF65-F5344CB8AC3E}">
        <p14:creationId xmlns:p14="http://schemas.microsoft.com/office/powerpoint/2010/main" val="57530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GB" dirty="0"/>
              <a:t>277 venues category return by the Foursquare API at our neighbourhood. </a:t>
            </a:r>
          </a:p>
          <a:p>
            <a:r>
              <a:rPr lang="en-GB" dirty="0"/>
              <a:t>Filtering the restaurant category we get 52 unique types of restaurant.</a:t>
            </a:r>
          </a:p>
          <a:p>
            <a:r>
              <a:rPr lang="en-GB" dirty="0"/>
              <a:t>Popular categories of restaurant are general, Italian and the Japanese restaurant.</a:t>
            </a:r>
          </a:p>
          <a:p>
            <a:r>
              <a:rPr lang="en-GB" dirty="0"/>
              <a:t>Least common type of restaurant are Syrian, Turkish and Hawaiian restaurant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Restaurant categories </a:t>
            </a:r>
          </a:p>
        </p:txBody>
      </p:sp>
      <p:pic>
        <p:nvPicPr>
          <p:cNvPr id="5" name="Picture 4">
            <a:extLst>
              <a:ext uri="{FF2B5EF4-FFF2-40B4-BE49-F238E27FC236}">
                <a16:creationId xmlns:a16="http://schemas.microsoft.com/office/drawing/2014/main" id="{01895CE6-DE2E-4B5D-9F5E-1D2AB9184C91}"/>
              </a:ext>
            </a:extLst>
          </p:cNvPr>
          <p:cNvPicPr/>
          <p:nvPr/>
        </p:nvPicPr>
        <p:blipFill>
          <a:blip r:embed="rId2"/>
          <a:stretch>
            <a:fillRect/>
          </a:stretch>
        </p:blipFill>
        <p:spPr>
          <a:xfrm>
            <a:off x="5241375" y="1424029"/>
            <a:ext cx="6844607" cy="5241814"/>
          </a:xfrm>
          <a:prstGeom prst="rect">
            <a:avLst/>
          </a:prstGeom>
        </p:spPr>
      </p:pic>
    </p:spTree>
    <p:extLst>
      <p:ext uri="{BB962C8B-B14F-4D97-AF65-F5344CB8AC3E}">
        <p14:creationId xmlns:p14="http://schemas.microsoft.com/office/powerpoint/2010/main" val="39801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A53A9D-CB8D-4A0A-BBF5-C57877701E99}"/>
              </a:ext>
            </a:extLst>
          </p:cNvPr>
          <p:cNvPicPr>
            <a:picLocks noGrp="1"/>
          </p:cNvPicPr>
          <p:nvPr>
            <p:ph type="pic" sz="quarter" idx="13"/>
          </p:nvPr>
        </p:nvPicPr>
        <p:blipFill rotWithShape="1">
          <a:blip r:embed="rId2"/>
          <a:srcRect l="20826" r="29173" b="-1"/>
          <a:stretch/>
        </p:blipFill>
        <p:spPr bwMode="auto">
          <a:xfrm>
            <a:off x="5654414" y="265113"/>
            <a:ext cx="6089650" cy="6089650"/>
          </a:xfrm>
          <a:prstGeom prst="rect">
            <a:avLst/>
          </a:prstGeom>
          <a:noFill/>
          <a:ln>
            <a:noFill/>
          </a:ln>
          <a:extLst>
            <a:ext uri="{53640926-AAD7-44D8-BBD7-CCE9431645EC}">
              <a14:shadowObscured xmlns:a14="http://schemas.microsoft.com/office/drawing/2010/main"/>
            </a:ext>
          </a:extLst>
        </p:spPr>
      </p:pic>
      <p:sp>
        <p:nvSpPr>
          <p:cNvPr id="11" name="Content Placeholder 2">
            <a:extLst>
              <a:ext uri="{FF2B5EF4-FFF2-40B4-BE49-F238E27FC236}">
                <a16:creationId xmlns:a16="http://schemas.microsoft.com/office/drawing/2014/main" id="{EBDF836C-2341-4921-AB1A-631E2BE44C33}"/>
              </a:ext>
            </a:extLst>
          </p:cNvPr>
          <p:cNvSpPr>
            <a:spLocks noGrp="1"/>
          </p:cNvSpPr>
          <p:nvPr>
            <p:ph sz="half" idx="1"/>
          </p:nvPr>
        </p:nvSpPr>
        <p:spPr>
          <a:xfrm>
            <a:off x="1097279" y="2322728"/>
            <a:ext cx="4144096" cy="4032225"/>
          </a:xfrm>
        </p:spPr>
        <p:txBody>
          <a:bodyPr>
            <a:normAutofit/>
          </a:bodyPr>
          <a:lstStyle/>
          <a:p>
            <a:pPr marL="0" indent="0">
              <a:buNone/>
            </a:pPr>
            <a:r>
              <a:rPr lang="en-GB" dirty="0"/>
              <a:t>Clustering is used to identify the interesting patterns in the data by grouping them based on the common features and the behaviours. </a:t>
            </a:r>
          </a:p>
          <a:p>
            <a:r>
              <a:rPr lang="en-GB" dirty="0"/>
              <a:t>We choose to divide our data into 5 clusters and choose the K-mean clustering.</a:t>
            </a:r>
          </a:p>
          <a:p>
            <a:pPr marL="0" indent="0">
              <a:buNone/>
            </a:pPr>
            <a:r>
              <a:rPr lang="en-GB" dirty="0"/>
              <a:t>Figure show us the clusters of restaurant at the neighbourhood and the popup on the neighbourhood show the location and the most common restaurant category. </a:t>
            </a:r>
          </a:p>
        </p:txBody>
      </p:sp>
      <p:sp>
        <p:nvSpPr>
          <p:cNvPr id="3" name="Title 2">
            <a:extLst>
              <a:ext uri="{FF2B5EF4-FFF2-40B4-BE49-F238E27FC236}">
                <a16:creationId xmlns:a16="http://schemas.microsoft.com/office/drawing/2014/main" id="{3BD27C0F-BF2F-47C3-A6CE-2E853ADE2C1D}"/>
              </a:ext>
            </a:extLst>
          </p:cNvPr>
          <p:cNvSpPr>
            <a:spLocks noGrp="1"/>
          </p:cNvSpPr>
          <p:nvPr>
            <p:ph type="title"/>
          </p:nvPr>
        </p:nvSpPr>
        <p:spPr>
          <a:xfrm>
            <a:off x="1097280" y="421817"/>
            <a:ext cx="4144095" cy="1369074"/>
          </a:xfrm>
        </p:spPr>
        <p:txBody>
          <a:bodyPr anchor="ctr">
            <a:normAutofit/>
          </a:bodyPr>
          <a:lstStyle/>
          <a:p>
            <a:r>
              <a:rPr lang="en-GB" dirty="0"/>
              <a:t>Clustering </a:t>
            </a:r>
            <a:endParaRPr lang="en-US" dirty="0"/>
          </a:p>
        </p:txBody>
      </p:sp>
    </p:spTree>
    <p:extLst>
      <p:ext uri="{BB962C8B-B14F-4D97-AF65-F5344CB8AC3E}">
        <p14:creationId xmlns:p14="http://schemas.microsoft.com/office/powerpoint/2010/main" val="3650527378"/>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Consolas</vt:lpstr>
      <vt:lpstr>Verdana</vt:lpstr>
      <vt:lpstr>Wingdings</vt:lpstr>
      <vt:lpstr>RetrospectVTI</vt:lpstr>
      <vt:lpstr>Recommendation location for Restaurant in Toronto, Canada</vt:lpstr>
      <vt:lpstr>Business Problem </vt:lpstr>
      <vt:lpstr>Target Audience </vt:lpstr>
      <vt:lpstr>Data Source </vt:lpstr>
      <vt:lpstr>Data cleaning</vt:lpstr>
      <vt:lpstr>Methodology  and  Exploratory  Data Analysis </vt:lpstr>
      <vt:lpstr>Selected Neighbourhood at Centre of Toronto </vt:lpstr>
      <vt:lpstr>Restaurant categories </vt:lpstr>
      <vt:lpstr>Clustering </vt:lpstr>
      <vt:lpstr>Results</vt:lpstr>
      <vt:lpstr>Conclusion and Future direction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2020-05-18T00:56:22Z</dcterms:created>
  <dcterms:modified xsi:type="dcterms:W3CDTF">2020-05-18T01:24:14Z</dcterms:modified>
</cp:coreProperties>
</file>