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63" r:id="rId5"/>
    <p:sldId id="260" r:id="rId6"/>
    <p:sldId id="261" r:id="rId7"/>
    <p:sldId id="265" r:id="rId8"/>
    <p:sldId id="266" r:id="rId9"/>
    <p:sldId id="267" r:id="rId10"/>
    <p:sldId id="269" r:id="rId11"/>
    <p:sldId id="270" r:id="rId12"/>
    <p:sldId id="271" r:id="rId13"/>
    <p:sldId id="273" r:id="rId14"/>
    <p:sldId id="272" r:id="rId15"/>
    <p:sldId id="274" r:id="rId16"/>
    <p:sldId id="275" r:id="rId17"/>
    <p:sldId id="276" r:id="rId18"/>
    <p:sldId id="27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DEE12-7551-F03C-4958-17A02C7CBF81}" v="241" dt="2024-09-17T05:34:39.838"/>
    <p1510:client id="{80F2A4A2-9807-6C0F-4BC4-869F73325B20}" v="191" dt="2024-09-16T05:17:40.703"/>
    <p1510:client id="{B497570D-DA6C-0B8E-8DA5-E2BD6814A398}" v="217" dt="2024-09-16T19:01:22.737"/>
    <p1510:client id="{DF7D8A4D-C84E-91CB-94F0-68868A80CA6A}" v="272" dt="2024-09-16T16:18:33.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9/16/2024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3536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9/16/2024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1209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9/16/2024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5883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9/16/2024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0681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9/16/2024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2598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9/16/2024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5056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9/16/2024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234091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9/16/2024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0903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9/16/2024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56853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9/16/2024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77597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9/16/2024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3462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9/16/2024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15611672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ctrTitle"/>
          </p:nvPr>
        </p:nvSpPr>
        <p:spPr>
          <a:xfrm>
            <a:off x="530352" y="885557"/>
            <a:ext cx="4114800" cy="2215152"/>
          </a:xfrm>
        </p:spPr>
        <p:txBody>
          <a:bodyPr>
            <a:normAutofit/>
          </a:bodyPr>
          <a:lstStyle/>
          <a:p>
            <a:r>
              <a:rPr lang="en-US" dirty="0"/>
              <a:t>Music Store Data Analysis</a:t>
            </a:r>
          </a:p>
        </p:txBody>
      </p:sp>
      <p:sp>
        <p:nvSpPr>
          <p:cNvPr id="3" name="Subtitle 2"/>
          <p:cNvSpPr>
            <a:spLocks noGrp="1"/>
          </p:cNvSpPr>
          <p:nvPr>
            <p:ph type="subTitle" idx="1"/>
          </p:nvPr>
        </p:nvSpPr>
        <p:spPr>
          <a:xfrm>
            <a:off x="530352" y="3509963"/>
            <a:ext cx="4114800" cy="2215152"/>
          </a:xfrm>
        </p:spPr>
        <p:txBody>
          <a:bodyPr vert="horz" lIns="91440" tIns="45720" rIns="91440" bIns="45720" rtlCol="0">
            <a:normAutofit/>
          </a:bodyPr>
          <a:lstStyle/>
          <a:p>
            <a:r>
              <a:rPr lang="en-US" dirty="0"/>
              <a:t>By Muhammad Waqas</a:t>
            </a:r>
          </a:p>
        </p:txBody>
      </p:sp>
      <p:sp>
        <p:nvSpPr>
          <p:cNvPr id="11" name="Freeform: Shape 10">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Digital financial graph">
            <a:extLst>
              <a:ext uri="{FF2B5EF4-FFF2-40B4-BE49-F238E27FC236}">
                <a16:creationId xmlns:a16="http://schemas.microsoft.com/office/drawing/2014/main" id="{B6BB608D-197B-DC3B-7E8E-476570FFC044}"/>
              </a:ext>
            </a:extLst>
          </p:cNvPr>
          <p:cNvPicPr>
            <a:picLocks noChangeAspect="1"/>
          </p:cNvPicPr>
          <p:nvPr/>
        </p:nvPicPr>
        <p:blipFill>
          <a:blip r:embed="rId2"/>
          <a:srcRect l="31119" r="12611" b="-1"/>
          <a:stretch/>
        </p:blipFill>
        <p:spPr>
          <a:xfrm>
            <a:off x="5334000" y="10"/>
            <a:ext cx="6858000" cy="6855654"/>
          </a:xfrm>
          <a:prstGeom prst="rect">
            <a:avLst/>
          </a:prstGeom>
        </p:spPr>
      </p:pic>
      <p:sp>
        <p:nvSpPr>
          <p:cNvPr id="13" name="Freeform: Shape 12">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28232"/>
            <a:ext cx="886142" cy="693398"/>
            <a:chOff x="10948005" y="3379098"/>
            <a:chExt cx="868640" cy="679702"/>
          </a:xfrm>
          <a:solidFill>
            <a:schemeClr val="accent6"/>
          </a:solidFill>
        </p:grpSpPr>
        <p:sp>
          <p:nvSpPr>
            <p:cNvPr id="16" name="Freeform: Shape 15">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6" name="Freeform: Shape 15">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Freeform: Shape 17">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Freeform: Shape 23">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6"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7"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8"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9"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4" name="Rectangle 33">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9528D6-909B-1BC3-1261-5EC32008D8C8}"/>
              </a:ext>
            </a:extLst>
          </p:cNvPr>
          <p:cNvSpPr>
            <a:spLocks noGrp="1"/>
          </p:cNvSpPr>
          <p:nvPr>
            <p:ph type="title"/>
          </p:nvPr>
        </p:nvSpPr>
        <p:spPr>
          <a:xfrm>
            <a:off x="517871" y="976160"/>
            <a:ext cx="4767930" cy="1848734"/>
          </a:xfrm>
        </p:spPr>
        <p:txBody>
          <a:bodyPr vert="horz" lIns="91440" tIns="45720" rIns="91440" bIns="45720" rtlCol="0" anchor="b">
            <a:normAutofit/>
          </a:bodyPr>
          <a:lstStyle/>
          <a:p>
            <a:r>
              <a:rPr lang="en-US" dirty="0">
                <a:ea typeface="+mj-lt"/>
                <a:cs typeface="+mj-lt"/>
              </a:rPr>
              <a:t>Q3: What are top 3 values of total invoice?</a:t>
            </a:r>
          </a:p>
        </p:txBody>
      </p:sp>
      <p:sp>
        <p:nvSpPr>
          <p:cNvPr id="36" name="Freeform: Shape 35">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8"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39"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0"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Content Placeholder 4" descr="A screenshot of a computer&#10;&#10;Description automatically generated">
            <a:extLst>
              <a:ext uri="{FF2B5EF4-FFF2-40B4-BE49-F238E27FC236}">
                <a16:creationId xmlns:a16="http://schemas.microsoft.com/office/drawing/2014/main" id="{A7249D24-DC95-ACE3-47FF-5150829A5ACD}"/>
              </a:ext>
            </a:extLst>
          </p:cNvPr>
          <p:cNvPicPr>
            <a:picLocks noChangeAspect="1"/>
          </p:cNvPicPr>
          <p:nvPr/>
        </p:nvPicPr>
        <p:blipFill>
          <a:blip r:embed="rId2"/>
          <a:srcRect l="-123" t="-5236" r="-662" b="31959"/>
          <a:stretch/>
        </p:blipFill>
        <p:spPr>
          <a:xfrm>
            <a:off x="6060432" y="1100056"/>
            <a:ext cx="5597208" cy="1054289"/>
          </a:xfrm>
          <a:prstGeom prst="rect">
            <a:avLst/>
          </a:prstGeom>
        </p:spPr>
      </p:pic>
      <p:sp>
        <p:nvSpPr>
          <p:cNvPr id="10" name="Content Placeholder 9">
            <a:extLst>
              <a:ext uri="{FF2B5EF4-FFF2-40B4-BE49-F238E27FC236}">
                <a16:creationId xmlns:a16="http://schemas.microsoft.com/office/drawing/2014/main" id="{37E62EBB-F674-CDD8-B3A9-C549B21ACE35}"/>
              </a:ext>
            </a:extLst>
          </p:cNvPr>
          <p:cNvSpPr>
            <a:spLocks noGrp="1"/>
          </p:cNvSpPr>
          <p:nvPr>
            <p:ph sz="half" idx="1"/>
          </p:nvPr>
        </p:nvSpPr>
        <p:spPr>
          <a:xfrm>
            <a:off x="517871" y="3299404"/>
            <a:ext cx="4767930" cy="2745750"/>
          </a:xfrm>
        </p:spPr>
        <p:txBody>
          <a:bodyPr vert="horz" lIns="91440" tIns="45720" rIns="91440" bIns="45720" rtlCol="0" anchor="t">
            <a:normAutofit/>
          </a:bodyPr>
          <a:lstStyle/>
          <a:p>
            <a:r>
              <a:rPr lang="en-US" dirty="0">
                <a:ea typeface="+mn-lt"/>
                <a:cs typeface="+mn-lt"/>
              </a:rPr>
              <a:t>23.75999, 19.8 and 18.81 are top 3 values of total invoices.</a:t>
            </a:r>
          </a:p>
        </p:txBody>
      </p:sp>
      <p:pic>
        <p:nvPicPr>
          <p:cNvPr id="6" name="Content Placeholder 5" descr="A screenshot of a computer&#10;&#10;Description automatically generated">
            <a:extLst>
              <a:ext uri="{FF2B5EF4-FFF2-40B4-BE49-F238E27FC236}">
                <a16:creationId xmlns:a16="http://schemas.microsoft.com/office/drawing/2014/main" id="{FDE58246-F3D8-9167-04DE-942FD8A25C3E}"/>
              </a:ext>
            </a:extLst>
          </p:cNvPr>
          <p:cNvPicPr>
            <a:picLocks noGrp="1" noChangeAspect="1"/>
          </p:cNvPicPr>
          <p:nvPr>
            <p:ph sz="half" idx="2"/>
          </p:nvPr>
        </p:nvPicPr>
        <p:blipFill>
          <a:blip r:embed="rId3"/>
          <a:stretch>
            <a:fillRect/>
          </a:stretch>
        </p:blipFill>
        <p:spPr>
          <a:xfrm>
            <a:off x="5998484" y="2820046"/>
            <a:ext cx="5619177" cy="2832753"/>
          </a:xfrm>
          <a:prstGeom prst="rect">
            <a:avLst/>
          </a:prstGeom>
        </p:spPr>
      </p:pic>
      <p:sp>
        <p:nvSpPr>
          <p:cNvPr id="46" name="Freeform: Shape 45">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oup 47">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49" name="Freeform: Shape 48">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2858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0" name="Freeform: Shape 5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2" name="Group 6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63" name="Freeform: Shape 6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4" name="Freeform: Shape 6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5" name="Freeform: Shape 6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 name="Freeform: Shape 7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3"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74"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7"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8"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9"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81" name="Rectangle 8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C9528D6-909B-1BC3-1261-5EC32008D8C8}"/>
              </a:ext>
            </a:extLst>
          </p:cNvPr>
          <p:cNvSpPr>
            <a:spLocks noGrp="1"/>
          </p:cNvSpPr>
          <p:nvPr>
            <p:ph type="title"/>
          </p:nvPr>
        </p:nvSpPr>
        <p:spPr>
          <a:xfrm>
            <a:off x="530352" y="1122363"/>
            <a:ext cx="5985356" cy="1978346"/>
          </a:xfrm>
        </p:spPr>
        <p:txBody>
          <a:bodyPr vert="horz" lIns="91440" tIns="45720" rIns="91440" bIns="45720" rtlCol="0" anchor="b">
            <a:normAutofit/>
          </a:bodyPr>
          <a:lstStyle/>
          <a:p>
            <a:pPr>
              <a:lnSpc>
                <a:spcPct val="90000"/>
              </a:lnSpc>
            </a:pPr>
            <a:r>
              <a:rPr lang="en-US" sz="1900" dirty="0"/>
              <a:t>Q4: Which city has the best customers? We would like to throw a promotional Music Festival in the city we made the most money. </a:t>
            </a:r>
          </a:p>
          <a:p>
            <a:pPr>
              <a:lnSpc>
                <a:spcPct val="90000"/>
              </a:lnSpc>
            </a:pPr>
            <a:r>
              <a:rPr lang="en-US" sz="1900" dirty="0"/>
              <a:t>Write a query that returns one city that has the highest sum of invoice totals. </a:t>
            </a:r>
          </a:p>
          <a:p>
            <a:pPr>
              <a:lnSpc>
                <a:spcPct val="90000"/>
              </a:lnSpc>
            </a:pPr>
            <a:r>
              <a:rPr lang="en-US" sz="1900" dirty="0"/>
              <a:t>Return both the city name &amp; sum of all invoice totals</a:t>
            </a:r>
          </a:p>
        </p:txBody>
      </p:sp>
      <p:sp>
        <p:nvSpPr>
          <p:cNvPr id="10" name="Content Placeholder 9">
            <a:extLst>
              <a:ext uri="{FF2B5EF4-FFF2-40B4-BE49-F238E27FC236}">
                <a16:creationId xmlns:a16="http://schemas.microsoft.com/office/drawing/2014/main" id="{37E62EBB-F674-CDD8-B3A9-C549B21ACE35}"/>
              </a:ext>
            </a:extLst>
          </p:cNvPr>
          <p:cNvSpPr>
            <a:spLocks noGrp="1"/>
          </p:cNvSpPr>
          <p:nvPr>
            <p:ph sz="half" idx="1"/>
          </p:nvPr>
        </p:nvSpPr>
        <p:spPr>
          <a:xfrm>
            <a:off x="530352" y="3509963"/>
            <a:ext cx="5985356" cy="2272220"/>
          </a:xfrm>
        </p:spPr>
        <p:txBody>
          <a:bodyPr vert="horz" lIns="91440" tIns="45720" rIns="91440" bIns="45720" rtlCol="0" anchor="t">
            <a:normAutofit/>
          </a:bodyPr>
          <a:lstStyle/>
          <a:p>
            <a:r>
              <a:rPr lang="en-US" dirty="0"/>
              <a:t>Prague have best customers, We should throw Music Festival there.</a:t>
            </a:r>
          </a:p>
        </p:txBody>
      </p:sp>
      <p:grpSp>
        <p:nvGrpSpPr>
          <p:cNvPr id="83"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84"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5"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6"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7"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8"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9"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Content Placeholder 4" descr="A screenshot of a computer&#10;&#10;Description automatically generated">
            <a:extLst>
              <a:ext uri="{FF2B5EF4-FFF2-40B4-BE49-F238E27FC236}">
                <a16:creationId xmlns:a16="http://schemas.microsoft.com/office/drawing/2014/main" id="{A7249D24-DC95-ACE3-47FF-5150829A5ACD}"/>
              </a:ext>
            </a:extLst>
          </p:cNvPr>
          <p:cNvPicPr>
            <a:picLocks noChangeAspect="1"/>
          </p:cNvPicPr>
          <p:nvPr/>
        </p:nvPicPr>
        <p:blipFill>
          <a:blip r:embed="rId2"/>
          <a:srcRect t="2311" b="2311"/>
          <a:stretch/>
        </p:blipFill>
        <p:spPr>
          <a:xfrm>
            <a:off x="7052341" y="1522185"/>
            <a:ext cx="4603026" cy="845037"/>
          </a:xfrm>
          <a:prstGeom prst="rect">
            <a:avLst/>
          </a:prstGeom>
        </p:spPr>
      </p:pic>
      <p:sp>
        <p:nvSpPr>
          <p:cNvPr id="91" name="Freeform: Shape 90">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3" name="Group 92">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94" name="Freeform: Shape 93">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5" name="Freeform: Shape 94">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6"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7"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0" name="Freeform: Shape 9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FDE58246-F3D8-9167-04DE-942FD8A25C3E}"/>
              </a:ext>
            </a:extLst>
          </p:cNvPr>
          <p:cNvPicPr>
            <a:picLocks noGrp="1" noChangeAspect="1"/>
          </p:cNvPicPr>
          <p:nvPr>
            <p:ph sz="half" idx="2"/>
          </p:nvPr>
        </p:nvPicPr>
        <p:blipFill>
          <a:blip r:embed="rId3"/>
          <a:stretch>
            <a:fillRect/>
          </a:stretch>
        </p:blipFill>
        <p:spPr>
          <a:xfrm>
            <a:off x="7050787" y="4180194"/>
            <a:ext cx="4593771" cy="917934"/>
          </a:xfrm>
          <a:prstGeom prst="rect">
            <a:avLst/>
          </a:prstGeom>
        </p:spPr>
      </p:pic>
    </p:spTree>
    <p:extLst>
      <p:ext uri="{BB962C8B-B14F-4D97-AF65-F5344CB8AC3E}">
        <p14:creationId xmlns:p14="http://schemas.microsoft.com/office/powerpoint/2010/main" val="3272920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7" name="Freeform: Shape 14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8" name="Group 147">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8" name="Freeform: Shape 107">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9" name="Freeform: Shape 108">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0" name="Freeform: Shape 109">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1"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2"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3"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9" name="Freeform: Shape 148">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0"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19"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20"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21"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2"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3"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4"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51" name="Rectangle 15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C9528D6-909B-1BC3-1261-5EC32008D8C8}"/>
              </a:ext>
            </a:extLst>
          </p:cNvPr>
          <p:cNvSpPr>
            <a:spLocks noGrp="1"/>
          </p:cNvSpPr>
          <p:nvPr>
            <p:ph type="title"/>
          </p:nvPr>
        </p:nvSpPr>
        <p:spPr>
          <a:xfrm>
            <a:off x="530352" y="1122363"/>
            <a:ext cx="4998734" cy="1978346"/>
          </a:xfrm>
        </p:spPr>
        <p:txBody>
          <a:bodyPr vert="horz" lIns="91440" tIns="45720" rIns="91440" bIns="45720" rtlCol="0" anchor="b">
            <a:normAutofit/>
          </a:bodyPr>
          <a:lstStyle/>
          <a:p>
            <a:pPr>
              <a:lnSpc>
                <a:spcPct val="90000"/>
              </a:lnSpc>
            </a:pPr>
            <a:r>
              <a:rPr lang="en-US" sz="1900" dirty="0"/>
              <a:t>Q5: Who is the best customer? The customer who has spent the most money will be declared the best customer. </a:t>
            </a:r>
            <a:endParaRPr lang="en-US" sz="1900"/>
          </a:p>
          <a:p>
            <a:pPr>
              <a:lnSpc>
                <a:spcPct val="90000"/>
              </a:lnSpc>
            </a:pPr>
            <a:r>
              <a:rPr lang="en-US" sz="1900" dirty="0"/>
              <a:t>Write a query that returns the person who has spent the most money totals</a:t>
            </a:r>
          </a:p>
        </p:txBody>
      </p:sp>
      <p:sp>
        <p:nvSpPr>
          <p:cNvPr id="10" name="Content Placeholder 9">
            <a:extLst>
              <a:ext uri="{FF2B5EF4-FFF2-40B4-BE49-F238E27FC236}">
                <a16:creationId xmlns:a16="http://schemas.microsoft.com/office/drawing/2014/main" id="{37E62EBB-F674-CDD8-B3A9-C549B21ACE35}"/>
              </a:ext>
            </a:extLst>
          </p:cNvPr>
          <p:cNvSpPr>
            <a:spLocks noGrp="1"/>
          </p:cNvSpPr>
          <p:nvPr>
            <p:ph sz="half" idx="1"/>
          </p:nvPr>
        </p:nvSpPr>
        <p:spPr>
          <a:xfrm>
            <a:off x="530352" y="3509963"/>
            <a:ext cx="4998734" cy="1747837"/>
          </a:xfrm>
        </p:spPr>
        <p:txBody>
          <a:bodyPr vert="horz" lIns="91440" tIns="45720" rIns="91440" bIns="45720" rtlCol="0">
            <a:normAutofit/>
          </a:bodyPr>
          <a:lstStyle/>
          <a:p>
            <a:r>
              <a:rPr lang="en-US" dirty="0"/>
              <a:t>Customer of id 5 is the best customer.</a:t>
            </a:r>
          </a:p>
        </p:txBody>
      </p:sp>
      <p:grpSp>
        <p:nvGrpSpPr>
          <p:cNvPr id="15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29"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0"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31"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32"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4"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Content Placeholder 4" descr="A screenshot of a computer&#10;&#10;Description automatically generated">
            <a:extLst>
              <a:ext uri="{FF2B5EF4-FFF2-40B4-BE49-F238E27FC236}">
                <a16:creationId xmlns:a16="http://schemas.microsoft.com/office/drawing/2014/main" id="{A7249D24-DC95-ACE3-47FF-5150829A5ACD}"/>
              </a:ext>
            </a:extLst>
          </p:cNvPr>
          <p:cNvPicPr>
            <a:picLocks noChangeAspect="1"/>
          </p:cNvPicPr>
          <p:nvPr/>
        </p:nvPicPr>
        <p:blipFill>
          <a:blip r:embed="rId2"/>
          <a:srcRect t="12549" b="12549"/>
          <a:stretch/>
        </p:blipFill>
        <p:spPr>
          <a:xfrm>
            <a:off x="6096000" y="1435169"/>
            <a:ext cx="5553206" cy="1019069"/>
          </a:xfrm>
          <a:prstGeom prst="rect">
            <a:avLst/>
          </a:prstGeom>
        </p:spPr>
      </p:pic>
      <p:sp>
        <p:nvSpPr>
          <p:cNvPr id="153" name="Freeform: Shape 152">
            <a:extLst>
              <a:ext uri="{FF2B5EF4-FFF2-40B4-BE49-F238E27FC236}">
                <a16:creationId xmlns:a16="http://schemas.microsoft.com/office/drawing/2014/main" id="{DA938F49-5D76-4F99-9E75-D94C9E7E4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714642"/>
            <a:ext cx="3693044" cy="1143358"/>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4" name="Group 153">
            <a:extLst>
              <a:ext uri="{FF2B5EF4-FFF2-40B4-BE49-F238E27FC236}">
                <a16:creationId xmlns:a16="http://schemas.microsoft.com/office/drawing/2014/main" id="{107CCFC8-4A62-40EA-BFDD-ABA0664AD8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849" y="5289791"/>
            <a:ext cx="886141" cy="802496"/>
            <a:chOff x="10948005" y="3272152"/>
            <a:chExt cx="868640" cy="786648"/>
          </a:xfrm>
          <a:solidFill>
            <a:schemeClr val="accent1">
              <a:lumMod val="60000"/>
              <a:lumOff val="40000"/>
            </a:schemeClr>
          </a:solidFill>
        </p:grpSpPr>
        <p:sp>
          <p:nvSpPr>
            <p:cNvPr id="139" name="Freeform: Shape 138">
              <a:extLst>
                <a:ext uri="{FF2B5EF4-FFF2-40B4-BE49-F238E27FC236}">
                  <a16:creationId xmlns:a16="http://schemas.microsoft.com/office/drawing/2014/main" id="{1AE18D27-08BF-4A4F-BDA5-6C93385449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0" name="Freeform: Shape 139">
              <a:extLst>
                <a:ext uri="{FF2B5EF4-FFF2-40B4-BE49-F238E27FC236}">
                  <a16:creationId xmlns:a16="http://schemas.microsoft.com/office/drawing/2014/main" id="{A81C846C-E21C-4938-95B4-257ED58C7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1" name="Freeform: Shape 140">
              <a:extLst>
                <a:ext uri="{FF2B5EF4-FFF2-40B4-BE49-F238E27FC236}">
                  <a16:creationId xmlns:a16="http://schemas.microsoft.com/office/drawing/2014/main" id="{A8FAE92B-A4B7-4C52-838C-B9D40075A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2" name="Graphic 12">
              <a:extLst>
                <a:ext uri="{FF2B5EF4-FFF2-40B4-BE49-F238E27FC236}">
                  <a16:creationId xmlns:a16="http://schemas.microsoft.com/office/drawing/2014/main" id="{516F1023-38CA-4480-85C2-FFB587B9C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43" name="Graphic 15">
              <a:extLst>
                <a:ext uri="{FF2B5EF4-FFF2-40B4-BE49-F238E27FC236}">
                  <a16:creationId xmlns:a16="http://schemas.microsoft.com/office/drawing/2014/main" id="{ED590AF4-77DA-4235-9050-858C2F09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44" name="Graphic 15">
              <a:extLst>
                <a:ext uri="{FF2B5EF4-FFF2-40B4-BE49-F238E27FC236}">
                  <a16:creationId xmlns:a16="http://schemas.microsoft.com/office/drawing/2014/main" id="{5DE6A574-3BE6-459E-9953-E256E7194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26F431D-193F-4B14-8CB3-D3355C978F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descr="A screenshot of a computer&#10;&#10;Description automatically generated">
            <a:extLst>
              <a:ext uri="{FF2B5EF4-FFF2-40B4-BE49-F238E27FC236}">
                <a16:creationId xmlns:a16="http://schemas.microsoft.com/office/drawing/2014/main" id="{FDE58246-F3D8-9167-04DE-942FD8A25C3E}"/>
              </a:ext>
            </a:extLst>
          </p:cNvPr>
          <p:cNvPicPr>
            <a:picLocks noGrp="1" noChangeAspect="1"/>
          </p:cNvPicPr>
          <p:nvPr>
            <p:ph sz="half" idx="2"/>
          </p:nvPr>
        </p:nvPicPr>
        <p:blipFill>
          <a:blip r:embed="rId3"/>
          <a:stretch>
            <a:fillRect/>
          </a:stretch>
        </p:blipFill>
        <p:spPr>
          <a:xfrm>
            <a:off x="6096000" y="4517407"/>
            <a:ext cx="5553206" cy="832981"/>
          </a:xfrm>
          <a:prstGeom prst="rect">
            <a:avLst/>
          </a:prstGeom>
        </p:spPr>
      </p:pic>
    </p:spTree>
    <p:extLst>
      <p:ext uri="{BB962C8B-B14F-4D97-AF65-F5344CB8AC3E}">
        <p14:creationId xmlns:p14="http://schemas.microsoft.com/office/powerpoint/2010/main" val="120537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2" name="Freeform: Shape 11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4" name="Group 11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5" name="Freeform: Shape 11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Freeform: Shape 11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7" name="Freeform: Shape 11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9"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20"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3" name="Freeform: Shape 122">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5"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26"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27"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28"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9"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0"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1"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33" name="Rectangle 13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5" name="Freeform: Shape 134">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7"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3267662"/>
            <a:ext cx="972241" cy="45718"/>
            <a:chOff x="4886325" y="3371754"/>
            <a:chExt cx="2418492" cy="113728"/>
          </a:xfrm>
          <a:solidFill>
            <a:schemeClr val="accent1"/>
          </a:solidFill>
        </p:grpSpPr>
        <p:sp>
          <p:nvSpPr>
            <p:cNvPr id="138"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9"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0"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41"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42"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3"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45" name="Freeform: Shape 144">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E9BC39-FC16-5B15-BAC4-9EA1D1DFBA0F}"/>
              </a:ext>
            </a:extLst>
          </p:cNvPr>
          <p:cNvSpPr>
            <a:spLocks noGrp="1"/>
          </p:cNvSpPr>
          <p:nvPr>
            <p:ph type="title"/>
          </p:nvPr>
        </p:nvSpPr>
        <p:spPr>
          <a:xfrm>
            <a:off x="4064000" y="1122363"/>
            <a:ext cx="6539274" cy="1978346"/>
          </a:xfrm>
        </p:spPr>
        <p:txBody>
          <a:bodyPr vert="horz" lIns="91440" tIns="45720" rIns="91440" bIns="45720" rtlCol="0" anchor="b">
            <a:normAutofit/>
          </a:bodyPr>
          <a:lstStyle/>
          <a:p>
            <a:r>
              <a:rPr lang="en-US" sz="4000" dirty="0"/>
              <a:t>Set No. 02</a:t>
            </a:r>
          </a:p>
        </p:txBody>
      </p:sp>
      <p:grpSp>
        <p:nvGrpSpPr>
          <p:cNvPr id="147" name="Group 146">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148" name="Freeform: Shape 147">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9" name="Freeform: Shape 148">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0" name="Freeform: Shape 149">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1"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52"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3"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59228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6" name="Freeform: Shape 245">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7" name="Group 246">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7" name="Freeform: Shape 20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8" name="Freeform: Shape 20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 name="Freeform: Shape 20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1"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2"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8" name="Freeform: Shape 24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9"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18"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19"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20"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21"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22"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23"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50" name="Rectangle 249">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9528D6-909B-1BC3-1261-5EC32008D8C8}"/>
              </a:ext>
            </a:extLst>
          </p:cNvPr>
          <p:cNvSpPr>
            <a:spLocks noGrp="1"/>
          </p:cNvSpPr>
          <p:nvPr>
            <p:ph type="title"/>
          </p:nvPr>
        </p:nvSpPr>
        <p:spPr>
          <a:xfrm>
            <a:off x="518453" y="971398"/>
            <a:ext cx="5383698" cy="1584378"/>
          </a:xfrm>
        </p:spPr>
        <p:txBody>
          <a:bodyPr vert="horz" lIns="91440" tIns="45720" rIns="91440" bIns="45720" rtlCol="0" anchor="t">
            <a:normAutofit/>
          </a:bodyPr>
          <a:lstStyle/>
          <a:p>
            <a:pPr>
              <a:lnSpc>
                <a:spcPct val="90000"/>
              </a:lnSpc>
            </a:pPr>
            <a:r>
              <a:rPr lang="en-US" sz="1900"/>
              <a:t>Q1: Write query to return the email, first name, last name, &amp; Genre of all Rock Music listeners. </a:t>
            </a:r>
          </a:p>
          <a:p>
            <a:pPr>
              <a:lnSpc>
                <a:spcPct val="90000"/>
              </a:lnSpc>
            </a:pPr>
            <a:r>
              <a:rPr lang="en-US" sz="1900"/>
              <a:t>Return your list ordered alphabetically by email starting with A. </a:t>
            </a:r>
          </a:p>
        </p:txBody>
      </p:sp>
      <p:grpSp>
        <p:nvGrpSpPr>
          <p:cNvPr id="251"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44591" y="971370"/>
            <a:ext cx="972241" cy="45718"/>
            <a:chOff x="4886325" y="3371754"/>
            <a:chExt cx="2418492" cy="113728"/>
          </a:xfrm>
          <a:solidFill>
            <a:schemeClr val="accent1"/>
          </a:solidFill>
        </p:grpSpPr>
        <p:sp>
          <p:nvSpPr>
            <p:cNvPr id="228"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9"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0"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31"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32"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33"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6" name="Content Placeholder 5" descr="A screenshot of a computer&#10;&#10;Description automatically generated">
            <a:extLst>
              <a:ext uri="{FF2B5EF4-FFF2-40B4-BE49-F238E27FC236}">
                <a16:creationId xmlns:a16="http://schemas.microsoft.com/office/drawing/2014/main" id="{FDE58246-F3D8-9167-04DE-942FD8A25C3E}"/>
              </a:ext>
            </a:extLst>
          </p:cNvPr>
          <p:cNvPicPr>
            <a:picLocks noChangeAspect="1"/>
          </p:cNvPicPr>
          <p:nvPr/>
        </p:nvPicPr>
        <p:blipFill>
          <a:blip r:embed="rId2"/>
          <a:stretch>
            <a:fillRect/>
          </a:stretch>
        </p:blipFill>
        <p:spPr>
          <a:xfrm>
            <a:off x="511154" y="3623737"/>
            <a:ext cx="5417184" cy="1855385"/>
          </a:xfrm>
          <a:prstGeom prst="rect">
            <a:avLst/>
          </a:prstGeom>
        </p:spPr>
      </p:pic>
      <p:pic>
        <p:nvPicPr>
          <p:cNvPr id="5" name="Content Placeholder 4" descr="A screenshot of a computer code&#10;&#10;Description automatically generated">
            <a:extLst>
              <a:ext uri="{FF2B5EF4-FFF2-40B4-BE49-F238E27FC236}">
                <a16:creationId xmlns:a16="http://schemas.microsoft.com/office/drawing/2014/main" id="{A7249D24-DC95-ACE3-47FF-5150829A5ACD}"/>
              </a:ext>
            </a:extLst>
          </p:cNvPr>
          <p:cNvPicPr>
            <a:picLocks noChangeAspect="1"/>
          </p:cNvPicPr>
          <p:nvPr/>
        </p:nvPicPr>
        <p:blipFill>
          <a:blip r:embed="rId3"/>
          <a:srcRect t="3226" r="-418"/>
          <a:stretch/>
        </p:blipFill>
        <p:spPr>
          <a:xfrm>
            <a:off x="6244591" y="3800967"/>
            <a:ext cx="5417184" cy="1500924"/>
          </a:xfrm>
          <a:prstGeom prst="rect">
            <a:avLst/>
          </a:prstGeom>
        </p:spPr>
      </p:pic>
      <p:sp>
        <p:nvSpPr>
          <p:cNvPr id="252" name="Freeform: Shape 251">
            <a:extLst>
              <a:ext uri="{FF2B5EF4-FFF2-40B4-BE49-F238E27FC236}">
                <a16:creationId xmlns:a16="http://schemas.microsoft.com/office/drawing/2014/main" id="{11E84B46-9597-410B-A51F-E2E0F2FAF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53" name="Group 252">
            <a:extLst>
              <a:ext uri="{FF2B5EF4-FFF2-40B4-BE49-F238E27FC236}">
                <a16:creationId xmlns:a16="http://schemas.microsoft.com/office/drawing/2014/main" id="{3D4FD378-E29E-4996-A8B0-11E2368A6E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38" name="Freeform: Shape 237">
              <a:extLst>
                <a:ext uri="{FF2B5EF4-FFF2-40B4-BE49-F238E27FC236}">
                  <a16:creationId xmlns:a16="http://schemas.microsoft.com/office/drawing/2014/main" id="{7BA59DF4-225D-4521-9655-5F0DF52E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9" name="Freeform: Shape 238">
              <a:extLst>
                <a:ext uri="{FF2B5EF4-FFF2-40B4-BE49-F238E27FC236}">
                  <a16:creationId xmlns:a16="http://schemas.microsoft.com/office/drawing/2014/main" id="{C5295146-5EA5-417D-AAEE-F59000BC6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0" name="Freeform: Shape 239">
              <a:extLst>
                <a:ext uri="{FF2B5EF4-FFF2-40B4-BE49-F238E27FC236}">
                  <a16:creationId xmlns:a16="http://schemas.microsoft.com/office/drawing/2014/main" id="{3768FE2E-63BB-4E2F-8744-A188E6C61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1"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42"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43"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B57277C8-A482-4AA3-AFA6-7F211CE35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91162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1" name="Freeform: Shape 25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53" name="Group 25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4" name="Freeform: Shape 25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5" name="Freeform: Shape 25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6" name="Freeform: Shape 25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5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2" name="Freeform: Shape 26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64"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65"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6"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7"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8"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69"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70"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72" name="Rectangle 27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9528D6-909B-1BC3-1261-5EC32008D8C8}"/>
              </a:ext>
            </a:extLst>
          </p:cNvPr>
          <p:cNvSpPr>
            <a:spLocks noGrp="1"/>
          </p:cNvSpPr>
          <p:nvPr>
            <p:ph type="title"/>
          </p:nvPr>
        </p:nvSpPr>
        <p:spPr>
          <a:xfrm>
            <a:off x="518453" y="971398"/>
            <a:ext cx="5383698" cy="1584378"/>
          </a:xfrm>
        </p:spPr>
        <p:txBody>
          <a:bodyPr vert="horz" lIns="91440" tIns="45720" rIns="91440" bIns="45720" rtlCol="0" anchor="t">
            <a:normAutofit/>
          </a:bodyPr>
          <a:lstStyle/>
          <a:p>
            <a:pPr>
              <a:lnSpc>
                <a:spcPct val="90000"/>
              </a:lnSpc>
            </a:pPr>
            <a:r>
              <a:rPr lang="en-US" sz="1900"/>
              <a:t>Q2: Let's invite the artists who have written the most rock music in our dataset. </a:t>
            </a:r>
          </a:p>
          <a:p>
            <a:pPr>
              <a:lnSpc>
                <a:spcPct val="90000"/>
              </a:lnSpc>
            </a:pPr>
            <a:r>
              <a:rPr lang="en-US" sz="1900"/>
              <a:t>Write a query that returns the Artist name and total track count of the top 10 rock bands.</a:t>
            </a:r>
          </a:p>
        </p:txBody>
      </p:sp>
      <p:grpSp>
        <p:nvGrpSpPr>
          <p:cNvPr id="274"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44591" y="971370"/>
            <a:ext cx="972241" cy="45718"/>
            <a:chOff x="4886325" y="3371754"/>
            <a:chExt cx="2418492" cy="113728"/>
          </a:xfrm>
          <a:solidFill>
            <a:schemeClr val="accent1"/>
          </a:solidFill>
        </p:grpSpPr>
        <p:sp>
          <p:nvSpPr>
            <p:cNvPr id="275"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76"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7"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8"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9"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0"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6" name="Content Placeholder 5" descr="A screenshot of a computer&#10;&#10;Description automatically generated">
            <a:extLst>
              <a:ext uri="{FF2B5EF4-FFF2-40B4-BE49-F238E27FC236}">
                <a16:creationId xmlns:a16="http://schemas.microsoft.com/office/drawing/2014/main" id="{FDE58246-F3D8-9167-04DE-942FD8A25C3E}"/>
              </a:ext>
            </a:extLst>
          </p:cNvPr>
          <p:cNvPicPr>
            <a:picLocks noChangeAspect="1"/>
          </p:cNvPicPr>
          <p:nvPr/>
        </p:nvPicPr>
        <p:blipFill>
          <a:blip r:embed="rId2"/>
          <a:srcRect l="445" t="735" r="27266" b="-1541"/>
          <a:stretch/>
        </p:blipFill>
        <p:spPr>
          <a:xfrm>
            <a:off x="511154" y="3389973"/>
            <a:ext cx="5417184" cy="2322912"/>
          </a:xfrm>
          <a:prstGeom prst="rect">
            <a:avLst/>
          </a:prstGeom>
        </p:spPr>
      </p:pic>
      <p:pic>
        <p:nvPicPr>
          <p:cNvPr id="5" name="Content Placeholder 4" descr="A screenshot of a computer program&#10;&#10;Description automatically generated">
            <a:extLst>
              <a:ext uri="{FF2B5EF4-FFF2-40B4-BE49-F238E27FC236}">
                <a16:creationId xmlns:a16="http://schemas.microsoft.com/office/drawing/2014/main" id="{A7249D24-DC95-ACE3-47FF-5150829A5ACD}"/>
              </a:ext>
            </a:extLst>
          </p:cNvPr>
          <p:cNvPicPr>
            <a:picLocks noChangeAspect="1"/>
          </p:cNvPicPr>
          <p:nvPr/>
        </p:nvPicPr>
        <p:blipFill>
          <a:blip r:embed="rId3"/>
          <a:srcRect r="41279" b="-1"/>
          <a:stretch/>
        </p:blipFill>
        <p:spPr>
          <a:xfrm>
            <a:off x="6244591" y="3225281"/>
            <a:ext cx="5417184" cy="2652296"/>
          </a:xfrm>
          <a:prstGeom prst="rect">
            <a:avLst/>
          </a:prstGeom>
        </p:spPr>
      </p:pic>
      <p:sp>
        <p:nvSpPr>
          <p:cNvPr id="282" name="Freeform: Shape 281">
            <a:extLst>
              <a:ext uri="{FF2B5EF4-FFF2-40B4-BE49-F238E27FC236}">
                <a16:creationId xmlns:a16="http://schemas.microsoft.com/office/drawing/2014/main" id="{11E84B46-9597-410B-A51F-E2E0F2FAF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84" name="Group 283">
            <a:extLst>
              <a:ext uri="{FF2B5EF4-FFF2-40B4-BE49-F238E27FC236}">
                <a16:creationId xmlns:a16="http://schemas.microsoft.com/office/drawing/2014/main" id="{3D4FD378-E29E-4996-A8B0-11E2368A6E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85" name="Freeform: Shape 284">
              <a:extLst>
                <a:ext uri="{FF2B5EF4-FFF2-40B4-BE49-F238E27FC236}">
                  <a16:creationId xmlns:a16="http://schemas.microsoft.com/office/drawing/2014/main" id="{7BA59DF4-225D-4521-9655-5F0DF52E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6" name="Freeform: Shape 285">
              <a:extLst>
                <a:ext uri="{FF2B5EF4-FFF2-40B4-BE49-F238E27FC236}">
                  <a16:creationId xmlns:a16="http://schemas.microsoft.com/office/drawing/2014/main" id="{C5295146-5EA5-417D-AAEE-F59000BC6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7" name="Freeform: Shape 286">
              <a:extLst>
                <a:ext uri="{FF2B5EF4-FFF2-40B4-BE49-F238E27FC236}">
                  <a16:creationId xmlns:a16="http://schemas.microsoft.com/office/drawing/2014/main" id="{3768FE2E-63BB-4E2F-8744-A188E6C61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8"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9"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0"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B57277C8-A482-4AA3-AFA6-7F211CE35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38129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0" name="Freeform: Shape 14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2" name="Group 15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3" name="Freeform: Shape 15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4" name="Freeform: Shape 15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5" name="Freeform: Shape 15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5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1" name="Freeform: Shape 16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3"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64"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7"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8"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69"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71" name="Rectangle 17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9528D6-909B-1BC3-1261-5EC32008D8C8}"/>
              </a:ext>
            </a:extLst>
          </p:cNvPr>
          <p:cNvSpPr>
            <a:spLocks noGrp="1"/>
          </p:cNvSpPr>
          <p:nvPr>
            <p:ph type="title"/>
          </p:nvPr>
        </p:nvSpPr>
        <p:spPr>
          <a:xfrm>
            <a:off x="518453" y="971398"/>
            <a:ext cx="5383698" cy="1584378"/>
          </a:xfrm>
        </p:spPr>
        <p:txBody>
          <a:bodyPr vert="horz" lIns="91440" tIns="45720" rIns="91440" bIns="45720" rtlCol="0" anchor="t">
            <a:normAutofit/>
          </a:bodyPr>
          <a:lstStyle/>
          <a:p>
            <a:pPr>
              <a:lnSpc>
                <a:spcPct val="90000"/>
              </a:lnSpc>
            </a:pPr>
            <a:r>
              <a:rPr lang="en-US" sz="1600"/>
              <a:t>Q3: Return all the track names that have a song length longer than the average song length. </a:t>
            </a:r>
          </a:p>
          <a:p>
            <a:pPr>
              <a:lnSpc>
                <a:spcPct val="90000"/>
              </a:lnSpc>
            </a:pPr>
            <a:r>
              <a:rPr lang="en-US" sz="1600"/>
              <a:t>Return the Name and Milliseconds for each track. Order by the song length with the longest songs listed first. </a:t>
            </a:r>
          </a:p>
        </p:txBody>
      </p:sp>
      <p:grpSp>
        <p:nvGrpSpPr>
          <p:cNvPr id="173"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44591" y="971370"/>
            <a:ext cx="972241" cy="45718"/>
            <a:chOff x="4886325" y="3371754"/>
            <a:chExt cx="2418492" cy="113728"/>
          </a:xfrm>
          <a:solidFill>
            <a:schemeClr val="accent1"/>
          </a:solidFill>
        </p:grpSpPr>
        <p:sp>
          <p:nvSpPr>
            <p:cNvPr id="174"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75"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6"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7"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8"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9"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6" name="Content Placeholder 5" descr="A screenshot of a computer&#10;&#10;Description automatically generated">
            <a:extLst>
              <a:ext uri="{FF2B5EF4-FFF2-40B4-BE49-F238E27FC236}">
                <a16:creationId xmlns:a16="http://schemas.microsoft.com/office/drawing/2014/main" id="{FDE58246-F3D8-9167-04DE-942FD8A25C3E}"/>
              </a:ext>
            </a:extLst>
          </p:cNvPr>
          <p:cNvPicPr>
            <a:picLocks noGrp="1" noChangeAspect="1"/>
          </p:cNvPicPr>
          <p:nvPr>
            <p:ph sz="half" idx="2"/>
          </p:nvPr>
        </p:nvPicPr>
        <p:blipFill>
          <a:blip r:embed="rId2"/>
          <a:stretch>
            <a:fillRect/>
          </a:stretch>
        </p:blipFill>
        <p:spPr>
          <a:xfrm>
            <a:off x="511154" y="3610194"/>
            <a:ext cx="5417184" cy="1882471"/>
          </a:xfrm>
          <a:prstGeom prst="rect">
            <a:avLst/>
          </a:prstGeom>
        </p:spPr>
      </p:pic>
      <p:pic>
        <p:nvPicPr>
          <p:cNvPr id="5" name="Content Placeholder 4" descr="A screen shot of a computer&#10;&#10;Description automatically generated">
            <a:extLst>
              <a:ext uri="{FF2B5EF4-FFF2-40B4-BE49-F238E27FC236}">
                <a16:creationId xmlns:a16="http://schemas.microsoft.com/office/drawing/2014/main" id="{A7249D24-DC95-ACE3-47FF-5150829A5ACD}"/>
              </a:ext>
            </a:extLst>
          </p:cNvPr>
          <p:cNvPicPr>
            <a:picLocks noChangeAspect="1"/>
          </p:cNvPicPr>
          <p:nvPr/>
        </p:nvPicPr>
        <p:blipFill>
          <a:blip r:embed="rId3"/>
          <a:srcRect t="9750" b="9750"/>
          <a:stretch/>
        </p:blipFill>
        <p:spPr>
          <a:xfrm>
            <a:off x="6244591" y="4055385"/>
            <a:ext cx="5417184" cy="992089"/>
          </a:xfrm>
          <a:prstGeom prst="rect">
            <a:avLst/>
          </a:prstGeom>
        </p:spPr>
      </p:pic>
      <p:sp>
        <p:nvSpPr>
          <p:cNvPr id="181" name="Freeform: Shape 180">
            <a:extLst>
              <a:ext uri="{FF2B5EF4-FFF2-40B4-BE49-F238E27FC236}">
                <a16:creationId xmlns:a16="http://schemas.microsoft.com/office/drawing/2014/main" id="{11E84B46-9597-410B-A51F-E2E0F2FAF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83" name="Group 182">
            <a:extLst>
              <a:ext uri="{FF2B5EF4-FFF2-40B4-BE49-F238E27FC236}">
                <a16:creationId xmlns:a16="http://schemas.microsoft.com/office/drawing/2014/main" id="{3D4FD378-E29E-4996-A8B0-11E2368A6E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184" name="Freeform: Shape 183">
              <a:extLst>
                <a:ext uri="{FF2B5EF4-FFF2-40B4-BE49-F238E27FC236}">
                  <a16:creationId xmlns:a16="http://schemas.microsoft.com/office/drawing/2014/main" id="{7BA59DF4-225D-4521-9655-5F0DF52E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5" name="Freeform: Shape 184">
              <a:extLst>
                <a:ext uri="{FF2B5EF4-FFF2-40B4-BE49-F238E27FC236}">
                  <a16:creationId xmlns:a16="http://schemas.microsoft.com/office/drawing/2014/main" id="{C5295146-5EA5-417D-AAEE-F59000BC6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6" name="Freeform: Shape 185">
              <a:extLst>
                <a:ext uri="{FF2B5EF4-FFF2-40B4-BE49-F238E27FC236}">
                  <a16:creationId xmlns:a16="http://schemas.microsoft.com/office/drawing/2014/main" id="{3768FE2E-63BB-4E2F-8744-A188E6C61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7"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8"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9"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57277C8-A482-4AA3-AFA6-7F211CE35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20895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2" name="Freeform: Shape 11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4" name="Group 11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5" name="Freeform: Shape 11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Freeform: Shape 11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7" name="Freeform: Shape 11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9"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20"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3" name="Freeform: Shape 122">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5"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26"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27"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28"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9"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0"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1"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33" name="Rectangle 13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5" name="Freeform: Shape 134">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7"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3267662"/>
            <a:ext cx="972241" cy="45718"/>
            <a:chOff x="4886325" y="3371754"/>
            <a:chExt cx="2418492" cy="113728"/>
          </a:xfrm>
          <a:solidFill>
            <a:schemeClr val="accent1"/>
          </a:solidFill>
        </p:grpSpPr>
        <p:sp>
          <p:nvSpPr>
            <p:cNvPr id="138"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9"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0"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41"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42"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3"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45" name="Freeform: Shape 144">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E9BC39-FC16-5B15-BAC4-9EA1D1DFBA0F}"/>
              </a:ext>
            </a:extLst>
          </p:cNvPr>
          <p:cNvSpPr>
            <a:spLocks noGrp="1"/>
          </p:cNvSpPr>
          <p:nvPr>
            <p:ph type="title"/>
          </p:nvPr>
        </p:nvSpPr>
        <p:spPr>
          <a:xfrm>
            <a:off x="4064000" y="1122363"/>
            <a:ext cx="6539274" cy="1978346"/>
          </a:xfrm>
        </p:spPr>
        <p:txBody>
          <a:bodyPr vert="horz" lIns="91440" tIns="45720" rIns="91440" bIns="45720" rtlCol="0" anchor="b">
            <a:normAutofit/>
          </a:bodyPr>
          <a:lstStyle/>
          <a:p>
            <a:r>
              <a:rPr lang="en-US" sz="4000" dirty="0"/>
              <a:t>Set No. 03</a:t>
            </a:r>
          </a:p>
        </p:txBody>
      </p:sp>
      <p:grpSp>
        <p:nvGrpSpPr>
          <p:cNvPr id="147" name="Group 146">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148" name="Freeform: Shape 147">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9" name="Freeform: Shape 148">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0" name="Freeform: Shape 149">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1"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52"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3"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75958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2" name="Freeform: Shape 15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4" name="Group 15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5" name="Freeform: Shape 15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6" name="Freeform: Shape 15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7" name="Freeform: Shape 15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59"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0"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3" name="Freeform: Shape 162">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5"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6"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7"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8"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9"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0"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1"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73" name="Rectangle 172">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C9528D6-909B-1BC3-1261-5EC32008D8C8}"/>
              </a:ext>
            </a:extLst>
          </p:cNvPr>
          <p:cNvSpPr>
            <a:spLocks noGrp="1"/>
          </p:cNvSpPr>
          <p:nvPr>
            <p:ph type="title"/>
          </p:nvPr>
        </p:nvSpPr>
        <p:spPr>
          <a:xfrm>
            <a:off x="525718" y="775403"/>
            <a:ext cx="5374902" cy="1835608"/>
          </a:xfrm>
        </p:spPr>
        <p:txBody>
          <a:bodyPr vert="horz" lIns="91440" tIns="45720" rIns="91440" bIns="45720" rtlCol="0" anchor="t">
            <a:normAutofit/>
          </a:bodyPr>
          <a:lstStyle/>
          <a:p>
            <a:pPr>
              <a:lnSpc>
                <a:spcPct val="90000"/>
              </a:lnSpc>
            </a:pPr>
            <a:r>
              <a:rPr lang="en-US" sz="2500"/>
              <a:t>Q1: Find how much amount spent by each customer on artists? Write a query to return customer name, artist name and total spent</a:t>
            </a:r>
          </a:p>
        </p:txBody>
      </p:sp>
      <p:grpSp>
        <p:nvGrpSpPr>
          <p:cNvPr id="175"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4840" y="776109"/>
            <a:ext cx="972241" cy="45718"/>
            <a:chOff x="4886325" y="3371754"/>
            <a:chExt cx="2418492" cy="113728"/>
          </a:xfrm>
          <a:solidFill>
            <a:schemeClr val="accent1"/>
          </a:solidFill>
        </p:grpSpPr>
        <p:sp>
          <p:nvSpPr>
            <p:cNvPr id="176"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77"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8"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9"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0"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1"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Content Placeholder 4" descr="A screenshot of a computer program&#10;&#10;Description automatically generated">
            <a:extLst>
              <a:ext uri="{FF2B5EF4-FFF2-40B4-BE49-F238E27FC236}">
                <a16:creationId xmlns:a16="http://schemas.microsoft.com/office/drawing/2014/main" id="{A7249D24-DC95-ACE3-47FF-5150829A5ACD}"/>
              </a:ext>
            </a:extLst>
          </p:cNvPr>
          <p:cNvPicPr>
            <a:picLocks noChangeAspect="1"/>
          </p:cNvPicPr>
          <p:nvPr/>
        </p:nvPicPr>
        <p:blipFill>
          <a:blip r:embed="rId2"/>
          <a:srcRect l="304" t="5600" r="-382" b="2211"/>
          <a:stretch/>
        </p:blipFill>
        <p:spPr>
          <a:xfrm>
            <a:off x="506284" y="3116388"/>
            <a:ext cx="5407431" cy="2839267"/>
          </a:xfrm>
          <a:prstGeom prst="rect">
            <a:avLst/>
          </a:prstGeom>
        </p:spPr>
      </p:pic>
      <p:pic>
        <p:nvPicPr>
          <p:cNvPr id="6" name="Content Placeholder 5" descr="A screenshot of a computer&#10;&#10;Description automatically generated">
            <a:extLst>
              <a:ext uri="{FF2B5EF4-FFF2-40B4-BE49-F238E27FC236}">
                <a16:creationId xmlns:a16="http://schemas.microsoft.com/office/drawing/2014/main" id="{FDE58246-F3D8-9167-04DE-942FD8A25C3E}"/>
              </a:ext>
            </a:extLst>
          </p:cNvPr>
          <p:cNvPicPr>
            <a:picLocks noChangeAspect="1"/>
          </p:cNvPicPr>
          <p:nvPr/>
        </p:nvPicPr>
        <p:blipFill>
          <a:blip r:embed="rId3"/>
          <a:stretch>
            <a:fillRect/>
          </a:stretch>
        </p:blipFill>
        <p:spPr>
          <a:xfrm>
            <a:off x="6234840" y="3569587"/>
            <a:ext cx="5407431" cy="1865562"/>
          </a:xfrm>
          <a:prstGeom prst="rect">
            <a:avLst/>
          </a:prstGeom>
        </p:spPr>
      </p:pic>
      <p:sp>
        <p:nvSpPr>
          <p:cNvPr id="183" name="Freeform: Shape 182">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2630" y="5840200"/>
            <a:ext cx="2152346" cy="1017799"/>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85" name="Group 184">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99575" y="5630406"/>
            <a:ext cx="886141" cy="802496"/>
            <a:chOff x="10948005" y="3272152"/>
            <a:chExt cx="868640" cy="786648"/>
          </a:xfrm>
          <a:solidFill>
            <a:schemeClr val="accent1"/>
          </a:solidFill>
        </p:grpSpPr>
        <p:sp>
          <p:nvSpPr>
            <p:cNvPr id="186" name="Freeform: Shape 185">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7" name="Freeform: Shape 186">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8" name="Freeform: Shape 187">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9"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90"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1"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8312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5" name="Freeform: Shape 194">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97" name="Group 196">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98" name="Freeform: Shape 197">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9" name="Freeform: Shape 198">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0" name="Freeform: Shape 199">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1"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02"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3"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6" name="Freeform: Shape 205">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8"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09"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10"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11"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12"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13"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14"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16" name="Rectangle 2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9528D6-909B-1BC3-1261-5EC32008D8C8}"/>
              </a:ext>
            </a:extLst>
          </p:cNvPr>
          <p:cNvSpPr>
            <a:spLocks noGrp="1"/>
          </p:cNvSpPr>
          <p:nvPr>
            <p:ph type="title"/>
          </p:nvPr>
        </p:nvSpPr>
        <p:spPr>
          <a:xfrm>
            <a:off x="518453" y="971398"/>
            <a:ext cx="5383698" cy="1584378"/>
          </a:xfrm>
        </p:spPr>
        <p:txBody>
          <a:bodyPr vert="horz" lIns="91440" tIns="45720" rIns="91440" bIns="45720" rtlCol="0" anchor="t">
            <a:normAutofit/>
          </a:bodyPr>
          <a:lstStyle/>
          <a:p>
            <a:pPr>
              <a:lnSpc>
                <a:spcPct val="90000"/>
              </a:lnSpc>
            </a:pPr>
            <a:r>
              <a:rPr lang="en-US" sz="1300"/>
              <a:t>Q2: We want to find out the most popular music Genre for each country. We determine the most popular genre as the genre </a:t>
            </a:r>
          </a:p>
          <a:p>
            <a:pPr>
              <a:lnSpc>
                <a:spcPct val="90000"/>
              </a:lnSpc>
            </a:pPr>
            <a:r>
              <a:rPr lang="en-US" sz="1300"/>
              <a:t>with the highest amount of purchases. Write a query that returns each country along with the top Genre. For countries where </a:t>
            </a:r>
          </a:p>
          <a:p>
            <a:pPr>
              <a:lnSpc>
                <a:spcPct val="90000"/>
              </a:lnSpc>
            </a:pPr>
            <a:r>
              <a:rPr lang="en-US" sz="1300"/>
              <a:t>the maximum number of purchases is shared return all Genres.</a:t>
            </a:r>
          </a:p>
        </p:txBody>
      </p:sp>
      <p:grpSp>
        <p:nvGrpSpPr>
          <p:cNvPr id="218"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44591" y="971370"/>
            <a:ext cx="972241" cy="45718"/>
            <a:chOff x="4886325" y="3371754"/>
            <a:chExt cx="2418492" cy="113728"/>
          </a:xfrm>
          <a:solidFill>
            <a:schemeClr val="accent1"/>
          </a:solidFill>
        </p:grpSpPr>
        <p:sp>
          <p:nvSpPr>
            <p:cNvPr id="219"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0"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21"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22"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23"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24"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Content Placeholder 4" descr="A screenshot of a computer code&#10;&#10;Description automatically generated">
            <a:extLst>
              <a:ext uri="{FF2B5EF4-FFF2-40B4-BE49-F238E27FC236}">
                <a16:creationId xmlns:a16="http://schemas.microsoft.com/office/drawing/2014/main" id="{A7249D24-DC95-ACE3-47FF-5150829A5ACD}"/>
              </a:ext>
            </a:extLst>
          </p:cNvPr>
          <p:cNvPicPr>
            <a:picLocks noChangeAspect="1"/>
          </p:cNvPicPr>
          <p:nvPr/>
        </p:nvPicPr>
        <p:blipFill>
          <a:blip r:embed="rId2"/>
          <a:srcRect l="509" t="-1782" r="-170" b="-541"/>
          <a:stretch/>
        </p:blipFill>
        <p:spPr>
          <a:xfrm>
            <a:off x="511154" y="3459911"/>
            <a:ext cx="5417184" cy="2183037"/>
          </a:xfrm>
          <a:prstGeom prst="rect">
            <a:avLst/>
          </a:prstGeom>
        </p:spPr>
      </p:pic>
      <p:pic>
        <p:nvPicPr>
          <p:cNvPr id="6" name="Content Placeholder 5" descr="A screenshot of a computer&#10;&#10;Description automatically generated">
            <a:extLst>
              <a:ext uri="{FF2B5EF4-FFF2-40B4-BE49-F238E27FC236}">
                <a16:creationId xmlns:a16="http://schemas.microsoft.com/office/drawing/2014/main" id="{FDE58246-F3D8-9167-04DE-942FD8A25C3E}"/>
              </a:ext>
            </a:extLst>
          </p:cNvPr>
          <p:cNvPicPr>
            <a:picLocks noGrp="1" noChangeAspect="1"/>
          </p:cNvPicPr>
          <p:nvPr>
            <p:ph sz="half" idx="2"/>
          </p:nvPr>
        </p:nvPicPr>
        <p:blipFill>
          <a:blip r:embed="rId3"/>
          <a:stretch>
            <a:fillRect/>
          </a:stretch>
        </p:blipFill>
        <p:spPr>
          <a:xfrm>
            <a:off x="6244591" y="3853967"/>
            <a:ext cx="5417184" cy="1394924"/>
          </a:xfrm>
          <a:prstGeom prst="rect">
            <a:avLst/>
          </a:prstGeom>
        </p:spPr>
      </p:pic>
      <p:sp>
        <p:nvSpPr>
          <p:cNvPr id="226" name="Freeform: Shape 225">
            <a:extLst>
              <a:ext uri="{FF2B5EF4-FFF2-40B4-BE49-F238E27FC236}">
                <a16:creationId xmlns:a16="http://schemas.microsoft.com/office/drawing/2014/main" id="{11E84B46-9597-410B-A51F-E2E0F2FAF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8" name="Group 227">
            <a:extLst>
              <a:ext uri="{FF2B5EF4-FFF2-40B4-BE49-F238E27FC236}">
                <a16:creationId xmlns:a16="http://schemas.microsoft.com/office/drawing/2014/main" id="{3D4FD378-E29E-4996-A8B0-11E2368A6E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29" name="Freeform: Shape 228">
              <a:extLst>
                <a:ext uri="{FF2B5EF4-FFF2-40B4-BE49-F238E27FC236}">
                  <a16:creationId xmlns:a16="http://schemas.microsoft.com/office/drawing/2014/main" id="{7BA59DF4-225D-4521-9655-5F0DF52E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0" name="Freeform: Shape 229">
              <a:extLst>
                <a:ext uri="{FF2B5EF4-FFF2-40B4-BE49-F238E27FC236}">
                  <a16:creationId xmlns:a16="http://schemas.microsoft.com/office/drawing/2014/main" id="{C5295146-5EA5-417D-AAEE-F59000BC6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1" name="Freeform: Shape 230">
              <a:extLst>
                <a:ext uri="{FF2B5EF4-FFF2-40B4-BE49-F238E27FC236}">
                  <a16:creationId xmlns:a16="http://schemas.microsoft.com/office/drawing/2014/main" id="{3768FE2E-63BB-4E2F-8744-A188E6C61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2"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33"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34"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B57277C8-A482-4AA3-AFA6-7F211CE35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2791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Freeform: Shape 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803D70-FCAB-EAFF-8818-9F3381D88273}"/>
              </a:ext>
            </a:extLst>
          </p:cNvPr>
          <p:cNvSpPr>
            <a:spLocks noGrp="1"/>
          </p:cNvSpPr>
          <p:nvPr>
            <p:ph type="title"/>
          </p:nvPr>
        </p:nvSpPr>
        <p:spPr>
          <a:xfrm>
            <a:off x="525717" y="787068"/>
            <a:ext cx="7602283" cy="1455091"/>
          </a:xfrm>
        </p:spPr>
        <p:txBody>
          <a:bodyPr>
            <a:normAutofit/>
          </a:bodyPr>
          <a:lstStyle/>
          <a:p>
            <a:r>
              <a:rPr lang="en-US" dirty="0"/>
              <a:t>Hello Everyone</a:t>
            </a:r>
          </a:p>
        </p:txBody>
      </p:sp>
      <p:grpSp>
        <p:nvGrpSpPr>
          <p:cNvPr id="12"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DF972A1-C5BC-E256-4B9F-E680B31023E1}"/>
              </a:ext>
            </a:extLst>
          </p:cNvPr>
          <p:cNvSpPr>
            <a:spLocks noGrp="1"/>
          </p:cNvSpPr>
          <p:nvPr>
            <p:ph idx="1"/>
          </p:nvPr>
        </p:nvSpPr>
        <p:spPr>
          <a:xfrm>
            <a:off x="525717" y="2796427"/>
            <a:ext cx="7602283" cy="3274503"/>
          </a:xfrm>
        </p:spPr>
        <p:txBody>
          <a:bodyPr vert="horz" lIns="91440" tIns="45720" rIns="91440" bIns="45720" rtlCol="0" anchor="t">
            <a:normAutofit/>
          </a:bodyPr>
          <a:lstStyle/>
          <a:p>
            <a:r>
              <a:rPr lang="en-US" b="1" dirty="0">
                <a:ea typeface="+mn-lt"/>
                <a:cs typeface="+mn-lt"/>
              </a:rPr>
              <a:t>I'm Muhammad Waqas</a:t>
            </a:r>
          </a:p>
          <a:p>
            <a:r>
              <a:rPr lang="en-US" dirty="0">
                <a:ea typeface="+mn-lt"/>
                <a:cs typeface="+mn-lt"/>
              </a:rPr>
              <a:t>Welcome to my data analysis project!</a:t>
            </a:r>
            <a:endParaRPr lang="en-US" dirty="0"/>
          </a:p>
          <a:p>
            <a:r>
              <a:rPr lang="en-US" dirty="0">
                <a:ea typeface="+mn-lt"/>
                <a:cs typeface="+mn-lt"/>
              </a:rPr>
              <a:t>In this project, I have showcased my SQL skills by performing an in-depth analysis on a music store dataset using PostgreSQL. The analysis covers a range of questions from basic to advanced levels, demonstrating my expertise in SQL and data analysis.</a:t>
            </a:r>
          </a:p>
        </p:txBody>
      </p:sp>
      <p:sp>
        <p:nvSpPr>
          <p:cNvPr id="20" name="Freeform: Shape 1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3390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5" name="Freeform: Shape 284">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87" name="Group 286">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88" name="Freeform: Shape 287">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9" name="Freeform: Shape 288">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0" name="Freeform: Shape 289">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1"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2"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3"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6" name="Freeform: Shape 295">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98"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99"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00"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01"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02"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03"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4"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6" name="Rectangle 30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9528D6-909B-1BC3-1261-5EC32008D8C8}"/>
              </a:ext>
            </a:extLst>
          </p:cNvPr>
          <p:cNvSpPr>
            <a:spLocks noGrp="1"/>
          </p:cNvSpPr>
          <p:nvPr>
            <p:ph type="title"/>
          </p:nvPr>
        </p:nvSpPr>
        <p:spPr>
          <a:xfrm>
            <a:off x="518453" y="971398"/>
            <a:ext cx="5383698" cy="1584378"/>
          </a:xfrm>
        </p:spPr>
        <p:txBody>
          <a:bodyPr vert="horz" lIns="91440" tIns="45720" rIns="91440" bIns="45720" rtlCol="0" anchor="t">
            <a:normAutofit/>
          </a:bodyPr>
          <a:lstStyle/>
          <a:p>
            <a:pPr>
              <a:lnSpc>
                <a:spcPct val="90000"/>
              </a:lnSpc>
            </a:pPr>
            <a:r>
              <a:rPr lang="en-US" sz="1300"/>
              <a:t>Q3: Write a query that determines the customer that has spent the most on music for each country. </a:t>
            </a:r>
          </a:p>
          <a:p>
            <a:pPr>
              <a:lnSpc>
                <a:spcPct val="90000"/>
              </a:lnSpc>
            </a:pPr>
            <a:r>
              <a:rPr lang="en-US" sz="1300"/>
              <a:t>Write a query that returns the country along with the top customer and how much they spent. </a:t>
            </a:r>
          </a:p>
          <a:p>
            <a:pPr>
              <a:lnSpc>
                <a:spcPct val="90000"/>
              </a:lnSpc>
            </a:pPr>
            <a:r>
              <a:rPr lang="en-US" sz="1300"/>
              <a:t>For countries where the top amount spent is shared, provide all customers who spent this amount. return all Genres.</a:t>
            </a:r>
          </a:p>
        </p:txBody>
      </p:sp>
      <p:grpSp>
        <p:nvGrpSpPr>
          <p:cNvPr id="308"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44591" y="971370"/>
            <a:ext cx="972241" cy="45718"/>
            <a:chOff x="4886325" y="3371754"/>
            <a:chExt cx="2418492" cy="113728"/>
          </a:xfrm>
          <a:solidFill>
            <a:schemeClr val="accent1"/>
          </a:solidFill>
        </p:grpSpPr>
        <p:sp>
          <p:nvSpPr>
            <p:cNvPr id="309"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10"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11"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12"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13"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14"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Content Placeholder 4" descr="A screenshot of a computer code&#10;&#10;Description automatically generated">
            <a:extLst>
              <a:ext uri="{FF2B5EF4-FFF2-40B4-BE49-F238E27FC236}">
                <a16:creationId xmlns:a16="http://schemas.microsoft.com/office/drawing/2014/main" id="{A7249D24-DC95-ACE3-47FF-5150829A5ACD}"/>
              </a:ext>
            </a:extLst>
          </p:cNvPr>
          <p:cNvPicPr>
            <a:picLocks noChangeAspect="1"/>
          </p:cNvPicPr>
          <p:nvPr/>
        </p:nvPicPr>
        <p:blipFill>
          <a:blip r:embed="rId2"/>
          <a:srcRect l="-463" r="-474" b="83"/>
          <a:stretch/>
        </p:blipFill>
        <p:spPr>
          <a:xfrm>
            <a:off x="511154" y="3753766"/>
            <a:ext cx="5417184" cy="1595326"/>
          </a:xfrm>
          <a:prstGeom prst="rect">
            <a:avLst/>
          </a:prstGeom>
        </p:spPr>
      </p:pic>
      <p:pic>
        <p:nvPicPr>
          <p:cNvPr id="6" name="Content Placeholder 5" descr="A screenshot of a computer&#10;&#10;Description automatically generated">
            <a:extLst>
              <a:ext uri="{FF2B5EF4-FFF2-40B4-BE49-F238E27FC236}">
                <a16:creationId xmlns:a16="http://schemas.microsoft.com/office/drawing/2014/main" id="{FDE58246-F3D8-9167-04DE-942FD8A25C3E}"/>
              </a:ext>
            </a:extLst>
          </p:cNvPr>
          <p:cNvPicPr>
            <a:picLocks noGrp="1" noChangeAspect="1"/>
          </p:cNvPicPr>
          <p:nvPr>
            <p:ph sz="half" idx="2"/>
          </p:nvPr>
        </p:nvPicPr>
        <p:blipFill>
          <a:blip r:embed="rId3"/>
          <a:stretch>
            <a:fillRect/>
          </a:stretch>
        </p:blipFill>
        <p:spPr>
          <a:xfrm>
            <a:off x="6244591" y="3853967"/>
            <a:ext cx="5417184" cy="1394924"/>
          </a:xfrm>
          <a:prstGeom prst="rect">
            <a:avLst/>
          </a:prstGeom>
        </p:spPr>
      </p:pic>
      <p:sp>
        <p:nvSpPr>
          <p:cNvPr id="316" name="Freeform: Shape 315">
            <a:extLst>
              <a:ext uri="{FF2B5EF4-FFF2-40B4-BE49-F238E27FC236}">
                <a16:creationId xmlns:a16="http://schemas.microsoft.com/office/drawing/2014/main" id="{11E84B46-9597-410B-A51F-E2E0F2FAF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8" name="Group 317">
            <a:extLst>
              <a:ext uri="{FF2B5EF4-FFF2-40B4-BE49-F238E27FC236}">
                <a16:creationId xmlns:a16="http://schemas.microsoft.com/office/drawing/2014/main" id="{3D4FD378-E29E-4996-A8B0-11E2368A6E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319" name="Freeform: Shape 318">
              <a:extLst>
                <a:ext uri="{FF2B5EF4-FFF2-40B4-BE49-F238E27FC236}">
                  <a16:creationId xmlns:a16="http://schemas.microsoft.com/office/drawing/2014/main" id="{7BA59DF4-225D-4521-9655-5F0DF52E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20" name="Freeform: Shape 319">
              <a:extLst>
                <a:ext uri="{FF2B5EF4-FFF2-40B4-BE49-F238E27FC236}">
                  <a16:creationId xmlns:a16="http://schemas.microsoft.com/office/drawing/2014/main" id="{C5295146-5EA5-417D-AAEE-F59000BC6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21" name="Freeform: Shape 320">
              <a:extLst>
                <a:ext uri="{FF2B5EF4-FFF2-40B4-BE49-F238E27FC236}">
                  <a16:creationId xmlns:a16="http://schemas.microsoft.com/office/drawing/2014/main" id="{3768FE2E-63BB-4E2F-8744-A188E6C61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22"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23"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4"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B57277C8-A482-4AA3-AFA6-7F211CE35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03637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5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5" name="Group 54">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 name="Freeform: Shape 10">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 name="Freeform: Shape 11">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Freeform: Shape 55">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2"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3"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4"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8" name="Rectangle 5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9" name="Picture 58" descr="Top vide of a white alarm clock on a yellow and orange surface">
            <a:extLst>
              <a:ext uri="{FF2B5EF4-FFF2-40B4-BE49-F238E27FC236}">
                <a16:creationId xmlns:a16="http://schemas.microsoft.com/office/drawing/2014/main" id="{CC578A35-7F4C-2E0E-79C0-A96A9B6DCE6D}"/>
              </a:ext>
            </a:extLst>
          </p:cNvPr>
          <p:cNvPicPr>
            <a:picLocks noChangeAspect="1"/>
          </p:cNvPicPr>
          <p:nvPr/>
        </p:nvPicPr>
        <p:blipFill>
          <a:blip r:embed="rId2">
            <a:alphaModFix amt="40000"/>
          </a:blip>
          <a:srcRect t="8843" r="6" b="6621"/>
          <a:stretch/>
        </p:blipFill>
        <p:spPr>
          <a:xfrm>
            <a:off x="20" y="10"/>
            <a:ext cx="12188932" cy="6857990"/>
          </a:xfrm>
          <a:prstGeom prst="rect">
            <a:avLst/>
          </a:prstGeom>
        </p:spPr>
      </p:pic>
      <p:sp>
        <p:nvSpPr>
          <p:cNvPr id="2" name="Title 1">
            <a:extLst>
              <a:ext uri="{FF2B5EF4-FFF2-40B4-BE49-F238E27FC236}">
                <a16:creationId xmlns:a16="http://schemas.microsoft.com/office/drawing/2014/main" id="{9CD66323-CFF0-5FCF-AE42-08762E16F92D}"/>
              </a:ext>
            </a:extLst>
          </p:cNvPr>
          <p:cNvSpPr>
            <a:spLocks noGrp="1"/>
          </p:cNvSpPr>
          <p:nvPr>
            <p:ph type="title"/>
          </p:nvPr>
        </p:nvSpPr>
        <p:spPr>
          <a:xfrm>
            <a:off x="1549238" y="1145080"/>
            <a:ext cx="9090476" cy="2179601"/>
          </a:xfrm>
        </p:spPr>
        <p:txBody>
          <a:bodyPr vert="horz" lIns="91440" tIns="45720" rIns="91440" bIns="45720" rtlCol="0" anchor="b">
            <a:normAutofit/>
          </a:bodyPr>
          <a:lstStyle/>
          <a:p>
            <a:pPr algn="ctr"/>
            <a:r>
              <a:rPr lang="en-US" sz="4000">
                <a:solidFill>
                  <a:srgbClr val="FFFFFF"/>
                </a:solidFill>
              </a:rPr>
              <a:t>Thank For Your Time</a:t>
            </a:r>
          </a:p>
        </p:txBody>
      </p:sp>
      <p:sp>
        <p:nvSpPr>
          <p:cNvPr id="60" name="Freeform: Shape 59">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1"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3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2"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41" name="Freeform: Shape 4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3" name="Group 6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44" name="Freeform: Shape 4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4" name="Freeform: Shape 63">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1051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9" name="Group 1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 name="Freeform: Shape 3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Freeform: Shape 5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4"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55"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5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57" name="Rectangle 5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AA7B8B3-1C30-2B04-5A00-3E1F689FF1B3}"/>
              </a:ext>
            </a:extLst>
          </p:cNvPr>
          <p:cNvSpPr>
            <a:spLocks noGrp="1"/>
          </p:cNvSpPr>
          <p:nvPr>
            <p:ph type="title"/>
          </p:nvPr>
        </p:nvSpPr>
        <p:spPr>
          <a:xfrm>
            <a:off x="530352" y="1122363"/>
            <a:ext cx="4887206" cy="1978346"/>
          </a:xfrm>
        </p:spPr>
        <p:txBody>
          <a:bodyPr vert="horz" lIns="91440" tIns="45720" rIns="91440" bIns="45720" rtlCol="0" anchor="b">
            <a:normAutofit/>
          </a:bodyPr>
          <a:lstStyle/>
          <a:p>
            <a:r>
              <a:rPr lang="en-US" sz="4000"/>
              <a:t>Schema</a:t>
            </a:r>
          </a:p>
        </p:txBody>
      </p:sp>
      <p:sp>
        <p:nvSpPr>
          <p:cNvPr id="58" name="Freeform: Shape 57">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70"/>
            <a:ext cx="3129498" cy="888208"/>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9" name="Group 58">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53"/>
            <a:ext cx="886141" cy="802496"/>
            <a:chOff x="10948005" y="3272152"/>
            <a:chExt cx="868640" cy="786648"/>
          </a:xfrm>
          <a:solidFill>
            <a:schemeClr val="accent1"/>
          </a:solidFill>
        </p:grpSpPr>
        <p:sp>
          <p:nvSpPr>
            <p:cNvPr id="60" name="Freeform: Shape 59">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 name="Freeform: Shape 60">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7" name="Freeform: Shape 36">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8"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9"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0"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3"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Content Placeholder 3" descr="A screenshot of a computer&#10;&#10;Description automatically generated">
            <a:extLst>
              <a:ext uri="{FF2B5EF4-FFF2-40B4-BE49-F238E27FC236}">
                <a16:creationId xmlns:a16="http://schemas.microsoft.com/office/drawing/2014/main" id="{E2397E1F-2274-3FFA-EE8A-081253981B45}"/>
              </a:ext>
            </a:extLst>
          </p:cNvPr>
          <p:cNvPicPr>
            <a:picLocks noGrp="1" noChangeAspect="1"/>
          </p:cNvPicPr>
          <p:nvPr>
            <p:ph idx="1"/>
          </p:nvPr>
        </p:nvPicPr>
        <p:blipFill>
          <a:blip r:embed="rId2"/>
          <a:stretch>
            <a:fillRect/>
          </a:stretch>
        </p:blipFill>
        <p:spPr>
          <a:xfrm>
            <a:off x="3641652" y="-13851"/>
            <a:ext cx="8553894" cy="6885701"/>
          </a:xfrm>
          <a:prstGeom prst="rect">
            <a:avLst/>
          </a:prstGeom>
        </p:spPr>
      </p:pic>
    </p:spTree>
    <p:extLst>
      <p:ext uri="{BB962C8B-B14F-4D97-AF65-F5344CB8AC3E}">
        <p14:creationId xmlns:p14="http://schemas.microsoft.com/office/powerpoint/2010/main" val="155013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6" name="Freeform: Shape 35">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AEF758-FBF1-7F1B-F637-BEC887374404}"/>
              </a:ext>
            </a:extLst>
          </p:cNvPr>
          <p:cNvSpPr>
            <a:spLocks noGrp="1"/>
          </p:cNvSpPr>
          <p:nvPr>
            <p:ph type="title"/>
          </p:nvPr>
        </p:nvSpPr>
        <p:spPr>
          <a:xfrm>
            <a:off x="525717" y="787068"/>
            <a:ext cx="7602283" cy="1455091"/>
          </a:xfrm>
        </p:spPr>
        <p:txBody>
          <a:bodyPr>
            <a:normAutofit/>
          </a:bodyPr>
          <a:lstStyle/>
          <a:p>
            <a:r>
              <a:rPr lang="en-US" dirty="0"/>
              <a:t>All Questions</a:t>
            </a:r>
          </a:p>
        </p:txBody>
      </p:sp>
      <p:grpSp>
        <p:nvGrpSpPr>
          <p:cNvPr id="38"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0"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D2286656-A201-6714-E847-CB90DFDC7D6E}"/>
              </a:ext>
            </a:extLst>
          </p:cNvPr>
          <p:cNvSpPr>
            <a:spLocks noGrp="1"/>
          </p:cNvSpPr>
          <p:nvPr>
            <p:ph idx="1"/>
          </p:nvPr>
        </p:nvSpPr>
        <p:spPr>
          <a:xfrm>
            <a:off x="525717" y="2796427"/>
            <a:ext cx="7602283" cy="3274503"/>
          </a:xfrm>
        </p:spPr>
        <p:txBody>
          <a:bodyPr vert="horz" lIns="91440" tIns="45720" rIns="91440" bIns="45720" rtlCol="0">
            <a:normAutofit/>
          </a:bodyPr>
          <a:lstStyle/>
          <a:p>
            <a:pPr marL="285750" indent="-285750">
              <a:lnSpc>
                <a:spcPct val="100000"/>
              </a:lnSpc>
              <a:spcBef>
                <a:spcPts val="0"/>
              </a:spcBef>
              <a:spcAft>
                <a:spcPts val="600"/>
              </a:spcAft>
              <a:buFont typeface="Arial"/>
              <a:buChar char="•"/>
            </a:pPr>
            <a:r>
              <a:rPr lang="en-US" sz="1400" b="1">
                <a:latin typeface="Calibri"/>
                <a:ea typeface="Calibri"/>
                <a:cs typeface="Calibri"/>
              </a:rPr>
              <a:t>Question Set 1 - Easy</a:t>
            </a:r>
          </a:p>
          <a:p>
            <a:pPr marL="285750" indent="-285750">
              <a:lnSpc>
                <a:spcPct val="100000"/>
              </a:lnSpc>
              <a:spcBef>
                <a:spcPts val="0"/>
              </a:spcBef>
              <a:spcAft>
                <a:spcPts val="600"/>
              </a:spcAft>
              <a:buFont typeface="Arial"/>
              <a:buChar char="•"/>
            </a:pPr>
            <a:r>
              <a:rPr lang="en-US" sz="1400">
                <a:latin typeface="Calibri"/>
                <a:ea typeface="Calibri"/>
                <a:cs typeface="Calibri"/>
              </a:rPr>
              <a:t>Q1: Who is the senior most employee based on job title?</a:t>
            </a:r>
          </a:p>
          <a:p>
            <a:pPr marL="285750" indent="-285750">
              <a:lnSpc>
                <a:spcPct val="100000"/>
              </a:lnSpc>
              <a:spcBef>
                <a:spcPts val="0"/>
              </a:spcBef>
              <a:spcAft>
                <a:spcPts val="600"/>
              </a:spcAft>
              <a:buFont typeface="Arial"/>
              <a:buChar char="•"/>
            </a:pPr>
            <a:r>
              <a:rPr lang="en-US" sz="1400">
                <a:latin typeface="Calibri"/>
                <a:ea typeface="Calibri"/>
                <a:cs typeface="Calibri"/>
              </a:rPr>
              <a:t>Q2: Which countries have the most Invoices?</a:t>
            </a:r>
          </a:p>
          <a:p>
            <a:pPr marL="285750" indent="-285750">
              <a:lnSpc>
                <a:spcPct val="100000"/>
              </a:lnSpc>
              <a:spcBef>
                <a:spcPts val="0"/>
              </a:spcBef>
              <a:spcAft>
                <a:spcPts val="600"/>
              </a:spcAft>
              <a:buFont typeface="Arial"/>
              <a:buChar char="•"/>
            </a:pPr>
            <a:r>
              <a:rPr lang="en-US" sz="1400">
                <a:latin typeface="Calibri"/>
                <a:ea typeface="Calibri"/>
                <a:cs typeface="Calibri"/>
              </a:rPr>
              <a:t>Q3: What are top 3 values of total invoice?</a:t>
            </a:r>
          </a:p>
          <a:p>
            <a:pPr marL="285750" indent="-285750">
              <a:lnSpc>
                <a:spcPct val="100000"/>
              </a:lnSpc>
              <a:spcBef>
                <a:spcPts val="0"/>
              </a:spcBef>
              <a:spcAft>
                <a:spcPts val="600"/>
              </a:spcAft>
              <a:buFont typeface="Arial"/>
              <a:buChar char="•"/>
            </a:pPr>
            <a:r>
              <a:rPr lang="en-US" sz="1400">
                <a:latin typeface="Calibri"/>
                <a:ea typeface="Calibri"/>
                <a:cs typeface="Calibri"/>
              </a:rPr>
              <a:t>Q4: Which city has the best customers? We would like to throw a promotional Music Festival in the city we made the most money. </a:t>
            </a:r>
          </a:p>
          <a:p>
            <a:pPr marL="285750" indent="-285750">
              <a:lnSpc>
                <a:spcPct val="100000"/>
              </a:lnSpc>
              <a:spcBef>
                <a:spcPts val="0"/>
              </a:spcBef>
              <a:spcAft>
                <a:spcPts val="600"/>
              </a:spcAft>
              <a:buFont typeface="Arial"/>
              <a:buChar char="•"/>
            </a:pPr>
            <a:r>
              <a:rPr lang="en-US" sz="1400">
                <a:latin typeface="Calibri"/>
                <a:ea typeface="Calibri"/>
                <a:cs typeface="Calibri"/>
              </a:rPr>
              <a:t>Write a query that returns one city that has the highest sum of invoice totals. </a:t>
            </a:r>
          </a:p>
          <a:p>
            <a:pPr marL="285750" indent="-285750">
              <a:lnSpc>
                <a:spcPct val="100000"/>
              </a:lnSpc>
              <a:spcBef>
                <a:spcPts val="0"/>
              </a:spcBef>
              <a:spcAft>
                <a:spcPts val="600"/>
              </a:spcAft>
              <a:buFont typeface="Arial"/>
              <a:buChar char="•"/>
            </a:pPr>
            <a:r>
              <a:rPr lang="en-US" sz="1400">
                <a:latin typeface="Calibri"/>
                <a:ea typeface="Calibri"/>
                <a:cs typeface="Calibri"/>
              </a:rPr>
              <a:t>Return both the city name &amp; sum of all invoice totals</a:t>
            </a:r>
          </a:p>
          <a:p>
            <a:pPr marL="285750" indent="-285750">
              <a:lnSpc>
                <a:spcPct val="100000"/>
              </a:lnSpc>
              <a:spcBef>
                <a:spcPts val="0"/>
              </a:spcBef>
              <a:spcAft>
                <a:spcPts val="600"/>
              </a:spcAft>
              <a:buFont typeface="Arial"/>
              <a:buChar char="•"/>
            </a:pPr>
            <a:r>
              <a:rPr lang="en-US" sz="1400">
                <a:latin typeface="Calibri"/>
                <a:ea typeface="Calibri"/>
                <a:cs typeface="Calibri"/>
              </a:rPr>
              <a:t>Q5: Who is the best customer? The customer who has spent the most money will be declared the best customer. Write a query that returns the person who has spent the most money.</a:t>
            </a:r>
          </a:p>
        </p:txBody>
      </p:sp>
      <p:sp>
        <p:nvSpPr>
          <p:cNvPr id="46" name="Freeform: Shape 45">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9" name="Freeform: Shape 48">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5537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F758-FBF1-7F1B-F637-BEC887374404}"/>
              </a:ext>
            </a:extLst>
          </p:cNvPr>
          <p:cNvSpPr>
            <a:spLocks noGrp="1"/>
          </p:cNvSpPr>
          <p:nvPr>
            <p:ph type="title"/>
          </p:nvPr>
        </p:nvSpPr>
        <p:spPr/>
        <p:txBody>
          <a:bodyPr/>
          <a:lstStyle/>
          <a:p>
            <a:r>
              <a:rPr lang="en-US" dirty="0"/>
              <a:t>All Questions</a:t>
            </a:r>
          </a:p>
        </p:txBody>
      </p:sp>
      <p:sp>
        <p:nvSpPr>
          <p:cNvPr id="3" name="Content Placeholder 2">
            <a:extLst>
              <a:ext uri="{FF2B5EF4-FFF2-40B4-BE49-F238E27FC236}">
                <a16:creationId xmlns:a16="http://schemas.microsoft.com/office/drawing/2014/main" id="{D2286656-A201-6714-E847-CB90DFDC7D6E}"/>
              </a:ext>
            </a:extLst>
          </p:cNvPr>
          <p:cNvSpPr>
            <a:spLocks noGrp="1"/>
          </p:cNvSpPr>
          <p:nvPr>
            <p:ph idx="1"/>
          </p:nvPr>
        </p:nvSpPr>
        <p:spPr/>
        <p:txBody>
          <a:bodyPr vert="horz" lIns="91440" tIns="45720" rIns="91440" bIns="45720" rtlCol="0" anchor="t">
            <a:normAutofit fontScale="92500" lnSpcReduction="20000"/>
          </a:bodyPr>
          <a:lstStyle/>
          <a:p>
            <a:r>
              <a:rPr lang="en-US" sz="2400" b="1" dirty="0">
                <a:ea typeface="+mn-lt"/>
                <a:cs typeface="+mn-lt"/>
              </a:rPr>
              <a:t>Question Set 2 – Moderate</a:t>
            </a:r>
          </a:p>
          <a:p>
            <a:r>
              <a:rPr lang="en-US" sz="2400" dirty="0">
                <a:ea typeface="+mn-lt"/>
                <a:cs typeface="+mn-lt"/>
              </a:rPr>
              <a:t>Q1: Write query to return the email, first name, last name, &amp; Genre of all Rock Music listeners. Return your list ordered alphabetically by email starting with A.</a:t>
            </a:r>
            <a:endParaRPr lang="en-US" dirty="0">
              <a:ea typeface="+mn-lt"/>
              <a:cs typeface="+mn-lt"/>
            </a:endParaRPr>
          </a:p>
          <a:p>
            <a:r>
              <a:rPr lang="en-US" sz="2400" dirty="0">
                <a:ea typeface="+mn-lt"/>
                <a:cs typeface="+mn-lt"/>
              </a:rPr>
              <a:t>Q2: Let's invite the artists who have written the most rock music in our dataset. Write a query that returns the Artist name and total track count of the top 10 rock bands.</a:t>
            </a:r>
            <a:endParaRPr lang="en-US" dirty="0">
              <a:ea typeface="+mn-lt"/>
              <a:cs typeface="+mn-lt"/>
            </a:endParaRPr>
          </a:p>
          <a:p>
            <a:r>
              <a:rPr lang="en-US" sz="2400" dirty="0">
                <a:ea typeface="+mn-lt"/>
                <a:cs typeface="+mn-lt"/>
              </a:rPr>
              <a:t>Q3: Return all the track names that have a song length longer than the average song length. Return the Name and Milliseconds for each track. Order by the song length with the longest songs listed first.</a:t>
            </a:r>
            <a:endParaRPr lang="en-US" dirty="0">
              <a:ea typeface="+mn-lt"/>
              <a:cs typeface="+mn-lt"/>
            </a:endParaRPr>
          </a:p>
          <a:p>
            <a:endParaRPr lang="en-US" sz="2400" dirty="0"/>
          </a:p>
        </p:txBody>
      </p:sp>
    </p:spTree>
    <p:extLst>
      <p:ext uri="{BB962C8B-B14F-4D97-AF65-F5344CB8AC3E}">
        <p14:creationId xmlns:p14="http://schemas.microsoft.com/office/powerpoint/2010/main" val="1154506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D131-80B9-8FD4-0726-0C8B356F4947}"/>
              </a:ext>
            </a:extLst>
          </p:cNvPr>
          <p:cNvSpPr>
            <a:spLocks noGrp="1"/>
          </p:cNvSpPr>
          <p:nvPr>
            <p:ph type="title"/>
          </p:nvPr>
        </p:nvSpPr>
        <p:spPr/>
        <p:txBody>
          <a:bodyPr/>
          <a:lstStyle/>
          <a:p>
            <a:r>
              <a:rPr lang="en-US" dirty="0"/>
              <a:t>All Questions</a:t>
            </a:r>
          </a:p>
        </p:txBody>
      </p:sp>
      <p:sp>
        <p:nvSpPr>
          <p:cNvPr id="3" name="Content Placeholder 2">
            <a:extLst>
              <a:ext uri="{FF2B5EF4-FFF2-40B4-BE49-F238E27FC236}">
                <a16:creationId xmlns:a16="http://schemas.microsoft.com/office/drawing/2014/main" id="{E3FECFC3-6C3D-64A8-E1DA-AD1F22D4B6EA}"/>
              </a:ext>
            </a:extLst>
          </p:cNvPr>
          <p:cNvSpPr>
            <a:spLocks noGrp="1"/>
          </p:cNvSpPr>
          <p:nvPr>
            <p:ph idx="1"/>
          </p:nvPr>
        </p:nvSpPr>
        <p:spPr/>
        <p:txBody>
          <a:bodyPr vert="horz" lIns="91440" tIns="45720" rIns="91440" bIns="45720" rtlCol="0" anchor="t">
            <a:normAutofit fontScale="70000" lnSpcReduction="20000"/>
          </a:bodyPr>
          <a:lstStyle/>
          <a:p>
            <a:r>
              <a:rPr lang="en-US" sz="2400" b="1" dirty="0">
                <a:ea typeface="+mn-lt"/>
                <a:cs typeface="+mn-lt"/>
              </a:rPr>
              <a:t>Question Set 3 – Advance</a:t>
            </a:r>
          </a:p>
          <a:p>
            <a:r>
              <a:rPr lang="en-US" sz="2400" dirty="0">
                <a:ea typeface="+mn-lt"/>
                <a:cs typeface="+mn-lt"/>
              </a:rPr>
              <a:t>Q1: Find how much amount spent by each customer on artists? Write a query to return customer name, artist name and total spent.</a:t>
            </a:r>
          </a:p>
          <a:p>
            <a:r>
              <a:rPr lang="en-US" sz="2400" dirty="0">
                <a:ea typeface="+mn-lt"/>
                <a:cs typeface="+mn-lt"/>
              </a:rPr>
              <a:t>Q2: We want to find out the most popular music Genre for each country. We determine the most popular genre as the genre </a:t>
            </a:r>
            <a:endParaRPr lang="en-US" dirty="0"/>
          </a:p>
          <a:p>
            <a:r>
              <a:rPr lang="en-US" sz="2400" dirty="0">
                <a:ea typeface="+mn-lt"/>
                <a:cs typeface="+mn-lt"/>
              </a:rPr>
              <a:t>with the highest amount of purchases. Write a query that returns each country along with the top Genre. For countries where </a:t>
            </a:r>
            <a:endParaRPr lang="en-US" dirty="0"/>
          </a:p>
          <a:p>
            <a:r>
              <a:rPr lang="en-US" sz="2400" dirty="0">
                <a:ea typeface="+mn-lt"/>
                <a:cs typeface="+mn-lt"/>
              </a:rPr>
              <a:t>the maximum number of purchases is shared return all Genres.</a:t>
            </a:r>
          </a:p>
          <a:p>
            <a:r>
              <a:rPr lang="en-US" sz="2400" dirty="0">
                <a:ea typeface="+mn-lt"/>
                <a:cs typeface="+mn-lt"/>
              </a:rPr>
              <a:t>Q3: Write a query that determines the customer that has spent the most on music for each country. </a:t>
            </a:r>
            <a:endParaRPr lang="en-US" dirty="0"/>
          </a:p>
          <a:p>
            <a:r>
              <a:rPr lang="en-US" sz="2400" dirty="0">
                <a:ea typeface="+mn-lt"/>
                <a:cs typeface="+mn-lt"/>
              </a:rPr>
              <a:t>Write a query that returns the country along with the top customer and how much they spent. </a:t>
            </a:r>
            <a:endParaRPr lang="en-US" dirty="0"/>
          </a:p>
          <a:p>
            <a:r>
              <a:rPr lang="en-US" sz="2400" dirty="0">
                <a:ea typeface="+mn-lt"/>
                <a:cs typeface="+mn-lt"/>
              </a:rPr>
              <a:t>For countries where the top amount spent is shared, provide all customers who spent this amount.</a:t>
            </a:r>
            <a:endParaRPr lang="en-US" dirty="0"/>
          </a:p>
          <a:p>
            <a:endParaRPr lang="en-US" sz="2400" dirty="0"/>
          </a:p>
        </p:txBody>
      </p:sp>
    </p:spTree>
    <p:extLst>
      <p:ext uri="{BB962C8B-B14F-4D97-AF65-F5344CB8AC3E}">
        <p14:creationId xmlns:p14="http://schemas.microsoft.com/office/powerpoint/2010/main" val="162902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9" name="Freeform: Shape 9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0" name="Group 99">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60" name="Freeform: Shape 59">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 name="Freeform: Shape 6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2" name="Freeform: Shape 61">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1" name="Freeform: Shape 10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71"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2"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3"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6"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03" name="Rectangle 10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DE9BC39-FC16-5B15-BAC4-9EA1D1DFBA0F}"/>
              </a:ext>
            </a:extLst>
          </p:cNvPr>
          <p:cNvSpPr>
            <a:spLocks noGrp="1"/>
          </p:cNvSpPr>
          <p:nvPr>
            <p:ph type="title"/>
          </p:nvPr>
        </p:nvSpPr>
        <p:spPr>
          <a:xfrm>
            <a:off x="530352" y="1122363"/>
            <a:ext cx="4887206" cy="1978346"/>
          </a:xfrm>
        </p:spPr>
        <p:txBody>
          <a:bodyPr vert="horz" lIns="91440" tIns="45720" rIns="91440" bIns="45720" rtlCol="0" anchor="b">
            <a:normAutofit/>
          </a:bodyPr>
          <a:lstStyle/>
          <a:p>
            <a:r>
              <a:rPr lang="en-US" sz="4000"/>
              <a:t>Set No. 01</a:t>
            </a:r>
          </a:p>
        </p:txBody>
      </p:sp>
      <p:sp>
        <p:nvSpPr>
          <p:cNvPr id="104" name="Freeform: Shape 103">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70"/>
            <a:ext cx="3129498" cy="888208"/>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2" name="Group 81">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53"/>
            <a:ext cx="886141" cy="802496"/>
            <a:chOff x="10948005" y="3272152"/>
            <a:chExt cx="868640" cy="786648"/>
          </a:xfrm>
          <a:solidFill>
            <a:schemeClr val="accent1"/>
          </a:solidFill>
        </p:grpSpPr>
        <p:sp>
          <p:nvSpPr>
            <p:cNvPr id="83" name="Freeform: Shape 82">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4" name="Freeform: Shape 83">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5" name="Freeform: Shape 84">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6"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5"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6"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07"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9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5"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6"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97"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20" name="Picture 19" descr="The number one painted on a blue wall">
            <a:extLst>
              <a:ext uri="{FF2B5EF4-FFF2-40B4-BE49-F238E27FC236}">
                <a16:creationId xmlns:a16="http://schemas.microsoft.com/office/drawing/2014/main" id="{122F4029-A4C1-05CF-372F-028E7C0A5FC9}"/>
              </a:ext>
            </a:extLst>
          </p:cNvPr>
          <p:cNvPicPr>
            <a:picLocks noChangeAspect="1"/>
          </p:cNvPicPr>
          <p:nvPr/>
        </p:nvPicPr>
        <p:blipFill>
          <a:blip r:embed="rId2"/>
          <a:srcRect t="6304" r="6" b="9838"/>
          <a:stretch/>
        </p:blipFill>
        <p:spPr>
          <a:xfrm>
            <a:off x="5970782" y="1833697"/>
            <a:ext cx="5678424" cy="3190606"/>
          </a:xfrm>
          <a:prstGeom prst="rect">
            <a:avLst/>
          </a:prstGeom>
        </p:spPr>
      </p:pic>
    </p:spTree>
    <p:extLst>
      <p:ext uri="{BB962C8B-B14F-4D97-AF65-F5344CB8AC3E}">
        <p14:creationId xmlns:p14="http://schemas.microsoft.com/office/powerpoint/2010/main" val="294061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9" name="Freeform: Shape 17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80" name="Group 179">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3" name="Freeform: Shape 13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4" name="Freeform: Shape 13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5" name="Freeform: Shape 13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3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3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1" name="Freeform: Shape 18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44"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47"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48"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9"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83" name="Rectangle 18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8964E11-5E00-EBCB-86A9-A2DCE3DD5B76}"/>
              </a:ext>
            </a:extLst>
          </p:cNvPr>
          <p:cNvSpPr>
            <a:spLocks noGrp="1"/>
          </p:cNvSpPr>
          <p:nvPr>
            <p:ph type="title"/>
          </p:nvPr>
        </p:nvSpPr>
        <p:spPr>
          <a:xfrm>
            <a:off x="530352" y="1122363"/>
            <a:ext cx="4998734" cy="1978346"/>
          </a:xfrm>
        </p:spPr>
        <p:txBody>
          <a:bodyPr vert="horz" lIns="91440" tIns="45720" rIns="91440" bIns="45720" rtlCol="0" anchor="b">
            <a:normAutofit/>
          </a:bodyPr>
          <a:lstStyle/>
          <a:p>
            <a:pPr>
              <a:lnSpc>
                <a:spcPct val="90000"/>
              </a:lnSpc>
            </a:pPr>
            <a:r>
              <a:rPr lang="en-US" sz="3400" dirty="0"/>
              <a:t>Q1: Who is the senior most employee based on job title?</a:t>
            </a:r>
          </a:p>
        </p:txBody>
      </p:sp>
      <p:sp>
        <p:nvSpPr>
          <p:cNvPr id="78" name="Content Placeholder 16">
            <a:extLst>
              <a:ext uri="{FF2B5EF4-FFF2-40B4-BE49-F238E27FC236}">
                <a16:creationId xmlns:a16="http://schemas.microsoft.com/office/drawing/2014/main" id="{358998D6-DF4A-5A3A-B689-C0759C8434D7}"/>
              </a:ext>
            </a:extLst>
          </p:cNvPr>
          <p:cNvSpPr>
            <a:spLocks noGrp="1"/>
          </p:cNvSpPr>
          <p:nvPr>
            <p:ph sz="half" idx="1"/>
          </p:nvPr>
        </p:nvSpPr>
        <p:spPr>
          <a:xfrm>
            <a:off x="530352" y="3509963"/>
            <a:ext cx="4998734" cy="1747837"/>
          </a:xfrm>
        </p:spPr>
        <p:txBody>
          <a:bodyPr vert="horz" lIns="91440" tIns="45720" rIns="91440" bIns="45720" rtlCol="0">
            <a:normAutofit/>
          </a:bodyPr>
          <a:lstStyle/>
          <a:p>
            <a:r>
              <a:rPr lang="en-US" dirty="0"/>
              <a:t>Madan Mohan is the senior most employee as a Senior General Manager.</a:t>
            </a:r>
          </a:p>
        </p:txBody>
      </p:sp>
      <p:grpSp>
        <p:nvGrpSpPr>
          <p:cNvPr id="184"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5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8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5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5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2" name="Content Placeholder 11" descr="A screenshot of a computer&#10;&#10;Description automatically generated">
            <a:extLst>
              <a:ext uri="{FF2B5EF4-FFF2-40B4-BE49-F238E27FC236}">
                <a16:creationId xmlns:a16="http://schemas.microsoft.com/office/drawing/2014/main" id="{CC979F25-BC89-E67D-1A80-97E0C13B3276}"/>
              </a:ext>
            </a:extLst>
          </p:cNvPr>
          <p:cNvPicPr>
            <a:picLocks noChangeAspect="1"/>
          </p:cNvPicPr>
          <p:nvPr/>
        </p:nvPicPr>
        <p:blipFill>
          <a:blip r:embed="rId2"/>
          <a:stretch>
            <a:fillRect/>
          </a:stretch>
        </p:blipFill>
        <p:spPr>
          <a:xfrm>
            <a:off x="6096000" y="1250553"/>
            <a:ext cx="5553206" cy="1388301"/>
          </a:xfrm>
          <a:prstGeom prst="rect">
            <a:avLst/>
          </a:prstGeom>
        </p:spPr>
      </p:pic>
      <p:sp>
        <p:nvSpPr>
          <p:cNvPr id="186" name="Freeform: Shape 185">
            <a:extLst>
              <a:ext uri="{FF2B5EF4-FFF2-40B4-BE49-F238E27FC236}">
                <a16:creationId xmlns:a16="http://schemas.microsoft.com/office/drawing/2014/main" id="{DA938F49-5D76-4F99-9E75-D94C9E7E4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714642"/>
            <a:ext cx="3693044" cy="1143358"/>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87" name="Group 186">
            <a:extLst>
              <a:ext uri="{FF2B5EF4-FFF2-40B4-BE49-F238E27FC236}">
                <a16:creationId xmlns:a16="http://schemas.microsoft.com/office/drawing/2014/main" id="{107CCFC8-4A62-40EA-BFDD-ABA0664AD8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849" y="5289791"/>
            <a:ext cx="886141" cy="802496"/>
            <a:chOff x="10948005" y="3272152"/>
            <a:chExt cx="868640" cy="786648"/>
          </a:xfrm>
          <a:solidFill>
            <a:schemeClr val="accent1">
              <a:lumMod val="60000"/>
              <a:lumOff val="40000"/>
            </a:schemeClr>
          </a:solidFill>
        </p:grpSpPr>
        <p:sp>
          <p:nvSpPr>
            <p:cNvPr id="164" name="Freeform: Shape 163">
              <a:extLst>
                <a:ext uri="{FF2B5EF4-FFF2-40B4-BE49-F238E27FC236}">
                  <a16:creationId xmlns:a16="http://schemas.microsoft.com/office/drawing/2014/main" id="{1AE18D27-08BF-4A4F-BDA5-6C93385449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8" name="Freeform: Shape 187">
              <a:extLst>
                <a:ext uri="{FF2B5EF4-FFF2-40B4-BE49-F238E27FC236}">
                  <a16:creationId xmlns:a16="http://schemas.microsoft.com/office/drawing/2014/main" id="{A81C846C-E21C-4938-95B4-257ED58C7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6" name="Freeform: Shape 165">
              <a:extLst>
                <a:ext uri="{FF2B5EF4-FFF2-40B4-BE49-F238E27FC236}">
                  <a16:creationId xmlns:a16="http://schemas.microsoft.com/office/drawing/2014/main" id="{A8FAE92B-A4B7-4C52-838C-B9D40075A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7" name="Graphic 12">
              <a:extLst>
                <a:ext uri="{FF2B5EF4-FFF2-40B4-BE49-F238E27FC236}">
                  <a16:creationId xmlns:a16="http://schemas.microsoft.com/office/drawing/2014/main" id="{516F1023-38CA-4480-85C2-FFB587B9C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8" name="Graphic 15">
              <a:extLst>
                <a:ext uri="{FF2B5EF4-FFF2-40B4-BE49-F238E27FC236}">
                  <a16:creationId xmlns:a16="http://schemas.microsoft.com/office/drawing/2014/main" id="{ED590AF4-77DA-4235-9050-858C2F09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9" name="Graphic 15">
              <a:extLst>
                <a:ext uri="{FF2B5EF4-FFF2-40B4-BE49-F238E27FC236}">
                  <a16:creationId xmlns:a16="http://schemas.microsoft.com/office/drawing/2014/main" id="{5DE6A574-3BE6-459E-9953-E256E7194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26F431D-193F-4B14-8CB3-D3355C978F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Content Placeholder 12" descr="A screenshot of a computer&#10;&#10;Description automatically generated">
            <a:extLst>
              <a:ext uri="{FF2B5EF4-FFF2-40B4-BE49-F238E27FC236}">
                <a16:creationId xmlns:a16="http://schemas.microsoft.com/office/drawing/2014/main" id="{36EE95D0-6D49-DAC3-72ED-8FEB0D6168C4}"/>
              </a:ext>
            </a:extLst>
          </p:cNvPr>
          <p:cNvPicPr>
            <a:picLocks noGrp="1" noChangeAspect="1"/>
          </p:cNvPicPr>
          <p:nvPr>
            <p:ph sz="half" idx="2"/>
          </p:nvPr>
        </p:nvPicPr>
        <p:blipFill>
          <a:blip r:embed="rId3"/>
          <a:stretch>
            <a:fillRect/>
          </a:stretch>
        </p:blipFill>
        <p:spPr>
          <a:xfrm>
            <a:off x="6096000" y="4649296"/>
            <a:ext cx="5553206" cy="569204"/>
          </a:xfrm>
          <a:prstGeom prst="rect">
            <a:avLst/>
          </a:prstGeom>
        </p:spPr>
      </p:pic>
    </p:spTree>
    <p:extLst>
      <p:ext uri="{BB962C8B-B14F-4D97-AF65-F5344CB8AC3E}">
        <p14:creationId xmlns:p14="http://schemas.microsoft.com/office/powerpoint/2010/main" val="143569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6" name="Freeform: Shape 15">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Freeform: Shape 17">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Freeform: Shape 23">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6"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7"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8"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9"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4" name="Rectangle 33">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9528D6-909B-1BC3-1261-5EC32008D8C8}"/>
              </a:ext>
            </a:extLst>
          </p:cNvPr>
          <p:cNvSpPr>
            <a:spLocks noGrp="1"/>
          </p:cNvSpPr>
          <p:nvPr>
            <p:ph type="title"/>
          </p:nvPr>
        </p:nvSpPr>
        <p:spPr>
          <a:xfrm>
            <a:off x="517871" y="976160"/>
            <a:ext cx="4767930" cy="1848734"/>
          </a:xfrm>
        </p:spPr>
        <p:txBody>
          <a:bodyPr vert="horz" lIns="91440" tIns="45720" rIns="91440" bIns="45720" rtlCol="0" anchor="b">
            <a:normAutofit/>
          </a:bodyPr>
          <a:lstStyle/>
          <a:p>
            <a:r>
              <a:rPr lang="en-US" dirty="0"/>
              <a:t>Q2: Which countries have the most Invoices?</a:t>
            </a:r>
          </a:p>
        </p:txBody>
      </p:sp>
      <p:sp>
        <p:nvSpPr>
          <p:cNvPr id="36" name="Freeform: Shape 35">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8"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39"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0"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Content Placeholder 4" descr="A screenshot of a computer&#10;&#10;Description automatically generated">
            <a:extLst>
              <a:ext uri="{FF2B5EF4-FFF2-40B4-BE49-F238E27FC236}">
                <a16:creationId xmlns:a16="http://schemas.microsoft.com/office/drawing/2014/main" id="{A7249D24-DC95-ACE3-47FF-5150829A5ACD}"/>
              </a:ext>
            </a:extLst>
          </p:cNvPr>
          <p:cNvPicPr>
            <a:picLocks noChangeAspect="1"/>
          </p:cNvPicPr>
          <p:nvPr/>
        </p:nvPicPr>
        <p:blipFill>
          <a:blip r:embed="rId2"/>
          <a:stretch>
            <a:fillRect/>
          </a:stretch>
        </p:blipFill>
        <p:spPr>
          <a:xfrm>
            <a:off x="5959226" y="1201829"/>
            <a:ext cx="5654663" cy="1399529"/>
          </a:xfrm>
          <a:prstGeom prst="rect">
            <a:avLst/>
          </a:prstGeom>
        </p:spPr>
      </p:pic>
      <p:sp>
        <p:nvSpPr>
          <p:cNvPr id="10" name="Content Placeholder 9">
            <a:extLst>
              <a:ext uri="{FF2B5EF4-FFF2-40B4-BE49-F238E27FC236}">
                <a16:creationId xmlns:a16="http://schemas.microsoft.com/office/drawing/2014/main" id="{37E62EBB-F674-CDD8-B3A9-C549B21ACE35}"/>
              </a:ext>
            </a:extLst>
          </p:cNvPr>
          <p:cNvSpPr>
            <a:spLocks noGrp="1"/>
          </p:cNvSpPr>
          <p:nvPr>
            <p:ph sz="half" idx="1"/>
          </p:nvPr>
        </p:nvSpPr>
        <p:spPr>
          <a:xfrm>
            <a:off x="517871" y="3299404"/>
            <a:ext cx="4767930" cy="2745750"/>
          </a:xfrm>
        </p:spPr>
        <p:txBody>
          <a:bodyPr vert="horz" lIns="91440" tIns="45720" rIns="91440" bIns="45720" rtlCol="0" anchor="t">
            <a:normAutofit/>
          </a:bodyPr>
          <a:lstStyle/>
          <a:p>
            <a:r>
              <a:rPr lang="en-US" dirty="0"/>
              <a:t>USA have the most number of invoices.</a:t>
            </a:r>
          </a:p>
        </p:txBody>
      </p:sp>
      <p:pic>
        <p:nvPicPr>
          <p:cNvPr id="6" name="Content Placeholder 5" descr="A screen shot of a computer&#10;&#10;Description automatically generated">
            <a:extLst>
              <a:ext uri="{FF2B5EF4-FFF2-40B4-BE49-F238E27FC236}">
                <a16:creationId xmlns:a16="http://schemas.microsoft.com/office/drawing/2014/main" id="{FDE58246-F3D8-9167-04DE-942FD8A25C3E}"/>
              </a:ext>
            </a:extLst>
          </p:cNvPr>
          <p:cNvPicPr>
            <a:picLocks noGrp="1" noChangeAspect="1"/>
          </p:cNvPicPr>
          <p:nvPr>
            <p:ph sz="half" idx="2"/>
          </p:nvPr>
        </p:nvPicPr>
        <p:blipFill>
          <a:blip r:embed="rId3"/>
          <a:stretch>
            <a:fillRect/>
          </a:stretch>
        </p:blipFill>
        <p:spPr>
          <a:xfrm>
            <a:off x="5980742" y="4473441"/>
            <a:ext cx="5654663" cy="819925"/>
          </a:xfrm>
          <a:prstGeom prst="rect">
            <a:avLst/>
          </a:prstGeom>
        </p:spPr>
      </p:pic>
      <p:sp>
        <p:nvSpPr>
          <p:cNvPr id="46" name="Freeform: Shape 45">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oup 47">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49" name="Freeform: Shape 48">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48216693"/>
      </p:ext>
    </p:extLst>
  </p:cSld>
  <p:clrMapOvr>
    <a:masterClrMapping/>
  </p:clrMapOvr>
</p:sld>
</file>

<file path=ppt/theme/theme1.xml><?xml version="1.0" encoding="utf-8"?>
<a:theme xmlns:a="http://schemas.openxmlformats.org/drawingml/2006/main" name="RocaVTI">
  <a:themeElements>
    <a:clrScheme name="AnalogousFromRegularSeedRightStep">
      <a:dk1>
        <a:srgbClr val="000000"/>
      </a:dk1>
      <a:lt1>
        <a:srgbClr val="FFFFFF"/>
      </a:lt1>
      <a:dk2>
        <a:srgbClr val="3C2A22"/>
      </a:dk2>
      <a:lt2>
        <a:srgbClr val="E8E4E2"/>
      </a:lt2>
      <a:accent1>
        <a:srgbClr val="4D9AC3"/>
      </a:accent1>
      <a:accent2>
        <a:srgbClr val="3B57B1"/>
      </a:accent2>
      <a:accent3>
        <a:srgbClr val="624DC3"/>
      </a:accent3>
      <a:accent4>
        <a:srgbClr val="823BB1"/>
      </a:accent4>
      <a:accent5>
        <a:srgbClr val="C34DC1"/>
      </a:accent5>
      <a:accent6>
        <a:srgbClr val="B13B7E"/>
      </a:accent6>
      <a:hlink>
        <a:srgbClr val="BF6C3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RocaVTI</vt:lpstr>
      <vt:lpstr>Music Store Data Analysis</vt:lpstr>
      <vt:lpstr>Hello Everyone</vt:lpstr>
      <vt:lpstr>Schema</vt:lpstr>
      <vt:lpstr>All Questions</vt:lpstr>
      <vt:lpstr>All Questions</vt:lpstr>
      <vt:lpstr>All Questions</vt:lpstr>
      <vt:lpstr>Set No. 01</vt:lpstr>
      <vt:lpstr>Q1: Who is the senior most employee based on job title?</vt:lpstr>
      <vt:lpstr>Q2: Which countries have the most Invoices?</vt:lpstr>
      <vt:lpstr>Q3: What are top 3 values of total invoice?</vt:lpstr>
      <vt:lpstr>Q4: Which city has the best customers? We would like to throw a promotional Music Festival in the city we made the most money.  Write a query that returns one city that has the highest sum of invoice totals.  Return both the city name &amp; sum of all invoice totals</vt:lpstr>
      <vt:lpstr>Q5: Who is the best customer? The customer who has spent the most money will be declared the best customer.  Write a query that returns the person who has spent the most money totals</vt:lpstr>
      <vt:lpstr>Set No. 02</vt:lpstr>
      <vt:lpstr>Q1: Write query to return the email, first name, last name, &amp; Genre of all Rock Music listeners.  Return your list ordered alphabetically by email starting with A. </vt:lpstr>
      <vt:lpstr>Q2: Let's invite the artists who have written the most rock music in our dataset.  Write a query that returns the Artist name and total track count of the top 10 rock bands.</vt:lpstr>
      <vt:lpstr>Q3: Return all the track names that have a song length longer than the average song length.  Return the Name and Milliseconds for each track. Order by the song length with the longest songs listed first. </vt:lpstr>
      <vt:lpstr>Set No. 03</vt:lpstr>
      <vt:lpstr>Q1: Find how much amount spent by each customer on artists? Write a query to return customer name, artist name and total spent</vt:lpstr>
      <vt:lpstr>Q2: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vt:lpstr>
      <vt:lpstr>Q3: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 return all Genres.</vt:lpstr>
      <vt:lpstr>Thank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403</cp:revision>
  <dcterms:created xsi:type="dcterms:W3CDTF">2024-09-16T05:08:13Z</dcterms:created>
  <dcterms:modified xsi:type="dcterms:W3CDTF">2024-09-17T05:41:51Z</dcterms:modified>
</cp:coreProperties>
</file>