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BBA801-74D5-4939-B547-7F575C41DF6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E6B63-2A87-411E-81D9-A4C3B574E53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75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BBBA801-74D5-4939-B547-7F575C41DF6F}"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8E6B63-2A87-411E-81D9-A4C3B574E539}" type="slidenum">
              <a:rPr lang="en-US" smtClean="0"/>
              <a:t>‹#›</a:t>
            </a:fld>
            <a:endParaRPr lang="en-US"/>
          </a:p>
        </p:txBody>
      </p:sp>
    </p:spTree>
    <p:extLst>
      <p:ext uri="{BB962C8B-B14F-4D97-AF65-F5344CB8AC3E}">
        <p14:creationId xmlns:p14="http://schemas.microsoft.com/office/powerpoint/2010/main" val="1815176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BA801-74D5-4939-B547-7F575C41DF6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E6B63-2A87-411E-81D9-A4C3B574E539}" type="slidenum">
              <a:rPr lang="en-US" smtClean="0"/>
              <a:t>‹#›</a:t>
            </a:fld>
            <a:endParaRPr lang="en-US"/>
          </a:p>
        </p:txBody>
      </p:sp>
    </p:spTree>
    <p:extLst>
      <p:ext uri="{BB962C8B-B14F-4D97-AF65-F5344CB8AC3E}">
        <p14:creationId xmlns:p14="http://schemas.microsoft.com/office/powerpoint/2010/main" val="3329553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BA801-74D5-4939-B547-7F575C41DF6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E6B63-2A87-411E-81D9-A4C3B574E53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907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BA801-74D5-4939-B547-7F575C41DF6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E6B63-2A87-411E-81D9-A4C3B574E539}" type="slidenum">
              <a:rPr lang="en-US" smtClean="0"/>
              <a:t>‹#›</a:t>
            </a:fld>
            <a:endParaRPr lang="en-US"/>
          </a:p>
        </p:txBody>
      </p:sp>
    </p:spTree>
    <p:extLst>
      <p:ext uri="{BB962C8B-B14F-4D97-AF65-F5344CB8AC3E}">
        <p14:creationId xmlns:p14="http://schemas.microsoft.com/office/powerpoint/2010/main" val="3449271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BA801-74D5-4939-B547-7F575C41DF6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E6B63-2A87-411E-81D9-A4C3B574E53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74792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BA801-74D5-4939-B547-7F575C41DF6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E6B63-2A87-411E-81D9-A4C3B574E539}" type="slidenum">
              <a:rPr lang="en-US" smtClean="0"/>
              <a:t>‹#›</a:t>
            </a:fld>
            <a:endParaRPr lang="en-US"/>
          </a:p>
        </p:txBody>
      </p:sp>
    </p:spTree>
    <p:extLst>
      <p:ext uri="{BB962C8B-B14F-4D97-AF65-F5344CB8AC3E}">
        <p14:creationId xmlns:p14="http://schemas.microsoft.com/office/powerpoint/2010/main" val="330684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BA801-74D5-4939-B547-7F575C41DF6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E6B63-2A87-411E-81D9-A4C3B574E539}" type="slidenum">
              <a:rPr lang="en-US" smtClean="0"/>
              <a:t>‹#›</a:t>
            </a:fld>
            <a:endParaRPr lang="en-US"/>
          </a:p>
        </p:txBody>
      </p:sp>
    </p:spTree>
    <p:extLst>
      <p:ext uri="{BB962C8B-B14F-4D97-AF65-F5344CB8AC3E}">
        <p14:creationId xmlns:p14="http://schemas.microsoft.com/office/powerpoint/2010/main" val="588979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BA801-74D5-4939-B547-7F575C41DF6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E6B63-2A87-411E-81D9-A4C3B574E539}" type="slidenum">
              <a:rPr lang="en-US" smtClean="0"/>
              <a:t>‹#›</a:t>
            </a:fld>
            <a:endParaRPr lang="en-US"/>
          </a:p>
        </p:txBody>
      </p:sp>
    </p:spTree>
    <p:extLst>
      <p:ext uri="{BB962C8B-B14F-4D97-AF65-F5344CB8AC3E}">
        <p14:creationId xmlns:p14="http://schemas.microsoft.com/office/powerpoint/2010/main" val="116108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BA801-74D5-4939-B547-7F575C41DF6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E6B63-2A87-411E-81D9-A4C3B574E539}" type="slidenum">
              <a:rPr lang="en-US" smtClean="0"/>
              <a:t>‹#›</a:t>
            </a:fld>
            <a:endParaRPr lang="en-US"/>
          </a:p>
        </p:txBody>
      </p:sp>
    </p:spTree>
    <p:extLst>
      <p:ext uri="{BB962C8B-B14F-4D97-AF65-F5344CB8AC3E}">
        <p14:creationId xmlns:p14="http://schemas.microsoft.com/office/powerpoint/2010/main" val="4087157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BA801-74D5-4939-B547-7F575C41DF6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E6B63-2A87-411E-81D9-A4C3B574E539}" type="slidenum">
              <a:rPr lang="en-US" smtClean="0"/>
              <a:t>‹#›</a:t>
            </a:fld>
            <a:endParaRPr lang="en-US"/>
          </a:p>
        </p:txBody>
      </p:sp>
    </p:spTree>
    <p:extLst>
      <p:ext uri="{BB962C8B-B14F-4D97-AF65-F5344CB8AC3E}">
        <p14:creationId xmlns:p14="http://schemas.microsoft.com/office/powerpoint/2010/main" val="376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BBA801-74D5-4939-B547-7F575C41DF6F}"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E6B63-2A87-411E-81D9-A4C3B574E539}" type="slidenum">
              <a:rPr lang="en-US" smtClean="0"/>
              <a:t>‹#›</a:t>
            </a:fld>
            <a:endParaRPr lang="en-US"/>
          </a:p>
        </p:txBody>
      </p:sp>
    </p:spTree>
    <p:extLst>
      <p:ext uri="{BB962C8B-B14F-4D97-AF65-F5344CB8AC3E}">
        <p14:creationId xmlns:p14="http://schemas.microsoft.com/office/powerpoint/2010/main" val="385596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BBA801-74D5-4939-B547-7F575C41DF6F}"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8E6B63-2A87-411E-81D9-A4C3B574E539}" type="slidenum">
              <a:rPr lang="en-US" smtClean="0"/>
              <a:t>‹#›</a:t>
            </a:fld>
            <a:endParaRPr lang="en-US"/>
          </a:p>
        </p:txBody>
      </p:sp>
    </p:spTree>
    <p:extLst>
      <p:ext uri="{BB962C8B-B14F-4D97-AF65-F5344CB8AC3E}">
        <p14:creationId xmlns:p14="http://schemas.microsoft.com/office/powerpoint/2010/main" val="281251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BBA801-74D5-4939-B547-7F575C41DF6F}"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8E6B63-2A87-411E-81D9-A4C3B574E539}" type="slidenum">
              <a:rPr lang="en-US" smtClean="0"/>
              <a:t>‹#›</a:t>
            </a:fld>
            <a:endParaRPr lang="en-US"/>
          </a:p>
        </p:txBody>
      </p:sp>
    </p:spTree>
    <p:extLst>
      <p:ext uri="{BB962C8B-B14F-4D97-AF65-F5344CB8AC3E}">
        <p14:creationId xmlns:p14="http://schemas.microsoft.com/office/powerpoint/2010/main" val="773070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BBA801-74D5-4939-B547-7F575C41DF6F}"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8E6B63-2A87-411E-81D9-A4C3B574E539}" type="slidenum">
              <a:rPr lang="en-US" smtClean="0"/>
              <a:t>‹#›</a:t>
            </a:fld>
            <a:endParaRPr lang="en-US"/>
          </a:p>
        </p:txBody>
      </p:sp>
    </p:spTree>
    <p:extLst>
      <p:ext uri="{BB962C8B-B14F-4D97-AF65-F5344CB8AC3E}">
        <p14:creationId xmlns:p14="http://schemas.microsoft.com/office/powerpoint/2010/main" val="394562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BBA801-74D5-4939-B547-7F575C41DF6F}"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E6B63-2A87-411E-81D9-A4C3B574E539}" type="slidenum">
              <a:rPr lang="en-US" smtClean="0"/>
              <a:t>‹#›</a:t>
            </a:fld>
            <a:endParaRPr lang="en-US"/>
          </a:p>
        </p:txBody>
      </p:sp>
    </p:spTree>
    <p:extLst>
      <p:ext uri="{BB962C8B-B14F-4D97-AF65-F5344CB8AC3E}">
        <p14:creationId xmlns:p14="http://schemas.microsoft.com/office/powerpoint/2010/main" val="1825961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BBA801-74D5-4939-B547-7F575C41DF6F}"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E6B63-2A87-411E-81D9-A4C3B574E539}" type="slidenum">
              <a:rPr lang="en-US" smtClean="0"/>
              <a:t>‹#›</a:t>
            </a:fld>
            <a:endParaRPr lang="en-US"/>
          </a:p>
        </p:txBody>
      </p:sp>
    </p:spTree>
    <p:extLst>
      <p:ext uri="{BB962C8B-B14F-4D97-AF65-F5344CB8AC3E}">
        <p14:creationId xmlns:p14="http://schemas.microsoft.com/office/powerpoint/2010/main" val="135372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BBBA801-74D5-4939-B547-7F575C41DF6F}" type="datetimeFigureOut">
              <a:rPr lang="en-US" smtClean="0"/>
              <a:t>11/3/2023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98E6B63-2A87-411E-81D9-A4C3B574E539}" type="slidenum">
              <a:rPr lang="en-US" smtClean="0"/>
              <a:t>‹#›</a:t>
            </a:fld>
            <a:endParaRPr lang="en-US"/>
          </a:p>
        </p:txBody>
      </p:sp>
    </p:spTree>
    <p:extLst>
      <p:ext uri="{BB962C8B-B14F-4D97-AF65-F5344CB8AC3E}">
        <p14:creationId xmlns:p14="http://schemas.microsoft.com/office/powerpoint/2010/main" val="1891312161"/>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D9212-1B77-A5CF-2F3E-11F2D534D4D8}"/>
              </a:ext>
            </a:extLst>
          </p:cNvPr>
          <p:cNvSpPr>
            <a:spLocks noGrp="1"/>
          </p:cNvSpPr>
          <p:nvPr>
            <p:ph type="ctrTitle"/>
          </p:nvPr>
        </p:nvSpPr>
        <p:spPr/>
        <p:txBody>
          <a:bodyPr/>
          <a:lstStyle/>
          <a:p>
            <a:r>
              <a:rPr lang="en-US" dirty="0"/>
              <a:t>Environment</a:t>
            </a:r>
          </a:p>
        </p:txBody>
      </p:sp>
      <p:sp>
        <p:nvSpPr>
          <p:cNvPr id="3" name="Subtitle 2">
            <a:extLst>
              <a:ext uri="{FF2B5EF4-FFF2-40B4-BE49-F238E27FC236}">
                <a16:creationId xmlns:a16="http://schemas.microsoft.com/office/drawing/2014/main" id="{6FF5215E-9347-8040-BBA6-F7C71018F935}"/>
              </a:ext>
            </a:extLst>
          </p:cNvPr>
          <p:cNvSpPr>
            <a:spLocks noGrp="1"/>
          </p:cNvSpPr>
          <p:nvPr>
            <p:ph type="subTitle" idx="1"/>
          </p:nvPr>
        </p:nvSpPr>
        <p:spPr/>
        <p:txBody>
          <a:bodyPr/>
          <a:lstStyle/>
          <a:p>
            <a:r>
              <a:rPr lang="en-US" dirty="0"/>
              <a:t>This is our environment</a:t>
            </a:r>
          </a:p>
        </p:txBody>
      </p:sp>
    </p:spTree>
    <p:extLst>
      <p:ext uri="{BB962C8B-B14F-4D97-AF65-F5344CB8AC3E}">
        <p14:creationId xmlns:p14="http://schemas.microsoft.com/office/powerpoint/2010/main" val="1046243500"/>
      </p:ext>
    </p:extLst>
  </p:cSld>
  <p:clrMapOvr>
    <a:masterClrMapping/>
  </p:clrMapOvr>
  <p:transition spd="slow"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A6BD-FF8D-7229-F6E2-CDE040B17320}"/>
              </a:ext>
            </a:extLst>
          </p:cNvPr>
          <p:cNvSpPr>
            <a:spLocks noGrp="1"/>
          </p:cNvSpPr>
          <p:nvPr>
            <p:ph type="title"/>
          </p:nvPr>
        </p:nvSpPr>
        <p:spPr/>
        <p:txBody>
          <a:bodyPr/>
          <a:lstStyle/>
          <a:p>
            <a:r>
              <a:rPr lang="en-US" dirty="0"/>
              <a:t>Environment</a:t>
            </a:r>
          </a:p>
        </p:txBody>
      </p:sp>
      <p:pic>
        <p:nvPicPr>
          <p:cNvPr id="7" name="Content Placeholder 6">
            <a:extLst>
              <a:ext uri="{FF2B5EF4-FFF2-40B4-BE49-F238E27FC236}">
                <a16:creationId xmlns:a16="http://schemas.microsoft.com/office/drawing/2014/main" id="{0CD6A93D-D1FB-11DD-3DCC-B56DB28C31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073" y="1417249"/>
            <a:ext cx="5587981" cy="3285677"/>
          </a:xfrm>
        </p:spPr>
      </p:pic>
      <p:sp>
        <p:nvSpPr>
          <p:cNvPr id="9" name="TextBox 8">
            <a:extLst>
              <a:ext uri="{FF2B5EF4-FFF2-40B4-BE49-F238E27FC236}">
                <a16:creationId xmlns:a16="http://schemas.microsoft.com/office/drawing/2014/main" id="{1FBB3A10-92E1-FA75-F530-70B92763EAFD}"/>
              </a:ext>
            </a:extLst>
          </p:cNvPr>
          <p:cNvSpPr txBox="1"/>
          <p:nvPr/>
        </p:nvSpPr>
        <p:spPr>
          <a:xfrm>
            <a:off x="6214948" y="2182924"/>
            <a:ext cx="5363737" cy="1754326"/>
          </a:xfrm>
          <a:prstGeom prst="rect">
            <a:avLst/>
          </a:prstGeom>
          <a:noFill/>
        </p:spPr>
        <p:txBody>
          <a:bodyPr wrap="square" rtlCol="0">
            <a:spAutoFit/>
          </a:bodyPr>
          <a:lstStyle/>
          <a:p>
            <a:r>
              <a:rPr lang="en-US" b="1" i="0" dirty="0">
                <a:solidFill>
                  <a:schemeClr val="bg1"/>
                </a:solidFill>
                <a:latin typeface="Google Sans"/>
              </a:rPr>
              <a:t>Environment means all the natural surroundings such as land, air, water, plants, animals, solid material, wastes, sunlight, forests and other things. Healthy environment maintains the nature's balance as well as helps in growing, nourishing and developing all the living things on the earth.</a:t>
            </a:r>
            <a:endParaRPr lang="en-US" b="1" dirty="0">
              <a:solidFill>
                <a:schemeClr val="bg1"/>
              </a:solidFill>
            </a:endParaRPr>
          </a:p>
        </p:txBody>
      </p:sp>
    </p:spTree>
    <p:extLst>
      <p:ext uri="{BB962C8B-B14F-4D97-AF65-F5344CB8AC3E}">
        <p14:creationId xmlns:p14="http://schemas.microsoft.com/office/powerpoint/2010/main" val="15877321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6" presetClass="entr" presetSubtype="16"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B24C7-9010-8B0A-30D5-FF1195E6AE2F}"/>
              </a:ext>
            </a:extLst>
          </p:cNvPr>
          <p:cNvSpPr>
            <a:spLocks noGrp="1"/>
          </p:cNvSpPr>
          <p:nvPr>
            <p:ph type="title"/>
          </p:nvPr>
        </p:nvSpPr>
        <p:spPr/>
        <p:txBody>
          <a:bodyPr/>
          <a:lstStyle/>
          <a:p>
            <a:r>
              <a:rPr lang="en-US" dirty="0"/>
              <a:t>Environment</a:t>
            </a:r>
          </a:p>
        </p:txBody>
      </p:sp>
      <p:pic>
        <p:nvPicPr>
          <p:cNvPr id="5" name="Content Placeholder 4">
            <a:extLst>
              <a:ext uri="{FF2B5EF4-FFF2-40B4-BE49-F238E27FC236}">
                <a16:creationId xmlns:a16="http://schemas.microsoft.com/office/drawing/2014/main" id="{3E271D3C-C19F-F4DE-B1DC-78ECB1B7EC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572" y="729533"/>
            <a:ext cx="5257490" cy="3498621"/>
          </a:xfrm>
        </p:spPr>
      </p:pic>
      <p:sp>
        <p:nvSpPr>
          <p:cNvPr id="6" name="TextBox 5">
            <a:extLst>
              <a:ext uri="{FF2B5EF4-FFF2-40B4-BE49-F238E27FC236}">
                <a16:creationId xmlns:a16="http://schemas.microsoft.com/office/drawing/2014/main" id="{8AF163C2-CED5-702F-237D-97C0FF972D97}"/>
              </a:ext>
            </a:extLst>
          </p:cNvPr>
          <p:cNvSpPr txBox="1"/>
          <p:nvPr/>
        </p:nvSpPr>
        <p:spPr>
          <a:xfrm>
            <a:off x="5447062" y="1873594"/>
            <a:ext cx="5765181" cy="1477328"/>
          </a:xfrm>
          <a:prstGeom prst="rect">
            <a:avLst/>
          </a:prstGeom>
          <a:noFill/>
        </p:spPr>
        <p:txBody>
          <a:bodyPr wrap="square" rtlCol="0">
            <a:spAutoFit/>
          </a:bodyPr>
          <a:lstStyle/>
          <a:p>
            <a:r>
              <a:rPr lang="en-US" b="1" i="0" dirty="0">
                <a:solidFill>
                  <a:schemeClr val="bg1"/>
                </a:solidFill>
                <a:effectLst/>
                <a:latin typeface="Google Sans"/>
              </a:rPr>
              <a:t>Trees are necessary for our survival. They provide us with the oxygen we need to breathe, the food we need to eat, and the materials we need to build our homes and furniture. They also help to regulate the climate, protect the soil, and provide homes for wildlife.</a:t>
            </a:r>
            <a:endParaRPr lang="en-US" b="1" dirty="0">
              <a:solidFill>
                <a:schemeClr val="bg1"/>
              </a:solidFill>
            </a:endParaRPr>
          </a:p>
        </p:txBody>
      </p:sp>
    </p:spTree>
    <p:extLst>
      <p:ext uri="{BB962C8B-B14F-4D97-AF65-F5344CB8AC3E}">
        <p14:creationId xmlns:p14="http://schemas.microsoft.com/office/powerpoint/2010/main" val="303796685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8" presetClass="emph" presetSubtype="0" fill="hold" nodeType="afterEffect">
                                  <p:stCondLst>
                                    <p:cond delay="0"/>
                                  </p:stCondLst>
                                  <p:childTnLst>
                                    <p:animRot by="21600000">
                                      <p:cBhvr>
                                        <p:cTn id="12" dur="2000" fill="hold"/>
                                        <p:tgtEl>
                                          <p:spTgt spid="5"/>
                                        </p:tgtEl>
                                        <p:attrNameLst>
                                          <p:attrName>r</p:attrName>
                                        </p:attrNameLst>
                                      </p:cBhvr>
                                    </p:animRot>
                                  </p:childTnLst>
                                </p:cTn>
                              </p:par>
                            </p:childTnLst>
                          </p:cTn>
                        </p:par>
                        <p:par>
                          <p:cTn id="13" fill="hold">
                            <p:stCondLst>
                              <p:cond delay="3000"/>
                            </p:stCondLst>
                            <p:childTnLst>
                              <p:par>
                                <p:cTn id="14" presetID="3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1000" fill="hold"/>
                                        <p:tgtEl>
                                          <p:spTgt spid="6"/>
                                        </p:tgtEl>
                                        <p:attrNameLst>
                                          <p:attrName>ppt_w</p:attrName>
                                        </p:attrNameLst>
                                      </p:cBhvr>
                                      <p:tavLst>
                                        <p:tav tm="0">
                                          <p:val>
                                            <p:fltVal val="0"/>
                                          </p:val>
                                        </p:tav>
                                        <p:tav tm="100000">
                                          <p:val>
                                            <p:strVal val="#ppt_w"/>
                                          </p:val>
                                        </p:tav>
                                      </p:tavLst>
                                    </p:anim>
                                    <p:anim calcmode="lin" valueType="num">
                                      <p:cBhvr>
                                        <p:cTn id="17" dur="1000" fill="hold"/>
                                        <p:tgtEl>
                                          <p:spTgt spid="6"/>
                                        </p:tgtEl>
                                        <p:attrNameLst>
                                          <p:attrName>ppt_h</p:attrName>
                                        </p:attrNameLst>
                                      </p:cBhvr>
                                      <p:tavLst>
                                        <p:tav tm="0">
                                          <p:val>
                                            <p:fltVal val="0"/>
                                          </p:val>
                                        </p:tav>
                                        <p:tav tm="100000">
                                          <p:val>
                                            <p:strVal val="#ppt_h"/>
                                          </p:val>
                                        </p:tav>
                                      </p:tavLst>
                                    </p:anim>
                                    <p:anim calcmode="lin" valueType="num">
                                      <p:cBhvr>
                                        <p:cTn id="18" dur="1000" fill="hold"/>
                                        <p:tgtEl>
                                          <p:spTgt spid="6"/>
                                        </p:tgtEl>
                                        <p:attrNameLst>
                                          <p:attrName>style.rotation</p:attrName>
                                        </p:attrNameLst>
                                      </p:cBhvr>
                                      <p:tavLst>
                                        <p:tav tm="0">
                                          <p:val>
                                            <p:fltVal val="90"/>
                                          </p:val>
                                        </p:tav>
                                        <p:tav tm="100000">
                                          <p:val>
                                            <p:fltVal val="0"/>
                                          </p:val>
                                        </p:tav>
                                      </p:tavLst>
                                    </p:anim>
                                    <p:animEffect transition="in" filter="fade">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C790-2435-534A-4DAE-E64A1FFDB512}"/>
              </a:ext>
            </a:extLst>
          </p:cNvPr>
          <p:cNvSpPr>
            <a:spLocks noGrp="1"/>
          </p:cNvSpPr>
          <p:nvPr>
            <p:ph type="title"/>
          </p:nvPr>
        </p:nvSpPr>
        <p:spPr>
          <a:xfrm>
            <a:off x="784574" y="4487332"/>
            <a:ext cx="8534400" cy="1507067"/>
          </a:xfrm>
        </p:spPr>
        <p:txBody>
          <a:bodyPr/>
          <a:lstStyle/>
          <a:p>
            <a:r>
              <a:rPr lang="en-US" dirty="0"/>
              <a:t>Environment </a:t>
            </a:r>
            <a:r>
              <a:rPr lang="en-US" dirty="0">
                <a:latin typeface="Google Sans"/>
              </a:rPr>
              <a:t>pollution</a:t>
            </a:r>
            <a:endParaRPr lang="en-US" dirty="0"/>
          </a:p>
        </p:txBody>
      </p:sp>
      <p:pic>
        <p:nvPicPr>
          <p:cNvPr id="5" name="Content Placeholder 4">
            <a:extLst>
              <a:ext uri="{FF2B5EF4-FFF2-40B4-BE49-F238E27FC236}">
                <a16:creationId xmlns:a16="http://schemas.microsoft.com/office/drawing/2014/main" id="{4ADF9EE0-C6B1-B94B-BAAB-05F69D6004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724" y="685800"/>
            <a:ext cx="6735336" cy="3614738"/>
          </a:xfrm>
        </p:spPr>
      </p:pic>
      <p:sp>
        <p:nvSpPr>
          <p:cNvPr id="6" name="TextBox 5">
            <a:extLst>
              <a:ext uri="{FF2B5EF4-FFF2-40B4-BE49-F238E27FC236}">
                <a16:creationId xmlns:a16="http://schemas.microsoft.com/office/drawing/2014/main" id="{5A48FE18-A8CA-3F7C-6923-B674F00BBFA2}"/>
              </a:ext>
            </a:extLst>
          </p:cNvPr>
          <p:cNvSpPr txBox="1"/>
          <p:nvPr/>
        </p:nvSpPr>
        <p:spPr>
          <a:xfrm>
            <a:off x="7058723" y="802888"/>
            <a:ext cx="5133277" cy="2031325"/>
          </a:xfrm>
          <a:prstGeom prst="rect">
            <a:avLst/>
          </a:prstGeom>
          <a:noFill/>
        </p:spPr>
        <p:txBody>
          <a:bodyPr wrap="square" rtlCol="0">
            <a:spAutoFit/>
          </a:bodyPr>
          <a:lstStyle/>
          <a:p>
            <a:r>
              <a:rPr lang="en-US" b="1" i="0" dirty="0">
                <a:solidFill>
                  <a:schemeClr val="bg1"/>
                </a:solidFill>
                <a:effectLst/>
                <a:latin typeface="Google Sans"/>
              </a:rPr>
              <a:t>Environmental pollution is unwarranted disposal of mass or energy into earth's natural resource pool such as water, land, or air that results in long- or short-term detriment to the atmosphere and its ecological health to negatively impact the living beings and their life both quantitatively and qualitatively (Hussain, ...</a:t>
            </a:r>
            <a:endParaRPr lang="en-US" b="1" dirty="0">
              <a:solidFill>
                <a:schemeClr val="bg1"/>
              </a:solidFill>
            </a:endParaRPr>
          </a:p>
        </p:txBody>
      </p:sp>
    </p:spTree>
    <p:extLst>
      <p:ext uri="{BB962C8B-B14F-4D97-AF65-F5344CB8AC3E}">
        <p14:creationId xmlns:p14="http://schemas.microsoft.com/office/powerpoint/2010/main" val="248819618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 calcmode="lin" valueType="num">
                                      <p:cBhvr>
                                        <p:cTn id="13" dur="1000" fill="hold"/>
                                        <p:tgtEl>
                                          <p:spTgt spid="2"/>
                                        </p:tgtEl>
                                        <p:attrNameLst>
                                          <p:attrName>style.rotation</p:attrName>
                                        </p:attrNameLst>
                                      </p:cBhvr>
                                      <p:tavLst>
                                        <p:tav tm="0">
                                          <p:val>
                                            <p:fltVal val="90"/>
                                          </p:val>
                                        </p:tav>
                                        <p:tav tm="100000">
                                          <p:val>
                                            <p:fltVal val="0"/>
                                          </p:val>
                                        </p:tav>
                                      </p:tavLst>
                                    </p:anim>
                                    <p:animEffect transition="in" filter="fade">
                                      <p:cBhvr>
                                        <p:cTn id="14" dur="1000"/>
                                        <p:tgtEl>
                                          <p:spTgt spid="2"/>
                                        </p:tgtEl>
                                      </p:cBhvr>
                                    </p:animEffect>
                                  </p:childTnLst>
                                </p:cTn>
                              </p:par>
                            </p:childTnLst>
                          </p:cTn>
                        </p:par>
                        <p:par>
                          <p:cTn id="15" fill="hold">
                            <p:stCondLst>
                              <p:cond delay="3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A7FE-DCCC-46ED-17D7-7BC7742CB311}"/>
              </a:ext>
            </a:extLst>
          </p:cNvPr>
          <p:cNvSpPr>
            <a:spLocks noGrp="1"/>
          </p:cNvSpPr>
          <p:nvPr>
            <p:ph type="title"/>
          </p:nvPr>
        </p:nvSpPr>
        <p:spPr/>
        <p:txBody>
          <a:bodyPr/>
          <a:lstStyle/>
          <a:p>
            <a:r>
              <a:rPr lang="en-US" dirty="0"/>
              <a:t>Environment</a:t>
            </a:r>
          </a:p>
        </p:txBody>
      </p:sp>
      <p:pic>
        <p:nvPicPr>
          <p:cNvPr id="5" name="Content Placeholder 4">
            <a:extLst>
              <a:ext uri="{FF2B5EF4-FFF2-40B4-BE49-F238E27FC236}">
                <a16:creationId xmlns:a16="http://schemas.microsoft.com/office/drawing/2014/main" id="{845FA24D-39FD-C2F6-72F1-BA34792091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08102"/>
            <a:ext cx="6687025" cy="3614738"/>
          </a:xfrm>
        </p:spPr>
      </p:pic>
      <p:sp>
        <p:nvSpPr>
          <p:cNvPr id="6" name="TextBox 5">
            <a:extLst>
              <a:ext uri="{FF2B5EF4-FFF2-40B4-BE49-F238E27FC236}">
                <a16:creationId xmlns:a16="http://schemas.microsoft.com/office/drawing/2014/main" id="{BA3079DC-F8CF-D569-26E8-F6B762F74AFD}"/>
              </a:ext>
            </a:extLst>
          </p:cNvPr>
          <p:cNvSpPr txBox="1"/>
          <p:nvPr/>
        </p:nvSpPr>
        <p:spPr>
          <a:xfrm>
            <a:off x="6687025" y="914400"/>
            <a:ext cx="5612770" cy="2862322"/>
          </a:xfrm>
          <a:prstGeom prst="rect">
            <a:avLst/>
          </a:prstGeom>
          <a:noFill/>
        </p:spPr>
        <p:txBody>
          <a:bodyPr wrap="square" rtlCol="0">
            <a:spAutoFit/>
          </a:bodyPr>
          <a:lstStyle/>
          <a:p>
            <a:pPr algn="l"/>
            <a:r>
              <a:rPr lang="en-PK" b="1" i="0" dirty="0">
                <a:solidFill>
                  <a:schemeClr val="bg1"/>
                </a:solidFill>
                <a:effectLst/>
                <a:latin typeface="Google Sans"/>
              </a:rPr>
              <a:t>7.</a:t>
            </a:r>
            <a:r>
              <a:rPr lang="en-PK" b="0" i="0" dirty="0">
                <a:solidFill>
                  <a:schemeClr val="bg1"/>
                </a:solidFill>
                <a:effectLst/>
                <a:latin typeface="Google Sans"/>
              </a:rPr>
              <a:t> </a:t>
            </a:r>
            <a:r>
              <a:rPr lang="en-PK" b="1" i="0" dirty="0">
                <a:solidFill>
                  <a:schemeClr val="bg1"/>
                </a:solidFill>
                <a:effectLst/>
                <a:latin typeface="Google Sans"/>
              </a:rPr>
              <a:t>WRONG PLACE TO PLANT</a:t>
            </a:r>
            <a:endParaRPr lang="en-PK" b="0" i="0" dirty="0">
              <a:solidFill>
                <a:schemeClr val="bg1"/>
              </a:solidFill>
              <a:effectLst/>
              <a:latin typeface="Google Sans"/>
            </a:endParaRPr>
          </a:p>
          <a:p>
            <a:pPr algn="l">
              <a:buFont typeface="Arial" panose="020B0604020202020204" pitchFamily="34" charset="0"/>
              <a:buChar char="•"/>
            </a:pPr>
            <a:r>
              <a:rPr lang="en-PK" b="0" i="0" dirty="0">
                <a:solidFill>
                  <a:schemeClr val="bg1"/>
                </a:solidFill>
                <a:effectLst/>
                <a:latin typeface="Google Sans"/>
              </a:rPr>
              <a:t>Windy areas, which can burn or damage plants.</a:t>
            </a:r>
          </a:p>
          <a:p>
            <a:pPr algn="l">
              <a:buFont typeface="Arial" panose="020B0604020202020204" pitchFamily="34" charset="0"/>
              <a:buChar char="•"/>
            </a:pPr>
            <a:r>
              <a:rPr lang="en-PK" b="0" i="0" dirty="0">
                <a:solidFill>
                  <a:schemeClr val="bg1"/>
                </a:solidFill>
                <a:effectLst/>
                <a:latin typeface="Google Sans"/>
              </a:rPr>
              <a:t>Areas in full sun, which can burn the plant or dry out the ground around the plant.</a:t>
            </a:r>
          </a:p>
          <a:p>
            <a:pPr algn="l">
              <a:buFont typeface="Arial" panose="020B0604020202020204" pitchFamily="34" charset="0"/>
              <a:buChar char="•"/>
            </a:pPr>
            <a:r>
              <a:rPr lang="en-PK" b="0" i="0" dirty="0">
                <a:solidFill>
                  <a:schemeClr val="bg1"/>
                </a:solidFill>
                <a:effectLst/>
                <a:latin typeface="Google Sans"/>
              </a:rPr>
              <a:t>Very dark areas, where only specific types of plants will grow.</a:t>
            </a:r>
          </a:p>
          <a:p>
            <a:pPr algn="l">
              <a:buFont typeface="Arial" panose="020B0604020202020204" pitchFamily="34" charset="0"/>
              <a:buChar char="•"/>
            </a:pPr>
            <a:r>
              <a:rPr lang="en-PK" b="0" i="0" dirty="0">
                <a:solidFill>
                  <a:schemeClr val="bg1"/>
                </a:solidFill>
                <a:effectLst/>
                <a:latin typeface="Google Sans"/>
              </a:rPr>
              <a:t>Reflective heat will burn your plant quickly, such as plants positioned against hot fences.</a:t>
            </a:r>
          </a:p>
          <a:p>
            <a:br>
              <a:rPr lang="en-US" b="0" i="0" dirty="0">
                <a:solidFill>
                  <a:schemeClr val="bg1"/>
                </a:solidFill>
                <a:effectLst/>
                <a:latin typeface="arial" panose="020B0604020202020204" pitchFamily="34" charset="0"/>
              </a:rPr>
            </a:br>
            <a:endParaRPr lang="en-US" dirty="0">
              <a:solidFill>
                <a:schemeClr val="bg1"/>
              </a:solidFill>
            </a:endParaRPr>
          </a:p>
        </p:txBody>
      </p:sp>
    </p:spTree>
    <p:extLst>
      <p:ext uri="{BB962C8B-B14F-4D97-AF65-F5344CB8AC3E}">
        <p14:creationId xmlns:p14="http://schemas.microsoft.com/office/powerpoint/2010/main" val="3207019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2000"/>
                                        <p:tgtEl>
                                          <p:spTgt spid="2"/>
                                        </p:tgtEl>
                                      </p:cBhvr>
                                    </p:animEffect>
                                  </p:childTnLst>
                                </p:cTn>
                              </p:par>
                            </p:childTnLst>
                          </p:cTn>
                        </p:par>
                        <p:par>
                          <p:cTn id="14" fill="hold">
                            <p:stCondLst>
                              <p:cond delay="3000"/>
                            </p:stCondLst>
                            <p:childTnLst>
                              <p:par>
                                <p:cTn id="15" presetID="14" presetClass="entr" presetSubtype="1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59</TotalTime>
  <Words>237</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vt:lpstr>
      <vt:lpstr>Century Gothic</vt:lpstr>
      <vt:lpstr>Google Sans</vt:lpstr>
      <vt:lpstr>Wingdings 3</vt:lpstr>
      <vt:lpstr>Slice</vt:lpstr>
      <vt:lpstr>Environment</vt:lpstr>
      <vt:lpstr>Environment</vt:lpstr>
      <vt:lpstr>Environment</vt:lpstr>
      <vt:lpstr>Environment pollution</vt:lpstr>
      <vt:lpstr>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dc:title>
  <dc:creator>asp</dc:creator>
  <cp:lastModifiedBy>asp</cp:lastModifiedBy>
  <cp:revision>1</cp:revision>
  <dcterms:created xsi:type="dcterms:W3CDTF">2023-11-03T14:52:29Z</dcterms:created>
  <dcterms:modified xsi:type="dcterms:W3CDTF">2023-11-03T15:52:03Z</dcterms:modified>
</cp:coreProperties>
</file>