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1"/>
  </p:sldMasterIdLst>
  <p:notesMasterIdLst>
    <p:notesMasterId r:id="rId19"/>
  </p:notesMasterIdLst>
  <p:sldIdLst>
    <p:sldId id="258" r:id="rId2"/>
    <p:sldId id="259" r:id="rId3"/>
    <p:sldId id="277" r:id="rId4"/>
    <p:sldId id="260" r:id="rId5"/>
    <p:sldId id="261" r:id="rId6"/>
    <p:sldId id="262" r:id="rId7"/>
    <p:sldId id="275" r:id="rId8"/>
    <p:sldId id="276" r:id="rId9"/>
    <p:sldId id="263" r:id="rId10"/>
    <p:sldId id="264" r:id="rId11"/>
    <p:sldId id="265" r:id="rId12"/>
    <p:sldId id="267" r:id="rId13"/>
    <p:sldId id="268" r:id="rId14"/>
    <p:sldId id="269" r:id="rId15"/>
    <p:sldId id="272" r:id="rId16"/>
    <p:sldId id="27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CC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5" autoAdjust="0"/>
    <p:restoredTop sz="94660"/>
  </p:normalViewPr>
  <p:slideViewPr>
    <p:cSldViewPr snapToGrid="0">
      <p:cViewPr varScale="1">
        <p:scale>
          <a:sx n="90" d="100"/>
          <a:sy n="90" d="100"/>
        </p:scale>
        <p:origin x="2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A3703-F858-48D8-9D27-14D86CFCF2D6}" type="datetimeFigureOut">
              <a:rPr lang="en-AU" smtClean="0"/>
              <a:t>16/07/2021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7EBFF-BE2E-45D7-A564-B0E923CFB1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369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9805-A8DA-4A01-B863-D5A480E413FE}" type="datetime2">
              <a:rPr lang="en-US" smtClean="0"/>
              <a:t>Friday, July 16,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57C4-56FC-41F0-B57D-F21C29D9823A}" type="datetime2">
              <a:rPr lang="en-US" smtClean="0"/>
              <a:t>Friday, July 16,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1003-045F-4354-990F-85B25C01367D}" type="datetime2">
              <a:rPr lang="en-US" smtClean="0"/>
              <a:t>Friday, July 16,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43FF-5C4B-47AD-BC20-5B7B9A40AACF}" type="datetime2">
              <a:rPr lang="en-US" smtClean="0"/>
              <a:t>Friday, July 16,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0B4B-3682-4C2D-BFD8-574F219077D8}" type="datetime2">
              <a:rPr lang="en-US" smtClean="0"/>
              <a:t>Friday, July 16,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76E9-0CB7-4962-B314-077AE96390B6}" type="datetime2">
              <a:rPr lang="en-US" smtClean="0"/>
              <a:t>Friday, July 16, 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36AB-C431-4B8C-9C35-E57D5240BAB1}" type="datetime2">
              <a:rPr lang="en-US" smtClean="0"/>
              <a:t>Friday, July 16, 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DA3D-1F17-40E8-9A68-C65D6A0D21D3}" type="datetime2">
              <a:rPr lang="en-US" smtClean="0"/>
              <a:t>Friday, July 16, 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2DD1-8956-4B08-BCEE-FAD88F965A94}" type="datetime2">
              <a:rPr lang="en-US" smtClean="0"/>
              <a:t>Friday, July 16, 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3E9DBE56-133F-40F2-AF79-9EC8FD45684A}" type="datetime2">
              <a:rPr lang="en-US" smtClean="0"/>
              <a:t>Friday, July 16,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7CB1DD-1AC6-40E9-BF9D-008B50A30F45}" type="datetime2">
              <a:rPr lang="en-US" smtClean="0"/>
              <a:t>Friday, July 16,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75C8523B-C58F-4C02-B303-F0206282C5D0}" type="datetime2">
              <a:rPr lang="en-US" smtClean="0"/>
              <a:t>Friday, July 16,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hyperlink" Target="https://www.linkedin.com/in/waqas-zahick" TargetMode="External"/><Relationship Id="rId7" Type="http://schemas.openxmlformats.org/officeDocument/2006/relationships/image" Target="../media/image12.png"/><Relationship Id="rId2" Type="http://schemas.openxmlformats.org/officeDocument/2006/relationships/hyperlink" Target="mailto:waqas.Zahick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.jpeg"/><Relationship Id="rId10" Type="http://schemas.openxmlformats.org/officeDocument/2006/relationships/image" Target="../media/image15.jpg"/><Relationship Id="rId4" Type="http://schemas.openxmlformats.org/officeDocument/2006/relationships/hyperlink" Target="https://github.com/waqaszahick" TargetMode="External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7754" y="819849"/>
            <a:ext cx="5636108" cy="3686015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Bahnschrift Condensed" panose="020B0502040204020203" pitchFamily="34" charset="0"/>
              </a:rPr>
              <a:t>DATA TASK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517709"/>
            <a:ext cx="5636107" cy="218525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Bahnschrift Condensed" panose="020B0502040204020203" pitchFamily="34" charset="0"/>
              </a:rPr>
              <a:t>WAQAS ZAHICK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4B4AE59-AB62-475E-9F6F-186D82C4C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087" y="1169916"/>
            <a:ext cx="44005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95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7753" y="639097"/>
            <a:ext cx="5636108" cy="368601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ahnschrift Condensed" panose="020B0502040204020203" pitchFamily="34" charset="0"/>
              </a:rPr>
              <a:t>SUMMARY OF THE CHANGES MADE TO THE INPUT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672739"/>
            <a:ext cx="5636108" cy="2185260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US" sz="2400" b="1" dirty="0">
                <a:latin typeface="Bahnschrift Condensed" panose="020B0502040204020203" pitchFamily="34" charset="0"/>
              </a:rPr>
              <a:t>Data integration……</a:t>
            </a:r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 Condensed" panose="020B0502040204020203" pitchFamily="34" charset="0"/>
              </a:rPr>
              <a:t>Dropped the duplicate data with respect to the id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3FD3308-038D-4246-880A-EFFF397E0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355" y="699732"/>
            <a:ext cx="4161615" cy="208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50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7753" y="639097"/>
            <a:ext cx="5636108" cy="368601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ahnschrift Condensed" panose="020B0502040204020203" pitchFamily="34" charset="0"/>
              </a:rPr>
              <a:t>SUMMARY OF THE CHANGES MADE TO THE INPUT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672739"/>
            <a:ext cx="5636108" cy="2185260"/>
          </a:xfrm>
        </p:spPr>
        <p:txBody>
          <a:bodyPr>
            <a:normAutofit lnSpcReduction="10000"/>
          </a:bodyPr>
          <a:lstStyle/>
          <a:p>
            <a:pPr algn="just">
              <a:buClr>
                <a:schemeClr val="tx1"/>
              </a:buClr>
            </a:pPr>
            <a:r>
              <a:rPr lang="en-US" sz="2400" b="1" dirty="0">
                <a:latin typeface="Bahnschrift Condensed" panose="020B0502040204020203" pitchFamily="34" charset="0"/>
              </a:rPr>
              <a:t>Data integration……</a:t>
            </a:r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 Condensed" panose="020B0502040204020203" pitchFamily="34" charset="0"/>
              </a:rPr>
              <a:t>Dropped columns of attribute names and attribute values in order to integrate all attributes as dedicated columns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88EEE9A-6FB5-450F-ACA0-662CECAFB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355" y="699732"/>
            <a:ext cx="4161615" cy="208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1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7753" y="639097"/>
            <a:ext cx="5636108" cy="368601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ahnschrift Condensed" panose="020B0502040204020203" pitchFamily="34" charset="0"/>
              </a:rPr>
              <a:t>SUMMARY OF THE POTENTIAL CHANGES MADE TO THE INPUT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672739"/>
            <a:ext cx="5636108" cy="2185260"/>
          </a:xfrm>
        </p:spPr>
        <p:txBody>
          <a:bodyPr>
            <a:normAutofit lnSpcReduction="10000"/>
          </a:bodyPr>
          <a:lstStyle/>
          <a:p>
            <a:pPr algn="just">
              <a:buClr>
                <a:schemeClr val="tx1"/>
              </a:buClr>
            </a:pPr>
            <a:r>
              <a:rPr lang="en-US" sz="2400" b="1" dirty="0">
                <a:latin typeface="Bahnschrift Condensed" panose="020B0502040204020203" pitchFamily="34" charset="0"/>
              </a:rPr>
              <a:t>Data normalization</a:t>
            </a:r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 Condensed" panose="020B0502040204020203" pitchFamily="34" charset="0"/>
              </a:rPr>
              <a:t>Normalized input data by assigning the ‘fuel</a:t>
            </a:r>
            <a:r>
              <a:rPr lang="en-US" dirty="0">
                <a:latin typeface="Bahnschrift Condensed" panose="020B0502040204020203" pitchFamily="34" charset="0"/>
              </a:rPr>
              <a:t>’ (Benzine / diesel) </a:t>
            </a:r>
            <a:r>
              <a:rPr lang="en-US" sz="2400" dirty="0">
                <a:latin typeface="Bahnschrift Condensed" panose="020B0502040204020203" pitchFamily="34" charset="0"/>
              </a:rPr>
              <a:t>and the ‘transmission’ (Manual / automatic) Boolean values of ‘0’ and ‘1’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E86DE5B-CB4A-4A3D-A790-57DCDB154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925" y="661928"/>
            <a:ext cx="2564840" cy="16699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41EDE5-ED88-4753-8967-D48D27461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715" y="661113"/>
            <a:ext cx="2777469" cy="166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18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7754" y="639097"/>
            <a:ext cx="5636107" cy="368601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ahnschrift Condensed" panose="020B0502040204020203" pitchFamily="34" charset="0"/>
              </a:rPr>
              <a:t>SUMMARY OF THE POTENTIAL CHANGES MADE TO THE INPUT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672739"/>
            <a:ext cx="5636108" cy="2185260"/>
          </a:xfrm>
        </p:spPr>
        <p:txBody>
          <a:bodyPr>
            <a:normAutofit lnSpcReduction="10000"/>
          </a:bodyPr>
          <a:lstStyle/>
          <a:p>
            <a:pPr algn="just">
              <a:buClr>
                <a:schemeClr val="tx1"/>
              </a:buClr>
            </a:pPr>
            <a:r>
              <a:rPr lang="en-US" b="1" dirty="0">
                <a:latin typeface="Bahnschrift Condensed" panose="020B0502040204020203" pitchFamily="34" charset="0"/>
              </a:rPr>
              <a:t>Data normalization……</a:t>
            </a:r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AU" b="0" i="0" u="none" strike="noStrike" baseline="0" dirty="0">
                <a:solidFill>
                  <a:srgbClr val="000000"/>
                </a:solidFill>
                <a:latin typeface="Bahnschrift Condensed" panose="020B0502040204020203" pitchFamily="34" charset="0"/>
              </a:rPr>
              <a:t>INPUT DATA CAN BE further NORMALIZED BY BEING CATEGORIZED </a:t>
            </a:r>
            <a:r>
              <a:rPr lang="en-AU" dirty="0">
                <a:solidFill>
                  <a:srgbClr val="000000"/>
                </a:solidFill>
                <a:latin typeface="Bahnschrift Condensed" panose="020B0502040204020203" pitchFamily="34" charset="0"/>
              </a:rPr>
              <a:t>or, by </a:t>
            </a:r>
            <a:r>
              <a:rPr lang="en-AU" b="0" i="0" u="none" strike="noStrike" baseline="0" dirty="0">
                <a:solidFill>
                  <a:srgbClr val="000000"/>
                </a:solidFill>
                <a:latin typeface="Bahnschrift Condensed" panose="020B0502040204020203" pitchFamily="34" charset="0"/>
              </a:rPr>
              <a:t>APPLYING more FILTERs to the input data such as……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2729F52-8C33-417A-B483-78AC78C1D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925" y="661928"/>
            <a:ext cx="2564840" cy="16699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210A8F-529A-4D26-9F25-6DBAF71AB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715" y="661113"/>
            <a:ext cx="2777469" cy="166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97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7754" y="639097"/>
            <a:ext cx="5636107" cy="368601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ahnschrift Condensed" panose="020B0502040204020203" pitchFamily="34" charset="0"/>
              </a:rPr>
              <a:t>SUMMARY OF THE POTENTIAL CHANGES MADE TO THE INPUT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672739"/>
            <a:ext cx="5636108" cy="2185260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US" b="1" dirty="0">
                <a:latin typeface="Bahnschrift Condensed" panose="020B0502040204020203" pitchFamily="34" charset="0"/>
              </a:rPr>
              <a:t>Data normalization (applying filers)……</a:t>
            </a:r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Bahnschrift Condensed" panose="020B0502040204020203" pitchFamily="34" charset="0"/>
              </a:rPr>
              <a:t>Filter for vehicle manufacture date before &amp; after a certain date / year, for example,  before &amp; after year 2005; and……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E2BC5ACA-778C-4131-B7E0-908F1741A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925" y="661928"/>
            <a:ext cx="2564840" cy="16699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5323209-8E7C-4301-A603-197645944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715" y="661113"/>
            <a:ext cx="2777469" cy="166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0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7754" y="639097"/>
            <a:ext cx="5636107" cy="368601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ahnschrift Condensed" panose="020B0502040204020203" pitchFamily="34" charset="0"/>
              </a:rPr>
              <a:t>SUMMARY OF THE POTENTIAL CHANGES MADE TO THE INPUT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672739"/>
            <a:ext cx="5636108" cy="2185260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US" sz="2400" b="1" dirty="0">
                <a:latin typeface="Bahnschrift Condensed" panose="020B0502040204020203" pitchFamily="34" charset="0"/>
              </a:rPr>
              <a:t>Data normalization</a:t>
            </a:r>
            <a:r>
              <a:rPr lang="en-US" b="1" dirty="0">
                <a:latin typeface="Bahnschrift Condensed" panose="020B0502040204020203" pitchFamily="34" charset="0"/>
              </a:rPr>
              <a:t> (applying filers)……</a:t>
            </a:r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Bahnschrift Condensed" panose="020B0502040204020203" pitchFamily="34" charset="0"/>
              </a:rPr>
              <a:t>Filters for vehicle milage, Vehicle (horse) power, Vehicle carbon-emission rate, </a:t>
            </a:r>
            <a:r>
              <a:rPr lang="en-US" sz="2400" dirty="0">
                <a:latin typeface="Bahnschrift Condensed" panose="020B0502040204020203" pitchFamily="34" charset="0"/>
              </a:rPr>
              <a:t>Vehicle (body) type</a:t>
            </a:r>
            <a:r>
              <a:rPr lang="en-US" dirty="0">
                <a:latin typeface="Bahnschrift Condensed" panose="020B0502040204020203" pitchFamily="34" charset="0"/>
              </a:rPr>
              <a:t> etc.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85D7EB5-066C-4FE0-A5A7-B7113C997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925" y="661928"/>
            <a:ext cx="2564840" cy="16699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9B5F86-E674-4579-8DD1-7B859FCA4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715" y="661113"/>
            <a:ext cx="2777469" cy="166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81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7752" y="672831"/>
            <a:ext cx="5636109" cy="368601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CC00"/>
                </a:solidFill>
                <a:latin typeface="Bahnschrift Condensed" panose="020B0502040204020203" pitchFamily="34" charset="0"/>
              </a:rPr>
              <a:t>CUSTOMER TAKE-AWAY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2" y="4672739"/>
            <a:ext cx="5636109" cy="2185260"/>
          </a:xfrm>
        </p:spPr>
        <p:txBody>
          <a:bodyPr>
            <a:normAutofit lnSpcReduction="10000"/>
          </a:bodyPr>
          <a:lstStyle/>
          <a:p>
            <a:pPr algn="just">
              <a:buClr>
                <a:schemeClr val="tx1"/>
              </a:buClr>
            </a:pPr>
            <a:r>
              <a:rPr lang="en-US" sz="24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Take-away message</a:t>
            </a:r>
          </a:p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Bahnschrift Condensed" panose="020B0502040204020203" pitchFamily="34" charset="0"/>
              </a:rPr>
              <a:t>Clear, filtered, organized &amp; simpler data that can help the customer make better, cost-effective and time-efficient decision(s).</a:t>
            </a:r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E16AB56-165D-4DD7-BB9E-6C75016D9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184" y="584794"/>
            <a:ext cx="5239825" cy="293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28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7754" y="149997"/>
            <a:ext cx="5636107" cy="4282529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Bahnschrift Condensed" panose="020B0502040204020203" pitchFamily="34" charset="0"/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498925"/>
            <a:ext cx="5636107" cy="220404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ahnschrift Condensed" panose="020B0502040204020203" pitchFamily="34" charset="0"/>
              </a:rPr>
              <a:t>     </a:t>
            </a:r>
            <a:r>
              <a:rPr lang="en-US" sz="1400" dirty="0">
                <a:solidFill>
                  <a:srgbClr val="0000CC"/>
                </a:solidFill>
                <a:latin typeface="Bahnschrift Condensed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waqas.Zahick@gmail.com</a:t>
            </a:r>
            <a:endParaRPr lang="en-US" sz="1400" dirty="0">
              <a:solidFill>
                <a:srgbClr val="0000CC"/>
              </a:solidFill>
              <a:latin typeface="Bahnschrift Condensed" panose="020B0502040204020203" pitchFamily="34" charset="0"/>
            </a:endParaRPr>
          </a:p>
          <a:p>
            <a:r>
              <a:rPr lang="en-US" sz="1400" dirty="0">
                <a:latin typeface="Bahnschrift Condensed" panose="020B0502040204020203" pitchFamily="34" charset="0"/>
              </a:rPr>
              <a:t>     +61469888165</a:t>
            </a:r>
          </a:p>
          <a:p>
            <a:r>
              <a:rPr lang="en-US" sz="1400" dirty="0">
                <a:solidFill>
                  <a:srgbClr val="0000CC"/>
                </a:solidFill>
                <a:latin typeface="Bahnschrift Condensed" panose="020B0502040204020203" pitchFamily="34" charset="0"/>
              </a:rPr>
              <a:t>           </a:t>
            </a:r>
            <a:r>
              <a:rPr lang="en-US" sz="1400" u="sng" dirty="0">
                <a:solidFill>
                  <a:srgbClr val="0000CC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Lucida Sans Unicode" panose="020B060203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https://www.linkedin.com/in/waqas-zahick</a:t>
            </a:r>
            <a:endParaRPr lang="en-US" sz="1400" u="sng" dirty="0">
              <a:solidFill>
                <a:srgbClr val="0000CC"/>
              </a:solidFill>
              <a:effectLst/>
              <a:latin typeface="Bahnschrift Condensed" panose="020B0502040204020203" pitchFamily="34" charset="0"/>
              <a:ea typeface="Times New Roman" panose="02020603050405020304" pitchFamily="18" charset="0"/>
              <a:cs typeface="Lucida Sans Unicode" panose="020B0602030504020204" pitchFamily="34" charset="0"/>
            </a:endParaRPr>
          </a:p>
          <a:p>
            <a:r>
              <a:rPr lang="en-US" sz="1400" dirty="0">
                <a:solidFill>
                  <a:srgbClr val="0000CC"/>
                </a:solidFill>
                <a:latin typeface="Bahnschrift Condensed" panose="020B0502040204020203" pitchFamily="34" charset="0"/>
              </a:rPr>
              <a:t>           </a:t>
            </a:r>
            <a:r>
              <a:rPr lang="en-US" sz="1400" u="sng" dirty="0">
                <a:solidFill>
                  <a:srgbClr val="0000CC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Lucida Sans Unicode" panose="020B060203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https://github.com/waqaszahick</a:t>
            </a:r>
            <a:endParaRPr lang="en-US" sz="1400" dirty="0">
              <a:solidFill>
                <a:srgbClr val="0000CC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FC48981-F7DC-4D27-9AF5-F638F60439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8089" y="4569532"/>
            <a:ext cx="257066" cy="2576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1D809D-3FAF-4B05-BECB-307AB787C6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0168" y="4953341"/>
            <a:ext cx="239954" cy="3152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951A0E-47E2-49ED-BA54-62DA306120E0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355" y="5406918"/>
            <a:ext cx="690444" cy="257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1E7112-9896-4481-B55D-E89B96E53C9D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268" y="5802585"/>
            <a:ext cx="708998" cy="257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DC2A66-CF97-4CB2-9FF5-ED4A35E6B3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089" y="-6314"/>
            <a:ext cx="5502133" cy="366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3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7753" y="639097"/>
            <a:ext cx="5636108" cy="368601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ahnschrift Condensed" panose="020B0502040204020203" pitchFamily="34" charset="0"/>
              </a:rPr>
              <a:t>KEY FACTS OF DATA</a:t>
            </a:r>
            <a:br>
              <a:rPr lang="en-US" sz="4000" b="1" dirty="0">
                <a:latin typeface="Bahnschrift Condensed" panose="020B0502040204020203" pitchFamily="34" charset="0"/>
              </a:rPr>
            </a:br>
            <a:r>
              <a:rPr lang="en-US" sz="4000" b="1" dirty="0">
                <a:latin typeface="Bahnschrift Condensed" panose="020B0502040204020203" pitchFamily="34" charset="0"/>
              </a:rPr>
              <a:t>INPUT /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672738"/>
            <a:ext cx="5636108" cy="2185258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US" sz="2400" b="1" dirty="0">
                <a:latin typeface="Bahnschrift Condensed" panose="020B0502040204020203" pitchFamily="34" charset="0"/>
              </a:rPr>
              <a:t>Pre-processing</a:t>
            </a:r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 Condensed" panose="020B0502040204020203" pitchFamily="34" charset="0"/>
              </a:rPr>
              <a:t>The raw data was in </a:t>
            </a:r>
            <a:r>
              <a:rPr lang="en-US" sz="2400" b="1" dirty="0">
                <a:latin typeface="Bahnschrift Condensed" panose="020B0502040204020203" pitchFamily="34" charset="0"/>
              </a:rPr>
              <a:t>json</a:t>
            </a:r>
            <a:r>
              <a:rPr lang="en-US" sz="2400" dirty="0">
                <a:latin typeface="Bahnschrift Condensed" panose="020B0502040204020203" pitchFamily="34" charset="0"/>
              </a:rPr>
              <a:t> format file: ‘</a:t>
            </a:r>
            <a:r>
              <a:rPr lang="en-US" sz="2400" dirty="0" err="1">
                <a:latin typeface="Bahnschrift Condensed" panose="020B0502040204020203" pitchFamily="34" charset="0"/>
              </a:rPr>
              <a:t>supplier_car.json</a:t>
            </a:r>
            <a:r>
              <a:rPr lang="en-US" sz="2400" dirty="0">
                <a:latin typeface="Bahnschrift Condensed" panose="020B0502040204020203" pitchFamily="34" charset="0"/>
              </a:rPr>
              <a:t>’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D9D6BDE-AEFB-46F1-8925-64AFE0B5D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149" y="4587072"/>
            <a:ext cx="671543" cy="6715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56F25B-2930-4F07-B920-B90162470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8958" y="3251702"/>
            <a:ext cx="1185742" cy="1166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FA1FEB-8FD4-445E-A420-2B05E90350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184" y="435173"/>
            <a:ext cx="3928672" cy="277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4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7753" y="639097"/>
            <a:ext cx="5636108" cy="368601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ahnschrift Condensed" panose="020B0502040204020203" pitchFamily="34" charset="0"/>
              </a:rPr>
              <a:t>KEY FACTS OF DATA</a:t>
            </a:r>
            <a:br>
              <a:rPr lang="en-US" sz="4000" b="1" dirty="0">
                <a:latin typeface="Bahnschrift Condensed" panose="020B0502040204020203" pitchFamily="34" charset="0"/>
              </a:rPr>
            </a:br>
            <a:r>
              <a:rPr lang="en-US" sz="4000" b="1" dirty="0">
                <a:latin typeface="Bahnschrift Condensed" panose="020B0502040204020203" pitchFamily="34" charset="0"/>
              </a:rPr>
              <a:t>INPUT /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672738"/>
            <a:ext cx="5636108" cy="2185258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US" sz="2400" b="1" dirty="0">
                <a:latin typeface="Bahnschrift Condensed" panose="020B0502040204020203" pitchFamily="34" charset="0"/>
              </a:rPr>
              <a:t>Pre-processing……</a:t>
            </a:r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Bahnschrift Condensed" panose="020B0502040204020203" pitchFamily="34" charset="0"/>
              </a:rPr>
              <a:t>The </a:t>
            </a:r>
            <a:r>
              <a:rPr lang="en-US" b="1" dirty="0">
                <a:latin typeface="Bahnschrift Condensed" panose="020B0502040204020203" pitchFamily="34" charset="0"/>
              </a:rPr>
              <a:t>json</a:t>
            </a:r>
            <a:r>
              <a:rPr lang="en-US" dirty="0">
                <a:latin typeface="Bahnschrift Condensed" panose="020B0502040204020203" pitchFamily="34" charset="0"/>
              </a:rPr>
              <a:t> file (</a:t>
            </a:r>
            <a:r>
              <a:rPr lang="en-US" sz="2400" dirty="0" err="1">
                <a:latin typeface="Bahnschrift Condensed" panose="020B0502040204020203" pitchFamily="34" charset="0"/>
              </a:rPr>
              <a:t>supplier_car.json</a:t>
            </a:r>
            <a:r>
              <a:rPr lang="en-US" dirty="0">
                <a:latin typeface="Bahnschrift Condensed" panose="020B0502040204020203" pitchFamily="34" charset="0"/>
              </a:rPr>
              <a:t>) went through pre-processing or transformation process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D9D6BDE-AEFB-46F1-8925-64AFE0B5D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149" y="4587072"/>
            <a:ext cx="671543" cy="6715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56F25B-2930-4F07-B920-B90162470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8958" y="3251702"/>
            <a:ext cx="1185742" cy="1166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FA1FEB-8FD4-445E-A420-2B05E90350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184" y="435173"/>
            <a:ext cx="3928672" cy="277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0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7752" y="639097"/>
            <a:ext cx="5636108" cy="368601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ahnschrift Condensed" panose="020B0502040204020203" pitchFamily="34" charset="0"/>
              </a:rPr>
              <a:t>KEY FACTS OF DATA</a:t>
            </a:r>
            <a:br>
              <a:rPr lang="en-US" sz="4000" b="1" dirty="0">
                <a:latin typeface="Bahnschrift Condensed" panose="020B0502040204020203" pitchFamily="34" charset="0"/>
              </a:rPr>
            </a:br>
            <a:r>
              <a:rPr lang="en-US" sz="4000" b="1" dirty="0">
                <a:latin typeface="Bahnschrift Condensed" panose="020B0502040204020203" pitchFamily="34" charset="0"/>
              </a:rPr>
              <a:t>INPUT /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672739"/>
            <a:ext cx="5636108" cy="2185259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US" sz="2400" b="1" dirty="0">
                <a:latin typeface="Bahnschrift Condensed" panose="020B0502040204020203" pitchFamily="34" charset="0"/>
              </a:rPr>
              <a:t>Pre-processing……</a:t>
            </a:r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 Condensed" panose="020B0502040204020203" pitchFamily="34" charset="0"/>
              </a:rPr>
              <a:t>converted </a:t>
            </a:r>
            <a:r>
              <a:rPr lang="en-US" sz="2400" b="1" dirty="0">
                <a:latin typeface="Bahnschrift Condensed" panose="020B0502040204020203" pitchFamily="34" charset="0"/>
              </a:rPr>
              <a:t>json</a:t>
            </a:r>
            <a:r>
              <a:rPr lang="en-US" sz="2400" dirty="0">
                <a:latin typeface="Bahnschrift Condensed" panose="020B0502040204020203" pitchFamily="34" charset="0"/>
              </a:rPr>
              <a:t> (</a:t>
            </a:r>
            <a:r>
              <a:rPr lang="en-US" sz="2400" dirty="0" err="1">
                <a:latin typeface="Bahnschrift Condensed" panose="020B0502040204020203" pitchFamily="34" charset="0"/>
              </a:rPr>
              <a:t>supplier_car.json</a:t>
            </a:r>
            <a:r>
              <a:rPr lang="en-US" sz="2400" dirty="0">
                <a:latin typeface="Bahnschrift Condensed" panose="020B0502040204020203" pitchFamily="34" charset="0"/>
              </a:rPr>
              <a:t>) data </a:t>
            </a:r>
            <a:r>
              <a:rPr lang="en-US" dirty="0">
                <a:latin typeface="Bahnschrift Condensed" panose="020B0502040204020203" pitchFamily="34" charset="0"/>
              </a:rPr>
              <a:t>to initial 21,906 rows and 9 columns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93A558C-C923-4EAE-93EF-9A29605F6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184" y="435173"/>
            <a:ext cx="3928672" cy="2771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FA3D9D-9EEB-426E-A083-3CAFC8572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8958" y="3251702"/>
            <a:ext cx="1185742" cy="11665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23A16B-4DDF-4FD6-B6A0-83B3CF5EED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149" y="4587072"/>
            <a:ext cx="671543" cy="67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4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7753" y="639097"/>
            <a:ext cx="5636108" cy="368601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ahnschrift Condensed" panose="020B0502040204020203" pitchFamily="34" charset="0"/>
              </a:rPr>
              <a:t>KEY FACTS OF DATA</a:t>
            </a:r>
            <a:br>
              <a:rPr lang="en-US" sz="4000" b="1" dirty="0">
                <a:latin typeface="Bahnschrift Condensed" panose="020B0502040204020203" pitchFamily="34" charset="0"/>
              </a:rPr>
            </a:br>
            <a:r>
              <a:rPr lang="en-US" sz="4000" b="1" dirty="0">
                <a:latin typeface="Bahnschrift Condensed" panose="020B0502040204020203" pitchFamily="34" charset="0"/>
              </a:rPr>
              <a:t>INPUT /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672739"/>
            <a:ext cx="5636108" cy="2185258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US" sz="2400" b="1" dirty="0">
                <a:latin typeface="Bahnschrift Condensed" panose="020B0502040204020203" pitchFamily="34" charset="0"/>
              </a:rPr>
              <a:t>Pre-processing……</a:t>
            </a:r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 Condensed" panose="020B0502040204020203" pitchFamily="34" charset="0"/>
              </a:rPr>
              <a:t>There were multiple inputs </a:t>
            </a:r>
            <a:r>
              <a:rPr lang="en-US" dirty="0">
                <a:latin typeface="Bahnschrift Condensed" panose="020B0502040204020203" pitchFamily="34" charset="0"/>
              </a:rPr>
              <a:t>(</a:t>
            </a:r>
            <a:r>
              <a:rPr lang="en-US" sz="2400" dirty="0">
                <a:latin typeface="Bahnschrift Condensed" panose="020B0502040204020203" pitchFamily="34" charset="0"/>
              </a:rPr>
              <a:t>19) of a single data id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93A558C-C923-4EAE-93EF-9A29605F6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184" y="435173"/>
            <a:ext cx="3928672" cy="2771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0F3E18-4A3C-421E-9A92-44765C34C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8958" y="3251702"/>
            <a:ext cx="1185742" cy="116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7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7753" y="639097"/>
            <a:ext cx="5636108" cy="368601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ahnschrift Condensed" panose="020B0502040204020203" pitchFamily="34" charset="0"/>
              </a:rPr>
              <a:t>KEY FACTS OF DATA</a:t>
            </a:r>
            <a:br>
              <a:rPr lang="en-US" sz="4000" b="1" dirty="0">
                <a:latin typeface="Bahnschrift Condensed" panose="020B0502040204020203" pitchFamily="34" charset="0"/>
              </a:rPr>
            </a:br>
            <a:r>
              <a:rPr lang="en-US" sz="4000" b="1" dirty="0">
                <a:latin typeface="Bahnschrift Condensed" panose="020B0502040204020203" pitchFamily="34" charset="0"/>
              </a:rPr>
              <a:t>INPUT /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672739"/>
            <a:ext cx="5636108" cy="2185260"/>
          </a:xfrm>
        </p:spPr>
        <p:txBody>
          <a:bodyPr>
            <a:normAutofit lnSpcReduction="10000"/>
          </a:bodyPr>
          <a:lstStyle/>
          <a:p>
            <a:pPr algn="just">
              <a:buClr>
                <a:schemeClr val="tx1"/>
              </a:buClr>
            </a:pPr>
            <a:r>
              <a:rPr lang="en-US" sz="2400" b="1" dirty="0">
                <a:latin typeface="Bahnschrift Condensed" panose="020B0502040204020203" pitchFamily="34" charset="0"/>
              </a:rPr>
              <a:t>Pre-processing……</a:t>
            </a:r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 Condensed" panose="020B0502040204020203" pitchFamily="34" charset="0"/>
              </a:rPr>
              <a:t>After analyzing the data, we figured out that the repetitions were the unique attributes of each of the 19 data id’s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93A558C-C923-4EAE-93EF-9A29605F6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184" y="435173"/>
            <a:ext cx="3928672" cy="2771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3373C8-1589-4A75-A62D-1FE0D29A6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8958" y="3251702"/>
            <a:ext cx="1185742" cy="116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81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7753" y="639097"/>
            <a:ext cx="5636108" cy="368601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ahnschrift Condensed" panose="020B0502040204020203" pitchFamily="34" charset="0"/>
              </a:rPr>
              <a:t>KEY FACTS OF DATA</a:t>
            </a:r>
            <a:br>
              <a:rPr lang="en-US" sz="4000" b="1" dirty="0">
                <a:latin typeface="Bahnschrift Condensed" panose="020B0502040204020203" pitchFamily="34" charset="0"/>
              </a:rPr>
            </a:br>
            <a:r>
              <a:rPr lang="en-US" sz="4000" b="1" dirty="0">
                <a:latin typeface="Bahnschrift Condensed" panose="020B0502040204020203" pitchFamily="34" charset="0"/>
              </a:rPr>
              <a:t>INPUT /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672739"/>
            <a:ext cx="5636108" cy="2185260"/>
          </a:xfrm>
        </p:spPr>
        <p:txBody>
          <a:bodyPr>
            <a:normAutofit lnSpcReduction="10000"/>
          </a:bodyPr>
          <a:lstStyle/>
          <a:p>
            <a:pPr algn="just">
              <a:buClr>
                <a:schemeClr val="tx1"/>
              </a:buClr>
            </a:pPr>
            <a:r>
              <a:rPr lang="en-US" sz="2400" b="1" dirty="0">
                <a:latin typeface="Bahnschrift Condensed" panose="020B0502040204020203" pitchFamily="34" charset="0"/>
              </a:rPr>
              <a:t>Pre-processing……</a:t>
            </a:r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Bahnschrift Condensed" panose="020B0502040204020203" pitchFamily="34" charset="0"/>
              </a:rPr>
              <a:t>Generated an </a:t>
            </a:r>
            <a:r>
              <a:rPr lang="en-US" b="1" dirty="0">
                <a:latin typeface="Bahnschrift Condensed" panose="020B0502040204020203" pitchFamily="34" charset="0"/>
              </a:rPr>
              <a:t>excel</a:t>
            </a:r>
            <a:r>
              <a:rPr lang="en-US" dirty="0">
                <a:latin typeface="Bahnschrift Condensed" panose="020B0502040204020203" pitchFamily="34" charset="0"/>
              </a:rPr>
              <a:t> (output) file (target data.xlsx) with 3 tabs i.e. pre-processing, normalization and integration, via </a:t>
            </a:r>
            <a:r>
              <a:rPr lang="en-US" b="1" dirty="0">
                <a:latin typeface="Bahnschrift Condensed" panose="020B0502040204020203" pitchFamily="34" charset="0"/>
              </a:rPr>
              <a:t>python</a:t>
            </a:r>
            <a:r>
              <a:rPr lang="en-US" dirty="0">
                <a:latin typeface="Bahnschrift Condensed" panose="020B0502040204020203" pitchFamily="34" charset="0"/>
              </a:rPr>
              <a:t> programming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93A558C-C923-4EAE-93EF-9A29605F6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184" y="435173"/>
            <a:ext cx="3928672" cy="2771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56602B-2489-4B46-A9BA-BC27557423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953" y="3376719"/>
            <a:ext cx="2059275" cy="90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3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7753" y="639097"/>
            <a:ext cx="5636108" cy="368601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ahnschrift Condensed" panose="020B0502040204020203" pitchFamily="34" charset="0"/>
              </a:rPr>
              <a:t>KEY FACTS OF DATA</a:t>
            </a:r>
            <a:br>
              <a:rPr lang="en-US" sz="4000" b="1" dirty="0">
                <a:latin typeface="Bahnschrift Condensed" panose="020B0502040204020203" pitchFamily="34" charset="0"/>
              </a:rPr>
            </a:br>
            <a:r>
              <a:rPr lang="en-US" sz="4000" b="1" dirty="0">
                <a:latin typeface="Bahnschrift Condensed" panose="020B0502040204020203" pitchFamily="34" charset="0"/>
              </a:rPr>
              <a:t>INPUT /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672739"/>
            <a:ext cx="5636108" cy="2185260"/>
          </a:xfrm>
        </p:spPr>
        <p:txBody>
          <a:bodyPr>
            <a:normAutofit lnSpcReduction="10000"/>
          </a:bodyPr>
          <a:lstStyle/>
          <a:p>
            <a:pPr algn="just">
              <a:buClr>
                <a:schemeClr val="tx1"/>
              </a:buClr>
            </a:pPr>
            <a:r>
              <a:rPr lang="en-US" sz="2400" b="1" dirty="0">
                <a:latin typeface="Bahnschrift Condensed" panose="020B0502040204020203" pitchFamily="34" charset="0"/>
              </a:rPr>
              <a:t>Pre-processing……</a:t>
            </a:r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Bahnschrift Condensed" panose="020B0502040204020203" pitchFamily="34" charset="0"/>
              </a:rPr>
              <a:t>The output file (target data.xlsx) is generated simply by running the </a:t>
            </a:r>
            <a:r>
              <a:rPr lang="en-US" b="1" dirty="0">
                <a:latin typeface="Bahnschrift Condensed" panose="020B0502040204020203" pitchFamily="34" charset="0"/>
              </a:rPr>
              <a:t>python</a:t>
            </a:r>
            <a:r>
              <a:rPr lang="en-US" dirty="0">
                <a:latin typeface="Bahnschrift Condensed" panose="020B0502040204020203" pitchFamily="34" charset="0"/>
              </a:rPr>
              <a:t> or </a:t>
            </a:r>
            <a:r>
              <a:rPr lang="en-US" b="1" dirty="0" err="1">
                <a:latin typeface="Bahnschrift Condensed" panose="020B0502040204020203" pitchFamily="34" charset="0"/>
              </a:rPr>
              <a:t>jupyter</a:t>
            </a:r>
            <a:r>
              <a:rPr lang="en-US" b="1" dirty="0">
                <a:latin typeface="Bahnschrift Condensed" panose="020B0502040204020203" pitchFamily="34" charset="0"/>
              </a:rPr>
              <a:t> note</a:t>
            </a:r>
            <a:r>
              <a:rPr lang="en-US" dirty="0">
                <a:latin typeface="Bahnschrift Condensed" panose="020B0502040204020203" pitchFamily="34" charset="0"/>
              </a:rPr>
              <a:t> file (</a:t>
            </a:r>
            <a:r>
              <a:rPr lang="en-US" dirty="0" err="1">
                <a:latin typeface="Bahnschrift Condensed" panose="020B0502040204020203" pitchFamily="34" charset="0"/>
              </a:rPr>
              <a:t>data_task.jpynb</a:t>
            </a:r>
            <a:r>
              <a:rPr lang="en-US" dirty="0">
                <a:latin typeface="Bahnschrift Condensed" panose="020B0502040204020203" pitchFamily="34" charset="0"/>
              </a:rPr>
              <a:t>)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93A558C-C923-4EAE-93EF-9A29605F6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184" y="435173"/>
            <a:ext cx="3928672" cy="2771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56602B-2489-4B46-A9BA-BC27557423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953" y="3376719"/>
            <a:ext cx="2059275" cy="90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73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7753" y="639097"/>
            <a:ext cx="5636108" cy="368601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ahnschrift Condensed" panose="020B0502040204020203" pitchFamily="34" charset="0"/>
              </a:rPr>
              <a:t>SUMMARY OF THE CHANGES MADE TO THE INPUT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672739"/>
            <a:ext cx="5636108" cy="2185260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US" sz="2400" b="1" dirty="0">
                <a:latin typeface="Bahnschrift Condensed" panose="020B0502040204020203" pitchFamily="34" charset="0"/>
              </a:rPr>
              <a:t>Data integration</a:t>
            </a:r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 Condensed" panose="020B0502040204020203" pitchFamily="34" charset="0"/>
              </a:rPr>
              <a:t>Collaborated all the unique attributes of each id in the form of a directory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59F949F-E2EC-43B9-9D3D-356401852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355" y="699732"/>
            <a:ext cx="4161615" cy="208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0402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{E1CE0743-023E-472B-93DC-EF5B577BC9FE}tf56160789_win32</Template>
  <TotalTime>307</TotalTime>
  <Words>509</Words>
  <Application>Microsoft Office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Bahnschrift Condensed</vt:lpstr>
      <vt:lpstr>Bookman Old Style</vt:lpstr>
      <vt:lpstr>Calibri</vt:lpstr>
      <vt:lpstr>Franklin Gothic Book</vt:lpstr>
      <vt:lpstr>Wingdings</vt:lpstr>
      <vt:lpstr>1_RetrospectVTI</vt:lpstr>
      <vt:lpstr>DATA TASK</vt:lpstr>
      <vt:lpstr>KEY FACTS OF DATA INPUT / OUTPUT</vt:lpstr>
      <vt:lpstr>KEY FACTS OF DATA INPUT / OUTPUT</vt:lpstr>
      <vt:lpstr>KEY FACTS OF DATA INPUT / OUTPUT</vt:lpstr>
      <vt:lpstr>KEY FACTS OF DATA INPUT / OUTPUT</vt:lpstr>
      <vt:lpstr>KEY FACTS OF DATA INPUT / OUTPUT</vt:lpstr>
      <vt:lpstr>KEY FACTS OF DATA INPUT / OUTPUT</vt:lpstr>
      <vt:lpstr>KEY FACTS OF DATA INPUT / OUTPUT</vt:lpstr>
      <vt:lpstr>SUMMARY OF THE CHANGES MADE TO THE INPUT DATA</vt:lpstr>
      <vt:lpstr>SUMMARY OF THE CHANGES MADE TO THE INPUT DATA</vt:lpstr>
      <vt:lpstr>SUMMARY OF THE CHANGES MADE TO THE INPUT DATA</vt:lpstr>
      <vt:lpstr>SUMMARY OF THE POTENTIAL CHANGES MADE TO THE INPUT DATA</vt:lpstr>
      <vt:lpstr>SUMMARY OF THE POTENTIAL CHANGES MADE TO THE INPUT DATA</vt:lpstr>
      <vt:lpstr>SUMMARY OF THE POTENTIAL CHANGES MADE TO THE INPUT DATA</vt:lpstr>
      <vt:lpstr>SUMMARY OF THE POTENTIAL CHANGES MADE TO THE INPUT DATA</vt:lpstr>
      <vt:lpstr>CUSTOMER TAKE-AWAY MESSAGE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Task</dc:title>
  <dc:creator>Abdullah Zahick</dc:creator>
  <cp:lastModifiedBy>Abdullah Zahick</cp:lastModifiedBy>
  <cp:revision>155</cp:revision>
  <dcterms:created xsi:type="dcterms:W3CDTF">2021-07-15T13:47:49Z</dcterms:created>
  <dcterms:modified xsi:type="dcterms:W3CDTF">2021-07-16T03:21:44Z</dcterms:modified>
</cp:coreProperties>
</file>