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9"/>
  </p:notesMasterIdLst>
  <p:sldIdLst>
    <p:sldId id="258" r:id="rId2"/>
    <p:sldId id="259" r:id="rId3"/>
    <p:sldId id="277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67" r:id="rId13"/>
    <p:sldId id="268" r:id="rId14"/>
    <p:sldId id="269" r:id="rId15"/>
    <p:sldId id="272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A3703-F858-48D8-9D27-14D86CFCF2D6}" type="datetimeFigureOut">
              <a:rPr lang="en-AU" smtClean="0"/>
              <a:t>16/07/2021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7EBFF-BE2E-45D7-A564-B0E923CFB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69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805-A8DA-4A01-B863-D5A480E413FE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57C4-56FC-41F0-B57D-F21C29D9823A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1003-045F-4354-990F-85B25C01367D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3FF-5C4B-47AD-BC20-5B7B9A40AACF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0B4B-3682-4C2D-BFD8-574F219077D8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76E9-0CB7-4962-B314-077AE96390B6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36AB-C431-4B8C-9C35-E57D5240BAB1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A3D-1F17-40E8-9A68-C65D6A0D21D3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2DD1-8956-4B08-BCEE-FAD88F965A94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E9DBE56-133F-40F2-AF79-9EC8FD45684A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7CB1DD-1AC6-40E9-BF9D-008B50A30F45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75C8523B-C58F-4C02-B303-F0206282C5D0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www.linkedin.com/in/waqas-zahick" TargetMode="External"/><Relationship Id="rId7" Type="http://schemas.openxmlformats.org/officeDocument/2006/relationships/image" Target="../media/image12.png"/><Relationship Id="rId2" Type="http://schemas.openxmlformats.org/officeDocument/2006/relationships/hyperlink" Target="mailto:waqas.Zahick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jpeg"/><Relationship Id="rId10" Type="http://schemas.openxmlformats.org/officeDocument/2006/relationships/image" Target="../media/image15.jpg"/><Relationship Id="rId4" Type="http://schemas.openxmlformats.org/officeDocument/2006/relationships/hyperlink" Target="https://github.com/waqaszahick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819849"/>
            <a:ext cx="5636108" cy="3686015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Bahnschrift Condensed" panose="020B0502040204020203" pitchFamily="34" charset="0"/>
              </a:rPr>
              <a:t>DATA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517709"/>
            <a:ext cx="5636107" cy="218525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ahnschrift Condensed" panose="020B0502040204020203" pitchFamily="34" charset="0"/>
              </a:rPr>
              <a:t>WAQAS ZAHICK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4B4AE59-AB62-475E-9F6F-186D82C4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087" y="1169916"/>
            <a:ext cx="44005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9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integration……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Dropped the duplicate data with respect to the id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FD3308-038D-4246-880A-EFFF397E0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55" y="699732"/>
            <a:ext cx="4161615" cy="2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5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integration……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Dropped columns of attribute names and attribute values in order to integrate all attributes as dedicated columns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88EEE9A-6FB5-450F-ACA0-662CECAF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55" y="699732"/>
            <a:ext cx="4161615" cy="2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POTENTIAL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normalisation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Normalized input data by assigning the ‘fuel</a:t>
            </a:r>
            <a:r>
              <a:rPr lang="en-US" dirty="0">
                <a:latin typeface="Bahnschrift Condensed" panose="020B0502040204020203" pitchFamily="34" charset="0"/>
              </a:rPr>
              <a:t>’ (Benzine / diesel) </a:t>
            </a:r>
            <a:r>
              <a:rPr lang="en-US" sz="2400" dirty="0">
                <a:latin typeface="Bahnschrift Condensed" panose="020B0502040204020203" pitchFamily="34" charset="0"/>
              </a:rPr>
              <a:t>and the ‘transmission’ (Manual / automatic) Boolean values of ‘0’ and ‘1’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E86DE5B-CB4A-4A3D-A790-57DCDB154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25" y="661928"/>
            <a:ext cx="2564840" cy="166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41EDE5-ED88-4753-8967-D48D2746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15" y="661113"/>
            <a:ext cx="2777469" cy="1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1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639097"/>
            <a:ext cx="5636107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POTENTIAL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b="1" dirty="0">
                <a:latin typeface="Bahnschrift Condensed" panose="020B0502040204020203" pitchFamily="34" charset="0"/>
              </a:rPr>
              <a:t>Data normalisation……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b="0" i="0" u="none" strike="noStrike" baseline="0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INPUT DATA CAN BE further NORMALIZED BY BEING CATEGORIZED </a:t>
            </a:r>
            <a:r>
              <a:rPr lang="en-AU" dirty="0">
                <a:solidFill>
                  <a:srgbClr val="000000"/>
                </a:solidFill>
                <a:latin typeface="Bahnschrift Condensed" panose="020B0502040204020203" pitchFamily="34" charset="0"/>
              </a:rPr>
              <a:t>or, by </a:t>
            </a:r>
            <a:r>
              <a:rPr lang="en-AU" b="0" i="0" u="none" strike="noStrike" baseline="0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APPLYING more FILTERs to the input data such as……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29F52-8C33-417A-B483-78AC78C1D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25" y="661928"/>
            <a:ext cx="2564840" cy="166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10A8F-529A-4D26-9F25-6DBAF71AB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15" y="661113"/>
            <a:ext cx="2777469" cy="1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639097"/>
            <a:ext cx="5636107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POTENTIAL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b="1" dirty="0">
                <a:latin typeface="Bahnschrift Condensed" panose="020B0502040204020203" pitchFamily="34" charset="0"/>
              </a:rPr>
              <a:t>Data normalisation (applying filers)……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Filter for vehicle manufacture date before &amp; after a certain date / year, for example,  before &amp; after year 2005; and……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2BC5ACA-778C-4131-B7E0-908F1741A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25" y="661928"/>
            <a:ext cx="2564840" cy="16699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323209-8E7C-4301-A603-19764594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15" y="661113"/>
            <a:ext cx="2777469" cy="1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639097"/>
            <a:ext cx="5636107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POTENTIAL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normalisation</a:t>
            </a:r>
            <a:r>
              <a:rPr lang="en-US" b="1" dirty="0">
                <a:latin typeface="Bahnschrift Condensed" panose="020B0502040204020203" pitchFamily="34" charset="0"/>
              </a:rPr>
              <a:t> (applying filers)……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Filters for vehicle milage, Vehicle (horse) power, Vehicle carbon-emission rate, </a:t>
            </a:r>
            <a:r>
              <a:rPr lang="en-US" sz="2400" dirty="0">
                <a:latin typeface="Bahnschrift Condensed" panose="020B0502040204020203" pitchFamily="34" charset="0"/>
              </a:rPr>
              <a:t>Vehicle (body) type</a:t>
            </a:r>
            <a:r>
              <a:rPr lang="en-US" dirty="0">
                <a:latin typeface="Bahnschrift Condensed" panose="020B0502040204020203" pitchFamily="34" charset="0"/>
              </a:rPr>
              <a:t> etc.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5D7EB5-066C-4FE0-A5A7-B7113C997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25" y="661928"/>
            <a:ext cx="2564840" cy="1669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B5F86-E674-4579-8DD1-7B859FCA4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15" y="661113"/>
            <a:ext cx="2777469" cy="1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2" y="672831"/>
            <a:ext cx="5636109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CC00"/>
                </a:solidFill>
                <a:latin typeface="Bahnschrift Condensed" panose="020B0502040204020203" pitchFamily="34" charset="0"/>
              </a:rPr>
              <a:t>CUSTOMER TAKE-AWAY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2" y="4672739"/>
            <a:ext cx="5636109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Take-away message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Clear, filtered, organized &amp; simpler data that can help the customer make better, cost-effective and time-efficient decision(s).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16AB56-165D-4DD7-BB9E-6C75016D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84" y="584794"/>
            <a:ext cx="5239825" cy="29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2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149997"/>
            <a:ext cx="5636107" cy="4282529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Bahnschrift Condensed" panose="020B0502040204020203" pitchFamily="34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498925"/>
            <a:ext cx="5636107" cy="220404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 Condensed" panose="020B0502040204020203" pitchFamily="34" charset="0"/>
              </a:rPr>
              <a:t>     </a:t>
            </a:r>
            <a:r>
              <a:rPr lang="en-US" sz="1400" dirty="0">
                <a:solidFill>
                  <a:srgbClr val="0000CC"/>
                </a:solidFill>
                <a:latin typeface="Bahnschrift 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waqas.Zahick@gmail.com</a:t>
            </a:r>
            <a:endParaRPr lang="en-US" sz="1400" dirty="0">
              <a:solidFill>
                <a:srgbClr val="0000CC"/>
              </a:solidFill>
              <a:latin typeface="Bahnschrift Condensed" panose="020B0502040204020203" pitchFamily="34" charset="0"/>
            </a:endParaRPr>
          </a:p>
          <a:p>
            <a:r>
              <a:rPr lang="en-US" sz="1400" dirty="0">
                <a:latin typeface="Bahnschrift Condensed" panose="020B0502040204020203" pitchFamily="34" charset="0"/>
              </a:rPr>
              <a:t>     +61469888165</a:t>
            </a:r>
          </a:p>
          <a:p>
            <a:r>
              <a:rPr lang="en-US" sz="1400" dirty="0">
                <a:solidFill>
                  <a:srgbClr val="0000CC"/>
                </a:solidFill>
                <a:latin typeface="Bahnschrift Condensed" panose="020B0502040204020203" pitchFamily="34" charset="0"/>
              </a:rPr>
              <a:t>           </a:t>
            </a:r>
            <a:r>
              <a:rPr lang="en-US" sz="1400" u="sng" dirty="0">
                <a:solidFill>
                  <a:srgbClr val="0000CC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Lucida Sans Unicode" panose="020B0602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https://www.linkedin.com/in/waqas-zahick</a:t>
            </a:r>
            <a:endParaRPr lang="en-US" sz="1400" u="sng" dirty="0">
              <a:solidFill>
                <a:srgbClr val="0000CC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r>
              <a:rPr lang="en-US" sz="1400" dirty="0">
                <a:solidFill>
                  <a:srgbClr val="0000CC"/>
                </a:solidFill>
                <a:latin typeface="Bahnschrift Condensed" panose="020B0502040204020203" pitchFamily="34" charset="0"/>
              </a:rPr>
              <a:t>           </a:t>
            </a:r>
            <a:r>
              <a:rPr lang="en-US" sz="1400" u="sng" dirty="0">
                <a:solidFill>
                  <a:srgbClr val="0000CC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Lucida Sans Unicode" panose="020B0602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https://github.com/waqaszahick</a:t>
            </a:r>
            <a:endParaRPr lang="en-US" sz="1400" dirty="0">
              <a:solidFill>
                <a:srgbClr val="0000CC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C48981-F7DC-4D27-9AF5-F638F6043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089" y="4569532"/>
            <a:ext cx="257066" cy="257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D809D-3FAF-4B05-BECB-307AB787C6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168" y="4953341"/>
            <a:ext cx="239954" cy="315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951A0E-47E2-49ED-BA54-62DA306120E0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55" y="5406918"/>
            <a:ext cx="690444" cy="25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1E7112-9896-4481-B55D-E89B96E53C9D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68" y="5802585"/>
            <a:ext cx="708998" cy="25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C2A66-CF97-4CB2-9FF5-ED4A35E6B3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89" y="-6314"/>
            <a:ext cx="5502133" cy="36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3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8"/>
            <a:ext cx="5636108" cy="218525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The raw data was in </a:t>
            </a:r>
            <a:r>
              <a:rPr lang="en-US" sz="2400" b="1" dirty="0">
                <a:latin typeface="Bahnschrift Condensed" panose="020B0502040204020203" pitchFamily="34" charset="0"/>
              </a:rPr>
              <a:t>json</a:t>
            </a:r>
            <a:r>
              <a:rPr lang="en-US" sz="2400" dirty="0">
                <a:latin typeface="Bahnschrift Condensed" panose="020B0502040204020203" pitchFamily="34" charset="0"/>
              </a:rPr>
              <a:t> format file: ‘</a:t>
            </a:r>
            <a:r>
              <a:rPr lang="en-US" sz="2400" dirty="0" err="1">
                <a:latin typeface="Bahnschrift Condensed" panose="020B0502040204020203" pitchFamily="34" charset="0"/>
              </a:rPr>
              <a:t>supplier_car.json</a:t>
            </a:r>
            <a:r>
              <a:rPr lang="en-US" sz="2400" dirty="0">
                <a:latin typeface="Bahnschrift Condensed" panose="020B0502040204020203" pitchFamily="34" charset="0"/>
              </a:rPr>
              <a:t>’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D9D6BDE-AEFB-46F1-8925-64AFE0B5D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149" y="4587072"/>
            <a:ext cx="671543" cy="671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56F25B-2930-4F07-B920-B9016247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A1FEB-8FD4-445E-A420-2B05E9035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8"/>
            <a:ext cx="5636108" cy="218525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The </a:t>
            </a:r>
            <a:r>
              <a:rPr lang="en-US" b="1" dirty="0">
                <a:latin typeface="Bahnschrift Condensed" panose="020B0502040204020203" pitchFamily="34" charset="0"/>
              </a:rPr>
              <a:t>json</a:t>
            </a:r>
            <a:r>
              <a:rPr lang="en-US" dirty="0">
                <a:latin typeface="Bahnschrift Condensed" panose="020B0502040204020203" pitchFamily="34" charset="0"/>
              </a:rPr>
              <a:t> file (</a:t>
            </a:r>
            <a:r>
              <a:rPr lang="en-US" sz="2400" dirty="0" err="1">
                <a:latin typeface="Bahnschrift Condensed" panose="020B0502040204020203" pitchFamily="34" charset="0"/>
              </a:rPr>
              <a:t>supplier_car.json</a:t>
            </a:r>
            <a:r>
              <a:rPr lang="en-US" dirty="0">
                <a:latin typeface="Bahnschrift Condensed" panose="020B0502040204020203" pitchFamily="34" charset="0"/>
              </a:rPr>
              <a:t>) went through pre-processing or transformation process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D9D6BDE-AEFB-46F1-8925-64AFE0B5D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149" y="4587072"/>
            <a:ext cx="671543" cy="671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56F25B-2930-4F07-B920-B9016247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A1FEB-8FD4-445E-A420-2B05E9035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0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2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5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converted </a:t>
            </a:r>
            <a:r>
              <a:rPr lang="en-US" sz="2400" b="1" dirty="0">
                <a:latin typeface="Bahnschrift Condensed" panose="020B0502040204020203" pitchFamily="34" charset="0"/>
              </a:rPr>
              <a:t>json</a:t>
            </a:r>
            <a:r>
              <a:rPr lang="en-US" sz="2400" dirty="0">
                <a:latin typeface="Bahnschrift Condensed" panose="020B0502040204020203" pitchFamily="34" charset="0"/>
              </a:rPr>
              <a:t> (</a:t>
            </a:r>
            <a:r>
              <a:rPr lang="en-US" sz="2400" dirty="0" err="1">
                <a:latin typeface="Bahnschrift Condensed" panose="020B0502040204020203" pitchFamily="34" charset="0"/>
              </a:rPr>
              <a:t>supplier_car.json</a:t>
            </a:r>
            <a:r>
              <a:rPr lang="en-US" sz="2400" dirty="0">
                <a:latin typeface="Bahnschrift Condensed" panose="020B0502040204020203" pitchFamily="34" charset="0"/>
              </a:rPr>
              <a:t>) data </a:t>
            </a:r>
            <a:r>
              <a:rPr lang="en-US" dirty="0">
                <a:latin typeface="Bahnschrift Condensed" panose="020B0502040204020203" pitchFamily="34" charset="0"/>
              </a:rPr>
              <a:t>to initial 21,906 rows and 9 columns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A3D9D-9EEB-426E-A083-3CAFC857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23A16B-4DDF-4FD6-B6A0-83B3CF5EE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149" y="4587072"/>
            <a:ext cx="671543" cy="6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5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There were multiple inputs </a:t>
            </a:r>
            <a:r>
              <a:rPr lang="en-US" dirty="0">
                <a:latin typeface="Bahnschrift Condensed" panose="020B0502040204020203" pitchFamily="34" charset="0"/>
              </a:rPr>
              <a:t>(</a:t>
            </a:r>
            <a:r>
              <a:rPr lang="en-US" sz="2400" dirty="0">
                <a:latin typeface="Bahnschrift Condensed" panose="020B0502040204020203" pitchFamily="34" charset="0"/>
              </a:rPr>
              <a:t>19) of a single data id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0F3E18-4A3C-421E-9A92-44765C34C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After analyzing the data, we figured out that the repetitions were the unique attributes of each of the 19 data id’s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373C8-1589-4A75-A62D-1FE0D29A6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Generated an </a:t>
            </a:r>
            <a:r>
              <a:rPr lang="en-US" b="1" dirty="0">
                <a:latin typeface="Bahnschrift Condensed" panose="020B0502040204020203" pitchFamily="34" charset="0"/>
              </a:rPr>
              <a:t>excel</a:t>
            </a:r>
            <a:r>
              <a:rPr lang="en-US" dirty="0">
                <a:latin typeface="Bahnschrift Condensed" panose="020B0502040204020203" pitchFamily="34" charset="0"/>
              </a:rPr>
              <a:t> (output) file (target data.xlsx) with 3 tabs i.e. pre-processing, normalisation and integration, via </a:t>
            </a:r>
            <a:r>
              <a:rPr lang="en-US" b="1" dirty="0">
                <a:latin typeface="Bahnschrift Condensed" panose="020B0502040204020203" pitchFamily="34" charset="0"/>
              </a:rPr>
              <a:t>python</a:t>
            </a:r>
            <a:r>
              <a:rPr lang="en-US" dirty="0">
                <a:latin typeface="Bahnschrift Condensed" panose="020B0502040204020203" pitchFamily="34" charset="0"/>
              </a:rPr>
              <a:t> programming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56602B-2489-4B46-A9BA-BC2755742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53" y="3376719"/>
            <a:ext cx="2059275" cy="9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The output file (target data.xlsx) is generated simply by running the </a:t>
            </a:r>
            <a:r>
              <a:rPr lang="en-US" b="1" dirty="0">
                <a:latin typeface="Bahnschrift Condensed" panose="020B0502040204020203" pitchFamily="34" charset="0"/>
              </a:rPr>
              <a:t>python</a:t>
            </a:r>
            <a:r>
              <a:rPr lang="en-US" dirty="0">
                <a:latin typeface="Bahnschrift Condensed" panose="020B0502040204020203" pitchFamily="34" charset="0"/>
              </a:rPr>
              <a:t> or </a:t>
            </a:r>
            <a:r>
              <a:rPr lang="en-US" b="1" dirty="0" err="1">
                <a:latin typeface="Bahnschrift Condensed" panose="020B0502040204020203" pitchFamily="34" charset="0"/>
              </a:rPr>
              <a:t>jupyter</a:t>
            </a:r>
            <a:r>
              <a:rPr lang="en-US" b="1" dirty="0">
                <a:latin typeface="Bahnschrift Condensed" panose="020B0502040204020203" pitchFamily="34" charset="0"/>
              </a:rPr>
              <a:t> note</a:t>
            </a:r>
            <a:r>
              <a:rPr lang="en-US" dirty="0">
                <a:latin typeface="Bahnschrift Condensed" panose="020B0502040204020203" pitchFamily="34" charset="0"/>
              </a:rPr>
              <a:t> file (</a:t>
            </a:r>
            <a:r>
              <a:rPr lang="en-US" dirty="0" err="1">
                <a:latin typeface="Bahnschrift Condensed" panose="020B0502040204020203" pitchFamily="34" charset="0"/>
              </a:rPr>
              <a:t>data_task.jpynb</a:t>
            </a:r>
            <a:r>
              <a:rPr lang="en-US" dirty="0">
                <a:latin typeface="Bahnschrift Condensed" panose="020B0502040204020203" pitchFamily="34" charset="0"/>
              </a:rPr>
              <a:t>)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56602B-2489-4B46-A9BA-BC2755742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53" y="3376719"/>
            <a:ext cx="2059275" cy="9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integration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Collaborated all the unique attributes of each id in the form of a directory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9F949F-E2EC-43B9-9D3D-356401852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55" y="699732"/>
            <a:ext cx="4161615" cy="2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40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{E1CE0743-023E-472B-93DC-EF5B577BC9FE}tf56160789_win32</Template>
  <TotalTime>308</TotalTime>
  <Words>509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Bahnschrift Condensed</vt:lpstr>
      <vt:lpstr>Bookman Old Style</vt:lpstr>
      <vt:lpstr>Calibri</vt:lpstr>
      <vt:lpstr>Franklin Gothic Book</vt:lpstr>
      <vt:lpstr>Wingdings</vt:lpstr>
      <vt:lpstr>1_RetrospectVTI</vt:lpstr>
      <vt:lpstr>DATA TASK</vt:lpstr>
      <vt:lpstr>KEY FACTS OF DATA INPUT / OUTPUT</vt:lpstr>
      <vt:lpstr>KEY FACTS OF DATA INPUT / OUTPUT</vt:lpstr>
      <vt:lpstr>KEY FACTS OF DATA INPUT / OUTPUT</vt:lpstr>
      <vt:lpstr>KEY FACTS OF DATA INPUT / OUTPUT</vt:lpstr>
      <vt:lpstr>KEY FACTS OF DATA INPUT / OUTPUT</vt:lpstr>
      <vt:lpstr>KEY FACTS OF DATA INPUT / OUTPUT</vt:lpstr>
      <vt:lpstr>KEY FACTS OF DATA INPUT / OUTPUT</vt:lpstr>
      <vt:lpstr>SUMMARY OF THE CHANGES MADE TO THE INPUT DATA</vt:lpstr>
      <vt:lpstr>SUMMARY OF THE CHANGES MADE TO THE INPUT DATA</vt:lpstr>
      <vt:lpstr>SUMMARY OF THE CHANGES MADE TO THE INPUT DATA</vt:lpstr>
      <vt:lpstr>SUMMARY OF THE POTENTIAL CHANGES MADE TO THE INPUT DATA</vt:lpstr>
      <vt:lpstr>SUMMARY OF THE POTENTIAL CHANGES MADE TO THE INPUT DATA</vt:lpstr>
      <vt:lpstr>SUMMARY OF THE POTENTIAL CHANGES MADE TO THE INPUT DATA</vt:lpstr>
      <vt:lpstr>SUMMARY OF THE POTENTIAL CHANGES MADE TO THE INPUT DATA</vt:lpstr>
      <vt:lpstr>CUSTOMER TAKE-AWAY MESSAGE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Task</dc:title>
  <dc:creator>Abdullah Zahick</dc:creator>
  <cp:lastModifiedBy>Abdullah Zahick</cp:lastModifiedBy>
  <cp:revision>158</cp:revision>
  <dcterms:created xsi:type="dcterms:W3CDTF">2021-07-15T13:47:49Z</dcterms:created>
  <dcterms:modified xsi:type="dcterms:W3CDTF">2021-07-16T03:32:11Z</dcterms:modified>
</cp:coreProperties>
</file>