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Quattrocento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0D31D5-3BFE-4B3B-A6DB-FC20C43AA2C4}">
  <a:tblStyle styleId="{F70D31D5-3BFE-4B3B-A6DB-FC20C43AA2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5.xml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1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378dd61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378dd61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378dd61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378dd61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378dd619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378dd619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78dd619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78dd619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378dd619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378dd619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378dd619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378dd619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378dd619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378dd619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365af8a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365af8a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378dd619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378dd619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378dd61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378dd61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0277f72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0277f72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378dd619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378dd619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378dd61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378dd61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8e1fc532e3ba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a8e1fc532e3ba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8e1fc532e3ba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a8e1fc532e3ba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378dd619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378dd619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378dd619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378dd619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378dd619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378dd619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365af8a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365af8a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8e1fc532e3ba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8e1fc532e3ba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78dd619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78dd619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378dd619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378dd619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378dd619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378dd619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Transfer Learning in Collaborative Filtering for Sparsity Reduction</a:t>
            </a:r>
            <a:endParaRPr sz="3000"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2028000"/>
            <a:ext cx="6476700" cy="22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Team:</a:t>
            </a:r>
            <a:endParaRPr sz="2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Abhinay Gupta		BTech (2018209)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Shaney Waris		BTech (2018308)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Waquar Shamsi		MTech (MT20073)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System Transfer (CFT)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Coordinate System Construction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973650"/>
            <a:ext cx="85206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have two types of </a:t>
            </a:r>
            <a:r>
              <a:rPr lang="en"/>
              <a:t>auxiliary</a:t>
            </a:r>
            <a:r>
              <a:rPr lang="en"/>
              <a:t> data to transfer the </a:t>
            </a:r>
            <a:r>
              <a:rPr lang="en"/>
              <a:t>knowledge</a:t>
            </a:r>
            <a:r>
              <a:rPr lang="en"/>
              <a:t> from: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user is common in both </a:t>
            </a:r>
            <a:r>
              <a:rPr lang="en"/>
              <a:t>auxiliary</a:t>
            </a:r>
            <a:r>
              <a:rPr lang="en"/>
              <a:t> and target domain.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item is common </a:t>
            </a:r>
            <a:r>
              <a:rPr lang="en"/>
              <a:t>in both auxiliary and target domain.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find the principle coordinates by applying the SVD on this auxiliary sparse data matrix R</a:t>
            </a:r>
            <a:r>
              <a:rPr baseline="30000" lang="en"/>
              <a:t>(i)</a:t>
            </a:r>
            <a:r>
              <a:rPr lang="en"/>
              <a:t>  where i = 1,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B is the diagonal matrix.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375" y="2638701"/>
            <a:ext cx="5311425" cy="748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850" y="3664275"/>
            <a:ext cx="3267475" cy="390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675" y="4226325"/>
            <a:ext cx="4154665" cy="390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Coordinate System Construction (contd.)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005225"/>
            <a:ext cx="85206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                  			 </a:t>
            </a:r>
            <a:r>
              <a:rPr b="1" lang="en" sz="2200"/>
              <a:t>=&gt;</a:t>
            </a:r>
            <a:r>
              <a:rPr lang="en"/>
              <a:t>  ensure that their columns are orthonormal.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column of U and V </a:t>
            </a:r>
            <a:r>
              <a:rPr lang="en"/>
              <a:t>represents a semantic concept i.e. user taste in collaborative filtering.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Those columns are the principle coordinates in the low-dimensional space, and for this reason, we call this approach the coordinate system transfer.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Definition </a:t>
            </a:r>
            <a:r>
              <a:rPr lang="en"/>
              <a:t>(Coordinate System):  A coordinate system is a matrix with columns of orthonormal bases (principle coordinates), where the columns are located in descending order according to their corresponding eigenvalues.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25" y="1078750"/>
            <a:ext cx="3675000" cy="39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Coordinate System Construction (contd.)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005225"/>
            <a:ext cx="32304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figure shows two coordinate systems in the auxiliary domain, one for users and the other for items. We represent these two coordinate systems using two matrices as,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baseline="-25000" lang="en"/>
              <a:t>0 </a:t>
            </a:r>
            <a:r>
              <a:rPr lang="en"/>
              <a:t>= U</a:t>
            </a:r>
            <a:r>
              <a:rPr baseline="30000" lang="en"/>
              <a:t>(1)</a:t>
            </a:r>
            <a:endParaRPr baseline="300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-25000" lang="en"/>
              <a:t>0</a:t>
            </a:r>
            <a:r>
              <a:rPr lang="en"/>
              <a:t> = V</a:t>
            </a:r>
            <a:r>
              <a:rPr baseline="30000" lang="en"/>
              <a:t>(2)</a:t>
            </a:r>
            <a:endParaRPr baseline="30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021" y="1233825"/>
            <a:ext cx="5573201" cy="331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Coordinate System Adaptation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931575"/>
            <a:ext cx="85206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obtaining the coordinate systems from the auxiliary data R</a:t>
            </a:r>
            <a:r>
              <a:rPr baseline="30000" lang="en"/>
              <a:t>(1) </a:t>
            </a:r>
            <a:r>
              <a:rPr lang="en"/>
              <a:t>, R</a:t>
            </a:r>
            <a:r>
              <a:rPr baseline="30000" lang="en"/>
              <a:t>(2),</a:t>
            </a:r>
            <a:r>
              <a:rPr lang="en"/>
              <a:t> the latent user tastes (U</a:t>
            </a:r>
            <a:r>
              <a:rPr baseline="-25000" lang="en"/>
              <a:t>o</a:t>
            </a:r>
            <a:r>
              <a:rPr lang="en"/>
              <a:t>) and item factors (V</a:t>
            </a:r>
            <a:r>
              <a:rPr baseline="-25000" lang="en"/>
              <a:t>o</a:t>
            </a:r>
            <a:r>
              <a:rPr lang="en"/>
              <a:t>) will be transferred to the target domain 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target domain, we denote the two coordinate systems as U, V for users and items. Which are also required to be orthonormal according to the definition of coordinate system, that is U</a:t>
            </a:r>
            <a:r>
              <a:rPr baseline="30000" lang="en"/>
              <a:t>T</a:t>
            </a:r>
            <a:r>
              <a:rPr lang="en"/>
              <a:t>U = I,  V</a:t>
            </a:r>
            <a:r>
              <a:rPr baseline="30000" lang="en"/>
              <a:t>T</a:t>
            </a:r>
            <a:r>
              <a:rPr lang="en"/>
              <a:t>V = I.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requiring U = U</a:t>
            </a:r>
            <a:r>
              <a:rPr baseline="-25000" lang="en"/>
              <a:t>0</a:t>
            </a:r>
            <a:r>
              <a:rPr lang="en"/>
              <a:t>, V = V</a:t>
            </a:r>
            <a:r>
              <a:rPr baseline="-25000" lang="en"/>
              <a:t>0</a:t>
            </a:r>
            <a:r>
              <a:rPr lang="en"/>
              <a:t>, author relax this requirement and only require them to be similar.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 believe that though two domains are related, the latent user tastes and item factors in two domains can still be a bit different due to the domain specific context.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Coordinate System Adaptation (contd.)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210375" y="879000"/>
            <a:ext cx="88671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Hence, we replace the constraint U = U</a:t>
            </a:r>
            <a:r>
              <a:rPr baseline="-25000" lang="en"/>
              <a:t>0</a:t>
            </a:r>
            <a:r>
              <a:rPr lang="en"/>
              <a:t>, V = V</a:t>
            </a:r>
            <a:r>
              <a:rPr baseline="-25000" lang="en"/>
              <a:t>0</a:t>
            </a:r>
            <a:r>
              <a:rPr lang="en"/>
              <a:t> with two additional regularization terms ||U − U</a:t>
            </a:r>
            <a:r>
              <a:rPr baseline="-25000" lang="en"/>
              <a:t>0</a:t>
            </a:r>
            <a:r>
              <a:rPr lang="en"/>
              <a:t>||</a:t>
            </a:r>
            <a:r>
              <a:rPr baseline="30000" lang="en"/>
              <a:t>2</a:t>
            </a:r>
            <a:r>
              <a:rPr baseline="-25000" lang="en"/>
              <a:t>F  </a:t>
            </a:r>
            <a:r>
              <a:rPr lang="en"/>
              <a:t>, ||V − V</a:t>
            </a:r>
            <a:r>
              <a:rPr baseline="-25000" lang="en"/>
              <a:t>0</a:t>
            </a:r>
            <a:r>
              <a:rPr lang="en"/>
              <a:t>||</a:t>
            </a:r>
            <a:r>
              <a:rPr baseline="30000" lang="en"/>
              <a:t>2</a:t>
            </a:r>
            <a:r>
              <a:rPr baseline="-25000" lang="en"/>
              <a:t>F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allow more freedom of rotation and scaling, tri-factorization </a:t>
            </a:r>
            <a:r>
              <a:rPr lang="en"/>
              <a:t>method applied on R</a:t>
            </a:r>
            <a:r>
              <a:rPr lang="en"/>
              <a:t>, so </a:t>
            </a:r>
            <a:r>
              <a:rPr b="1" lang="en"/>
              <a:t>rating matrix R to be factorized into three parts</a:t>
            </a:r>
            <a:r>
              <a:rPr lang="en"/>
              <a:t>, one for the </a:t>
            </a:r>
            <a:r>
              <a:rPr b="1" lang="en"/>
              <a:t>user side coordinate system U</a:t>
            </a:r>
            <a:r>
              <a:rPr lang="en"/>
              <a:t>, a </a:t>
            </a:r>
            <a:r>
              <a:rPr b="1" lang="en"/>
              <a:t>second part for the item side coordinate system V</a:t>
            </a:r>
            <a:r>
              <a:rPr lang="en"/>
              <a:t>, and the </a:t>
            </a:r>
            <a:r>
              <a:rPr b="1" lang="en"/>
              <a:t>third part B to allow rotation and scaling</a:t>
            </a:r>
            <a:r>
              <a:rPr lang="en"/>
              <a:t> b/w the two coordinate systems.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U and V are non-negative and R is full (not </a:t>
            </a:r>
            <a:r>
              <a:rPr lang="en"/>
              <a:t>necessarily</a:t>
            </a:r>
            <a:r>
              <a:rPr lang="en"/>
              <a:t> be a diagonal matrix)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we obtain the following optimization problem for CST formulation: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625" y="3604475"/>
            <a:ext cx="4073087" cy="13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Coordinate System Adaptation (contd.)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85325" y="952625"/>
            <a:ext cx="85206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the optimization problem can be solved efficiently via an alternative method, by (a) fixing U,V, where the inner matrix B can then be solved analytically.  (b) fixing B, where U, V can be alternatively solved through a projected gradient descent method.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alternative method used in Algorithm monotonically decreases the objective function, and hence ensures convergence to local minimum.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we learn U, V, B, each missing entry r</a:t>
            </a:r>
            <a:r>
              <a:rPr baseline="-25000" lang="en"/>
              <a:t>ui</a:t>
            </a:r>
            <a:r>
              <a:rPr lang="en"/>
              <a:t> in R can be predicted via U</a:t>
            </a:r>
            <a:r>
              <a:rPr baseline="-25000" lang="en"/>
              <a:t>u</a:t>
            </a:r>
            <a:r>
              <a:rPr lang="en"/>
              <a:t>.B.V</a:t>
            </a:r>
            <a:r>
              <a:rPr baseline="-25000" lang="en"/>
              <a:t>i</a:t>
            </a:r>
            <a:r>
              <a:rPr baseline="30000" lang="en"/>
              <a:t>T</a:t>
            </a:r>
            <a:r>
              <a:rPr lang="en"/>
              <a:t>   where U</a:t>
            </a:r>
            <a:r>
              <a:rPr baseline="-25000" lang="en"/>
              <a:t>u</a:t>
            </a:r>
            <a:r>
              <a:rPr lang="en"/>
              <a:t> are the user u’s latent tastes and V</a:t>
            </a:r>
            <a:r>
              <a:rPr baseline="-25000" lang="en"/>
              <a:t>i</a:t>
            </a:r>
            <a:r>
              <a:rPr lang="en"/>
              <a:t> are the item i’s latent factors.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950" y="894575"/>
            <a:ext cx="5948250" cy="41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Evaluation Metrics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Netflix and </a:t>
            </a:r>
            <a:r>
              <a:rPr lang="en"/>
              <a:t>Movielens</a:t>
            </a:r>
            <a:r>
              <a:rPr lang="en"/>
              <a:t> 10M datasets.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two Evaluation Metrics: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25" y="2390775"/>
            <a:ext cx="43243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Sparsity in Collaborative Filtering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387700" y="123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{F70D31D5-3BFE-4B3B-A6DB-FC20C43AA2C4}</a:tableStyleId>
              </a:tblPr>
              <a:tblGrid>
                <a:gridCol w="1057750"/>
                <a:gridCol w="806750"/>
                <a:gridCol w="797475"/>
                <a:gridCol w="797425"/>
                <a:gridCol w="7138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6"/>
          <p:cNvSpPr txBox="1"/>
          <p:nvPr/>
        </p:nvSpPr>
        <p:spPr>
          <a:xfrm>
            <a:off x="1611100" y="3571200"/>
            <a:ext cx="17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Fig: A Sparse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129450" y="1844300"/>
            <a:ext cx="268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Sparsity May Lead to Overfitting, degrading the performance.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Construction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152475"/>
            <a:ext cx="85206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1: Randomly extracted 10</a:t>
            </a:r>
            <a:r>
              <a:rPr baseline="30000" lang="en"/>
              <a:t>4</a:t>
            </a:r>
            <a:r>
              <a:rPr lang="en"/>
              <a:t>x10</a:t>
            </a:r>
            <a:r>
              <a:rPr baseline="30000" lang="en"/>
              <a:t>4</a:t>
            </a:r>
            <a:r>
              <a:rPr lang="en"/>
              <a:t> dense rating matrix from the Netflix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2: Took 50% of items as the target rating matrix R and other disjoint 50% items as user side auxiliary data R</a:t>
            </a:r>
            <a:r>
              <a:rPr baseline="30000" lang="en"/>
              <a:t>(1)</a:t>
            </a:r>
            <a:r>
              <a:rPr lang="en"/>
              <a:t> i.e., R and R</a:t>
            </a:r>
            <a:r>
              <a:rPr baseline="30000" lang="en"/>
              <a:t>(1)</a:t>
            </a:r>
            <a:r>
              <a:rPr lang="en"/>
              <a:t> share common users but not common items.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3: Extracted item side auxiliary data R</a:t>
            </a:r>
            <a:r>
              <a:rPr baseline="30000" lang="en"/>
              <a:t>(2)</a:t>
            </a:r>
            <a:r>
              <a:rPr lang="en"/>
              <a:t>, of size 5000 x 5000 from MovieLens data by taking only common movies between MovieLens and Netflix.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4: Relabel ratings 1,2,3 as 0 and 4,5 as 1 in R</a:t>
            </a:r>
            <a:r>
              <a:rPr baseline="30000" lang="en"/>
              <a:t>(1) </a:t>
            </a:r>
            <a:r>
              <a:rPr lang="en"/>
              <a:t>and</a:t>
            </a:r>
            <a:r>
              <a:rPr baseline="30000" lang="en"/>
              <a:t> </a:t>
            </a:r>
            <a:r>
              <a:rPr lang="en"/>
              <a:t>R</a:t>
            </a:r>
            <a:r>
              <a:rPr baseline="30000" lang="en"/>
              <a:t>(2)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all of the experiments the target domain rating set is split randomly into training and test sets, T</a:t>
            </a:r>
            <a:r>
              <a:rPr baseline="-25000" lang="en"/>
              <a:t>R</a:t>
            </a:r>
            <a:r>
              <a:rPr lang="en"/>
              <a:t>, T</a:t>
            </a:r>
            <a:r>
              <a:rPr baseline="-25000" lang="en"/>
              <a:t>E</a:t>
            </a:r>
            <a:r>
              <a:rPr lang="en"/>
              <a:t>, with 50% ratings respectively.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138"/>
            <a:ext cx="8839200" cy="24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 txBox="1"/>
          <p:nvPr/>
        </p:nvSpPr>
        <p:spPr>
          <a:xfrm>
            <a:off x="185350" y="3892375"/>
            <a:ext cx="880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858"/>
                </a:solidFill>
                <a:latin typeface="Proxima Nova"/>
                <a:ea typeface="Proxima Nova"/>
                <a:cs typeface="Proxima Nova"/>
                <a:sym typeface="Proxima Nova"/>
              </a:rPr>
              <a:t>For LFM, CMF, CST and OptSpace, different latent dimensions {5, 10, 15} are tried; for LFM and CMF, different </a:t>
            </a:r>
            <a:r>
              <a:rPr lang="en">
                <a:solidFill>
                  <a:srgbClr val="595858"/>
                </a:solidFill>
                <a:latin typeface="Proxima Nova"/>
                <a:ea typeface="Proxima Nova"/>
                <a:cs typeface="Proxima Nova"/>
                <a:sym typeface="Proxima Nova"/>
              </a:rPr>
              <a:t>trade off</a:t>
            </a:r>
            <a:r>
              <a:rPr lang="en">
                <a:solidFill>
                  <a:srgbClr val="595858"/>
                </a:solidFill>
                <a:latin typeface="Proxima Nova"/>
                <a:ea typeface="Proxima Nova"/>
                <a:cs typeface="Proxima Nova"/>
                <a:sym typeface="Proxima Nova"/>
              </a:rPr>
              <a:t> parameters {0.001, 0.01, 0.1, 1, 10, 100} and {0.1, 0.5, 1, 5, 10} are tried.</a:t>
            </a:r>
            <a:endParaRPr>
              <a:solidFill>
                <a:srgbClr val="59585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based on Result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CST performs significantly better than all other methods in all sparsity levels.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Among the non-transfer learning approaches, AF performs better than LFM.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transfer learning approaches perform better than non transfer learning approaches.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Among transfer learning approaches, CST performs way better than CMF across all sparsity levels.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 side note, Average Filling Methods tried: </a:t>
            </a:r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700" y="3154013"/>
            <a:ext cx="19621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OPTSpace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5026825" y="1846675"/>
            <a:ext cx="3625800" cy="2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setting the tradeoff parameter ρ</a:t>
            </a:r>
            <a:r>
              <a:rPr baseline="-25000" lang="en"/>
              <a:t>u</a:t>
            </a:r>
            <a:r>
              <a:rPr lang="en"/>
              <a:t> and ρ</a:t>
            </a:r>
            <a:r>
              <a:rPr baseline="-25000" lang="en"/>
              <a:t>v</a:t>
            </a:r>
            <a:r>
              <a:rPr lang="en"/>
              <a:t> to 0, the CST model become equivalent to the OPTSpace.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575"/>
            <a:ext cx="4446730" cy="42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12370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:D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Any Questions?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Why Transfer Learning?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000000"/>
                </a:solidFill>
              </a:rPr>
              <a:t>Dense Auxiliary Data may be present in some other more mature application domains.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000000"/>
                </a:solidFill>
              </a:rPr>
              <a:t>Can be used to transfer the principle coordinates from the auxiliary domain to reduce the effect of data sparsity.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0000"/>
                </a:solidFill>
              </a:rPr>
              <a:t>Limitations of Approaches to Solve Sparsity Problem</a:t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Non-Transfer Learning Approaches: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000000"/>
                </a:solidFill>
              </a:rPr>
              <a:t>Asking new users to rate selected items degrades user experience.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000000"/>
                </a:solidFill>
              </a:rPr>
              <a:t>Using ‘Implicit User Feedbacks’ rely on Tracking User Behaviour.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Transfer Learning Approaches: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000000"/>
                </a:solidFill>
              </a:rPr>
              <a:t>Requires expressed preferences to be homogeneous in target and auxiliary domain.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000000"/>
                </a:solidFill>
              </a:rPr>
              <a:t>Assumes both users and items in auxiliary data to be related to target data.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Proposed Solution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42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Authors proposed matrix factorization based method termed as Coordinate System Transfer (CST) for knowledge transfer.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The proposed solution takes into account the heterogeneous domains of target and auxiliary data.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</a:rPr>
              <a:t>The proposed solution can work with an auxiliary data source with either similar users or similar items not necessarily both similar.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325" y="1317300"/>
            <a:ext cx="4664676" cy="30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Key Idea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sparse matrix tri-factorization on the auxiliary data to discover the principle coordinates, answering what to transfer.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Novel regularization technique  in order to adapt the coordinate systems for modeling target domain data, which addresses the problem of how to transfer the knowledge.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Auxiliary</a:t>
            </a:r>
            <a:r>
              <a:rPr lang="en"/>
              <a:t> Domain”  VS  “Target Domain”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185475" y="932850"/>
            <a:ext cx="3548700" cy="4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Transfer Learning make use of the data from other RS referred to as the auxiliary domain, and transfer the knowledge that are consistent in different domains to the target domain.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Auxiliary Domain:  </a:t>
            </a:r>
            <a:r>
              <a:rPr lang="en" sz="1600"/>
              <a:t>Data obtained from the other </a:t>
            </a:r>
            <a:r>
              <a:rPr lang="en" sz="1600"/>
              <a:t>recommender</a:t>
            </a:r>
            <a:r>
              <a:rPr lang="en" sz="1600"/>
              <a:t> systems where either users or items are similar to the target domain.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Target Domain:  </a:t>
            </a:r>
            <a:r>
              <a:rPr lang="en" sz="1600"/>
              <a:t>It is the data of our own </a:t>
            </a:r>
            <a:r>
              <a:rPr lang="en" sz="1600"/>
              <a:t>recommender</a:t>
            </a:r>
            <a:r>
              <a:rPr lang="en" sz="1600"/>
              <a:t> system.</a:t>
            </a:r>
            <a:endParaRPr sz="16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600" y="1551625"/>
            <a:ext cx="5131199" cy="304756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0" name="Google Shape;120;p21"/>
          <p:cNvCxnSpPr/>
          <p:nvPr/>
        </p:nvCxnSpPr>
        <p:spPr>
          <a:xfrm>
            <a:off x="7063225" y="4349250"/>
            <a:ext cx="8100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1"/>
          <p:cNvSpPr txBox="1"/>
          <p:nvPr/>
        </p:nvSpPr>
        <p:spPr>
          <a:xfrm>
            <a:off x="7636350" y="4733275"/>
            <a:ext cx="14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Target Domain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2" name="Google Shape;122;p21"/>
          <p:cNvCxnSpPr/>
          <p:nvPr/>
        </p:nvCxnSpPr>
        <p:spPr>
          <a:xfrm flipH="1" rot="10800000">
            <a:off x="5111950" y="1375300"/>
            <a:ext cx="8520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1"/>
          <p:cNvCxnSpPr/>
          <p:nvPr/>
        </p:nvCxnSpPr>
        <p:spPr>
          <a:xfrm rot="10800000">
            <a:off x="6710850" y="1375500"/>
            <a:ext cx="9150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1"/>
          <p:cNvSpPr txBox="1"/>
          <p:nvPr/>
        </p:nvSpPr>
        <p:spPr>
          <a:xfrm>
            <a:off x="5406450" y="1020275"/>
            <a:ext cx="18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Auxiliary Domain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005225"/>
            <a:ext cx="85206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auxiliary domain can be partitioned into two parts, a user part (</a:t>
            </a:r>
            <a:r>
              <a:rPr lang="en"/>
              <a:t>user side</a:t>
            </a:r>
            <a:r>
              <a:rPr lang="en"/>
              <a:t>) and an item part (</a:t>
            </a:r>
            <a:r>
              <a:rPr lang="en"/>
              <a:t>item side</a:t>
            </a:r>
            <a:r>
              <a:rPr lang="en"/>
              <a:t>), which share common users and items, with the target domain.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as the number of users and m the number of items in the target domain.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 ∈ S</a:t>
            </a:r>
            <a:r>
              <a:rPr baseline="30000" lang="en"/>
              <a:t>n×m</a:t>
            </a:r>
            <a:r>
              <a:rPr lang="en"/>
              <a:t> as the observed sparse rating matrix, where S is the set of observed user feedbacks, i.e. S = {1, 2, 3, 4, 5}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r</a:t>
            </a:r>
            <a:r>
              <a:rPr baseline="-25000" lang="en"/>
              <a:t>ui</a:t>
            </a:r>
            <a:r>
              <a:rPr lang="en"/>
              <a:t> ∈ S is the rating given by user u on item 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∈ {0, 1}</a:t>
            </a:r>
            <a:r>
              <a:rPr baseline="30000" lang="en"/>
              <a:t>n×m </a:t>
            </a:r>
            <a:r>
              <a:rPr lang="en"/>
              <a:t>is the corresponding indicator matrix, with y</a:t>
            </a:r>
            <a:r>
              <a:rPr baseline="-25000" lang="en"/>
              <a:t>ui</a:t>
            </a:r>
            <a:r>
              <a:rPr lang="en"/>
              <a:t> = 1 if user u has rated item i, and y</a:t>
            </a:r>
            <a:r>
              <a:rPr baseline="-25000" lang="en"/>
              <a:t>ui</a:t>
            </a:r>
            <a:r>
              <a:rPr lang="en"/>
              <a:t> = 0 otherwise.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 (contd.)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auxiliary domain, we use R</a:t>
            </a:r>
            <a:r>
              <a:rPr baseline="30000" lang="en"/>
              <a:t>(1)</a:t>
            </a:r>
            <a:r>
              <a:rPr lang="en"/>
              <a:t>, R</a:t>
            </a:r>
            <a:r>
              <a:rPr baseline="30000" lang="en"/>
              <a:t>(2)</a:t>
            </a:r>
            <a:r>
              <a:rPr lang="en"/>
              <a:t> to denote data matrices from auxiliary data sources that share common users and items with 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sets of observed user feedbacks, S</a:t>
            </a:r>
            <a:r>
              <a:rPr baseline="30000" lang="en"/>
              <a:t>(1)</a:t>
            </a:r>
            <a:r>
              <a:rPr lang="en"/>
              <a:t>, S</a:t>
            </a:r>
            <a:r>
              <a:rPr baseline="30000" lang="en"/>
              <a:t>(2)</a:t>
            </a:r>
            <a:r>
              <a:rPr lang="en"/>
              <a:t>, of the two data matrices are often not the same as S of the target domain, i.e. S</a:t>
            </a:r>
            <a:r>
              <a:rPr baseline="30000" lang="en"/>
              <a:t>(1)</a:t>
            </a:r>
            <a:r>
              <a:rPr lang="en"/>
              <a:t> = S</a:t>
            </a:r>
            <a:r>
              <a:rPr baseline="30000" lang="en"/>
              <a:t>(2)</a:t>
            </a:r>
            <a:r>
              <a:rPr lang="en"/>
              <a:t> = {0, 1}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goal is to make use of R</a:t>
            </a:r>
            <a:r>
              <a:rPr baseline="30000" lang="en"/>
              <a:t>(1)</a:t>
            </a:r>
            <a:r>
              <a:rPr lang="en"/>
              <a:t>, R</a:t>
            </a:r>
            <a:r>
              <a:rPr baseline="30000" lang="en"/>
              <a:t>(2)</a:t>
            </a:r>
            <a:r>
              <a:rPr lang="en"/>
              <a:t> to help predict the missing values in 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