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Slab-bold.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e606de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e606de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5e606de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5e606de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0a43883e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0a43883e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0a43883e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0a43883e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c23145a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c23145a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c23145a9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c23145a9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c23145a9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c23145a9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c23145a9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c23145a9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c23145a9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c23145a9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0a4f4962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0a4f4962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c23145a9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c23145a9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0a43883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0a43883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0a4f496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0a4f496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0a4f496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0a4f496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0a4f496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0a4f496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0a4f496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0a4f496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0a4f4962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0a4f4962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0a43883e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0a43883e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0a43883e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0a43883e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c23145a9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c23145a9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bbcebae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bbcebae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0a4388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0a4388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0a43883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0a43883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0a43883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0a43883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0a43883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0a43883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e606de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e606de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OOPD PROJECT 2</a:t>
            </a:r>
            <a:endParaRPr/>
          </a:p>
          <a:p>
            <a:pPr indent="0" lvl="0" marL="0" rtl="0" algn="ctr">
              <a:spcBef>
                <a:spcPts val="0"/>
              </a:spcBef>
              <a:spcAft>
                <a:spcPts val="0"/>
              </a:spcAft>
              <a:buNone/>
            </a:pPr>
            <a:r>
              <a:rPr lang="en"/>
              <a:t>19. Interest Rate Calculation for Bank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Arpit Saxena (MT20058)</a:t>
            </a:r>
            <a:endParaRPr/>
          </a:p>
          <a:p>
            <a:pPr indent="0" lvl="0" marL="0" rtl="0" algn="ctr">
              <a:spcBef>
                <a:spcPts val="0"/>
              </a:spcBef>
              <a:spcAft>
                <a:spcPts val="0"/>
              </a:spcAft>
              <a:buNone/>
            </a:pPr>
            <a:r>
              <a:rPr lang="en"/>
              <a:t>Waquar Shamsi (MT20073)</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client and accounts has 1:n relationship as base client has a list of objects of accounts.</a:t>
            </a:r>
            <a:endParaRPr/>
          </a:p>
          <a:p>
            <a:pPr indent="0" lvl="0" marL="0" rtl="0" algn="l">
              <a:spcBef>
                <a:spcPts val="1600"/>
              </a:spcBef>
              <a:spcAft>
                <a:spcPts val="0"/>
              </a:spcAft>
              <a:buNone/>
            </a:pPr>
            <a:r>
              <a:rPr lang="en"/>
              <a:t>Accounts is an abstract class as it has an abstract method which must be implement by the child classes.</a:t>
            </a:r>
            <a:endParaRPr/>
          </a:p>
          <a:p>
            <a:pPr indent="0" lvl="0" marL="0" rtl="0" algn="l">
              <a:spcBef>
                <a:spcPts val="1600"/>
              </a:spcBef>
              <a:spcAft>
                <a:spcPts val="0"/>
              </a:spcAft>
              <a:buNone/>
            </a:pPr>
            <a:r>
              <a:rPr lang="en"/>
              <a:t>Savings Fixed and Loans are the child classes of Accounts class. Loans is also futher inherited by another class of Admin</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inherits user managment class and operations managment class apart form loan class in order to use all of their features as its own.</a:t>
            </a:r>
            <a:endParaRPr/>
          </a:p>
          <a:p>
            <a:pPr indent="0" lvl="0" marL="0" rtl="0" algn="l">
              <a:spcBef>
                <a:spcPts val="1600"/>
              </a:spcBef>
              <a:spcAft>
                <a:spcPts val="1600"/>
              </a:spcAft>
              <a:buNone/>
            </a:pPr>
            <a:r>
              <a:rPr lang="en"/>
              <a:t> There is also another class of Account Managment which handles the calculation of adding of interests and other routine activities.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OF FEATURES IMPLEMENTED</a:t>
            </a:r>
            <a:endParaRPr/>
          </a:p>
          <a:p>
            <a:pPr indent="0" lvl="0" marL="0" rtl="0" algn="r">
              <a:spcBef>
                <a:spcPts val="0"/>
              </a:spcBef>
              <a:spcAft>
                <a:spcPts val="0"/>
              </a:spcAft>
              <a:buNone/>
            </a:pPr>
            <a:r>
              <a:t/>
            </a:r>
            <a:endParaRPr sz="1200"/>
          </a:p>
        </p:txBody>
      </p:sp>
      <p:sp>
        <p:nvSpPr>
          <p:cNvPr id="130" name="Google Shape;130;p24"/>
          <p:cNvSpPr txBox="1"/>
          <p:nvPr>
            <p:ph idx="4294967295" type="body"/>
          </p:nvPr>
        </p:nvSpPr>
        <p:spPr>
          <a:xfrm>
            <a:off x="695925" y="1105998"/>
            <a:ext cx="4546800" cy="388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Role based access control</a:t>
            </a:r>
            <a:endParaRPr sz="1500"/>
          </a:p>
          <a:p>
            <a:pPr indent="-323850" lvl="0" marL="457200" rtl="0" algn="l">
              <a:spcBef>
                <a:spcPts val="0"/>
              </a:spcBef>
              <a:spcAft>
                <a:spcPts val="0"/>
              </a:spcAft>
              <a:buSzPts val="1500"/>
              <a:buChar char="●"/>
            </a:pPr>
            <a:r>
              <a:rPr lang="en" sz="1500"/>
              <a:t>EMI</a:t>
            </a:r>
            <a:endParaRPr sz="1500"/>
          </a:p>
          <a:p>
            <a:pPr indent="-323850" lvl="0" marL="457200" rtl="0" algn="l">
              <a:spcBef>
                <a:spcPts val="0"/>
              </a:spcBef>
              <a:spcAft>
                <a:spcPts val="0"/>
              </a:spcAft>
              <a:buSzPts val="1500"/>
              <a:buChar char="●"/>
            </a:pPr>
            <a:r>
              <a:rPr lang="en" sz="1500"/>
              <a:t>Complaint Registration</a:t>
            </a:r>
            <a:endParaRPr sz="1500"/>
          </a:p>
          <a:p>
            <a:pPr indent="-323850" lvl="0" marL="457200" rtl="0" algn="l">
              <a:spcBef>
                <a:spcPts val="0"/>
              </a:spcBef>
              <a:spcAft>
                <a:spcPts val="0"/>
              </a:spcAft>
              <a:buSzPts val="1500"/>
              <a:buChar char="●"/>
            </a:pPr>
            <a:r>
              <a:rPr lang="en" sz="1500"/>
              <a:t>Different User Interfaces</a:t>
            </a:r>
            <a:endParaRPr sz="1500"/>
          </a:p>
          <a:p>
            <a:pPr indent="-323850" lvl="0" marL="457200" rtl="0" algn="l">
              <a:spcBef>
                <a:spcPts val="0"/>
              </a:spcBef>
              <a:spcAft>
                <a:spcPts val="0"/>
              </a:spcAft>
              <a:buSzPts val="1500"/>
              <a:buChar char="●"/>
            </a:pPr>
            <a:r>
              <a:rPr lang="en" sz="1500"/>
              <a:t>Password Updation</a:t>
            </a:r>
            <a:endParaRPr sz="1500"/>
          </a:p>
          <a:p>
            <a:pPr indent="-323850" lvl="0" marL="457200" rtl="0" algn="l">
              <a:spcBef>
                <a:spcPts val="0"/>
              </a:spcBef>
              <a:spcAft>
                <a:spcPts val="0"/>
              </a:spcAft>
              <a:buSzPts val="1500"/>
              <a:buChar char="●"/>
            </a:pPr>
            <a:r>
              <a:rPr lang="en" sz="1500"/>
              <a:t>Savings and Fixed Deposits</a:t>
            </a:r>
            <a:endParaRPr sz="1500"/>
          </a:p>
          <a:p>
            <a:pPr indent="-323850" lvl="0" marL="457200" rtl="0" algn="l">
              <a:spcBef>
                <a:spcPts val="0"/>
              </a:spcBef>
              <a:spcAft>
                <a:spcPts val="0"/>
              </a:spcAft>
              <a:buSzPts val="1500"/>
              <a:buChar char="●"/>
            </a:pPr>
            <a:r>
              <a:rPr lang="en" sz="1500"/>
              <a:t>Changing of Interest Rates by Admin</a:t>
            </a:r>
            <a:endParaRPr sz="1500"/>
          </a:p>
          <a:p>
            <a:pPr indent="-323850" lvl="0" marL="457200" rtl="0" algn="l">
              <a:spcBef>
                <a:spcPts val="0"/>
              </a:spcBef>
              <a:spcAft>
                <a:spcPts val="0"/>
              </a:spcAft>
              <a:buSzPts val="1500"/>
              <a:buChar char="●"/>
            </a:pPr>
            <a:r>
              <a:rPr lang="en" sz="1500"/>
              <a:t>Calculate and Add Interest amounts after deducting taxes.</a:t>
            </a:r>
            <a:endParaRPr sz="1500"/>
          </a:p>
          <a:p>
            <a:pPr indent="-323850" lvl="0" marL="457200" rtl="0" algn="l">
              <a:spcBef>
                <a:spcPts val="0"/>
              </a:spcBef>
              <a:spcAft>
                <a:spcPts val="0"/>
              </a:spcAft>
              <a:buSzPts val="1500"/>
              <a:buChar char="●"/>
            </a:pPr>
            <a:r>
              <a:rPr lang="en" sz="1500"/>
              <a:t>View Non Performing Accounts</a:t>
            </a:r>
            <a:endParaRPr sz="1500"/>
          </a:p>
          <a:p>
            <a:pPr indent="-323850" lvl="0" marL="457200" rtl="0" algn="l">
              <a:spcBef>
                <a:spcPts val="0"/>
              </a:spcBef>
              <a:spcAft>
                <a:spcPts val="0"/>
              </a:spcAft>
              <a:buSzPts val="1500"/>
              <a:buChar char="●"/>
            </a:pPr>
            <a:r>
              <a:rPr lang="en" sz="1500"/>
              <a:t>Creation Deletion of Accounts</a:t>
            </a:r>
            <a:endParaRPr sz="1500"/>
          </a:p>
          <a:p>
            <a:pPr indent="-323850" lvl="0" marL="457200" rtl="0" algn="l">
              <a:spcBef>
                <a:spcPts val="0"/>
              </a:spcBef>
              <a:spcAft>
                <a:spcPts val="0"/>
              </a:spcAft>
              <a:buSzPts val="1500"/>
              <a:buChar char="●"/>
            </a:pPr>
            <a:r>
              <a:rPr lang="en" sz="1500"/>
              <a:t>Log Management</a:t>
            </a:r>
            <a:endParaRPr sz="1500"/>
          </a:p>
          <a:p>
            <a:pPr indent="-323850" lvl="0" marL="457200" rtl="0" algn="l">
              <a:spcBef>
                <a:spcPts val="0"/>
              </a:spcBef>
              <a:spcAft>
                <a:spcPts val="0"/>
              </a:spcAft>
              <a:buSzPts val="1500"/>
              <a:buChar char="●"/>
            </a:pPr>
            <a:r>
              <a:rPr lang="en" sz="1500"/>
              <a:t>Hidden Password Inputs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Home Page- Daily and monthly </a:t>
            </a:r>
            <a:r>
              <a:rPr lang="en"/>
              <a:t>interest</a:t>
            </a:r>
            <a:r>
              <a:rPr lang="en"/>
              <a:t> </a:t>
            </a:r>
            <a:r>
              <a:rPr lang="en"/>
              <a:t>calculation</a:t>
            </a:r>
            <a:r>
              <a:rPr lang="en"/>
              <a:t> done before login request</a:t>
            </a:r>
            <a:endParaRPr/>
          </a:p>
        </p:txBody>
      </p:sp>
      <p:pic>
        <p:nvPicPr>
          <p:cNvPr id="137" name="Google Shape;137;p25"/>
          <p:cNvPicPr preferRelativeResize="0"/>
          <p:nvPr/>
        </p:nvPicPr>
        <p:blipFill>
          <a:blip r:embed="rId3">
            <a:alphaModFix/>
          </a:blip>
          <a:stretch>
            <a:fillRect/>
          </a:stretch>
        </p:blipFill>
        <p:spPr>
          <a:xfrm>
            <a:off x="693375" y="2792488"/>
            <a:ext cx="7620000" cy="185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Admin Interface</a:t>
            </a:r>
            <a:endParaRPr/>
          </a:p>
        </p:txBody>
      </p:sp>
      <p:pic>
        <p:nvPicPr>
          <p:cNvPr id="144" name="Google Shape;144;p26"/>
          <p:cNvPicPr preferRelativeResize="0"/>
          <p:nvPr/>
        </p:nvPicPr>
        <p:blipFill>
          <a:blip r:embed="rId3">
            <a:alphaModFix/>
          </a:blip>
          <a:stretch>
            <a:fillRect/>
          </a:stretch>
        </p:blipFill>
        <p:spPr>
          <a:xfrm>
            <a:off x="2406446" y="1716550"/>
            <a:ext cx="5419776" cy="3306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Set Interest Interface</a:t>
            </a:r>
            <a:endParaRPr/>
          </a:p>
        </p:txBody>
      </p:sp>
      <p:pic>
        <p:nvPicPr>
          <p:cNvPr id="151" name="Google Shape;151;p27"/>
          <p:cNvPicPr preferRelativeResize="0"/>
          <p:nvPr/>
        </p:nvPicPr>
        <p:blipFill>
          <a:blip r:embed="rId3">
            <a:alphaModFix/>
          </a:blip>
          <a:stretch>
            <a:fillRect/>
          </a:stretch>
        </p:blipFill>
        <p:spPr>
          <a:xfrm>
            <a:off x="1538463" y="1882675"/>
            <a:ext cx="6581775"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57" name="Google Shape;157;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View Customer Summary </a:t>
            </a:r>
            <a:r>
              <a:rPr lang="en"/>
              <a:t>Interface</a:t>
            </a:r>
            <a:endParaRPr/>
          </a:p>
        </p:txBody>
      </p:sp>
      <p:pic>
        <p:nvPicPr>
          <p:cNvPr id="158" name="Google Shape;158;p28"/>
          <p:cNvPicPr preferRelativeResize="0"/>
          <p:nvPr/>
        </p:nvPicPr>
        <p:blipFill>
          <a:blip r:embed="rId3">
            <a:alphaModFix/>
          </a:blip>
          <a:stretch>
            <a:fillRect/>
          </a:stretch>
        </p:blipFill>
        <p:spPr>
          <a:xfrm>
            <a:off x="0" y="2214419"/>
            <a:ext cx="9144002" cy="7146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64" name="Google Shape;164;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Approve Loan Interface</a:t>
            </a:r>
            <a:endParaRPr/>
          </a:p>
        </p:txBody>
      </p:sp>
      <p:pic>
        <p:nvPicPr>
          <p:cNvPr id="165" name="Google Shape;165;p29"/>
          <p:cNvPicPr preferRelativeResize="0"/>
          <p:nvPr/>
        </p:nvPicPr>
        <p:blipFill>
          <a:blip r:embed="rId3">
            <a:alphaModFix/>
          </a:blip>
          <a:stretch>
            <a:fillRect/>
          </a:stretch>
        </p:blipFill>
        <p:spPr>
          <a:xfrm>
            <a:off x="14275" y="2202638"/>
            <a:ext cx="9115425" cy="2524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71" name="Google Shape;171;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Remove Account </a:t>
            </a:r>
            <a:r>
              <a:rPr lang="en"/>
              <a:t>Interface</a:t>
            </a:r>
            <a:endParaRPr/>
          </a:p>
        </p:txBody>
      </p:sp>
      <p:pic>
        <p:nvPicPr>
          <p:cNvPr id="172" name="Google Shape;172;p30"/>
          <p:cNvPicPr preferRelativeResize="0"/>
          <p:nvPr/>
        </p:nvPicPr>
        <p:blipFill>
          <a:blip r:embed="rId3">
            <a:alphaModFix/>
          </a:blip>
          <a:stretch>
            <a:fillRect/>
          </a:stretch>
        </p:blipFill>
        <p:spPr>
          <a:xfrm>
            <a:off x="690550" y="2266438"/>
            <a:ext cx="7762875" cy="208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78" name="Google Shape;178;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Deposit Money</a:t>
            </a:r>
            <a:r>
              <a:rPr lang="en"/>
              <a:t> Interface</a:t>
            </a:r>
            <a:endParaRPr/>
          </a:p>
        </p:txBody>
      </p:sp>
      <p:pic>
        <p:nvPicPr>
          <p:cNvPr id="179" name="Google Shape;179;p31"/>
          <p:cNvPicPr preferRelativeResize="0"/>
          <p:nvPr/>
        </p:nvPicPr>
        <p:blipFill>
          <a:blip r:embed="rId3">
            <a:alphaModFix/>
          </a:blip>
          <a:stretch>
            <a:fillRect/>
          </a:stretch>
        </p:blipFill>
        <p:spPr>
          <a:xfrm>
            <a:off x="552450" y="2385575"/>
            <a:ext cx="8039100" cy="201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Files submitted in zip</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MT20073_MT20058_Project2.py</a:t>
            </a:r>
            <a:endParaRPr/>
          </a:p>
          <a:p>
            <a:pPr indent="-342900" lvl="0" marL="457200" rtl="0" algn="l">
              <a:spcBef>
                <a:spcPts val="0"/>
              </a:spcBef>
              <a:spcAft>
                <a:spcPts val="0"/>
              </a:spcAft>
              <a:buSzPts val="1800"/>
              <a:buChar char="●"/>
            </a:pPr>
            <a:r>
              <a:rPr lang="en"/>
              <a:t>MT20073_MT20058_Project2.pptx</a:t>
            </a:r>
            <a:endParaRPr/>
          </a:p>
          <a:p>
            <a:pPr indent="-342900" lvl="0" marL="457200" rtl="0" algn="l">
              <a:spcBef>
                <a:spcPts val="0"/>
              </a:spcBef>
              <a:spcAft>
                <a:spcPts val="0"/>
              </a:spcAft>
              <a:buSzPts val="1800"/>
              <a:buChar char="●"/>
            </a:pPr>
            <a:r>
              <a:rPr lang="en"/>
              <a:t>database.db</a:t>
            </a:r>
            <a:endParaRPr/>
          </a:p>
          <a:p>
            <a:pPr indent="0" lvl="0" marL="0" rtl="0" algn="l">
              <a:spcBef>
                <a:spcPts val="1600"/>
              </a:spcBef>
              <a:spcAft>
                <a:spcPts val="0"/>
              </a:spcAft>
              <a:buNone/>
            </a:pPr>
            <a:r>
              <a:rPr lang="en"/>
              <a:t>Initial usernames and passwords</a:t>
            </a:r>
            <a:endParaRPr/>
          </a:p>
          <a:p>
            <a:pPr indent="-342900" lvl="0" marL="457200" rtl="0" algn="l">
              <a:spcBef>
                <a:spcPts val="0"/>
              </a:spcBef>
              <a:spcAft>
                <a:spcPts val="0"/>
              </a:spcAft>
              <a:buSzPts val="1800"/>
              <a:buChar char="➢"/>
            </a:pPr>
            <a:r>
              <a:rPr lang="en"/>
              <a:t>For admin_interface-</a:t>
            </a:r>
            <a:endParaRPr/>
          </a:p>
          <a:p>
            <a:pPr indent="-317500" lvl="1" marL="914400" rtl="0" algn="l">
              <a:spcBef>
                <a:spcPts val="0"/>
              </a:spcBef>
              <a:spcAft>
                <a:spcPts val="0"/>
              </a:spcAft>
              <a:buSzPts val="1400"/>
              <a:buChar char="○"/>
            </a:pPr>
            <a:r>
              <a:rPr lang="en"/>
              <a:t>Username:	admin</a:t>
            </a:r>
            <a:endParaRPr/>
          </a:p>
          <a:p>
            <a:pPr indent="-317500" lvl="1" marL="914400" rtl="0" algn="l">
              <a:spcBef>
                <a:spcPts val="0"/>
              </a:spcBef>
              <a:spcAft>
                <a:spcPts val="0"/>
              </a:spcAft>
              <a:buSzPts val="1400"/>
              <a:buChar char="○"/>
            </a:pPr>
            <a:r>
              <a:rPr lang="en"/>
              <a:t>Password: 	admin</a:t>
            </a:r>
            <a:endParaRPr/>
          </a:p>
          <a:p>
            <a:pPr indent="-342900" lvl="0" marL="457200" rtl="0" algn="l">
              <a:spcBef>
                <a:spcPts val="0"/>
              </a:spcBef>
              <a:spcAft>
                <a:spcPts val="0"/>
              </a:spcAft>
              <a:buSzPts val="1800"/>
              <a:buChar char="➢"/>
            </a:pPr>
            <a:r>
              <a:rPr lang="en"/>
              <a:t>For client_interface-</a:t>
            </a:r>
            <a:endParaRPr/>
          </a:p>
          <a:p>
            <a:pPr indent="-317500" lvl="1" marL="914400" rtl="0" algn="l">
              <a:spcBef>
                <a:spcPts val="0"/>
              </a:spcBef>
              <a:spcAft>
                <a:spcPts val="0"/>
              </a:spcAft>
              <a:buSzPts val="1400"/>
              <a:buChar char="○"/>
            </a:pPr>
            <a:r>
              <a:rPr lang="en"/>
              <a:t>Username:	client2</a:t>
            </a:r>
            <a:endParaRPr/>
          </a:p>
          <a:p>
            <a:pPr indent="-317500" lvl="1" marL="914400" rtl="0" algn="l">
              <a:spcBef>
                <a:spcPts val="0"/>
              </a:spcBef>
              <a:spcAft>
                <a:spcPts val="0"/>
              </a:spcAft>
              <a:buSzPts val="1400"/>
              <a:buChar char="○"/>
            </a:pPr>
            <a:r>
              <a:rPr lang="en"/>
              <a:t>Password: 	client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85" name="Google Shape;185;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Set Interest </a:t>
            </a:r>
            <a:r>
              <a:rPr lang="en"/>
              <a:t>Interface</a:t>
            </a:r>
            <a:endParaRPr/>
          </a:p>
        </p:txBody>
      </p:sp>
      <p:pic>
        <p:nvPicPr>
          <p:cNvPr id="186" name="Google Shape;186;p32"/>
          <p:cNvPicPr preferRelativeResize="0"/>
          <p:nvPr/>
        </p:nvPicPr>
        <p:blipFill>
          <a:blip r:embed="rId3">
            <a:alphaModFix/>
          </a:blip>
          <a:stretch>
            <a:fillRect/>
          </a:stretch>
        </p:blipFill>
        <p:spPr>
          <a:xfrm>
            <a:off x="0" y="1969242"/>
            <a:ext cx="9144000" cy="27052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87900" y="458025"/>
            <a:ext cx="3603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92" name="Google Shape;192;p33"/>
          <p:cNvSpPr txBox="1"/>
          <p:nvPr>
            <p:ph idx="1" type="body"/>
          </p:nvPr>
        </p:nvSpPr>
        <p:spPr>
          <a:xfrm>
            <a:off x="387900" y="1204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Client</a:t>
            </a:r>
            <a:r>
              <a:rPr lang="en"/>
              <a:t> Interface- Login</a:t>
            </a:r>
            <a:endParaRPr/>
          </a:p>
        </p:txBody>
      </p:sp>
      <p:pic>
        <p:nvPicPr>
          <p:cNvPr id="193" name="Google Shape;193;p33"/>
          <p:cNvPicPr preferRelativeResize="0"/>
          <p:nvPr/>
        </p:nvPicPr>
        <p:blipFill>
          <a:blip r:embed="rId3">
            <a:alphaModFix/>
          </a:blip>
          <a:stretch>
            <a:fillRect/>
          </a:stretch>
        </p:blipFill>
        <p:spPr>
          <a:xfrm>
            <a:off x="762000" y="1819472"/>
            <a:ext cx="7620000" cy="318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162700" y="445625"/>
            <a:ext cx="3082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199" name="Google Shape;199;p34"/>
          <p:cNvSpPr txBox="1"/>
          <p:nvPr>
            <p:ph idx="1" type="body"/>
          </p:nvPr>
        </p:nvSpPr>
        <p:spPr>
          <a:xfrm>
            <a:off x="387900" y="1204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Interface- </a:t>
            </a:r>
            <a:endParaRPr/>
          </a:p>
          <a:p>
            <a:pPr indent="0" lvl="0" marL="0" rtl="0" algn="l">
              <a:spcBef>
                <a:spcPts val="1600"/>
              </a:spcBef>
              <a:spcAft>
                <a:spcPts val="1600"/>
              </a:spcAft>
              <a:buNone/>
            </a:pPr>
            <a:r>
              <a:rPr lang="en"/>
              <a:t>Check Transactions</a:t>
            </a:r>
            <a:endParaRPr/>
          </a:p>
        </p:txBody>
      </p:sp>
      <p:pic>
        <p:nvPicPr>
          <p:cNvPr id="200" name="Google Shape;200;p34"/>
          <p:cNvPicPr preferRelativeResize="0"/>
          <p:nvPr/>
        </p:nvPicPr>
        <p:blipFill>
          <a:blip r:embed="rId3">
            <a:alphaModFix/>
          </a:blip>
          <a:stretch>
            <a:fillRect/>
          </a:stretch>
        </p:blipFill>
        <p:spPr>
          <a:xfrm>
            <a:off x="3339150" y="19050"/>
            <a:ext cx="5804850" cy="5105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0" y="433225"/>
            <a:ext cx="3321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206" name="Google Shape;206;p35"/>
          <p:cNvSpPr txBox="1"/>
          <p:nvPr>
            <p:ph idx="1" type="body"/>
          </p:nvPr>
        </p:nvSpPr>
        <p:spPr>
          <a:xfrm>
            <a:off x="387900" y="1204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Interface-</a:t>
            </a:r>
            <a:endParaRPr/>
          </a:p>
          <a:p>
            <a:pPr indent="0" lvl="0" marL="0" rtl="0" algn="l">
              <a:spcBef>
                <a:spcPts val="1600"/>
              </a:spcBef>
              <a:spcAft>
                <a:spcPts val="1600"/>
              </a:spcAft>
              <a:buNone/>
            </a:pPr>
            <a:r>
              <a:rPr lang="en"/>
              <a:t>Register Complaint</a:t>
            </a:r>
            <a:endParaRPr/>
          </a:p>
        </p:txBody>
      </p:sp>
      <p:pic>
        <p:nvPicPr>
          <p:cNvPr id="207" name="Google Shape;207;p35"/>
          <p:cNvPicPr preferRelativeResize="0"/>
          <p:nvPr/>
        </p:nvPicPr>
        <p:blipFill>
          <a:blip r:embed="rId3">
            <a:alphaModFix/>
          </a:blip>
          <a:stretch>
            <a:fillRect/>
          </a:stretch>
        </p:blipFill>
        <p:spPr>
          <a:xfrm>
            <a:off x="3665125" y="192325"/>
            <a:ext cx="5229474" cy="455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177200" y="458025"/>
            <a:ext cx="3379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213" name="Google Shape;213;p36"/>
          <p:cNvSpPr txBox="1"/>
          <p:nvPr>
            <p:ph idx="1" type="body"/>
          </p:nvPr>
        </p:nvSpPr>
        <p:spPr>
          <a:xfrm>
            <a:off x="387900" y="1204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Interface-</a:t>
            </a:r>
            <a:endParaRPr/>
          </a:p>
          <a:p>
            <a:pPr indent="0" lvl="0" marL="0" rtl="0" algn="l">
              <a:spcBef>
                <a:spcPts val="1600"/>
              </a:spcBef>
              <a:spcAft>
                <a:spcPts val="1600"/>
              </a:spcAft>
              <a:buNone/>
            </a:pPr>
            <a:r>
              <a:rPr lang="en"/>
              <a:t>Request Loan</a:t>
            </a:r>
            <a:endParaRPr/>
          </a:p>
        </p:txBody>
      </p:sp>
      <p:pic>
        <p:nvPicPr>
          <p:cNvPr id="214" name="Google Shape;214;p36"/>
          <p:cNvPicPr preferRelativeResize="0"/>
          <p:nvPr/>
        </p:nvPicPr>
        <p:blipFill>
          <a:blip r:embed="rId3">
            <a:alphaModFix/>
          </a:blip>
          <a:stretch>
            <a:fillRect/>
          </a:stretch>
        </p:blipFill>
        <p:spPr>
          <a:xfrm>
            <a:off x="3557000" y="281000"/>
            <a:ext cx="5289150" cy="458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78050" y="458025"/>
            <a:ext cx="31224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220" name="Google Shape;220;p37"/>
          <p:cNvSpPr txBox="1"/>
          <p:nvPr>
            <p:ph idx="1" type="body"/>
          </p:nvPr>
        </p:nvSpPr>
        <p:spPr>
          <a:xfrm>
            <a:off x="387900" y="1204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Interface-</a:t>
            </a:r>
            <a:endParaRPr/>
          </a:p>
          <a:p>
            <a:pPr indent="0" lvl="0" marL="0" rtl="0" algn="l">
              <a:spcBef>
                <a:spcPts val="1600"/>
              </a:spcBef>
              <a:spcAft>
                <a:spcPts val="1600"/>
              </a:spcAft>
              <a:buNone/>
            </a:pPr>
            <a:r>
              <a:rPr lang="en"/>
              <a:t>Update Password</a:t>
            </a:r>
            <a:endParaRPr/>
          </a:p>
        </p:txBody>
      </p:sp>
      <p:pic>
        <p:nvPicPr>
          <p:cNvPr id="221" name="Google Shape;221;p37"/>
          <p:cNvPicPr preferRelativeResize="0"/>
          <p:nvPr/>
        </p:nvPicPr>
        <p:blipFill>
          <a:blip r:embed="rId3">
            <a:alphaModFix/>
          </a:blip>
          <a:stretch>
            <a:fillRect/>
          </a:stretch>
        </p:blipFill>
        <p:spPr>
          <a:xfrm>
            <a:off x="630500" y="2571750"/>
            <a:ext cx="7677150" cy="188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152400" y="458025"/>
            <a:ext cx="3367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Flow with Screenshots</a:t>
            </a:r>
            <a:endParaRPr/>
          </a:p>
        </p:txBody>
      </p:sp>
      <p:sp>
        <p:nvSpPr>
          <p:cNvPr id="227" name="Google Shape;227;p38"/>
          <p:cNvSpPr txBox="1"/>
          <p:nvPr>
            <p:ph idx="1" type="body"/>
          </p:nvPr>
        </p:nvSpPr>
        <p:spPr>
          <a:xfrm>
            <a:off x="387900" y="1204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Interface-</a:t>
            </a:r>
            <a:endParaRPr/>
          </a:p>
          <a:p>
            <a:pPr indent="0" lvl="0" marL="0" rtl="0" algn="l">
              <a:spcBef>
                <a:spcPts val="1600"/>
              </a:spcBef>
              <a:spcAft>
                <a:spcPts val="1600"/>
              </a:spcAft>
              <a:buNone/>
            </a:pPr>
            <a:r>
              <a:rPr lang="en"/>
              <a:t>Exit</a:t>
            </a:r>
            <a:endParaRPr/>
          </a:p>
        </p:txBody>
      </p:sp>
      <p:pic>
        <p:nvPicPr>
          <p:cNvPr id="228" name="Google Shape;228;p38"/>
          <p:cNvPicPr preferRelativeResize="0"/>
          <p:nvPr/>
        </p:nvPicPr>
        <p:blipFill>
          <a:blip r:embed="rId3">
            <a:alphaModFix/>
          </a:blip>
          <a:stretch>
            <a:fillRect/>
          </a:stretch>
        </p:blipFill>
        <p:spPr>
          <a:xfrm>
            <a:off x="3219072" y="552500"/>
            <a:ext cx="5924925" cy="4210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Schema</a:t>
            </a:r>
            <a:endParaRPr/>
          </a:p>
        </p:txBody>
      </p:sp>
      <p:sp>
        <p:nvSpPr>
          <p:cNvPr id="234" name="Google Shape;234;p39"/>
          <p:cNvSpPr txBox="1"/>
          <p:nvPr/>
        </p:nvSpPr>
        <p:spPr>
          <a:xfrm>
            <a:off x="451950" y="1211700"/>
            <a:ext cx="7985100" cy="39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FFFFFF"/>
              </a:solidFill>
            </a:endParaRPr>
          </a:p>
        </p:txBody>
      </p:sp>
      <p:pic>
        <p:nvPicPr>
          <p:cNvPr id="235" name="Google Shape;235;p39"/>
          <p:cNvPicPr preferRelativeResize="0"/>
          <p:nvPr/>
        </p:nvPicPr>
        <p:blipFill>
          <a:blip r:embed="rId3">
            <a:alphaModFix/>
          </a:blip>
          <a:stretch>
            <a:fillRect/>
          </a:stretch>
        </p:blipFill>
        <p:spPr>
          <a:xfrm>
            <a:off x="193575" y="1144125"/>
            <a:ext cx="2721797" cy="3999375"/>
          </a:xfrm>
          <a:prstGeom prst="rect">
            <a:avLst/>
          </a:prstGeom>
          <a:noFill/>
          <a:ln>
            <a:noFill/>
          </a:ln>
        </p:spPr>
      </p:pic>
      <p:pic>
        <p:nvPicPr>
          <p:cNvPr id="236" name="Google Shape;236;p39"/>
          <p:cNvPicPr preferRelativeResize="0"/>
          <p:nvPr/>
        </p:nvPicPr>
        <p:blipFill>
          <a:blip r:embed="rId4">
            <a:alphaModFix/>
          </a:blip>
          <a:stretch>
            <a:fillRect/>
          </a:stretch>
        </p:blipFill>
        <p:spPr>
          <a:xfrm>
            <a:off x="3357725" y="1144125"/>
            <a:ext cx="2579036" cy="3999375"/>
          </a:xfrm>
          <a:prstGeom prst="rect">
            <a:avLst/>
          </a:prstGeom>
          <a:noFill/>
          <a:ln>
            <a:noFill/>
          </a:ln>
        </p:spPr>
      </p:pic>
      <p:pic>
        <p:nvPicPr>
          <p:cNvPr id="237" name="Google Shape;237;p39"/>
          <p:cNvPicPr preferRelativeResize="0"/>
          <p:nvPr/>
        </p:nvPicPr>
        <p:blipFill>
          <a:blip r:embed="rId5">
            <a:alphaModFix/>
          </a:blip>
          <a:stretch>
            <a:fillRect/>
          </a:stretch>
        </p:blipFill>
        <p:spPr>
          <a:xfrm>
            <a:off x="6379100" y="1548750"/>
            <a:ext cx="2579025" cy="255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 of Members</a:t>
            </a:r>
            <a:endParaRPr/>
          </a:p>
        </p:txBody>
      </p:sp>
      <p:sp>
        <p:nvSpPr>
          <p:cNvPr id="243" name="Google Shape;243;p40"/>
          <p:cNvSpPr txBox="1"/>
          <p:nvPr>
            <p:ph idx="1" type="body"/>
          </p:nvPr>
        </p:nvSpPr>
        <p:spPr>
          <a:xfrm>
            <a:off x="311700" y="1195200"/>
            <a:ext cx="40620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Waquar Shamsi (MT20073)</a:t>
            </a:r>
            <a:r>
              <a:rPr lang="en" sz="2400">
                <a:solidFill>
                  <a:schemeClr val="accent5"/>
                </a:solidFill>
              </a:rPr>
              <a:t> </a:t>
            </a:r>
            <a:endParaRPr sz="2400">
              <a:solidFill>
                <a:schemeClr val="accent5"/>
              </a:solidFill>
            </a:endParaRPr>
          </a:p>
        </p:txBody>
      </p:sp>
      <p:cxnSp>
        <p:nvCxnSpPr>
          <p:cNvPr id="244" name="Google Shape;244;p40"/>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245" name="Google Shape;245;p40"/>
          <p:cNvSpPr txBox="1"/>
          <p:nvPr>
            <p:ph idx="1" type="body"/>
          </p:nvPr>
        </p:nvSpPr>
        <p:spPr>
          <a:xfrm>
            <a:off x="311700" y="1916330"/>
            <a:ext cx="3853200" cy="2753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Admin Interface</a:t>
            </a:r>
            <a:endParaRPr sz="1100"/>
          </a:p>
          <a:p>
            <a:pPr indent="-298450" lvl="1" marL="914400" rtl="0" algn="l">
              <a:spcBef>
                <a:spcPts val="0"/>
              </a:spcBef>
              <a:spcAft>
                <a:spcPts val="0"/>
              </a:spcAft>
              <a:buSzPts val="1100"/>
              <a:buChar char="○"/>
            </a:pPr>
            <a:r>
              <a:rPr lang="en" sz="1100"/>
              <a:t>Add / Remove Accounts</a:t>
            </a:r>
            <a:endParaRPr sz="1100"/>
          </a:p>
          <a:p>
            <a:pPr indent="-298450" lvl="1" marL="914400" rtl="0" algn="l">
              <a:spcBef>
                <a:spcPts val="0"/>
              </a:spcBef>
              <a:spcAft>
                <a:spcPts val="0"/>
              </a:spcAft>
              <a:buSzPts val="1100"/>
              <a:buChar char="○"/>
            </a:pPr>
            <a:r>
              <a:rPr lang="en" sz="1100"/>
              <a:t>Set Interest Rates</a:t>
            </a:r>
            <a:endParaRPr sz="1100"/>
          </a:p>
          <a:p>
            <a:pPr indent="-298450" lvl="1" marL="914400" rtl="0" algn="l">
              <a:spcBef>
                <a:spcPts val="0"/>
              </a:spcBef>
              <a:spcAft>
                <a:spcPts val="0"/>
              </a:spcAft>
              <a:buSzPts val="1100"/>
              <a:buChar char="○"/>
            </a:pPr>
            <a:r>
              <a:rPr lang="en" sz="1100"/>
              <a:t>Deposit Money (Fixed, Savings)</a:t>
            </a:r>
            <a:endParaRPr sz="1100"/>
          </a:p>
          <a:p>
            <a:pPr indent="-298450" lvl="1" marL="914400" rtl="0" algn="l">
              <a:spcBef>
                <a:spcPts val="0"/>
              </a:spcBef>
              <a:spcAft>
                <a:spcPts val="0"/>
              </a:spcAft>
              <a:buSzPts val="1100"/>
              <a:buChar char="○"/>
            </a:pPr>
            <a:r>
              <a:rPr lang="en" sz="1100"/>
              <a:t>Withdraw Money</a:t>
            </a:r>
            <a:endParaRPr sz="1100"/>
          </a:p>
          <a:p>
            <a:pPr indent="-298450" lvl="1" marL="914400" rtl="0" algn="l">
              <a:spcBef>
                <a:spcPts val="0"/>
              </a:spcBef>
              <a:spcAft>
                <a:spcPts val="0"/>
              </a:spcAft>
              <a:buSzPts val="1100"/>
              <a:buChar char="○"/>
            </a:pPr>
            <a:r>
              <a:rPr lang="en" sz="1100"/>
              <a:t>View Customer Summary /Non performing Clients</a:t>
            </a:r>
            <a:endParaRPr sz="1100"/>
          </a:p>
          <a:p>
            <a:pPr indent="-298450" lvl="1" marL="914400" rtl="0" algn="l">
              <a:spcBef>
                <a:spcPts val="0"/>
              </a:spcBef>
              <a:spcAft>
                <a:spcPts val="0"/>
              </a:spcAft>
              <a:buSzPts val="1100"/>
              <a:buChar char="○"/>
            </a:pPr>
            <a:r>
              <a:rPr lang="en" sz="1100"/>
              <a:t>Logs Management</a:t>
            </a:r>
            <a:endParaRPr sz="1100"/>
          </a:p>
          <a:p>
            <a:pPr indent="-298450" lvl="1" marL="914400" rtl="0" algn="l">
              <a:spcBef>
                <a:spcPts val="0"/>
              </a:spcBef>
              <a:spcAft>
                <a:spcPts val="0"/>
              </a:spcAft>
              <a:buSzPts val="1100"/>
              <a:buChar char="○"/>
            </a:pPr>
            <a:r>
              <a:rPr lang="en" sz="1100"/>
              <a:t>View/Approve Loan Requests</a:t>
            </a:r>
            <a:endParaRPr sz="1100"/>
          </a:p>
          <a:p>
            <a:pPr indent="-298450" lvl="1" marL="914400" rtl="0" algn="l">
              <a:spcBef>
                <a:spcPts val="0"/>
              </a:spcBef>
              <a:spcAft>
                <a:spcPts val="0"/>
              </a:spcAft>
              <a:buSzPts val="1100"/>
              <a:buChar char="○"/>
            </a:pPr>
            <a:r>
              <a:rPr lang="en" sz="1100"/>
              <a:t>View Complaints</a:t>
            </a:r>
            <a:endParaRPr sz="1100"/>
          </a:p>
          <a:p>
            <a:pPr indent="-298450" lvl="1" marL="914400" rtl="0" algn="l">
              <a:spcBef>
                <a:spcPts val="0"/>
              </a:spcBef>
              <a:spcAft>
                <a:spcPts val="0"/>
              </a:spcAft>
              <a:buSzPts val="1100"/>
              <a:buChar char="○"/>
            </a:pPr>
            <a:r>
              <a:rPr lang="en" sz="1100"/>
              <a:t>Database Management for admin interface</a:t>
            </a:r>
            <a:endParaRPr sz="1100"/>
          </a:p>
          <a:p>
            <a:pPr indent="-298450" lvl="1" marL="914400" rtl="0" algn="l">
              <a:spcBef>
                <a:spcPts val="0"/>
              </a:spcBef>
              <a:spcAft>
                <a:spcPts val="0"/>
              </a:spcAft>
              <a:buSzPts val="1100"/>
              <a:buChar char="○"/>
            </a:pPr>
            <a:r>
              <a:rPr lang="en" sz="1100"/>
              <a:t>Accept EMI</a:t>
            </a:r>
            <a:endParaRPr sz="1100"/>
          </a:p>
          <a:p>
            <a:pPr indent="-298450" lvl="0" marL="457200" rtl="0" algn="l">
              <a:spcBef>
                <a:spcPts val="0"/>
              </a:spcBef>
              <a:spcAft>
                <a:spcPts val="0"/>
              </a:spcAft>
              <a:buSzPts val="1100"/>
              <a:buChar char="●"/>
            </a:pPr>
            <a:r>
              <a:rPr lang="en" sz="1100"/>
              <a:t>Login Panel / Home Screen</a:t>
            </a:r>
            <a:endParaRPr sz="1100"/>
          </a:p>
          <a:p>
            <a:pPr indent="-298450" lvl="0" marL="457200" rtl="0" algn="l">
              <a:spcBef>
                <a:spcPts val="0"/>
              </a:spcBef>
              <a:spcAft>
                <a:spcPts val="0"/>
              </a:spcAft>
              <a:buSzPts val="1100"/>
              <a:buChar char="●"/>
            </a:pPr>
            <a:r>
              <a:rPr lang="en" sz="1100"/>
              <a:t>Powerpoint Presentation</a:t>
            </a:r>
            <a:endParaRPr sz="1100"/>
          </a:p>
          <a:p>
            <a:pPr indent="-298450" lvl="0" marL="457200" rtl="0" algn="l">
              <a:spcBef>
                <a:spcPts val="0"/>
              </a:spcBef>
              <a:spcAft>
                <a:spcPts val="0"/>
              </a:spcAft>
              <a:buSzPts val="1100"/>
              <a:buChar char="●"/>
            </a:pPr>
            <a:r>
              <a:rPr lang="en" sz="1100"/>
              <a:t>Update Password</a:t>
            </a:r>
            <a:endParaRPr sz="1100"/>
          </a:p>
        </p:txBody>
      </p:sp>
      <p:sp>
        <p:nvSpPr>
          <p:cNvPr id="246" name="Google Shape;246;p40"/>
          <p:cNvSpPr txBox="1"/>
          <p:nvPr>
            <p:ph idx="1"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Arpit Saxena (MT20058)</a:t>
            </a:r>
            <a:endParaRPr sz="2400">
              <a:solidFill>
                <a:schemeClr val="accent5"/>
              </a:solidFill>
            </a:endParaRPr>
          </a:p>
        </p:txBody>
      </p:sp>
      <p:cxnSp>
        <p:nvCxnSpPr>
          <p:cNvPr id="247" name="Google Shape;247;p40"/>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248" name="Google Shape;248;p40"/>
          <p:cNvSpPr txBox="1"/>
          <p:nvPr>
            <p:ph idx="1" type="body"/>
          </p:nvPr>
        </p:nvSpPr>
        <p:spPr>
          <a:xfrm>
            <a:off x="4905750" y="1916330"/>
            <a:ext cx="3853200" cy="2753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Client Interface</a:t>
            </a:r>
            <a:endParaRPr sz="1100"/>
          </a:p>
          <a:p>
            <a:pPr indent="-298450" lvl="1" marL="914400" rtl="0" algn="l">
              <a:spcBef>
                <a:spcPts val="0"/>
              </a:spcBef>
              <a:spcAft>
                <a:spcPts val="0"/>
              </a:spcAft>
              <a:buSzPts val="1100"/>
              <a:buChar char="○"/>
            </a:pPr>
            <a:r>
              <a:rPr lang="en" sz="1100"/>
              <a:t>Request Loan</a:t>
            </a:r>
            <a:endParaRPr sz="1100"/>
          </a:p>
          <a:p>
            <a:pPr indent="-298450" lvl="1" marL="914400" rtl="0" algn="l">
              <a:spcBef>
                <a:spcPts val="0"/>
              </a:spcBef>
              <a:spcAft>
                <a:spcPts val="0"/>
              </a:spcAft>
              <a:buSzPts val="1100"/>
              <a:buChar char="○"/>
            </a:pPr>
            <a:r>
              <a:rPr lang="en" sz="1100"/>
              <a:t>Register Complaint</a:t>
            </a:r>
            <a:endParaRPr sz="1100"/>
          </a:p>
          <a:p>
            <a:pPr indent="-298450" lvl="1" marL="914400" rtl="0" algn="l">
              <a:spcBef>
                <a:spcPts val="0"/>
              </a:spcBef>
              <a:spcAft>
                <a:spcPts val="0"/>
              </a:spcAft>
              <a:buSzPts val="1100"/>
              <a:buChar char="○"/>
            </a:pPr>
            <a:r>
              <a:rPr lang="en" sz="1100"/>
              <a:t>Check Transactions</a:t>
            </a:r>
            <a:endParaRPr sz="1100"/>
          </a:p>
          <a:p>
            <a:pPr indent="-298450" lvl="1" marL="914400" rtl="0" algn="l">
              <a:spcBef>
                <a:spcPts val="0"/>
              </a:spcBef>
              <a:spcAft>
                <a:spcPts val="0"/>
              </a:spcAft>
              <a:buSzPts val="1100"/>
              <a:buChar char="○"/>
            </a:pPr>
            <a:r>
              <a:rPr lang="en" sz="1100"/>
              <a:t>Database Management for client Interface</a:t>
            </a:r>
            <a:endParaRPr sz="1100"/>
          </a:p>
          <a:p>
            <a:pPr indent="-298450" lvl="0" marL="457200" rtl="0" algn="l">
              <a:spcBef>
                <a:spcPts val="0"/>
              </a:spcBef>
              <a:spcAft>
                <a:spcPts val="0"/>
              </a:spcAft>
              <a:buSzPts val="1100"/>
              <a:buChar char="●"/>
            </a:pPr>
            <a:r>
              <a:rPr lang="en" sz="1100"/>
              <a:t>Account Management</a:t>
            </a:r>
            <a:endParaRPr sz="1100"/>
          </a:p>
          <a:p>
            <a:pPr indent="-298450" lvl="1" marL="914400" rtl="0" algn="l">
              <a:spcBef>
                <a:spcPts val="0"/>
              </a:spcBef>
              <a:spcAft>
                <a:spcPts val="0"/>
              </a:spcAft>
              <a:buSzPts val="1100"/>
              <a:buChar char="○"/>
            </a:pPr>
            <a:r>
              <a:rPr lang="en" sz="1100"/>
              <a:t>Tax Calculation</a:t>
            </a:r>
            <a:endParaRPr sz="1100"/>
          </a:p>
          <a:p>
            <a:pPr indent="-298450" lvl="1" marL="914400" rtl="0" algn="l">
              <a:spcBef>
                <a:spcPts val="0"/>
              </a:spcBef>
              <a:spcAft>
                <a:spcPts val="0"/>
              </a:spcAft>
              <a:buSzPts val="1100"/>
              <a:buChar char="○"/>
            </a:pPr>
            <a:r>
              <a:rPr lang="en" sz="1100"/>
              <a:t>Interest Calculation</a:t>
            </a:r>
            <a:endParaRPr sz="1100"/>
          </a:p>
          <a:p>
            <a:pPr indent="-298450" lvl="2" marL="1371600" rtl="0" algn="l">
              <a:spcBef>
                <a:spcPts val="0"/>
              </a:spcBef>
              <a:spcAft>
                <a:spcPts val="0"/>
              </a:spcAft>
              <a:buSzPts val="1100"/>
              <a:buChar char="■"/>
            </a:pPr>
            <a:r>
              <a:rPr lang="en" sz="1100"/>
              <a:t>Daily</a:t>
            </a:r>
            <a:endParaRPr sz="1100"/>
          </a:p>
          <a:p>
            <a:pPr indent="-298450" lvl="2" marL="1371600" rtl="0" algn="l">
              <a:spcBef>
                <a:spcPts val="0"/>
              </a:spcBef>
              <a:spcAft>
                <a:spcPts val="0"/>
              </a:spcAft>
              <a:buSzPts val="1100"/>
              <a:buChar char="■"/>
            </a:pPr>
            <a:r>
              <a:rPr lang="en" sz="1100"/>
              <a:t>Monthly</a:t>
            </a:r>
            <a:endParaRPr sz="1100"/>
          </a:p>
          <a:p>
            <a:pPr indent="-298450" lvl="1" marL="914400" rtl="0" algn="l">
              <a:spcBef>
                <a:spcPts val="0"/>
              </a:spcBef>
              <a:spcAft>
                <a:spcPts val="0"/>
              </a:spcAft>
              <a:buSzPts val="1100"/>
              <a:buChar char="○"/>
            </a:pPr>
            <a:r>
              <a:rPr lang="en" sz="1100"/>
              <a:t>Database Management for account management</a:t>
            </a:r>
            <a:endParaRPr sz="1100"/>
          </a:p>
          <a:p>
            <a:pPr indent="-298450" lvl="0" marL="457200" rtl="0" algn="l">
              <a:spcBef>
                <a:spcPts val="0"/>
              </a:spcBef>
              <a:spcAft>
                <a:spcPts val="0"/>
              </a:spcAft>
              <a:buSzPts val="1100"/>
              <a:buChar char="●"/>
            </a:pPr>
            <a:r>
              <a:rPr lang="en" sz="1100"/>
              <a:t>EMI Calculation in Admin Interface</a:t>
            </a:r>
            <a:endParaRPr sz="1100"/>
          </a:p>
          <a:p>
            <a:pPr indent="-298450" lvl="0" marL="457200" rtl="0" algn="l">
              <a:spcBef>
                <a:spcPts val="0"/>
              </a:spcBef>
              <a:spcAft>
                <a:spcPts val="0"/>
              </a:spcAft>
              <a:buSzPts val="1100"/>
              <a:buChar char="●"/>
            </a:pPr>
            <a:r>
              <a:rPr lang="en" sz="1100"/>
              <a:t>Powerpoint Presentation</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ALL TAs, TF and Faculty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Dependencies for Project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3.6 and above</a:t>
            </a:r>
            <a:endParaRPr/>
          </a:p>
          <a:p>
            <a:pPr indent="-342900" lvl="0" marL="457200" rtl="0" algn="l">
              <a:spcBef>
                <a:spcPts val="0"/>
              </a:spcBef>
              <a:spcAft>
                <a:spcPts val="0"/>
              </a:spcAft>
              <a:buSzPts val="1800"/>
              <a:buChar char="●"/>
            </a:pPr>
            <a:r>
              <a:rPr lang="en"/>
              <a:t>Library - </a:t>
            </a:r>
            <a:r>
              <a:rPr lang="en"/>
              <a:t>t</a:t>
            </a:r>
            <a:r>
              <a:rPr lang="en"/>
              <a:t>abulate : pip install tabulate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Database.db and MT20073_MT20058_Project2.py should be present in same folder</a:t>
            </a:r>
            <a:endParaRPr/>
          </a:p>
          <a:p>
            <a:pPr indent="0" lvl="0" marL="0" rtl="0" algn="l">
              <a:spcBef>
                <a:spcPts val="1600"/>
              </a:spcBef>
              <a:spcAft>
                <a:spcPts val="0"/>
              </a:spcAft>
              <a:buNone/>
            </a:pPr>
            <a:r>
              <a:rPr lang="en"/>
              <a:t>MT20073_MT20058_Project2.py should be executed in linux environment(ubuntu) because of clear screen command used in it, if executing on windows remove all the clear screen lines and run.</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1598177" y="4189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82" name="Google Shape;82;p16"/>
          <p:cNvSpPr txBox="1"/>
          <p:nvPr>
            <p:ph idx="1" type="subTitle"/>
          </p:nvPr>
        </p:nvSpPr>
        <p:spPr>
          <a:xfrm>
            <a:off x="1598175" y="2279475"/>
            <a:ext cx="5783400" cy="21081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chemeClr val="dk1"/>
              </a:buClr>
              <a:buSzPts val="1450"/>
              <a:buFont typeface="Roboto"/>
              <a:buAutoNum type="arabicPeriod"/>
            </a:pPr>
            <a:r>
              <a:rPr lang="en" sz="1450">
                <a:solidFill>
                  <a:srgbClr val="FFFFFF"/>
                </a:solidFill>
                <a:latin typeface="Roboto"/>
                <a:ea typeface="Roboto"/>
                <a:cs typeface="Roboto"/>
                <a:sym typeface="Roboto"/>
              </a:rPr>
              <a:t>About Project</a:t>
            </a:r>
            <a:endParaRPr sz="1450">
              <a:solidFill>
                <a:srgbClr val="FFFFFF"/>
              </a:solidFill>
              <a:latin typeface="Roboto"/>
              <a:ea typeface="Roboto"/>
              <a:cs typeface="Roboto"/>
              <a:sym typeface="Roboto"/>
            </a:endParaRPr>
          </a:p>
          <a:p>
            <a:pPr indent="-320675" lvl="0" marL="457200" rtl="0" algn="l">
              <a:spcBef>
                <a:spcPts val="0"/>
              </a:spcBef>
              <a:spcAft>
                <a:spcPts val="0"/>
              </a:spcAft>
              <a:buClr>
                <a:schemeClr val="dk1"/>
              </a:buClr>
              <a:buSzPts val="1450"/>
              <a:buFont typeface="Roboto"/>
              <a:buAutoNum type="arabicPeriod"/>
            </a:pPr>
            <a:r>
              <a:rPr lang="en" sz="1450">
                <a:solidFill>
                  <a:schemeClr val="dk1"/>
                </a:solidFill>
                <a:latin typeface="Roboto"/>
                <a:ea typeface="Roboto"/>
                <a:cs typeface="Roboto"/>
                <a:sym typeface="Roboto"/>
              </a:rPr>
              <a:t>The project description</a:t>
            </a:r>
            <a:endParaRPr sz="1450">
              <a:solidFill>
                <a:schemeClr val="dk1"/>
              </a:solidFill>
              <a:latin typeface="Roboto"/>
              <a:ea typeface="Roboto"/>
              <a:cs typeface="Roboto"/>
              <a:sym typeface="Roboto"/>
            </a:endParaRPr>
          </a:p>
          <a:p>
            <a:pPr indent="-320675" lvl="0" marL="457200" rtl="0" algn="l">
              <a:spcBef>
                <a:spcPts val="0"/>
              </a:spcBef>
              <a:spcAft>
                <a:spcPts val="0"/>
              </a:spcAft>
              <a:buClr>
                <a:schemeClr val="dk1"/>
              </a:buClr>
              <a:buSzPts val="1450"/>
              <a:buFont typeface="Roboto"/>
              <a:buAutoNum type="arabicPeriod"/>
            </a:pPr>
            <a:r>
              <a:rPr lang="en" sz="1450">
                <a:solidFill>
                  <a:schemeClr val="dk1"/>
                </a:solidFill>
                <a:latin typeface="Roboto"/>
                <a:ea typeface="Roboto"/>
                <a:cs typeface="Roboto"/>
                <a:sym typeface="Roboto"/>
              </a:rPr>
              <a:t>Identification of initial OO design from the problem statement </a:t>
            </a:r>
            <a:endParaRPr sz="1450">
              <a:solidFill>
                <a:schemeClr val="dk1"/>
              </a:solidFill>
              <a:latin typeface="Roboto"/>
              <a:ea typeface="Roboto"/>
              <a:cs typeface="Roboto"/>
              <a:sym typeface="Roboto"/>
            </a:endParaRPr>
          </a:p>
          <a:p>
            <a:pPr indent="-320675" lvl="0" marL="457200" rtl="0" algn="l">
              <a:spcBef>
                <a:spcPts val="0"/>
              </a:spcBef>
              <a:spcAft>
                <a:spcPts val="0"/>
              </a:spcAft>
              <a:buClr>
                <a:schemeClr val="dk1"/>
              </a:buClr>
              <a:buSzPts val="1450"/>
              <a:buFont typeface="Roboto"/>
              <a:buAutoNum type="arabicPeriod"/>
            </a:pPr>
            <a:r>
              <a:rPr lang="en" sz="1450">
                <a:solidFill>
                  <a:schemeClr val="dk1"/>
                </a:solidFill>
                <a:latin typeface="Roboto"/>
                <a:ea typeface="Roboto"/>
                <a:cs typeface="Roboto"/>
                <a:sym typeface="Roboto"/>
              </a:rPr>
              <a:t>OO design resulting from SRP, OCP, and LSP</a:t>
            </a:r>
            <a:endParaRPr sz="1450">
              <a:solidFill>
                <a:schemeClr val="dk1"/>
              </a:solidFill>
              <a:latin typeface="Roboto"/>
              <a:ea typeface="Roboto"/>
              <a:cs typeface="Roboto"/>
              <a:sym typeface="Roboto"/>
            </a:endParaRPr>
          </a:p>
          <a:p>
            <a:pPr indent="-320675" lvl="0" marL="457200" rtl="0" algn="l">
              <a:spcBef>
                <a:spcPts val="0"/>
              </a:spcBef>
              <a:spcAft>
                <a:spcPts val="0"/>
              </a:spcAft>
              <a:buClr>
                <a:schemeClr val="dk1"/>
              </a:buClr>
              <a:buSzPts val="1450"/>
              <a:buFont typeface="Roboto"/>
              <a:buAutoNum type="arabicPeriod"/>
            </a:pPr>
            <a:r>
              <a:rPr lang="en" sz="1450">
                <a:solidFill>
                  <a:srgbClr val="FFFFFF"/>
                </a:solidFill>
                <a:latin typeface="Roboto"/>
                <a:ea typeface="Roboto"/>
                <a:cs typeface="Roboto"/>
                <a:sym typeface="Roboto"/>
              </a:rPr>
              <a:t>The list of features implemented</a:t>
            </a:r>
            <a:endParaRPr sz="1450">
              <a:solidFill>
                <a:srgbClr val="FFFFFF"/>
              </a:solidFill>
              <a:latin typeface="Roboto"/>
              <a:ea typeface="Roboto"/>
              <a:cs typeface="Roboto"/>
              <a:sym typeface="Roboto"/>
            </a:endParaRPr>
          </a:p>
          <a:p>
            <a:pPr indent="-320675" lvl="0" marL="457200" rtl="0" algn="l">
              <a:spcBef>
                <a:spcPts val="0"/>
              </a:spcBef>
              <a:spcAft>
                <a:spcPts val="0"/>
              </a:spcAft>
              <a:buClr>
                <a:schemeClr val="dk1"/>
              </a:buClr>
              <a:buSzPts val="1450"/>
              <a:buFont typeface="Roboto"/>
              <a:buAutoNum type="arabicPeriod"/>
            </a:pPr>
            <a:r>
              <a:rPr lang="en" sz="1450">
                <a:solidFill>
                  <a:srgbClr val="FFFFFF"/>
                </a:solidFill>
                <a:latin typeface="Roboto"/>
                <a:ea typeface="Roboto"/>
                <a:cs typeface="Roboto"/>
                <a:sym typeface="Roboto"/>
              </a:rPr>
              <a:t>The code flow </a:t>
            </a:r>
            <a:endParaRPr sz="1450">
              <a:solidFill>
                <a:srgbClr val="FFFFFF"/>
              </a:solidFill>
              <a:latin typeface="Roboto"/>
              <a:ea typeface="Roboto"/>
              <a:cs typeface="Roboto"/>
              <a:sym typeface="Roboto"/>
            </a:endParaRPr>
          </a:p>
          <a:p>
            <a:pPr indent="-320675" lvl="0" marL="457200" rtl="0" algn="l">
              <a:spcBef>
                <a:spcPts val="0"/>
              </a:spcBef>
              <a:spcAft>
                <a:spcPts val="0"/>
              </a:spcAft>
              <a:buClr>
                <a:schemeClr val="dk1"/>
              </a:buClr>
              <a:buSzPts val="1450"/>
              <a:buFont typeface="Roboto"/>
              <a:buAutoNum type="arabicPeriod"/>
            </a:pPr>
            <a:r>
              <a:rPr lang="en" sz="1450">
                <a:solidFill>
                  <a:srgbClr val="FFFFFF"/>
                </a:solidFill>
                <a:latin typeface="Roboto"/>
                <a:ea typeface="Roboto"/>
                <a:cs typeface="Roboto"/>
                <a:sym typeface="Roboto"/>
              </a:rPr>
              <a:t>Contribution of every member in the project</a:t>
            </a:r>
            <a:endParaRPr sz="2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About Project</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Purpose: To make it easier to manage information about bank accounts by keeping record of all loans and deposits.</a:t>
            </a:r>
            <a:endParaRPr sz="1600"/>
          </a:p>
          <a:p>
            <a:pPr indent="0" lvl="0" marL="0" rtl="0" algn="l">
              <a:spcBef>
                <a:spcPts val="1600"/>
              </a:spcBef>
              <a:spcAft>
                <a:spcPts val="0"/>
              </a:spcAft>
              <a:buNone/>
            </a:pPr>
            <a:r>
              <a:rPr lang="en" sz="1600"/>
              <a:t>Features:</a:t>
            </a:r>
            <a:endParaRPr sz="1600"/>
          </a:p>
          <a:p>
            <a:pPr indent="-330200" lvl="0" marL="457200" rtl="0" algn="l">
              <a:spcBef>
                <a:spcPts val="1600"/>
              </a:spcBef>
              <a:spcAft>
                <a:spcPts val="0"/>
              </a:spcAft>
              <a:buSzPts val="1600"/>
              <a:buChar char="●"/>
            </a:pPr>
            <a:r>
              <a:rPr lang="en" sz="1600"/>
              <a:t>Account Management - Add/Delete Client accounts</a:t>
            </a:r>
            <a:endParaRPr sz="1600"/>
          </a:p>
          <a:p>
            <a:pPr indent="-330200" lvl="0" marL="457200" rtl="0" algn="l">
              <a:spcBef>
                <a:spcPts val="0"/>
              </a:spcBef>
              <a:spcAft>
                <a:spcPts val="0"/>
              </a:spcAft>
              <a:buSzPts val="1600"/>
              <a:buChar char="●"/>
            </a:pPr>
            <a:r>
              <a:rPr lang="en" sz="1600"/>
              <a:t>Separate Client and Admin Interfaces</a:t>
            </a:r>
            <a:endParaRPr sz="1600"/>
          </a:p>
          <a:p>
            <a:pPr indent="-330200" lvl="0" marL="457200" rtl="0" algn="l">
              <a:spcBef>
                <a:spcPts val="0"/>
              </a:spcBef>
              <a:spcAft>
                <a:spcPts val="0"/>
              </a:spcAft>
              <a:buSzPts val="1600"/>
              <a:buChar char="●"/>
            </a:pPr>
            <a:r>
              <a:rPr lang="en" sz="1600"/>
              <a:t>Register and View Complaints</a:t>
            </a:r>
            <a:endParaRPr sz="1600"/>
          </a:p>
          <a:p>
            <a:pPr indent="-330200" lvl="0" marL="457200" rtl="0" algn="l">
              <a:spcBef>
                <a:spcPts val="0"/>
              </a:spcBef>
              <a:spcAft>
                <a:spcPts val="0"/>
              </a:spcAft>
              <a:buSzPts val="1600"/>
              <a:buChar char="●"/>
            </a:pPr>
            <a:r>
              <a:rPr lang="en" sz="1600"/>
              <a:t>Request/Approve Loans</a:t>
            </a:r>
            <a:endParaRPr sz="1600"/>
          </a:p>
          <a:p>
            <a:pPr indent="-330200" lvl="0" marL="457200" rtl="0" algn="l">
              <a:spcBef>
                <a:spcPts val="0"/>
              </a:spcBef>
              <a:spcAft>
                <a:spcPts val="0"/>
              </a:spcAft>
              <a:buSzPts val="1600"/>
              <a:buChar char="●"/>
            </a:pPr>
            <a:r>
              <a:rPr lang="en" sz="1600"/>
              <a:t>View Non Performing Accounts</a:t>
            </a:r>
            <a:endParaRPr sz="1600"/>
          </a:p>
          <a:p>
            <a:pPr indent="-330200" lvl="0" marL="457200" rtl="0" algn="l">
              <a:spcBef>
                <a:spcPts val="0"/>
              </a:spcBef>
              <a:spcAft>
                <a:spcPts val="0"/>
              </a:spcAft>
              <a:buSzPts val="1600"/>
              <a:buChar char="●"/>
            </a:pPr>
            <a:r>
              <a:rPr lang="en" sz="1500"/>
              <a:t>OO design resulting from SRP, OCP, and LSP</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Description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It is a retail bank application which collects money from customers and in return gives them an interest at predetermined rate.</a:t>
            </a:r>
            <a:endParaRPr sz="1500"/>
          </a:p>
          <a:p>
            <a:pPr indent="0" lvl="0" marL="0" rtl="0" algn="l">
              <a:spcBef>
                <a:spcPts val="1600"/>
              </a:spcBef>
              <a:spcAft>
                <a:spcPts val="0"/>
              </a:spcAft>
              <a:buNone/>
            </a:pPr>
            <a:r>
              <a:rPr lang="en" sz="1500"/>
              <a:t>The application assumes that money must be deposited by giving cash to the admin who will then add the amount to client’s account.</a:t>
            </a:r>
            <a:endParaRPr sz="1500"/>
          </a:p>
          <a:p>
            <a:pPr indent="0" lvl="0" marL="0" rtl="0" algn="l">
              <a:spcBef>
                <a:spcPts val="1600"/>
              </a:spcBef>
              <a:spcAft>
                <a:spcPts val="0"/>
              </a:spcAft>
              <a:buNone/>
            </a:pPr>
            <a:r>
              <a:rPr lang="en" sz="1500"/>
              <a:t>We have designed the code using OO design resulting from SRP, OCP, and LSP.</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Proxima Nova"/>
                <a:ea typeface="Proxima Nova"/>
                <a:cs typeface="Proxima Nova"/>
                <a:sym typeface="Proxima Nova"/>
              </a:rPr>
              <a:t>Identification of initial OO design from the problem statement </a:t>
            </a:r>
            <a:endParaRPr b="1" sz="2400">
              <a:solidFill>
                <a:srgbClr val="FFFFFF"/>
              </a:solidFill>
              <a:latin typeface="Proxima Nova"/>
              <a:ea typeface="Proxima Nova"/>
              <a:cs typeface="Proxima Nova"/>
              <a:sym typeface="Proxima Nova"/>
            </a:endParaRPr>
          </a:p>
        </p:txBody>
      </p:sp>
      <p:pic>
        <p:nvPicPr>
          <p:cNvPr id="100" name="Google Shape;100;p19"/>
          <p:cNvPicPr preferRelativeResize="0"/>
          <p:nvPr/>
        </p:nvPicPr>
        <p:blipFill>
          <a:blip r:embed="rId3">
            <a:alphaModFix/>
          </a:blip>
          <a:stretch>
            <a:fillRect/>
          </a:stretch>
        </p:blipFill>
        <p:spPr>
          <a:xfrm>
            <a:off x="1233488" y="1314275"/>
            <a:ext cx="6677025" cy="329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Roboto"/>
                <a:ea typeface="Roboto"/>
                <a:cs typeface="Roboto"/>
                <a:sym typeface="Roboto"/>
              </a:rPr>
              <a:t>OO design resulting from SRP, OCP, and LSP</a:t>
            </a:r>
            <a:endParaRPr b="1" sz="2800">
              <a:solidFill>
                <a:srgbClr val="FFFFFF"/>
              </a:solidFill>
            </a:endParaRPr>
          </a:p>
        </p:txBody>
      </p:sp>
      <p:pic>
        <p:nvPicPr>
          <p:cNvPr id="106" name="Google Shape;106;p20"/>
          <p:cNvPicPr preferRelativeResize="0"/>
          <p:nvPr/>
        </p:nvPicPr>
        <p:blipFill>
          <a:blip r:embed="rId3">
            <a:alphaModFix/>
          </a:blip>
          <a:stretch>
            <a:fillRect/>
          </a:stretch>
        </p:blipFill>
        <p:spPr>
          <a:xfrm>
            <a:off x="1282725" y="1332000"/>
            <a:ext cx="6855051" cy="3694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Descriptions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client is base class which is inherited by clientAccManagment and ClientPassManagement. This is to ensure SRP and OCP</a:t>
            </a:r>
            <a:endParaRPr/>
          </a:p>
          <a:p>
            <a:pPr indent="0" lvl="0" marL="0" rtl="0" algn="l">
              <a:spcBef>
                <a:spcPts val="1600"/>
              </a:spcBef>
              <a:spcAft>
                <a:spcPts val="0"/>
              </a:spcAft>
              <a:buNone/>
            </a:pPr>
            <a:r>
              <a:rPr lang="en"/>
              <a:t>Here OCP is ensured as all the member variables are private and they cannot be modified, to add any new feature the class must be inherited and same thing is done in the project.</a:t>
            </a:r>
            <a:endParaRPr/>
          </a:p>
          <a:p>
            <a:pPr indent="0" lvl="0" marL="0" rtl="0" algn="l">
              <a:spcBef>
                <a:spcPts val="1600"/>
              </a:spcBef>
              <a:spcAft>
                <a:spcPts val="1600"/>
              </a:spcAft>
              <a:buNone/>
            </a:pPr>
            <a:r>
              <a:rPr lang="en"/>
              <a:t>Here client inherits the other two classes so indirectly it inherits base client class too.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