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83" r:id="rId6"/>
    <p:sldId id="260" r:id="rId7"/>
    <p:sldId id="290" r:id="rId8"/>
    <p:sldId id="291" r:id="rId9"/>
    <p:sldId id="270" r:id="rId10"/>
    <p:sldId id="271" r:id="rId11"/>
    <p:sldId id="272" r:id="rId12"/>
    <p:sldId id="287" r:id="rId13"/>
    <p:sldId id="261" r:id="rId14"/>
    <p:sldId id="285" r:id="rId15"/>
    <p:sldId id="289" r:id="rId16"/>
    <p:sldId id="264" r:id="rId17"/>
    <p:sldId id="292" r:id="rId18"/>
    <p:sldId id="265" r:id="rId19"/>
    <p:sldId id="269" r:id="rId20"/>
    <p:sldId id="293" r:id="rId21"/>
    <p:sldId id="288" r:id="rId22"/>
    <p:sldId id="267" r:id="rId23"/>
    <p:sldId id="266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B0A7B-50D1-4388-9306-190C3A7AC59D}">
          <p14:sldIdLst>
            <p14:sldId id="256"/>
            <p14:sldId id="257"/>
            <p14:sldId id="258"/>
            <p14:sldId id="268"/>
            <p14:sldId id="283"/>
            <p14:sldId id="260"/>
            <p14:sldId id="290"/>
            <p14:sldId id="291"/>
            <p14:sldId id="270"/>
            <p14:sldId id="271"/>
            <p14:sldId id="272"/>
            <p14:sldId id="287"/>
            <p14:sldId id="261"/>
            <p14:sldId id="285"/>
            <p14:sldId id="289"/>
            <p14:sldId id="264"/>
            <p14:sldId id="292"/>
            <p14:sldId id="265"/>
            <p14:sldId id="269"/>
            <p14:sldId id="293"/>
            <p14:sldId id="288"/>
            <p14:sldId id="267"/>
            <p14:sldId id="26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8"/>
    <p:restoredTop sz="94609"/>
  </p:normalViewPr>
  <p:slideViewPr>
    <p:cSldViewPr>
      <p:cViewPr>
        <p:scale>
          <a:sx n="100" d="100"/>
          <a:sy n="100" d="100"/>
        </p:scale>
        <p:origin x="296" y="592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4A401-4BFB-AD49-BDDA-8244E01004BE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EB6C6-B3CD-9045-9992-F4F7C747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由于我使用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的时间也不是很长，所以如果有讲的不好的地方，请大家多多交流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7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一道面试题</a:t>
            </a:r>
          </a:p>
          <a:p>
            <a:r>
              <a:rPr lang="zh-CN" altLang="en-US" dirty="0" smtClean="0"/>
              <a:t>深拷贝浅拷贝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7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在传统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动释放资源，总不是最佳实践。因为我们很有可能就忘记了去释放资源而导致泄露。所以通常的做法是对于一个对象而言，我们在构造函数的时候申请空间，而在析构函数（在离开作用域时调用）的时候释放空间，也就是我们常说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资源获取即初始化技术。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凡事都有例外，我们总会有需要将对象在自由存储上分配的需求，在传统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里我们只好使用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对资源进行释放。而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C++11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引入了智能指针的概念，使用了引用计数的想法，让程序员不再需要关心手动释放内存。这些智能指针就包括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shared_ptr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unique_ptr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weak_ptr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，使用它们需要包含头文件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&lt;memory&gt;</a:t>
            </a:r>
          </a:p>
          <a:p>
            <a:r>
              <a:rPr lang="en-US" dirty="0" err="1" smtClean="0"/>
              <a:t>auto_ptr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</a:t>
            </a:r>
            <a:r>
              <a:rPr lang="zh-CN" altLang="en-US" dirty="0" smtClean="0"/>
              <a:t>已经被弃用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pthread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call_once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DCLP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Variant</a:t>
            </a:r>
            <a:r>
              <a:rPr lang="en-US" dirty="0" smtClean="0"/>
              <a:t> </a:t>
            </a:r>
            <a:r>
              <a:rPr lang="en-US" dirty="0" err="1" smtClean="0"/>
              <a:t>安全的union替换者</a:t>
            </a:r>
            <a:endParaRPr lang="en-US" dirty="0" smtClean="0"/>
          </a:p>
          <a:p>
            <a:r>
              <a:rPr lang="en-US" altLang="zh-CN" dirty="0" smtClean="0"/>
              <a:t>filesystem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regex</a:t>
            </a:r>
            <a:r>
              <a:rPr lang="zh-CN" altLang="en-US" dirty="0" smtClean="0"/>
              <a:t> 从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引入</a:t>
            </a:r>
            <a:endParaRPr lang="en-US" dirty="0" smtClean="0"/>
          </a:p>
          <a:p>
            <a:r>
              <a:rPr lang="en-US" b="1" dirty="0" smtClean="0">
                <a:effectLst/>
              </a:rPr>
              <a:t>module import</a:t>
            </a:r>
            <a:r>
              <a:rPr lang="en-US" dirty="0" smtClean="0"/>
              <a:t> 提高编译速度 防止重复编译头文件</a:t>
            </a:r>
          </a:p>
          <a:p>
            <a:r>
              <a:rPr lang="en-US" b="1" dirty="0" err="1" smtClean="0">
                <a:effectLst/>
              </a:rPr>
              <a:t>coroutine</a:t>
            </a:r>
            <a:r>
              <a:rPr lang="en-US" dirty="0" smtClean="0"/>
              <a:t> </a:t>
            </a:r>
            <a:r>
              <a:rPr lang="en-US" dirty="0" err="1" smtClean="0"/>
              <a:t>boost中的coroutine</a:t>
            </a:r>
            <a:endParaRPr lang="en-US" dirty="0" smtClean="0"/>
          </a:p>
          <a:p>
            <a:r>
              <a:rPr lang="en-US" b="1" dirty="0" smtClean="0">
                <a:effectLst/>
              </a:rPr>
              <a:t>concept</a:t>
            </a:r>
            <a:r>
              <a:rPr lang="en-US" dirty="0" smtClean="0"/>
              <a:t> 编译期属性 </a:t>
            </a:r>
            <a:r>
              <a:rPr lang="en-US" dirty="0" err="1" smtClean="0"/>
              <a:t>requires原语支持范性编程</a:t>
            </a:r>
            <a:r>
              <a:rPr lang="en-US" dirty="0" smtClean="0"/>
              <a:t> 指定模板类型拥有的函数 </a:t>
            </a:r>
          </a:p>
          <a:p>
            <a:r>
              <a:rPr lang="en-US" altLang="zh-CN" b="1" dirty="0" err="1" smtClean="0">
                <a:effectLst/>
              </a:rPr>
              <a:t>metaclass</a:t>
            </a:r>
            <a:r>
              <a:rPr lang="zh-CN" altLang="en-US" b="1" dirty="0" smtClean="0">
                <a:effectLst/>
              </a:rPr>
              <a:t> </a:t>
            </a:r>
            <a:r>
              <a:rPr lang="zh-CN" altLang="en-US" dirty="0" smtClean="0"/>
              <a:t>既是对象又是类，单例类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c++</a:t>
            </a:r>
            <a:r>
              <a:rPr lang="zh-CN" altLang="en-US" dirty="0" smtClean="0"/>
              <a:t>衍生自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版本是一回事吗？答案是否定的。他们的关系可以看这张图。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标准委员会和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标准委员会好比一个单位的不同部门。</a:t>
            </a:r>
          </a:p>
          <a:p>
            <a:r>
              <a:rPr lang="en-US" altLang="zh-CN" dirty="0" smtClean="0"/>
              <a:t>3.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03</a:t>
            </a:r>
            <a:r>
              <a:rPr lang="zh-CN" altLang="en-US" baseline="0" dirty="0" smtClean="0"/>
              <a:t>年开始，预期</a:t>
            </a:r>
            <a:r>
              <a:rPr lang="en-US" altLang="zh-CN" baseline="0" dirty="0" smtClean="0"/>
              <a:t>2010</a:t>
            </a:r>
            <a:r>
              <a:rPr lang="zh-CN" altLang="en-US" baseline="0" dirty="0" smtClean="0"/>
              <a:t>年完成，故</a:t>
            </a:r>
            <a:r>
              <a:rPr lang="en-US" altLang="zh-CN" baseline="0" dirty="0" smtClean="0"/>
              <a:t>0x</a:t>
            </a:r>
            <a:r>
              <a:rPr lang="zh-CN" altLang="en-US" baseline="0" dirty="0" smtClean="0"/>
              <a:t>版本，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年完成</a:t>
            </a:r>
            <a:endParaRPr lang="en-US" altLang="zh-CN" baseline="0" dirty="0" smtClean="0"/>
          </a:p>
          <a:p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14/17/20</a:t>
            </a: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的基础上修复了一些问题，</a:t>
            </a:r>
            <a:r>
              <a:rPr lang="en-US" altLang="zh-CN" baseline="0" dirty="0" smtClean="0"/>
              <a:t>11</a:t>
            </a:r>
            <a:r>
              <a:rPr lang="zh-CN" altLang="en-US" baseline="0" dirty="0" smtClean="0"/>
              <a:t>是大版本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相对于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98/03</a:t>
            </a:r>
            <a:r>
              <a:rPr lang="zh-CN" altLang="en-US" dirty="0" smtClean="0"/>
              <a:t>显著的增强，包括以下几点：</a:t>
            </a:r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1. </a:t>
            </a:r>
            <a:r>
              <a:rPr lang="zh-CN" altLang="en-US" dirty="0" smtClean="0"/>
              <a:t>通过统一初始化表达式、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declytype</a:t>
            </a:r>
            <a:r>
              <a:rPr lang="zh-CN" altLang="en-US" dirty="0" smtClean="0"/>
              <a:t>、移动语义等来统一对泛型编程的支持</a:t>
            </a:r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2.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constexpr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POD</a:t>
            </a:r>
            <a:r>
              <a:rPr lang="zh-CN" altLang="en-US" dirty="0" smtClean="0"/>
              <a:t>（概念）等更好地支持系统编程</a:t>
            </a:r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3. </a:t>
            </a:r>
            <a:r>
              <a:rPr lang="zh-CN" altLang="en-US" dirty="0" smtClean="0"/>
              <a:t>通过内联命名空间、继承构造函数和右值引用等，以更好地支持库的构建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    </a:t>
            </a:r>
            <a:r>
              <a:rPr lang="en-US" altLang="zh-CN" baseline="0" dirty="0" smtClean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通过内存模型、线程、原子操作等支持本地并行编程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range_based_for</a:t>
            </a:r>
            <a:r>
              <a:rPr lang="en-US" altLang="zh-CN" baseline="0" dirty="0" err="1" smtClean="0"/>
              <a:t>_</a:t>
            </a:r>
            <a:r>
              <a:rPr lang="en-US" altLang="zh-CN" dirty="0" err="1" smtClean="0"/>
              <a:t>loop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裸的写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定义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auto</a:t>
            </a:r>
            <a:r>
              <a:rPr lang="zh-CN" altLang="en-US" baseline="0" dirty="0" smtClean="0"/>
              <a:t>类型推导发生在编译器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 类型推导本身就要完成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介绍格式</a:t>
            </a:r>
            <a:r>
              <a:rPr lang="en-US" altLang="zh-CN" dirty="0" smtClean="0"/>
              <a:t>: </a:t>
            </a:r>
            <a:r>
              <a:rPr lang="zh-CN" altLang="en-US" dirty="0" smtClean="0"/>
              <a:t>重点 捕获 </a:t>
            </a:r>
            <a:r>
              <a:rPr lang="en-US" altLang="zh-CN" dirty="0" smtClean="0"/>
              <a:t>mutable/</a:t>
            </a:r>
            <a:r>
              <a:rPr lang="en-US" altLang="zh-CN" dirty="0" err="1" smtClean="0"/>
              <a:t>const</a:t>
            </a:r>
            <a:r>
              <a:rPr lang="zh-CN" altLang="en-US" dirty="0" smtClean="0"/>
              <a:t> 异常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好处</a:t>
            </a:r>
            <a:r>
              <a:rPr lang="en-US" altLang="zh-CN" dirty="0" smtClean="0"/>
              <a:t>1</a:t>
            </a:r>
            <a:r>
              <a:rPr lang="zh-CN" altLang="en-US" baseline="0" dirty="0" smtClean="0"/>
              <a:t> 捕获上下文不用传参数列表</a:t>
            </a:r>
            <a:endParaRPr lang="en-US" altLang="zh-CN" baseline="0" dirty="0" smtClean="0"/>
          </a:p>
          <a:p>
            <a:r>
              <a:rPr lang="en-US" altLang="zh-CN" baseline="0" dirty="0" smtClean="0"/>
              <a:t>3.</a:t>
            </a:r>
            <a:r>
              <a:rPr lang="zh-CN" altLang="en-US" baseline="0" dirty="0" smtClean="0"/>
              <a:t> 好处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 不用想名字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局限 只能作用于父作用域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7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. </a:t>
            </a:r>
            <a:r>
              <a:rPr lang="zh-CN" altLang="en-US" baseline="0" dirty="0" smtClean="0"/>
              <a:t>基础的左右值概念</a:t>
            </a:r>
            <a:endParaRPr lang="en-US" altLang="zh-CN" baseline="0" dirty="0" smtClean="0"/>
          </a:p>
          <a:p>
            <a:r>
              <a:rPr lang="en-US" altLang="zh-CN" baseline="0" dirty="0" smtClean="0"/>
              <a:t>2. </a:t>
            </a:r>
            <a:r>
              <a:rPr lang="zh-CN" altLang="en-US" baseline="0" dirty="0" smtClean="0"/>
              <a:t>标准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书面一些的说法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左值引用，常见</a:t>
            </a:r>
            <a:endParaRPr lang="en-US" altLang="zh-CN" baseline="0" dirty="0" smtClean="0"/>
          </a:p>
          <a:p>
            <a:r>
              <a:rPr lang="en-US" altLang="zh-CN" baseline="0" dirty="0" smtClean="0"/>
              <a:t>4.</a:t>
            </a:r>
            <a:r>
              <a:rPr lang="zh-CN" altLang="en-US" baseline="0" dirty="0" smtClean="0"/>
              <a:t> 右值引用</a:t>
            </a:r>
            <a:endParaRPr lang="en-US" altLang="zh-CN" baseline="0" dirty="0" smtClean="0"/>
          </a:p>
          <a:p>
            <a:r>
              <a:rPr lang="en-US" altLang="zh-CN" baseline="0" dirty="0" smtClean="0"/>
              <a:t>5.</a:t>
            </a:r>
            <a:r>
              <a:rPr lang="zh-CN" altLang="en-US" baseline="0" dirty="0" smtClean="0"/>
              <a:t> 重点：万能引用（左值右值都能识别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 没有右值参数，会识别成左值常量</a:t>
            </a:r>
            <a:endParaRPr lang="en-US" altLang="zh-CN" baseline="0" dirty="0" smtClean="0"/>
          </a:p>
          <a:p>
            <a:r>
              <a:rPr lang="en-US" altLang="zh-CN" baseline="0" dirty="0" smtClean="0"/>
              <a:t>6.</a:t>
            </a:r>
            <a:r>
              <a:rPr lang="zh-CN" altLang="en-US" baseline="0" dirty="0" smtClean="0"/>
              <a:t> 引用绑定，引用折叠</a:t>
            </a:r>
            <a:endParaRPr lang="en-US" altLang="zh-CN" baseline="0" dirty="0" smtClean="0"/>
          </a:p>
          <a:p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modern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effective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c++</a:t>
            </a:r>
            <a:r>
              <a:rPr lang="zh-CN" altLang="en-US" baseline="0" dirty="0" smtClean="0"/>
              <a:t>的作者</a:t>
            </a:r>
            <a:r>
              <a:rPr lang="en-US" altLang="zh-CN" baseline="0" dirty="0" err="1" smtClean="0"/>
              <a:t>scott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meyer</a:t>
            </a:r>
            <a:r>
              <a:rPr lang="zh-CN" altLang="en-US" baseline="0" dirty="0" smtClean="0"/>
              <a:t>，称为</a:t>
            </a:r>
            <a:r>
              <a:rPr lang="en-US" altLang="zh-CN" baseline="0" dirty="0" smtClean="0"/>
              <a:t>universal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reference</a:t>
            </a:r>
          </a:p>
          <a:p>
            <a:r>
              <a:rPr lang="zh-CN" altLang="en-US" baseline="0" dirty="0" smtClean="0"/>
              <a:t>不细说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B6C6-B3CD-9045-9992-F4F7C7474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6255890-9A61-4A62-90F2-6D5F594D636A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2BCDAA0-A26E-4A27-B432-689082EEB9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angkun.gitbooks.io/cpp1x-tutorial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新特性及应用介绍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历史</a:t>
            </a:r>
            <a:r>
              <a:rPr lang="zh-CN" altLang="en-US" dirty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C++11</a:t>
            </a:r>
            <a:r>
              <a:rPr lang="zh-CN" altLang="en-US" dirty="0"/>
              <a:t>新特性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未来畅想</a:t>
            </a:r>
            <a:endParaRPr lang="en-US" altLang="zh-CN" dirty="0" smtClean="0"/>
          </a:p>
          <a:p>
            <a:r>
              <a:rPr lang="en-US" altLang="zh-CN" dirty="0"/>
              <a:t>		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杨彦斌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类的默认成员函数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缺省</a:t>
            </a:r>
            <a:r>
              <a:rPr lang="zh-CN" altLang="en-US" dirty="0" smtClean="0"/>
              <a:t>构造函数 </a:t>
            </a:r>
            <a:r>
              <a:rPr lang="en-US" altLang="zh-CN" dirty="0" smtClean="0"/>
              <a:t>A();</a:t>
            </a:r>
          </a:p>
          <a:p>
            <a:r>
              <a:rPr lang="zh-CN" altLang="en-US" dirty="0" smtClean="0"/>
              <a:t>析构函数  </a:t>
            </a:r>
            <a:r>
              <a:rPr lang="en-US" altLang="zh-CN" dirty="0" smtClean="0"/>
              <a:t>~A();</a:t>
            </a:r>
          </a:p>
          <a:p>
            <a:r>
              <a:rPr lang="zh-CN" altLang="en-US" dirty="0" smtClean="0"/>
              <a:t>拷贝构造函数 </a:t>
            </a:r>
            <a:r>
              <a:rPr lang="en-US" altLang="zh-CN" dirty="0" smtClean="0"/>
              <a:t>A(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A&amp; );</a:t>
            </a:r>
          </a:p>
          <a:p>
            <a:r>
              <a:rPr lang="zh-CN" altLang="en-US" dirty="0" smtClean="0"/>
              <a:t>赋值运算符重载 </a:t>
            </a:r>
            <a:r>
              <a:rPr lang="en-US" altLang="zh-CN" dirty="0" smtClean="0"/>
              <a:t>A&amp; </a:t>
            </a:r>
            <a:r>
              <a:rPr lang="en-US" altLang="zh-CN" dirty="0"/>
              <a:t>operator=( </a:t>
            </a:r>
            <a:r>
              <a:rPr lang="en-US" altLang="zh-CN" dirty="0" smtClean="0"/>
              <a:t>A&amp; 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r>
              <a:rPr lang="zh-CN" altLang="en-US" dirty="0"/>
              <a:t>取</a:t>
            </a:r>
            <a:r>
              <a:rPr lang="zh-CN" altLang="en-US" dirty="0" smtClean="0"/>
              <a:t>地址运算符 </a:t>
            </a:r>
            <a:r>
              <a:rPr lang="en-US" altLang="zh-CN" dirty="0" smtClean="0"/>
              <a:t>A* </a:t>
            </a:r>
            <a:r>
              <a:rPr lang="en-US" altLang="zh-CN" dirty="0"/>
              <a:t>operator&amp;();</a:t>
            </a:r>
            <a:endParaRPr lang="en-US" altLang="zh-CN" dirty="0" smtClean="0"/>
          </a:p>
          <a:p>
            <a:r>
              <a:rPr lang="zh-CN" altLang="en-US" dirty="0"/>
              <a:t>取地址</a:t>
            </a:r>
            <a:r>
              <a:rPr lang="zh-CN" altLang="en-US" dirty="0" smtClean="0"/>
              <a:t>运算符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A* </a:t>
            </a:r>
            <a:r>
              <a:rPr lang="en-US" altLang="zh-CN" dirty="0"/>
              <a:t>operator&amp;() </a:t>
            </a:r>
            <a:r>
              <a:rPr lang="en-US" altLang="zh-CN" dirty="0" err="1"/>
              <a:t>const</a:t>
            </a:r>
            <a:r>
              <a:rPr lang="en-US" altLang="zh-CN" dirty="0"/>
              <a:t>;</a:t>
            </a:r>
          </a:p>
          <a:p>
            <a:r>
              <a:rPr lang="zh-CN" altLang="en-US" b="1" dirty="0" smtClean="0"/>
              <a:t>移动构造函数 </a:t>
            </a:r>
            <a:r>
              <a:rPr lang="en-US" altLang="zh-CN" b="1" dirty="0" smtClean="0"/>
              <a:t>A (A&amp;&amp;)</a:t>
            </a:r>
          </a:p>
          <a:p>
            <a:r>
              <a:rPr lang="zh-CN" altLang="en-US" b="1" dirty="0" smtClean="0"/>
              <a:t>移动赋值运算符重载 </a:t>
            </a:r>
            <a:r>
              <a:rPr lang="en-US" altLang="zh-CN" b="1" dirty="0" smtClean="0"/>
              <a:t>A&amp; operator=(A&amp;&amp;)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http://img.blog.csdn.net/201312201920208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45" y="621323"/>
            <a:ext cx="7579423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603544" cy="62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1020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std::move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en-US" altLang="zh-CN" dirty="0" smtClean="0"/>
              <a:t>void swap(T&amp; a, T&amp; b)</a:t>
            </a:r>
          </a:p>
          <a:p>
            <a:r>
              <a:rPr lang="en-US" altLang="zh-CN" dirty="0" smtClean="0"/>
              <a:t>{</a:t>
            </a:r>
          </a:p>
          <a:p>
            <a:pPr marL="685800" lvl="2" indent="0">
              <a:buNone/>
            </a:pPr>
            <a:r>
              <a:rPr lang="en-US" altLang="zh-CN" dirty="0" smtClean="0"/>
              <a:t>T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::move(a));</a:t>
            </a:r>
          </a:p>
          <a:p>
            <a:pPr marL="685800" lvl="2" indent="0">
              <a:buNone/>
            </a:pPr>
            <a:r>
              <a:rPr lang="en-US" altLang="zh-CN" dirty="0" smtClean="0"/>
              <a:t>a 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::move(b);</a:t>
            </a:r>
          </a:p>
          <a:p>
            <a:pPr marL="685800" lvl="2" indent="0">
              <a:buNone/>
            </a:pPr>
            <a:r>
              <a:rPr lang="en-US" altLang="zh-CN" dirty="0" smtClean="0"/>
              <a:t>b=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::move(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58266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3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912886" cy="817160"/>
          </a:xfrm>
        </p:spPr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::swap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6" y="2185696"/>
            <a:ext cx="52482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6" y="4005064"/>
            <a:ext cx="5371429" cy="16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6" y="5805264"/>
            <a:ext cx="5372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 err="1" smtClean="0"/>
              <a:t>auto_ptr</a:t>
            </a:r>
            <a:endParaRPr lang="en-US" altLang="zh-CN" strike="sngStrike" dirty="0" smtClean="0"/>
          </a:p>
          <a:p>
            <a:r>
              <a:rPr lang="en-US" altLang="zh-CN" b="1" dirty="0" err="1" smtClean="0"/>
              <a:t>shared_ptr</a:t>
            </a:r>
            <a:endParaRPr lang="en-US" altLang="zh-CN" b="1" dirty="0" smtClean="0"/>
          </a:p>
          <a:p>
            <a:r>
              <a:rPr lang="en-US" altLang="zh-CN" b="1" dirty="0" err="1" smtClean="0"/>
              <a:t>unique_ptr</a:t>
            </a:r>
            <a:endParaRPr lang="en-US" altLang="zh-CN" b="1" dirty="0" smtClean="0"/>
          </a:p>
          <a:p>
            <a:r>
              <a:rPr lang="en-US" altLang="zh-CN" dirty="0" err="1" smtClean="0"/>
              <a:t>weak_ptr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674973"/>
            <a:ext cx="7381137" cy="58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en-US" altLang="zh-CN" b="1" dirty="0" smtClean="0"/>
              <a:t>uto</a:t>
            </a:r>
          </a:p>
          <a:p>
            <a:r>
              <a:rPr lang="en-US" altLang="zh-CN" dirty="0" err="1" smtClean="0"/>
              <a:t>decltype</a:t>
            </a:r>
            <a:endParaRPr lang="en-US" altLang="zh-CN" dirty="0" smtClean="0"/>
          </a:p>
          <a:p>
            <a:r>
              <a:rPr lang="en-US" altLang="zh-CN" b="1" dirty="0" err="1" smtClean="0"/>
              <a:t>nullptr</a:t>
            </a:r>
            <a:endParaRPr lang="en-US" altLang="zh-CN" b="1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onstexpr</a:t>
            </a:r>
            <a:endParaRPr lang="en-US" altLang="zh-CN" dirty="0" smtClean="0"/>
          </a:p>
          <a:p>
            <a:r>
              <a:rPr lang="en-US" altLang="zh-CN" dirty="0" err="1" smtClean="0"/>
              <a:t>static_assert</a:t>
            </a:r>
            <a:endParaRPr lang="en-US" altLang="zh-CN" dirty="0" smtClean="0"/>
          </a:p>
          <a:p>
            <a:r>
              <a:rPr lang="en-US" altLang="zh-CN" b="1" dirty="0" err="1"/>
              <a:t>n</a:t>
            </a:r>
            <a:r>
              <a:rPr lang="en-US" altLang="zh-CN" b="1" dirty="0" err="1" smtClean="0"/>
              <a:t>oexcept</a:t>
            </a:r>
          </a:p>
          <a:p>
            <a:r>
              <a:rPr lang="en-US" altLang="zh-CN" dirty="0" err="1" smtClean="0"/>
              <a:t>final/override</a:t>
            </a:r>
          </a:p>
          <a:p>
            <a:pPr marL="6858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线程与并发编程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</a:t>
            </a:r>
          </a:p>
          <a:p>
            <a:r>
              <a:rPr lang="en-US" altLang="zh-CN" dirty="0" smtClean="0"/>
              <a:t>atomic</a:t>
            </a:r>
          </a:p>
          <a:p>
            <a:r>
              <a:rPr lang="en-US" altLang="zh-CN" dirty="0" err="1" smtClean="0"/>
              <a:t>mutex</a:t>
            </a:r>
            <a:endParaRPr lang="en-US" altLang="zh-CN" dirty="0" smtClean="0"/>
          </a:p>
          <a:p>
            <a:r>
              <a:rPr lang="en-US" altLang="zh-CN" dirty="0" err="1" smtClean="0"/>
              <a:t>lock_guard</a:t>
            </a:r>
            <a:endParaRPr lang="en-US" altLang="zh-CN" dirty="0" smtClean="0"/>
          </a:p>
          <a:p>
            <a:r>
              <a:rPr lang="zh-CN" altLang="en-US" b="1" dirty="0" smtClean="0"/>
              <a:t>线程安全的单例模式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/C++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C89/99/11</a:t>
            </a:r>
          </a:p>
          <a:p>
            <a:r>
              <a:rPr lang="en-US" altLang="zh-CN" dirty="0" smtClean="0"/>
              <a:t>C++98/03</a:t>
            </a:r>
          </a:p>
          <a:p>
            <a:r>
              <a:rPr lang="en-US" altLang="zh-CN" dirty="0" smtClean="0"/>
              <a:t>C++0x/11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++14/17/20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3014906" cy="244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3358092"/>
            <a:ext cx="4762061" cy="299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8682413" cy="44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16632"/>
            <a:ext cx="7281257" cy="65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C++17/20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any(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17)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ilesystem library(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17)</a:t>
            </a:r>
          </a:p>
          <a:p>
            <a:r>
              <a:rPr lang="en-US" altLang="zh-CN" dirty="0"/>
              <a:t>v</a:t>
            </a:r>
            <a:r>
              <a:rPr lang="en-US" altLang="zh-CN" dirty="0" smtClean="0"/>
              <a:t>ariant(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17)</a:t>
            </a:r>
          </a:p>
          <a:p>
            <a:r>
              <a:rPr lang="en-US" altLang="zh-CN" b="1" dirty="0"/>
              <a:t>m</a:t>
            </a:r>
            <a:r>
              <a:rPr lang="en-US" altLang="zh-CN" b="1" dirty="0" smtClean="0"/>
              <a:t>odule(</a:t>
            </a:r>
            <a:r>
              <a:rPr lang="en-US" altLang="zh-CN" b="1" dirty="0" err="1" smtClean="0"/>
              <a:t>TBD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en-US" altLang="zh-CN" dirty="0" err="1"/>
              <a:t>coroutine</a:t>
            </a:r>
            <a:r>
              <a:rPr lang="en-US" altLang="zh-CN" dirty="0"/>
              <a:t>(</a:t>
            </a:r>
            <a:r>
              <a:rPr lang="en-US" altLang="zh-CN" dirty="0" err="1" smtClean="0">
                <a:sym typeface="+mn-ea"/>
              </a:rPr>
              <a:t>TBD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concepts(</a:t>
            </a:r>
            <a:r>
              <a:rPr lang="en-US" altLang="zh-CN" dirty="0" smtClean="0">
                <a:sym typeface="+mn-ea"/>
              </a:rPr>
              <a:t>TBD</a:t>
            </a:r>
            <a:r>
              <a:rPr lang="zh-CN" altLang="en-US" b="1" dirty="0" smtClean="0">
                <a:sym typeface="+mn-ea"/>
              </a:rPr>
              <a:t>）</a:t>
            </a:r>
            <a:endParaRPr lang="en-US" altLang="zh-CN" b="1" dirty="0" smtClean="0">
              <a:sym typeface="+mn-ea"/>
            </a:endParaRPr>
          </a:p>
          <a:p>
            <a:r>
              <a:rPr lang="en-US" altLang="zh-CN" b="1" dirty="0" err="1" smtClean="0">
                <a:sym typeface="+mn-ea"/>
              </a:rPr>
              <a:t>metaclass</a:t>
            </a:r>
            <a:r>
              <a:rPr lang="en-US" altLang="zh-CN" b="1" dirty="0" smtClean="0">
                <a:sym typeface="+mn-ea"/>
              </a:rPr>
              <a:t>(TBD)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44127" y="231603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《Effective Modern C++ 》</a:t>
            </a:r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深入理解</a:t>
            </a:r>
            <a:r>
              <a:rPr lang="en-US" altLang="zh-CN" dirty="0" smtClean="0"/>
              <a:t>C++11》</a:t>
            </a:r>
          </a:p>
          <a:p>
            <a:r>
              <a:rPr lang="en-US" altLang="zh-CN" dirty="0" smtClean="0"/>
              <a:t> cppReference.com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://changkun.gitbooks.io/cpp1x-tutorial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《C++</a:t>
            </a:r>
            <a:r>
              <a:rPr lang="zh-CN" altLang="en-US" dirty="0" smtClean="0"/>
              <a:t>并发编程实战</a:t>
            </a:r>
            <a:r>
              <a:rPr lang="en-US" altLang="zh-CN" dirty="0" smtClean="0"/>
              <a:t>》</a:t>
            </a:r>
          </a:p>
          <a:p>
            <a:r>
              <a:rPr lang="en-US" altLang="zh-CN" dirty="0"/>
              <a:t>《C++11/14</a:t>
            </a:r>
            <a:r>
              <a:rPr lang="zh-CN" altLang="en-US" dirty="0"/>
              <a:t>高级编程：</a:t>
            </a:r>
            <a:r>
              <a:rPr lang="en-US" altLang="zh-CN" dirty="0"/>
              <a:t>Boost</a:t>
            </a:r>
            <a:r>
              <a:rPr lang="zh-CN" altLang="en-US" dirty="0"/>
              <a:t>程序库探秘</a:t>
            </a:r>
            <a:r>
              <a:rPr lang="en-US" altLang="zh-CN" dirty="0" smtClean="0"/>
              <a:t>》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谢谢大家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75" y="2346960"/>
            <a:ext cx="2628265" cy="3509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</a:t>
            </a:r>
          </a:p>
          <a:p>
            <a:r>
              <a:rPr lang="en-US" altLang="zh-CN" dirty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b="1" u="sng" dirty="0" smtClean="0"/>
              <a:t>右值引用、</a:t>
            </a:r>
            <a:r>
              <a:rPr lang="en-US" altLang="zh-CN" b="1" u="sng" dirty="0"/>
              <a:t> </a:t>
            </a:r>
            <a:r>
              <a:rPr lang="en-US" altLang="zh-CN" b="1" u="sng" dirty="0" smtClean="0"/>
              <a:t>move</a:t>
            </a:r>
          </a:p>
          <a:p>
            <a:r>
              <a:rPr lang="zh-CN" altLang="en-US" dirty="0" smtClean="0"/>
              <a:t>智能指针</a:t>
            </a:r>
            <a:endParaRPr lang="en-US" altLang="zh-CN" dirty="0" smtClean="0"/>
          </a:p>
          <a:p>
            <a:r>
              <a:rPr lang="zh-CN" altLang="en-US" dirty="0" smtClean="0"/>
              <a:t>新关键字</a:t>
            </a:r>
            <a:endParaRPr lang="en-US" altLang="zh-CN" dirty="0" smtClean="0"/>
          </a:p>
          <a:p>
            <a:r>
              <a:rPr lang="zh-CN" altLang="en-US" dirty="0" smtClean="0"/>
              <a:t>线程库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的好处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sym typeface="+mn-ea"/>
              </a:rPr>
              <a:t>类型推导</a:t>
            </a:r>
            <a:r>
              <a:rPr lang="en-US" altLang="zh-CN" sz="2400" dirty="0" smtClean="0">
                <a:sym typeface="+mn-ea"/>
              </a:rPr>
              <a:t>&amp;</a:t>
            </a:r>
            <a:r>
              <a:rPr lang="zh-CN" altLang="en-US" sz="2400" dirty="0" smtClean="0">
                <a:sym typeface="+mn-ea"/>
              </a:rPr>
              <a:t>必须初始化</a:t>
            </a:r>
            <a:endParaRPr lang="zh-CN" altLang="en-US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auto i; 			// error</a:t>
            </a:r>
          </a:p>
          <a:p>
            <a:pPr lvl="1"/>
            <a:r>
              <a:rPr lang="en-US" altLang="zh-CN" sz="2400" dirty="0">
                <a:sym typeface="+mn-ea"/>
              </a:rPr>
              <a:t>a</a:t>
            </a:r>
            <a:r>
              <a:rPr lang="en-US" altLang="zh-CN" sz="2400" dirty="0" smtClean="0">
                <a:sym typeface="+mn-ea"/>
              </a:rPr>
              <a:t>uto </a:t>
            </a:r>
            <a:r>
              <a:rPr lang="en-US" altLang="zh-CN" sz="2400" dirty="0" err="1" smtClean="0">
                <a:sym typeface="+mn-ea"/>
              </a:rPr>
              <a:t>i</a:t>
            </a:r>
            <a:r>
              <a:rPr lang="en-US" altLang="zh-CN" sz="2400" dirty="0" smtClean="0">
                <a:sym typeface="+mn-ea"/>
              </a:rPr>
              <a:t> = 1;		// </a:t>
            </a:r>
            <a:r>
              <a:rPr lang="zh-CN" altLang="en-US" sz="2400" dirty="0" smtClean="0">
                <a:sym typeface="+mn-ea"/>
              </a:rPr>
              <a:t>类型推导</a:t>
            </a:r>
            <a:endParaRPr lang="en-US" altLang="zh-CN" sz="2400" dirty="0" smtClean="0"/>
          </a:p>
          <a:p>
            <a:r>
              <a:rPr lang="zh-CN" altLang="en-US" sz="2400" dirty="0" smtClean="0">
                <a:sym typeface="+mn-ea"/>
              </a:rPr>
              <a:t>节省代码量</a:t>
            </a:r>
          </a:p>
          <a:p>
            <a:pPr lvl="1"/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 ma;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err="1" smtClean="0">
                <a:sym typeface="+mn-ea"/>
              </a:rPr>
              <a:t>std</a:t>
            </a:r>
            <a:r>
              <a:rPr lang="en-US" altLang="zh-CN" sz="2400" dirty="0" smtClean="0">
                <a:sym typeface="+mn-ea"/>
              </a:rPr>
              <a:t>::map&lt;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en-US" altLang="zh-CN" sz="2400" dirty="0" err="1" smtClean="0">
                <a:sym typeface="+mn-ea"/>
              </a:rPr>
              <a:t>int</a:t>
            </a:r>
            <a:r>
              <a:rPr lang="en-US" altLang="zh-CN" sz="2400" dirty="0" smtClean="0">
                <a:sym typeface="+mn-ea"/>
              </a:rPr>
              <a:t>&gt;::iterator it = </a:t>
            </a:r>
            <a:r>
              <a:rPr lang="en-US" altLang="zh-CN" sz="2400" dirty="0" err="1" smtClean="0">
                <a:sym typeface="+mn-ea"/>
              </a:rPr>
              <a:t>ma.begin</a:t>
            </a:r>
            <a:r>
              <a:rPr lang="en-US" altLang="zh-CN" sz="2400" dirty="0" smtClean="0">
                <a:sym typeface="+mn-ea"/>
              </a:rPr>
              <a:t>(); it != </a:t>
            </a:r>
            <a:r>
              <a:rPr lang="en-US" altLang="zh-CN" sz="2400" dirty="0" err="1" smtClean="0">
                <a:sym typeface="+mn-ea"/>
              </a:rPr>
              <a:t>ma.end</a:t>
            </a:r>
            <a:r>
              <a:rPr lang="en-US" altLang="zh-CN" sz="2400" dirty="0" smtClean="0">
                <a:sym typeface="+mn-ea"/>
              </a:rPr>
              <a:t>(); ++it)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sym typeface="+mn-ea"/>
              </a:rPr>
              <a:t>for (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auto</a:t>
            </a:r>
            <a:r>
              <a:rPr lang="en-US" altLang="zh-CN" sz="2400" dirty="0" smtClean="0">
                <a:sym typeface="+mn-ea"/>
              </a:rPr>
              <a:t>&amp; it : ma)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代码重构</a:t>
            </a:r>
          </a:p>
          <a:p>
            <a:pPr lvl="1"/>
            <a:endParaRPr lang="zh-CN" altLang="en-US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704856" cy="61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5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auto</a:t>
            </a:r>
            <a:r>
              <a:rPr lang="zh-CN" altLang="en-US" dirty="0" smtClean="0"/>
              <a:t>的疑问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会影响运行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编译速度吗？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滥用后会降低代码可读性？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代码提示？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15" y="3416935"/>
            <a:ext cx="1828800" cy="857250"/>
          </a:xfrm>
          <a:prstGeom prst="rect">
            <a:avLst/>
          </a:prstGeom>
        </p:spPr>
      </p:pic>
      <p:pic>
        <p:nvPicPr>
          <p:cNvPr id="7" name="图片 6" descr="X0A`($Z9R}27H2WIY[ENQV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89" y="4653136"/>
            <a:ext cx="3601720" cy="14668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0787"/>
            <a:ext cx="3392195" cy="28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捕获列表</a:t>
            </a:r>
            <a:r>
              <a:rPr lang="en-US" altLang="zh-CN" dirty="0"/>
              <a:t>](</a:t>
            </a:r>
            <a:r>
              <a:rPr lang="zh-CN" altLang="en-US" dirty="0"/>
              <a:t>参数列表</a:t>
            </a:r>
            <a:r>
              <a:rPr lang="en-US" altLang="zh-CN" dirty="0"/>
              <a:t>) mutable(</a:t>
            </a:r>
            <a:r>
              <a:rPr lang="zh-CN" altLang="en-US" dirty="0"/>
              <a:t>可选</a:t>
            </a:r>
            <a:r>
              <a:rPr lang="en-US" altLang="zh-CN" dirty="0"/>
              <a:t>) </a:t>
            </a:r>
            <a:r>
              <a:rPr lang="zh-CN" altLang="en-US" dirty="0"/>
              <a:t>异常属性 </a:t>
            </a:r>
            <a:r>
              <a:rPr lang="en-US" altLang="zh-CN" dirty="0"/>
              <a:t>-&gt; </a:t>
            </a:r>
            <a:r>
              <a:rPr lang="zh-CN" altLang="en-US" dirty="0"/>
              <a:t>返回类型 </a:t>
            </a:r>
            <a:r>
              <a:rPr lang="en-US" altLang="zh-CN" dirty="0"/>
              <a:t>{ // </a:t>
            </a:r>
            <a:r>
              <a:rPr lang="zh-CN" altLang="en-US" dirty="0"/>
              <a:t>函数体 </a:t>
            </a:r>
            <a:r>
              <a:rPr lang="en-US" altLang="zh-CN" dirty="0"/>
              <a:t>}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auto</a:t>
            </a:r>
            <a:r>
              <a:rPr lang="en-US" altLang="zh-CN" dirty="0" smtClean="0"/>
              <a:t> </a:t>
            </a:r>
            <a:r>
              <a:rPr lang="en-US" altLang="zh-CN" dirty="0" err="1"/>
              <a:t>fadd</a:t>
            </a:r>
            <a:r>
              <a:rPr lang="en-US" altLang="zh-CN" dirty="0"/>
              <a:t> = [](</a:t>
            </a:r>
            <a:r>
              <a:rPr lang="en-US" altLang="zh-CN" b="1" dirty="0" err="1"/>
              <a:t>int</a:t>
            </a:r>
            <a:r>
              <a:rPr lang="en-US" altLang="zh-CN" dirty="0"/>
              <a:t> a, </a:t>
            </a:r>
            <a:r>
              <a:rPr lang="en-US" altLang="zh-CN" b="1" dirty="0" err="1"/>
              <a:t>int</a:t>
            </a:r>
            <a:r>
              <a:rPr lang="en-US" altLang="zh-CN" dirty="0"/>
              <a:t> b)-&gt;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pPr marL="36576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b="1" dirty="0"/>
              <a:t>return</a:t>
            </a:r>
            <a:r>
              <a:rPr lang="en-US" altLang="zh-CN" dirty="0"/>
              <a:t> a + b; </a:t>
            </a:r>
            <a:endParaRPr lang="en-US" altLang="zh-CN" dirty="0" smtClean="0"/>
          </a:p>
          <a:p>
            <a:r>
              <a:rPr lang="en-US" altLang="zh-CN" dirty="0" smtClean="0"/>
              <a:t>};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5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[] </a:t>
            </a:r>
            <a:r>
              <a:rPr lang="zh-CN" altLang="en-US" dirty="0" smtClean="0"/>
              <a:t>不捕获任何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[&amp;}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作用域中所有变量，并作为引用在函数体中使用</a:t>
            </a:r>
          </a:p>
          <a:p>
            <a:r>
              <a:rPr lang="en-US" altLang="zh-CN" dirty="0"/>
              <a:t>[=]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</a:t>
            </a:r>
          </a:p>
          <a:p>
            <a:r>
              <a:rPr lang="en-US" altLang="zh-CN" dirty="0"/>
              <a:t>[=, &amp;foo] </a:t>
            </a:r>
            <a:r>
              <a:rPr lang="zh-CN" altLang="en-US" dirty="0" smtClean="0"/>
              <a:t>捕获外部</a:t>
            </a:r>
            <a:r>
              <a:rPr lang="zh-CN" altLang="en-US" dirty="0"/>
              <a:t>作用域中所有变量，并拷贝一份在函数体中使用，但是对</a:t>
            </a:r>
            <a:r>
              <a:rPr lang="en-US" altLang="zh-CN" dirty="0"/>
              <a:t>foo</a:t>
            </a:r>
            <a:r>
              <a:rPr lang="zh-CN" altLang="en-US" dirty="0"/>
              <a:t>变量使用引用</a:t>
            </a:r>
          </a:p>
          <a:p>
            <a:r>
              <a:rPr lang="en-US" altLang="zh-CN" dirty="0"/>
              <a:t>[bar] </a:t>
            </a:r>
            <a:r>
              <a:rPr lang="zh-CN" altLang="en-US" dirty="0" smtClean="0"/>
              <a:t>捕获</a:t>
            </a:r>
            <a:r>
              <a:rPr lang="en-US" altLang="zh-CN" dirty="0" smtClean="0"/>
              <a:t>bar</a:t>
            </a:r>
            <a:r>
              <a:rPr lang="zh-CN" altLang="en-US" dirty="0"/>
              <a:t>变量并且拷贝一份在函数体重使用，同时</a:t>
            </a:r>
            <a:r>
              <a:rPr lang="zh-CN" altLang="en-US" dirty="0" smtClean="0"/>
              <a:t>不捕获其他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[this] </a:t>
            </a:r>
            <a:r>
              <a:rPr lang="zh-CN" altLang="en-US" dirty="0" smtClean="0"/>
              <a:t>捕获当前</a:t>
            </a:r>
            <a:r>
              <a:rPr lang="zh-CN" altLang="en-US" dirty="0"/>
              <a:t>类中的</a:t>
            </a:r>
            <a:r>
              <a:rPr lang="en-US" altLang="zh-CN" dirty="0"/>
              <a:t>this</a:t>
            </a:r>
            <a:r>
              <a:rPr lang="zh-CN" altLang="en-US" dirty="0"/>
              <a:t>指针。如果已经使用了</a:t>
            </a:r>
            <a:r>
              <a:rPr lang="en-US" altLang="zh-CN" dirty="0"/>
              <a:t>&amp;</a:t>
            </a:r>
            <a:r>
              <a:rPr lang="zh-CN" altLang="en-US" dirty="0"/>
              <a:t>或者</a:t>
            </a:r>
            <a:r>
              <a:rPr lang="en-US" altLang="zh-CN" dirty="0"/>
              <a:t>=</a:t>
            </a:r>
            <a:r>
              <a:rPr lang="zh-CN" altLang="en-US" dirty="0"/>
              <a:t>就默认添加此选项。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右值、左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右值引用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左值：能取地址，有名字</a:t>
            </a:r>
            <a:endParaRPr lang="en-US" altLang="zh-CN" dirty="0" smtClean="0"/>
          </a:p>
          <a:p>
            <a:r>
              <a:rPr lang="zh-CN" altLang="en-US" dirty="0"/>
              <a:t>右</a:t>
            </a:r>
            <a:r>
              <a:rPr lang="zh-CN" altLang="en-US" dirty="0" smtClean="0"/>
              <a:t>值：纯右值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prvalue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、将亡值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xvalue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左值引用：</a:t>
            </a:r>
            <a:r>
              <a:rPr lang="en-US" altLang="zh-CN" dirty="0" smtClean="0"/>
              <a:t>T&amp;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值引用：</a:t>
            </a:r>
            <a:r>
              <a:rPr lang="en-US" altLang="zh-CN" dirty="0" smtClean="0"/>
              <a:t>T&amp;&amp;</a:t>
            </a:r>
            <a:endParaRPr lang="en-US" altLang="zh-CN" dirty="0"/>
          </a:p>
          <a:p>
            <a:r>
              <a:rPr lang="zh-CN" altLang="en-US" dirty="0" smtClean="0"/>
              <a:t>左值常量引用：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T&amp;</a:t>
            </a:r>
          </a:p>
          <a:p>
            <a:r>
              <a:rPr lang="zh-CN" altLang="en-US" dirty="0"/>
              <a:t>右</a:t>
            </a:r>
            <a:r>
              <a:rPr lang="zh-CN" altLang="en-US" dirty="0" smtClean="0"/>
              <a:t>值常量引用：？？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1081</TotalTime>
  <Words>832</Words>
  <Application>Microsoft Macintosh PowerPoint</Application>
  <PresentationFormat>On-screen Show (4:3)</PresentationFormat>
  <Paragraphs>166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DengXian</vt:lpstr>
      <vt:lpstr>Wingdings 2</vt:lpstr>
      <vt:lpstr>幼圆</vt:lpstr>
      <vt:lpstr>奥斯汀</vt:lpstr>
      <vt:lpstr>C++11新特性及应用介绍 </vt:lpstr>
      <vt:lpstr>C/C++版本</vt:lpstr>
      <vt:lpstr>C++11的特性</vt:lpstr>
      <vt:lpstr>auto的好处</vt:lpstr>
      <vt:lpstr>PowerPoint Presentation</vt:lpstr>
      <vt:lpstr>auto的疑问</vt:lpstr>
      <vt:lpstr>Lambda表达式</vt:lpstr>
      <vt:lpstr>Lambda表达式变量捕获</vt:lpstr>
      <vt:lpstr>左/右值、左/右值引用</vt:lpstr>
      <vt:lpstr>类的默认成员函数</vt:lpstr>
      <vt:lpstr>PowerPoint Presentation</vt:lpstr>
      <vt:lpstr>PowerPoint Presentation</vt:lpstr>
      <vt:lpstr>std::move</vt:lpstr>
      <vt:lpstr>PowerPoint Presentation</vt:lpstr>
      <vt:lpstr>c++11中的std::swap</vt:lpstr>
      <vt:lpstr>智能指针</vt:lpstr>
      <vt:lpstr>PowerPoint Presentation</vt:lpstr>
      <vt:lpstr>新的关键字</vt:lpstr>
      <vt:lpstr>线程与并发编程</vt:lpstr>
      <vt:lpstr>PowerPoint Presentation</vt:lpstr>
      <vt:lpstr>PowerPoint Presentation</vt:lpstr>
      <vt:lpstr>C++17/20</vt:lpstr>
      <vt:lpstr>参考书</vt:lpstr>
      <vt:lpstr>谢谢大家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杨彦斌</dc:creator>
  <cp:lastModifiedBy>Microsoft Office User</cp:lastModifiedBy>
  <cp:revision>72</cp:revision>
  <dcterms:created xsi:type="dcterms:W3CDTF">2017-10-25T11:42:00Z</dcterms:created>
  <dcterms:modified xsi:type="dcterms:W3CDTF">2017-11-07T05:20:23Z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