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8" r:id="rId5"/>
    <p:sldId id="283" r:id="rId6"/>
    <p:sldId id="284" r:id="rId7"/>
    <p:sldId id="260" r:id="rId8"/>
    <p:sldId id="290" r:id="rId9"/>
    <p:sldId id="291" r:id="rId10"/>
    <p:sldId id="270" r:id="rId11"/>
    <p:sldId id="261" r:id="rId12"/>
    <p:sldId id="285" r:id="rId13"/>
    <p:sldId id="289" r:id="rId14"/>
    <p:sldId id="271" r:id="rId15"/>
    <p:sldId id="272" r:id="rId16"/>
    <p:sldId id="287" r:id="rId17"/>
    <p:sldId id="264" r:id="rId18"/>
    <p:sldId id="292" r:id="rId19"/>
    <p:sldId id="265" r:id="rId20"/>
    <p:sldId id="269" r:id="rId21"/>
    <p:sldId id="293" r:id="rId22"/>
    <p:sldId id="288" r:id="rId23"/>
    <p:sldId id="267" r:id="rId24"/>
    <p:sldId id="266" r:id="rId25"/>
    <p:sldId id="28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39B0A7B-50D1-4388-9306-190C3A7AC59D}">
          <p14:sldIdLst>
            <p14:sldId id="256"/>
            <p14:sldId id="257"/>
            <p14:sldId id="258"/>
            <p14:sldId id="268"/>
            <p14:sldId id="283"/>
            <p14:sldId id="284"/>
            <p14:sldId id="260"/>
            <p14:sldId id="290"/>
            <p14:sldId id="291"/>
            <p14:sldId id="270"/>
            <p14:sldId id="261"/>
            <p14:sldId id="285"/>
            <p14:sldId id="289"/>
            <p14:sldId id="271"/>
            <p14:sldId id="272"/>
            <p14:sldId id="287"/>
            <p14:sldId id="264"/>
            <p14:sldId id="292"/>
            <p14:sldId id="265"/>
            <p14:sldId id="269"/>
            <p14:sldId id="293"/>
            <p14:sldId id="288"/>
            <p14:sldId id="267"/>
            <p14:sldId id="266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0"/>
  </p:normalViewPr>
  <p:slideViewPr>
    <p:cSldViewPr>
      <p:cViewPr>
        <p:scale>
          <a:sx n="100" d="100"/>
          <a:sy n="100" d="100"/>
        </p:scale>
        <p:origin x="1728" y="600"/>
      </p:cViewPr>
      <p:guideLst>
        <p:guide orient="horz" pos="2160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4A401-4BFB-AD49-BDDA-8244E01004B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EB6C6-B3CD-9045-9992-F4F7C747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7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angkun.gitbooks.io/cpp1x-tutorial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C++11</a:t>
            </a:r>
            <a:r>
              <a:rPr lang="zh-CN" altLang="en-US" dirty="0" smtClean="0"/>
              <a:t>学习之路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历史</a:t>
            </a:r>
            <a:r>
              <a:rPr lang="zh-CN" altLang="en-US" dirty="0"/>
              <a:t>版本</a:t>
            </a:r>
            <a:endParaRPr lang="en-US" altLang="zh-CN" dirty="0" smtClean="0"/>
          </a:p>
          <a:p>
            <a:r>
              <a:rPr lang="en-US" altLang="zh-CN" dirty="0" smtClean="0"/>
              <a:t>C++11</a:t>
            </a:r>
            <a:r>
              <a:rPr lang="zh-CN" altLang="en-US" dirty="0"/>
              <a:t>新特性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未来畅想</a:t>
            </a:r>
            <a:endParaRPr lang="en-US" altLang="zh-CN" dirty="0" smtClean="0"/>
          </a:p>
          <a:p>
            <a:r>
              <a:rPr lang="en-US" altLang="zh-CN" dirty="0"/>
              <a:t>		</a:t>
            </a:r>
            <a:r>
              <a:rPr lang="en-US" altLang="zh-CN" dirty="0" smtClean="0"/>
              <a:t>-- </a:t>
            </a:r>
            <a:r>
              <a:rPr lang="zh-CN" altLang="en-US" dirty="0" smtClean="0"/>
              <a:t>杨彦斌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右值、左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右值引用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左值：能取地址，有名字</a:t>
            </a:r>
            <a:endParaRPr lang="en-US" altLang="zh-CN" dirty="0" smtClean="0"/>
          </a:p>
          <a:p>
            <a:r>
              <a:rPr lang="zh-CN" altLang="en-US" dirty="0"/>
              <a:t>右</a:t>
            </a:r>
            <a:r>
              <a:rPr lang="zh-CN" altLang="en-US" dirty="0" smtClean="0"/>
              <a:t>值：纯右值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prvalue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、将亡值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xvalue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左值引用：</a:t>
            </a:r>
            <a:r>
              <a:rPr lang="en-US" altLang="zh-CN" dirty="0" smtClean="0"/>
              <a:t>T&amp;</a:t>
            </a:r>
          </a:p>
          <a:p>
            <a:r>
              <a:rPr lang="zh-CN" altLang="en-US" dirty="0"/>
              <a:t>右</a:t>
            </a:r>
            <a:r>
              <a:rPr lang="zh-CN" altLang="en-US" dirty="0" smtClean="0"/>
              <a:t>值引用：</a:t>
            </a:r>
            <a:r>
              <a:rPr lang="en-US" altLang="zh-CN" dirty="0" smtClean="0"/>
              <a:t>T&amp;&amp;</a:t>
            </a:r>
            <a:endParaRPr lang="en-US" altLang="zh-CN" dirty="0"/>
          </a:p>
          <a:p>
            <a:r>
              <a:rPr lang="zh-CN" altLang="en-US" dirty="0" smtClean="0"/>
              <a:t>左值常量引用：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T&amp;</a:t>
            </a:r>
          </a:p>
          <a:p>
            <a:r>
              <a:rPr lang="zh-CN" altLang="en-US" dirty="0"/>
              <a:t>右</a:t>
            </a:r>
            <a:r>
              <a:rPr lang="zh-CN" altLang="en-US" dirty="0" smtClean="0"/>
              <a:t>值常量引用：？？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std::move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template &lt;class T&gt;</a:t>
            </a:r>
          </a:p>
          <a:p>
            <a:r>
              <a:rPr lang="en-US" altLang="zh-CN" dirty="0" smtClean="0"/>
              <a:t>void swap(T&amp; a, T&amp; b)</a:t>
            </a:r>
          </a:p>
          <a:p>
            <a:r>
              <a:rPr lang="en-US" altLang="zh-CN" dirty="0" smtClean="0"/>
              <a:t>{</a:t>
            </a:r>
          </a:p>
          <a:p>
            <a:pPr marL="685800" lvl="2" indent="0">
              <a:buNone/>
            </a:pPr>
            <a:r>
              <a:rPr lang="en-US" altLang="zh-CN" dirty="0" smtClean="0"/>
              <a:t>T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::move(a));</a:t>
            </a:r>
          </a:p>
          <a:p>
            <a:pPr marL="685800" lvl="2" indent="0">
              <a:buNone/>
            </a:pPr>
            <a:r>
              <a:rPr lang="en-US" altLang="zh-CN" dirty="0" smtClean="0"/>
              <a:t>a =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::move(b);</a:t>
            </a:r>
          </a:p>
          <a:p>
            <a:pPr marL="685800" lvl="2" indent="0">
              <a:buNone/>
            </a:pPr>
            <a:r>
              <a:rPr lang="en-US" altLang="zh-CN" dirty="0" smtClean="0"/>
              <a:t>b=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::move(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58266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3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15" y="730771"/>
            <a:ext cx="52482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15" y="2996952"/>
            <a:ext cx="5371429" cy="16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15" y="5301208"/>
            <a:ext cx="5372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3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类的默认成员函数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缺省</a:t>
            </a:r>
            <a:r>
              <a:rPr lang="zh-CN" altLang="en-US" dirty="0" smtClean="0"/>
              <a:t>构造函数 </a:t>
            </a:r>
            <a:r>
              <a:rPr lang="en-US" altLang="zh-CN" dirty="0" smtClean="0"/>
              <a:t>A();</a:t>
            </a:r>
          </a:p>
          <a:p>
            <a:r>
              <a:rPr lang="zh-CN" altLang="en-US" dirty="0" smtClean="0"/>
              <a:t>析构函数  </a:t>
            </a:r>
            <a:r>
              <a:rPr lang="en-US" altLang="zh-CN" dirty="0" smtClean="0"/>
              <a:t>~A();</a:t>
            </a:r>
          </a:p>
          <a:p>
            <a:r>
              <a:rPr lang="zh-CN" altLang="en-US" dirty="0" smtClean="0"/>
              <a:t>拷贝构造函数 </a:t>
            </a:r>
            <a:r>
              <a:rPr lang="en-US" altLang="zh-CN" dirty="0" smtClean="0"/>
              <a:t>A(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A&amp; );</a:t>
            </a:r>
          </a:p>
          <a:p>
            <a:r>
              <a:rPr lang="zh-CN" altLang="en-US" dirty="0" smtClean="0"/>
              <a:t>赋值运算符重载 </a:t>
            </a:r>
            <a:r>
              <a:rPr lang="en-US" altLang="zh-CN" dirty="0" smtClean="0"/>
              <a:t>A&amp; </a:t>
            </a:r>
            <a:r>
              <a:rPr lang="en-US" altLang="zh-CN" dirty="0"/>
              <a:t>operator=( </a:t>
            </a:r>
            <a:r>
              <a:rPr lang="en-US" altLang="zh-CN" dirty="0" smtClean="0"/>
              <a:t>A&amp; 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r>
              <a:rPr lang="zh-CN" altLang="en-US" dirty="0"/>
              <a:t>取</a:t>
            </a:r>
            <a:r>
              <a:rPr lang="zh-CN" altLang="en-US" dirty="0" smtClean="0"/>
              <a:t>地址运算符 </a:t>
            </a:r>
            <a:r>
              <a:rPr lang="en-US" altLang="zh-CN" dirty="0" smtClean="0"/>
              <a:t>A* </a:t>
            </a:r>
            <a:r>
              <a:rPr lang="en-US" altLang="zh-CN" dirty="0"/>
              <a:t>operator&amp;();</a:t>
            </a:r>
            <a:endParaRPr lang="en-US" altLang="zh-CN" dirty="0" smtClean="0"/>
          </a:p>
          <a:p>
            <a:r>
              <a:rPr lang="zh-CN" altLang="en-US" dirty="0"/>
              <a:t>取地址</a:t>
            </a:r>
            <a:r>
              <a:rPr lang="zh-CN" altLang="en-US" dirty="0" smtClean="0"/>
              <a:t>运算符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A* </a:t>
            </a:r>
            <a:r>
              <a:rPr lang="en-US" altLang="zh-CN" dirty="0"/>
              <a:t>operator&amp;()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</a:p>
          <a:p>
            <a:r>
              <a:rPr lang="zh-CN" altLang="en-US" b="1" dirty="0" smtClean="0"/>
              <a:t>移动构造函数 </a:t>
            </a:r>
            <a:r>
              <a:rPr lang="en-US" altLang="zh-CN" b="1" dirty="0" smtClean="0"/>
              <a:t>A (A&amp;&amp;)</a:t>
            </a:r>
          </a:p>
          <a:p>
            <a:r>
              <a:rPr lang="zh-CN" altLang="en-US" b="1" dirty="0" smtClean="0"/>
              <a:t>移动赋值运算符重载 </a:t>
            </a:r>
            <a:r>
              <a:rPr lang="en-US" altLang="zh-CN" b="1" dirty="0" smtClean="0"/>
              <a:t>A&amp; operator=(A&amp;&amp;)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 descr="http://img.blog.csdn.net/201312201920208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5" y="621323"/>
            <a:ext cx="7579423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5603544" cy="627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31020"/>
            <a:ext cx="23812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859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auto_ptr</a:t>
            </a:r>
            <a:endParaRPr lang="en-US" altLang="zh-CN" dirty="0" smtClean="0"/>
          </a:p>
          <a:p>
            <a:r>
              <a:rPr lang="en-US" altLang="zh-CN" b="1" dirty="0" err="1" smtClean="0"/>
              <a:t>shared_ptr</a:t>
            </a:r>
            <a:endParaRPr lang="en-US" altLang="zh-CN" b="1" dirty="0" smtClean="0"/>
          </a:p>
          <a:p>
            <a:r>
              <a:rPr lang="en-US" altLang="zh-CN" b="1" dirty="0" err="1" smtClean="0"/>
              <a:t>unique_ptr</a:t>
            </a:r>
            <a:endParaRPr lang="en-US" altLang="zh-CN" b="1" dirty="0" smtClean="0"/>
          </a:p>
          <a:p>
            <a:r>
              <a:rPr lang="en-US" altLang="zh-CN" dirty="0" err="1" smtClean="0"/>
              <a:t>weak_ptr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42" y="0"/>
            <a:ext cx="8666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4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</a:t>
            </a:r>
            <a:r>
              <a:rPr lang="en-US" altLang="zh-CN" b="1" dirty="0" smtClean="0"/>
              <a:t>uto</a:t>
            </a:r>
          </a:p>
          <a:p>
            <a:r>
              <a:rPr lang="en-US" altLang="zh-CN" b="1" dirty="0" err="1" smtClean="0"/>
              <a:t>nullptr</a:t>
            </a:r>
            <a:endParaRPr lang="en-US" altLang="zh-CN" b="1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onstexpr</a:t>
            </a:r>
            <a:endParaRPr lang="en-US" altLang="zh-CN" dirty="0" smtClean="0"/>
          </a:p>
          <a:p>
            <a:r>
              <a:rPr lang="en-US" altLang="zh-CN" dirty="0" err="1" smtClean="0"/>
              <a:t>static_assert</a:t>
            </a:r>
            <a:endParaRPr lang="en-US" altLang="zh-CN" dirty="0" smtClean="0"/>
          </a:p>
          <a:p>
            <a:r>
              <a:rPr lang="en-US" altLang="zh-CN" b="1" dirty="0" err="1"/>
              <a:t>n</a:t>
            </a:r>
            <a:r>
              <a:rPr lang="en-US" altLang="zh-CN" b="1" dirty="0" err="1" smtClean="0"/>
              <a:t>oexcept</a:t>
            </a:r>
          </a:p>
          <a:p>
            <a:r>
              <a:rPr lang="en-US" altLang="zh-CN" dirty="0" err="1" smtClean="0"/>
              <a:t>final/override</a:t>
            </a:r>
          </a:p>
          <a:p>
            <a:pPr marL="6858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/C++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C89/99/11</a:t>
            </a:r>
          </a:p>
          <a:p>
            <a:r>
              <a:rPr lang="en-US" altLang="zh-CN" dirty="0" smtClean="0"/>
              <a:t>C++98/03</a:t>
            </a:r>
          </a:p>
          <a:p>
            <a:r>
              <a:rPr lang="en-US" altLang="zh-CN" dirty="0" smtClean="0"/>
              <a:t>C++0x/11</a:t>
            </a:r>
          </a:p>
          <a:p>
            <a:r>
              <a:rPr lang="en-US" altLang="zh-CN" dirty="0" smtClean="0"/>
              <a:t>C++20</a:t>
            </a:r>
          </a:p>
          <a:p>
            <a:r>
              <a:rPr lang="en-US" altLang="zh-CN" dirty="0" smtClean="0"/>
              <a:t>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08720"/>
            <a:ext cx="3014906" cy="244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3358092"/>
            <a:ext cx="4762061" cy="299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线程与并发编程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hread</a:t>
            </a:r>
          </a:p>
          <a:p>
            <a:r>
              <a:rPr lang="en-US" altLang="zh-CN" b="1" dirty="0" smtClean="0"/>
              <a:t>atomic</a:t>
            </a:r>
          </a:p>
          <a:p>
            <a:r>
              <a:rPr lang="en-US" altLang="zh-CN" dirty="0" err="1" smtClean="0"/>
              <a:t>mutex</a:t>
            </a:r>
            <a:endParaRPr lang="en-US" altLang="zh-CN" dirty="0" smtClean="0"/>
          </a:p>
          <a:p>
            <a:r>
              <a:rPr lang="en-US" altLang="zh-CN" dirty="0" err="1" smtClean="0"/>
              <a:t>lock_guard</a:t>
            </a:r>
            <a:endParaRPr lang="en-US" altLang="zh-CN" dirty="0" smtClean="0"/>
          </a:p>
          <a:p>
            <a:r>
              <a:rPr lang="zh-CN" altLang="en-US" dirty="0" smtClean="0"/>
              <a:t>线程安全的单例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8682413" cy="441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58" y="0"/>
            <a:ext cx="7622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26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C++17/20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v</a:t>
            </a:r>
            <a:r>
              <a:rPr lang="en-US" altLang="zh-CN" b="1" dirty="0" smtClean="0"/>
              <a:t>ariant(C++17)</a:t>
            </a:r>
          </a:p>
          <a:p>
            <a:r>
              <a:rPr lang="en-US" altLang="zh-CN" dirty="0"/>
              <a:t>m</a:t>
            </a:r>
            <a:r>
              <a:rPr lang="en-US" altLang="zh-CN" dirty="0" smtClean="0"/>
              <a:t>odule(</a:t>
            </a:r>
            <a:r>
              <a:rPr lang="en-US" altLang="zh-CN" dirty="0" err="1" smtClean="0"/>
              <a:t>TBD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/>
              <a:t>coroutine</a:t>
            </a:r>
            <a:r>
              <a:rPr lang="en-US" altLang="zh-CN" dirty="0"/>
              <a:t>(</a:t>
            </a:r>
            <a:r>
              <a:rPr lang="en-US" altLang="zh-CN" dirty="0" err="1" smtClean="0">
                <a:sym typeface="+mn-ea"/>
              </a:rPr>
              <a:t>TBD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ranges(</a:t>
            </a:r>
            <a:r>
              <a:rPr lang="en-US" altLang="zh-CN" dirty="0" err="1" smtClean="0">
                <a:sym typeface="+mn-ea"/>
              </a:rPr>
              <a:t>TBD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b="1" dirty="0"/>
              <a:t>concepts(</a:t>
            </a:r>
            <a:r>
              <a:rPr lang="en-US" altLang="zh-CN" dirty="0" err="1" smtClean="0">
                <a:sym typeface="+mn-ea"/>
              </a:rPr>
              <a:t>TBD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dirty="0"/>
              <a:t>Invoke(</a:t>
            </a:r>
            <a:r>
              <a:rPr lang="en-US" altLang="zh-CN" dirty="0" err="1" smtClean="0">
                <a:sym typeface="+mn-ea"/>
              </a:rPr>
              <a:t>TBD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044127" y="231603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58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65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894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53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《Effective Modern C++ 》</a:t>
            </a:r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深入理解</a:t>
            </a:r>
            <a:r>
              <a:rPr lang="en-US" altLang="zh-CN" dirty="0" smtClean="0"/>
              <a:t>C++11》</a:t>
            </a:r>
          </a:p>
          <a:p>
            <a:r>
              <a:rPr lang="en-US" altLang="zh-CN" dirty="0" smtClean="0"/>
              <a:t> cppReference.com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://changkun.gitbooks.io/cpp1x-tutorial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《C++</a:t>
            </a:r>
            <a:r>
              <a:rPr lang="zh-CN" altLang="en-US" dirty="0" smtClean="0"/>
              <a:t>并发编程实战</a:t>
            </a:r>
            <a:r>
              <a:rPr lang="en-US" altLang="zh-CN" dirty="0" smtClean="0"/>
              <a:t>》</a:t>
            </a:r>
          </a:p>
          <a:p>
            <a:r>
              <a:rPr lang="en-US" altLang="zh-CN" dirty="0"/>
              <a:t>《C++11/14</a:t>
            </a:r>
            <a:r>
              <a:rPr lang="zh-CN" altLang="en-US" dirty="0"/>
              <a:t>高级编程：</a:t>
            </a:r>
            <a:r>
              <a:rPr lang="en-US" altLang="zh-CN" dirty="0"/>
              <a:t>Boost</a:t>
            </a:r>
            <a:r>
              <a:rPr lang="zh-CN" altLang="en-US" dirty="0"/>
              <a:t>程序库探秘</a:t>
            </a:r>
            <a:r>
              <a:rPr lang="en-US" altLang="zh-CN" dirty="0" smtClean="0"/>
              <a:t>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谢谢大家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675" y="2346960"/>
            <a:ext cx="2628265" cy="35090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C++11</a:t>
            </a:r>
            <a:r>
              <a:rPr lang="zh-CN" altLang="en-US" dirty="0" smtClean="0"/>
              <a:t>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uto</a:t>
            </a:r>
          </a:p>
          <a:p>
            <a:r>
              <a:rPr lang="en-US" altLang="zh-CN" dirty="0"/>
              <a:t>Lambda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zh-CN" altLang="en-US" b="1" u="sng" dirty="0" smtClean="0"/>
              <a:t>右值引用、</a:t>
            </a:r>
            <a:r>
              <a:rPr lang="en-US" altLang="zh-CN" b="1" u="sng" dirty="0"/>
              <a:t> </a:t>
            </a:r>
            <a:r>
              <a:rPr lang="en-US" altLang="zh-CN" b="1" u="sng" dirty="0" smtClean="0"/>
              <a:t>move</a:t>
            </a:r>
            <a:r>
              <a:rPr lang="zh-CN" altLang="en-US" b="1" u="sng" dirty="0" smtClean="0"/>
              <a:t>、</a:t>
            </a:r>
            <a:r>
              <a:rPr lang="en-US" altLang="zh-CN" b="1" u="sng" dirty="0" smtClean="0"/>
              <a:t>forward</a:t>
            </a:r>
          </a:p>
          <a:p>
            <a:r>
              <a:rPr lang="zh-CN" altLang="en-US" dirty="0" smtClean="0"/>
              <a:t>智能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r>
              <a:rPr lang="zh-CN" altLang="en-US" dirty="0" smtClean="0"/>
              <a:t>新关键字</a:t>
            </a:r>
            <a:endParaRPr lang="en-US" altLang="zh-CN" dirty="0" smtClean="0"/>
          </a:p>
          <a:p>
            <a:r>
              <a:rPr lang="zh-CN" altLang="en-US" dirty="0" smtClean="0"/>
              <a:t>线程与并发编程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</a:t>
            </a:r>
            <a:r>
              <a:rPr lang="zh-CN" altLang="en-US" dirty="0" smtClean="0"/>
              <a:t>的好处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>
                <a:sym typeface="+mn-ea"/>
              </a:rPr>
              <a:t>类型推导</a:t>
            </a:r>
            <a:r>
              <a:rPr lang="en-US" altLang="zh-CN" sz="2400" dirty="0" smtClean="0">
                <a:sym typeface="+mn-ea"/>
              </a:rPr>
              <a:t>&amp;</a:t>
            </a:r>
            <a:r>
              <a:rPr lang="zh-CN" altLang="en-US" sz="2400" dirty="0" smtClean="0">
                <a:sym typeface="+mn-ea"/>
              </a:rPr>
              <a:t>必须初始化</a:t>
            </a:r>
            <a:endParaRPr lang="zh-CN" altLang="en-US" sz="2400" dirty="0" smtClean="0"/>
          </a:p>
          <a:p>
            <a:pPr lvl="1"/>
            <a:r>
              <a:rPr lang="en-US" altLang="zh-CN" sz="2400" dirty="0" smtClean="0">
                <a:sym typeface="+mn-ea"/>
              </a:rPr>
              <a:t>auto i; 			// error</a:t>
            </a:r>
          </a:p>
          <a:p>
            <a:pPr lvl="1"/>
            <a:r>
              <a:rPr lang="en-US" altLang="zh-CN" sz="2400" dirty="0">
                <a:sym typeface="+mn-ea"/>
              </a:rPr>
              <a:t>a</a:t>
            </a:r>
            <a:r>
              <a:rPr lang="en-US" altLang="zh-CN" sz="2400" dirty="0" smtClean="0">
                <a:sym typeface="+mn-ea"/>
              </a:rPr>
              <a:t>uto </a:t>
            </a:r>
            <a:r>
              <a:rPr lang="en-US" altLang="zh-CN" sz="2400" dirty="0" err="1" smtClean="0">
                <a:sym typeface="+mn-ea"/>
              </a:rPr>
              <a:t>i</a:t>
            </a:r>
            <a:r>
              <a:rPr lang="en-US" altLang="zh-CN" sz="2400" dirty="0" smtClean="0">
                <a:sym typeface="+mn-ea"/>
              </a:rPr>
              <a:t> = 1;		// </a:t>
            </a:r>
            <a:r>
              <a:rPr lang="zh-CN" altLang="en-US" sz="2400" dirty="0" smtClean="0">
                <a:sym typeface="+mn-ea"/>
              </a:rPr>
              <a:t>类型推导</a:t>
            </a:r>
            <a:endParaRPr lang="en-US" altLang="zh-CN" sz="2400" dirty="0" smtClean="0"/>
          </a:p>
          <a:p>
            <a:r>
              <a:rPr lang="zh-CN" altLang="en-US" sz="2400" dirty="0" smtClean="0">
                <a:sym typeface="+mn-ea"/>
              </a:rPr>
              <a:t>节省代码量</a:t>
            </a:r>
          </a:p>
          <a:p>
            <a:pPr lvl="1"/>
            <a:r>
              <a:rPr lang="en-US" altLang="zh-CN" sz="2400" dirty="0" err="1" smtClean="0">
                <a:sym typeface="+mn-ea"/>
              </a:rPr>
              <a:t>std</a:t>
            </a:r>
            <a:r>
              <a:rPr lang="en-US" altLang="zh-CN" sz="2400" dirty="0" smtClean="0">
                <a:sym typeface="+mn-ea"/>
              </a:rPr>
              <a:t>::map&lt;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, 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&gt; ma;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sym typeface="+mn-ea"/>
              </a:rPr>
              <a:t>for ( </a:t>
            </a:r>
            <a:r>
              <a:rPr lang="en-US" altLang="zh-CN" sz="2400" dirty="0" err="1" smtClean="0">
                <a:sym typeface="+mn-ea"/>
              </a:rPr>
              <a:t>std</a:t>
            </a:r>
            <a:r>
              <a:rPr lang="en-US" altLang="zh-CN" sz="2400" dirty="0" smtClean="0">
                <a:sym typeface="+mn-ea"/>
              </a:rPr>
              <a:t>::map&lt;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, 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&gt;::iterator it = </a:t>
            </a:r>
            <a:r>
              <a:rPr lang="en-US" altLang="zh-CN" sz="2400" dirty="0" err="1" smtClean="0">
                <a:sym typeface="+mn-ea"/>
              </a:rPr>
              <a:t>ma.begin</a:t>
            </a:r>
            <a:r>
              <a:rPr lang="en-US" altLang="zh-CN" sz="2400" dirty="0" smtClean="0">
                <a:sym typeface="+mn-ea"/>
              </a:rPr>
              <a:t>(); it != </a:t>
            </a:r>
            <a:r>
              <a:rPr lang="en-US" altLang="zh-CN" sz="2400" dirty="0" err="1" smtClean="0">
                <a:sym typeface="+mn-ea"/>
              </a:rPr>
              <a:t>ma.end</a:t>
            </a:r>
            <a:r>
              <a:rPr lang="en-US" altLang="zh-CN" sz="2400" dirty="0" smtClean="0">
                <a:sym typeface="+mn-ea"/>
              </a:rPr>
              <a:t>(); ++it)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sym typeface="+mn-ea"/>
              </a:rPr>
              <a:t>for ( 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auto</a:t>
            </a:r>
            <a:r>
              <a:rPr lang="en-US" altLang="zh-CN" sz="2400" dirty="0" smtClean="0">
                <a:sym typeface="+mn-ea"/>
              </a:rPr>
              <a:t>&amp; it : ma)</a:t>
            </a:r>
            <a:endParaRPr lang="zh-CN" altLang="en-US" sz="2400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代码重构</a:t>
            </a:r>
          </a:p>
          <a:p>
            <a:pPr lvl="1"/>
            <a:endParaRPr lang="zh-CN" altLang="en-US" sz="24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7704856" cy="617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5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4664"/>
            <a:ext cx="5905339" cy="604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1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auto</a:t>
            </a:r>
            <a:r>
              <a:rPr lang="zh-CN" altLang="en-US" dirty="0" smtClean="0"/>
              <a:t>的疑问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会影响编译</a:t>
            </a:r>
            <a:r>
              <a:rPr lang="zh-CN" altLang="en-US" dirty="0" smtClean="0"/>
              <a:t>速度吗？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滥用后会降低代码可读性？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代码提示？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15" y="3416935"/>
            <a:ext cx="1828800" cy="857250"/>
          </a:xfrm>
          <a:prstGeom prst="rect">
            <a:avLst/>
          </a:prstGeom>
        </p:spPr>
      </p:pic>
      <p:pic>
        <p:nvPicPr>
          <p:cNvPr id="6" name="图片 5" descr="2EN63ZBQ)_818FD3Q%EYR6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155" y="4658360"/>
            <a:ext cx="1309370" cy="614045"/>
          </a:xfrm>
          <a:prstGeom prst="rect">
            <a:avLst/>
          </a:prstGeom>
        </p:spPr>
      </p:pic>
      <p:pic>
        <p:nvPicPr>
          <p:cNvPr id="7" name="图片 6" descr="X0A`($Z9R}27H2WIY[ENQV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455" y="4718050"/>
            <a:ext cx="3601720" cy="146685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0787"/>
            <a:ext cx="3392195" cy="28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捕获列表</a:t>
            </a:r>
            <a:r>
              <a:rPr lang="en-US" altLang="zh-CN" dirty="0"/>
              <a:t>](</a:t>
            </a:r>
            <a:r>
              <a:rPr lang="zh-CN" altLang="en-US" dirty="0"/>
              <a:t>参数列表</a:t>
            </a:r>
            <a:r>
              <a:rPr lang="en-US" altLang="zh-CN" dirty="0"/>
              <a:t>) mutable(</a:t>
            </a:r>
            <a:r>
              <a:rPr lang="zh-CN" altLang="en-US" dirty="0"/>
              <a:t>可选</a:t>
            </a:r>
            <a:r>
              <a:rPr lang="en-US" altLang="zh-CN" dirty="0"/>
              <a:t>) </a:t>
            </a:r>
            <a:r>
              <a:rPr lang="zh-CN" altLang="en-US" dirty="0"/>
              <a:t>异常属性 </a:t>
            </a:r>
            <a:r>
              <a:rPr lang="en-US" altLang="zh-CN" dirty="0"/>
              <a:t>-&gt; </a:t>
            </a:r>
            <a:r>
              <a:rPr lang="zh-CN" altLang="en-US" dirty="0"/>
              <a:t>返回类型 </a:t>
            </a:r>
            <a:r>
              <a:rPr lang="en-US" altLang="zh-CN" dirty="0"/>
              <a:t>{ // </a:t>
            </a:r>
            <a:r>
              <a:rPr lang="zh-CN" altLang="en-US" dirty="0"/>
              <a:t>函数体 </a:t>
            </a:r>
            <a:r>
              <a:rPr lang="en-US" altLang="zh-CN" dirty="0"/>
              <a:t>}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auto</a:t>
            </a:r>
            <a:r>
              <a:rPr lang="en-US" altLang="zh-CN" dirty="0" smtClean="0"/>
              <a:t> </a:t>
            </a:r>
            <a:r>
              <a:rPr lang="en-US" altLang="zh-CN" dirty="0" err="1"/>
              <a:t>fadd</a:t>
            </a:r>
            <a:r>
              <a:rPr lang="en-US" altLang="zh-CN" dirty="0"/>
              <a:t> = [](</a:t>
            </a:r>
            <a:r>
              <a:rPr lang="en-US" altLang="zh-CN" b="1" dirty="0" err="1"/>
              <a:t>int</a:t>
            </a:r>
            <a:r>
              <a:rPr lang="en-US" altLang="zh-CN" dirty="0"/>
              <a:t> a, </a:t>
            </a:r>
            <a:r>
              <a:rPr lang="en-US" altLang="zh-CN" b="1" dirty="0" err="1"/>
              <a:t>int</a:t>
            </a:r>
            <a:r>
              <a:rPr lang="en-US" altLang="zh-CN" dirty="0"/>
              <a:t> b)-&gt;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pPr marL="36576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b="1" dirty="0"/>
              <a:t>return</a:t>
            </a:r>
            <a:r>
              <a:rPr lang="en-US" altLang="zh-CN" dirty="0"/>
              <a:t> a + b; </a:t>
            </a:r>
            <a:endParaRPr lang="en-US" altLang="zh-CN" dirty="0" smtClean="0"/>
          </a:p>
          <a:p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5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表达式变量捕获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[] </a:t>
            </a:r>
            <a:r>
              <a:rPr lang="zh-CN" altLang="en-US" dirty="0" smtClean="0"/>
              <a:t>不捕获任何</a:t>
            </a:r>
            <a:r>
              <a:rPr lang="zh-CN" altLang="en-US" dirty="0"/>
              <a:t>变量</a:t>
            </a:r>
          </a:p>
          <a:p>
            <a:r>
              <a:rPr lang="en-US" altLang="zh-CN" dirty="0"/>
              <a:t>[&amp;} </a:t>
            </a:r>
            <a:r>
              <a:rPr lang="zh-CN" altLang="en-US" dirty="0" smtClean="0"/>
              <a:t>捕获外部</a:t>
            </a:r>
            <a:r>
              <a:rPr lang="zh-CN" altLang="en-US" dirty="0"/>
              <a:t>作用域中所有变量，并作为引用在函数体中使用</a:t>
            </a:r>
          </a:p>
          <a:p>
            <a:r>
              <a:rPr lang="en-US" altLang="zh-CN" dirty="0"/>
              <a:t>[=] </a:t>
            </a:r>
            <a:r>
              <a:rPr lang="zh-CN" altLang="en-US" dirty="0" smtClean="0"/>
              <a:t>捕获外部</a:t>
            </a:r>
            <a:r>
              <a:rPr lang="zh-CN" altLang="en-US" dirty="0"/>
              <a:t>作用域中所有变量，并拷贝一份在函数体中使用</a:t>
            </a:r>
          </a:p>
          <a:p>
            <a:r>
              <a:rPr lang="en-US" altLang="zh-CN" dirty="0"/>
              <a:t>[=, &amp;foo] </a:t>
            </a:r>
            <a:r>
              <a:rPr lang="zh-CN" altLang="en-US" dirty="0" smtClean="0"/>
              <a:t>捕获外部</a:t>
            </a:r>
            <a:r>
              <a:rPr lang="zh-CN" altLang="en-US" dirty="0"/>
              <a:t>作用域中所有变量，并拷贝一份在函数体中使用，但是对</a:t>
            </a:r>
            <a:r>
              <a:rPr lang="en-US" altLang="zh-CN" dirty="0"/>
              <a:t>foo</a:t>
            </a:r>
            <a:r>
              <a:rPr lang="zh-CN" altLang="en-US" dirty="0"/>
              <a:t>变量使用引用</a:t>
            </a:r>
          </a:p>
          <a:p>
            <a:r>
              <a:rPr lang="en-US" altLang="zh-CN" dirty="0"/>
              <a:t>[bar] </a:t>
            </a:r>
            <a:r>
              <a:rPr lang="zh-CN" altLang="en-US" dirty="0" smtClean="0"/>
              <a:t>捕获</a:t>
            </a:r>
            <a:r>
              <a:rPr lang="en-US" altLang="zh-CN" dirty="0" smtClean="0"/>
              <a:t>bar</a:t>
            </a:r>
            <a:r>
              <a:rPr lang="zh-CN" altLang="en-US" dirty="0"/>
              <a:t>变量并且拷贝一份在函数体重使用，同时</a:t>
            </a:r>
            <a:r>
              <a:rPr lang="zh-CN" altLang="en-US" dirty="0" smtClean="0"/>
              <a:t>不捕获其他</a:t>
            </a:r>
            <a:r>
              <a:rPr lang="zh-CN" altLang="en-US" dirty="0"/>
              <a:t>变量</a:t>
            </a:r>
          </a:p>
          <a:p>
            <a:r>
              <a:rPr lang="en-US" altLang="zh-CN" dirty="0"/>
              <a:t>[this] </a:t>
            </a:r>
            <a:r>
              <a:rPr lang="zh-CN" altLang="en-US" dirty="0" smtClean="0"/>
              <a:t>捕获当前</a:t>
            </a:r>
            <a:r>
              <a:rPr lang="zh-CN" altLang="en-US" dirty="0"/>
              <a:t>类中的</a:t>
            </a:r>
            <a:r>
              <a:rPr lang="en-US" altLang="zh-CN" dirty="0"/>
              <a:t>this</a:t>
            </a:r>
            <a:r>
              <a:rPr lang="zh-CN" altLang="en-US" dirty="0"/>
              <a:t>指针。如果已经使用了</a:t>
            </a:r>
            <a:r>
              <a:rPr lang="en-US" altLang="zh-CN" dirty="0"/>
              <a:t>&amp;</a:t>
            </a:r>
            <a:r>
              <a:rPr lang="zh-CN" altLang="en-US" dirty="0"/>
              <a:t>或者</a:t>
            </a:r>
            <a:r>
              <a:rPr lang="en-US" altLang="zh-CN" dirty="0"/>
              <a:t>=</a:t>
            </a:r>
            <a:r>
              <a:rPr lang="zh-CN" altLang="en-US" dirty="0"/>
              <a:t>就默认添加此选项。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115</TotalTime>
  <Words>392</Words>
  <Application>Microsoft Macintosh PowerPoint</Application>
  <PresentationFormat>On-screen Show (4:3)</PresentationFormat>
  <Paragraphs>107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Century Gothic</vt:lpstr>
      <vt:lpstr>Wingdings 2</vt:lpstr>
      <vt:lpstr>幼圆</vt:lpstr>
      <vt:lpstr>奥斯汀</vt:lpstr>
      <vt:lpstr>C++11学习之路 </vt:lpstr>
      <vt:lpstr>C/C++版本</vt:lpstr>
      <vt:lpstr>C++11的特性</vt:lpstr>
      <vt:lpstr>auto的好处</vt:lpstr>
      <vt:lpstr>PowerPoint Presentation</vt:lpstr>
      <vt:lpstr>PowerPoint Presentation</vt:lpstr>
      <vt:lpstr>auto的疑问</vt:lpstr>
      <vt:lpstr>Lambda表达式</vt:lpstr>
      <vt:lpstr>Lambda表达式变量捕获</vt:lpstr>
      <vt:lpstr>左/右值、左/右值引用</vt:lpstr>
      <vt:lpstr>std::move</vt:lpstr>
      <vt:lpstr>PowerPoint Presentation</vt:lpstr>
      <vt:lpstr>PowerPoint Presentation</vt:lpstr>
      <vt:lpstr>类的默认成员函数</vt:lpstr>
      <vt:lpstr>PowerPoint Presentation</vt:lpstr>
      <vt:lpstr>PowerPoint Presentation</vt:lpstr>
      <vt:lpstr>智能指针</vt:lpstr>
      <vt:lpstr>PowerPoint Presentation</vt:lpstr>
      <vt:lpstr>新的关键字</vt:lpstr>
      <vt:lpstr>线程与并发编程</vt:lpstr>
      <vt:lpstr>PowerPoint Presentation</vt:lpstr>
      <vt:lpstr>PowerPoint Presentation</vt:lpstr>
      <vt:lpstr>C++17/20</vt:lpstr>
      <vt:lpstr>参考书</vt:lpstr>
      <vt:lpstr>谢谢大家</vt:lpstr>
    </vt:vector>
  </TitlesOfParts>
  <Company>Microsoft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</dc:title>
  <dc:creator>杨彦斌</dc:creator>
  <cp:lastModifiedBy>Microsoft Office User</cp:lastModifiedBy>
  <cp:revision>47</cp:revision>
  <dcterms:created xsi:type="dcterms:W3CDTF">2017-10-25T11:42:00Z</dcterms:created>
  <dcterms:modified xsi:type="dcterms:W3CDTF">2017-11-06T12:54:39Z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