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9" r:id="rId3"/>
    <p:sldId id="263" r:id="rId4"/>
    <p:sldId id="266" r:id="rId5"/>
    <p:sldId id="267" r:id="rId6"/>
    <p:sldId id="268" r:id="rId7"/>
    <p:sldId id="270" r:id="rId8"/>
    <p:sldId id="271" r:id="rId9"/>
    <p:sldId id="272" r:id="rId10"/>
    <p:sldId id="273" r:id="rId11"/>
    <p:sldId id="275" r:id="rId12"/>
    <p:sldId id="277" r:id="rId13"/>
    <p:sldId id="278" r:id="rId14"/>
    <p:sldId id="279" r:id="rId15"/>
    <p:sldId id="280" r:id="rId16"/>
    <p:sldId id="281" r:id="rId17"/>
    <p:sldId id="283" r:id="rId18"/>
    <p:sldId id="284" r:id="rId19"/>
    <p:sldId id="282"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52" autoAdjust="0"/>
    <p:restoredTop sz="75194" autoAdjust="0"/>
  </p:normalViewPr>
  <p:slideViewPr>
    <p:cSldViewPr snapToGrid="0">
      <p:cViewPr>
        <p:scale>
          <a:sx n="66" d="100"/>
          <a:sy n="66" d="100"/>
        </p:scale>
        <p:origin x="1162"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8EC4E6-1E36-4FB4-ACFB-495ECA4BD9D2}" type="datetimeFigureOut">
              <a:rPr kumimoji="1" lang="ja-JP" altLang="en-US" smtClean="0"/>
              <a:t>2024/7/19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7CD21F-DD37-467F-B26F-5B9C560EB50D}" type="slidenum">
              <a:rPr kumimoji="1" lang="ja-JP" altLang="en-US" smtClean="0"/>
              <a:t>‹#›</a:t>
            </a:fld>
            <a:endParaRPr kumimoji="1" lang="ja-JP" altLang="en-US"/>
          </a:p>
        </p:txBody>
      </p:sp>
    </p:spTree>
    <p:extLst>
      <p:ext uri="{BB962C8B-B14F-4D97-AF65-F5344CB8AC3E}">
        <p14:creationId xmlns:p14="http://schemas.microsoft.com/office/powerpoint/2010/main" val="47927276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成果発表を始めます。よろしくお願いします。</a:t>
            </a:r>
          </a:p>
        </p:txBody>
      </p:sp>
      <p:sp>
        <p:nvSpPr>
          <p:cNvPr id="4" name="スライド番号プレースホルダー 3"/>
          <p:cNvSpPr>
            <a:spLocks noGrp="1"/>
          </p:cNvSpPr>
          <p:nvPr>
            <p:ph type="sldNum" sz="quarter" idx="5"/>
          </p:nvPr>
        </p:nvSpPr>
        <p:spPr/>
        <p:txBody>
          <a:bodyPr/>
          <a:lstStyle/>
          <a:p>
            <a:fld id="{387CD21F-DD37-467F-B26F-5B9C560EB50D}" type="slidenum">
              <a:rPr kumimoji="1" lang="ja-JP" altLang="en-US" smtClean="0"/>
              <a:t>1</a:t>
            </a:fld>
            <a:endParaRPr kumimoji="1" lang="ja-JP" altLang="en-US"/>
          </a:p>
        </p:txBody>
      </p:sp>
    </p:spTree>
    <p:extLst>
      <p:ext uri="{BB962C8B-B14F-4D97-AF65-F5344CB8AC3E}">
        <p14:creationId xmlns:p14="http://schemas.microsoft.com/office/powerpoint/2010/main" val="2978709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補足で、</a:t>
            </a:r>
            <a:r>
              <a:rPr kumimoji="1" lang="en-US" altLang="ja-JP" dirty="0"/>
              <a:t>CC</a:t>
            </a:r>
            <a:r>
              <a:rPr kumimoji="1" lang="ja-JP" altLang="en-US" dirty="0"/>
              <a:t>から呼び出された</a:t>
            </a:r>
            <a:r>
              <a:rPr kumimoji="1" lang="en-US" altLang="ja-JP" dirty="0"/>
              <a:t>SC</a:t>
            </a:r>
            <a:r>
              <a:rPr kumimoji="1" lang="ja-JP" altLang="en-US" dirty="0"/>
              <a:t>は</a:t>
            </a:r>
            <a:r>
              <a:rPr kumimoji="1" lang="en-US" altLang="ja-JP" dirty="0"/>
              <a:t>CC</a:t>
            </a:r>
            <a:r>
              <a:rPr kumimoji="1" lang="ja-JP" altLang="en-US" dirty="0"/>
              <a:t>として振る舞うという説明をしたのですが、基本的に最初の説明の通り、</a:t>
            </a:r>
            <a:r>
              <a:rPr kumimoji="1" lang="en-US" altLang="ja-JP" dirty="0"/>
              <a:t>SC</a:t>
            </a:r>
            <a:r>
              <a:rPr kumimoji="1" lang="ja-JP" altLang="en-US" dirty="0"/>
              <a:t>に寄せられるなら寄せられるだけだけ寄せた方が良いです。</a:t>
            </a:r>
            <a:endParaRPr kumimoji="1" lang="en-US" altLang="ja-JP" dirty="0"/>
          </a:p>
          <a:p>
            <a:r>
              <a:rPr kumimoji="1" lang="ja-JP" altLang="en-US" dirty="0"/>
              <a:t>どうやって寄せていくのかというと、</a:t>
            </a:r>
            <a:r>
              <a:rPr kumimoji="1" lang="en-US" altLang="ja-JP" dirty="0"/>
              <a:t>CC</a:t>
            </a:r>
            <a:r>
              <a:rPr kumimoji="1" lang="ja-JP" altLang="en-US" dirty="0"/>
              <a:t>の中で</a:t>
            </a:r>
            <a:r>
              <a:rPr kumimoji="1" lang="en-US" altLang="ja-JP" dirty="0"/>
              <a:t>SC</a:t>
            </a:r>
            <a:r>
              <a:rPr kumimoji="1" lang="ja-JP" altLang="en-US" dirty="0"/>
              <a:t>を呼ばずに、</a:t>
            </a:r>
            <a:r>
              <a:rPr kumimoji="1" lang="en-US" altLang="ja-JP" dirty="0"/>
              <a:t>CC</a:t>
            </a:r>
            <a:r>
              <a:rPr kumimoji="1" lang="ja-JP" altLang="en-US" dirty="0"/>
              <a:t>の中で</a:t>
            </a:r>
            <a:r>
              <a:rPr kumimoji="1" lang="en-US" altLang="ja-JP" dirty="0"/>
              <a:t>children</a:t>
            </a:r>
            <a:r>
              <a:rPr kumimoji="1" lang="ja-JP" altLang="en-US" dirty="0"/>
              <a:t>として</a:t>
            </a:r>
            <a:r>
              <a:rPr kumimoji="1" lang="en-US" altLang="ja-JP" dirty="0"/>
              <a:t>SC</a:t>
            </a:r>
            <a:r>
              <a:rPr kumimoji="1" lang="ja-JP" altLang="en-US" dirty="0"/>
              <a:t>を渡します。</a:t>
            </a:r>
            <a:br>
              <a:rPr kumimoji="1" lang="en-US" altLang="ja-JP" dirty="0"/>
            </a:br>
            <a:r>
              <a:rPr kumimoji="1" lang="ja-JP" altLang="en-US" dirty="0"/>
              <a:t>そうすると、コンポーネントツリーとして</a:t>
            </a:r>
            <a:r>
              <a:rPr kumimoji="1" lang="en-US" altLang="ja-JP" dirty="0"/>
              <a:t>CC</a:t>
            </a:r>
            <a:r>
              <a:rPr kumimoji="1" lang="ja-JP" altLang="en-US" dirty="0"/>
              <a:t>の子や孫として存在する</a:t>
            </a:r>
            <a:r>
              <a:rPr kumimoji="1" lang="en-US" altLang="ja-JP" dirty="0"/>
              <a:t>SC</a:t>
            </a:r>
            <a:r>
              <a:rPr kumimoji="1" lang="ja-JP" altLang="en-US" dirty="0"/>
              <a:t>でも、</a:t>
            </a:r>
            <a:r>
              <a:rPr kumimoji="1" lang="en-US" altLang="ja-JP" dirty="0"/>
              <a:t>SC</a:t>
            </a:r>
            <a:r>
              <a:rPr kumimoji="1" lang="ja-JP" altLang="en-US" dirty="0"/>
              <a:t>として振る舞います。</a:t>
            </a:r>
            <a:endParaRPr kumimoji="1" lang="en-US" altLang="ja-JP" dirty="0"/>
          </a:p>
          <a:p>
            <a:r>
              <a:rPr kumimoji="1" lang="ja-JP" altLang="en-US" dirty="0"/>
              <a:t>なので、コンポーネントの分け方のベストプラクティスとしては、</a:t>
            </a:r>
            <a:r>
              <a:rPr kumimoji="1" lang="en-US" altLang="ja-JP" dirty="0"/>
              <a:t>CC</a:t>
            </a:r>
            <a:r>
              <a:rPr kumimoji="1" lang="ja-JP" altLang="en-US" dirty="0"/>
              <a:t>を出来るだけコンポーネントツリーの端に寄せながら、その中で</a:t>
            </a:r>
            <a:r>
              <a:rPr kumimoji="1" lang="en-US" altLang="ja-JP" dirty="0"/>
              <a:t>SC</a:t>
            </a:r>
            <a:r>
              <a:rPr kumimoji="1" lang="ja-JP" altLang="en-US" dirty="0"/>
              <a:t>を呼ぶ場合は</a:t>
            </a:r>
            <a:r>
              <a:rPr kumimoji="1" lang="en-US" altLang="ja-JP" dirty="0"/>
              <a:t>children</a:t>
            </a:r>
            <a:r>
              <a:rPr kumimoji="1" lang="ja-JP" altLang="en-US" dirty="0"/>
              <a:t>で渡す。</a:t>
            </a:r>
            <a:br>
              <a:rPr kumimoji="1" lang="en-US" altLang="ja-JP" dirty="0"/>
            </a:br>
            <a:r>
              <a:rPr kumimoji="1" lang="ja-JP" altLang="en-US" dirty="0"/>
              <a:t>という事になります。</a:t>
            </a:r>
            <a:endParaRPr kumimoji="1" lang="en-US" altLang="ja-JP" dirty="0"/>
          </a:p>
        </p:txBody>
      </p:sp>
      <p:sp>
        <p:nvSpPr>
          <p:cNvPr id="4" name="スライド番号プレースホルダー 3"/>
          <p:cNvSpPr>
            <a:spLocks noGrp="1"/>
          </p:cNvSpPr>
          <p:nvPr>
            <p:ph type="sldNum" sz="quarter" idx="5"/>
          </p:nvPr>
        </p:nvSpPr>
        <p:spPr/>
        <p:txBody>
          <a:bodyPr/>
          <a:lstStyle/>
          <a:p>
            <a:fld id="{340B4792-0FBD-43E5-AA96-65FC8BC2A19C}" type="slidenum">
              <a:rPr kumimoji="1" lang="ja-JP" altLang="en-US" smtClean="0"/>
              <a:t>10</a:t>
            </a:fld>
            <a:endParaRPr kumimoji="1" lang="ja-JP" altLang="en-US"/>
          </a:p>
        </p:txBody>
      </p:sp>
    </p:spTree>
    <p:extLst>
      <p:ext uri="{BB962C8B-B14F-4D97-AF65-F5344CB8AC3E}">
        <p14:creationId xmlns:p14="http://schemas.microsoft.com/office/powerpoint/2010/main" val="2891564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このスライドは実装上気づいた話です。</a:t>
            </a:r>
            <a:br>
              <a:rPr kumimoji="1" lang="en-US" altLang="ja-JP" dirty="0"/>
            </a:br>
            <a:r>
              <a:rPr kumimoji="1" lang="ja-JP" altLang="en-US" dirty="0"/>
              <a:t>本来</a:t>
            </a:r>
            <a:r>
              <a:rPr kumimoji="1" lang="en-US" altLang="ja-JP" dirty="0" err="1"/>
              <a:t>ShowRepositories</a:t>
            </a:r>
            <a:r>
              <a:rPr kumimoji="1" lang="ja-JP" altLang="en-US" dirty="0"/>
              <a:t>コンポーネントでデータフェッチして描画したかったんですが、そのコンポーネントには検索バーのコンポーネントが含まれており、検索バーの入力内容によって、描画内容を変更する必要がありました。つまりこのコンポーネント自体は</a:t>
            </a:r>
            <a:r>
              <a:rPr kumimoji="1" lang="en-US" altLang="ja-JP" dirty="0"/>
              <a:t>CC</a:t>
            </a:r>
            <a:r>
              <a:rPr kumimoji="1" lang="ja-JP" altLang="en-US" dirty="0"/>
              <a:t>だけれど、その中でデータフェッチを行いたいということになります。</a:t>
            </a:r>
            <a:br>
              <a:rPr kumimoji="1" lang="en-US" altLang="ja-JP" dirty="0"/>
            </a:br>
            <a:r>
              <a:rPr kumimoji="1" lang="ja-JP" altLang="en-US" dirty="0"/>
              <a:t>データフェッチを行いたかったのですが、</a:t>
            </a:r>
            <a:r>
              <a:rPr kumimoji="1" lang="en-US" altLang="ja-JP" dirty="0" err="1"/>
              <a:t>useEffect</a:t>
            </a:r>
            <a:r>
              <a:rPr kumimoji="1" lang="ja-JP" altLang="en-US" dirty="0"/>
              <a:t>や</a:t>
            </a:r>
            <a:r>
              <a:rPr kumimoji="1" lang="en-US" altLang="ja-JP" dirty="0"/>
              <a:t>SWR</a:t>
            </a:r>
            <a:r>
              <a:rPr kumimoji="1" lang="ja-JP" altLang="en-US" dirty="0"/>
              <a:t>使うのは、</a:t>
            </a:r>
            <a:r>
              <a:rPr kumimoji="1" lang="en-US" altLang="ja-JP" dirty="0"/>
              <a:t>Next</a:t>
            </a:r>
            <a:r>
              <a:rPr kumimoji="1" lang="ja-JP" altLang="en-US" dirty="0"/>
              <a:t>らしくなかったので、</a:t>
            </a:r>
            <a:r>
              <a:rPr kumimoji="1" lang="en-US" altLang="ja-JP" dirty="0"/>
              <a:t>CC</a:t>
            </a:r>
            <a:r>
              <a:rPr kumimoji="1" lang="ja-JP" altLang="en-US" dirty="0"/>
              <a:t>内でのデータフェッチを行わずに、</a:t>
            </a:r>
            <a:r>
              <a:rPr kumimoji="1" lang="en-US" altLang="ja-JP" dirty="0"/>
              <a:t>CC</a:t>
            </a:r>
            <a:r>
              <a:rPr kumimoji="1" lang="ja-JP" altLang="en-US" dirty="0"/>
              <a:t>を</a:t>
            </a:r>
            <a:r>
              <a:rPr kumimoji="1" lang="en-US" altLang="ja-JP" dirty="0"/>
              <a:t>SC</a:t>
            </a:r>
            <a:r>
              <a:rPr kumimoji="1" lang="ja-JP" altLang="en-US" dirty="0"/>
              <a:t>で囲んで、囲んだ</a:t>
            </a:r>
            <a:r>
              <a:rPr kumimoji="1" lang="en-US" altLang="ja-JP" dirty="0"/>
              <a:t>SC</a:t>
            </a:r>
            <a:r>
              <a:rPr kumimoji="1" lang="ja-JP" altLang="en-US" dirty="0"/>
              <a:t>内でデータフェッチを行って、</a:t>
            </a:r>
            <a:r>
              <a:rPr kumimoji="1" lang="en-US" altLang="ja-JP" dirty="0"/>
              <a:t>CC</a:t>
            </a:r>
            <a:r>
              <a:rPr kumimoji="1" lang="ja-JP" altLang="en-US" dirty="0"/>
              <a:t>に</a:t>
            </a:r>
            <a:r>
              <a:rPr kumimoji="1" lang="en-US" altLang="ja-JP" dirty="0"/>
              <a:t>Props</a:t>
            </a:r>
            <a:r>
              <a:rPr kumimoji="1" lang="ja-JP" altLang="en-US" dirty="0"/>
              <a:t>として渡すという手法を取りました。</a:t>
            </a:r>
            <a:br>
              <a:rPr kumimoji="1" lang="en-US" altLang="ja-JP" dirty="0"/>
            </a:br>
            <a:r>
              <a:rPr kumimoji="1" lang="ja-JP" altLang="en-US" dirty="0"/>
              <a:t>これが、ベストプラクティスかどうかは分からないんですが、綺麗にかけた感があったので、割と良い線いってるのかなとは思いました。</a:t>
            </a:r>
            <a:endParaRPr kumimoji="1" lang="en-US" altLang="ja-JP" dirty="0"/>
          </a:p>
        </p:txBody>
      </p:sp>
      <p:sp>
        <p:nvSpPr>
          <p:cNvPr id="4" name="スライド番号プレースホルダー 3"/>
          <p:cNvSpPr>
            <a:spLocks noGrp="1"/>
          </p:cNvSpPr>
          <p:nvPr>
            <p:ph type="sldNum" sz="quarter" idx="5"/>
          </p:nvPr>
        </p:nvSpPr>
        <p:spPr/>
        <p:txBody>
          <a:bodyPr/>
          <a:lstStyle/>
          <a:p>
            <a:fld id="{340B4792-0FBD-43E5-AA96-65FC8BC2A19C}" type="slidenum">
              <a:rPr kumimoji="1" lang="ja-JP" altLang="en-US" smtClean="0"/>
              <a:t>11</a:t>
            </a:fld>
            <a:endParaRPr kumimoji="1" lang="ja-JP" altLang="en-US"/>
          </a:p>
        </p:txBody>
      </p:sp>
    </p:spTree>
    <p:extLst>
      <p:ext uri="{BB962C8B-B14F-4D97-AF65-F5344CB8AC3E}">
        <p14:creationId xmlns:p14="http://schemas.microsoft.com/office/powerpoint/2010/main" val="2406180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二つ目の話は、</a:t>
            </a:r>
            <a:r>
              <a:rPr kumimoji="1" lang="en-US" altLang="ja-JP" dirty="0"/>
              <a:t>Server Actions</a:t>
            </a:r>
            <a:r>
              <a:rPr kumimoji="1" lang="ja-JP" altLang="en-US" dirty="0"/>
              <a:t>についての話です。</a:t>
            </a:r>
            <a:endParaRPr kumimoji="1" lang="en-US" altLang="ja-JP" dirty="0"/>
          </a:p>
          <a:p>
            <a:r>
              <a:rPr kumimoji="1" lang="en-US" altLang="ja-JP" dirty="0"/>
              <a:t>Server Actions</a:t>
            </a:r>
            <a:r>
              <a:rPr kumimoji="1" lang="ja-JP" altLang="en-US" dirty="0"/>
              <a:t>自体は、スライドに記載している通り、フロントエンドからバックエンドへの</a:t>
            </a:r>
            <a:r>
              <a:rPr kumimoji="1" lang="en-US" altLang="ja-JP" dirty="0"/>
              <a:t>POST</a:t>
            </a:r>
            <a:r>
              <a:rPr kumimoji="1" lang="ja-JP" altLang="en-US" dirty="0"/>
              <a:t>送信を本来存在する境界を意識することなくシームレスに行う機能のことです。</a:t>
            </a:r>
            <a:endParaRPr kumimoji="1" lang="en-US" altLang="ja-JP" dirty="0"/>
          </a:p>
        </p:txBody>
      </p:sp>
      <p:sp>
        <p:nvSpPr>
          <p:cNvPr id="4" name="スライド番号プレースホルダー 3"/>
          <p:cNvSpPr>
            <a:spLocks noGrp="1"/>
          </p:cNvSpPr>
          <p:nvPr>
            <p:ph type="sldNum" sz="quarter" idx="5"/>
          </p:nvPr>
        </p:nvSpPr>
        <p:spPr/>
        <p:txBody>
          <a:bodyPr/>
          <a:lstStyle/>
          <a:p>
            <a:fld id="{340B4792-0FBD-43E5-AA96-65FC8BC2A19C}" type="slidenum">
              <a:rPr kumimoji="1" lang="ja-JP" altLang="en-US" smtClean="0"/>
              <a:t>12</a:t>
            </a:fld>
            <a:endParaRPr kumimoji="1" lang="ja-JP" altLang="en-US"/>
          </a:p>
        </p:txBody>
      </p:sp>
    </p:spTree>
    <p:extLst>
      <p:ext uri="{BB962C8B-B14F-4D97-AF65-F5344CB8AC3E}">
        <p14:creationId xmlns:p14="http://schemas.microsoft.com/office/powerpoint/2010/main" val="2274273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実態としては、</a:t>
            </a:r>
            <a:r>
              <a:rPr kumimoji="1" lang="en-US" altLang="ja-JP" dirty="0"/>
              <a:t>form</a:t>
            </a:r>
            <a:r>
              <a:rPr kumimoji="1" lang="ja-JP" altLang="en-US" dirty="0"/>
              <a:t>の存在する</a:t>
            </a:r>
            <a:r>
              <a:rPr kumimoji="1" lang="en-US" altLang="ja-JP" dirty="0" err="1"/>
              <a:t>page.tsx</a:t>
            </a:r>
            <a:r>
              <a:rPr kumimoji="1" lang="ja-JP" altLang="en-US" dirty="0"/>
              <a:t>の</a:t>
            </a:r>
            <a:r>
              <a:rPr kumimoji="1" lang="en-US" altLang="ja-JP" dirty="0"/>
              <a:t>URL</a:t>
            </a:r>
            <a:r>
              <a:rPr kumimoji="1" lang="ja-JP" altLang="en-US" dirty="0"/>
              <a:t>に</a:t>
            </a:r>
            <a:r>
              <a:rPr kumimoji="1" lang="en-US" altLang="ja-JP" dirty="0"/>
              <a:t>POST</a:t>
            </a:r>
            <a:r>
              <a:rPr kumimoji="1" lang="ja-JP" altLang="en-US" dirty="0"/>
              <a:t>送信を受け取るエンドポイントがそのまま生えるという形になります。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なので、</a:t>
            </a:r>
            <a:r>
              <a:rPr kumimoji="1" lang="en-US" altLang="ja-JP" dirty="0"/>
              <a:t>Route Handler</a:t>
            </a:r>
            <a:r>
              <a:rPr kumimoji="1" lang="ja-JP" altLang="en-US" dirty="0"/>
              <a:t>との共存ができません。</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動作という側面では、</a:t>
            </a:r>
            <a:r>
              <a:rPr kumimoji="1" lang="en-US" altLang="ja-JP" dirty="0"/>
              <a:t>Server Actions</a:t>
            </a:r>
            <a:r>
              <a:rPr kumimoji="1" lang="ja-JP" altLang="en-US" dirty="0"/>
              <a:t>は、</a:t>
            </a:r>
            <a:r>
              <a:rPr kumimoji="1" lang="en-US" altLang="ja-JP" dirty="0"/>
              <a:t>JS</a:t>
            </a:r>
            <a:r>
              <a:rPr kumimoji="1" lang="ja-JP" altLang="en-US" dirty="0"/>
              <a:t>を使った送信じゃないので、</a:t>
            </a:r>
            <a:r>
              <a:rPr kumimoji="1" lang="en-US" altLang="ja-JP" dirty="0"/>
              <a:t>JS</a:t>
            </a:r>
            <a:r>
              <a:rPr kumimoji="1" lang="ja-JP" altLang="en-US" dirty="0"/>
              <a:t>が無効化されている環境下でも正常に動作します。</a:t>
            </a:r>
            <a:br>
              <a:rPr kumimoji="1" lang="en-US" altLang="ja-JP" dirty="0"/>
            </a:br>
            <a:r>
              <a:rPr kumimoji="1" lang="ja-JP" altLang="en-US" dirty="0"/>
              <a:t>なので</a:t>
            </a:r>
            <a:r>
              <a:rPr kumimoji="1" lang="en-US" altLang="ja-JP" dirty="0"/>
              <a:t>SC</a:t>
            </a:r>
            <a:r>
              <a:rPr kumimoji="1" lang="ja-JP" altLang="en-US" dirty="0"/>
              <a:t>上でも動作します。</a:t>
            </a:r>
            <a:br>
              <a:rPr kumimoji="1" lang="en-US" altLang="ja-JP" dirty="0"/>
            </a:br>
            <a:r>
              <a:rPr kumimoji="1" lang="ja-JP" altLang="en-US" dirty="0"/>
              <a:t>使いどころとしては、</a:t>
            </a:r>
            <a:r>
              <a:rPr kumimoji="1" lang="en-US" altLang="ja-JP" dirty="0"/>
              <a:t>SC</a:t>
            </a:r>
            <a:r>
              <a:rPr kumimoji="1" lang="ja-JP" altLang="en-US" dirty="0"/>
              <a:t>上から</a:t>
            </a:r>
            <a:r>
              <a:rPr kumimoji="1" lang="en-US" altLang="ja-JP" dirty="0"/>
              <a:t>post</a:t>
            </a:r>
            <a:r>
              <a:rPr kumimoji="1" lang="ja-JP" altLang="en-US" dirty="0"/>
              <a:t>送信したい場合に便利だと思います。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340B4792-0FBD-43E5-AA96-65FC8BC2A19C}" type="slidenum">
              <a:rPr kumimoji="1" lang="ja-JP" altLang="en-US" smtClean="0"/>
              <a:t>13</a:t>
            </a:fld>
            <a:endParaRPr kumimoji="1" lang="ja-JP" altLang="en-US"/>
          </a:p>
        </p:txBody>
      </p:sp>
    </p:spTree>
    <p:extLst>
      <p:ext uri="{BB962C8B-B14F-4D97-AF65-F5344CB8AC3E}">
        <p14:creationId xmlns:p14="http://schemas.microsoft.com/office/powerpoint/2010/main" val="3236376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Server Actions</a:t>
            </a:r>
            <a:r>
              <a:rPr kumimoji="1" lang="ja-JP" altLang="en-US" dirty="0"/>
              <a:t>の実装上気づいた話として、成果物の中にログイン機能が存在します。クリック時に</a:t>
            </a:r>
            <a:r>
              <a:rPr kumimoji="1" lang="en-US" altLang="ja-JP" dirty="0"/>
              <a:t>react-spinner</a:t>
            </a:r>
            <a:r>
              <a:rPr kumimoji="1" lang="ja-JP" altLang="en-US" dirty="0"/>
              <a:t>を用いてローディングスピナーを実装して、ログイン処理自体は</a:t>
            </a:r>
            <a:r>
              <a:rPr kumimoji="1" lang="en-US" altLang="ja-JP" dirty="0"/>
              <a:t>Server Actions</a:t>
            </a:r>
            <a:r>
              <a:rPr kumimoji="1" lang="ja-JP" altLang="en-US" dirty="0"/>
              <a:t>を通したサーバ側で行うというコードを書いたところ、クリックハンドラーは発火してローディングスピナーが描画されるが、フェッチが行われないのでサーバ側でのログイン処理が実行されないという状況に陥りました。</a:t>
            </a:r>
            <a:br>
              <a:rPr kumimoji="1" lang="en-US" altLang="ja-JP" dirty="0"/>
            </a:br>
            <a:r>
              <a:rPr kumimoji="1" lang="ja-JP" altLang="en-US" dirty="0"/>
              <a:t>そのため、</a:t>
            </a:r>
            <a:r>
              <a:rPr kumimoji="1" lang="en-US" altLang="ja-JP" dirty="0"/>
              <a:t>form</a:t>
            </a:r>
            <a:r>
              <a:rPr kumimoji="1" lang="ja-JP" altLang="en-US" dirty="0"/>
              <a:t>の</a:t>
            </a:r>
            <a:r>
              <a:rPr kumimoji="1" lang="en-US" altLang="ja-JP" dirty="0"/>
              <a:t>action</a:t>
            </a:r>
            <a:r>
              <a:rPr kumimoji="1" lang="ja-JP" altLang="en-US" dirty="0"/>
              <a:t>に渡さずに、クリックハンドラーの</a:t>
            </a:r>
            <a:r>
              <a:rPr kumimoji="1" lang="en-US" altLang="ja-JP" dirty="0"/>
              <a:t>callback</a:t>
            </a:r>
            <a:r>
              <a:rPr kumimoji="1" lang="ja-JP" altLang="en-US" dirty="0"/>
              <a:t>関数内で</a:t>
            </a:r>
            <a:r>
              <a:rPr kumimoji="1" lang="en-US" altLang="ja-JP" dirty="0"/>
              <a:t>Server Actions</a:t>
            </a:r>
            <a:r>
              <a:rPr kumimoji="1" lang="ja-JP" altLang="en-US" dirty="0"/>
              <a:t>の関数を実行することで、解決しました。</a:t>
            </a:r>
            <a:br>
              <a:rPr kumimoji="1" lang="en-US" altLang="ja-JP" dirty="0"/>
            </a:br>
            <a:r>
              <a:rPr kumimoji="1" lang="ja-JP" altLang="en-US" dirty="0"/>
              <a:t>このように、</a:t>
            </a:r>
            <a:r>
              <a:rPr kumimoji="1" lang="en-US" altLang="ja-JP" dirty="0"/>
              <a:t>Server Actions</a:t>
            </a:r>
            <a:r>
              <a:rPr kumimoji="1" lang="ja-JP" altLang="en-US" dirty="0"/>
              <a:t>として定義した関数は</a:t>
            </a:r>
            <a:r>
              <a:rPr kumimoji="1" lang="en-US" altLang="ja-JP" dirty="0"/>
              <a:t>form</a:t>
            </a:r>
            <a:r>
              <a:rPr kumimoji="1" lang="ja-JP" altLang="en-US" dirty="0"/>
              <a:t>の</a:t>
            </a:r>
            <a:r>
              <a:rPr kumimoji="1" lang="en-US" altLang="ja-JP" dirty="0"/>
              <a:t>action</a:t>
            </a:r>
            <a:r>
              <a:rPr kumimoji="1" lang="ja-JP" altLang="en-US" dirty="0"/>
              <a:t>に渡すだけでなく、普通に関数呼び出しとして使用することもできます。</a:t>
            </a:r>
            <a:endParaRPr kumimoji="1" lang="en-US" altLang="ja-JP" dirty="0"/>
          </a:p>
        </p:txBody>
      </p:sp>
      <p:sp>
        <p:nvSpPr>
          <p:cNvPr id="4" name="スライド番号プレースホルダー 3"/>
          <p:cNvSpPr>
            <a:spLocks noGrp="1"/>
          </p:cNvSpPr>
          <p:nvPr>
            <p:ph type="sldNum" sz="quarter" idx="5"/>
          </p:nvPr>
        </p:nvSpPr>
        <p:spPr/>
        <p:txBody>
          <a:bodyPr/>
          <a:lstStyle/>
          <a:p>
            <a:fld id="{340B4792-0FBD-43E5-AA96-65FC8BC2A19C}" type="slidenum">
              <a:rPr kumimoji="1" lang="ja-JP" altLang="en-US" smtClean="0"/>
              <a:t>14</a:t>
            </a:fld>
            <a:endParaRPr kumimoji="1" lang="ja-JP" altLang="en-US"/>
          </a:p>
        </p:txBody>
      </p:sp>
    </p:spTree>
    <p:extLst>
      <p:ext uri="{BB962C8B-B14F-4D97-AF65-F5344CB8AC3E}">
        <p14:creationId xmlns:p14="http://schemas.microsoft.com/office/powerpoint/2010/main" val="3166147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3</a:t>
            </a:r>
            <a:r>
              <a:rPr kumimoji="1" lang="ja-JP" altLang="en-US" dirty="0"/>
              <a:t>つ目は、</a:t>
            </a:r>
            <a:r>
              <a:rPr kumimoji="1" lang="en-US" altLang="ja-JP" dirty="0"/>
              <a:t>Suspense</a:t>
            </a:r>
            <a:r>
              <a:rPr kumimoji="1" lang="ja-JP" altLang="en-US" dirty="0"/>
              <a:t>の話です。</a:t>
            </a:r>
            <a:br>
              <a:rPr kumimoji="1" lang="en-US" altLang="ja-JP" dirty="0"/>
            </a:br>
            <a:r>
              <a:rPr kumimoji="1" lang="en-US" altLang="ja-JP" dirty="0"/>
              <a:t>Suspense</a:t>
            </a:r>
            <a:r>
              <a:rPr kumimoji="1" lang="ja-JP" altLang="en-US" dirty="0"/>
              <a:t>自体は、スライドに記載している通り、コンポーネントの描画に必要なデータをフェッチをしているタイミングで、別のコンポーネントを描画するという機能です。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その性質上、ローディングスピナーやローディングスケルトンの実装によく使われます。</a:t>
            </a:r>
            <a:endParaRPr kumimoji="1" lang="en-US" altLang="ja-JP" dirty="0"/>
          </a:p>
        </p:txBody>
      </p:sp>
      <p:sp>
        <p:nvSpPr>
          <p:cNvPr id="4" name="スライド番号プレースホルダー 3"/>
          <p:cNvSpPr>
            <a:spLocks noGrp="1"/>
          </p:cNvSpPr>
          <p:nvPr>
            <p:ph type="sldNum" sz="quarter" idx="5"/>
          </p:nvPr>
        </p:nvSpPr>
        <p:spPr/>
        <p:txBody>
          <a:bodyPr/>
          <a:lstStyle/>
          <a:p>
            <a:fld id="{340B4792-0FBD-43E5-AA96-65FC8BC2A19C}" type="slidenum">
              <a:rPr kumimoji="1" lang="ja-JP" altLang="en-US" smtClean="0"/>
              <a:t>15</a:t>
            </a:fld>
            <a:endParaRPr kumimoji="1" lang="ja-JP" altLang="en-US"/>
          </a:p>
        </p:txBody>
      </p:sp>
    </p:spTree>
    <p:extLst>
      <p:ext uri="{BB962C8B-B14F-4D97-AF65-F5344CB8AC3E}">
        <p14:creationId xmlns:p14="http://schemas.microsoft.com/office/powerpoint/2010/main" val="41485443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Suspense</a:t>
            </a:r>
            <a:r>
              <a:rPr kumimoji="1" lang="ja-JP" altLang="en-US" dirty="0"/>
              <a:t>の使い方についてなんですが、</a:t>
            </a:r>
            <a:r>
              <a:rPr kumimoji="1" lang="en-US" altLang="ja-JP" dirty="0"/>
              <a:t>SSR</a:t>
            </a:r>
            <a:r>
              <a:rPr kumimoji="1" lang="ja-JP" altLang="en-US" dirty="0"/>
              <a:t>時に時間のかかるコンポーネントを</a:t>
            </a:r>
            <a:r>
              <a:rPr kumimoji="1" lang="en-US" altLang="ja-JP" dirty="0"/>
              <a:t>Suspense</a:t>
            </a:r>
            <a:r>
              <a:rPr kumimoji="1" lang="ja-JP" altLang="en-US" dirty="0"/>
              <a:t>コンポーネントで囲みます。</a:t>
            </a:r>
            <a:br>
              <a:rPr kumimoji="1" lang="en-US" altLang="ja-JP" dirty="0"/>
            </a:br>
            <a:r>
              <a:rPr kumimoji="1" lang="ja-JP" altLang="en-US" dirty="0"/>
              <a:t>そして、</a:t>
            </a:r>
            <a:r>
              <a:rPr kumimoji="1" lang="en-US" altLang="ja-JP" dirty="0"/>
              <a:t>Suspense</a:t>
            </a:r>
            <a:r>
              <a:rPr kumimoji="1" lang="ja-JP" altLang="en-US" dirty="0"/>
              <a:t>コンポーネントの</a:t>
            </a:r>
            <a:r>
              <a:rPr kumimoji="1" lang="en-US" altLang="ja-JP" dirty="0"/>
              <a:t>fallback props</a:t>
            </a:r>
            <a:r>
              <a:rPr kumimoji="1" lang="ja-JP" altLang="en-US" dirty="0"/>
              <a:t>にレンダリングされるまでに描画しておくコンポーネントを渡します。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そうすると、</a:t>
            </a:r>
            <a:r>
              <a:rPr kumimoji="1" lang="en-US" altLang="ja-JP" dirty="0"/>
              <a:t>Suspense</a:t>
            </a:r>
            <a:r>
              <a:rPr kumimoji="1" lang="ja-JP" altLang="en-US" dirty="0"/>
              <a:t>コンポーネントの</a:t>
            </a:r>
            <a:r>
              <a:rPr kumimoji="1" lang="en-US" altLang="ja-JP" dirty="0"/>
              <a:t>children</a:t>
            </a:r>
            <a:r>
              <a:rPr kumimoji="1" lang="ja-JP" altLang="en-US" dirty="0"/>
              <a:t>として渡されるコンポーネントの描画</a:t>
            </a:r>
            <a:r>
              <a:rPr kumimoji="1" lang="en-US" altLang="ja-JP" dirty="0"/>
              <a:t>(</a:t>
            </a:r>
            <a:r>
              <a:rPr kumimoji="1" lang="ja-JP" altLang="en-US" dirty="0"/>
              <a:t>左上の</a:t>
            </a:r>
            <a:r>
              <a:rPr kumimoji="1" lang="en-US" altLang="ja-JP" dirty="0" err="1"/>
              <a:t>ShowRepositoriesWrapper</a:t>
            </a:r>
            <a:r>
              <a:rPr kumimoji="1" lang="en-US" altLang="ja-JP" dirty="0"/>
              <a:t>)</a:t>
            </a:r>
            <a:r>
              <a:rPr kumimoji="1" lang="ja-JP" altLang="en-US" dirty="0"/>
              <a:t>が完了するまでの間は、</a:t>
            </a:r>
            <a:r>
              <a:rPr kumimoji="1" lang="en-US" altLang="ja-JP" dirty="0"/>
              <a:t>fallback props</a:t>
            </a:r>
            <a:r>
              <a:rPr kumimoji="1" lang="ja-JP" altLang="en-US" dirty="0"/>
              <a:t>に渡されたコンポーネントが描画されるという流れになります。</a:t>
            </a:r>
            <a:endParaRPr kumimoji="1" lang="en-US" altLang="ja-JP" dirty="0"/>
          </a:p>
        </p:txBody>
      </p:sp>
      <p:sp>
        <p:nvSpPr>
          <p:cNvPr id="4" name="スライド番号プレースホルダー 3"/>
          <p:cNvSpPr>
            <a:spLocks noGrp="1"/>
          </p:cNvSpPr>
          <p:nvPr>
            <p:ph type="sldNum" sz="quarter" idx="5"/>
          </p:nvPr>
        </p:nvSpPr>
        <p:spPr/>
        <p:txBody>
          <a:bodyPr/>
          <a:lstStyle/>
          <a:p>
            <a:fld id="{340B4792-0FBD-43E5-AA96-65FC8BC2A19C}" type="slidenum">
              <a:rPr kumimoji="1" lang="ja-JP" altLang="en-US" smtClean="0"/>
              <a:t>16</a:t>
            </a:fld>
            <a:endParaRPr kumimoji="1" lang="ja-JP" altLang="en-US"/>
          </a:p>
        </p:txBody>
      </p:sp>
    </p:spTree>
    <p:extLst>
      <p:ext uri="{BB962C8B-B14F-4D97-AF65-F5344CB8AC3E}">
        <p14:creationId xmlns:p14="http://schemas.microsoft.com/office/powerpoint/2010/main" val="37590500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最後に</a:t>
            </a:r>
            <a:r>
              <a:rPr kumimoji="1" lang="en-US" altLang="ja-JP" dirty="0"/>
              <a:t>PPR</a:t>
            </a:r>
            <a:r>
              <a:rPr kumimoji="1" lang="ja-JP" altLang="en-US" dirty="0"/>
              <a:t>の話です。</a:t>
            </a:r>
            <a:br>
              <a:rPr kumimoji="1" lang="en-US" altLang="ja-JP" dirty="0"/>
            </a:br>
            <a:r>
              <a:rPr kumimoji="1" lang="ja-JP" altLang="en-US" dirty="0"/>
              <a:t>現在はまだベータなので、リリース版には反映されていないのですが、機能としてかなりアツいと思っているので紹介します。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現在はまだ</a:t>
            </a:r>
            <a:r>
              <a:rPr kumimoji="1" lang="en-US" altLang="ja-JP" dirty="0"/>
              <a:t>SSR</a:t>
            </a:r>
            <a:r>
              <a:rPr kumimoji="1" lang="ja-JP" altLang="en-US" dirty="0"/>
              <a:t>や</a:t>
            </a:r>
            <a:r>
              <a:rPr kumimoji="1" lang="en-US" altLang="ja-JP" dirty="0"/>
              <a:t>SSG</a:t>
            </a:r>
            <a:r>
              <a:rPr kumimoji="1" lang="ja-JP" altLang="en-US" dirty="0"/>
              <a:t>等のサーバ側実行をどのタイミングで行うのかという</a:t>
            </a:r>
            <a:r>
              <a:rPr kumimoji="1" lang="en-US" altLang="ja-JP" dirty="0"/>
              <a:t>Pre-rendering</a:t>
            </a:r>
            <a:r>
              <a:rPr kumimoji="1" lang="ja-JP" altLang="en-US" dirty="0"/>
              <a:t>の部分については、ページ単位で読み込まれているコンポーネントの中のいずれかの</a:t>
            </a:r>
            <a:r>
              <a:rPr kumimoji="1" lang="en-US" altLang="ja-JP" dirty="0"/>
              <a:t>fetch API</a:t>
            </a:r>
            <a:r>
              <a:rPr kumimoji="1" lang="ja-JP" altLang="en-US" dirty="0"/>
              <a:t>で</a:t>
            </a:r>
            <a:r>
              <a:rPr kumimoji="1" lang="en-US" altLang="ja-JP" dirty="0"/>
              <a:t>cache</a:t>
            </a:r>
            <a:r>
              <a:rPr kumimoji="1" lang="ja-JP" altLang="en-US" dirty="0"/>
              <a:t>オプションに何が渡されているかに依存します。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それが、</a:t>
            </a:r>
            <a:r>
              <a:rPr kumimoji="1" lang="en-US" altLang="ja-JP" dirty="0"/>
              <a:t>PPR</a:t>
            </a:r>
            <a:r>
              <a:rPr kumimoji="1" lang="ja-JP" altLang="en-US" dirty="0"/>
              <a:t>からはコンポーネント単位で</a:t>
            </a:r>
            <a:r>
              <a:rPr kumimoji="1" lang="en-US" altLang="ja-JP" dirty="0"/>
              <a:t>SSR</a:t>
            </a:r>
            <a:r>
              <a:rPr kumimoji="1" lang="ja-JP" altLang="en-US" dirty="0"/>
              <a:t>や</a:t>
            </a:r>
            <a:r>
              <a:rPr kumimoji="1" lang="en-US" altLang="ja-JP" dirty="0"/>
              <a:t>SSG</a:t>
            </a:r>
            <a:r>
              <a:rPr kumimoji="1" lang="ja-JP" altLang="en-US" dirty="0"/>
              <a:t>を選択出来るようになります。</a:t>
            </a:r>
            <a:br>
              <a:rPr kumimoji="1" lang="en-US" altLang="ja-JP" dirty="0"/>
            </a:br>
            <a:r>
              <a:rPr kumimoji="1" lang="ja-JP" altLang="en-US" dirty="0"/>
              <a:t>要するに、</a:t>
            </a:r>
            <a:r>
              <a:rPr kumimoji="1" lang="en-US" altLang="ja-JP" dirty="0"/>
              <a:t>PPR</a:t>
            </a:r>
            <a:r>
              <a:rPr kumimoji="1" lang="ja-JP" altLang="en-US" dirty="0"/>
              <a:t>によってもっと細かい粒度で</a:t>
            </a:r>
            <a:r>
              <a:rPr kumimoji="1" lang="en-US" altLang="ja-JP" dirty="0"/>
              <a:t>Pre-rendering</a:t>
            </a:r>
            <a:r>
              <a:rPr kumimoji="1" lang="ja-JP" altLang="en-US" dirty="0"/>
              <a:t>のやり方を選択出来るようになったということです。</a:t>
            </a:r>
            <a:endParaRPr kumimoji="1" lang="en-US" altLang="ja-JP" dirty="0"/>
          </a:p>
        </p:txBody>
      </p:sp>
      <p:sp>
        <p:nvSpPr>
          <p:cNvPr id="4" name="スライド番号プレースホルダー 3"/>
          <p:cNvSpPr>
            <a:spLocks noGrp="1"/>
          </p:cNvSpPr>
          <p:nvPr>
            <p:ph type="sldNum" sz="quarter" idx="5"/>
          </p:nvPr>
        </p:nvSpPr>
        <p:spPr/>
        <p:txBody>
          <a:bodyPr/>
          <a:lstStyle/>
          <a:p>
            <a:fld id="{340B4792-0FBD-43E5-AA96-65FC8BC2A19C}" type="slidenum">
              <a:rPr kumimoji="1" lang="ja-JP" altLang="en-US" smtClean="0"/>
              <a:t>17</a:t>
            </a:fld>
            <a:endParaRPr kumimoji="1" lang="ja-JP" altLang="en-US"/>
          </a:p>
        </p:txBody>
      </p:sp>
    </p:spTree>
    <p:extLst>
      <p:ext uri="{BB962C8B-B14F-4D97-AF65-F5344CB8AC3E}">
        <p14:creationId xmlns:p14="http://schemas.microsoft.com/office/powerpoint/2010/main" val="8277889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PPR</a:t>
            </a:r>
            <a:r>
              <a:rPr kumimoji="1" lang="ja-JP" altLang="en-US" dirty="0"/>
              <a:t>はそもそも</a:t>
            </a:r>
            <a:r>
              <a:rPr kumimoji="1" lang="en-US" altLang="ja-JP" dirty="0"/>
              <a:t>SSG</a:t>
            </a:r>
            <a:r>
              <a:rPr kumimoji="1" lang="ja-JP" altLang="en-US" dirty="0"/>
              <a:t>できるコンポーネントが多くても、</a:t>
            </a:r>
            <a:r>
              <a:rPr kumimoji="1" lang="en-US" altLang="ja-JP" dirty="0"/>
              <a:t>SSR</a:t>
            </a:r>
            <a:r>
              <a:rPr kumimoji="1" lang="ja-JP" altLang="en-US" dirty="0"/>
              <a:t>部分に引っ張られて、ページ全体が</a:t>
            </a:r>
            <a:r>
              <a:rPr kumimoji="1" lang="en-US" altLang="ja-JP" dirty="0"/>
              <a:t>SSR</a:t>
            </a:r>
            <a:r>
              <a:rPr kumimoji="1" lang="ja-JP" altLang="en-US" dirty="0"/>
              <a:t>されることを解消する機能なので、書き手としては、</a:t>
            </a:r>
            <a:r>
              <a:rPr kumimoji="1" lang="en-US" altLang="ja-JP" dirty="0"/>
              <a:t>SSR</a:t>
            </a:r>
            <a:r>
              <a:rPr kumimoji="1" lang="ja-JP" altLang="en-US" dirty="0"/>
              <a:t>されるコンポーネントを切り離すという感覚です。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これは</a:t>
            </a:r>
            <a:r>
              <a:rPr kumimoji="1" lang="en-US" altLang="ja-JP" dirty="0"/>
              <a:t>Suspense</a:t>
            </a:r>
            <a:r>
              <a:rPr kumimoji="1" lang="ja-JP" altLang="en-US" dirty="0"/>
              <a:t>を使ったローディングスケルトンの実装と感覚が同じなので、</a:t>
            </a:r>
            <a:r>
              <a:rPr kumimoji="1" lang="en-US" altLang="ja-JP" dirty="0"/>
              <a:t>PPR</a:t>
            </a:r>
            <a:r>
              <a:rPr kumimoji="1" lang="ja-JP" altLang="en-US" dirty="0"/>
              <a:t>でも</a:t>
            </a:r>
            <a:r>
              <a:rPr kumimoji="1" lang="en-US" altLang="ja-JP" dirty="0"/>
              <a:t>Suspense</a:t>
            </a:r>
            <a:r>
              <a:rPr kumimoji="1" lang="ja-JP" altLang="en-US" dirty="0"/>
              <a:t>コンポーネントを使って実装します。</a:t>
            </a:r>
            <a:endParaRPr kumimoji="1" lang="en-US" altLang="ja-JP" dirty="0"/>
          </a:p>
        </p:txBody>
      </p:sp>
      <p:sp>
        <p:nvSpPr>
          <p:cNvPr id="4" name="スライド番号プレースホルダー 3"/>
          <p:cNvSpPr>
            <a:spLocks noGrp="1"/>
          </p:cNvSpPr>
          <p:nvPr>
            <p:ph type="sldNum" sz="quarter" idx="5"/>
          </p:nvPr>
        </p:nvSpPr>
        <p:spPr/>
        <p:txBody>
          <a:bodyPr/>
          <a:lstStyle/>
          <a:p>
            <a:fld id="{340B4792-0FBD-43E5-AA96-65FC8BC2A19C}" type="slidenum">
              <a:rPr kumimoji="1" lang="ja-JP" altLang="en-US" smtClean="0"/>
              <a:t>18</a:t>
            </a:fld>
            <a:endParaRPr kumimoji="1" lang="ja-JP" altLang="en-US"/>
          </a:p>
        </p:txBody>
      </p:sp>
    </p:spTree>
    <p:extLst>
      <p:ext uri="{BB962C8B-B14F-4D97-AF65-F5344CB8AC3E}">
        <p14:creationId xmlns:p14="http://schemas.microsoft.com/office/powerpoint/2010/main" val="13258219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まとめると、こんな感じになります。ご清聴ありがとうございました。</a:t>
            </a:r>
            <a:endParaRPr kumimoji="1" lang="en-US" altLang="ja-JP" dirty="0"/>
          </a:p>
        </p:txBody>
      </p:sp>
      <p:sp>
        <p:nvSpPr>
          <p:cNvPr id="4" name="スライド番号プレースホルダー 3"/>
          <p:cNvSpPr>
            <a:spLocks noGrp="1"/>
          </p:cNvSpPr>
          <p:nvPr>
            <p:ph type="sldNum" sz="quarter" idx="5"/>
          </p:nvPr>
        </p:nvSpPr>
        <p:spPr/>
        <p:txBody>
          <a:bodyPr/>
          <a:lstStyle/>
          <a:p>
            <a:fld id="{340B4792-0FBD-43E5-AA96-65FC8BC2A19C}" type="slidenum">
              <a:rPr kumimoji="1" lang="ja-JP" altLang="en-US" smtClean="0"/>
              <a:t>19</a:t>
            </a:fld>
            <a:endParaRPr kumimoji="1" lang="ja-JP" altLang="en-US"/>
          </a:p>
        </p:txBody>
      </p:sp>
    </p:spTree>
    <p:extLst>
      <p:ext uri="{BB962C8B-B14F-4D97-AF65-F5344CB8AC3E}">
        <p14:creationId xmlns:p14="http://schemas.microsoft.com/office/powerpoint/2010/main" val="2378310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僕の研究テーマは</a:t>
            </a:r>
            <a:r>
              <a:rPr kumimoji="1" lang="en-US" altLang="ja-JP" dirty="0" err="1"/>
              <a:t>AppRouter</a:t>
            </a:r>
            <a:r>
              <a:rPr kumimoji="1" lang="ja-JP" altLang="en-US" dirty="0"/>
              <a:t>のレンダリングだったんですが、成果発表では中間発表で行った</a:t>
            </a:r>
            <a:r>
              <a:rPr kumimoji="1" lang="en-US" altLang="ja-JP" dirty="0"/>
              <a:t>SC</a:t>
            </a:r>
            <a:r>
              <a:rPr kumimoji="1" lang="ja-JP" altLang="en-US" dirty="0"/>
              <a:t>の続きを発表します。</a:t>
            </a:r>
            <a:endParaRPr kumimoji="1" lang="en-US" altLang="ja-JP" dirty="0"/>
          </a:p>
        </p:txBody>
      </p:sp>
      <p:sp>
        <p:nvSpPr>
          <p:cNvPr id="4" name="スライド番号プレースホルダー 3"/>
          <p:cNvSpPr>
            <a:spLocks noGrp="1"/>
          </p:cNvSpPr>
          <p:nvPr>
            <p:ph type="sldNum" sz="quarter" idx="5"/>
          </p:nvPr>
        </p:nvSpPr>
        <p:spPr/>
        <p:txBody>
          <a:bodyPr/>
          <a:lstStyle/>
          <a:p>
            <a:fld id="{340B4792-0FBD-43E5-AA96-65FC8BC2A19C}" type="slidenum">
              <a:rPr kumimoji="1" lang="ja-JP" altLang="en-US" smtClean="0"/>
              <a:t>2</a:t>
            </a:fld>
            <a:endParaRPr kumimoji="1" lang="ja-JP" altLang="en-US"/>
          </a:p>
        </p:txBody>
      </p:sp>
    </p:spTree>
    <p:extLst>
      <p:ext uri="{BB962C8B-B14F-4D97-AF65-F5344CB8AC3E}">
        <p14:creationId xmlns:p14="http://schemas.microsoft.com/office/powerpoint/2010/main" val="2081606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前回、</a:t>
            </a:r>
            <a:r>
              <a:rPr kumimoji="1" lang="en-US" altLang="ja-JP" dirty="0"/>
              <a:t>SC</a:t>
            </a:r>
            <a:r>
              <a:rPr kumimoji="1" lang="ja-JP" altLang="en-US" dirty="0"/>
              <a:t>のレンダリングってどんな感じなのかという話をしましたが、</a:t>
            </a:r>
            <a:r>
              <a:rPr lang="ja-JP" altLang="en-US" dirty="0"/>
              <a:t>今回は、実装の観点から</a:t>
            </a:r>
            <a:r>
              <a:rPr lang="en-US" altLang="ja-JP" dirty="0"/>
              <a:t>SC</a:t>
            </a:r>
            <a:r>
              <a:rPr lang="ja-JP" altLang="en-US" dirty="0"/>
              <a:t> と </a:t>
            </a:r>
            <a:r>
              <a:rPr lang="en-US" altLang="ja-JP" dirty="0"/>
              <a:t>CC </a:t>
            </a:r>
            <a:r>
              <a:rPr lang="ja-JP" altLang="en-US" dirty="0"/>
              <a:t>をどのように構築すべきかについて学びました。</a:t>
            </a:r>
          </a:p>
          <a:p>
            <a:r>
              <a:rPr kumimoji="1" lang="ja-JP" altLang="en-US" dirty="0"/>
              <a:t>加えて、学習しておきたかった</a:t>
            </a:r>
            <a:r>
              <a:rPr kumimoji="1" lang="en-US" altLang="ja-JP" dirty="0"/>
              <a:t>Server Actions</a:t>
            </a:r>
            <a:r>
              <a:rPr kumimoji="1" lang="ja-JP" altLang="en-US" dirty="0"/>
              <a:t>と</a:t>
            </a:r>
            <a:r>
              <a:rPr kumimoji="1" lang="en-US" altLang="ja-JP" dirty="0"/>
              <a:t>Suspense</a:t>
            </a:r>
            <a:r>
              <a:rPr kumimoji="1" lang="ja-JP" altLang="en-US" dirty="0"/>
              <a:t>、</a:t>
            </a:r>
            <a:r>
              <a:rPr kumimoji="1" lang="en-US" altLang="ja-JP" dirty="0"/>
              <a:t>PPR</a:t>
            </a:r>
            <a:r>
              <a:rPr kumimoji="1" lang="ja-JP" altLang="en-US" dirty="0"/>
              <a:t>についても説明します。</a:t>
            </a:r>
            <a:endParaRPr kumimoji="1" lang="en-US" altLang="ja-JP" dirty="0"/>
          </a:p>
        </p:txBody>
      </p:sp>
      <p:sp>
        <p:nvSpPr>
          <p:cNvPr id="4" name="スライド番号プレースホルダー 3"/>
          <p:cNvSpPr>
            <a:spLocks noGrp="1"/>
          </p:cNvSpPr>
          <p:nvPr>
            <p:ph type="sldNum" sz="quarter" idx="5"/>
          </p:nvPr>
        </p:nvSpPr>
        <p:spPr/>
        <p:txBody>
          <a:bodyPr/>
          <a:lstStyle/>
          <a:p>
            <a:fld id="{340B4792-0FBD-43E5-AA96-65FC8BC2A19C}" type="slidenum">
              <a:rPr kumimoji="1" lang="ja-JP" altLang="en-US" smtClean="0"/>
              <a:t>3</a:t>
            </a:fld>
            <a:endParaRPr kumimoji="1" lang="ja-JP" altLang="en-US"/>
          </a:p>
        </p:txBody>
      </p:sp>
    </p:spTree>
    <p:extLst>
      <p:ext uri="{BB962C8B-B14F-4D97-AF65-F5344CB8AC3E}">
        <p14:creationId xmlns:p14="http://schemas.microsoft.com/office/powerpoint/2010/main" val="1869703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おさらいなんですが、</a:t>
            </a:r>
            <a:r>
              <a:rPr kumimoji="1" lang="en-US" altLang="ja-JP" dirty="0"/>
              <a:t>SC</a:t>
            </a:r>
            <a:r>
              <a:rPr kumimoji="1" lang="ja-JP" altLang="en-US" dirty="0"/>
              <a:t>は</a:t>
            </a:r>
            <a:r>
              <a:rPr kumimoji="1" lang="en-US" altLang="ja-JP" dirty="0"/>
              <a:t>hydration</a:t>
            </a:r>
            <a:r>
              <a:rPr kumimoji="1" lang="ja-JP" altLang="en-US" dirty="0"/>
              <a:t>されないコンポーネントで、</a:t>
            </a:r>
            <a:r>
              <a:rPr kumimoji="1" lang="en-US" altLang="ja-JP" dirty="0"/>
              <a:t>CC</a:t>
            </a:r>
            <a:r>
              <a:rPr kumimoji="1" lang="ja-JP" altLang="en-US" dirty="0"/>
              <a:t>は</a:t>
            </a:r>
            <a:r>
              <a:rPr kumimoji="1" lang="en-US" altLang="ja-JP" dirty="0"/>
              <a:t>hydration</a:t>
            </a:r>
            <a:r>
              <a:rPr kumimoji="1" lang="ja-JP" altLang="en-US" dirty="0"/>
              <a:t>されるコンポーネントでした。</a:t>
            </a:r>
            <a:endParaRPr kumimoji="1" lang="en-US" altLang="ja-JP" dirty="0"/>
          </a:p>
          <a:p>
            <a:r>
              <a:rPr kumimoji="1" lang="ja-JP" altLang="en-US" dirty="0"/>
              <a:t>それらの違いは、</a:t>
            </a:r>
            <a:r>
              <a:rPr kumimoji="1" lang="en-US" altLang="ja-JP" dirty="0"/>
              <a:t>hydration</a:t>
            </a:r>
            <a:r>
              <a:rPr kumimoji="1" lang="ja-JP" altLang="en-US" dirty="0"/>
              <a:t>が実行されるかされないかでした。</a:t>
            </a:r>
            <a:endParaRPr kumimoji="1" lang="en-US" altLang="ja-JP" dirty="0"/>
          </a:p>
        </p:txBody>
      </p:sp>
      <p:sp>
        <p:nvSpPr>
          <p:cNvPr id="4" name="スライド番号プレースホルダー 3"/>
          <p:cNvSpPr>
            <a:spLocks noGrp="1"/>
          </p:cNvSpPr>
          <p:nvPr>
            <p:ph type="sldNum" sz="quarter" idx="5"/>
          </p:nvPr>
        </p:nvSpPr>
        <p:spPr/>
        <p:txBody>
          <a:bodyPr/>
          <a:lstStyle/>
          <a:p>
            <a:fld id="{340B4792-0FBD-43E5-AA96-65FC8BC2A19C}" type="slidenum">
              <a:rPr kumimoji="1" lang="ja-JP" altLang="en-US" smtClean="0"/>
              <a:t>4</a:t>
            </a:fld>
            <a:endParaRPr kumimoji="1" lang="ja-JP" altLang="en-US"/>
          </a:p>
        </p:txBody>
      </p:sp>
    </p:spTree>
    <p:extLst>
      <p:ext uri="{BB962C8B-B14F-4D97-AF65-F5344CB8AC3E}">
        <p14:creationId xmlns:p14="http://schemas.microsoft.com/office/powerpoint/2010/main" val="1578851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SC</a:t>
            </a:r>
            <a:r>
              <a:rPr kumimoji="1" lang="ja-JP" altLang="en-US" dirty="0"/>
              <a:t>・</a:t>
            </a:r>
            <a:r>
              <a:rPr kumimoji="1" lang="en-US" altLang="ja-JP" dirty="0"/>
              <a:t>CC</a:t>
            </a:r>
            <a:r>
              <a:rPr kumimoji="1" lang="ja-JP" altLang="en-US" dirty="0"/>
              <a:t>のどちらを使うべきかという話ですが、</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結論から言うと、一般的に</a:t>
            </a:r>
            <a:r>
              <a:rPr kumimoji="1" lang="en-US" altLang="ja-JP" dirty="0"/>
              <a:t>SC</a:t>
            </a:r>
            <a:r>
              <a:rPr kumimoji="1" lang="ja-JP" altLang="en-US" dirty="0"/>
              <a:t>でいいなら</a:t>
            </a:r>
            <a:r>
              <a:rPr kumimoji="1" lang="en-US" altLang="ja-JP" dirty="0"/>
              <a:t>SC</a:t>
            </a:r>
            <a:r>
              <a:rPr kumimoji="1" lang="ja-JP" altLang="en-US" dirty="0"/>
              <a:t>にする、基本</a:t>
            </a:r>
            <a:r>
              <a:rPr kumimoji="1" lang="en-US" altLang="ja-JP" dirty="0"/>
              <a:t>SC</a:t>
            </a:r>
            <a:r>
              <a:rPr kumimoji="1" lang="ja-JP" altLang="en-US" dirty="0"/>
              <a:t>を使って、</a:t>
            </a:r>
            <a:r>
              <a:rPr kumimoji="1" lang="en-US" altLang="ja-JP" dirty="0"/>
              <a:t>Hydration</a:t>
            </a:r>
            <a:r>
              <a:rPr kumimoji="1" lang="ja-JP" altLang="en-US" dirty="0"/>
              <a:t>が必要な部分だけ</a:t>
            </a:r>
            <a:r>
              <a:rPr kumimoji="1" lang="en-US" altLang="ja-JP" dirty="0"/>
              <a:t>CC</a:t>
            </a:r>
            <a:r>
              <a:rPr kumimoji="1" lang="ja-JP" altLang="en-US" dirty="0"/>
              <a:t>にするという感覚です。</a:t>
            </a:r>
            <a:endParaRPr kumimoji="1" lang="en-US" altLang="ja-JP" dirty="0"/>
          </a:p>
          <a:p>
            <a:endParaRPr kumimoji="1" lang="en-US" altLang="ja-JP" dirty="0"/>
          </a:p>
          <a:p>
            <a:r>
              <a:rPr kumimoji="1" lang="en-US" altLang="ja-JP" dirty="0"/>
              <a:t>SC</a:t>
            </a:r>
            <a:r>
              <a:rPr kumimoji="1" lang="ja-JP" altLang="en-US" dirty="0"/>
              <a:t>と</a:t>
            </a:r>
            <a:r>
              <a:rPr kumimoji="1" lang="en-US" altLang="ja-JP" dirty="0"/>
              <a:t>CC</a:t>
            </a:r>
            <a:r>
              <a:rPr kumimoji="1" lang="ja-JP" altLang="en-US" dirty="0"/>
              <a:t>を書きやすさという側面で比較すると、データフェッチが挙げられると思います。</a:t>
            </a:r>
            <a:endParaRPr kumimoji="1" lang="en-US" altLang="ja-JP" dirty="0"/>
          </a:p>
          <a:p>
            <a:r>
              <a:rPr kumimoji="1" lang="ja-JP" altLang="en-US" dirty="0"/>
              <a:t>実際に同じ内容を描画されるようにデータフェッチを行うコンポーネントのコード例を載せてます。</a:t>
            </a:r>
            <a:endParaRPr kumimoji="1" lang="en-US" altLang="ja-JP" dirty="0"/>
          </a:p>
          <a:p>
            <a:r>
              <a:rPr kumimoji="1" lang="ja-JP" altLang="en-US" dirty="0"/>
              <a:t>左側が</a:t>
            </a:r>
            <a:r>
              <a:rPr kumimoji="1" lang="en-US" altLang="ja-JP" dirty="0"/>
              <a:t>SC</a:t>
            </a:r>
            <a:r>
              <a:rPr kumimoji="1" lang="ja-JP" altLang="en-US" dirty="0"/>
              <a:t>で、右側が</a:t>
            </a:r>
            <a:r>
              <a:rPr kumimoji="1" lang="en-US" altLang="ja-JP" dirty="0"/>
              <a:t>CC</a:t>
            </a:r>
            <a:r>
              <a:rPr kumimoji="1" lang="ja-JP" altLang="en-US" dirty="0"/>
              <a:t>です。</a:t>
            </a:r>
            <a:endParaRPr kumimoji="1" lang="en-US" altLang="ja-JP" dirty="0"/>
          </a:p>
          <a:p>
            <a:r>
              <a:rPr kumimoji="1" lang="ja-JP" altLang="en-US" dirty="0"/>
              <a:t>単純に</a:t>
            </a:r>
            <a:r>
              <a:rPr kumimoji="1" lang="en-US" altLang="ja-JP" dirty="0"/>
              <a:t>SC</a:t>
            </a:r>
            <a:r>
              <a:rPr kumimoji="1" lang="ja-JP" altLang="en-US" dirty="0"/>
              <a:t>の方が</a:t>
            </a:r>
            <a:r>
              <a:rPr kumimoji="1" lang="en-US" altLang="ja-JP" dirty="0"/>
              <a:t>CC</a:t>
            </a:r>
            <a:r>
              <a:rPr kumimoji="1" lang="ja-JP" altLang="en-US" dirty="0"/>
              <a:t>よりも少ないコード量で実装出来ることを抑えて頂けると嬉しいです。</a:t>
            </a:r>
            <a:endParaRPr kumimoji="1" lang="en-US" altLang="ja-JP" dirty="0"/>
          </a:p>
        </p:txBody>
      </p:sp>
      <p:sp>
        <p:nvSpPr>
          <p:cNvPr id="4" name="スライド番号プレースホルダー 3"/>
          <p:cNvSpPr>
            <a:spLocks noGrp="1"/>
          </p:cNvSpPr>
          <p:nvPr>
            <p:ph type="sldNum" sz="quarter" idx="5"/>
          </p:nvPr>
        </p:nvSpPr>
        <p:spPr/>
        <p:txBody>
          <a:bodyPr/>
          <a:lstStyle/>
          <a:p>
            <a:fld id="{340B4792-0FBD-43E5-AA96-65FC8BC2A19C}" type="slidenum">
              <a:rPr kumimoji="1" lang="ja-JP" altLang="en-US" smtClean="0"/>
              <a:t>5</a:t>
            </a:fld>
            <a:endParaRPr kumimoji="1" lang="ja-JP" altLang="en-US"/>
          </a:p>
        </p:txBody>
      </p:sp>
    </p:spTree>
    <p:extLst>
      <p:ext uri="{BB962C8B-B14F-4D97-AF65-F5344CB8AC3E}">
        <p14:creationId xmlns:p14="http://schemas.microsoft.com/office/powerpoint/2010/main" val="830556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次に必要な部分だけ</a:t>
            </a:r>
            <a:r>
              <a:rPr kumimoji="1" lang="en-US" altLang="ja-JP" dirty="0"/>
              <a:t>CC</a:t>
            </a:r>
            <a:r>
              <a:rPr kumimoji="1" lang="ja-JP" altLang="en-US" dirty="0"/>
              <a:t>にするというのがどういう感覚なのかという話なんですが、これは単純に</a:t>
            </a:r>
            <a:r>
              <a:rPr kumimoji="1" lang="en-US" altLang="ja-JP" dirty="0"/>
              <a:t>Hydration</a:t>
            </a:r>
            <a:r>
              <a:rPr kumimoji="1" lang="ja-JP" altLang="en-US" dirty="0"/>
              <a:t>が必要そうなコンポーネントを全部</a:t>
            </a:r>
            <a:r>
              <a:rPr kumimoji="1" lang="en-US" altLang="ja-JP" dirty="0"/>
              <a:t>CC</a:t>
            </a:r>
            <a:r>
              <a:rPr kumimoji="1" lang="ja-JP" altLang="en-US" dirty="0"/>
              <a:t>にすれば良いということです。</a:t>
            </a:r>
            <a:endParaRPr kumimoji="1" lang="en-US" altLang="ja-JP" dirty="0"/>
          </a:p>
          <a:p>
            <a:r>
              <a:rPr kumimoji="1" lang="ja-JP" altLang="en-US" dirty="0"/>
              <a:t>ただ、そうするとイベントハンドラ使うので、左のコンポーネントツリーのようにページのほぼ全て</a:t>
            </a:r>
            <a:r>
              <a:rPr kumimoji="1" lang="en-US" altLang="ja-JP" dirty="0"/>
              <a:t>CC</a:t>
            </a:r>
            <a:r>
              <a:rPr kumimoji="1" lang="ja-JP" altLang="en-US" dirty="0"/>
              <a:t>良い、という感覚になると思うんですが、それはあまり好ましくないと思います。</a:t>
            </a:r>
            <a:endParaRPr kumimoji="1" lang="en-US" altLang="ja-JP" dirty="0"/>
          </a:p>
          <a:p>
            <a:endParaRPr kumimoji="1" lang="en-US" altLang="ja-JP" dirty="0"/>
          </a:p>
          <a:p>
            <a:r>
              <a:rPr kumimoji="1" lang="ja-JP" altLang="en-US" dirty="0"/>
              <a:t>ブログサイトにある記事</a:t>
            </a:r>
            <a:r>
              <a:rPr kumimoji="1" lang="en-US" altLang="ja-JP" dirty="0"/>
              <a:t>1</a:t>
            </a:r>
            <a:r>
              <a:rPr kumimoji="1" lang="ja-JP" altLang="en-US" dirty="0"/>
              <a:t>ページのコンポーネントツリーを考えてみた時に、記事の中には本文の他に、</a:t>
            </a:r>
            <a:r>
              <a:rPr kumimoji="1" lang="en-US" altLang="ja-JP" dirty="0"/>
              <a:t>PV</a:t>
            </a:r>
            <a:r>
              <a:rPr kumimoji="1" lang="ja-JP" altLang="en-US" dirty="0"/>
              <a:t>をカウントして出力するコンポーネントとコメントを出力するコンポーネント、コメントを送信するコンポーネントがあるとします。</a:t>
            </a:r>
            <a:endParaRPr kumimoji="1" lang="en-US" altLang="ja-JP" dirty="0"/>
          </a:p>
          <a:p>
            <a:r>
              <a:rPr kumimoji="1" lang="ja-JP" altLang="en-US" dirty="0"/>
              <a:t>ここで</a:t>
            </a:r>
            <a:r>
              <a:rPr kumimoji="1" lang="en-US" altLang="ja-JP" dirty="0"/>
              <a:t>Hydration</a:t>
            </a:r>
            <a:r>
              <a:rPr kumimoji="1" lang="ja-JP" altLang="en-US" dirty="0"/>
              <a:t>が必要なのはどのコンポーネントかというと、コメントを送信する</a:t>
            </a:r>
            <a:r>
              <a:rPr kumimoji="1" lang="en-US" altLang="ja-JP" dirty="0" err="1"/>
              <a:t>SendComment</a:t>
            </a:r>
            <a:r>
              <a:rPr kumimoji="1" lang="ja-JP" altLang="en-US" dirty="0"/>
              <a:t>コンポーネントです。</a:t>
            </a:r>
            <a:endParaRPr kumimoji="1" lang="en-US" altLang="ja-JP" dirty="0"/>
          </a:p>
          <a:p>
            <a:r>
              <a:rPr kumimoji="1" lang="ja-JP" altLang="en-US" dirty="0"/>
              <a:t>なので、</a:t>
            </a:r>
            <a:r>
              <a:rPr kumimoji="1" lang="en-US" altLang="ja-JP" dirty="0" err="1"/>
              <a:t>SendComment</a:t>
            </a:r>
            <a:r>
              <a:rPr kumimoji="1" lang="ja-JP" altLang="en-US" dirty="0"/>
              <a:t>コンポーネントだけ</a:t>
            </a:r>
            <a:r>
              <a:rPr kumimoji="1" lang="en-US" altLang="ja-JP" dirty="0"/>
              <a:t>CC</a:t>
            </a:r>
            <a:r>
              <a:rPr kumimoji="1" lang="ja-JP" altLang="en-US" dirty="0"/>
              <a:t>にすれば良いという感覚です。</a:t>
            </a:r>
            <a:endParaRPr kumimoji="1" lang="en-US" altLang="ja-JP" dirty="0"/>
          </a:p>
          <a:p>
            <a:endParaRPr kumimoji="1" lang="en-US" altLang="ja-JP" dirty="0"/>
          </a:p>
          <a:p>
            <a:r>
              <a:rPr kumimoji="1" lang="ja-JP" altLang="en-US" dirty="0"/>
              <a:t>まとめると、</a:t>
            </a:r>
            <a:r>
              <a:rPr kumimoji="1" lang="en-US" altLang="ja-JP" dirty="0" err="1"/>
              <a:t>Hydaration</a:t>
            </a:r>
            <a:r>
              <a:rPr kumimoji="1" lang="ja-JP" altLang="en-US" dirty="0"/>
              <a:t>が必要なコンポーネントと必要でないコンポーネントを分割して、必要なコンポーネントだけ</a:t>
            </a:r>
            <a:r>
              <a:rPr kumimoji="1" lang="en-US" altLang="ja-JP" dirty="0"/>
              <a:t>CC</a:t>
            </a:r>
            <a:r>
              <a:rPr kumimoji="1" lang="ja-JP" altLang="en-US" dirty="0"/>
              <a:t>にするということです。</a:t>
            </a:r>
            <a:endParaRPr kumimoji="1" lang="en-US" altLang="ja-JP" dirty="0"/>
          </a:p>
        </p:txBody>
      </p:sp>
      <p:sp>
        <p:nvSpPr>
          <p:cNvPr id="4" name="スライド番号プレースホルダー 3"/>
          <p:cNvSpPr>
            <a:spLocks noGrp="1"/>
          </p:cNvSpPr>
          <p:nvPr>
            <p:ph type="sldNum" sz="quarter" idx="5"/>
          </p:nvPr>
        </p:nvSpPr>
        <p:spPr/>
        <p:txBody>
          <a:bodyPr/>
          <a:lstStyle/>
          <a:p>
            <a:fld id="{340B4792-0FBD-43E5-AA96-65FC8BC2A19C}" type="slidenum">
              <a:rPr kumimoji="1" lang="ja-JP" altLang="en-US" smtClean="0"/>
              <a:t>6</a:t>
            </a:fld>
            <a:endParaRPr kumimoji="1" lang="ja-JP" altLang="en-US"/>
          </a:p>
        </p:txBody>
      </p:sp>
    </p:spTree>
    <p:extLst>
      <p:ext uri="{BB962C8B-B14F-4D97-AF65-F5344CB8AC3E}">
        <p14:creationId xmlns:p14="http://schemas.microsoft.com/office/powerpoint/2010/main" val="745760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調べていると、</a:t>
            </a:r>
            <a:r>
              <a:rPr kumimoji="1" lang="en-US" altLang="ja-JP" dirty="0"/>
              <a:t>CC</a:t>
            </a:r>
            <a:r>
              <a:rPr kumimoji="1" lang="ja-JP" altLang="en-US" dirty="0"/>
              <a:t>の中で</a:t>
            </a:r>
            <a:r>
              <a:rPr kumimoji="1" lang="en-US" altLang="ja-JP" dirty="0"/>
              <a:t>SC</a:t>
            </a:r>
            <a:r>
              <a:rPr kumimoji="1" lang="ja-JP" altLang="en-US" dirty="0"/>
              <a:t>が呼び出せないという記述を良く見るので補足しておくんですが、結論から言うと呼び出せない訳ではないが、呼び出した</a:t>
            </a:r>
            <a:r>
              <a:rPr kumimoji="1" lang="en-US" altLang="ja-JP" dirty="0"/>
              <a:t>SC</a:t>
            </a:r>
            <a:r>
              <a:rPr kumimoji="1" lang="ja-JP" altLang="en-US" dirty="0"/>
              <a:t>は</a:t>
            </a:r>
            <a:r>
              <a:rPr kumimoji="1" lang="en-US" altLang="ja-JP" dirty="0"/>
              <a:t>CC</a:t>
            </a:r>
            <a:r>
              <a:rPr kumimoji="1" lang="ja-JP" altLang="en-US" dirty="0"/>
              <a:t>になります。</a:t>
            </a:r>
            <a:endParaRPr kumimoji="1" lang="en-US" altLang="ja-JP" dirty="0"/>
          </a:p>
          <a:p>
            <a:r>
              <a:rPr kumimoji="1" lang="en-US" altLang="ja-JP" dirty="0"/>
              <a:t>Client</a:t>
            </a:r>
            <a:r>
              <a:rPr kumimoji="1" lang="ja-JP" altLang="en-US" dirty="0"/>
              <a:t>側でのログにインポートされたサーバコンポーネントのログが出力されていることから確認できます。</a:t>
            </a:r>
            <a:endParaRPr kumimoji="1" lang="en-US" altLang="ja-JP" dirty="0"/>
          </a:p>
        </p:txBody>
      </p:sp>
      <p:sp>
        <p:nvSpPr>
          <p:cNvPr id="4" name="スライド番号プレースホルダー 3"/>
          <p:cNvSpPr>
            <a:spLocks noGrp="1"/>
          </p:cNvSpPr>
          <p:nvPr>
            <p:ph type="sldNum" sz="quarter" idx="5"/>
          </p:nvPr>
        </p:nvSpPr>
        <p:spPr/>
        <p:txBody>
          <a:bodyPr/>
          <a:lstStyle/>
          <a:p>
            <a:fld id="{340B4792-0FBD-43E5-AA96-65FC8BC2A19C}" type="slidenum">
              <a:rPr kumimoji="1" lang="ja-JP" altLang="en-US" smtClean="0"/>
              <a:t>7</a:t>
            </a:fld>
            <a:endParaRPr kumimoji="1" lang="ja-JP" altLang="en-US"/>
          </a:p>
        </p:txBody>
      </p:sp>
    </p:spTree>
    <p:extLst>
      <p:ext uri="{BB962C8B-B14F-4D97-AF65-F5344CB8AC3E}">
        <p14:creationId xmlns:p14="http://schemas.microsoft.com/office/powerpoint/2010/main" val="538758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a:t>
            </a:r>
            <a:r>
              <a:rPr kumimoji="1" lang="en-US" altLang="ja-JP" dirty="0"/>
              <a:t>CC</a:t>
            </a:r>
            <a:r>
              <a:rPr kumimoji="1" lang="ja-JP" altLang="en-US" dirty="0"/>
              <a:t>の中で呼んだ</a:t>
            </a:r>
            <a:r>
              <a:rPr kumimoji="1" lang="en-US" altLang="ja-JP" dirty="0"/>
              <a:t>SC</a:t>
            </a:r>
            <a:r>
              <a:rPr kumimoji="1" lang="ja-JP" altLang="en-US" dirty="0"/>
              <a:t>の中で</a:t>
            </a:r>
            <a:r>
              <a:rPr kumimoji="1" lang="en-US" altLang="ja-JP" dirty="0"/>
              <a:t>SC</a:t>
            </a:r>
            <a:r>
              <a:rPr kumimoji="1" lang="ja-JP" altLang="en-US" dirty="0"/>
              <a:t>を呼ぶ場合について考えます。</a:t>
            </a:r>
            <a:endParaRPr kumimoji="1" lang="en-US" altLang="ja-JP" dirty="0"/>
          </a:p>
          <a:p>
            <a:r>
              <a:rPr kumimoji="1" lang="ja-JP" altLang="en-US" dirty="0"/>
              <a:t>この場合についても一番子要素になる</a:t>
            </a:r>
            <a:r>
              <a:rPr kumimoji="1" lang="en-US" altLang="ja-JP" dirty="0"/>
              <a:t>SC</a:t>
            </a:r>
            <a:r>
              <a:rPr kumimoji="1" lang="ja-JP" altLang="en-US" dirty="0"/>
              <a:t>が</a:t>
            </a:r>
            <a:r>
              <a:rPr kumimoji="1" lang="en-US" altLang="ja-JP" dirty="0"/>
              <a:t>CC</a:t>
            </a:r>
            <a:r>
              <a:rPr kumimoji="1" lang="ja-JP" altLang="en-US" dirty="0"/>
              <a:t>になります。</a:t>
            </a:r>
            <a:endParaRPr kumimoji="1" lang="en-US" altLang="ja-JP" dirty="0"/>
          </a:p>
        </p:txBody>
      </p:sp>
      <p:sp>
        <p:nvSpPr>
          <p:cNvPr id="4" name="スライド番号プレースホルダー 3"/>
          <p:cNvSpPr>
            <a:spLocks noGrp="1"/>
          </p:cNvSpPr>
          <p:nvPr>
            <p:ph type="sldNum" sz="quarter" idx="5"/>
          </p:nvPr>
        </p:nvSpPr>
        <p:spPr/>
        <p:txBody>
          <a:bodyPr/>
          <a:lstStyle/>
          <a:p>
            <a:fld id="{340B4792-0FBD-43E5-AA96-65FC8BC2A19C}" type="slidenum">
              <a:rPr kumimoji="1" lang="ja-JP" altLang="en-US" smtClean="0"/>
              <a:t>8</a:t>
            </a:fld>
            <a:endParaRPr kumimoji="1" lang="ja-JP" altLang="en-US"/>
          </a:p>
        </p:txBody>
      </p:sp>
    </p:spTree>
    <p:extLst>
      <p:ext uri="{BB962C8B-B14F-4D97-AF65-F5344CB8AC3E}">
        <p14:creationId xmlns:p14="http://schemas.microsoft.com/office/powerpoint/2010/main" val="3143945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補足の最終説明として、</a:t>
            </a:r>
            <a:r>
              <a:rPr kumimoji="1" lang="en-US" altLang="ja-JP" dirty="0"/>
              <a:t>SC</a:t>
            </a:r>
            <a:r>
              <a:rPr kumimoji="1" lang="ja-JP" altLang="en-US" dirty="0"/>
              <a:t>から呼ばれた別の</a:t>
            </a:r>
            <a:r>
              <a:rPr kumimoji="1" lang="en-US" altLang="ja-JP" dirty="0"/>
              <a:t>SC</a:t>
            </a:r>
            <a:r>
              <a:rPr kumimoji="1" lang="ja-JP" altLang="en-US" dirty="0"/>
              <a:t>が何故</a:t>
            </a:r>
            <a:r>
              <a:rPr kumimoji="1" lang="en-US" altLang="ja-JP" dirty="0"/>
              <a:t>CC</a:t>
            </a:r>
            <a:r>
              <a:rPr kumimoji="1" lang="ja-JP" altLang="en-US" dirty="0"/>
              <a:t>になるのかという話</a:t>
            </a:r>
            <a:r>
              <a:rPr kumimoji="1" lang="en-US" altLang="ja-JP" dirty="0"/>
              <a:t>(</a:t>
            </a:r>
            <a:r>
              <a:rPr kumimoji="1" lang="ja-JP" altLang="en-US" dirty="0"/>
              <a:t>これは左の図で言うと</a:t>
            </a:r>
            <a:r>
              <a:rPr kumimoji="1" lang="en-US" altLang="ja-JP" dirty="0"/>
              <a:t>Discussion</a:t>
            </a:r>
            <a:r>
              <a:rPr kumimoji="1" lang="ja-JP" altLang="en-US" dirty="0"/>
              <a:t>と</a:t>
            </a:r>
            <a:r>
              <a:rPr kumimoji="1" lang="en-US" altLang="ja-JP" dirty="0"/>
              <a:t>Comment</a:t>
            </a:r>
            <a:r>
              <a:rPr kumimoji="1" lang="ja-JP" altLang="en-US" dirty="0"/>
              <a:t>の関係</a:t>
            </a:r>
            <a:r>
              <a:rPr kumimoji="1" lang="en-US" altLang="ja-JP" dirty="0"/>
              <a:t>)</a:t>
            </a:r>
            <a:r>
              <a:rPr kumimoji="1" lang="ja-JP" altLang="en-US" dirty="0"/>
              <a:t>なんですが、結論</a:t>
            </a:r>
            <a:r>
              <a:rPr kumimoji="1" lang="en-US" altLang="ja-JP" dirty="0"/>
              <a:t>CC</a:t>
            </a:r>
            <a:r>
              <a:rPr kumimoji="1" lang="ja-JP" altLang="en-US" dirty="0"/>
              <a:t>の中で呼ばれたコンポーネント</a:t>
            </a:r>
            <a:r>
              <a:rPr kumimoji="1" lang="en-US" altLang="ja-JP" dirty="0"/>
              <a:t>(</a:t>
            </a:r>
            <a:r>
              <a:rPr kumimoji="1" lang="ja-JP" altLang="en-US" dirty="0"/>
              <a:t>左の図で言うと</a:t>
            </a:r>
            <a:r>
              <a:rPr kumimoji="1" lang="en-US" altLang="ja-JP" dirty="0" err="1"/>
              <a:t>HitCounter</a:t>
            </a:r>
            <a:r>
              <a:rPr kumimoji="1" lang="ja-JP" altLang="en-US" dirty="0"/>
              <a:t>や、</a:t>
            </a:r>
            <a:r>
              <a:rPr kumimoji="1" lang="en-US" altLang="ja-JP" dirty="0"/>
              <a:t>Discussion)</a:t>
            </a:r>
            <a:r>
              <a:rPr kumimoji="1" lang="ja-JP" altLang="en-US" dirty="0"/>
              <a:t>はそのコンポーネントのみならず、そのコンポーネントから見た子コンポーネントや孫コンポーネント等も</a:t>
            </a:r>
            <a:r>
              <a:rPr kumimoji="1" lang="en-US" altLang="ja-JP" dirty="0"/>
              <a:t>CC</a:t>
            </a:r>
            <a:r>
              <a:rPr kumimoji="1" lang="ja-JP" altLang="en-US" dirty="0"/>
              <a:t>になります。</a:t>
            </a:r>
            <a:endParaRPr kumimoji="1" lang="en-US" altLang="ja-JP" dirty="0"/>
          </a:p>
          <a:p>
            <a:endParaRPr kumimoji="1" lang="en-US" altLang="ja-JP" dirty="0"/>
          </a:p>
          <a:p>
            <a:r>
              <a:rPr kumimoji="1" lang="ja-JP" altLang="en-US" dirty="0"/>
              <a:t>補足の話は少し難しいかも知れませんが、コンポーネントツリーから見て</a:t>
            </a:r>
            <a:r>
              <a:rPr kumimoji="1" lang="en-US" altLang="ja-JP" dirty="0"/>
              <a:t>CC</a:t>
            </a:r>
            <a:r>
              <a:rPr kumimoji="1" lang="ja-JP" altLang="en-US" dirty="0"/>
              <a:t>の中で一番親コンポーネントの物</a:t>
            </a:r>
            <a:r>
              <a:rPr kumimoji="1" lang="en-US" altLang="ja-JP" dirty="0"/>
              <a:t>(</a:t>
            </a:r>
            <a:r>
              <a:rPr kumimoji="1" lang="ja-JP" altLang="en-US" dirty="0"/>
              <a:t>左の図で言う</a:t>
            </a:r>
            <a:r>
              <a:rPr kumimoji="1" lang="en-US" altLang="ja-JP" dirty="0"/>
              <a:t>Article)</a:t>
            </a:r>
            <a:r>
              <a:rPr kumimoji="1" lang="ja-JP" altLang="en-US" dirty="0"/>
              <a:t>が、</a:t>
            </a:r>
            <a:r>
              <a:rPr kumimoji="1" lang="en-US" altLang="ja-JP" dirty="0"/>
              <a:t>SC</a:t>
            </a:r>
            <a:r>
              <a:rPr kumimoji="1" lang="ja-JP" altLang="en-US" dirty="0"/>
              <a:t>と</a:t>
            </a:r>
            <a:r>
              <a:rPr kumimoji="1" lang="en-US" altLang="ja-JP" dirty="0"/>
              <a:t>CC</a:t>
            </a:r>
            <a:r>
              <a:rPr kumimoji="1" lang="ja-JP" altLang="en-US" dirty="0"/>
              <a:t>の境界になっているという理解が正しいです。</a:t>
            </a:r>
            <a:endParaRPr kumimoji="1" lang="en-US" altLang="ja-JP" dirty="0"/>
          </a:p>
        </p:txBody>
      </p:sp>
      <p:sp>
        <p:nvSpPr>
          <p:cNvPr id="4" name="スライド番号プレースホルダー 3"/>
          <p:cNvSpPr>
            <a:spLocks noGrp="1"/>
          </p:cNvSpPr>
          <p:nvPr>
            <p:ph type="sldNum" sz="quarter" idx="5"/>
          </p:nvPr>
        </p:nvSpPr>
        <p:spPr/>
        <p:txBody>
          <a:bodyPr/>
          <a:lstStyle/>
          <a:p>
            <a:fld id="{340B4792-0FBD-43E5-AA96-65FC8BC2A19C}" type="slidenum">
              <a:rPr kumimoji="1" lang="ja-JP" altLang="en-US" smtClean="0"/>
              <a:t>9</a:t>
            </a:fld>
            <a:endParaRPr kumimoji="1" lang="ja-JP" altLang="en-US"/>
          </a:p>
        </p:txBody>
      </p:sp>
    </p:spTree>
    <p:extLst>
      <p:ext uri="{BB962C8B-B14F-4D97-AF65-F5344CB8AC3E}">
        <p14:creationId xmlns:p14="http://schemas.microsoft.com/office/powerpoint/2010/main" val="1379746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2E81DC-4F4C-37E6-AB7D-294D1541684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55A0A67-EEDF-73CD-4495-42D1EBD0F6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C5BBB11-E88E-50EF-AB97-7DABFCF0848D}"/>
              </a:ext>
            </a:extLst>
          </p:cNvPr>
          <p:cNvSpPr>
            <a:spLocks noGrp="1"/>
          </p:cNvSpPr>
          <p:nvPr>
            <p:ph type="dt" sz="half" idx="10"/>
          </p:nvPr>
        </p:nvSpPr>
        <p:spPr/>
        <p:txBody>
          <a:bodyPr/>
          <a:lstStyle/>
          <a:p>
            <a:fld id="{1A210889-9215-45EA-9F14-FFFC65B8C401}" type="datetimeFigureOut">
              <a:rPr kumimoji="1" lang="ja-JP" altLang="en-US" smtClean="0"/>
              <a:t>2024/7/19</a:t>
            </a:fld>
            <a:endParaRPr kumimoji="1" lang="ja-JP" altLang="en-US"/>
          </a:p>
        </p:txBody>
      </p:sp>
      <p:sp>
        <p:nvSpPr>
          <p:cNvPr id="5" name="フッター プレースホルダー 4">
            <a:extLst>
              <a:ext uri="{FF2B5EF4-FFF2-40B4-BE49-F238E27FC236}">
                <a16:creationId xmlns:a16="http://schemas.microsoft.com/office/drawing/2014/main" id="{8270F41B-7644-F410-C8D0-9C8A8464FDB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BA4ED0E-01CE-EB2F-C4B6-AE56E41CCB9F}"/>
              </a:ext>
            </a:extLst>
          </p:cNvPr>
          <p:cNvSpPr>
            <a:spLocks noGrp="1"/>
          </p:cNvSpPr>
          <p:nvPr>
            <p:ph type="sldNum" sz="quarter" idx="12"/>
          </p:nvPr>
        </p:nvSpPr>
        <p:spPr/>
        <p:txBody>
          <a:bodyPr/>
          <a:lstStyle/>
          <a:p>
            <a:fld id="{B2B1B889-CDD4-422C-9175-EDC36F86D95C}" type="slidenum">
              <a:rPr kumimoji="1" lang="ja-JP" altLang="en-US" smtClean="0"/>
              <a:t>‹#›</a:t>
            </a:fld>
            <a:endParaRPr kumimoji="1" lang="ja-JP" altLang="en-US"/>
          </a:p>
        </p:txBody>
      </p:sp>
    </p:spTree>
    <p:extLst>
      <p:ext uri="{BB962C8B-B14F-4D97-AF65-F5344CB8AC3E}">
        <p14:creationId xmlns:p14="http://schemas.microsoft.com/office/powerpoint/2010/main" val="559048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ACA3E0-84B8-73EA-577F-FB8E7EA8597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4BEA61D-BB9D-6F71-FC9F-300A7B80875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135A929-DD9A-250D-0CF0-C0EBB1B3C8AE}"/>
              </a:ext>
            </a:extLst>
          </p:cNvPr>
          <p:cNvSpPr>
            <a:spLocks noGrp="1"/>
          </p:cNvSpPr>
          <p:nvPr>
            <p:ph type="dt" sz="half" idx="10"/>
          </p:nvPr>
        </p:nvSpPr>
        <p:spPr/>
        <p:txBody>
          <a:bodyPr/>
          <a:lstStyle/>
          <a:p>
            <a:fld id="{1A210889-9215-45EA-9F14-FFFC65B8C401}" type="datetimeFigureOut">
              <a:rPr kumimoji="1" lang="ja-JP" altLang="en-US" smtClean="0"/>
              <a:t>2024/7/19</a:t>
            </a:fld>
            <a:endParaRPr kumimoji="1" lang="ja-JP" altLang="en-US"/>
          </a:p>
        </p:txBody>
      </p:sp>
      <p:sp>
        <p:nvSpPr>
          <p:cNvPr id="5" name="フッター プレースホルダー 4">
            <a:extLst>
              <a:ext uri="{FF2B5EF4-FFF2-40B4-BE49-F238E27FC236}">
                <a16:creationId xmlns:a16="http://schemas.microsoft.com/office/drawing/2014/main" id="{8A71FD0F-DEC5-637B-DFF6-60D016ADD1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F4BC18A-049F-DE67-F11A-888D6F3D2079}"/>
              </a:ext>
            </a:extLst>
          </p:cNvPr>
          <p:cNvSpPr>
            <a:spLocks noGrp="1"/>
          </p:cNvSpPr>
          <p:nvPr>
            <p:ph type="sldNum" sz="quarter" idx="12"/>
          </p:nvPr>
        </p:nvSpPr>
        <p:spPr/>
        <p:txBody>
          <a:bodyPr/>
          <a:lstStyle/>
          <a:p>
            <a:fld id="{B2B1B889-CDD4-422C-9175-EDC36F86D95C}" type="slidenum">
              <a:rPr kumimoji="1" lang="ja-JP" altLang="en-US" smtClean="0"/>
              <a:t>‹#›</a:t>
            </a:fld>
            <a:endParaRPr kumimoji="1" lang="ja-JP" altLang="en-US"/>
          </a:p>
        </p:txBody>
      </p:sp>
    </p:spTree>
    <p:extLst>
      <p:ext uri="{BB962C8B-B14F-4D97-AF65-F5344CB8AC3E}">
        <p14:creationId xmlns:p14="http://schemas.microsoft.com/office/powerpoint/2010/main" val="3112880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FFB0FF6-877B-5C09-20C1-E44A66F2DAA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FF4BCB4-EFEA-4826-509F-7CF4D42F0A7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FBB479E-714C-C825-5435-B9A3C686A972}"/>
              </a:ext>
            </a:extLst>
          </p:cNvPr>
          <p:cNvSpPr>
            <a:spLocks noGrp="1"/>
          </p:cNvSpPr>
          <p:nvPr>
            <p:ph type="dt" sz="half" idx="10"/>
          </p:nvPr>
        </p:nvSpPr>
        <p:spPr/>
        <p:txBody>
          <a:bodyPr/>
          <a:lstStyle/>
          <a:p>
            <a:fld id="{1A210889-9215-45EA-9F14-FFFC65B8C401}" type="datetimeFigureOut">
              <a:rPr kumimoji="1" lang="ja-JP" altLang="en-US" smtClean="0"/>
              <a:t>2024/7/19</a:t>
            </a:fld>
            <a:endParaRPr kumimoji="1" lang="ja-JP" altLang="en-US"/>
          </a:p>
        </p:txBody>
      </p:sp>
      <p:sp>
        <p:nvSpPr>
          <p:cNvPr id="5" name="フッター プレースホルダー 4">
            <a:extLst>
              <a:ext uri="{FF2B5EF4-FFF2-40B4-BE49-F238E27FC236}">
                <a16:creationId xmlns:a16="http://schemas.microsoft.com/office/drawing/2014/main" id="{10F249ED-C4BF-561C-8812-598718419EC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01FB2DB-366D-A6BB-2A28-CBD298CD6EAF}"/>
              </a:ext>
            </a:extLst>
          </p:cNvPr>
          <p:cNvSpPr>
            <a:spLocks noGrp="1"/>
          </p:cNvSpPr>
          <p:nvPr>
            <p:ph type="sldNum" sz="quarter" idx="12"/>
          </p:nvPr>
        </p:nvSpPr>
        <p:spPr/>
        <p:txBody>
          <a:bodyPr/>
          <a:lstStyle/>
          <a:p>
            <a:fld id="{B2B1B889-CDD4-422C-9175-EDC36F86D95C}" type="slidenum">
              <a:rPr kumimoji="1" lang="ja-JP" altLang="en-US" smtClean="0"/>
              <a:t>‹#›</a:t>
            </a:fld>
            <a:endParaRPr kumimoji="1" lang="ja-JP" altLang="en-US"/>
          </a:p>
        </p:txBody>
      </p:sp>
    </p:spTree>
    <p:extLst>
      <p:ext uri="{BB962C8B-B14F-4D97-AF65-F5344CB8AC3E}">
        <p14:creationId xmlns:p14="http://schemas.microsoft.com/office/powerpoint/2010/main" val="1486442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D61779-9EDC-1551-150D-9813D003619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3BE0888-A46D-1704-60CC-EB4B9FC20D1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978D544-E9AA-F77E-5EA7-CA57433004F3}"/>
              </a:ext>
            </a:extLst>
          </p:cNvPr>
          <p:cNvSpPr>
            <a:spLocks noGrp="1"/>
          </p:cNvSpPr>
          <p:nvPr>
            <p:ph type="dt" sz="half" idx="10"/>
          </p:nvPr>
        </p:nvSpPr>
        <p:spPr/>
        <p:txBody>
          <a:bodyPr/>
          <a:lstStyle/>
          <a:p>
            <a:fld id="{1A210889-9215-45EA-9F14-FFFC65B8C401}" type="datetimeFigureOut">
              <a:rPr kumimoji="1" lang="ja-JP" altLang="en-US" smtClean="0"/>
              <a:t>2024/7/19</a:t>
            </a:fld>
            <a:endParaRPr kumimoji="1" lang="ja-JP" altLang="en-US"/>
          </a:p>
        </p:txBody>
      </p:sp>
      <p:sp>
        <p:nvSpPr>
          <p:cNvPr id="5" name="フッター プレースホルダー 4">
            <a:extLst>
              <a:ext uri="{FF2B5EF4-FFF2-40B4-BE49-F238E27FC236}">
                <a16:creationId xmlns:a16="http://schemas.microsoft.com/office/drawing/2014/main" id="{502CAE2B-C72A-511C-951F-8B61E1564B2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7CFA95C-5DAB-DE73-F927-30E700A0616E}"/>
              </a:ext>
            </a:extLst>
          </p:cNvPr>
          <p:cNvSpPr>
            <a:spLocks noGrp="1"/>
          </p:cNvSpPr>
          <p:nvPr>
            <p:ph type="sldNum" sz="quarter" idx="12"/>
          </p:nvPr>
        </p:nvSpPr>
        <p:spPr/>
        <p:txBody>
          <a:bodyPr/>
          <a:lstStyle/>
          <a:p>
            <a:fld id="{B2B1B889-CDD4-422C-9175-EDC36F86D95C}" type="slidenum">
              <a:rPr kumimoji="1" lang="ja-JP" altLang="en-US" smtClean="0"/>
              <a:t>‹#›</a:t>
            </a:fld>
            <a:endParaRPr kumimoji="1" lang="ja-JP" altLang="en-US"/>
          </a:p>
        </p:txBody>
      </p:sp>
    </p:spTree>
    <p:extLst>
      <p:ext uri="{BB962C8B-B14F-4D97-AF65-F5344CB8AC3E}">
        <p14:creationId xmlns:p14="http://schemas.microsoft.com/office/powerpoint/2010/main" val="3892607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5EBBA7-6C31-6563-49D3-20EC4C1EF72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1D4FFEB-03AB-7BA8-D7C1-235128EEC34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9D660B1-C33E-CC91-71B5-D2F60715E957}"/>
              </a:ext>
            </a:extLst>
          </p:cNvPr>
          <p:cNvSpPr>
            <a:spLocks noGrp="1"/>
          </p:cNvSpPr>
          <p:nvPr>
            <p:ph type="dt" sz="half" idx="10"/>
          </p:nvPr>
        </p:nvSpPr>
        <p:spPr/>
        <p:txBody>
          <a:bodyPr/>
          <a:lstStyle/>
          <a:p>
            <a:fld id="{1A210889-9215-45EA-9F14-FFFC65B8C401}" type="datetimeFigureOut">
              <a:rPr kumimoji="1" lang="ja-JP" altLang="en-US" smtClean="0"/>
              <a:t>2024/7/19</a:t>
            </a:fld>
            <a:endParaRPr kumimoji="1" lang="ja-JP" altLang="en-US"/>
          </a:p>
        </p:txBody>
      </p:sp>
      <p:sp>
        <p:nvSpPr>
          <p:cNvPr id="5" name="フッター プレースホルダー 4">
            <a:extLst>
              <a:ext uri="{FF2B5EF4-FFF2-40B4-BE49-F238E27FC236}">
                <a16:creationId xmlns:a16="http://schemas.microsoft.com/office/drawing/2014/main" id="{04CBE39E-89D4-7103-32FB-C42F0FB3171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2B79F1A-9DD2-115A-40AF-BF2D485FF70C}"/>
              </a:ext>
            </a:extLst>
          </p:cNvPr>
          <p:cNvSpPr>
            <a:spLocks noGrp="1"/>
          </p:cNvSpPr>
          <p:nvPr>
            <p:ph type="sldNum" sz="quarter" idx="12"/>
          </p:nvPr>
        </p:nvSpPr>
        <p:spPr/>
        <p:txBody>
          <a:bodyPr/>
          <a:lstStyle/>
          <a:p>
            <a:fld id="{B2B1B889-CDD4-422C-9175-EDC36F86D95C}" type="slidenum">
              <a:rPr kumimoji="1" lang="ja-JP" altLang="en-US" smtClean="0"/>
              <a:t>‹#›</a:t>
            </a:fld>
            <a:endParaRPr kumimoji="1" lang="ja-JP" altLang="en-US"/>
          </a:p>
        </p:txBody>
      </p:sp>
    </p:spTree>
    <p:extLst>
      <p:ext uri="{BB962C8B-B14F-4D97-AF65-F5344CB8AC3E}">
        <p14:creationId xmlns:p14="http://schemas.microsoft.com/office/powerpoint/2010/main" val="1723342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ED3B57-2CF7-8ED7-1008-5A9B8B81923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BB8AD99-BE4A-D870-83EB-6DB05144C98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156A5AD-6C63-8FFB-85EC-3432EEBF3B0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ED0B8F1-ADC3-A17F-EBB0-7E15E7DF8267}"/>
              </a:ext>
            </a:extLst>
          </p:cNvPr>
          <p:cNvSpPr>
            <a:spLocks noGrp="1"/>
          </p:cNvSpPr>
          <p:nvPr>
            <p:ph type="dt" sz="half" idx="10"/>
          </p:nvPr>
        </p:nvSpPr>
        <p:spPr/>
        <p:txBody>
          <a:bodyPr/>
          <a:lstStyle/>
          <a:p>
            <a:fld id="{1A210889-9215-45EA-9F14-FFFC65B8C401}" type="datetimeFigureOut">
              <a:rPr kumimoji="1" lang="ja-JP" altLang="en-US" smtClean="0"/>
              <a:t>2024/7/19</a:t>
            </a:fld>
            <a:endParaRPr kumimoji="1" lang="ja-JP" altLang="en-US"/>
          </a:p>
        </p:txBody>
      </p:sp>
      <p:sp>
        <p:nvSpPr>
          <p:cNvPr id="6" name="フッター プレースホルダー 5">
            <a:extLst>
              <a:ext uri="{FF2B5EF4-FFF2-40B4-BE49-F238E27FC236}">
                <a16:creationId xmlns:a16="http://schemas.microsoft.com/office/drawing/2014/main" id="{FF290247-7F93-F829-685B-FB6B4126358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32F5C63-F4CF-A58A-9A22-78F9BDAD7607}"/>
              </a:ext>
            </a:extLst>
          </p:cNvPr>
          <p:cNvSpPr>
            <a:spLocks noGrp="1"/>
          </p:cNvSpPr>
          <p:nvPr>
            <p:ph type="sldNum" sz="quarter" idx="12"/>
          </p:nvPr>
        </p:nvSpPr>
        <p:spPr/>
        <p:txBody>
          <a:bodyPr/>
          <a:lstStyle/>
          <a:p>
            <a:fld id="{B2B1B889-CDD4-422C-9175-EDC36F86D95C}" type="slidenum">
              <a:rPr kumimoji="1" lang="ja-JP" altLang="en-US" smtClean="0"/>
              <a:t>‹#›</a:t>
            </a:fld>
            <a:endParaRPr kumimoji="1" lang="ja-JP" altLang="en-US"/>
          </a:p>
        </p:txBody>
      </p:sp>
    </p:spTree>
    <p:extLst>
      <p:ext uri="{BB962C8B-B14F-4D97-AF65-F5344CB8AC3E}">
        <p14:creationId xmlns:p14="http://schemas.microsoft.com/office/powerpoint/2010/main" val="1190845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0882B4-7D94-9079-26B3-B147A596122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DC3A77D-DF02-5D4A-4146-2B5FC709C5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482C331-A8FC-30AE-CA19-5AE52DBA93E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4FC4E8F-1D41-20A8-A365-A6FA3E3FF1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B83447B-6E22-BAD4-8E20-94C1C97179A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883BA16-F89C-BA1C-4B55-047DF93F084E}"/>
              </a:ext>
            </a:extLst>
          </p:cNvPr>
          <p:cNvSpPr>
            <a:spLocks noGrp="1"/>
          </p:cNvSpPr>
          <p:nvPr>
            <p:ph type="dt" sz="half" idx="10"/>
          </p:nvPr>
        </p:nvSpPr>
        <p:spPr/>
        <p:txBody>
          <a:bodyPr/>
          <a:lstStyle/>
          <a:p>
            <a:fld id="{1A210889-9215-45EA-9F14-FFFC65B8C401}" type="datetimeFigureOut">
              <a:rPr kumimoji="1" lang="ja-JP" altLang="en-US" smtClean="0"/>
              <a:t>2024/7/19</a:t>
            </a:fld>
            <a:endParaRPr kumimoji="1" lang="ja-JP" altLang="en-US"/>
          </a:p>
        </p:txBody>
      </p:sp>
      <p:sp>
        <p:nvSpPr>
          <p:cNvPr id="8" name="フッター プレースホルダー 7">
            <a:extLst>
              <a:ext uri="{FF2B5EF4-FFF2-40B4-BE49-F238E27FC236}">
                <a16:creationId xmlns:a16="http://schemas.microsoft.com/office/drawing/2014/main" id="{294801C2-54AC-C98D-88A2-D007B651598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4565C46-3E1D-DA5E-C494-9252586CFD11}"/>
              </a:ext>
            </a:extLst>
          </p:cNvPr>
          <p:cNvSpPr>
            <a:spLocks noGrp="1"/>
          </p:cNvSpPr>
          <p:nvPr>
            <p:ph type="sldNum" sz="quarter" idx="12"/>
          </p:nvPr>
        </p:nvSpPr>
        <p:spPr/>
        <p:txBody>
          <a:bodyPr/>
          <a:lstStyle/>
          <a:p>
            <a:fld id="{B2B1B889-CDD4-422C-9175-EDC36F86D95C}" type="slidenum">
              <a:rPr kumimoji="1" lang="ja-JP" altLang="en-US" smtClean="0"/>
              <a:t>‹#›</a:t>
            </a:fld>
            <a:endParaRPr kumimoji="1" lang="ja-JP" altLang="en-US"/>
          </a:p>
        </p:txBody>
      </p:sp>
    </p:spTree>
    <p:extLst>
      <p:ext uri="{BB962C8B-B14F-4D97-AF65-F5344CB8AC3E}">
        <p14:creationId xmlns:p14="http://schemas.microsoft.com/office/powerpoint/2010/main" val="806168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89547C-F09E-E179-E247-3F1CF7B7568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0D48572-C1C4-7A09-ADCB-659B66BF2EC4}"/>
              </a:ext>
            </a:extLst>
          </p:cNvPr>
          <p:cNvSpPr>
            <a:spLocks noGrp="1"/>
          </p:cNvSpPr>
          <p:nvPr>
            <p:ph type="dt" sz="half" idx="10"/>
          </p:nvPr>
        </p:nvSpPr>
        <p:spPr/>
        <p:txBody>
          <a:bodyPr/>
          <a:lstStyle/>
          <a:p>
            <a:fld id="{1A210889-9215-45EA-9F14-FFFC65B8C401}" type="datetimeFigureOut">
              <a:rPr kumimoji="1" lang="ja-JP" altLang="en-US" smtClean="0"/>
              <a:t>2024/7/19</a:t>
            </a:fld>
            <a:endParaRPr kumimoji="1" lang="ja-JP" altLang="en-US"/>
          </a:p>
        </p:txBody>
      </p:sp>
      <p:sp>
        <p:nvSpPr>
          <p:cNvPr id="4" name="フッター プレースホルダー 3">
            <a:extLst>
              <a:ext uri="{FF2B5EF4-FFF2-40B4-BE49-F238E27FC236}">
                <a16:creationId xmlns:a16="http://schemas.microsoft.com/office/drawing/2014/main" id="{8B77E2C0-F200-E168-7366-4F451A44E92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8048A1A-871E-108F-7626-9E12C70DEACE}"/>
              </a:ext>
            </a:extLst>
          </p:cNvPr>
          <p:cNvSpPr>
            <a:spLocks noGrp="1"/>
          </p:cNvSpPr>
          <p:nvPr>
            <p:ph type="sldNum" sz="quarter" idx="12"/>
          </p:nvPr>
        </p:nvSpPr>
        <p:spPr/>
        <p:txBody>
          <a:bodyPr/>
          <a:lstStyle/>
          <a:p>
            <a:fld id="{B2B1B889-CDD4-422C-9175-EDC36F86D95C}" type="slidenum">
              <a:rPr kumimoji="1" lang="ja-JP" altLang="en-US" smtClean="0"/>
              <a:t>‹#›</a:t>
            </a:fld>
            <a:endParaRPr kumimoji="1" lang="ja-JP" altLang="en-US"/>
          </a:p>
        </p:txBody>
      </p:sp>
    </p:spTree>
    <p:extLst>
      <p:ext uri="{BB962C8B-B14F-4D97-AF65-F5344CB8AC3E}">
        <p14:creationId xmlns:p14="http://schemas.microsoft.com/office/powerpoint/2010/main" val="3539627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BE797B4-86EC-044B-4496-7EC85DAFF507}"/>
              </a:ext>
            </a:extLst>
          </p:cNvPr>
          <p:cNvSpPr>
            <a:spLocks noGrp="1"/>
          </p:cNvSpPr>
          <p:nvPr>
            <p:ph type="dt" sz="half" idx="10"/>
          </p:nvPr>
        </p:nvSpPr>
        <p:spPr/>
        <p:txBody>
          <a:bodyPr/>
          <a:lstStyle/>
          <a:p>
            <a:fld id="{1A210889-9215-45EA-9F14-FFFC65B8C401}" type="datetimeFigureOut">
              <a:rPr kumimoji="1" lang="ja-JP" altLang="en-US" smtClean="0"/>
              <a:t>2024/7/19</a:t>
            </a:fld>
            <a:endParaRPr kumimoji="1" lang="ja-JP" altLang="en-US"/>
          </a:p>
        </p:txBody>
      </p:sp>
      <p:sp>
        <p:nvSpPr>
          <p:cNvPr id="3" name="フッター プレースホルダー 2">
            <a:extLst>
              <a:ext uri="{FF2B5EF4-FFF2-40B4-BE49-F238E27FC236}">
                <a16:creationId xmlns:a16="http://schemas.microsoft.com/office/drawing/2014/main" id="{7F301471-8CCF-CC7B-E881-BD6A07B860D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68D93E1-1429-E5FB-66D4-E4479D6411F1}"/>
              </a:ext>
            </a:extLst>
          </p:cNvPr>
          <p:cNvSpPr>
            <a:spLocks noGrp="1"/>
          </p:cNvSpPr>
          <p:nvPr>
            <p:ph type="sldNum" sz="quarter" idx="12"/>
          </p:nvPr>
        </p:nvSpPr>
        <p:spPr/>
        <p:txBody>
          <a:bodyPr/>
          <a:lstStyle/>
          <a:p>
            <a:fld id="{B2B1B889-CDD4-422C-9175-EDC36F86D95C}" type="slidenum">
              <a:rPr kumimoji="1" lang="ja-JP" altLang="en-US" smtClean="0"/>
              <a:t>‹#›</a:t>
            </a:fld>
            <a:endParaRPr kumimoji="1" lang="ja-JP" altLang="en-US"/>
          </a:p>
        </p:txBody>
      </p:sp>
    </p:spTree>
    <p:extLst>
      <p:ext uri="{BB962C8B-B14F-4D97-AF65-F5344CB8AC3E}">
        <p14:creationId xmlns:p14="http://schemas.microsoft.com/office/powerpoint/2010/main" val="4213034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C0F954-8AE6-9709-4F81-203CCF9280D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612E11-DACD-23AF-829C-C9047AB732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23D4127-F0EC-5D34-79BD-9D41FB7052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A59081E-7268-DFA0-82C0-1E6FBD78B575}"/>
              </a:ext>
            </a:extLst>
          </p:cNvPr>
          <p:cNvSpPr>
            <a:spLocks noGrp="1"/>
          </p:cNvSpPr>
          <p:nvPr>
            <p:ph type="dt" sz="half" idx="10"/>
          </p:nvPr>
        </p:nvSpPr>
        <p:spPr/>
        <p:txBody>
          <a:bodyPr/>
          <a:lstStyle/>
          <a:p>
            <a:fld id="{1A210889-9215-45EA-9F14-FFFC65B8C401}" type="datetimeFigureOut">
              <a:rPr kumimoji="1" lang="ja-JP" altLang="en-US" smtClean="0"/>
              <a:t>2024/7/19</a:t>
            </a:fld>
            <a:endParaRPr kumimoji="1" lang="ja-JP" altLang="en-US"/>
          </a:p>
        </p:txBody>
      </p:sp>
      <p:sp>
        <p:nvSpPr>
          <p:cNvPr id="6" name="フッター プレースホルダー 5">
            <a:extLst>
              <a:ext uri="{FF2B5EF4-FFF2-40B4-BE49-F238E27FC236}">
                <a16:creationId xmlns:a16="http://schemas.microsoft.com/office/drawing/2014/main" id="{8ADD5D21-A897-C76D-2429-B13B18DE7E8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531D63A-F404-BF5C-4EF5-E1866E5EF2F0}"/>
              </a:ext>
            </a:extLst>
          </p:cNvPr>
          <p:cNvSpPr>
            <a:spLocks noGrp="1"/>
          </p:cNvSpPr>
          <p:nvPr>
            <p:ph type="sldNum" sz="quarter" idx="12"/>
          </p:nvPr>
        </p:nvSpPr>
        <p:spPr/>
        <p:txBody>
          <a:bodyPr/>
          <a:lstStyle/>
          <a:p>
            <a:fld id="{B2B1B889-CDD4-422C-9175-EDC36F86D95C}" type="slidenum">
              <a:rPr kumimoji="1" lang="ja-JP" altLang="en-US" smtClean="0"/>
              <a:t>‹#›</a:t>
            </a:fld>
            <a:endParaRPr kumimoji="1" lang="ja-JP" altLang="en-US"/>
          </a:p>
        </p:txBody>
      </p:sp>
    </p:spTree>
    <p:extLst>
      <p:ext uri="{BB962C8B-B14F-4D97-AF65-F5344CB8AC3E}">
        <p14:creationId xmlns:p14="http://schemas.microsoft.com/office/powerpoint/2010/main" val="1903043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D7216C-2B31-271C-8B4E-C57852B21F1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A69BBD0-46CA-052E-9CA6-D590CC72AB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34A6B18-34EC-50AE-2E03-92767DF661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C47CE2B-19D3-1DF3-DBFA-25B72BFF533C}"/>
              </a:ext>
            </a:extLst>
          </p:cNvPr>
          <p:cNvSpPr>
            <a:spLocks noGrp="1"/>
          </p:cNvSpPr>
          <p:nvPr>
            <p:ph type="dt" sz="half" idx="10"/>
          </p:nvPr>
        </p:nvSpPr>
        <p:spPr/>
        <p:txBody>
          <a:bodyPr/>
          <a:lstStyle/>
          <a:p>
            <a:fld id="{1A210889-9215-45EA-9F14-FFFC65B8C401}" type="datetimeFigureOut">
              <a:rPr kumimoji="1" lang="ja-JP" altLang="en-US" smtClean="0"/>
              <a:t>2024/7/19</a:t>
            </a:fld>
            <a:endParaRPr kumimoji="1" lang="ja-JP" altLang="en-US"/>
          </a:p>
        </p:txBody>
      </p:sp>
      <p:sp>
        <p:nvSpPr>
          <p:cNvPr id="6" name="フッター プレースホルダー 5">
            <a:extLst>
              <a:ext uri="{FF2B5EF4-FFF2-40B4-BE49-F238E27FC236}">
                <a16:creationId xmlns:a16="http://schemas.microsoft.com/office/drawing/2014/main" id="{02A1E56F-EB2B-96A6-3960-9048356F1D2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03795BB-0948-93B0-1B85-BEB39E8C77FE}"/>
              </a:ext>
            </a:extLst>
          </p:cNvPr>
          <p:cNvSpPr>
            <a:spLocks noGrp="1"/>
          </p:cNvSpPr>
          <p:nvPr>
            <p:ph type="sldNum" sz="quarter" idx="12"/>
          </p:nvPr>
        </p:nvSpPr>
        <p:spPr/>
        <p:txBody>
          <a:bodyPr/>
          <a:lstStyle/>
          <a:p>
            <a:fld id="{B2B1B889-CDD4-422C-9175-EDC36F86D95C}" type="slidenum">
              <a:rPr kumimoji="1" lang="ja-JP" altLang="en-US" smtClean="0"/>
              <a:t>‹#›</a:t>
            </a:fld>
            <a:endParaRPr kumimoji="1" lang="ja-JP" altLang="en-US"/>
          </a:p>
        </p:txBody>
      </p:sp>
    </p:spTree>
    <p:extLst>
      <p:ext uri="{BB962C8B-B14F-4D97-AF65-F5344CB8AC3E}">
        <p14:creationId xmlns:p14="http://schemas.microsoft.com/office/powerpoint/2010/main" val="2858743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50939D5-BB74-4454-1A64-971ACA00BE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0C9ED74-812D-9F9D-0B14-F4B81F4D67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2790E48-57F7-714D-178A-F7EAC6070E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A210889-9215-45EA-9F14-FFFC65B8C401}" type="datetimeFigureOut">
              <a:rPr kumimoji="1" lang="ja-JP" altLang="en-US" smtClean="0"/>
              <a:t>2024/7/19</a:t>
            </a:fld>
            <a:endParaRPr kumimoji="1" lang="ja-JP" altLang="en-US"/>
          </a:p>
        </p:txBody>
      </p:sp>
      <p:sp>
        <p:nvSpPr>
          <p:cNvPr id="5" name="フッター プレースホルダー 4">
            <a:extLst>
              <a:ext uri="{FF2B5EF4-FFF2-40B4-BE49-F238E27FC236}">
                <a16:creationId xmlns:a16="http://schemas.microsoft.com/office/drawing/2014/main" id="{79BC7E32-3A19-B675-AD99-8E921EF74D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F76F715-11EC-FC62-F4DB-83F8B39CB3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2B1B889-CDD4-422C-9175-EDC36F86D95C}" type="slidenum">
              <a:rPr kumimoji="1" lang="ja-JP" altLang="en-US" smtClean="0"/>
              <a:t>‹#›</a:t>
            </a:fld>
            <a:endParaRPr kumimoji="1" lang="ja-JP" altLang="en-US"/>
          </a:p>
        </p:txBody>
      </p:sp>
    </p:spTree>
    <p:extLst>
      <p:ext uri="{BB962C8B-B14F-4D97-AF65-F5344CB8AC3E}">
        <p14:creationId xmlns:p14="http://schemas.microsoft.com/office/powerpoint/2010/main" val="2508759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CD1464-D511-BEF1-55DB-B829A3325B6D}"/>
              </a:ext>
            </a:extLst>
          </p:cNvPr>
          <p:cNvSpPr>
            <a:spLocks noGrp="1"/>
          </p:cNvSpPr>
          <p:nvPr>
            <p:ph type="ctrTitle"/>
          </p:nvPr>
        </p:nvSpPr>
        <p:spPr/>
        <p:txBody>
          <a:bodyPr/>
          <a:lstStyle/>
          <a:p>
            <a:r>
              <a:rPr kumimoji="1" lang="ja-JP" altLang="en-US" b="1" dirty="0"/>
              <a:t>成果発表</a:t>
            </a:r>
          </a:p>
        </p:txBody>
      </p:sp>
      <p:sp>
        <p:nvSpPr>
          <p:cNvPr id="3" name="字幕 2">
            <a:extLst>
              <a:ext uri="{FF2B5EF4-FFF2-40B4-BE49-F238E27FC236}">
                <a16:creationId xmlns:a16="http://schemas.microsoft.com/office/drawing/2014/main" id="{3A92C77D-865D-284F-ED16-264409B1E896}"/>
              </a:ext>
            </a:extLst>
          </p:cNvPr>
          <p:cNvSpPr>
            <a:spLocks noGrp="1"/>
          </p:cNvSpPr>
          <p:nvPr>
            <p:ph type="subTitle" idx="1"/>
          </p:nvPr>
        </p:nvSpPr>
        <p:spPr/>
        <p:txBody>
          <a:bodyPr/>
          <a:lstStyle/>
          <a:p>
            <a:r>
              <a:rPr kumimoji="1" lang="en-US" altLang="ja-JP" dirty="0"/>
              <a:t>IE3A</a:t>
            </a:r>
            <a:r>
              <a:rPr lang="ja-JP" altLang="en-US" dirty="0"/>
              <a:t> 市島 功大</a:t>
            </a:r>
            <a:endParaRPr kumimoji="1" lang="ja-JP" altLang="en-US" dirty="0"/>
          </a:p>
        </p:txBody>
      </p:sp>
    </p:spTree>
    <p:extLst>
      <p:ext uri="{BB962C8B-B14F-4D97-AF65-F5344CB8AC3E}">
        <p14:creationId xmlns:p14="http://schemas.microsoft.com/office/powerpoint/2010/main" val="3272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429910-802D-7E09-771F-0DDB0B43974A}"/>
              </a:ext>
            </a:extLst>
          </p:cNvPr>
          <p:cNvSpPr>
            <a:spLocks noGrp="1"/>
          </p:cNvSpPr>
          <p:nvPr>
            <p:ph type="title"/>
          </p:nvPr>
        </p:nvSpPr>
        <p:spPr/>
        <p:txBody>
          <a:bodyPr>
            <a:normAutofit/>
          </a:bodyPr>
          <a:lstStyle/>
          <a:p>
            <a:r>
              <a:rPr lang="en-US" altLang="ja-JP" sz="2800" b="1" dirty="0">
                <a:latin typeface="+mn-ea"/>
                <a:ea typeface="+mn-ea"/>
              </a:rPr>
              <a:t>CC</a:t>
            </a:r>
            <a:r>
              <a:rPr lang="ja-JP" altLang="en-US" sz="2800" b="1" dirty="0">
                <a:latin typeface="+mn-ea"/>
                <a:ea typeface="+mn-ea"/>
              </a:rPr>
              <a:t>から呼び出された</a:t>
            </a:r>
            <a:r>
              <a:rPr lang="en-US" altLang="ja-JP" sz="2800" b="1" dirty="0">
                <a:latin typeface="+mn-ea"/>
                <a:ea typeface="+mn-ea"/>
              </a:rPr>
              <a:t>SC</a:t>
            </a:r>
            <a:r>
              <a:rPr lang="ja-JP" altLang="en-US" sz="2800" b="1" dirty="0">
                <a:latin typeface="+mn-ea"/>
                <a:ea typeface="+mn-ea"/>
              </a:rPr>
              <a:t>を</a:t>
            </a:r>
            <a:r>
              <a:rPr lang="en-US" altLang="ja-JP" sz="2800" b="1" dirty="0">
                <a:latin typeface="+mn-ea"/>
                <a:ea typeface="+mn-ea"/>
              </a:rPr>
              <a:t>SC</a:t>
            </a:r>
            <a:r>
              <a:rPr lang="ja-JP" altLang="en-US" sz="2800" b="1" dirty="0">
                <a:latin typeface="+mn-ea"/>
                <a:ea typeface="+mn-ea"/>
              </a:rPr>
              <a:t>と使えるようにする</a:t>
            </a:r>
            <a:endParaRPr kumimoji="1" lang="ja-JP" altLang="en-US" sz="2800" b="1" dirty="0">
              <a:latin typeface="+mn-ea"/>
              <a:ea typeface="+mn-ea"/>
            </a:endParaRPr>
          </a:p>
        </p:txBody>
      </p:sp>
      <p:sp>
        <p:nvSpPr>
          <p:cNvPr id="3" name="コンテンツ プレースホルダー 2">
            <a:extLst>
              <a:ext uri="{FF2B5EF4-FFF2-40B4-BE49-F238E27FC236}">
                <a16:creationId xmlns:a16="http://schemas.microsoft.com/office/drawing/2014/main" id="{4A536582-CB18-133D-2E38-8AE4DBCD61AA}"/>
              </a:ext>
            </a:extLst>
          </p:cNvPr>
          <p:cNvSpPr>
            <a:spLocks noGrp="1"/>
          </p:cNvSpPr>
          <p:nvPr>
            <p:ph idx="1"/>
          </p:nvPr>
        </p:nvSpPr>
        <p:spPr>
          <a:xfrm>
            <a:off x="838200" y="1420273"/>
            <a:ext cx="10515600" cy="4351338"/>
          </a:xfrm>
        </p:spPr>
        <p:txBody>
          <a:bodyPr/>
          <a:lstStyle/>
          <a:p>
            <a:pPr marL="0" indent="0">
              <a:buNone/>
            </a:pPr>
            <a:r>
              <a:rPr lang="ja-JP" altLang="en-US" dirty="0"/>
              <a:t>・</a:t>
            </a:r>
            <a:r>
              <a:rPr lang="en-US" altLang="ja-JP" b="1" dirty="0"/>
              <a:t>A:</a:t>
            </a:r>
            <a:r>
              <a:rPr lang="en-US" altLang="ja-JP" dirty="0">
                <a:solidFill>
                  <a:schemeClr val="tx1">
                    <a:lumMod val="65000"/>
                    <a:lumOff val="35000"/>
                  </a:schemeClr>
                </a:solidFill>
              </a:rPr>
              <a:t>CC</a:t>
            </a:r>
            <a:r>
              <a:rPr lang="ja-JP" altLang="en-US" dirty="0">
                <a:solidFill>
                  <a:schemeClr val="tx1">
                    <a:lumMod val="65000"/>
                    <a:lumOff val="35000"/>
                  </a:schemeClr>
                </a:solidFill>
              </a:rPr>
              <a:t>の中で呼び出さず、</a:t>
            </a:r>
            <a:r>
              <a:rPr lang="en-US" altLang="ja-JP" dirty="0">
                <a:solidFill>
                  <a:schemeClr val="tx1">
                    <a:lumMod val="65000"/>
                    <a:lumOff val="35000"/>
                  </a:schemeClr>
                </a:solidFill>
              </a:rPr>
              <a:t>children</a:t>
            </a:r>
            <a:r>
              <a:rPr lang="ja-JP" altLang="en-US" dirty="0">
                <a:solidFill>
                  <a:schemeClr val="tx1">
                    <a:lumMod val="65000"/>
                    <a:lumOff val="35000"/>
                  </a:schemeClr>
                </a:solidFill>
              </a:rPr>
              <a:t>として</a:t>
            </a:r>
            <a:r>
              <a:rPr lang="en-US" altLang="ja-JP" dirty="0">
                <a:solidFill>
                  <a:schemeClr val="tx1">
                    <a:lumMod val="65000"/>
                    <a:lumOff val="35000"/>
                  </a:schemeClr>
                </a:solidFill>
              </a:rPr>
              <a:t>SC</a:t>
            </a:r>
            <a:r>
              <a:rPr lang="ja-JP" altLang="en-US" dirty="0">
                <a:solidFill>
                  <a:schemeClr val="tx1">
                    <a:lumMod val="65000"/>
                    <a:lumOff val="35000"/>
                  </a:schemeClr>
                </a:solidFill>
              </a:rPr>
              <a:t>を渡す</a:t>
            </a:r>
            <a:endParaRPr lang="en-US" altLang="ja-JP" dirty="0">
              <a:solidFill>
                <a:schemeClr val="tx1">
                  <a:lumMod val="65000"/>
                  <a:lumOff val="35000"/>
                </a:schemeClr>
              </a:solidFill>
            </a:endParaRPr>
          </a:p>
        </p:txBody>
      </p:sp>
      <p:pic>
        <p:nvPicPr>
          <p:cNvPr id="9" name="図 8">
            <a:extLst>
              <a:ext uri="{FF2B5EF4-FFF2-40B4-BE49-F238E27FC236}">
                <a16:creationId xmlns:a16="http://schemas.microsoft.com/office/drawing/2014/main" id="{D3C49613-FFA0-DF0B-7BCC-14F45B3A895B}"/>
              </a:ext>
            </a:extLst>
          </p:cNvPr>
          <p:cNvPicPr>
            <a:picLocks noChangeAspect="1"/>
          </p:cNvPicPr>
          <p:nvPr/>
        </p:nvPicPr>
        <p:blipFill>
          <a:blip r:embed="rId3"/>
          <a:stretch>
            <a:fillRect/>
          </a:stretch>
        </p:blipFill>
        <p:spPr>
          <a:xfrm>
            <a:off x="3114262" y="1972927"/>
            <a:ext cx="3459534" cy="1967660"/>
          </a:xfrm>
          <a:prstGeom prst="rect">
            <a:avLst/>
          </a:prstGeom>
        </p:spPr>
      </p:pic>
      <p:pic>
        <p:nvPicPr>
          <p:cNvPr id="11" name="図 10">
            <a:extLst>
              <a:ext uri="{FF2B5EF4-FFF2-40B4-BE49-F238E27FC236}">
                <a16:creationId xmlns:a16="http://schemas.microsoft.com/office/drawing/2014/main" id="{B9A6E9A0-E43E-9EC0-1BA7-6DB9600C06B7}"/>
              </a:ext>
            </a:extLst>
          </p:cNvPr>
          <p:cNvPicPr>
            <a:picLocks noChangeAspect="1"/>
          </p:cNvPicPr>
          <p:nvPr/>
        </p:nvPicPr>
        <p:blipFill>
          <a:blip r:embed="rId4"/>
          <a:stretch>
            <a:fillRect/>
          </a:stretch>
        </p:blipFill>
        <p:spPr>
          <a:xfrm>
            <a:off x="7468901" y="1972927"/>
            <a:ext cx="3884899" cy="2720831"/>
          </a:xfrm>
          <a:prstGeom prst="rect">
            <a:avLst/>
          </a:prstGeom>
        </p:spPr>
      </p:pic>
      <p:pic>
        <p:nvPicPr>
          <p:cNvPr id="13" name="図 12">
            <a:extLst>
              <a:ext uri="{FF2B5EF4-FFF2-40B4-BE49-F238E27FC236}">
                <a16:creationId xmlns:a16="http://schemas.microsoft.com/office/drawing/2014/main" id="{5D24F874-E5AD-88EB-9806-673D168FEAFD}"/>
              </a:ext>
            </a:extLst>
          </p:cNvPr>
          <p:cNvPicPr>
            <a:picLocks noChangeAspect="1"/>
          </p:cNvPicPr>
          <p:nvPr/>
        </p:nvPicPr>
        <p:blipFill>
          <a:blip r:embed="rId5"/>
          <a:stretch>
            <a:fillRect/>
          </a:stretch>
        </p:blipFill>
        <p:spPr>
          <a:xfrm>
            <a:off x="3114262" y="4222826"/>
            <a:ext cx="3459534" cy="949531"/>
          </a:xfrm>
          <a:prstGeom prst="rect">
            <a:avLst/>
          </a:prstGeom>
        </p:spPr>
      </p:pic>
      <p:pic>
        <p:nvPicPr>
          <p:cNvPr id="15" name="図 14">
            <a:extLst>
              <a:ext uri="{FF2B5EF4-FFF2-40B4-BE49-F238E27FC236}">
                <a16:creationId xmlns:a16="http://schemas.microsoft.com/office/drawing/2014/main" id="{6D51D8F4-D62F-C146-D13D-9BFB8ED58DC5}"/>
              </a:ext>
            </a:extLst>
          </p:cNvPr>
          <p:cNvPicPr>
            <a:picLocks noChangeAspect="1"/>
          </p:cNvPicPr>
          <p:nvPr/>
        </p:nvPicPr>
        <p:blipFill>
          <a:blip r:embed="rId6"/>
          <a:stretch>
            <a:fillRect/>
          </a:stretch>
        </p:blipFill>
        <p:spPr>
          <a:xfrm>
            <a:off x="838200" y="2073396"/>
            <a:ext cx="2143497" cy="4526368"/>
          </a:xfrm>
          <a:prstGeom prst="rect">
            <a:avLst/>
          </a:prstGeom>
        </p:spPr>
      </p:pic>
      <p:pic>
        <p:nvPicPr>
          <p:cNvPr id="17" name="図 16">
            <a:extLst>
              <a:ext uri="{FF2B5EF4-FFF2-40B4-BE49-F238E27FC236}">
                <a16:creationId xmlns:a16="http://schemas.microsoft.com/office/drawing/2014/main" id="{0B59965F-7879-56D2-1455-EDE9DCC759DF}"/>
              </a:ext>
            </a:extLst>
          </p:cNvPr>
          <p:cNvPicPr>
            <a:picLocks noChangeAspect="1"/>
          </p:cNvPicPr>
          <p:nvPr/>
        </p:nvPicPr>
        <p:blipFill>
          <a:blip r:embed="rId7"/>
          <a:stretch>
            <a:fillRect/>
          </a:stretch>
        </p:blipFill>
        <p:spPr>
          <a:xfrm>
            <a:off x="3281006" y="5632222"/>
            <a:ext cx="7773485" cy="523948"/>
          </a:xfrm>
          <a:prstGeom prst="rect">
            <a:avLst/>
          </a:prstGeom>
        </p:spPr>
      </p:pic>
    </p:spTree>
    <p:extLst>
      <p:ext uri="{BB962C8B-B14F-4D97-AF65-F5344CB8AC3E}">
        <p14:creationId xmlns:p14="http://schemas.microsoft.com/office/powerpoint/2010/main" val="733448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429910-802D-7E09-771F-0DDB0B43974A}"/>
              </a:ext>
            </a:extLst>
          </p:cNvPr>
          <p:cNvSpPr>
            <a:spLocks noGrp="1"/>
          </p:cNvSpPr>
          <p:nvPr>
            <p:ph type="title"/>
          </p:nvPr>
        </p:nvSpPr>
        <p:spPr/>
        <p:txBody>
          <a:bodyPr>
            <a:normAutofit/>
          </a:bodyPr>
          <a:lstStyle/>
          <a:p>
            <a:r>
              <a:rPr kumimoji="1" lang="ja-JP" altLang="en-US" sz="2800" b="1" dirty="0">
                <a:latin typeface="+mn-ea"/>
                <a:ea typeface="+mn-ea"/>
              </a:rPr>
              <a:t>実装上</a:t>
            </a:r>
            <a:r>
              <a:rPr lang="ja-JP" altLang="en-US" sz="2800" b="1" dirty="0">
                <a:latin typeface="+mn-ea"/>
                <a:ea typeface="+mn-ea"/>
              </a:rPr>
              <a:t>気づいた</a:t>
            </a:r>
            <a:r>
              <a:rPr kumimoji="1" lang="ja-JP" altLang="en-US" sz="2800" b="1" dirty="0">
                <a:latin typeface="+mn-ea"/>
                <a:ea typeface="+mn-ea"/>
              </a:rPr>
              <a:t>話</a:t>
            </a:r>
            <a:r>
              <a:rPr kumimoji="1" lang="en-US" altLang="ja-JP" sz="2800" b="1" dirty="0">
                <a:latin typeface="+mn-ea"/>
                <a:ea typeface="+mn-ea"/>
              </a:rPr>
              <a:t>:CC</a:t>
            </a:r>
            <a:r>
              <a:rPr kumimoji="1" lang="ja-JP" altLang="en-US" sz="2800" b="1" dirty="0">
                <a:latin typeface="+mn-ea"/>
                <a:ea typeface="+mn-ea"/>
              </a:rPr>
              <a:t>の中でデータフェッチを行いたい場合</a:t>
            </a:r>
          </a:p>
        </p:txBody>
      </p:sp>
      <p:sp>
        <p:nvSpPr>
          <p:cNvPr id="3" name="コンテンツ プレースホルダー 2">
            <a:extLst>
              <a:ext uri="{FF2B5EF4-FFF2-40B4-BE49-F238E27FC236}">
                <a16:creationId xmlns:a16="http://schemas.microsoft.com/office/drawing/2014/main" id="{4A536582-CB18-133D-2E38-8AE4DBCD61AA}"/>
              </a:ext>
            </a:extLst>
          </p:cNvPr>
          <p:cNvSpPr>
            <a:spLocks noGrp="1"/>
          </p:cNvSpPr>
          <p:nvPr>
            <p:ph idx="1"/>
          </p:nvPr>
        </p:nvSpPr>
        <p:spPr>
          <a:xfrm>
            <a:off x="838200" y="1420273"/>
            <a:ext cx="10515600" cy="4351338"/>
          </a:xfrm>
        </p:spPr>
        <p:txBody>
          <a:bodyPr/>
          <a:lstStyle/>
          <a:p>
            <a:pPr marL="0" indent="0">
              <a:buNone/>
            </a:pPr>
            <a:r>
              <a:rPr lang="ja-JP" altLang="en-US" dirty="0"/>
              <a:t>・</a:t>
            </a:r>
            <a:r>
              <a:rPr lang="en-US" altLang="ja-JP" b="1" dirty="0"/>
              <a:t>A:</a:t>
            </a:r>
            <a:r>
              <a:rPr lang="en-US" altLang="ja-JP" dirty="0">
                <a:solidFill>
                  <a:schemeClr val="tx1">
                    <a:lumMod val="65000"/>
                    <a:lumOff val="35000"/>
                  </a:schemeClr>
                </a:solidFill>
              </a:rPr>
              <a:t>CC</a:t>
            </a:r>
            <a:r>
              <a:rPr lang="ja-JP" altLang="en-US" dirty="0">
                <a:solidFill>
                  <a:schemeClr val="tx1">
                    <a:lumMod val="65000"/>
                    <a:lumOff val="35000"/>
                  </a:schemeClr>
                </a:solidFill>
              </a:rPr>
              <a:t>をデータフェッチのみを行う</a:t>
            </a:r>
            <a:r>
              <a:rPr lang="en-US" altLang="ja-JP" dirty="0">
                <a:solidFill>
                  <a:schemeClr val="tx1">
                    <a:lumMod val="65000"/>
                    <a:lumOff val="35000"/>
                  </a:schemeClr>
                </a:solidFill>
              </a:rPr>
              <a:t>SC</a:t>
            </a:r>
            <a:r>
              <a:rPr lang="ja-JP" altLang="en-US" dirty="0">
                <a:solidFill>
                  <a:schemeClr val="tx1">
                    <a:lumMod val="65000"/>
                    <a:lumOff val="35000"/>
                  </a:schemeClr>
                </a:solidFill>
              </a:rPr>
              <a:t>で囲みました。</a:t>
            </a:r>
            <a:br>
              <a:rPr lang="en-US" altLang="ja-JP" dirty="0">
                <a:solidFill>
                  <a:schemeClr val="tx1">
                    <a:lumMod val="65000"/>
                    <a:lumOff val="35000"/>
                  </a:schemeClr>
                </a:solidFill>
              </a:rPr>
            </a:br>
            <a:r>
              <a:rPr lang="en-US" altLang="ja-JP" dirty="0">
                <a:solidFill>
                  <a:schemeClr val="tx1">
                    <a:lumMod val="65000"/>
                    <a:lumOff val="35000"/>
                  </a:schemeClr>
                </a:solidFill>
              </a:rPr>
              <a:t>       </a:t>
            </a:r>
            <a:r>
              <a:rPr lang="ja-JP" altLang="en-US" dirty="0">
                <a:solidFill>
                  <a:schemeClr val="tx1">
                    <a:lumMod val="65000"/>
                    <a:lumOff val="35000"/>
                  </a:schemeClr>
                </a:solidFill>
              </a:rPr>
              <a:t>ベストプラクティスは分かりません</a:t>
            </a:r>
            <a:endParaRPr lang="en-US" altLang="ja-JP" dirty="0">
              <a:solidFill>
                <a:schemeClr val="tx1">
                  <a:lumMod val="65000"/>
                  <a:lumOff val="35000"/>
                </a:schemeClr>
              </a:solidFill>
            </a:endParaRPr>
          </a:p>
        </p:txBody>
      </p:sp>
      <p:pic>
        <p:nvPicPr>
          <p:cNvPr id="6" name="図 5">
            <a:extLst>
              <a:ext uri="{FF2B5EF4-FFF2-40B4-BE49-F238E27FC236}">
                <a16:creationId xmlns:a16="http://schemas.microsoft.com/office/drawing/2014/main" id="{691B9745-039F-5237-A314-2D7DFD4BAF32}"/>
              </a:ext>
            </a:extLst>
          </p:cNvPr>
          <p:cNvPicPr>
            <a:picLocks noChangeAspect="1"/>
          </p:cNvPicPr>
          <p:nvPr/>
        </p:nvPicPr>
        <p:blipFill>
          <a:blip r:embed="rId3"/>
          <a:stretch>
            <a:fillRect/>
          </a:stretch>
        </p:blipFill>
        <p:spPr>
          <a:xfrm>
            <a:off x="838200" y="3035203"/>
            <a:ext cx="2275390" cy="2255430"/>
          </a:xfrm>
          <a:prstGeom prst="rect">
            <a:avLst/>
          </a:prstGeom>
        </p:spPr>
      </p:pic>
      <p:pic>
        <p:nvPicPr>
          <p:cNvPr id="9" name="図 8">
            <a:extLst>
              <a:ext uri="{FF2B5EF4-FFF2-40B4-BE49-F238E27FC236}">
                <a16:creationId xmlns:a16="http://schemas.microsoft.com/office/drawing/2014/main" id="{9979DEAC-3E66-3B8D-4808-5236C55701AC}"/>
              </a:ext>
            </a:extLst>
          </p:cNvPr>
          <p:cNvPicPr>
            <a:picLocks noChangeAspect="1"/>
          </p:cNvPicPr>
          <p:nvPr/>
        </p:nvPicPr>
        <p:blipFill>
          <a:blip r:embed="rId4"/>
          <a:stretch>
            <a:fillRect/>
          </a:stretch>
        </p:blipFill>
        <p:spPr>
          <a:xfrm>
            <a:off x="4472325" y="2650506"/>
            <a:ext cx="6106377" cy="1964740"/>
          </a:xfrm>
          <a:prstGeom prst="rect">
            <a:avLst/>
          </a:prstGeom>
        </p:spPr>
      </p:pic>
      <p:pic>
        <p:nvPicPr>
          <p:cNvPr id="11" name="図 10">
            <a:extLst>
              <a:ext uri="{FF2B5EF4-FFF2-40B4-BE49-F238E27FC236}">
                <a16:creationId xmlns:a16="http://schemas.microsoft.com/office/drawing/2014/main" id="{3D2F2BD0-3FA1-E495-EBE7-92429E3D46C6}"/>
              </a:ext>
            </a:extLst>
          </p:cNvPr>
          <p:cNvPicPr>
            <a:picLocks noChangeAspect="1"/>
          </p:cNvPicPr>
          <p:nvPr/>
        </p:nvPicPr>
        <p:blipFill>
          <a:blip r:embed="rId5"/>
          <a:stretch>
            <a:fillRect/>
          </a:stretch>
        </p:blipFill>
        <p:spPr>
          <a:xfrm>
            <a:off x="4472325" y="5142820"/>
            <a:ext cx="6185718" cy="993961"/>
          </a:xfrm>
          <a:prstGeom prst="rect">
            <a:avLst/>
          </a:prstGeom>
        </p:spPr>
      </p:pic>
    </p:spTree>
    <p:extLst>
      <p:ext uri="{BB962C8B-B14F-4D97-AF65-F5344CB8AC3E}">
        <p14:creationId xmlns:p14="http://schemas.microsoft.com/office/powerpoint/2010/main" val="4194747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429910-802D-7E09-771F-0DDB0B43974A}"/>
              </a:ext>
            </a:extLst>
          </p:cNvPr>
          <p:cNvSpPr>
            <a:spLocks noGrp="1"/>
          </p:cNvSpPr>
          <p:nvPr>
            <p:ph type="title"/>
          </p:nvPr>
        </p:nvSpPr>
        <p:spPr/>
        <p:txBody>
          <a:bodyPr>
            <a:normAutofit/>
          </a:bodyPr>
          <a:lstStyle/>
          <a:p>
            <a:r>
              <a:rPr lang="en-US" altLang="ja-JP" sz="2800" b="1" dirty="0">
                <a:latin typeface="+mn-ea"/>
                <a:ea typeface="+mn-ea"/>
              </a:rPr>
              <a:t>Server Actions</a:t>
            </a:r>
            <a:r>
              <a:rPr lang="ja-JP" altLang="en-US" sz="2800" b="1" dirty="0">
                <a:latin typeface="+mn-ea"/>
                <a:ea typeface="+mn-ea"/>
              </a:rPr>
              <a:t>について</a:t>
            </a:r>
            <a:endParaRPr kumimoji="1" lang="ja-JP" altLang="en-US" sz="2800" b="1" dirty="0">
              <a:latin typeface="+mn-ea"/>
              <a:ea typeface="+mn-ea"/>
            </a:endParaRPr>
          </a:p>
        </p:txBody>
      </p:sp>
      <p:sp>
        <p:nvSpPr>
          <p:cNvPr id="3" name="コンテンツ プレースホルダー 2">
            <a:extLst>
              <a:ext uri="{FF2B5EF4-FFF2-40B4-BE49-F238E27FC236}">
                <a16:creationId xmlns:a16="http://schemas.microsoft.com/office/drawing/2014/main" id="{4A536582-CB18-133D-2E38-8AE4DBCD61AA}"/>
              </a:ext>
            </a:extLst>
          </p:cNvPr>
          <p:cNvSpPr>
            <a:spLocks noGrp="1"/>
          </p:cNvSpPr>
          <p:nvPr>
            <p:ph idx="1"/>
          </p:nvPr>
        </p:nvSpPr>
        <p:spPr>
          <a:xfrm>
            <a:off x="838200" y="1420273"/>
            <a:ext cx="10515600" cy="4351338"/>
          </a:xfrm>
        </p:spPr>
        <p:txBody>
          <a:bodyPr/>
          <a:lstStyle/>
          <a:p>
            <a:pPr marL="0" indent="0">
              <a:buNone/>
            </a:pPr>
            <a:r>
              <a:rPr lang="ja-JP" altLang="en-US" dirty="0"/>
              <a:t>・</a:t>
            </a:r>
            <a:r>
              <a:rPr lang="ja-JP" altLang="en-US" dirty="0">
                <a:solidFill>
                  <a:schemeClr val="bg2">
                    <a:lumMod val="50000"/>
                  </a:schemeClr>
                </a:solidFill>
              </a:rPr>
              <a:t>境界を意識せずにエンドポイントへの</a:t>
            </a:r>
            <a:r>
              <a:rPr lang="en-US" altLang="ja-JP" dirty="0">
                <a:solidFill>
                  <a:schemeClr val="bg2">
                    <a:lumMod val="50000"/>
                  </a:schemeClr>
                </a:solidFill>
              </a:rPr>
              <a:t>POST</a:t>
            </a:r>
            <a:r>
              <a:rPr lang="ja-JP" altLang="en-US" dirty="0">
                <a:solidFill>
                  <a:schemeClr val="bg2">
                    <a:lumMod val="50000"/>
                  </a:schemeClr>
                </a:solidFill>
              </a:rPr>
              <a:t>送信をシームレス</a:t>
            </a:r>
            <a:br>
              <a:rPr lang="en-US" altLang="ja-JP" dirty="0">
                <a:solidFill>
                  <a:schemeClr val="bg2">
                    <a:lumMod val="50000"/>
                  </a:schemeClr>
                </a:solidFill>
              </a:rPr>
            </a:br>
            <a:r>
              <a:rPr lang="en-US" altLang="ja-JP" dirty="0">
                <a:solidFill>
                  <a:schemeClr val="bg2">
                    <a:lumMod val="50000"/>
                  </a:schemeClr>
                </a:solidFill>
              </a:rPr>
              <a:t>   </a:t>
            </a:r>
            <a:r>
              <a:rPr lang="ja-JP" altLang="en-US" dirty="0">
                <a:solidFill>
                  <a:schemeClr val="bg2">
                    <a:lumMod val="50000"/>
                  </a:schemeClr>
                </a:solidFill>
              </a:rPr>
              <a:t>に行う機能</a:t>
            </a:r>
            <a:endParaRPr lang="en-US" altLang="ja-JP" dirty="0">
              <a:solidFill>
                <a:schemeClr val="bg2">
                  <a:lumMod val="50000"/>
                </a:schemeClr>
              </a:solidFill>
            </a:endParaRPr>
          </a:p>
        </p:txBody>
      </p:sp>
      <p:pic>
        <p:nvPicPr>
          <p:cNvPr id="9" name="図 8">
            <a:extLst>
              <a:ext uri="{FF2B5EF4-FFF2-40B4-BE49-F238E27FC236}">
                <a16:creationId xmlns:a16="http://schemas.microsoft.com/office/drawing/2014/main" id="{C19ED533-264B-251C-BC9E-5BF129CF3004}"/>
              </a:ext>
            </a:extLst>
          </p:cNvPr>
          <p:cNvPicPr>
            <a:picLocks noChangeAspect="1"/>
          </p:cNvPicPr>
          <p:nvPr/>
        </p:nvPicPr>
        <p:blipFill>
          <a:blip r:embed="rId3"/>
          <a:stretch>
            <a:fillRect/>
          </a:stretch>
        </p:blipFill>
        <p:spPr>
          <a:xfrm>
            <a:off x="6490345" y="2412357"/>
            <a:ext cx="4143953" cy="1381318"/>
          </a:xfrm>
          <a:prstGeom prst="rect">
            <a:avLst/>
          </a:prstGeom>
        </p:spPr>
      </p:pic>
      <p:pic>
        <p:nvPicPr>
          <p:cNvPr id="6" name="図 5">
            <a:extLst>
              <a:ext uri="{FF2B5EF4-FFF2-40B4-BE49-F238E27FC236}">
                <a16:creationId xmlns:a16="http://schemas.microsoft.com/office/drawing/2014/main" id="{17F807DD-9EF8-DE44-EEFE-628B88E191BE}"/>
              </a:ext>
            </a:extLst>
          </p:cNvPr>
          <p:cNvPicPr>
            <a:picLocks noChangeAspect="1"/>
          </p:cNvPicPr>
          <p:nvPr/>
        </p:nvPicPr>
        <p:blipFill>
          <a:blip r:embed="rId4"/>
          <a:stretch>
            <a:fillRect/>
          </a:stretch>
        </p:blipFill>
        <p:spPr>
          <a:xfrm>
            <a:off x="1557702" y="2412357"/>
            <a:ext cx="3801005" cy="2991267"/>
          </a:xfrm>
          <a:prstGeom prst="rect">
            <a:avLst/>
          </a:prstGeom>
        </p:spPr>
      </p:pic>
    </p:spTree>
    <p:extLst>
      <p:ext uri="{BB962C8B-B14F-4D97-AF65-F5344CB8AC3E}">
        <p14:creationId xmlns:p14="http://schemas.microsoft.com/office/powerpoint/2010/main" val="2721946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429910-802D-7E09-771F-0DDB0B43974A}"/>
              </a:ext>
            </a:extLst>
          </p:cNvPr>
          <p:cNvSpPr>
            <a:spLocks noGrp="1"/>
          </p:cNvSpPr>
          <p:nvPr>
            <p:ph type="title"/>
          </p:nvPr>
        </p:nvSpPr>
        <p:spPr/>
        <p:txBody>
          <a:bodyPr>
            <a:normAutofit/>
          </a:bodyPr>
          <a:lstStyle/>
          <a:p>
            <a:r>
              <a:rPr lang="en-US" altLang="ja-JP" sz="2800" b="1" dirty="0">
                <a:latin typeface="+mn-ea"/>
                <a:ea typeface="+mn-ea"/>
              </a:rPr>
              <a:t>Server Actions</a:t>
            </a:r>
            <a:r>
              <a:rPr lang="ja-JP" altLang="en-US" sz="2800" b="1" dirty="0">
                <a:latin typeface="+mn-ea"/>
                <a:ea typeface="+mn-ea"/>
              </a:rPr>
              <a:t>の実態について</a:t>
            </a:r>
            <a:endParaRPr kumimoji="1" lang="ja-JP" altLang="en-US" sz="2800" b="1" dirty="0">
              <a:latin typeface="+mn-ea"/>
              <a:ea typeface="+mn-ea"/>
            </a:endParaRPr>
          </a:p>
        </p:txBody>
      </p:sp>
      <p:sp>
        <p:nvSpPr>
          <p:cNvPr id="3" name="コンテンツ プレースホルダー 2">
            <a:extLst>
              <a:ext uri="{FF2B5EF4-FFF2-40B4-BE49-F238E27FC236}">
                <a16:creationId xmlns:a16="http://schemas.microsoft.com/office/drawing/2014/main" id="{4A536582-CB18-133D-2E38-8AE4DBCD61AA}"/>
              </a:ext>
            </a:extLst>
          </p:cNvPr>
          <p:cNvSpPr>
            <a:spLocks noGrp="1"/>
          </p:cNvSpPr>
          <p:nvPr>
            <p:ph idx="1"/>
          </p:nvPr>
        </p:nvSpPr>
        <p:spPr>
          <a:xfrm>
            <a:off x="838200" y="1420273"/>
            <a:ext cx="10515600" cy="4351338"/>
          </a:xfrm>
        </p:spPr>
        <p:txBody>
          <a:bodyPr/>
          <a:lstStyle/>
          <a:p>
            <a:pPr marL="0" indent="0">
              <a:buNone/>
            </a:pPr>
            <a:r>
              <a:rPr lang="ja-JP" altLang="en-US" dirty="0"/>
              <a:t>・</a:t>
            </a:r>
            <a:r>
              <a:rPr lang="en-US" altLang="ja-JP" dirty="0">
                <a:solidFill>
                  <a:schemeClr val="bg2">
                    <a:lumMod val="50000"/>
                  </a:schemeClr>
                </a:solidFill>
              </a:rPr>
              <a:t>form</a:t>
            </a:r>
            <a:r>
              <a:rPr lang="ja-JP" altLang="en-US" dirty="0">
                <a:solidFill>
                  <a:schemeClr val="bg2">
                    <a:lumMod val="50000"/>
                  </a:schemeClr>
                </a:solidFill>
              </a:rPr>
              <a:t>の存在する</a:t>
            </a:r>
            <a:r>
              <a:rPr lang="en-US" altLang="ja-JP" dirty="0" err="1">
                <a:solidFill>
                  <a:schemeClr val="bg2">
                    <a:lumMod val="50000"/>
                  </a:schemeClr>
                </a:solidFill>
              </a:rPr>
              <a:t>page.tsx</a:t>
            </a:r>
            <a:r>
              <a:rPr lang="ja-JP" altLang="en-US" dirty="0">
                <a:solidFill>
                  <a:schemeClr val="bg2">
                    <a:lumMod val="50000"/>
                  </a:schemeClr>
                </a:solidFill>
              </a:rPr>
              <a:t>の</a:t>
            </a:r>
            <a:r>
              <a:rPr lang="en-US" altLang="ja-JP" dirty="0">
                <a:solidFill>
                  <a:schemeClr val="bg2">
                    <a:lumMod val="50000"/>
                  </a:schemeClr>
                </a:solidFill>
              </a:rPr>
              <a:t>URL</a:t>
            </a:r>
            <a:r>
              <a:rPr lang="ja-JP" altLang="en-US" dirty="0">
                <a:solidFill>
                  <a:schemeClr val="bg2">
                    <a:lumMod val="50000"/>
                  </a:schemeClr>
                </a:solidFill>
              </a:rPr>
              <a:t>に</a:t>
            </a:r>
            <a:r>
              <a:rPr lang="en-US" altLang="ja-JP" dirty="0">
                <a:solidFill>
                  <a:schemeClr val="bg2">
                    <a:lumMod val="50000"/>
                  </a:schemeClr>
                </a:solidFill>
              </a:rPr>
              <a:t>POST</a:t>
            </a:r>
            <a:r>
              <a:rPr lang="ja-JP" altLang="en-US" dirty="0">
                <a:solidFill>
                  <a:schemeClr val="bg2">
                    <a:lumMod val="50000"/>
                  </a:schemeClr>
                </a:solidFill>
              </a:rPr>
              <a:t>送信を受け取るエンド</a:t>
            </a:r>
            <a:br>
              <a:rPr lang="en-US" altLang="ja-JP" dirty="0">
                <a:solidFill>
                  <a:schemeClr val="bg2">
                    <a:lumMod val="50000"/>
                  </a:schemeClr>
                </a:solidFill>
              </a:rPr>
            </a:br>
            <a:r>
              <a:rPr lang="ja-JP" altLang="en-US" dirty="0">
                <a:solidFill>
                  <a:schemeClr val="bg2">
                    <a:lumMod val="50000"/>
                  </a:schemeClr>
                </a:solidFill>
              </a:rPr>
              <a:t>　ポイントを生やします。</a:t>
            </a:r>
            <a:endParaRPr lang="en-US" altLang="ja-JP" dirty="0">
              <a:solidFill>
                <a:schemeClr val="bg2">
                  <a:lumMod val="50000"/>
                </a:schemeClr>
              </a:solidFill>
            </a:endParaRPr>
          </a:p>
          <a:p>
            <a:pPr marL="0" indent="0">
              <a:buNone/>
            </a:pPr>
            <a:r>
              <a:rPr lang="ja-JP" altLang="en-US" dirty="0"/>
              <a:t>・</a:t>
            </a:r>
            <a:r>
              <a:rPr lang="en-US" altLang="ja-JP" dirty="0">
                <a:solidFill>
                  <a:schemeClr val="bg2">
                    <a:lumMod val="50000"/>
                  </a:schemeClr>
                </a:solidFill>
              </a:rPr>
              <a:t>JS</a:t>
            </a:r>
            <a:r>
              <a:rPr lang="ja-JP" altLang="en-US" dirty="0">
                <a:solidFill>
                  <a:schemeClr val="bg2">
                    <a:lumMod val="50000"/>
                  </a:schemeClr>
                </a:solidFill>
              </a:rPr>
              <a:t>が無効化されている環境下でも正常に動作するので、</a:t>
            </a:r>
            <a:br>
              <a:rPr lang="en-US" altLang="ja-JP" dirty="0">
                <a:solidFill>
                  <a:schemeClr val="bg2">
                    <a:lumMod val="50000"/>
                  </a:schemeClr>
                </a:solidFill>
              </a:rPr>
            </a:br>
            <a:r>
              <a:rPr lang="ja-JP" altLang="en-US" dirty="0">
                <a:solidFill>
                  <a:schemeClr val="bg2">
                    <a:lumMod val="50000"/>
                  </a:schemeClr>
                </a:solidFill>
              </a:rPr>
              <a:t>　</a:t>
            </a:r>
            <a:r>
              <a:rPr lang="en-US" altLang="ja-JP" dirty="0">
                <a:solidFill>
                  <a:schemeClr val="bg2">
                    <a:lumMod val="50000"/>
                  </a:schemeClr>
                </a:solidFill>
              </a:rPr>
              <a:t>SC</a:t>
            </a:r>
            <a:r>
              <a:rPr lang="ja-JP" altLang="en-US" dirty="0">
                <a:solidFill>
                  <a:schemeClr val="bg2">
                    <a:lumMod val="50000"/>
                  </a:schemeClr>
                </a:solidFill>
              </a:rPr>
              <a:t>上でも動作します。</a:t>
            </a:r>
            <a:endParaRPr lang="en-US" altLang="ja-JP" dirty="0">
              <a:solidFill>
                <a:schemeClr val="bg2">
                  <a:lumMod val="50000"/>
                </a:schemeClr>
              </a:solidFill>
            </a:endParaRPr>
          </a:p>
          <a:p>
            <a:pPr marL="0" indent="0">
              <a:buNone/>
            </a:pPr>
            <a:endParaRPr lang="en-US" altLang="ja-JP" dirty="0">
              <a:solidFill>
                <a:schemeClr val="bg2">
                  <a:lumMod val="50000"/>
                </a:schemeClr>
              </a:solidFill>
            </a:endParaRPr>
          </a:p>
        </p:txBody>
      </p:sp>
      <p:pic>
        <p:nvPicPr>
          <p:cNvPr id="10" name="図 9">
            <a:extLst>
              <a:ext uri="{FF2B5EF4-FFF2-40B4-BE49-F238E27FC236}">
                <a16:creationId xmlns:a16="http://schemas.microsoft.com/office/drawing/2014/main" id="{E33F97AA-ED81-9109-4E2A-9548B21AB501}"/>
              </a:ext>
            </a:extLst>
          </p:cNvPr>
          <p:cNvPicPr>
            <a:picLocks noChangeAspect="1"/>
          </p:cNvPicPr>
          <p:nvPr/>
        </p:nvPicPr>
        <p:blipFill>
          <a:blip r:embed="rId3"/>
          <a:stretch>
            <a:fillRect/>
          </a:stretch>
        </p:blipFill>
        <p:spPr>
          <a:xfrm>
            <a:off x="2071126" y="5011140"/>
            <a:ext cx="8097380" cy="1038370"/>
          </a:xfrm>
          <a:prstGeom prst="rect">
            <a:avLst/>
          </a:prstGeom>
        </p:spPr>
      </p:pic>
      <p:pic>
        <p:nvPicPr>
          <p:cNvPr id="14" name="図 13">
            <a:extLst>
              <a:ext uri="{FF2B5EF4-FFF2-40B4-BE49-F238E27FC236}">
                <a16:creationId xmlns:a16="http://schemas.microsoft.com/office/drawing/2014/main" id="{590BD90E-A231-DB74-44A2-D1789756581D}"/>
              </a:ext>
            </a:extLst>
          </p:cNvPr>
          <p:cNvPicPr>
            <a:picLocks noChangeAspect="1"/>
          </p:cNvPicPr>
          <p:nvPr/>
        </p:nvPicPr>
        <p:blipFill>
          <a:blip r:embed="rId4"/>
          <a:stretch>
            <a:fillRect/>
          </a:stretch>
        </p:blipFill>
        <p:spPr>
          <a:xfrm>
            <a:off x="2037783" y="3388038"/>
            <a:ext cx="8116433" cy="1095528"/>
          </a:xfrm>
          <a:prstGeom prst="rect">
            <a:avLst/>
          </a:prstGeom>
        </p:spPr>
      </p:pic>
    </p:spTree>
    <p:extLst>
      <p:ext uri="{BB962C8B-B14F-4D97-AF65-F5344CB8AC3E}">
        <p14:creationId xmlns:p14="http://schemas.microsoft.com/office/powerpoint/2010/main" val="1320953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429910-802D-7E09-771F-0DDB0B43974A}"/>
              </a:ext>
            </a:extLst>
          </p:cNvPr>
          <p:cNvSpPr>
            <a:spLocks noGrp="1"/>
          </p:cNvSpPr>
          <p:nvPr>
            <p:ph type="title"/>
          </p:nvPr>
        </p:nvSpPr>
        <p:spPr/>
        <p:txBody>
          <a:bodyPr>
            <a:normAutofit/>
          </a:bodyPr>
          <a:lstStyle/>
          <a:p>
            <a:r>
              <a:rPr kumimoji="1" lang="ja-JP" altLang="en-US" sz="2800" b="1" dirty="0">
                <a:latin typeface="+mn-ea"/>
                <a:ea typeface="+mn-ea"/>
              </a:rPr>
              <a:t>実装上気づいた話</a:t>
            </a:r>
            <a:r>
              <a:rPr kumimoji="1" lang="en-US" altLang="ja-JP" sz="2800" b="1" dirty="0">
                <a:latin typeface="+mn-ea"/>
                <a:ea typeface="+mn-ea"/>
              </a:rPr>
              <a:t>:Server Actions</a:t>
            </a:r>
            <a:r>
              <a:rPr kumimoji="1" lang="ja-JP" altLang="en-US" sz="2800" b="1" dirty="0">
                <a:latin typeface="+mn-ea"/>
                <a:ea typeface="+mn-ea"/>
              </a:rPr>
              <a:t>の発火が</a:t>
            </a:r>
            <a:r>
              <a:rPr kumimoji="1" lang="en-US" altLang="ja-JP" sz="2800" b="1" dirty="0" err="1">
                <a:latin typeface="+mn-ea"/>
                <a:ea typeface="+mn-ea"/>
              </a:rPr>
              <a:t>onClick</a:t>
            </a:r>
            <a:r>
              <a:rPr kumimoji="1" lang="ja-JP" altLang="en-US" sz="2800" b="1" dirty="0">
                <a:latin typeface="+mn-ea"/>
                <a:ea typeface="+mn-ea"/>
              </a:rPr>
              <a:t>に吸われる</a:t>
            </a:r>
          </a:p>
        </p:txBody>
      </p:sp>
      <p:sp>
        <p:nvSpPr>
          <p:cNvPr id="3" name="コンテンツ プレースホルダー 2">
            <a:extLst>
              <a:ext uri="{FF2B5EF4-FFF2-40B4-BE49-F238E27FC236}">
                <a16:creationId xmlns:a16="http://schemas.microsoft.com/office/drawing/2014/main" id="{4A536582-CB18-133D-2E38-8AE4DBCD61AA}"/>
              </a:ext>
            </a:extLst>
          </p:cNvPr>
          <p:cNvSpPr>
            <a:spLocks noGrp="1"/>
          </p:cNvSpPr>
          <p:nvPr>
            <p:ph idx="1"/>
          </p:nvPr>
        </p:nvSpPr>
        <p:spPr>
          <a:xfrm>
            <a:off x="838200" y="1420273"/>
            <a:ext cx="10515600" cy="4351338"/>
          </a:xfrm>
        </p:spPr>
        <p:txBody>
          <a:bodyPr/>
          <a:lstStyle/>
          <a:p>
            <a:pPr marL="0" indent="0">
              <a:buNone/>
            </a:pPr>
            <a:r>
              <a:rPr lang="ja-JP" altLang="en-US" dirty="0"/>
              <a:t>・</a:t>
            </a:r>
            <a:r>
              <a:rPr lang="en-US" altLang="ja-JP" dirty="0">
                <a:solidFill>
                  <a:schemeClr val="bg2">
                    <a:lumMod val="50000"/>
                  </a:schemeClr>
                </a:solidFill>
              </a:rPr>
              <a:t>form</a:t>
            </a:r>
            <a:r>
              <a:rPr lang="ja-JP" altLang="en-US" dirty="0">
                <a:solidFill>
                  <a:schemeClr val="bg2">
                    <a:lumMod val="50000"/>
                  </a:schemeClr>
                </a:solidFill>
              </a:rPr>
              <a:t>の</a:t>
            </a:r>
            <a:r>
              <a:rPr lang="en-US" altLang="ja-JP" dirty="0">
                <a:solidFill>
                  <a:schemeClr val="bg2">
                    <a:lumMod val="50000"/>
                  </a:schemeClr>
                </a:solidFill>
              </a:rPr>
              <a:t>action</a:t>
            </a:r>
            <a:r>
              <a:rPr lang="ja-JP" altLang="en-US" dirty="0">
                <a:solidFill>
                  <a:schemeClr val="bg2">
                    <a:lumMod val="50000"/>
                  </a:schemeClr>
                </a:solidFill>
              </a:rPr>
              <a:t>に渡さずに、</a:t>
            </a:r>
            <a:r>
              <a:rPr lang="en-US" altLang="ja-JP" dirty="0" err="1">
                <a:solidFill>
                  <a:schemeClr val="bg2">
                    <a:lumMod val="50000"/>
                  </a:schemeClr>
                </a:solidFill>
              </a:rPr>
              <a:t>onClick</a:t>
            </a:r>
            <a:r>
              <a:rPr lang="ja-JP" altLang="en-US" dirty="0">
                <a:solidFill>
                  <a:schemeClr val="bg2">
                    <a:lumMod val="50000"/>
                  </a:schemeClr>
                </a:solidFill>
              </a:rPr>
              <a:t>の</a:t>
            </a:r>
            <a:r>
              <a:rPr lang="en-US" altLang="ja-JP" dirty="0">
                <a:solidFill>
                  <a:schemeClr val="bg2">
                    <a:lumMod val="50000"/>
                  </a:schemeClr>
                </a:solidFill>
              </a:rPr>
              <a:t>callback</a:t>
            </a:r>
            <a:r>
              <a:rPr lang="ja-JP" altLang="en-US" dirty="0">
                <a:solidFill>
                  <a:schemeClr val="bg2">
                    <a:lumMod val="50000"/>
                  </a:schemeClr>
                </a:solidFill>
              </a:rPr>
              <a:t>関数内で</a:t>
            </a:r>
            <a:r>
              <a:rPr lang="en-US" altLang="ja-JP" dirty="0">
                <a:solidFill>
                  <a:schemeClr val="bg2">
                    <a:lumMod val="50000"/>
                  </a:schemeClr>
                </a:solidFill>
              </a:rPr>
              <a:t>Server </a:t>
            </a:r>
            <a:br>
              <a:rPr lang="en-US" altLang="ja-JP" dirty="0">
                <a:solidFill>
                  <a:schemeClr val="bg2">
                    <a:lumMod val="50000"/>
                  </a:schemeClr>
                </a:solidFill>
              </a:rPr>
            </a:br>
            <a:r>
              <a:rPr lang="ja-JP" altLang="en-US" dirty="0">
                <a:solidFill>
                  <a:schemeClr val="bg2">
                    <a:lumMod val="50000"/>
                  </a:schemeClr>
                </a:solidFill>
              </a:rPr>
              <a:t>　</a:t>
            </a:r>
            <a:r>
              <a:rPr lang="en-US" altLang="ja-JP" dirty="0">
                <a:solidFill>
                  <a:schemeClr val="bg2">
                    <a:lumMod val="50000"/>
                  </a:schemeClr>
                </a:solidFill>
              </a:rPr>
              <a:t>Actions</a:t>
            </a:r>
            <a:r>
              <a:rPr lang="ja-JP" altLang="en-US" dirty="0">
                <a:solidFill>
                  <a:schemeClr val="bg2">
                    <a:lumMod val="50000"/>
                  </a:schemeClr>
                </a:solidFill>
              </a:rPr>
              <a:t>で定義した関数を実行して解決しました。</a:t>
            </a:r>
            <a:endParaRPr lang="en-US" altLang="ja-JP" dirty="0">
              <a:solidFill>
                <a:schemeClr val="bg2">
                  <a:lumMod val="50000"/>
                </a:schemeClr>
              </a:solidFill>
            </a:endParaRPr>
          </a:p>
        </p:txBody>
      </p:sp>
      <p:pic>
        <p:nvPicPr>
          <p:cNvPr id="7" name="図 6">
            <a:extLst>
              <a:ext uri="{FF2B5EF4-FFF2-40B4-BE49-F238E27FC236}">
                <a16:creationId xmlns:a16="http://schemas.microsoft.com/office/drawing/2014/main" id="{BC7EA30A-D59E-3EB9-A14A-9CFBA0CB6508}"/>
              </a:ext>
            </a:extLst>
          </p:cNvPr>
          <p:cNvPicPr>
            <a:picLocks noChangeAspect="1"/>
          </p:cNvPicPr>
          <p:nvPr/>
        </p:nvPicPr>
        <p:blipFill>
          <a:blip r:embed="rId3"/>
          <a:stretch>
            <a:fillRect/>
          </a:stretch>
        </p:blipFill>
        <p:spPr>
          <a:xfrm>
            <a:off x="956545" y="3429000"/>
            <a:ext cx="10278909" cy="3210373"/>
          </a:xfrm>
          <a:prstGeom prst="rect">
            <a:avLst/>
          </a:prstGeom>
        </p:spPr>
      </p:pic>
      <p:pic>
        <p:nvPicPr>
          <p:cNvPr id="5" name="図 4">
            <a:extLst>
              <a:ext uri="{FF2B5EF4-FFF2-40B4-BE49-F238E27FC236}">
                <a16:creationId xmlns:a16="http://schemas.microsoft.com/office/drawing/2014/main" id="{6F44BEEB-8A50-9C69-BE98-0180F26CCAD9}"/>
              </a:ext>
            </a:extLst>
          </p:cNvPr>
          <p:cNvPicPr>
            <a:picLocks noChangeAspect="1"/>
          </p:cNvPicPr>
          <p:nvPr/>
        </p:nvPicPr>
        <p:blipFill>
          <a:blip r:embed="rId4"/>
          <a:stretch>
            <a:fillRect/>
          </a:stretch>
        </p:blipFill>
        <p:spPr>
          <a:xfrm>
            <a:off x="3101547" y="2171708"/>
            <a:ext cx="5738068" cy="1257292"/>
          </a:xfrm>
          <a:prstGeom prst="rect">
            <a:avLst/>
          </a:prstGeom>
        </p:spPr>
      </p:pic>
    </p:spTree>
    <p:extLst>
      <p:ext uri="{BB962C8B-B14F-4D97-AF65-F5344CB8AC3E}">
        <p14:creationId xmlns:p14="http://schemas.microsoft.com/office/powerpoint/2010/main" val="1403546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429910-802D-7E09-771F-0DDB0B43974A}"/>
              </a:ext>
            </a:extLst>
          </p:cNvPr>
          <p:cNvSpPr>
            <a:spLocks noGrp="1"/>
          </p:cNvSpPr>
          <p:nvPr>
            <p:ph type="title"/>
          </p:nvPr>
        </p:nvSpPr>
        <p:spPr/>
        <p:txBody>
          <a:bodyPr>
            <a:normAutofit/>
          </a:bodyPr>
          <a:lstStyle/>
          <a:p>
            <a:r>
              <a:rPr kumimoji="1" lang="en-US" altLang="ja-JP" sz="2800" b="1" dirty="0">
                <a:latin typeface="+mn-ea"/>
                <a:ea typeface="+mn-ea"/>
              </a:rPr>
              <a:t>Suspense</a:t>
            </a:r>
            <a:r>
              <a:rPr kumimoji="1" lang="ja-JP" altLang="en-US" sz="2800" b="1" dirty="0">
                <a:latin typeface="+mn-ea"/>
                <a:ea typeface="+mn-ea"/>
              </a:rPr>
              <a:t>について</a:t>
            </a:r>
          </a:p>
        </p:txBody>
      </p:sp>
      <p:sp>
        <p:nvSpPr>
          <p:cNvPr id="3" name="コンテンツ プレースホルダー 2">
            <a:extLst>
              <a:ext uri="{FF2B5EF4-FFF2-40B4-BE49-F238E27FC236}">
                <a16:creationId xmlns:a16="http://schemas.microsoft.com/office/drawing/2014/main" id="{4A536582-CB18-133D-2E38-8AE4DBCD61AA}"/>
              </a:ext>
            </a:extLst>
          </p:cNvPr>
          <p:cNvSpPr>
            <a:spLocks noGrp="1"/>
          </p:cNvSpPr>
          <p:nvPr>
            <p:ph idx="1"/>
          </p:nvPr>
        </p:nvSpPr>
        <p:spPr>
          <a:xfrm>
            <a:off x="838200" y="1420273"/>
            <a:ext cx="10515600" cy="4351338"/>
          </a:xfrm>
        </p:spPr>
        <p:txBody>
          <a:bodyPr/>
          <a:lstStyle/>
          <a:p>
            <a:pPr marL="0" indent="0">
              <a:buNone/>
            </a:pPr>
            <a:r>
              <a:rPr lang="ja-JP" altLang="en-US" dirty="0"/>
              <a:t>・</a:t>
            </a:r>
            <a:r>
              <a:rPr lang="en-US" altLang="ja-JP" dirty="0">
                <a:solidFill>
                  <a:schemeClr val="bg2">
                    <a:lumMod val="50000"/>
                  </a:schemeClr>
                </a:solidFill>
              </a:rPr>
              <a:t>SSR</a:t>
            </a:r>
            <a:r>
              <a:rPr lang="ja-JP" altLang="en-US" dirty="0">
                <a:solidFill>
                  <a:schemeClr val="bg2">
                    <a:lumMod val="50000"/>
                  </a:schemeClr>
                </a:solidFill>
              </a:rPr>
              <a:t>時などの時間のかかるフェッチ処理の際に、フェッチが完</a:t>
            </a:r>
            <a:br>
              <a:rPr lang="en-US" altLang="ja-JP" dirty="0">
                <a:solidFill>
                  <a:schemeClr val="bg2">
                    <a:lumMod val="50000"/>
                  </a:schemeClr>
                </a:solidFill>
              </a:rPr>
            </a:br>
            <a:r>
              <a:rPr lang="ja-JP" altLang="en-US" dirty="0">
                <a:solidFill>
                  <a:schemeClr val="bg2">
                    <a:lumMod val="50000"/>
                  </a:schemeClr>
                </a:solidFill>
              </a:rPr>
              <a:t>　了する前に描画されるコンポーネントを指定出来る機能</a:t>
            </a:r>
            <a:endParaRPr lang="en-US" altLang="ja-JP" dirty="0">
              <a:solidFill>
                <a:schemeClr val="bg2">
                  <a:lumMod val="50000"/>
                </a:schemeClr>
              </a:solidFill>
            </a:endParaRPr>
          </a:p>
          <a:p>
            <a:pPr marL="0" indent="0">
              <a:buNone/>
            </a:pPr>
            <a:r>
              <a:rPr lang="ja-JP" altLang="en-US" dirty="0"/>
              <a:t>・</a:t>
            </a:r>
            <a:r>
              <a:rPr lang="ja-JP" altLang="en-US" dirty="0">
                <a:solidFill>
                  <a:schemeClr val="bg2">
                    <a:lumMod val="50000"/>
                  </a:schemeClr>
                </a:solidFill>
              </a:rPr>
              <a:t>ローディングスピナー・ローディングスケルトンの実装によく</a:t>
            </a:r>
            <a:br>
              <a:rPr lang="en-US" altLang="ja-JP" dirty="0">
                <a:solidFill>
                  <a:schemeClr val="bg2">
                    <a:lumMod val="50000"/>
                  </a:schemeClr>
                </a:solidFill>
              </a:rPr>
            </a:br>
            <a:r>
              <a:rPr lang="ja-JP" altLang="en-US" dirty="0">
                <a:solidFill>
                  <a:schemeClr val="bg2">
                    <a:lumMod val="50000"/>
                  </a:schemeClr>
                </a:solidFill>
              </a:rPr>
              <a:t>　使われます。</a:t>
            </a:r>
            <a:endParaRPr lang="en-US" altLang="ja-JP" dirty="0">
              <a:solidFill>
                <a:schemeClr val="bg2">
                  <a:lumMod val="50000"/>
                </a:schemeClr>
              </a:solidFill>
            </a:endParaRPr>
          </a:p>
        </p:txBody>
      </p:sp>
      <p:pic>
        <p:nvPicPr>
          <p:cNvPr id="7" name="図 6">
            <a:extLst>
              <a:ext uri="{FF2B5EF4-FFF2-40B4-BE49-F238E27FC236}">
                <a16:creationId xmlns:a16="http://schemas.microsoft.com/office/drawing/2014/main" id="{B300BF79-3A1C-BB37-B53D-9747C90B604F}"/>
              </a:ext>
            </a:extLst>
          </p:cNvPr>
          <p:cNvPicPr>
            <a:picLocks noChangeAspect="1"/>
          </p:cNvPicPr>
          <p:nvPr/>
        </p:nvPicPr>
        <p:blipFill>
          <a:blip r:embed="rId3"/>
          <a:stretch>
            <a:fillRect/>
          </a:stretch>
        </p:blipFill>
        <p:spPr>
          <a:xfrm>
            <a:off x="4300152" y="2767670"/>
            <a:ext cx="3134700" cy="3725205"/>
          </a:xfrm>
          <a:prstGeom prst="rect">
            <a:avLst/>
          </a:prstGeom>
        </p:spPr>
      </p:pic>
    </p:spTree>
    <p:extLst>
      <p:ext uri="{BB962C8B-B14F-4D97-AF65-F5344CB8AC3E}">
        <p14:creationId xmlns:p14="http://schemas.microsoft.com/office/powerpoint/2010/main" val="3444946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429910-802D-7E09-771F-0DDB0B43974A}"/>
              </a:ext>
            </a:extLst>
          </p:cNvPr>
          <p:cNvSpPr>
            <a:spLocks noGrp="1"/>
          </p:cNvSpPr>
          <p:nvPr>
            <p:ph type="title"/>
          </p:nvPr>
        </p:nvSpPr>
        <p:spPr/>
        <p:txBody>
          <a:bodyPr>
            <a:normAutofit/>
          </a:bodyPr>
          <a:lstStyle/>
          <a:p>
            <a:r>
              <a:rPr lang="en-US" altLang="ja-JP" sz="2800" b="1" dirty="0">
                <a:latin typeface="+mn-ea"/>
                <a:ea typeface="+mn-ea"/>
              </a:rPr>
              <a:t>Suspense</a:t>
            </a:r>
            <a:r>
              <a:rPr lang="ja-JP" altLang="en-US" sz="2800" b="1" dirty="0">
                <a:latin typeface="+mn-ea"/>
                <a:ea typeface="+mn-ea"/>
              </a:rPr>
              <a:t>の使い方</a:t>
            </a:r>
            <a:endParaRPr kumimoji="1" lang="ja-JP" altLang="en-US" sz="2800" b="1" dirty="0">
              <a:latin typeface="+mn-ea"/>
              <a:ea typeface="+mn-ea"/>
            </a:endParaRPr>
          </a:p>
        </p:txBody>
      </p:sp>
      <p:sp>
        <p:nvSpPr>
          <p:cNvPr id="3" name="コンテンツ プレースホルダー 2">
            <a:extLst>
              <a:ext uri="{FF2B5EF4-FFF2-40B4-BE49-F238E27FC236}">
                <a16:creationId xmlns:a16="http://schemas.microsoft.com/office/drawing/2014/main" id="{4A536582-CB18-133D-2E38-8AE4DBCD61AA}"/>
              </a:ext>
            </a:extLst>
          </p:cNvPr>
          <p:cNvSpPr>
            <a:spLocks noGrp="1"/>
          </p:cNvSpPr>
          <p:nvPr>
            <p:ph idx="1"/>
          </p:nvPr>
        </p:nvSpPr>
        <p:spPr>
          <a:xfrm>
            <a:off x="838200" y="1420273"/>
            <a:ext cx="10515600" cy="4351338"/>
          </a:xfrm>
        </p:spPr>
        <p:txBody>
          <a:bodyPr/>
          <a:lstStyle/>
          <a:p>
            <a:pPr marL="0" indent="0">
              <a:buNone/>
            </a:pPr>
            <a:r>
              <a:rPr lang="ja-JP" altLang="en-US" dirty="0"/>
              <a:t>・</a:t>
            </a:r>
            <a:r>
              <a:rPr lang="ja-JP" altLang="en-US" dirty="0">
                <a:solidFill>
                  <a:schemeClr val="bg2">
                    <a:lumMod val="50000"/>
                  </a:schemeClr>
                </a:solidFill>
              </a:rPr>
              <a:t>レンダリングに時間がかかるコンポーネントを</a:t>
            </a:r>
            <a:r>
              <a:rPr lang="en-US" altLang="ja-JP" dirty="0">
                <a:solidFill>
                  <a:schemeClr val="bg2">
                    <a:lumMod val="50000"/>
                  </a:schemeClr>
                </a:solidFill>
              </a:rPr>
              <a:t>Suspense</a:t>
            </a:r>
            <a:r>
              <a:rPr lang="ja-JP" altLang="en-US" dirty="0">
                <a:solidFill>
                  <a:schemeClr val="bg2">
                    <a:lumMod val="50000"/>
                  </a:schemeClr>
                </a:solidFill>
              </a:rPr>
              <a:t>コン</a:t>
            </a:r>
            <a:br>
              <a:rPr lang="en-US" altLang="ja-JP" dirty="0">
                <a:solidFill>
                  <a:schemeClr val="bg2">
                    <a:lumMod val="50000"/>
                  </a:schemeClr>
                </a:solidFill>
              </a:rPr>
            </a:br>
            <a:r>
              <a:rPr lang="ja-JP" altLang="en-US" dirty="0">
                <a:solidFill>
                  <a:schemeClr val="bg2">
                    <a:lumMod val="50000"/>
                  </a:schemeClr>
                </a:solidFill>
              </a:rPr>
              <a:t>　ポーネントで囲んで、</a:t>
            </a:r>
            <a:r>
              <a:rPr lang="en-US" altLang="ja-JP" dirty="0">
                <a:solidFill>
                  <a:schemeClr val="bg2">
                    <a:lumMod val="50000"/>
                  </a:schemeClr>
                </a:solidFill>
              </a:rPr>
              <a:t>fallback props</a:t>
            </a:r>
            <a:r>
              <a:rPr lang="ja-JP" altLang="en-US" dirty="0">
                <a:solidFill>
                  <a:schemeClr val="bg2">
                    <a:lumMod val="50000"/>
                  </a:schemeClr>
                </a:solidFill>
              </a:rPr>
              <a:t>に代わりに描画する</a:t>
            </a:r>
            <a:br>
              <a:rPr lang="en-US" altLang="ja-JP" dirty="0">
                <a:solidFill>
                  <a:schemeClr val="bg2">
                    <a:lumMod val="50000"/>
                  </a:schemeClr>
                </a:solidFill>
              </a:rPr>
            </a:br>
            <a:r>
              <a:rPr lang="ja-JP" altLang="en-US" dirty="0">
                <a:solidFill>
                  <a:schemeClr val="bg2">
                    <a:lumMod val="50000"/>
                  </a:schemeClr>
                </a:solidFill>
              </a:rPr>
              <a:t>　コンポーネントを渡します。</a:t>
            </a:r>
            <a:endParaRPr lang="en-US" altLang="ja-JP" dirty="0">
              <a:solidFill>
                <a:schemeClr val="bg2">
                  <a:lumMod val="50000"/>
                </a:schemeClr>
              </a:solidFill>
            </a:endParaRPr>
          </a:p>
        </p:txBody>
      </p:sp>
      <p:pic>
        <p:nvPicPr>
          <p:cNvPr id="14" name="図 13">
            <a:extLst>
              <a:ext uri="{FF2B5EF4-FFF2-40B4-BE49-F238E27FC236}">
                <a16:creationId xmlns:a16="http://schemas.microsoft.com/office/drawing/2014/main" id="{B729D46C-0CC5-1967-659A-9175EBB0BAC3}"/>
              </a:ext>
            </a:extLst>
          </p:cNvPr>
          <p:cNvPicPr>
            <a:picLocks noChangeAspect="1"/>
          </p:cNvPicPr>
          <p:nvPr/>
        </p:nvPicPr>
        <p:blipFill>
          <a:blip r:embed="rId3"/>
          <a:stretch>
            <a:fillRect/>
          </a:stretch>
        </p:blipFill>
        <p:spPr>
          <a:xfrm>
            <a:off x="1111605" y="2797051"/>
            <a:ext cx="3846475" cy="638041"/>
          </a:xfrm>
          <a:prstGeom prst="rect">
            <a:avLst/>
          </a:prstGeom>
        </p:spPr>
      </p:pic>
      <p:pic>
        <p:nvPicPr>
          <p:cNvPr id="16" name="図 15">
            <a:extLst>
              <a:ext uri="{FF2B5EF4-FFF2-40B4-BE49-F238E27FC236}">
                <a16:creationId xmlns:a16="http://schemas.microsoft.com/office/drawing/2014/main" id="{F819B81B-B168-4DB3-75E9-459B5EFADB23}"/>
              </a:ext>
            </a:extLst>
          </p:cNvPr>
          <p:cNvPicPr>
            <a:picLocks noChangeAspect="1"/>
          </p:cNvPicPr>
          <p:nvPr/>
        </p:nvPicPr>
        <p:blipFill>
          <a:blip r:embed="rId4"/>
          <a:stretch>
            <a:fillRect/>
          </a:stretch>
        </p:blipFill>
        <p:spPr>
          <a:xfrm>
            <a:off x="5405120" y="2797051"/>
            <a:ext cx="5948680" cy="1224121"/>
          </a:xfrm>
          <a:prstGeom prst="rect">
            <a:avLst/>
          </a:prstGeom>
        </p:spPr>
      </p:pic>
      <p:pic>
        <p:nvPicPr>
          <p:cNvPr id="20" name="図 19">
            <a:extLst>
              <a:ext uri="{FF2B5EF4-FFF2-40B4-BE49-F238E27FC236}">
                <a16:creationId xmlns:a16="http://schemas.microsoft.com/office/drawing/2014/main" id="{46BFEF63-345C-4827-CC7F-944794FBF0F3}"/>
              </a:ext>
            </a:extLst>
          </p:cNvPr>
          <p:cNvPicPr>
            <a:picLocks noChangeAspect="1"/>
          </p:cNvPicPr>
          <p:nvPr/>
        </p:nvPicPr>
        <p:blipFill>
          <a:blip r:embed="rId5"/>
          <a:stretch>
            <a:fillRect/>
          </a:stretch>
        </p:blipFill>
        <p:spPr>
          <a:xfrm>
            <a:off x="1067705" y="4378326"/>
            <a:ext cx="4157794" cy="1320175"/>
          </a:xfrm>
          <a:prstGeom prst="rect">
            <a:avLst/>
          </a:prstGeom>
        </p:spPr>
      </p:pic>
      <p:pic>
        <p:nvPicPr>
          <p:cNvPr id="22" name="図 21">
            <a:extLst>
              <a:ext uri="{FF2B5EF4-FFF2-40B4-BE49-F238E27FC236}">
                <a16:creationId xmlns:a16="http://schemas.microsoft.com/office/drawing/2014/main" id="{DE5B3267-DA8D-C821-FAAD-5DDD71492353}"/>
              </a:ext>
            </a:extLst>
          </p:cNvPr>
          <p:cNvPicPr>
            <a:picLocks noChangeAspect="1"/>
          </p:cNvPicPr>
          <p:nvPr/>
        </p:nvPicPr>
        <p:blipFill>
          <a:blip r:embed="rId6"/>
          <a:stretch>
            <a:fillRect/>
          </a:stretch>
        </p:blipFill>
        <p:spPr>
          <a:xfrm>
            <a:off x="5405120" y="4512576"/>
            <a:ext cx="5480171" cy="1051677"/>
          </a:xfrm>
          <a:prstGeom prst="rect">
            <a:avLst/>
          </a:prstGeom>
        </p:spPr>
      </p:pic>
    </p:spTree>
    <p:extLst>
      <p:ext uri="{BB962C8B-B14F-4D97-AF65-F5344CB8AC3E}">
        <p14:creationId xmlns:p14="http://schemas.microsoft.com/office/powerpoint/2010/main" val="970073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429910-802D-7E09-771F-0DDB0B43974A}"/>
              </a:ext>
            </a:extLst>
          </p:cNvPr>
          <p:cNvSpPr>
            <a:spLocks noGrp="1"/>
          </p:cNvSpPr>
          <p:nvPr>
            <p:ph type="title"/>
          </p:nvPr>
        </p:nvSpPr>
        <p:spPr/>
        <p:txBody>
          <a:bodyPr>
            <a:normAutofit/>
          </a:bodyPr>
          <a:lstStyle/>
          <a:p>
            <a:r>
              <a:rPr kumimoji="1" lang="en-US" altLang="ja-JP" sz="2800" b="1" dirty="0">
                <a:latin typeface="+mn-ea"/>
                <a:ea typeface="+mn-ea"/>
              </a:rPr>
              <a:t>Partial Prerendering</a:t>
            </a:r>
            <a:r>
              <a:rPr kumimoji="1" lang="ja-JP" altLang="en-US" sz="2800" b="1" dirty="0">
                <a:latin typeface="+mn-ea"/>
                <a:ea typeface="+mn-ea"/>
              </a:rPr>
              <a:t>について</a:t>
            </a:r>
          </a:p>
        </p:txBody>
      </p:sp>
      <p:sp>
        <p:nvSpPr>
          <p:cNvPr id="3" name="コンテンツ プレースホルダー 2">
            <a:extLst>
              <a:ext uri="{FF2B5EF4-FFF2-40B4-BE49-F238E27FC236}">
                <a16:creationId xmlns:a16="http://schemas.microsoft.com/office/drawing/2014/main" id="{4A536582-CB18-133D-2E38-8AE4DBCD61AA}"/>
              </a:ext>
            </a:extLst>
          </p:cNvPr>
          <p:cNvSpPr>
            <a:spLocks noGrp="1"/>
          </p:cNvSpPr>
          <p:nvPr>
            <p:ph idx="1"/>
          </p:nvPr>
        </p:nvSpPr>
        <p:spPr>
          <a:xfrm>
            <a:off x="838200" y="1420273"/>
            <a:ext cx="10515600" cy="4351338"/>
          </a:xfrm>
        </p:spPr>
        <p:txBody>
          <a:bodyPr/>
          <a:lstStyle/>
          <a:p>
            <a:pPr marL="0" indent="0">
              <a:buNone/>
            </a:pPr>
            <a:r>
              <a:rPr lang="ja-JP" altLang="en-US" dirty="0"/>
              <a:t>・</a:t>
            </a:r>
            <a:r>
              <a:rPr lang="ja-JP" altLang="en-US" dirty="0">
                <a:solidFill>
                  <a:schemeClr val="bg2">
                    <a:lumMod val="50000"/>
                  </a:schemeClr>
                </a:solidFill>
              </a:rPr>
              <a:t>元々ページ単位で選択していた</a:t>
            </a:r>
            <a:r>
              <a:rPr lang="en-US" altLang="ja-JP" dirty="0">
                <a:solidFill>
                  <a:schemeClr val="bg2">
                    <a:lumMod val="50000"/>
                  </a:schemeClr>
                </a:solidFill>
              </a:rPr>
              <a:t>SSR</a:t>
            </a:r>
            <a:r>
              <a:rPr lang="ja-JP" altLang="en-US" dirty="0">
                <a:solidFill>
                  <a:schemeClr val="bg2">
                    <a:lumMod val="50000"/>
                  </a:schemeClr>
                </a:solidFill>
              </a:rPr>
              <a:t>・</a:t>
            </a:r>
            <a:r>
              <a:rPr lang="en-US" altLang="ja-JP" dirty="0">
                <a:solidFill>
                  <a:schemeClr val="bg2">
                    <a:lumMod val="50000"/>
                  </a:schemeClr>
                </a:solidFill>
              </a:rPr>
              <a:t>SSG</a:t>
            </a:r>
            <a:r>
              <a:rPr lang="ja-JP" altLang="en-US" dirty="0">
                <a:solidFill>
                  <a:schemeClr val="bg2">
                    <a:lumMod val="50000"/>
                  </a:schemeClr>
                </a:solidFill>
              </a:rPr>
              <a:t>をコンポーネント</a:t>
            </a:r>
            <a:br>
              <a:rPr lang="en-US" altLang="ja-JP" dirty="0">
                <a:solidFill>
                  <a:schemeClr val="bg2">
                    <a:lumMod val="50000"/>
                  </a:schemeClr>
                </a:solidFill>
              </a:rPr>
            </a:br>
            <a:r>
              <a:rPr lang="ja-JP" altLang="en-US" dirty="0">
                <a:solidFill>
                  <a:schemeClr val="bg2">
                    <a:lumMod val="50000"/>
                  </a:schemeClr>
                </a:solidFill>
              </a:rPr>
              <a:t>　単位で選択できるようになった機能</a:t>
            </a:r>
            <a:endParaRPr lang="en-US" altLang="ja-JP" dirty="0">
              <a:solidFill>
                <a:schemeClr val="bg2">
                  <a:lumMod val="50000"/>
                </a:schemeClr>
              </a:solidFill>
            </a:endParaRPr>
          </a:p>
          <a:p>
            <a:pPr marL="0" indent="0">
              <a:buNone/>
            </a:pPr>
            <a:r>
              <a:rPr lang="ja-JP" altLang="en-US" dirty="0">
                <a:solidFill>
                  <a:schemeClr val="bg2">
                    <a:lumMod val="50000"/>
                  </a:schemeClr>
                </a:solidFill>
              </a:rPr>
              <a:t>　まだベータの機能なので紹介に留めます。</a:t>
            </a:r>
            <a:endParaRPr lang="en-US" altLang="ja-JP" dirty="0">
              <a:solidFill>
                <a:schemeClr val="bg2">
                  <a:lumMod val="50000"/>
                </a:schemeClr>
              </a:solidFill>
            </a:endParaRPr>
          </a:p>
          <a:p>
            <a:pPr marL="0" indent="0">
              <a:buNone/>
            </a:pPr>
            <a:endParaRPr lang="en-US" altLang="ja-JP" dirty="0">
              <a:solidFill>
                <a:schemeClr val="bg2">
                  <a:lumMod val="50000"/>
                </a:schemeClr>
              </a:solidFill>
            </a:endParaRPr>
          </a:p>
        </p:txBody>
      </p:sp>
      <p:pic>
        <p:nvPicPr>
          <p:cNvPr id="7" name="図 6">
            <a:extLst>
              <a:ext uri="{FF2B5EF4-FFF2-40B4-BE49-F238E27FC236}">
                <a16:creationId xmlns:a16="http://schemas.microsoft.com/office/drawing/2014/main" id="{1744EAEC-564F-02A9-12E3-DCDDE0A3410E}"/>
              </a:ext>
            </a:extLst>
          </p:cNvPr>
          <p:cNvPicPr>
            <a:picLocks noChangeAspect="1"/>
          </p:cNvPicPr>
          <p:nvPr/>
        </p:nvPicPr>
        <p:blipFill>
          <a:blip r:embed="rId3"/>
          <a:stretch>
            <a:fillRect/>
          </a:stretch>
        </p:blipFill>
        <p:spPr>
          <a:xfrm>
            <a:off x="838200" y="3595942"/>
            <a:ext cx="5216933" cy="2342611"/>
          </a:xfrm>
          <a:prstGeom prst="rect">
            <a:avLst/>
          </a:prstGeom>
        </p:spPr>
      </p:pic>
      <p:pic>
        <p:nvPicPr>
          <p:cNvPr id="8" name="図 7">
            <a:extLst>
              <a:ext uri="{FF2B5EF4-FFF2-40B4-BE49-F238E27FC236}">
                <a16:creationId xmlns:a16="http://schemas.microsoft.com/office/drawing/2014/main" id="{D375438B-853F-15B2-5298-5053EE4E721D}"/>
              </a:ext>
            </a:extLst>
          </p:cNvPr>
          <p:cNvPicPr>
            <a:picLocks noChangeAspect="1"/>
          </p:cNvPicPr>
          <p:nvPr/>
        </p:nvPicPr>
        <p:blipFill>
          <a:blip r:embed="rId4"/>
          <a:stretch>
            <a:fillRect/>
          </a:stretch>
        </p:blipFill>
        <p:spPr>
          <a:xfrm>
            <a:off x="6650862" y="3984736"/>
            <a:ext cx="4901514" cy="1565021"/>
          </a:xfrm>
          <a:prstGeom prst="rect">
            <a:avLst/>
          </a:prstGeom>
        </p:spPr>
      </p:pic>
    </p:spTree>
    <p:extLst>
      <p:ext uri="{BB962C8B-B14F-4D97-AF65-F5344CB8AC3E}">
        <p14:creationId xmlns:p14="http://schemas.microsoft.com/office/powerpoint/2010/main" val="3791412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429910-802D-7E09-771F-0DDB0B43974A}"/>
              </a:ext>
            </a:extLst>
          </p:cNvPr>
          <p:cNvSpPr>
            <a:spLocks noGrp="1"/>
          </p:cNvSpPr>
          <p:nvPr>
            <p:ph type="title"/>
          </p:nvPr>
        </p:nvSpPr>
        <p:spPr/>
        <p:txBody>
          <a:bodyPr>
            <a:normAutofit/>
          </a:bodyPr>
          <a:lstStyle/>
          <a:p>
            <a:r>
              <a:rPr kumimoji="1" lang="en-US" altLang="ja-JP" sz="2800" b="1" dirty="0">
                <a:latin typeface="+mn-ea"/>
                <a:ea typeface="+mn-ea"/>
              </a:rPr>
              <a:t>Partial Prerendering</a:t>
            </a:r>
            <a:r>
              <a:rPr kumimoji="1" lang="ja-JP" altLang="en-US" sz="2800" b="1" dirty="0">
                <a:latin typeface="+mn-ea"/>
                <a:ea typeface="+mn-ea"/>
              </a:rPr>
              <a:t>の書き方</a:t>
            </a:r>
          </a:p>
        </p:txBody>
      </p:sp>
      <p:sp>
        <p:nvSpPr>
          <p:cNvPr id="3" name="コンテンツ プレースホルダー 2">
            <a:extLst>
              <a:ext uri="{FF2B5EF4-FFF2-40B4-BE49-F238E27FC236}">
                <a16:creationId xmlns:a16="http://schemas.microsoft.com/office/drawing/2014/main" id="{4A536582-CB18-133D-2E38-8AE4DBCD61AA}"/>
              </a:ext>
            </a:extLst>
          </p:cNvPr>
          <p:cNvSpPr>
            <a:spLocks noGrp="1"/>
          </p:cNvSpPr>
          <p:nvPr>
            <p:ph idx="1"/>
          </p:nvPr>
        </p:nvSpPr>
        <p:spPr>
          <a:xfrm>
            <a:off x="838200" y="1420273"/>
            <a:ext cx="10515600" cy="4351338"/>
          </a:xfrm>
        </p:spPr>
        <p:txBody>
          <a:bodyPr/>
          <a:lstStyle/>
          <a:p>
            <a:pPr marL="0" indent="0">
              <a:buNone/>
            </a:pPr>
            <a:r>
              <a:rPr lang="ja-JP" altLang="en-US" dirty="0"/>
              <a:t>・</a:t>
            </a:r>
            <a:r>
              <a:rPr lang="ja-JP" altLang="en-US" dirty="0">
                <a:solidFill>
                  <a:schemeClr val="bg2">
                    <a:lumMod val="50000"/>
                  </a:schemeClr>
                </a:solidFill>
              </a:rPr>
              <a:t>少しの</a:t>
            </a:r>
            <a:r>
              <a:rPr lang="en-US" altLang="ja-JP" dirty="0">
                <a:solidFill>
                  <a:schemeClr val="bg2">
                    <a:lumMod val="50000"/>
                  </a:schemeClr>
                </a:solidFill>
              </a:rPr>
              <a:t>SSR</a:t>
            </a:r>
            <a:r>
              <a:rPr lang="ja-JP" altLang="en-US" dirty="0">
                <a:solidFill>
                  <a:schemeClr val="bg2">
                    <a:lumMod val="50000"/>
                  </a:schemeClr>
                </a:solidFill>
              </a:rPr>
              <a:t>部分に引っ張られて</a:t>
            </a:r>
            <a:r>
              <a:rPr lang="en-US" altLang="ja-JP" dirty="0">
                <a:solidFill>
                  <a:schemeClr val="bg2">
                    <a:lumMod val="50000"/>
                  </a:schemeClr>
                </a:solidFill>
              </a:rPr>
              <a:t>SSG</a:t>
            </a:r>
            <a:r>
              <a:rPr lang="ja-JP" altLang="en-US" dirty="0">
                <a:solidFill>
                  <a:schemeClr val="bg2">
                    <a:lumMod val="50000"/>
                  </a:schemeClr>
                </a:solidFill>
              </a:rPr>
              <a:t>部分が多くても、ページ</a:t>
            </a:r>
            <a:br>
              <a:rPr lang="en-US" altLang="ja-JP" dirty="0">
                <a:solidFill>
                  <a:schemeClr val="bg2">
                    <a:lumMod val="50000"/>
                  </a:schemeClr>
                </a:solidFill>
              </a:rPr>
            </a:br>
            <a:r>
              <a:rPr lang="ja-JP" altLang="en-US" dirty="0">
                <a:solidFill>
                  <a:schemeClr val="bg2">
                    <a:lumMod val="50000"/>
                  </a:schemeClr>
                </a:solidFill>
              </a:rPr>
              <a:t>　全体が</a:t>
            </a:r>
            <a:r>
              <a:rPr lang="en-US" altLang="ja-JP" dirty="0">
                <a:solidFill>
                  <a:schemeClr val="bg2">
                    <a:lumMod val="50000"/>
                  </a:schemeClr>
                </a:solidFill>
              </a:rPr>
              <a:t>SSR</a:t>
            </a:r>
            <a:r>
              <a:rPr lang="ja-JP" altLang="en-US" dirty="0">
                <a:solidFill>
                  <a:schemeClr val="bg2">
                    <a:lumMod val="50000"/>
                  </a:schemeClr>
                </a:solidFill>
              </a:rPr>
              <a:t>されることを解消する機能であり、</a:t>
            </a:r>
            <a:r>
              <a:rPr lang="en-US" altLang="ja-JP" dirty="0">
                <a:solidFill>
                  <a:schemeClr val="bg2">
                    <a:lumMod val="50000"/>
                  </a:schemeClr>
                </a:solidFill>
              </a:rPr>
              <a:t>SSR</a:t>
            </a:r>
            <a:r>
              <a:rPr lang="ja-JP" altLang="en-US" dirty="0">
                <a:solidFill>
                  <a:schemeClr val="bg2">
                    <a:lumMod val="50000"/>
                  </a:schemeClr>
                </a:solidFill>
              </a:rPr>
              <a:t>部分の切り</a:t>
            </a:r>
            <a:br>
              <a:rPr lang="en-US" altLang="ja-JP" dirty="0">
                <a:solidFill>
                  <a:schemeClr val="bg2">
                    <a:lumMod val="50000"/>
                  </a:schemeClr>
                </a:solidFill>
              </a:rPr>
            </a:br>
            <a:r>
              <a:rPr lang="ja-JP" altLang="en-US" dirty="0">
                <a:solidFill>
                  <a:schemeClr val="bg2">
                    <a:lumMod val="50000"/>
                  </a:schemeClr>
                </a:solidFill>
              </a:rPr>
              <a:t>　離しを行うので</a:t>
            </a:r>
            <a:r>
              <a:rPr lang="en-US" altLang="ja-JP" dirty="0">
                <a:solidFill>
                  <a:schemeClr val="bg2">
                    <a:lumMod val="50000"/>
                  </a:schemeClr>
                </a:solidFill>
              </a:rPr>
              <a:t> Suspense </a:t>
            </a:r>
            <a:r>
              <a:rPr lang="ja-JP" altLang="en-US" dirty="0">
                <a:solidFill>
                  <a:schemeClr val="bg2">
                    <a:lumMod val="50000"/>
                  </a:schemeClr>
                </a:solidFill>
              </a:rPr>
              <a:t>を使います。</a:t>
            </a:r>
            <a:endParaRPr lang="en-US" altLang="ja-JP" dirty="0">
              <a:solidFill>
                <a:schemeClr val="bg2">
                  <a:lumMod val="50000"/>
                </a:schemeClr>
              </a:solidFill>
            </a:endParaRPr>
          </a:p>
          <a:p>
            <a:pPr marL="0" indent="0">
              <a:buNone/>
            </a:pPr>
            <a:endParaRPr lang="en-US" altLang="ja-JP" dirty="0">
              <a:solidFill>
                <a:schemeClr val="bg2">
                  <a:lumMod val="50000"/>
                </a:schemeClr>
              </a:solidFill>
            </a:endParaRPr>
          </a:p>
          <a:p>
            <a:pPr marL="0" indent="0">
              <a:buNone/>
            </a:pPr>
            <a:endParaRPr lang="en-US" altLang="ja-JP" dirty="0">
              <a:solidFill>
                <a:schemeClr val="bg2">
                  <a:lumMod val="50000"/>
                </a:schemeClr>
              </a:solidFill>
            </a:endParaRPr>
          </a:p>
        </p:txBody>
      </p:sp>
      <p:pic>
        <p:nvPicPr>
          <p:cNvPr id="5" name="図 4">
            <a:extLst>
              <a:ext uri="{FF2B5EF4-FFF2-40B4-BE49-F238E27FC236}">
                <a16:creationId xmlns:a16="http://schemas.microsoft.com/office/drawing/2014/main" id="{86115696-16C8-27B5-FF2A-28B44C30B8FF}"/>
              </a:ext>
            </a:extLst>
          </p:cNvPr>
          <p:cNvPicPr>
            <a:picLocks noChangeAspect="1"/>
          </p:cNvPicPr>
          <p:nvPr/>
        </p:nvPicPr>
        <p:blipFill>
          <a:blip r:embed="rId3"/>
          <a:stretch>
            <a:fillRect/>
          </a:stretch>
        </p:blipFill>
        <p:spPr>
          <a:xfrm>
            <a:off x="838200" y="3490132"/>
            <a:ext cx="3581900" cy="933580"/>
          </a:xfrm>
          <a:prstGeom prst="rect">
            <a:avLst/>
          </a:prstGeom>
        </p:spPr>
      </p:pic>
      <p:pic>
        <p:nvPicPr>
          <p:cNvPr id="8" name="図 7">
            <a:extLst>
              <a:ext uri="{FF2B5EF4-FFF2-40B4-BE49-F238E27FC236}">
                <a16:creationId xmlns:a16="http://schemas.microsoft.com/office/drawing/2014/main" id="{2DE7BC3F-630B-AB80-1889-C5262358518F}"/>
              </a:ext>
            </a:extLst>
          </p:cNvPr>
          <p:cNvPicPr>
            <a:picLocks noChangeAspect="1"/>
          </p:cNvPicPr>
          <p:nvPr/>
        </p:nvPicPr>
        <p:blipFill>
          <a:blip r:embed="rId4"/>
          <a:stretch>
            <a:fillRect/>
          </a:stretch>
        </p:blipFill>
        <p:spPr>
          <a:xfrm>
            <a:off x="4629715" y="3096053"/>
            <a:ext cx="6724085" cy="1721738"/>
          </a:xfrm>
          <a:prstGeom prst="rect">
            <a:avLst/>
          </a:prstGeom>
        </p:spPr>
      </p:pic>
    </p:spTree>
    <p:extLst>
      <p:ext uri="{BB962C8B-B14F-4D97-AF65-F5344CB8AC3E}">
        <p14:creationId xmlns:p14="http://schemas.microsoft.com/office/powerpoint/2010/main" val="2735713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429910-802D-7E09-771F-0DDB0B43974A}"/>
              </a:ext>
            </a:extLst>
          </p:cNvPr>
          <p:cNvSpPr>
            <a:spLocks noGrp="1"/>
          </p:cNvSpPr>
          <p:nvPr>
            <p:ph type="title"/>
          </p:nvPr>
        </p:nvSpPr>
        <p:spPr/>
        <p:txBody>
          <a:bodyPr>
            <a:normAutofit/>
          </a:bodyPr>
          <a:lstStyle/>
          <a:p>
            <a:r>
              <a:rPr kumimoji="1" lang="ja-JP" altLang="en-US" sz="2800" b="1" dirty="0">
                <a:latin typeface="+mn-ea"/>
                <a:ea typeface="+mn-ea"/>
              </a:rPr>
              <a:t>まとめ</a:t>
            </a:r>
          </a:p>
        </p:txBody>
      </p:sp>
      <p:sp>
        <p:nvSpPr>
          <p:cNvPr id="3" name="コンテンツ プレースホルダー 2">
            <a:extLst>
              <a:ext uri="{FF2B5EF4-FFF2-40B4-BE49-F238E27FC236}">
                <a16:creationId xmlns:a16="http://schemas.microsoft.com/office/drawing/2014/main" id="{4A536582-CB18-133D-2E38-8AE4DBCD61AA}"/>
              </a:ext>
            </a:extLst>
          </p:cNvPr>
          <p:cNvSpPr>
            <a:spLocks noGrp="1"/>
          </p:cNvSpPr>
          <p:nvPr>
            <p:ph idx="1"/>
          </p:nvPr>
        </p:nvSpPr>
        <p:spPr>
          <a:xfrm>
            <a:off x="838200" y="1420273"/>
            <a:ext cx="10515600" cy="4351338"/>
          </a:xfrm>
        </p:spPr>
        <p:txBody>
          <a:bodyPr/>
          <a:lstStyle/>
          <a:p>
            <a:pPr marL="0" indent="0">
              <a:buNone/>
            </a:pPr>
            <a:r>
              <a:rPr lang="ja-JP" altLang="en-US" dirty="0"/>
              <a:t>・</a:t>
            </a:r>
            <a:r>
              <a:rPr lang="en-US" altLang="ja-JP" dirty="0"/>
              <a:t>SC</a:t>
            </a:r>
            <a:r>
              <a:rPr lang="ja-JP" altLang="en-US" dirty="0"/>
              <a:t>と</a:t>
            </a:r>
            <a:r>
              <a:rPr lang="en-US" altLang="ja-JP" dirty="0"/>
              <a:t>CC</a:t>
            </a:r>
            <a:r>
              <a:rPr lang="ja-JP" altLang="en-US" dirty="0"/>
              <a:t>の使い分け </a:t>
            </a:r>
            <a:r>
              <a:rPr lang="en-US" altLang="ja-JP" dirty="0"/>
              <a:t>-&gt; </a:t>
            </a:r>
            <a:r>
              <a:rPr lang="ja-JP" altLang="en-US" dirty="0"/>
              <a:t>基本</a:t>
            </a:r>
            <a:r>
              <a:rPr lang="en-US" altLang="ja-JP" dirty="0"/>
              <a:t>SC</a:t>
            </a:r>
            <a:r>
              <a:rPr lang="ja-JP" altLang="en-US" dirty="0"/>
              <a:t>に寄せた方が良いです</a:t>
            </a:r>
            <a:endParaRPr lang="en-US" altLang="ja-JP" dirty="0"/>
          </a:p>
          <a:p>
            <a:pPr marL="0" indent="0">
              <a:buNone/>
            </a:pPr>
            <a:endParaRPr lang="en-US" altLang="ja-JP" dirty="0"/>
          </a:p>
          <a:p>
            <a:pPr marL="0" indent="0">
              <a:buNone/>
            </a:pPr>
            <a:r>
              <a:rPr lang="ja-JP" altLang="en-US" dirty="0"/>
              <a:t>・</a:t>
            </a:r>
            <a:r>
              <a:rPr lang="en-US" altLang="ja-JP" dirty="0"/>
              <a:t>Server Actions -&gt; </a:t>
            </a:r>
            <a:r>
              <a:rPr lang="ja-JP" altLang="en-US" dirty="0"/>
              <a:t>境界を意識せずに</a:t>
            </a:r>
            <a:r>
              <a:rPr lang="en-US" altLang="ja-JP" dirty="0"/>
              <a:t>POST</a:t>
            </a:r>
            <a:r>
              <a:rPr lang="ja-JP" altLang="en-US" dirty="0"/>
              <a:t>送信できる機能</a:t>
            </a:r>
            <a:endParaRPr lang="en-US" altLang="ja-JP" dirty="0"/>
          </a:p>
          <a:p>
            <a:pPr marL="0" indent="0">
              <a:buNone/>
            </a:pPr>
            <a:endParaRPr lang="en-US" altLang="ja-JP" dirty="0"/>
          </a:p>
          <a:p>
            <a:pPr marL="0" indent="0">
              <a:buNone/>
            </a:pPr>
            <a:r>
              <a:rPr lang="ja-JP" altLang="en-US" dirty="0"/>
              <a:t>・</a:t>
            </a:r>
            <a:r>
              <a:rPr lang="en-US" altLang="ja-JP" dirty="0"/>
              <a:t>Suspense -&gt; </a:t>
            </a:r>
            <a:r>
              <a:rPr lang="ja-JP" altLang="en-US" dirty="0"/>
              <a:t>簡単にローディングスピナーが実装できる機能</a:t>
            </a:r>
            <a:endParaRPr lang="en-US" altLang="ja-JP" dirty="0"/>
          </a:p>
          <a:p>
            <a:pPr marL="0" indent="0">
              <a:buNone/>
            </a:pPr>
            <a:endParaRPr lang="en-US" altLang="ja-JP" dirty="0"/>
          </a:p>
          <a:p>
            <a:pPr marL="0" indent="0">
              <a:buNone/>
            </a:pPr>
            <a:r>
              <a:rPr lang="ja-JP" altLang="en-US" dirty="0"/>
              <a:t>・</a:t>
            </a:r>
            <a:r>
              <a:rPr lang="en-US" altLang="ja-JP" dirty="0"/>
              <a:t>Partial Prerendering -&gt; </a:t>
            </a:r>
            <a:r>
              <a:rPr lang="ja-JP" altLang="en-US" dirty="0"/>
              <a:t>細かい粒度で</a:t>
            </a:r>
            <a:r>
              <a:rPr lang="en-US" altLang="ja-JP" dirty="0"/>
              <a:t>Pre-rendering</a:t>
            </a:r>
            <a:r>
              <a:rPr lang="ja-JP" altLang="en-US" dirty="0"/>
              <a:t>される時</a:t>
            </a:r>
            <a:br>
              <a:rPr lang="en-US" altLang="ja-JP" dirty="0"/>
            </a:br>
            <a:r>
              <a:rPr lang="ja-JP" altLang="en-US" dirty="0"/>
              <a:t>　の実行タイミングを決められる機能</a:t>
            </a:r>
            <a:endParaRPr lang="en-US" altLang="ja-JP" dirty="0">
              <a:solidFill>
                <a:schemeClr val="bg2">
                  <a:lumMod val="50000"/>
                </a:schemeClr>
              </a:solidFill>
            </a:endParaRPr>
          </a:p>
        </p:txBody>
      </p:sp>
    </p:spTree>
    <p:extLst>
      <p:ext uri="{BB962C8B-B14F-4D97-AF65-F5344CB8AC3E}">
        <p14:creationId xmlns:p14="http://schemas.microsoft.com/office/powerpoint/2010/main" val="1744180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429910-802D-7E09-771F-0DDB0B43974A}"/>
              </a:ext>
            </a:extLst>
          </p:cNvPr>
          <p:cNvSpPr>
            <a:spLocks noGrp="1"/>
          </p:cNvSpPr>
          <p:nvPr>
            <p:ph type="title"/>
          </p:nvPr>
        </p:nvSpPr>
        <p:spPr/>
        <p:txBody>
          <a:bodyPr>
            <a:normAutofit/>
          </a:bodyPr>
          <a:lstStyle/>
          <a:p>
            <a:r>
              <a:rPr lang="ja-JP" altLang="en-US" sz="2800" b="1" dirty="0">
                <a:latin typeface="+mn-ea"/>
                <a:ea typeface="+mn-ea"/>
              </a:rPr>
              <a:t>学習するトピック</a:t>
            </a:r>
            <a:endParaRPr kumimoji="1" lang="ja-JP" altLang="en-US" sz="2800" b="1" dirty="0">
              <a:latin typeface="+mn-ea"/>
              <a:ea typeface="+mn-ea"/>
            </a:endParaRPr>
          </a:p>
        </p:txBody>
      </p:sp>
      <p:sp>
        <p:nvSpPr>
          <p:cNvPr id="3" name="コンテンツ プレースホルダー 2">
            <a:extLst>
              <a:ext uri="{FF2B5EF4-FFF2-40B4-BE49-F238E27FC236}">
                <a16:creationId xmlns:a16="http://schemas.microsoft.com/office/drawing/2014/main" id="{4A536582-CB18-133D-2E38-8AE4DBCD61AA}"/>
              </a:ext>
            </a:extLst>
          </p:cNvPr>
          <p:cNvSpPr>
            <a:spLocks noGrp="1"/>
          </p:cNvSpPr>
          <p:nvPr>
            <p:ph idx="1"/>
          </p:nvPr>
        </p:nvSpPr>
        <p:spPr>
          <a:xfrm>
            <a:off x="838200" y="1420273"/>
            <a:ext cx="10515600" cy="4351338"/>
          </a:xfrm>
        </p:spPr>
        <p:txBody>
          <a:bodyPr/>
          <a:lstStyle/>
          <a:p>
            <a:r>
              <a:rPr kumimoji="1" lang="en-US" altLang="ja-JP" b="1" dirty="0"/>
              <a:t>RSC (React Server Components</a:t>
            </a:r>
            <a:r>
              <a:rPr kumimoji="1" lang="en-US" altLang="ja-JP" b="1" dirty="0">
                <a:effectLst>
                  <a:outerShdw blurRad="38100" dist="38100" dir="2700000" algn="tl">
                    <a:srgbClr val="000000">
                      <a:alpha val="43137"/>
                    </a:srgbClr>
                  </a:outerShdw>
                </a:effectLst>
              </a:rPr>
              <a:t>)</a:t>
            </a:r>
          </a:p>
          <a:p>
            <a:r>
              <a:rPr lang="en-US" altLang="ja-JP" dirty="0"/>
              <a:t>Suspense</a:t>
            </a:r>
          </a:p>
          <a:p>
            <a:r>
              <a:rPr lang="en-US" altLang="ja-JP" dirty="0">
                <a:solidFill>
                  <a:schemeClr val="bg2">
                    <a:lumMod val="50000"/>
                  </a:schemeClr>
                </a:solidFill>
              </a:rPr>
              <a:t>Pre-rendering</a:t>
            </a:r>
          </a:p>
          <a:p>
            <a:r>
              <a:rPr kumimoji="1" lang="en-US" altLang="ja-JP" b="1" dirty="0"/>
              <a:t>Partial</a:t>
            </a:r>
            <a:r>
              <a:rPr lang="ja-JP" altLang="en-US" b="1" dirty="0"/>
              <a:t> </a:t>
            </a:r>
            <a:r>
              <a:rPr kumimoji="1" lang="en-US" altLang="ja-JP" b="1" dirty="0"/>
              <a:t>Prerendering</a:t>
            </a:r>
          </a:p>
          <a:p>
            <a:r>
              <a:rPr lang="en-US" altLang="ja-JP" dirty="0"/>
              <a:t>Server Actions</a:t>
            </a:r>
          </a:p>
          <a:p>
            <a:r>
              <a:rPr lang="en-US" altLang="ja-JP" dirty="0">
                <a:solidFill>
                  <a:schemeClr val="tx1">
                    <a:lumMod val="50000"/>
                    <a:lumOff val="50000"/>
                  </a:schemeClr>
                </a:solidFill>
              </a:rPr>
              <a:t>Next</a:t>
            </a:r>
            <a:r>
              <a:rPr lang="ja-JP" altLang="en-US" dirty="0">
                <a:solidFill>
                  <a:schemeClr val="tx1">
                    <a:lumMod val="50000"/>
                    <a:lumOff val="50000"/>
                  </a:schemeClr>
                </a:solidFill>
              </a:rPr>
              <a:t>独自のキャッシュ</a:t>
            </a:r>
            <a:endParaRPr kumimoji="1" lang="ja-JP" altLang="en-US" dirty="0">
              <a:solidFill>
                <a:schemeClr val="tx1">
                  <a:lumMod val="50000"/>
                  <a:lumOff val="50000"/>
                </a:schemeClr>
              </a:solidFill>
            </a:endParaRPr>
          </a:p>
        </p:txBody>
      </p:sp>
    </p:spTree>
    <p:extLst>
      <p:ext uri="{BB962C8B-B14F-4D97-AF65-F5344CB8AC3E}">
        <p14:creationId xmlns:p14="http://schemas.microsoft.com/office/powerpoint/2010/main" val="2997338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429910-802D-7E09-771F-0DDB0B43974A}"/>
              </a:ext>
            </a:extLst>
          </p:cNvPr>
          <p:cNvSpPr>
            <a:spLocks noGrp="1"/>
          </p:cNvSpPr>
          <p:nvPr>
            <p:ph type="title"/>
          </p:nvPr>
        </p:nvSpPr>
        <p:spPr/>
        <p:txBody>
          <a:bodyPr>
            <a:normAutofit/>
          </a:bodyPr>
          <a:lstStyle/>
          <a:p>
            <a:r>
              <a:rPr kumimoji="1" lang="ja-JP" altLang="en-US" sz="2800" b="1" dirty="0">
                <a:latin typeface="+mn-ea"/>
                <a:ea typeface="+mn-ea"/>
              </a:rPr>
              <a:t>学習の方針</a:t>
            </a:r>
          </a:p>
        </p:txBody>
      </p:sp>
      <p:sp>
        <p:nvSpPr>
          <p:cNvPr id="3" name="コンテンツ プレースホルダー 2">
            <a:extLst>
              <a:ext uri="{FF2B5EF4-FFF2-40B4-BE49-F238E27FC236}">
                <a16:creationId xmlns:a16="http://schemas.microsoft.com/office/drawing/2014/main" id="{4A536582-CB18-133D-2E38-8AE4DBCD61AA}"/>
              </a:ext>
            </a:extLst>
          </p:cNvPr>
          <p:cNvSpPr>
            <a:spLocks noGrp="1"/>
          </p:cNvSpPr>
          <p:nvPr>
            <p:ph idx="1"/>
          </p:nvPr>
        </p:nvSpPr>
        <p:spPr>
          <a:xfrm>
            <a:off x="838200" y="1420273"/>
            <a:ext cx="10515600" cy="584373"/>
          </a:xfrm>
        </p:spPr>
        <p:txBody>
          <a:bodyPr/>
          <a:lstStyle/>
          <a:p>
            <a:pPr marL="0" indent="0">
              <a:buNone/>
            </a:pPr>
            <a:r>
              <a:rPr kumimoji="1" lang="ja-JP" altLang="en-US" dirty="0">
                <a:solidFill>
                  <a:schemeClr val="bg2">
                    <a:lumMod val="50000"/>
                  </a:schemeClr>
                </a:solidFill>
              </a:rPr>
              <a:t>実装</a:t>
            </a:r>
            <a:r>
              <a:rPr lang="ja-JP" altLang="en-US" dirty="0">
                <a:solidFill>
                  <a:schemeClr val="bg2">
                    <a:lumMod val="50000"/>
                  </a:schemeClr>
                </a:solidFill>
              </a:rPr>
              <a:t>面での</a:t>
            </a:r>
            <a:r>
              <a:rPr kumimoji="1" lang="en-US" altLang="ja-JP" dirty="0">
                <a:solidFill>
                  <a:schemeClr val="bg2">
                    <a:lumMod val="50000"/>
                  </a:schemeClr>
                </a:solidFill>
              </a:rPr>
              <a:t>SC</a:t>
            </a:r>
            <a:r>
              <a:rPr kumimoji="1" lang="ja-JP" altLang="en-US" dirty="0">
                <a:solidFill>
                  <a:schemeClr val="bg2">
                    <a:lumMod val="50000"/>
                  </a:schemeClr>
                </a:solidFill>
              </a:rPr>
              <a:t>・</a:t>
            </a:r>
            <a:r>
              <a:rPr kumimoji="1" lang="en-US" altLang="ja-JP" dirty="0">
                <a:solidFill>
                  <a:schemeClr val="bg2">
                    <a:lumMod val="50000"/>
                  </a:schemeClr>
                </a:solidFill>
              </a:rPr>
              <a:t>CC</a:t>
            </a:r>
            <a:r>
              <a:rPr lang="ja-JP" altLang="en-US" dirty="0">
                <a:solidFill>
                  <a:schemeClr val="bg2">
                    <a:lumMod val="50000"/>
                  </a:schemeClr>
                </a:solidFill>
              </a:rPr>
              <a:t>をどのように構築すべきか</a:t>
            </a:r>
            <a:r>
              <a:rPr kumimoji="1" lang="ja-JP" altLang="en-US" dirty="0">
                <a:solidFill>
                  <a:schemeClr val="bg2">
                    <a:lumMod val="50000"/>
                  </a:schemeClr>
                </a:solidFill>
              </a:rPr>
              <a:t>学ぶ</a:t>
            </a:r>
            <a:endParaRPr kumimoji="1" lang="en-US" altLang="ja-JP" dirty="0">
              <a:solidFill>
                <a:schemeClr val="bg2">
                  <a:lumMod val="50000"/>
                </a:schemeClr>
              </a:solidFill>
            </a:endParaRPr>
          </a:p>
        </p:txBody>
      </p:sp>
      <p:sp>
        <p:nvSpPr>
          <p:cNvPr id="4" name="タイトル 1">
            <a:extLst>
              <a:ext uri="{FF2B5EF4-FFF2-40B4-BE49-F238E27FC236}">
                <a16:creationId xmlns:a16="http://schemas.microsoft.com/office/drawing/2014/main" id="{788369D4-EAE1-7D67-5235-43C0FE802F9B}"/>
              </a:ext>
            </a:extLst>
          </p:cNvPr>
          <p:cNvSpPr txBox="1">
            <a:spLocks/>
          </p:cNvSpPr>
          <p:nvPr/>
        </p:nvSpPr>
        <p:spPr>
          <a:xfrm>
            <a:off x="838200" y="191257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800" b="1" dirty="0">
                <a:latin typeface="+mn-ea"/>
                <a:ea typeface="+mn-ea"/>
              </a:rPr>
              <a:t>発表の進め方について</a:t>
            </a:r>
          </a:p>
        </p:txBody>
      </p:sp>
      <p:sp>
        <p:nvSpPr>
          <p:cNvPr id="5" name="コンテンツ プレースホルダー 2">
            <a:extLst>
              <a:ext uri="{FF2B5EF4-FFF2-40B4-BE49-F238E27FC236}">
                <a16:creationId xmlns:a16="http://schemas.microsoft.com/office/drawing/2014/main" id="{99AEB106-476D-4416-156B-C35345D4BCE7}"/>
              </a:ext>
            </a:extLst>
          </p:cNvPr>
          <p:cNvSpPr txBox="1">
            <a:spLocks/>
          </p:cNvSpPr>
          <p:nvPr/>
        </p:nvSpPr>
        <p:spPr>
          <a:xfrm>
            <a:off x="838200" y="2945946"/>
            <a:ext cx="10515600" cy="31500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endParaRPr lang="en-US" altLang="ja-JP" dirty="0"/>
          </a:p>
        </p:txBody>
      </p:sp>
      <p:sp>
        <p:nvSpPr>
          <p:cNvPr id="6" name="コンテンツ プレースホルダー 2">
            <a:extLst>
              <a:ext uri="{FF2B5EF4-FFF2-40B4-BE49-F238E27FC236}">
                <a16:creationId xmlns:a16="http://schemas.microsoft.com/office/drawing/2014/main" id="{60D0DE2B-419F-D300-4106-D16059F2A3F0}"/>
              </a:ext>
            </a:extLst>
          </p:cNvPr>
          <p:cNvSpPr txBox="1">
            <a:spLocks/>
          </p:cNvSpPr>
          <p:nvPr/>
        </p:nvSpPr>
        <p:spPr>
          <a:xfrm>
            <a:off x="838200" y="3059794"/>
            <a:ext cx="10515600" cy="27782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dirty="0"/>
          </a:p>
          <a:p>
            <a:endParaRPr lang="en-US" altLang="ja-JP" dirty="0"/>
          </a:p>
        </p:txBody>
      </p:sp>
      <p:sp>
        <p:nvSpPr>
          <p:cNvPr id="9" name="コンテンツ プレースホルダー 2">
            <a:extLst>
              <a:ext uri="{FF2B5EF4-FFF2-40B4-BE49-F238E27FC236}">
                <a16:creationId xmlns:a16="http://schemas.microsoft.com/office/drawing/2014/main" id="{5AA8EE27-23BB-271F-D341-922C60D87702}"/>
              </a:ext>
            </a:extLst>
          </p:cNvPr>
          <p:cNvSpPr txBox="1">
            <a:spLocks/>
          </p:cNvSpPr>
          <p:nvPr/>
        </p:nvSpPr>
        <p:spPr>
          <a:xfrm>
            <a:off x="838200" y="3059794"/>
            <a:ext cx="10515600" cy="27782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1.</a:t>
            </a:r>
            <a:r>
              <a:rPr lang="en-US" altLang="ja-JP" dirty="0">
                <a:solidFill>
                  <a:schemeClr val="bg2">
                    <a:lumMod val="50000"/>
                  </a:schemeClr>
                </a:solidFill>
              </a:rPr>
              <a:t>SC</a:t>
            </a:r>
            <a:r>
              <a:rPr lang="ja-JP" altLang="en-US" dirty="0">
                <a:solidFill>
                  <a:schemeClr val="bg2">
                    <a:lumMod val="50000"/>
                  </a:schemeClr>
                </a:solidFill>
              </a:rPr>
              <a:t>と</a:t>
            </a:r>
            <a:r>
              <a:rPr lang="en-US" altLang="ja-JP" dirty="0">
                <a:solidFill>
                  <a:schemeClr val="bg2">
                    <a:lumMod val="50000"/>
                  </a:schemeClr>
                </a:solidFill>
              </a:rPr>
              <a:t>CC</a:t>
            </a:r>
            <a:r>
              <a:rPr lang="ja-JP" altLang="en-US" dirty="0">
                <a:solidFill>
                  <a:schemeClr val="bg2">
                    <a:lumMod val="50000"/>
                  </a:schemeClr>
                </a:solidFill>
              </a:rPr>
              <a:t>の選び方</a:t>
            </a:r>
            <a:endParaRPr lang="en-US" altLang="ja-JP" dirty="0">
              <a:solidFill>
                <a:schemeClr val="bg2">
                  <a:lumMod val="50000"/>
                </a:schemeClr>
              </a:solidFill>
            </a:endParaRPr>
          </a:p>
          <a:p>
            <a:pPr marL="0" indent="0">
              <a:buNone/>
            </a:pPr>
            <a:r>
              <a:rPr lang="en-US" altLang="ja-JP" dirty="0"/>
              <a:t>2.</a:t>
            </a:r>
            <a:r>
              <a:rPr lang="en-US" altLang="ja-JP" dirty="0">
                <a:solidFill>
                  <a:schemeClr val="bg2">
                    <a:lumMod val="50000"/>
                  </a:schemeClr>
                </a:solidFill>
              </a:rPr>
              <a:t>Server Actions</a:t>
            </a:r>
          </a:p>
          <a:p>
            <a:pPr marL="0" indent="0">
              <a:buNone/>
            </a:pPr>
            <a:r>
              <a:rPr lang="en-US" altLang="ja-JP" dirty="0"/>
              <a:t>3.</a:t>
            </a:r>
            <a:r>
              <a:rPr lang="en-US" altLang="ja-JP" dirty="0">
                <a:solidFill>
                  <a:schemeClr val="bg2">
                    <a:lumMod val="50000"/>
                  </a:schemeClr>
                </a:solidFill>
              </a:rPr>
              <a:t>Suspense</a:t>
            </a:r>
          </a:p>
          <a:p>
            <a:pPr marL="0" indent="0">
              <a:buNone/>
            </a:pPr>
            <a:r>
              <a:rPr lang="en-US" altLang="ja-JP" dirty="0"/>
              <a:t>4.</a:t>
            </a:r>
            <a:r>
              <a:rPr lang="en-US" altLang="ja-JP" dirty="0">
                <a:solidFill>
                  <a:schemeClr val="bg2">
                    <a:lumMod val="50000"/>
                  </a:schemeClr>
                </a:solidFill>
              </a:rPr>
              <a:t>Partial Prerendering</a:t>
            </a:r>
          </a:p>
          <a:p>
            <a:endParaRPr lang="en-US" altLang="ja-JP" dirty="0"/>
          </a:p>
        </p:txBody>
      </p:sp>
    </p:spTree>
    <p:extLst>
      <p:ext uri="{BB962C8B-B14F-4D97-AF65-F5344CB8AC3E}">
        <p14:creationId xmlns:p14="http://schemas.microsoft.com/office/powerpoint/2010/main" val="2997038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429910-802D-7E09-771F-0DDB0B43974A}"/>
              </a:ext>
            </a:extLst>
          </p:cNvPr>
          <p:cNvSpPr>
            <a:spLocks noGrp="1"/>
          </p:cNvSpPr>
          <p:nvPr>
            <p:ph type="title"/>
          </p:nvPr>
        </p:nvSpPr>
        <p:spPr/>
        <p:txBody>
          <a:bodyPr>
            <a:normAutofit/>
          </a:bodyPr>
          <a:lstStyle/>
          <a:p>
            <a:r>
              <a:rPr kumimoji="1" lang="ja-JP" altLang="en-US" sz="2800" b="1" dirty="0">
                <a:latin typeface="+mn-ea"/>
                <a:ea typeface="+mn-ea"/>
              </a:rPr>
              <a:t>おさらい</a:t>
            </a:r>
            <a:r>
              <a:rPr kumimoji="1" lang="en-US" altLang="ja-JP" sz="2800" b="1" dirty="0">
                <a:latin typeface="+mn-ea"/>
                <a:ea typeface="+mn-ea"/>
              </a:rPr>
              <a:t>:SC</a:t>
            </a:r>
            <a:r>
              <a:rPr kumimoji="1" lang="ja-JP" altLang="en-US" sz="2800" b="1" dirty="0">
                <a:latin typeface="+mn-ea"/>
                <a:ea typeface="+mn-ea"/>
              </a:rPr>
              <a:t>・</a:t>
            </a:r>
            <a:r>
              <a:rPr kumimoji="1" lang="en-US" altLang="ja-JP" sz="2800" b="1" dirty="0">
                <a:latin typeface="+mn-ea"/>
                <a:ea typeface="+mn-ea"/>
              </a:rPr>
              <a:t>CC(Client Component)</a:t>
            </a:r>
            <a:r>
              <a:rPr kumimoji="1" lang="ja-JP" altLang="en-US" sz="2800" b="1" dirty="0">
                <a:latin typeface="+mn-ea"/>
                <a:ea typeface="+mn-ea"/>
              </a:rPr>
              <a:t>の違い</a:t>
            </a:r>
          </a:p>
        </p:txBody>
      </p:sp>
      <p:sp>
        <p:nvSpPr>
          <p:cNvPr id="3" name="コンテンツ プレースホルダー 2">
            <a:extLst>
              <a:ext uri="{FF2B5EF4-FFF2-40B4-BE49-F238E27FC236}">
                <a16:creationId xmlns:a16="http://schemas.microsoft.com/office/drawing/2014/main" id="{4A536582-CB18-133D-2E38-8AE4DBCD61AA}"/>
              </a:ext>
            </a:extLst>
          </p:cNvPr>
          <p:cNvSpPr>
            <a:spLocks noGrp="1"/>
          </p:cNvSpPr>
          <p:nvPr>
            <p:ph idx="1"/>
          </p:nvPr>
        </p:nvSpPr>
        <p:spPr>
          <a:xfrm>
            <a:off x="838200" y="1420273"/>
            <a:ext cx="10515600" cy="4351338"/>
          </a:xfrm>
        </p:spPr>
        <p:txBody>
          <a:bodyPr/>
          <a:lstStyle/>
          <a:p>
            <a:pPr marL="0" indent="0">
              <a:buNone/>
            </a:pPr>
            <a:r>
              <a:rPr lang="ja-JP" altLang="en-US" dirty="0"/>
              <a:t>・</a:t>
            </a:r>
            <a:r>
              <a:rPr lang="en-US" altLang="ja-JP" b="1" dirty="0" err="1"/>
              <a:t>SC</a:t>
            </a:r>
            <a:r>
              <a:rPr lang="en-US" altLang="ja-JP" dirty="0" err="1">
                <a:solidFill>
                  <a:schemeClr val="bg2">
                    <a:lumMod val="50000"/>
                  </a:schemeClr>
                </a:solidFill>
              </a:rPr>
              <a:t>:</a:t>
            </a:r>
            <a:r>
              <a:rPr lang="en-US" altLang="ja-JP" b="1" dirty="0" err="1"/>
              <a:t>Hydration</a:t>
            </a:r>
            <a:r>
              <a:rPr lang="ja-JP" altLang="en-US" dirty="0">
                <a:solidFill>
                  <a:schemeClr val="bg2">
                    <a:lumMod val="50000"/>
                  </a:schemeClr>
                </a:solidFill>
              </a:rPr>
              <a:t>が実行されないコンポーネント</a:t>
            </a:r>
            <a:endParaRPr lang="en-US" altLang="ja-JP" dirty="0">
              <a:solidFill>
                <a:schemeClr val="bg2">
                  <a:lumMod val="50000"/>
                </a:schemeClr>
              </a:solidFill>
            </a:endParaRPr>
          </a:p>
          <a:p>
            <a:pPr marL="0" indent="0">
              <a:buNone/>
            </a:pPr>
            <a:r>
              <a:rPr lang="ja-JP" altLang="en-US" dirty="0">
                <a:solidFill>
                  <a:schemeClr val="bg2">
                    <a:lumMod val="50000"/>
                  </a:schemeClr>
                </a:solidFill>
              </a:rPr>
              <a:t>・</a:t>
            </a:r>
            <a:r>
              <a:rPr lang="en-US" altLang="ja-JP" b="1" dirty="0"/>
              <a:t>CC</a:t>
            </a:r>
            <a:r>
              <a:rPr lang="en-US" altLang="ja-JP" dirty="0">
                <a:solidFill>
                  <a:schemeClr val="bg2">
                    <a:lumMod val="50000"/>
                  </a:schemeClr>
                </a:solidFill>
              </a:rPr>
              <a:t>:</a:t>
            </a:r>
            <a:r>
              <a:rPr lang="ja-JP" altLang="en-US" dirty="0">
                <a:solidFill>
                  <a:schemeClr val="bg2">
                    <a:lumMod val="50000"/>
                  </a:schemeClr>
                </a:solidFill>
              </a:rPr>
              <a:t>従来の</a:t>
            </a:r>
            <a:r>
              <a:rPr lang="en-US" altLang="ja-JP" b="1" dirty="0"/>
              <a:t>Hydration</a:t>
            </a:r>
            <a:r>
              <a:rPr lang="ja-JP" altLang="en-US" dirty="0">
                <a:solidFill>
                  <a:schemeClr val="bg2">
                    <a:lumMod val="50000"/>
                  </a:schemeClr>
                </a:solidFill>
              </a:rPr>
              <a:t>が実行されるコンポーネント</a:t>
            </a:r>
            <a:endParaRPr lang="en-US" altLang="ja-JP" dirty="0">
              <a:solidFill>
                <a:schemeClr val="bg2">
                  <a:lumMod val="50000"/>
                </a:schemeClr>
              </a:solidFill>
            </a:endParaRPr>
          </a:p>
        </p:txBody>
      </p:sp>
      <p:pic>
        <p:nvPicPr>
          <p:cNvPr id="5" name="図 4">
            <a:extLst>
              <a:ext uri="{FF2B5EF4-FFF2-40B4-BE49-F238E27FC236}">
                <a16:creationId xmlns:a16="http://schemas.microsoft.com/office/drawing/2014/main" id="{C1843C38-CAAE-77C9-384E-87A2572182D5}"/>
              </a:ext>
            </a:extLst>
          </p:cNvPr>
          <p:cNvPicPr>
            <a:picLocks noChangeAspect="1"/>
          </p:cNvPicPr>
          <p:nvPr/>
        </p:nvPicPr>
        <p:blipFill>
          <a:blip r:embed="rId3"/>
          <a:stretch>
            <a:fillRect/>
          </a:stretch>
        </p:blipFill>
        <p:spPr>
          <a:xfrm>
            <a:off x="6478250" y="3066395"/>
            <a:ext cx="4493300" cy="2662280"/>
          </a:xfrm>
          <a:prstGeom prst="rect">
            <a:avLst/>
          </a:prstGeom>
        </p:spPr>
      </p:pic>
      <p:pic>
        <p:nvPicPr>
          <p:cNvPr id="7" name="図 6">
            <a:extLst>
              <a:ext uri="{FF2B5EF4-FFF2-40B4-BE49-F238E27FC236}">
                <a16:creationId xmlns:a16="http://schemas.microsoft.com/office/drawing/2014/main" id="{A542C3D9-7E9E-6140-F2ED-48C0005507BF}"/>
              </a:ext>
            </a:extLst>
          </p:cNvPr>
          <p:cNvPicPr>
            <a:picLocks noChangeAspect="1"/>
          </p:cNvPicPr>
          <p:nvPr/>
        </p:nvPicPr>
        <p:blipFill>
          <a:blip r:embed="rId4"/>
          <a:stretch>
            <a:fillRect/>
          </a:stretch>
        </p:blipFill>
        <p:spPr>
          <a:xfrm>
            <a:off x="1096883" y="3066395"/>
            <a:ext cx="4493301" cy="2539114"/>
          </a:xfrm>
          <a:prstGeom prst="rect">
            <a:avLst/>
          </a:prstGeom>
        </p:spPr>
      </p:pic>
    </p:spTree>
    <p:extLst>
      <p:ext uri="{BB962C8B-B14F-4D97-AF65-F5344CB8AC3E}">
        <p14:creationId xmlns:p14="http://schemas.microsoft.com/office/powerpoint/2010/main" val="3669461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429910-802D-7E09-771F-0DDB0B43974A}"/>
              </a:ext>
            </a:extLst>
          </p:cNvPr>
          <p:cNvSpPr>
            <a:spLocks noGrp="1"/>
          </p:cNvSpPr>
          <p:nvPr>
            <p:ph type="title"/>
          </p:nvPr>
        </p:nvSpPr>
        <p:spPr/>
        <p:txBody>
          <a:bodyPr>
            <a:normAutofit/>
          </a:bodyPr>
          <a:lstStyle/>
          <a:p>
            <a:r>
              <a:rPr kumimoji="1" lang="en-US" altLang="ja-JP" sz="2800" b="1">
                <a:latin typeface="+mn-ea"/>
                <a:ea typeface="+mn-ea"/>
              </a:rPr>
              <a:t>SC</a:t>
            </a:r>
            <a:r>
              <a:rPr kumimoji="1" lang="ja-JP" altLang="en-US" sz="2800" b="1">
                <a:latin typeface="+mn-ea"/>
                <a:ea typeface="+mn-ea"/>
              </a:rPr>
              <a:t>・</a:t>
            </a:r>
            <a:r>
              <a:rPr kumimoji="1" lang="en-US" altLang="ja-JP" sz="2800" b="1">
                <a:latin typeface="+mn-ea"/>
                <a:ea typeface="+mn-ea"/>
              </a:rPr>
              <a:t>CC</a:t>
            </a:r>
            <a:r>
              <a:rPr lang="ja-JP" altLang="en-US" sz="2800" b="1">
                <a:latin typeface="+mn-ea"/>
                <a:ea typeface="+mn-ea"/>
              </a:rPr>
              <a:t>を選ぶ時の</a:t>
            </a:r>
            <a:r>
              <a:rPr kumimoji="1" lang="ja-JP" altLang="en-US" sz="2800" b="1">
                <a:latin typeface="+mn-ea"/>
                <a:ea typeface="+mn-ea"/>
              </a:rPr>
              <a:t>スタンス</a:t>
            </a:r>
            <a:endParaRPr kumimoji="1" lang="ja-JP" altLang="en-US" sz="2800" b="1" dirty="0">
              <a:latin typeface="+mn-ea"/>
              <a:ea typeface="+mn-ea"/>
            </a:endParaRPr>
          </a:p>
        </p:txBody>
      </p:sp>
      <p:sp>
        <p:nvSpPr>
          <p:cNvPr id="3" name="コンテンツ プレースホルダー 2">
            <a:extLst>
              <a:ext uri="{FF2B5EF4-FFF2-40B4-BE49-F238E27FC236}">
                <a16:creationId xmlns:a16="http://schemas.microsoft.com/office/drawing/2014/main" id="{4A536582-CB18-133D-2E38-8AE4DBCD61AA}"/>
              </a:ext>
            </a:extLst>
          </p:cNvPr>
          <p:cNvSpPr>
            <a:spLocks noGrp="1"/>
          </p:cNvSpPr>
          <p:nvPr>
            <p:ph idx="1"/>
          </p:nvPr>
        </p:nvSpPr>
        <p:spPr>
          <a:xfrm>
            <a:off x="838200" y="1420273"/>
            <a:ext cx="10515600" cy="4351338"/>
          </a:xfrm>
        </p:spPr>
        <p:txBody>
          <a:bodyPr/>
          <a:lstStyle/>
          <a:p>
            <a:pPr marL="0" indent="0">
              <a:buNone/>
            </a:pPr>
            <a:r>
              <a:rPr lang="ja-JP" altLang="en-US" dirty="0"/>
              <a:t>・</a:t>
            </a:r>
            <a:r>
              <a:rPr lang="ja-JP" altLang="en-US" dirty="0">
                <a:solidFill>
                  <a:schemeClr val="bg2">
                    <a:lumMod val="50000"/>
                  </a:schemeClr>
                </a:solidFill>
              </a:rPr>
              <a:t>パフォーマンス面・書きやすさから</a:t>
            </a:r>
            <a:r>
              <a:rPr lang="en-US" altLang="ja-JP" dirty="0">
                <a:solidFill>
                  <a:schemeClr val="bg2">
                    <a:lumMod val="50000"/>
                  </a:schemeClr>
                </a:solidFill>
              </a:rPr>
              <a:t>SC</a:t>
            </a:r>
            <a:r>
              <a:rPr lang="ja-JP" altLang="en-US" dirty="0">
                <a:solidFill>
                  <a:schemeClr val="bg2">
                    <a:lumMod val="50000"/>
                  </a:schemeClr>
                </a:solidFill>
              </a:rPr>
              <a:t>を基本的に使う</a:t>
            </a:r>
            <a:endParaRPr lang="en-US" altLang="ja-JP" dirty="0">
              <a:solidFill>
                <a:schemeClr val="bg2">
                  <a:lumMod val="50000"/>
                </a:schemeClr>
              </a:solidFill>
            </a:endParaRPr>
          </a:p>
          <a:p>
            <a:pPr marL="0" indent="0">
              <a:buNone/>
            </a:pPr>
            <a:r>
              <a:rPr lang="ja-JP" altLang="en-US" dirty="0">
                <a:solidFill>
                  <a:schemeClr val="bg2">
                    <a:lumMod val="50000"/>
                  </a:schemeClr>
                </a:solidFill>
              </a:rPr>
              <a:t>　基本</a:t>
            </a:r>
            <a:r>
              <a:rPr lang="en-US" altLang="ja-JP" dirty="0">
                <a:solidFill>
                  <a:schemeClr val="bg2">
                    <a:lumMod val="50000"/>
                  </a:schemeClr>
                </a:solidFill>
              </a:rPr>
              <a:t>SC</a:t>
            </a:r>
            <a:r>
              <a:rPr lang="ja-JP" altLang="en-US" dirty="0">
                <a:solidFill>
                  <a:schemeClr val="bg2">
                    <a:lumMod val="50000"/>
                  </a:schemeClr>
                </a:solidFill>
              </a:rPr>
              <a:t>で、必要な部分だけ</a:t>
            </a:r>
            <a:r>
              <a:rPr lang="en-US" altLang="ja-JP" dirty="0">
                <a:solidFill>
                  <a:schemeClr val="bg2">
                    <a:lumMod val="50000"/>
                  </a:schemeClr>
                </a:solidFill>
              </a:rPr>
              <a:t>CC</a:t>
            </a:r>
            <a:r>
              <a:rPr lang="ja-JP" altLang="en-US" dirty="0">
                <a:solidFill>
                  <a:schemeClr val="bg2">
                    <a:lumMod val="50000"/>
                  </a:schemeClr>
                </a:solidFill>
              </a:rPr>
              <a:t>にするのが一般的</a:t>
            </a:r>
            <a:endParaRPr lang="en-US" altLang="ja-JP" dirty="0">
              <a:solidFill>
                <a:schemeClr val="bg2">
                  <a:lumMod val="50000"/>
                </a:schemeClr>
              </a:solidFill>
            </a:endParaRPr>
          </a:p>
        </p:txBody>
      </p:sp>
      <p:pic>
        <p:nvPicPr>
          <p:cNvPr id="6" name="図 5">
            <a:extLst>
              <a:ext uri="{FF2B5EF4-FFF2-40B4-BE49-F238E27FC236}">
                <a16:creationId xmlns:a16="http://schemas.microsoft.com/office/drawing/2014/main" id="{9E1864B3-A07F-46AB-014F-77E3F39352F0}"/>
              </a:ext>
            </a:extLst>
          </p:cNvPr>
          <p:cNvPicPr>
            <a:picLocks noChangeAspect="1"/>
          </p:cNvPicPr>
          <p:nvPr/>
        </p:nvPicPr>
        <p:blipFill>
          <a:blip r:embed="rId3"/>
          <a:stretch>
            <a:fillRect/>
          </a:stretch>
        </p:blipFill>
        <p:spPr>
          <a:xfrm>
            <a:off x="838200" y="2745836"/>
            <a:ext cx="5341556" cy="2159034"/>
          </a:xfrm>
          <a:prstGeom prst="rect">
            <a:avLst/>
          </a:prstGeom>
        </p:spPr>
      </p:pic>
      <p:pic>
        <p:nvPicPr>
          <p:cNvPr id="5" name="図 4">
            <a:extLst>
              <a:ext uri="{FF2B5EF4-FFF2-40B4-BE49-F238E27FC236}">
                <a16:creationId xmlns:a16="http://schemas.microsoft.com/office/drawing/2014/main" id="{00E6B0E5-CC6E-C357-E081-03968AF5EE88}"/>
              </a:ext>
            </a:extLst>
          </p:cNvPr>
          <p:cNvPicPr>
            <a:picLocks noChangeAspect="1"/>
          </p:cNvPicPr>
          <p:nvPr/>
        </p:nvPicPr>
        <p:blipFill>
          <a:blip r:embed="rId4"/>
          <a:stretch>
            <a:fillRect/>
          </a:stretch>
        </p:blipFill>
        <p:spPr>
          <a:xfrm>
            <a:off x="6521787" y="2745836"/>
            <a:ext cx="4832013" cy="3598031"/>
          </a:xfrm>
          <a:prstGeom prst="rect">
            <a:avLst/>
          </a:prstGeom>
        </p:spPr>
      </p:pic>
    </p:spTree>
    <p:extLst>
      <p:ext uri="{BB962C8B-B14F-4D97-AF65-F5344CB8AC3E}">
        <p14:creationId xmlns:p14="http://schemas.microsoft.com/office/powerpoint/2010/main" val="4044959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429910-802D-7E09-771F-0DDB0B43974A}"/>
              </a:ext>
            </a:extLst>
          </p:cNvPr>
          <p:cNvSpPr>
            <a:spLocks noGrp="1"/>
          </p:cNvSpPr>
          <p:nvPr>
            <p:ph type="title"/>
          </p:nvPr>
        </p:nvSpPr>
        <p:spPr/>
        <p:txBody>
          <a:bodyPr>
            <a:normAutofit/>
          </a:bodyPr>
          <a:lstStyle/>
          <a:p>
            <a:r>
              <a:rPr lang="ja-JP" altLang="en-US" sz="2800" b="1" dirty="0">
                <a:latin typeface="+mn-ea"/>
                <a:ea typeface="+mn-ea"/>
              </a:rPr>
              <a:t>必要な部分だけ</a:t>
            </a:r>
            <a:r>
              <a:rPr lang="en-US" altLang="ja-JP" sz="2800" b="1" dirty="0">
                <a:latin typeface="+mn-ea"/>
                <a:ea typeface="+mn-ea"/>
              </a:rPr>
              <a:t>CC</a:t>
            </a:r>
            <a:r>
              <a:rPr lang="ja-JP" altLang="en-US" sz="2800" b="1" dirty="0">
                <a:latin typeface="+mn-ea"/>
                <a:ea typeface="+mn-ea"/>
              </a:rPr>
              <a:t>にするってどういう感覚？</a:t>
            </a:r>
            <a:endParaRPr kumimoji="1" lang="ja-JP" altLang="en-US" sz="2800" b="1" dirty="0">
              <a:latin typeface="+mn-ea"/>
              <a:ea typeface="+mn-ea"/>
            </a:endParaRPr>
          </a:p>
        </p:txBody>
      </p:sp>
      <p:sp>
        <p:nvSpPr>
          <p:cNvPr id="3" name="コンテンツ プレースホルダー 2">
            <a:extLst>
              <a:ext uri="{FF2B5EF4-FFF2-40B4-BE49-F238E27FC236}">
                <a16:creationId xmlns:a16="http://schemas.microsoft.com/office/drawing/2014/main" id="{4A536582-CB18-133D-2E38-8AE4DBCD61AA}"/>
              </a:ext>
            </a:extLst>
          </p:cNvPr>
          <p:cNvSpPr>
            <a:spLocks noGrp="1"/>
          </p:cNvSpPr>
          <p:nvPr>
            <p:ph idx="1"/>
          </p:nvPr>
        </p:nvSpPr>
        <p:spPr>
          <a:xfrm>
            <a:off x="838200" y="1420273"/>
            <a:ext cx="10515600" cy="4351338"/>
          </a:xfrm>
        </p:spPr>
        <p:txBody>
          <a:bodyPr/>
          <a:lstStyle/>
          <a:p>
            <a:pPr marL="0" indent="0">
              <a:buNone/>
            </a:pPr>
            <a:r>
              <a:rPr lang="ja-JP" altLang="en-US" dirty="0"/>
              <a:t>・</a:t>
            </a:r>
            <a:r>
              <a:rPr lang="ja-JP" altLang="en-US" b="1" dirty="0"/>
              <a:t>前提</a:t>
            </a:r>
            <a:r>
              <a:rPr lang="en-US" altLang="ja-JP" dirty="0"/>
              <a:t>:</a:t>
            </a:r>
            <a:r>
              <a:rPr lang="en-US" altLang="ja-JP" dirty="0">
                <a:solidFill>
                  <a:schemeClr val="bg2">
                    <a:lumMod val="50000"/>
                  </a:schemeClr>
                </a:solidFill>
              </a:rPr>
              <a:t>Hydration</a:t>
            </a:r>
            <a:r>
              <a:rPr lang="ja-JP" altLang="en-US" dirty="0">
                <a:solidFill>
                  <a:schemeClr val="bg2">
                    <a:lumMod val="50000"/>
                  </a:schemeClr>
                </a:solidFill>
              </a:rPr>
              <a:t>が必要な部分だけを</a:t>
            </a:r>
            <a:r>
              <a:rPr lang="en-US" altLang="ja-JP" dirty="0">
                <a:solidFill>
                  <a:schemeClr val="bg2">
                    <a:lumMod val="50000"/>
                  </a:schemeClr>
                </a:solidFill>
              </a:rPr>
              <a:t>CC</a:t>
            </a:r>
            <a:r>
              <a:rPr lang="ja-JP" altLang="en-US" dirty="0">
                <a:solidFill>
                  <a:schemeClr val="bg2">
                    <a:lumMod val="50000"/>
                  </a:schemeClr>
                </a:solidFill>
              </a:rPr>
              <a:t>にしてください</a:t>
            </a:r>
            <a:endParaRPr lang="en-US" altLang="ja-JP" dirty="0">
              <a:solidFill>
                <a:schemeClr val="bg2">
                  <a:lumMod val="50000"/>
                </a:schemeClr>
              </a:solidFill>
            </a:endParaRPr>
          </a:p>
          <a:p>
            <a:pPr marL="0" indent="0">
              <a:buNone/>
            </a:pPr>
            <a:r>
              <a:rPr lang="ja-JP" altLang="en-US" dirty="0">
                <a:solidFill>
                  <a:schemeClr val="bg2">
                    <a:lumMod val="50000"/>
                  </a:schemeClr>
                </a:solidFill>
              </a:rPr>
              <a:t>・</a:t>
            </a:r>
            <a:r>
              <a:rPr lang="ja-JP" altLang="en-US" b="1" dirty="0"/>
              <a:t>感覚</a:t>
            </a:r>
            <a:r>
              <a:rPr lang="en-US" altLang="ja-JP" dirty="0">
                <a:solidFill>
                  <a:schemeClr val="bg2">
                    <a:lumMod val="50000"/>
                  </a:schemeClr>
                </a:solidFill>
              </a:rPr>
              <a:t>:</a:t>
            </a:r>
            <a:r>
              <a:rPr lang="ja-JP" altLang="en-US" dirty="0">
                <a:solidFill>
                  <a:schemeClr val="bg2">
                    <a:lumMod val="50000"/>
                  </a:schemeClr>
                </a:solidFill>
              </a:rPr>
              <a:t>コンポーネントツリーの端に寄せていくような感覚</a:t>
            </a:r>
            <a:endParaRPr lang="en-US" altLang="ja-JP" dirty="0">
              <a:solidFill>
                <a:schemeClr val="bg2">
                  <a:lumMod val="50000"/>
                </a:schemeClr>
              </a:solidFill>
            </a:endParaRPr>
          </a:p>
        </p:txBody>
      </p:sp>
      <p:pic>
        <p:nvPicPr>
          <p:cNvPr id="11" name="図 10">
            <a:extLst>
              <a:ext uri="{FF2B5EF4-FFF2-40B4-BE49-F238E27FC236}">
                <a16:creationId xmlns:a16="http://schemas.microsoft.com/office/drawing/2014/main" id="{8F29AAB6-9DD9-83E2-C61A-5C706090271C}"/>
              </a:ext>
            </a:extLst>
          </p:cNvPr>
          <p:cNvPicPr>
            <a:picLocks noChangeAspect="1"/>
          </p:cNvPicPr>
          <p:nvPr/>
        </p:nvPicPr>
        <p:blipFill>
          <a:blip r:embed="rId3"/>
          <a:stretch>
            <a:fillRect/>
          </a:stretch>
        </p:blipFill>
        <p:spPr>
          <a:xfrm>
            <a:off x="838200" y="2555801"/>
            <a:ext cx="3000794" cy="2343477"/>
          </a:xfrm>
          <a:prstGeom prst="rect">
            <a:avLst/>
          </a:prstGeom>
        </p:spPr>
      </p:pic>
      <p:pic>
        <p:nvPicPr>
          <p:cNvPr id="13" name="図 12">
            <a:extLst>
              <a:ext uri="{FF2B5EF4-FFF2-40B4-BE49-F238E27FC236}">
                <a16:creationId xmlns:a16="http://schemas.microsoft.com/office/drawing/2014/main" id="{B3291694-864B-777E-12C9-DE86A9291191}"/>
              </a:ext>
            </a:extLst>
          </p:cNvPr>
          <p:cNvPicPr>
            <a:picLocks noChangeAspect="1"/>
          </p:cNvPicPr>
          <p:nvPr/>
        </p:nvPicPr>
        <p:blipFill>
          <a:blip r:embed="rId4"/>
          <a:stretch>
            <a:fillRect/>
          </a:stretch>
        </p:blipFill>
        <p:spPr>
          <a:xfrm>
            <a:off x="6265663" y="2555801"/>
            <a:ext cx="5088137" cy="3937074"/>
          </a:xfrm>
          <a:prstGeom prst="rect">
            <a:avLst/>
          </a:prstGeom>
        </p:spPr>
      </p:pic>
    </p:spTree>
    <p:extLst>
      <p:ext uri="{BB962C8B-B14F-4D97-AF65-F5344CB8AC3E}">
        <p14:creationId xmlns:p14="http://schemas.microsoft.com/office/powerpoint/2010/main" val="51256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429910-802D-7E09-771F-0DDB0B43974A}"/>
              </a:ext>
            </a:extLst>
          </p:cNvPr>
          <p:cNvSpPr>
            <a:spLocks noGrp="1"/>
          </p:cNvSpPr>
          <p:nvPr>
            <p:ph type="title"/>
          </p:nvPr>
        </p:nvSpPr>
        <p:spPr/>
        <p:txBody>
          <a:bodyPr>
            <a:normAutofit/>
          </a:bodyPr>
          <a:lstStyle/>
          <a:p>
            <a:r>
              <a:rPr kumimoji="1" lang="ja-JP" altLang="en-US" sz="2800" b="1" dirty="0">
                <a:latin typeface="+mn-ea"/>
                <a:ea typeface="+mn-ea"/>
              </a:rPr>
              <a:t>補足</a:t>
            </a:r>
            <a:r>
              <a:rPr kumimoji="1" lang="en-US" altLang="ja-JP" sz="2800" b="1" dirty="0">
                <a:latin typeface="+mn-ea"/>
                <a:ea typeface="+mn-ea"/>
              </a:rPr>
              <a:t>:CC</a:t>
            </a:r>
            <a:r>
              <a:rPr kumimoji="1" lang="ja-JP" altLang="en-US" sz="2800" b="1" dirty="0">
                <a:latin typeface="+mn-ea"/>
                <a:ea typeface="+mn-ea"/>
              </a:rPr>
              <a:t>の中で</a:t>
            </a:r>
            <a:r>
              <a:rPr kumimoji="1" lang="en-US" altLang="ja-JP" sz="2800" b="1" dirty="0">
                <a:latin typeface="+mn-ea"/>
                <a:ea typeface="+mn-ea"/>
              </a:rPr>
              <a:t>SC</a:t>
            </a:r>
            <a:r>
              <a:rPr kumimoji="1" lang="ja-JP" altLang="en-US" sz="2800" b="1" dirty="0">
                <a:latin typeface="+mn-ea"/>
                <a:ea typeface="+mn-ea"/>
              </a:rPr>
              <a:t>呼ぶとどうなるの？</a:t>
            </a:r>
          </a:p>
        </p:txBody>
      </p:sp>
      <p:sp>
        <p:nvSpPr>
          <p:cNvPr id="3" name="コンテンツ プレースホルダー 2">
            <a:extLst>
              <a:ext uri="{FF2B5EF4-FFF2-40B4-BE49-F238E27FC236}">
                <a16:creationId xmlns:a16="http://schemas.microsoft.com/office/drawing/2014/main" id="{4A536582-CB18-133D-2E38-8AE4DBCD61AA}"/>
              </a:ext>
            </a:extLst>
          </p:cNvPr>
          <p:cNvSpPr>
            <a:spLocks noGrp="1"/>
          </p:cNvSpPr>
          <p:nvPr>
            <p:ph idx="1"/>
          </p:nvPr>
        </p:nvSpPr>
        <p:spPr>
          <a:xfrm>
            <a:off x="838200" y="1420273"/>
            <a:ext cx="10515600" cy="4351338"/>
          </a:xfrm>
        </p:spPr>
        <p:txBody>
          <a:bodyPr/>
          <a:lstStyle/>
          <a:p>
            <a:pPr marL="0" indent="0">
              <a:buNone/>
            </a:pPr>
            <a:endParaRPr lang="en-US" altLang="ja-JP" dirty="0"/>
          </a:p>
          <a:p>
            <a:pPr marL="0" indent="0">
              <a:buNone/>
            </a:pPr>
            <a:r>
              <a:rPr lang="ja-JP" altLang="en-US" sz="2400" dirty="0">
                <a:solidFill>
                  <a:schemeClr val="bg2">
                    <a:lumMod val="50000"/>
                  </a:schemeClr>
                </a:solidFill>
              </a:rPr>
              <a:t>・</a:t>
            </a:r>
            <a:r>
              <a:rPr lang="en-US" altLang="ja-JP" sz="2400" b="1" dirty="0"/>
              <a:t>Q:</a:t>
            </a:r>
            <a:r>
              <a:rPr lang="ja-JP" altLang="en-US" sz="2400" dirty="0">
                <a:solidFill>
                  <a:schemeClr val="bg2">
                    <a:lumMod val="50000"/>
                  </a:schemeClr>
                </a:solidFill>
              </a:rPr>
              <a:t>調べていると</a:t>
            </a:r>
            <a:r>
              <a:rPr lang="en-US" altLang="ja-JP" sz="2400" dirty="0">
                <a:solidFill>
                  <a:schemeClr val="bg2">
                    <a:lumMod val="50000"/>
                  </a:schemeClr>
                </a:solidFill>
              </a:rPr>
              <a:t>CC</a:t>
            </a:r>
            <a:r>
              <a:rPr lang="ja-JP" altLang="en-US" sz="2400" dirty="0">
                <a:solidFill>
                  <a:schemeClr val="bg2">
                    <a:lumMod val="50000"/>
                  </a:schemeClr>
                </a:solidFill>
              </a:rPr>
              <a:t>から</a:t>
            </a:r>
            <a:r>
              <a:rPr lang="en-US" altLang="ja-JP" sz="2400" dirty="0">
                <a:solidFill>
                  <a:schemeClr val="bg2">
                    <a:lumMod val="50000"/>
                  </a:schemeClr>
                </a:solidFill>
              </a:rPr>
              <a:t>SC</a:t>
            </a:r>
            <a:r>
              <a:rPr lang="ja-JP" altLang="en-US" sz="2400" dirty="0">
                <a:solidFill>
                  <a:schemeClr val="bg2">
                    <a:lumMod val="50000"/>
                  </a:schemeClr>
                </a:solidFill>
              </a:rPr>
              <a:t>を呼び出せないと書いてあるが、本当か？</a:t>
            </a:r>
            <a:endParaRPr lang="en-US" altLang="ja-JP" sz="2400" dirty="0">
              <a:solidFill>
                <a:schemeClr val="bg2">
                  <a:lumMod val="50000"/>
                </a:schemeClr>
              </a:solidFill>
            </a:endParaRPr>
          </a:p>
          <a:p>
            <a:pPr marL="0" indent="0">
              <a:buNone/>
            </a:pPr>
            <a:r>
              <a:rPr lang="ja-JP" altLang="en-US" sz="2400" dirty="0">
                <a:solidFill>
                  <a:schemeClr val="bg2">
                    <a:lumMod val="50000"/>
                  </a:schemeClr>
                </a:solidFill>
              </a:rPr>
              <a:t>・</a:t>
            </a:r>
            <a:r>
              <a:rPr lang="en-US" altLang="ja-JP" sz="2400" b="1" dirty="0"/>
              <a:t>A:</a:t>
            </a:r>
            <a:r>
              <a:rPr lang="ja-JP" altLang="en-US" sz="2400" dirty="0">
                <a:solidFill>
                  <a:schemeClr val="bg2">
                    <a:lumMod val="50000"/>
                  </a:schemeClr>
                </a:solidFill>
              </a:rPr>
              <a:t>呼び出せない訳ではないが、呼び出した</a:t>
            </a:r>
            <a:r>
              <a:rPr lang="en-US" altLang="ja-JP" sz="2400" dirty="0">
                <a:solidFill>
                  <a:schemeClr val="bg2">
                    <a:lumMod val="50000"/>
                  </a:schemeClr>
                </a:solidFill>
              </a:rPr>
              <a:t>SC</a:t>
            </a:r>
            <a:r>
              <a:rPr lang="ja-JP" altLang="en-US" sz="2400" dirty="0">
                <a:solidFill>
                  <a:schemeClr val="bg2">
                    <a:lumMod val="50000"/>
                  </a:schemeClr>
                </a:solidFill>
              </a:rPr>
              <a:t>は</a:t>
            </a:r>
            <a:r>
              <a:rPr lang="en-US" altLang="ja-JP" sz="2400" dirty="0">
                <a:solidFill>
                  <a:schemeClr val="bg2">
                    <a:lumMod val="50000"/>
                  </a:schemeClr>
                </a:solidFill>
              </a:rPr>
              <a:t>CC</a:t>
            </a:r>
            <a:r>
              <a:rPr lang="ja-JP" altLang="en-US" sz="2400" dirty="0">
                <a:solidFill>
                  <a:schemeClr val="bg2">
                    <a:lumMod val="50000"/>
                  </a:schemeClr>
                </a:solidFill>
              </a:rPr>
              <a:t>になります。</a:t>
            </a:r>
            <a:endParaRPr lang="en-US" altLang="ja-JP" sz="2400" dirty="0">
              <a:solidFill>
                <a:schemeClr val="bg2">
                  <a:lumMod val="50000"/>
                </a:schemeClr>
              </a:solidFill>
            </a:endParaRPr>
          </a:p>
        </p:txBody>
      </p:sp>
      <p:pic>
        <p:nvPicPr>
          <p:cNvPr id="5" name="図 4">
            <a:extLst>
              <a:ext uri="{FF2B5EF4-FFF2-40B4-BE49-F238E27FC236}">
                <a16:creationId xmlns:a16="http://schemas.microsoft.com/office/drawing/2014/main" id="{76AF3058-F181-23D0-274C-1EA62DA6775C}"/>
              </a:ext>
            </a:extLst>
          </p:cNvPr>
          <p:cNvPicPr>
            <a:picLocks noChangeAspect="1"/>
          </p:cNvPicPr>
          <p:nvPr/>
        </p:nvPicPr>
        <p:blipFill>
          <a:blip r:embed="rId3"/>
          <a:stretch>
            <a:fillRect/>
          </a:stretch>
        </p:blipFill>
        <p:spPr>
          <a:xfrm>
            <a:off x="2637942" y="1395372"/>
            <a:ext cx="6916115" cy="295316"/>
          </a:xfrm>
          <a:prstGeom prst="rect">
            <a:avLst/>
          </a:prstGeom>
        </p:spPr>
      </p:pic>
      <p:pic>
        <p:nvPicPr>
          <p:cNvPr id="7" name="図 6">
            <a:extLst>
              <a:ext uri="{FF2B5EF4-FFF2-40B4-BE49-F238E27FC236}">
                <a16:creationId xmlns:a16="http://schemas.microsoft.com/office/drawing/2014/main" id="{0942F2EB-7CE6-D82A-AA68-737071519CBC}"/>
              </a:ext>
            </a:extLst>
          </p:cNvPr>
          <p:cNvPicPr>
            <a:picLocks noChangeAspect="1"/>
          </p:cNvPicPr>
          <p:nvPr/>
        </p:nvPicPr>
        <p:blipFill>
          <a:blip r:embed="rId4"/>
          <a:stretch>
            <a:fillRect/>
          </a:stretch>
        </p:blipFill>
        <p:spPr>
          <a:xfrm>
            <a:off x="838200" y="2873842"/>
            <a:ext cx="4686954" cy="3200847"/>
          </a:xfrm>
          <a:prstGeom prst="rect">
            <a:avLst/>
          </a:prstGeom>
        </p:spPr>
      </p:pic>
      <p:pic>
        <p:nvPicPr>
          <p:cNvPr id="9" name="図 8">
            <a:extLst>
              <a:ext uri="{FF2B5EF4-FFF2-40B4-BE49-F238E27FC236}">
                <a16:creationId xmlns:a16="http://schemas.microsoft.com/office/drawing/2014/main" id="{2C9AA40D-186D-E3C3-1ABC-562B6562DF9B}"/>
              </a:ext>
            </a:extLst>
          </p:cNvPr>
          <p:cNvPicPr>
            <a:picLocks noChangeAspect="1"/>
          </p:cNvPicPr>
          <p:nvPr/>
        </p:nvPicPr>
        <p:blipFill>
          <a:blip r:embed="rId5"/>
          <a:stretch>
            <a:fillRect/>
          </a:stretch>
        </p:blipFill>
        <p:spPr>
          <a:xfrm>
            <a:off x="5730358" y="4474265"/>
            <a:ext cx="4353533" cy="1619476"/>
          </a:xfrm>
          <a:prstGeom prst="rect">
            <a:avLst/>
          </a:prstGeom>
        </p:spPr>
      </p:pic>
      <p:pic>
        <p:nvPicPr>
          <p:cNvPr id="12" name="図 11">
            <a:extLst>
              <a:ext uri="{FF2B5EF4-FFF2-40B4-BE49-F238E27FC236}">
                <a16:creationId xmlns:a16="http://schemas.microsoft.com/office/drawing/2014/main" id="{B57C7D3A-8B85-CD0F-362E-CE923093D127}"/>
              </a:ext>
            </a:extLst>
          </p:cNvPr>
          <p:cNvPicPr>
            <a:picLocks noChangeAspect="1"/>
          </p:cNvPicPr>
          <p:nvPr/>
        </p:nvPicPr>
        <p:blipFill>
          <a:blip r:embed="rId6"/>
          <a:stretch>
            <a:fillRect/>
          </a:stretch>
        </p:blipFill>
        <p:spPr>
          <a:xfrm>
            <a:off x="5525155" y="2924376"/>
            <a:ext cx="5828646" cy="590632"/>
          </a:xfrm>
          <a:prstGeom prst="rect">
            <a:avLst/>
          </a:prstGeom>
        </p:spPr>
      </p:pic>
    </p:spTree>
    <p:extLst>
      <p:ext uri="{BB962C8B-B14F-4D97-AF65-F5344CB8AC3E}">
        <p14:creationId xmlns:p14="http://schemas.microsoft.com/office/powerpoint/2010/main" val="4063005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429910-802D-7E09-771F-0DDB0B43974A}"/>
              </a:ext>
            </a:extLst>
          </p:cNvPr>
          <p:cNvSpPr>
            <a:spLocks noGrp="1"/>
          </p:cNvSpPr>
          <p:nvPr>
            <p:ph type="title"/>
          </p:nvPr>
        </p:nvSpPr>
        <p:spPr/>
        <p:txBody>
          <a:bodyPr>
            <a:normAutofit/>
          </a:bodyPr>
          <a:lstStyle/>
          <a:p>
            <a:r>
              <a:rPr kumimoji="1" lang="ja-JP" altLang="en-US" sz="2800" b="1" dirty="0">
                <a:latin typeface="+mn-ea"/>
                <a:ea typeface="+mn-ea"/>
              </a:rPr>
              <a:t>補足</a:t>
            </a:r>
            <a:r>
              <a:rPr kumimoji="1" lang="en-US" altLang="ja-JP" sz="2800" b="1" dirty="0">
                <a:latin typeface="+mn-ea"/>
                <a:ea typeface="+mn-ea"/>
              </a:rPr>
              <a:t>:CC</a:t>
            </a:r>
            <a:r>
              <a:rPr kumimoji="1" lang="ja-JP" altLang="en-US" sz="2800" b="1" dirty="0">
                <a:latin typeface="+mn-ea"/>
                <a:ea typeface="+mn-ea"/>
              </a:rPr>
              <a:t>の中で呼んだ</a:t>
            </a:r>
            <a:r>
              <a:rPr kumimoji="1" lang="en-US" altLang="ja-JP" sz="2800" b="1" dirty="0">
                <a:latin typeface="+mn-ea"/>
                <a:ea typeface="+mn-ea"/>
              </a:rPr>
              <a:t>SC</a:t>
            </a:r>
            <a:r>
              <a:rPr kumimoji="1" lang="ja-JP" altLang="en-US" sz="2800" b="1" dirty="0">
                <a:latin typeface="+mn-ea"/>
                <a:ea typeface="+mn-ea"/>
              </a:rPr>
              <a:t>の中で</a:t>
            </a:r>
            <a:r>
              <a:rPr kumimoji="1" lang="en-US" altLang="ja-JP" sz="2800" b="1" dirty="0">
                <a:latin typeface="+mn-ea"/>
                <a:ea typeface="+mn-ea"/>
              </a:rPr>
              <a:t>SC</a:t>
            </a:r>
            <a:r>
              <a:rPr kumimoji="1" lang="ja-JP" altLang="en-US" sz="2800" b="1" dirty="0">
                <a:latin typeface="+mn-ea"/>
                <a:ea typeface="+mn-ea"/>
              </a:rPr>
              <a:t>を呼ぶとどうなるの？</a:t>
            </a:r>
          </a:p>
        </p:txBody>
      </p:sp>
      <p:sp>
        <p:nvSpPr>
          <p:cNvPr id="3" name="コンテンツ プレースホルダー 2">
            <a:extLst>
              <a:ext uri="{FF2B5EF4-FFF2-40B4-BE49-F238E27FC236}">
                <a16:creationId xmlns:a16="http://schemas.microsoft.com/office/drawing/2014/main" id="{4A536582-CB18-133D-2E38-8AE4DBCD61AA}"/>
              </a:ext>
            </a:extLst>
          </p:cNvPr>
          <p:cNvSpPr>
            <a:spLocks noGrp="1"/>
          </p:cNvSpPr>
          <p:nvPr>
            <p:ph idx="1"/>
          </p:nvPr>
        </p:nvSpPr>
        <p:spPr>
          <a:xfrm>
            <a:off x="838200" y="1420273"/>
            <a:ext cx="10515600" cy="4351338"/>
          </a:xfrm>
        </p:spPr>
        <p:txBody>
          <a:bodyPr/>
          <a:lstStyle/>
          <a:p>
            <a:pPr marL="0" indent="0">
              <a:buNone/>
            </a:pPr>
            <a:r>
              <a:rPr lang="ja-JP" altLang="en-US" dirty="0"/>
              <a:t>・</a:t>
            </a:r>
            <a:r>
              <a:rPr lang="en-US" altLang="ja-JP" b="1" dirty="0"/>
              <a:t>A:</a:t>
            </a:r>
            <a:r>
              <a:rPr lang="ja-JP" altLang="en-US" dirty="0">
                <a:solidFill>
                  <a:schemeClr val="bg2">
                    <a:lumMod val="50000"/>
                  </a:schemeClr>
                </a:solidFill>
              </a:rPr>
              <a:t>コンポーネントツリーで一番子になる</a:t>
            </a:r>
            <a:r>
              <a:rPr lang="en-US" altLang="ja-JP" dirty="0">
                <a:solidFill>
                  <a:schemeClr val="bg2">
                    <a:lumMod val="50000"/>
                  </a:schemeClr>
                </a:solidFill>
              </a:rPr>
              <a:t>SC</a:t>
            </a:r>
            <a:r>
              <a:rPr lang="ja-JP" altLang="en-US" dirty="0">
                <a:solidFill>
                  <a:schemeClr val="bg2">
                    <a:lumMod val="50000"/>
                  </a:schemeClr>
                </a:solidFill>
              </a:rPr>
              <a:t>も</a:t>
            </a:r>
            <a:r>
              <a:rPr lang="en-US" altLang="ja-JP" dirty="0">
                <a:solidFill>
                  <a:schemeClr val="bg2">
                    <a:lumMod val="50000"/>
                  </a:schemeClr>
                </a:solidFill>
              </a:rPr>
              <a:t>CC</a:t>
            </a:r>
            <a:r>
              <a:rPr lang="ja-JP" altLang="en-US" dirty="0">
                <a:solidFill>
                  <a:schemeClr val="bg2">
                    <a:lumMod val="50000"/>
                  </a:schemeClr>
                </a:solidFill>
              </a:rPr>
              <a:t>になります。</a:t>
            </a:r>
            <a:endParaRPr lang="en-US" altLang="ja-JP" dirty="0">
              <a:solidFill>
                <a:schemeClr val="bg2">
                  <a:lumMod val="50000"/>
                </a:schemeClr>
              </a:solidFill>
            </a:endParaRPr>
          </a:p>
          <a:p>
            <a:pPr marL="0" indent="0">
              <a:buNone/>
            </a:pPr>
            <a:endParaRPr lang="en-US" altLang="ja-JP" dirty="0">
              <a:solidFill>
                <a:schemeClr val="bg2">
                  <a:lumMod val="50000"/>
                </a:schemeClr>
              </a:solidFill>
            </a:endParaRPr>
          </a:p>
        </p:txBody>
      </p:sp>
      <p:pic>
        <p:nvPicPr>
          <p:cNvPr id="13" name="図 12">
            <a:extLst>
              <a:ext uri="{FF2B5EF4-FFF2-40B4-BE49-F238E27FC236}">
                <a16:creationId xmlns:a16="http://schemas.microsoft.com/office/drawing/2014/main" id="{8ECE1EC7-7182-098E-2782-6058473CB8A6}"/>
              </a:ext>
            </a:extLst>
          </p:cNvPr>
          <p:cNvPicPr>
            <a:picLocks noChangeAspect="1"/>
          </p:cNvPicPr>
          <p:nvPr/>
        </p:nvPicPr>
        <p:blipFill>
          <a:blip r:embed="rId3"/>
          <a:stretch>
            <a:fillRect/>
          </a:stretch>
        </p:blipFill>
        <p:spPr>
          <a:xfrm>
            <a:off x="3265630" y="2054005"/>
            <a:ext cx="8049711" cy="819264"/>
          </a:xfrm>
          <a:prstGeom prst="rect">
            <a:avLst/>
          </a:prstGeom>
        </p:spPr>
      </p:pic>
      <p:pic>
        <p:nvPicPr>
          <p:cNvPr id="19" name="図 18">
            <a:extLst>
              <a:ext uri="{FF2B5EF4-FFF2-40B4-BE49-F238E27FC236}">
                <a16:creationId xmlns:a16="http://schemas.microsoft.com/office/drawing/2014/main" id="{0278000D-9E8D-C3B8-3EAC-BB9B4535E340}"/>
              </a:ext>
            </a:extLst>
          </p:cNvPr>
          <p:cNvPicPr>
            <a:picLocks noChangeAspect="1"/>
          </p:cNvPicPr>
          <p:nvPr/>
        </p:nvPicPr>
        <p:blipFill>
          <a:blip r:embed="rId4"/>
          <a:stretch>
            <a:fillRect/>
          </a:stretch>
        </p:blipFill>
        <p:spPr>
          <a:xfrm>
            <a:off x="838200" y="1829611"/>
            <a:ext cx="2083751" cy="4881931"/>
          </a:xfrm>
          <a:prstGeom prst="rect">
            <a:avLst/>
          </a:prstGeom>
        </p:spPr>
      </p:pic>
      <p:pic>
        <p:nvPicPr>
          <p:cNvPr id="23" name="図 22">
            <a:extLst>
              <a:ext uri="{FF2B5EF4-FFF2-40B4-BE49-F238E27FC236}">
                <a16:creationId xmlns:a16="http://schemas.microsoft.com/office/drawing/2014/main" id="{C78918F5-2807-1E0A-C8D5-C38B2C04CCF4}"/>
              </a:ext>
            </a:extLst>
          </p:cNvPr>
          <p:cNvPicPr>
            <a:picLocks noChangeAspect="1"/>
          </p:cNvPicPr>
          <p:nvPr/>
        </p:nvPicPr>
        <p:blipFill>
          <a:blip r:embed="rId5"/>
          <a:stretch>
            <a:fillRect/>
          </a:stretch>
        </p:blipFill>
        <p:spPr>
          <a:xfrm>
            <a:off x="3304089" y="3507000"/>
            <a:ext cx="3986397" cy="2440824"/>
          </a:xfrm>
          <a:prstGeom prst="rect">
            <a:avLst/>
          </a:prstGeom>
        </p:spPr>
      </p:pic>
      <p:pic>
        <p:nvPicPr>
          <p:cNvPr id="25" name="図 24">
            <a:extLst>
              <a:ext uri="{FF2B5EF4-FFF2-40B4-BE49-F238E27FC236}">
                <a16:creationId xmlns:a16="http://schemas.microsoft.com/office/drawing/2014/main" id="{1AFA1E7B-EEFB-D361-05FE-6CBC83D6E1B6}"/>
              </a:ext>
            </a:extLst>
          </p:cNvPr>
          <p:cNvPicPr>
            <a:picLocks noChangeAspect="1"/>
          </p:cNvPicPr>
          <p:nvPr/>
        </p:nvPicPr>
        <p:blipFill>
          <a:blip r:embed="rId6"/>
          <a:stretch>
            <a:fillRect/>
          </a:stretch>
        </p:blipFill>
        <p:spPr>
          <a:xfrm>
            <a:off x="7523541" y="3507000"/>
            <a:ext cx="3830260" cy="1398086"/>
          </a:xfrm>
          <a:prstGeom prst="rect">
            <a:avLst/>
          </a:prstGeom>
        </p:spPr>
      </p:pic>
    </p:spTree>
    <p:extLst>
      <p:ext uri="{BB962C8B-B14F-4D97-AF65-F5344CB8AC3E}">
        <p14:creationId xmlns:p14="http://schemas.microsoft.com/office/powerpoint/2010/main" val="1267009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429910-802D-7E09-771F-0DDB0B43974A}"/>
              </a:ext>
            </a:extLst>
          </p:cNvPr>
          <p:cNvSpPr>
            <a:spLocks noGrp="1"/>
          </p:cNvSpPr>
          <p:nvPr>
            <p:ph type="title"/>
          </p:nvPr>
        </p:nvSpPr>
        <p:spPr/>
        <p:txBody>
          <a:bodyPr>
            <a:normAutofit/>
          </a:bodyPr>
          <a:lstStyle/>
          <a:p>
            <a:r>
              <a:rPr kumimoji="1" lang="ja-JP" altLang="en-US" sz="2800" b="1" dirty="0">
                <a:latin typeface="+mn-ea"/>
                <a:ea typeface="+mn-ea"/>
              </a:rPr>
              <a:t>補足</a:t>
            </a:r>
            <a:r>
              <a:rPr kumimoji="1" lang="en-US" altLang="ja-JP" sz="2800" b="1" dirty="0">
                <a:latin typeface="+mn-ea"/>
                <a:ea typeface="+mn-ea"/>
              </a:rPr>
              <a:t>:</a:t>
            </a:r>
            <a:r>
              <a:rPr lang="ja-JP" altLang="en-US" sz="2800" b="1" dirty="0">
                <a:latin typeface="+mn-ea"/>
                <a:ea typeface="+mn-ea"/>
              </a:rPr>
              <a:t>何故</a:t>
            </a:r>
            <a:r>
              <a:rPr lang="en-US" altLang="ja-JP" sz="2800" b="1" dirty="0">
                <a:latin typeface="+mn-ea"/>
                <a:ea typeface="+mn-ea"/>
              </a:rPr>
              <a:t>SC</a:t>
            </a:r>
            <a:r>
              <a:rPr lang="ja-JP" altLang="en-US" sz="2800" b="1" dirty="0">
                <a:latin typeface="+mn-ea"/>
                <a:ea typeface="+mn-ea"/>
              </a:rPr>
              <a:t>から呼んだ</a:t>
            </a:r>
            <a:r>
              <a:rPr lang="en-US" altLang="ja-JP" sz="2800" b="1" dirty="0">
                <a:latin typeface="+mn-ea"/>
                <a:ea typeface="+mn-ea"/>
              </a:rPr>
              <a:t>SC</a:t>
            </a:r>
            <a:r>
              <a:rPr lang="ja-JP" altLang="en-US" sz="2800" b="1" dirty="0">
                <a:latin typeface="+mn-ea"/>
                <a:ea typeface="+mn-ea"/>
              </a:rPr>
              <a:t>が</a:t>
            </a:r>
            <a:r>
              <a:rPr lang="en-US" altLang="ja-JP" sz="2800" b="1" dirty="0">
                <a:latin typeface="+mn-ea"/>
                <a:ea typeface="+mn-ea"/>
              </a:rPr>
              <a:t>CC</a:t>
            </a:r>
            <a:r>
              <a:rPr lang="ja-JP" altLang="en-US" sz="2800" b="1" dirty="0">
                <a:latin typeface="+mn-ea"/>
                <a:ea typeface="+mn-ea"/>
              </a:rPr>
              <a:t>になるのか？</a:t>
            </a:r>
            <a:endParaRPr kumimoji="1" lang="ja-JP" altLang="en-US" sz="2800" b="1" dirty="0">
              <a:latin typeface="+mn-ea"/>
              <a:ea typeface="+mn-ea"/>
            </a:endParaRPr>
          </a:p>
        </p:txBody>
      </p:sp>
      <p:sp>
        <p:nvSpPr>
          <p:cNvPr id="3" name="コンテンツ プレースホルダー 2">
            <a:extLst>
              <a:ext uri="{FF2B5EF4-FFF2-40B4-BE49-F238E27FC236}">
                <a16:creationId xmlns:a16="http://schemas.microsoft.com/office/drawing/2014/main" id="{4A536582-CB18-133D-2E38-8AE4DBCD61AA}"/>
              </a:ext>
            </a:extLst>
          </p:cNvPr>
          <p:cNvSpPr>
            <a:spLocks noGrp="1"/>
          </p:cNvSpPr>
          <p:nvPr>
            <p:ph idx="1"/>
          </p:nvPr>
        </p:nvSpPr>
        <p:spPr>
          <a:xfrm>
            <a:off x="838200" y="1420273"/>
            <a:ext cx="10515600" cy="4351338"/>
          </a:xfrm>
        </p:spPr>
        <p:txBody>
          <a:bodyPr/>
          <a:lstStyle/>
          <a:p>
            <a:pPr marL="0" indent="0">
              <a:buNone/>
            </a:pPr>
            <a:r>
              <a:rPr lang="ja-JP" altLang="en-US" dirty="0"/>
              <a:t>・</a:t>
            </a:r>
            <a:r>
              <a:rPr lang="en-US" altLang="ja-JP" b="1" dirty="0"/>
              <a:t>A:</a:t>
            </a:r>
            <a:r>
              <a:rPr lang="en-US" altLang="ja-JP" dirty="0">
                <a:solidFill>
                  <a:schemeClr val="bg2">
                    <a:lumMod val="50000"/>
                  </a:schemeClr>
                </a:solidFill>
              </a:rPr>
              <a:t>CC</a:t>
            </a:r>
            <a:r>
              <a:rPr lang="ja-JP" altLang="en-US" dirty="0">
                <a:solidFill>
                  <a:schemeClr val="bg2">
                    <a:lumMod val="50000"/>
                  </a:schemeClr>
                </a:solidFill>
              </a:rPr>
              <a:t>の中で呼ばれたコンポーネントは全て</a:t>
            </a:r>
            <a:r>
              <a:rPr lang="en-US" altLang="ja-JP" dirty="0">
                <a:solidFill>
                  <a:schemeClr val="bg2">
                    <a:lumMod val="50000"/>
                  </a:schemeClr>
                </a:solidFill>
              </a:rPr>
              <a:t>CC</a:t>
            </a:r>
            <a:r>
              <a:rPr lang="ja-JP" altLang="en-US" dirty="0">
                <a:solidFill>
                  <a:schemeClr val="bg2">
                    <a:lumMod val="50000"/>
                  </a:schemeClr>
                </a:solidFill>
              </a:rPr>
              <a:t>になるからです。</a:t>
            </a:r>
            <a:endParaRPr lang="en-US" altLang="ja-JP" dirty="0">
              <a:solidFill>
                <a:schemeClr val="bg2">
                  <a:lumMod val="50000"/>
                </a:schemeClr>
              </a:solidFill>
            </a:endParaRPr>
          </a:p>
        </p:txBody>
      </p:sp>
      <p:pic>
        <p:nvPicPr>
          <p:cNvPr id="7" name="図 6">
            <a:extLst>
              <a:ext uri="{FF2B5EF4-FFF2-40B4-BE49-F238E27FC236}">
                <a16:creationId xmlns:a16="http://schemas.microsoft.com/office/drawing/2014/main" id="{90D8C909-214B-E090-4DA7-6D9A90FEDF90}"/>
              </a:ext>
            </a:extLst>
          </p:cNvPr>
          <p:cNvPicPr>
            <a:picLocks noChangeAspect="1"/>
          </p:cNvPicPr>
          <p:nvPr/>
        </p:nvPicPr>
        <p:blipFill>
          <a:blip r:embed="rId3"/>
          <a:stretch>
            <a:fillRect/>
          </a:stretch>
        </p:blipFill>
        <p:spPr>
          <a:xfrm>
            <a:off x="909784" y="2113006"/>
            <a:ext cx="10444016" cy="4515794"/>
          </a:xfrm>
          <a:prstGeom prst="rect">
            <a:avLst/>
          </a:prstGeom>
        </p:spPr>
      </p:pic>
    </p:spTree>
    <p:extLst>
      <p:ext uri="{BB962C8B-B14F-4D97-AF65-F5344CB8AC3E}">
        <p14:creationId xmlns:p14="http://schemas.microsoft.com/office/powerpoint/2010/main" val="83588697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2097</TotalTime>
  <Words>2286</Words>
  <Application>Microsoft Office PowerPoint</Application>
  <PresentationFormat>ワイド画面</PresentationFormat>
  <Paragraphs>130</Paragraphs>
  <Slides>19</Slides>
  <Notes>19</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19</vt:i4>
      </vt:variant>
    </vt:vector>
  </HeadingPairs>
  <TitlesOfParts>
    <vt:vector size="23" baseType="lpstr">
      <vt:lpstr>游ゴシック</vt:lpstr>
      <vt:lpstr>游ゴシック Light</vt:lpstr>
      <vt:lpstr>Arial</vt:lpstr>
      <vt:lpstr>Office テーマ</vt:lpstr>
      <vt:lpstr>成果発表</vt:lpstr>
      <vt:lpstr>学習するトピック</vt:lpstr>
      <vt:lpstr>学習の方針</vt:lpstr>
      <vt:lpstr>おさらい:SC・CC(Client Component)の違い</vt:lpstr>
      <vt:lpstr>SC・CCを選ぶ時のスタンス</vt:lpstr>
      <vt:lpstr>必要な部分だけCCにするってどういう感覚？</vt:lpstr>
      <vt:lpstr>補足:CCの中でSC呼ぶとどうなるの？</vt:lpstr>
      <vt:lpstr>補足:CCの中で呼んだSCの中でSCを呼ぶとどうなるの？</vt:lpstr>
      <vt:lpstr>補足:何故SCから呼んだSCがCCになるのか？</vt:lpstr>
      <vt:lpstr>CCから呼び出されたSCをSCと使えるようにする</vt:lpstr>
      <vt:lpstr>実装上気づいた話:CCの中でデータフェッチを行いたい場合</vt:lpstr>
      <vt:lpstr>Server Actionsについて</vt:lpstr>
      <vt:lpstr>Server Actionsの実態について</vt:lpstr>
      <vt:lpstr>実装上気づいた話:Server Actionsの発火がonClickに吸われる</vt:lpstr>
      <vt:lpstr>Suspenseについて</vt:lpstr>
      <vt:lpstr>Suspenseの使い方</vt:lpstr>
      <vt:lpstr>Partial Prerenderingについて</vt:lpstr>
      <vt:lpstr>Partial Prerenderingの書き方</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市島 功大</dc:creator>
  <cp:lastModifiedBy>市島 功大</cp:lastModifiedBy>
  <cp:revision>27</cp:revision>
  <dcterms:created xsi:type="dcterms:W3CDTF">2024-06-25T06:34:23Z</dcterms:created>
  <dcterms:modified xsi:type="dcterms:W3CDTF">2024-07-19T02:26:33Z</dcterms:modified>
</cp:coreProperties>
</file>