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9" r:id="rId4"/>
    <p:sldId id="263" r:id="rId5"/>
    <p:sldId id="266" r:id="rId6"/>
    <p:sldId id="267" r:id="rId7"/>
    <p:sldId id="269" r:id="rId8"/>
    <p:sldId id="274" r:id="rId9"/>
    <p:sldId id="268" r:id="rId10"/>
    <p:sldId id="277" r:id="rId11"/>
    <p:sldId id="273" r:id="rId12"/>
    <p:sldId id="279" r:id="rId13"/>
    <p:sldId id="280" r:id="rId14"/>
    <p:sldId id="276"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165" autoAdjust="0"/>
  </p:normalViewPr>
  <p:slideViewPr>
    <p:cSldViewPr snapToGrid="0">
      <p:cViewPr varScale="1">
        <p:scale>
          <a:sx n="65" d="100"/>
          <a:sy n="65" d="100"/>
        </p:scale>
        <p:origin x="1358" y="48"/>
      </p:cViewPr>
      <p:guideLst/>
    </p:cSldViewPr>
  </p:slideViewPr>
  <p:notesTextViewPr>
    <p:cViewPr>
      <p:scale>
        <a:sx n="1" d="1"/>
        <a:sy n="1" d="1"/>
      </p:scale>
      <p:origin x="0" y="-1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79B53-347B-4E2C-9CCE-8E79559A5AF0}" type="datetimeFigureOut">
              <a:rPr kumimoji="1" lang="ja-JP" altLang="en-US" smtClean="0"/>
              <a:t>2024/6/24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B4792-0FBD-43E5-AA96-65FC8BC2A19C}" type="slidenum">
              <a:rPr kumimoji="1" lang="ja-JP" altLang="en-US" smtClean="0"/>
              <a:t>‹#›</a:t>
            </a:fld>
            <a:endParaRPr kumimoji="1" lang="ja-JP" altLang="en-US"/>
          </a:p>
        </p:txBody>
      </p:sp>
    </p:spTree>
    <p:extLst>
      <p:ext uri="{BB962C8B-B14F-4D97-AF65-F5344CB8AC3E}">
        <p14:creationId xmlns:p14="http://schemas.microsoft.com/office/powerpoint/2010/main" val="16684960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a:t>
            </a:fld>
            <a:endParaRPr kumimoji="1" lang="ja-JP" altLang="en-US"/>
          </a:p>
        </p:txBody>
      </p:sp>
    </p:spTree>
    <p:extLst>
      <p:ext uri="{BB962C8B-B14F-4D97-AF65-F5344CB8AC3E}">
        <p14:creationId xmlns:p14="http://schemas.microsoft.com/office/powerpoint/2010/main" val="623631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RSC</a:t>
            </a:r>
            <a:r>
              <a:rPr kumimoji="1" lang="ja-JP" altLang="en-US" dirty="0"/>
              <a:t>のレンダリングを図解するとこうなる</a:t>
            </a:r>
            <a:endParaRPr kumimoji="1" lang="en-US" altLang="ja-JP" dirty="0"/>
          </a:p>
          <a:p>
            <a:r>
              <a:rPr kumimoji="1" lang="ja-JP" altLang="en-US" dirty="0"/>
              <a:t>抑えてほしいところはサーバ側だけで実行されていて、クライアント側では何も実行されない</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10</a:t>
            </a:fld>
            <a:endParaRPr kumimoji="1" lang="ja-JP" altLang="en-US"/>
          </a:p>
        </p:txBody>
      </p:sp>
    </p:spTree>
    <p:extLst>
      <p:ext uri="{BB962C8B-B14F-4D97-AF65-F5344CB8AC3E}">
        <p14:creationId xmlns:p14="http://schemas.microsoft.com/office/powerpoint/2010/main" val="420420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もうちょっと詳しく</a:t>
            </a:r>
            <a:r>
              <a:rPr kumimoji="1" lang="en-US" altLang="ja-JP" dirty="0"/>
              <a:t>RSC</a:t>
            </a:r>
            <a:r>
              <a:rPr kumimoji="1" lang="ja-JP" altLang="en-US" dirty="0"/>
              <a:t>のレンダリングを見ていくと、こんな感じで</a:t>
            </a:r>
            <a:r>
              <a:rPr kumimoji="1" lang="en-US" altLang="ja-JP" dirty="0"/>
              <a:t>Hydration</a:t>
            </a:r>
            <a:r>
              <a:rPr kumimoji="1" lang="ja-JP" altLang="en-US" dirty="0"/>
              <a:t>部分がごっそり抜けているということが分かると思います。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11</a:t>
            </a:fld>
            <a:endParaRPr kumimoji="1" lang="ja-JP" altLang="en-US"/>
          </a:p>
        </p:txBody>
      </p:sp>
    </p:spTree>
    <p:extLst>
      <p:ext uri="{BB962C8B-B14F-4D97-AF65-F5344CB8AC3E}">
        <p14:creationId xmlns:p14="http://schemas.microsoft.com/office/powerpoint/2010/main" val="403604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RSC</a:t>
            </a:r>
            <a:r>
              <a:rPr kumimoji="1" lang="ja-JP" altLang="en-US" dirty="0"/>
              <a:t>についての補足です。</a:t>
            </a:r>
            <a:endParaRPr kumimoji="1" lang="en-US" altLang="ja-JP" dirty="0"/>
          </a:p>
          <a:p>
            <a:r>
              <a:rPr kumimoji="1" lang="ja-JP" altLang="en-US" dirty="0"/>
              <a:t>一つ前の詳しくレンダリングを図解していた部分で</a:t>
            </a:r>
            <a:r>
              <a:rPr kumimoji="1" lang="en-US" altLang="ja-JP" dirty="0"/>
              <a:t>Hydration</a:t>
            </a:r>
            <a:r>
              <a:rPr kumimoji="1" lang="ja-JP" altLang="en-US" dirty="0"/>
              <a:t>しないのに</a:t>
            </a:r>
            <a:r>
              <a:rPr kumimoji="1" lang="en-US" altLang="ja-JP" dirty="0"/>
              <a:t>JS</a:t>
            </a:r>
            <a:r>
              <a:rPr kumimoji="1" lang="ja-JP" altLang="en-US" dirty="0"/>
              <a:t>ファイルが返されてるのが矛盾しているように感じるかもしれないんですが、一応実態に即しています。</a:t>
            </a:r>
            <a:endParaRPr kumimoji="1" lang="en-US" altLang="ja-JP" dirty="0"/>
          </a:p>
          <a:p>
            <a:r>
              <a:rPr kumimoji="1" lang="ja-JP" altLang="en-US" dirty="0"/>
              <a:t>これは推測なんですが、</a:t>
            </a:r>
            <a:r>
              <a:rPr kumimoji="1" lang="en-US" altLang="ja-JP" dirty="0"/>
              <a:t>Next</a:t>
            </a:r>
            <a:r>
              <a:rPr kumimoji="1" lang="ja-JP" altLang="en-US" dirty="0"/>
              <a:t>のコア部分</a:t>
            </a:r>
            <a:r>
              <a:rPr kumimoji="1" lang="en-US" altLang="ja-JP" dirty="0"/>
              <a:t>(Link</a:t>
            </a:r>
            <a:r>
              <a:rPr kumimoji="1" lang="ja-JP" altLang="en-US" dirty="0"/>
              <a:t>コンポーネント・</a:t>
            </a:r>
            <a:r>
              <a:rPr kumimoji="1" lang="en-US" altLang="ja-JP" dirty="0"/>
              <a:t>Pre-fetch)</a:t>
            </a:r>
            <a:r>
              <a:rPr kumimoji="1" lang="ja-JP" altLang="en-US" dirty="0"/>
              <a:t>は</a:t>
            </a:r>
            <a:r>
              <a:rPr kumimoji="1" lang="en-US" altLang="ja-JP" dirty="0"/>
              <a:t>Hydration</a:t>
            </a:r>
            <a:r>
              <a:rPr kumimoji="1" lang="ja-JP" altLang="en-US" dirty="0"/>
              <a:t>の有無に関わらず使えるようになってるので、そういうのが</a:t>
            </a:r>
            <a:r>
              <a:rPr kumimoji="1" lang="en-US" altLang="ja-JP" dirty="0"/>
              <a:t>JS</a:t>
            </a:r>
            <a:r>
              <a:rPr kumimoji="1" lang="ja-JP" altLang="en-US" dirty="0"/>
              <a:t>ファイルとして渡されているんじゃないかなと思います。</a:t>
            </a:r>
            <a:endParaRPr kumimoji="1" lang="en-US" altLang="ja-JP" dirty="0"/>
          </a:p>
          <a:p>
            <a:r>
              <a:rPr kumimoji="1" lang="ja-JP" altLang="en-US" dirty="0"/>
              <a:t>ちなみに、</a:t>
            </a:r>
            <a:r>
              <a:rPr kumimoji="1" lang="en-US" altLang="ja-JP" dirty="0"/>
              <a:t>SC</a:t>
            </a:r>
            <a:r>
              <a:rPr kumimoji="1" lang="ja-JP" altLang="en-US" dirty="0"/>
              <a:t>と</a:t>
            </a:r>
            <a:r>
              <a:rPr kumimoji="1" lang="en-US" altLang="ja-JP" dirty="0"/>
              <a:t>CC</a:t>
            </a:r>
            <a:r>
              <a:rPr kumimoji="1" lang="ja-JP" altLang="en-US" dirty="0"/>
              <a:t>で返される</a:t>
            </a:r>
            <a:r>
              <a:rPr kumimoji="1" lang="en-US" altLang="ja-JP" dirty="0"/>
              <a:t>JS</a:t>
            </a:r>
            <a:r>
              <a:rPr kumimoji="1" lang="ja-JP" altLang="en-US" dirty="0"/>
              <a:t>ファイル数の数を比較すると、</a:t>
            </a:r>
            <a:r>
              <a:rPr kumimoji="1" lang="en-US" altLang="ja-JP" dirty="0"/>
              <a:t>CC</a:t>
            </a:r>
            <a:r>
              <a:rPr kumimoji="1" lang="ja-JP" altLang="en-US" dirty="0"/>
              <a:t>の方が多いのは</a:t>
            </a:r>
            <a:r>
              <a:rPr kumimoji="1" lang="en-US" altLang="ja-JP" dirty="0"/>
              <a:t>Hydration</a:t>
            </a:r>
            <a:r>
              <a:rPr kumimoji="1" lang="ja-JP" altLang="en-US" dirty="0"/>
              <a:t>が実行されるからです。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12</a:t>
            </a:fld>
            <a:endParaRPr kumimoji="1" lang="ja-JP" altLang="en-US"/>
          </a:p>
        </p:txBody>
      </p:sp>
    </p:spTree>
    <p:extLst>
      <p:ext uri="{BB962C8B-B14F-4D97-AF65-F5344CB8AC3E}">
        <p14:creationId xmlns:p14="http://schemas.microsoft.com/office/powerpoint/2010/main" val="323592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SSR</a:t>
            </a:r>
            <a:r>
              <a:rPr kumimoji="1" lang="ja-JP" altLang="en-US" dirty="0"/>
              <a:t>について補足しておくと、これは</a:t>
            </a:r>
            <a:r>
              <a:rPr kumimoji="1" lang="en-US" altLang="ja-JP" dirty="0"/>
              <a:t>Pre-rendering</a:t>
            </a:r>
            <a:r>
              <a:rPr kumimoji="1" lang="ja-JP" altLang="en-US" dirty="0"/>
              <a:t>時のコンポーネント実行がどのタイミングで行われるかというサーバ側での話です。</a:t>
            </a:r>
            <a:endParaRPr kumimoji="1" lang="en-US" altLang="ja-JP" dirty="0"/>
          </a:p>
          <a:p>
            <a:r>
              <a:rPr kumimoji="1" lang="ja-JP" altLang="en-US" dirty="0"/>
              <a:t>そのタイミングがリクエスト毎なのか、ビルド時なのか、もしくは、一定時間後の初アクセス時なのかによって、それぞれ</a:t>
            </a:r>
            <a:r>
              <a:rPr kumimoji="1" lang="en-US" altLang="ja-JP" dirty="0"/>
              <a:t>SSR</a:t>
            </a:r>
            <a:r>
              <a:rPr kumimoji="1" lang="ja-JP" altLang="en-US" dirty="0"/>
              <a:t>・</a:t>
            </a:r>
            <a:r>
              <a:rPr kumimoji="1" lang="en-US" altLang="ja-JP" dirty="0"/>
              <a:t>SSG</a:t>
            </a:r>
            <a:r>
              <a:rPr kumimoji="1" lang="ja-JP" altLang="en-US" dirty="0"/>
              <a:t>・</a:t>
            </a:r>
            <a:r>
              <a:rPr kumimoji="1" lang="en-US" altLang="ja-JP" dirty="0"/>
              <a:t>ISR</a:t>
            </a:r>
            <a:r>
              <a:rPr kumimoji="1" lang="ja-JP" altLang="en-US" dirty="0"/>
              <a:t>なのか呼び名が変わったりします。</a:t>
            </a:r>
            <a:endParaRPr kumimoji="1" lang="en-US" altLang="ja-JP" dirty="0"/>
          </a:p>
          <a:p>
            <a:r>
              <a:rPr kumimoji="1" lang="ja-JP" altLang="en-US" dirty="0"/>
              <a:t>が、とにかく抑えておいてほしいところは、</a:t>
            </a:r>
            <a:r>
              <a:rPr kumimoji="1" lang="en-US" altLang="ja-JP" dirty="0"/>
              <a:t>SSR</a:t>
            </a:r>
            <a:r>
              <a:rPr kumimoji="1" lang="ja-JP" altLang="en-US" dirty="0"/>
              <a:t>はサーバ側でコンポーネント実行が走るというサーバ側の話です。</a:t>
            </a:r>
            <a:endParaRPr kumimoji="1" lang="en-US" altLang="ja-JP" dirty="0"/>
          </a:p>
          <a:p>
            <a:endParaRPr kumimoji="1" lang="en-US" altLang="ja-JP" dirty="0"/>
          </a:p>
          <a:p>
            <a:r>
              <a:rPr kumimoji="1" lang="ja-JP" altLang="en-US" dirty="0"/>
              <a:t>逆に、</a:t>
            </a:r>
            <a:r>
              <a:rPr kumimoji="1" lang="en-US" altLang="ja-JP" dirty="0"/>
              <a:t>RSC</a:t>
            </a:r>
            <a:r>
              <a:rPr kumimoji="1" lang="ja-JP" altLang="en-US" dirty="0"/>
              <a:t>は、名前にサーバと付いているから紛らわしいですが、これは本来存在する</a:t>
            </a:r>
            <a:r>
              <a:rPr kumimoji="1" lang="en-US" altLang="ja-JP" dirty="0"/>
              <a:t>Hydration</a:t>
            </a:r>
            <a:r>
              <a:rPr kumimoji="1" lang="ja-JP" altLang="en-US" dirty="0"/>
              <a:t>を行わない、言い換えるとクライアント側での実行をしない、つまるところクライアント側の話です。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13</a:t>
            </a:fld>
            <a:endParaRPr kumimoji="1" lang="ja-JP" altLang="en-US"/>
          </a:p>
        </p:txBody>
      </p:sp>
    </p:spTree>
    <p:extLst>
      <p:ext uri="{BB962C8B-B14F-4D97-AF65-F5344CB8AC3E}">
        <p14:creationId xmlns:p14="http://schemas.microsoft.com/office/powerpoint/2010/main" val="3527086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最後に、まとめると</a:t>
            </a:r>
            <a:endParaRPr kumimoji="1" lang="en-US" altLang="ja-JP" dirty="0"/>
          </a:p>
          <a:p>
            <a:r>
              <a:rPr kumimoji="1" lang="ja-JP" altLang="en-US" dirty="0"/>
              <a:t>・</a:t>
            </a:r>
            <a:r>
              <a:rPr kumimoji="1" lang="en-US" altLang="ja-JP" dirty="0"/>
              <a:t>RSC</a:t>
            </a:r>
            <a:r>
              <a:rPr kumimoji="1" lang="ja-JP" altLang="en-US" dirty="0"/>
              <a:t>は、</a:t>
            </a:r>
            <a:r>
              <a:rPr kumimoji="1" lang="en-US" altLang="ja-JP" dirty="0"/>
              <a:t>Hydration</a:t>
            </a:r>
            <a:r>
              <a:rPr kumimoji="1" lang="ja-JP" altLang="en-US" dirty="0"/>
              <a:t>が実行されないコンポーネントのことで、</a:t>
            </a:r>
            <a:endParaRPr kumimoji="1" lang="en-US" altLang="ja-JP" dirty="0"/>
          </a:p>
          <a:p>
            <a:r>
              <a:rPr kumimoji="1" lang="ja-JP" altLang="en-US" dirty="0"/>
              <a:t>その特性上</a:t>
            </a:r>
            <a:endParaRPr kumimoji="1" lang="en-US" altLang="ja-JP" dirty="0"/>
          </a:p>
          <a:p>
            <a:r>
              <a:rPr kumimoji="1" lang="ja-JP" altLang="en-US" dirty="0"/>
              <a:t>・</a:t>
            </a:r>
            <a:r>
              <a:rPr kumimoji="1" lang="en-US" altLang="ja-JP" dirty="0"/>
              <a:t>Hooks</a:t>
            </a:r>
            <a:r>
              <a:rPr kumimoji="1" lang="ja-JP" altLang="en-US" dirty="0"/>
              <a:t>・イベントハンドラが利用できない</a:t>
            </a:r>
            <a:endParaRPr kumimoji="1" lang="en-US" altLang="ja-JP" dirty="0"/>
          </a:p>
          <a:p>
            <a:r>
              <a:rPr kumimoji="1" lang="ja-JP" altLang="en-US" dirty="0"/>
              <a:t>・ブラウザ</a:t>
            </a:r>
            <a:r>
              <a:rPr kumimoji="1" lang="en-US" altLang="ja-JP" dirty="0"/>
              <a:t>API</a:t>
            </a:r>
            <a:r>
              <a:rPr kumimoji="1" lang="ja-JP" altLang="en-US" dirty="0"/>
              <a:t>が叩けない</a:t>
            </a:r>
            <a:endParaRPr kumimoji="1" lang="en-US" altLang="ja-JP" dirty="0"/>
          </a:p>
          <a:p>
            <a:r>
              <a:rPr kumimoji="1" lang="ja-JP" altLang="en-US" dirty="0"/>
              <a:t>・ブラウザ側で</a:t>
            </a:r>
            <a:r>
              <a:rPr kumimoji="1" lang="en-US" altLang="ja-JP" dirty="0"/>
              <a:t>JS</a:t>
            </a:r>
            <a:r>
              <a:rPr kumimoji="1" lang="ja-JP" altLang="en-US" dirty="0"/>
              <a:t>実行しないと行けない系のライブラリは使えないです。</a:t>
            </a:r>
            <a:endParaRPr kumimoji="1" lang="en-US" altLang="ja-JP" dirty="0"/>
          </a:p>
          <a:p>
            <a:r>
              <a:rPr kumimoji="1" lang="en-US" altLang="ja-JP" dirty="0"/>
              <a:t>SSR</a:t>
            </a:r>
            <a:r>
              <a:rPr kumimoji="1" lang="ja-JP" altLang="en-US" dirty="0"/>
              <a:t>と</a:t>
            </a:r>
            <a:r>
              <a:rPr kumimoji="1" lang="en-US" altLang="ja-JP" dirty="0"/>
              <a:t>RSC</a:t>
            </a:r>
            <a:r>
              <a:rPr kumimoji="1" lang="ja-JP" altLang="en-US" dirty="0"/>
              <a:t>の違いについては、そもそも土台になってる部分がサーバ側かクライアント側で違います。</a:t>
            </a:r>
            <a:endParaRPr kumimoji="1" lang="en-US" altLang="ja-JP" dirty="0"/>
          </a:p>
          <a:p>
            <a:r>
              <a:rPr kumimoji="1" lang="ja-JP" altLang="en-US" dirty="0"/>
              <a:t>これで中間発表を終わります。</a:t>
            </a:r>
            <a:endParaRPr kumimoji="1" lang="en-US" altLang="ja-JP" dirty="0"/>
          </a:p>
          <a:p>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14</a:t>
            </a:fld>
            <a:endParaRPr kumimoji="1" lang="ja-JP" altLang="en-US"/>
          </a:p>
        </p:txBody>
      </p:sp>
    </p:spTree>
    <p:extLst>
      <p:ext uri="{BB962C8B-B14F-4D97-AF65-F5344CB8AC3E}">
        <p14:creationId xmlns:p14="http://schemas.microsoft.com/office/powerpoint/2010/main" val="33542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僕の研究テーマは</a:t>
            </a:r>
            <a:r>
              <a:rPr kumimoji="1" lang="en-US" altLang="ja-JP" dirty="0"/>
              <a:t>Next</a:t>
            </a:r>
            <a:r>
              <a:rPr kumimoji="1" lang="ja-JP" altLang="en-US" dirty="0"/>
              <a:t>のレンダリングでしたが、中間発表では</a:t>
            </a:r>
            <a:r>
              <a:rPr kumimoji="1" lang="en-US" altLang="ja-JP" dirty="0"/>
              <a:t>SC</a:t>
            </a:r>
            <a:r>
              <a:rPr kumimoji="1" lang="ja-JP" altLang="en-US" dirty="0"/>
              <a:t>について学習したことを発表します</a:t>
            </a:r>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2</a:t>
            </a:fld>
            <a:endParaRPr kumimoji="1" lang="ja-JP" altLang="en-US"/>
          </a:p>
        </p:txBody>
      </p:sp>
    </p:spTree>
    <p:extLst>
      <p:ext uri="{BB962C8B-B14F-4D97-AF65-F5344CB8AC3E}">
        <p14:creationId xmlns:p14="http://schemas.microsoft.com/office/powerpoint/2010/main" val="208160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学習の方針としては、僕が初めて学習する時に戸惑った </a:t>
            </a:r>
            <a:r>
              <a:rPr kumimoji="1" lang="en-US" altLang="ja-JP" dirty="0"/>
              <a:t>SSR</a:t>
            </a:r>
            <a:r>
              <a:rPr kumimoji="1" lang="ja-JP" altLang="en-US" dirty="0"/>
              <a:t>・</a:t>
            </a:r>
            <a:r>
              <a:rPr kumimoji="1" lang="en-US" altLang="ja-JP" dirty="0"/>
              <a:t>RSC </a:t>
            </a:r>
            <a:r>
              <a:rPr kumimoji="1" lang="ja-JP" altLang="en-US" dirty="0"/>
              <a:t>の違いに着目しながら </a:t>
            </a:r>
            <a:r>
              <a:rPr kumimoji="1" lang="en-US" altLang="ja-JP" dirty="0"/>
              <a:t>RSC</a:t>
            </a:r>
            <a:r>
              <a:rPr kumimoji="1" lang="ja-JP" altLang="en-US" dirty="0"/>
              <a:t>を学習すること。</a:t>
            </a:r>
            <a:endParaRPr kumimoji="1" lang="en-US" altLang="ja-JP" dirty="0"/>
          </a:p>
          <a:p>
            <a:r>
              <a:rPr kumimoji="1" lang="ja-JP" altLang="en-US" dirty="0"/>
              <a:t>進め方としては、そもそも</a:t>
            </a:r>
            <a:r>
              <a:rPr kumimoji="1" lang="en-US" altLang="ja-JP" dirty="0"/>
              <a:t>RSC</a:t>
            </a:r>
            <a:r>
              <a:rPr kumimoji="1" lang="ja-JP" altLang="en-US" dirty="0"/>
              <a:t>自体が単体で学んで理解できるほど簡単じゃないと思うので、先に知っておくべき概念の説明をしてから</a:t>
            </a:r>
            <a:r>
              <a:rPr kumimoji="1" lang="en-US" altLang="ja-JP" dirty="0"/>
              <a:t>RSC</a:t>
            </a:r>
            <a:r>
              <a:rPr kumimoji="1" lang="ja-JP" altLang="en-US" dirty="0"/>
              <a:t>について話そうと思います。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3</a:t>
            </a:fld>
            <a:endParaRPr kumimoji="1" lang="ja-JP" altLang="en-US"/>
          </a:p>
        </p:txBody>
      </p:sp>
    </p:spTree>
    <p:extLst>
      <p:ext uri="{BB962C8B-B14F-4D97-AF65-F5344CB8AC3E}">
        <p14:creationId xmlns:p14="http://schemas.microsoft.com/office/powerpoint/2010/main" val="186970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Pre-rendering</a:t>
            </a:r>
            <a:r>
              <a:rPr kumimoji="1" lang="ja-JP" altLang="en-US" dirty="0"/>
              <a:t>と</a:t>
            </a:r>
            <a:r>
              <a:rPr kumimoji="1" lang="en-US" altLang="ja-JP" dirty="0"/>
              <a:t>Hydration</a:t>
            </a:r>
            <a:r>
              <a:rPr kumimoji="1" lang="ja-JP" altLang="en-US" dirty="0"/>
              <a:t>を捉えるために</a:t>
            </a:r>
            <a:r>
              <a:rPr kumimoji="1" lang="en-US" altLang="ja-JP" dirty="0"/>
              <a:t>React</a:t>
            </a:r>
            <a:r>
              <a:rPr kumimoji="1" lang="ja-JP" altLang="en-US" dirty="0"/>
              <a:t>と</a:t>
            </a:r>
            <a:r>
              <a:rPr kumimoji="1" lang="en-US" altLang="ja-JP" dirty="0"/>
              <a:t>Next</a:t>
            </a:r>
            <a:r>
              <a:rPr kumimoji="1" lang="ja-JP" altLang="en-US" dirty="0"/>
              <a:t>のレンダリングを比較します。</a:t>
            </a:r>
            <a:endParaRPr kumimoji="1" lang="en-US" altLang="ja-JP" dirty="0"/>
          </a:p>
          <a:p>
            <a:r>
              <a:rPr kumimoji="1" lang="en-US" altLang="ja-JP" dirty="0"/>
              <a:t>React</a:t>
            </a:r>
            <a:r>
              <a:rPr kumimoji="1" lang="ja-JP" altLang="en-US" dirty="0"/>
              <a:t>のレンダリングで抑えてほしいところはこの</a:t>
            </a:r>
            <a:r>
              <a:rPr kumimoji="1" lang="en-US" altLang="ja-JP" dirty="0"/>
              <a:t>3</a:t>
            </a:r>
            <a:r>
              <a:rPr kumimoji="1" lang="ja-JP" altLang="en-US" dirty="0"/>
              <a:t>つですが、特に抑えてほしいのは</a:t>
            </a:r>
            <a:r>
              <a:rPr kumimoji="1" lang="en-US" altLang="ja-JP" dirty="0"/>
              <a:t>DOM</a:t>
            </a:r>
            <a:r>
              <a:rPr kumimoji="1" lang="ja-JP" altLang="en-US" dirty="0"/>
              <a:t>の構築がクライアント側の</a:t>
            </a:r>
            <a:r>
              <a:rPr kumimoji="1" lang="en-US" altLang="ja-JP" dirty="0"/>
              <a:t>JS</a:t>
            </a:r>
            <a:r>
              <a:rPr kumimoji="1" lang="ja-JP" altLang="en-US" dirty="0"/>
              <a:t>実行されることによって行われるという部分です。</a:t>
            </a:r>
            <a:endParaRPr kumimoji="1" lang="en-US" altLang="ja-JP" dirty="0"/>
          </a:p>
          <a:p>
            <a:r>
              <a:rPr kumimoji="1" lang="ja-JP" altLang="en-US" dirty="0"/>
              <a:t>これはつまるところ、</a:t>
            </a:r>
            <a:r>
              <a:rPr kumimoji="1" lang="en-US" altLang="ja-JP" dirty="0"/>
              <a:t>React</a:t>
            </a:r>
            <a:r>
              <a:rPr kumimoji="1" lang="ja-JP" altLang="en-US" dirty="0"/>
              <a:t>ではコンポーネントがクライアントサイドで実行されて描画が行われるということです。</a:t>
            </a:r>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4</a:t>
            </a:fld>
            <a:endParaRPr kumimoji="1" lang="ja-JP" altLang="en-US"/>
          </a:p>
        </p:txBody>
      </p:sp>
    </p:spTree>
    <p:extLst>
      <p:ext uri="{BB962C8B-B14F-4D97-AF65-F5344CB8AC3E}">
        <p14:creationId xmlns:p14="http://schemas.microsoft.com/office/powerpoint/2010/main" val="157885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React</a:t>
            </a:r>
            <a:r>
              <a:rPr kumimoji="1" lang="ja-JP" altLang="en-US" dirty="0"/>
              <a:t>のレンダリングを図で表すとこんな感じになっています。</a:t>
            </a:r>
            <a:endParaRPr kumimoji="1" lang="en-US" altLang="ja-JP" dirty="0"/>
          </a:p>
          <a:p>
            <a:r>
              <a:rPr kumimoji="1" lang="ja-JP" altLang="en-US" dirty="0"/>
              <a:t>図では</a:t>
            </a:r>
            <a:r>
              <a:rPr kumimoji="1" lang="en-US" altLang="ja-JP" dirty="0"/>
              <a:t>React</a:t>
            </a:r>
            <a:r>
              <a:rPr kumimoji="1" lang="ja-JP" altLang="en-US" dirty="0"/>
              <a:t>返してるサーバと</a:t>
            </a:r>
            <a:r>
              <a:rPr kumimoji="1" lang="en-US" altLang="ja-JP" dirty="0"/>
              <a:t>API</a:t>
            </a:r>
            <a:r>
              <a:rPr kumimoji="1" lang="ja-JP" altLang="en-US" dirty="0"/>
              <a:t>サーバが同じサーバに見えてるが、そういう意味じゃなくて、クライアントかそうでないかで見てほしい。</a:t>
            </a:r>
            <a:endParaRPr kumimoji="1" lang="en-US" altLang="ja-JP" dirty="0"/>
          </a:p>
          <a:p>
            <a:r>
              <a:rPr kumimoji="1" lang="ja-JP" altLang="en-US" dirty="0"/>
              <a:t>この図から抑えてほしいところとしては、</a:t>
            </a:r>
            <a:r>
              <a:rPr kumimoji="1" lang="en-US" altLang="ja-JP" dirty="0"/>
              <a:t>React</a:t>
            </a:r>
            <a:r>
              <a:rPr kumimoji="1" lang="ja-JP" altLang="en-US" dirty="0"/>
              <a:t>のレンダリングは全てクライアントで行われるので吐いてるサーバは何もていないところです。</a:t>
            </a:r>
            <a:endParaRPr kumimoji="1" lang="en-US" altLang="ja-JP" dirty="0"/>
          </a:p>
          <a:p>
            <a:r>
              <a:rPr kumimoji="1" lang="ja-JP" altLang="en-US" dirty="0"/>
              <a:t>なので</a:t>
            </a:r>
            <a:r>
              <a:rPr kumimoji="1" lang="en-US" altLang="ja-JP" dirty="0"/>
              <a:t>React</a:t>
            </a:r>
            <a:r>
              <a:rPr kumimoji="1" lang="ja-JP" altLang="en-US" dirty="0"/>
              <a:t>で書かれたアプリケーションは前準備無しで静的にビルドして</a:t>
            </a:r>
            <a:r>
              <a:rPr kumimoji="1" lang="en-US" altLang="ja-JP" dirty="0"/>
              <a:t>export</a:t>
            </a:r>
            <a:r>
              <a:rPr kumimoji="1" lang="ja-JP" altLang="en-US" dirty="0"/>
              <a:t>することが出来る。</a:t>
            </a:r>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5</a:t>
            </a:fld>
            <a:endParaRPr kumimoji="1" lang="ja-JP" altLang="en-US"/>
          </a:p>
        </p:txBody>
      </p:sp>
    </p:spTree>
    <p:extLst>
      <p:ext uri="{BB962C8B-B14F-4D97-AF65-F5344CB8AC3E}">
        <p14:creationId xmlns:p14="http://schemas.microsoft.com/office/powerpoint/2010/main" val="244800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Next</a:t>
            </a:r>
            <a:r>
              <a:rPr kumimoji="1" lang="ja-JP" altLang="en-US" dirty="0"/>
              <a:t>のレンダリングを図に表すとこんな感じになっている。</a:t>
            </a:r>
          </a:p>
          <a:p>
            <a:r>
              <a:rPr kumimoji="1" lang="ja-JP" altLang="en-US" dirty="0"/>
              <a:t>抑えてほしいところは二つあって、</a:t>
            </a:r>
            <a:endParaRPr kumimoji="1" lang="en-US" altLang="ja-JP" dirty="0"/>
          </a:p>
          <a:p>
            <a:r>
              <a:rPr kumimoji="1" lang="en-US" altLang="ja-JP" dirty="0"/>
              <a:t>1.RenderApp</a:t>
            </a:r>
            <a:r>
              <a:rPr kumimoji="1" lang="ja-JP" altLang="en-US" dirty="0"/>
              <a:t>の部分で、サーバ側でレンダリングされているところ</a:t>
            </a:r>
            <a:endParaRPr kumimoji="1" lang="en-US" altLang="ja-JP" dirty="0"/>
          </a:p>
          <a:p>
            <a:r>
              <a:rPr kumimoji="1" lang="en-US" altLang="ja-JP" dirty="0"/>
              <a:t>2.</a:t>
            </a:r>
            <a:r>
              <a:rPr kumimoji="1" lang="ja-JP" altLang="en-US" dirty="0"/>
              <a:t>サーバ側でレンダリングされたのにも関わらず、クライアント側でもレンダリングされているところ</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6</a:t>
            </a:fld>
            <a:endParaRPr kumimoji="1" lang="ja-JP" altLang="en-US"/>
          </a:p>
        </p:txBody>
      </p:sp>
    </p:spTree>
    <p:extLst>
      <p:ext uri="{BB962C8B-B14F-4D97-AF65-F5344CB8AC3E}">
        <p14:creationId xmlns:p14="http://schemas.microsoft.com/office/powerpoint/2010/main" val="261030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もうちょっと詳しく</a:t>
            </a:r>
            <a:r>
              <a:rPr kumimoji="1" lang="en-US" altLang="ja-JP" dirty="0"/>
              <a:t>Next</a:t>
            </a:r>
            <a:r>
              <a:rPr kumimoji="1" lang="ja-JP" altLang="en-US" dirty="0"/>
              <a:t>のレンダリングを見ていきます。</a:t>
            </a:r>
            <a:endParaRPr kumimoji="1" lang="en-US" altLang="ja-JP" dirty="0"/>
          </a:p>
          <a:p>
            <a:r>
              <a:rPr kumimoji="1" lang="ja-JP" altLang="en-US" dirty="0"/>
              <a:t>リクエストが送られてきた時に、サーバ側でコンポーネントを実行して、</a:t>
            </a:r>
            <a:r>
              <a:rPr kumimoji="1" lang="en-US" altLang="ja-JP" dirty="0"/>
              <a:t>HTML+JS</a:t>
            </a:r>
            <a:r>
              <a:rPr kumimoji="1" lang="ja-JP" altLang="en-US" dirty="0"/>
              <a:t>を生成します。これを</a:t>
            </a:r>
            <a:r>
              <a:rPr kumimoji="1" lang="en-US" altLang="ja-JP" dirty="0"/>
              <a:t>Pre-rendering</a:t>
            </a:r>
            <a:r>
              <a:rPr kumimoji="1" lang="ja-JP" altLang="en-US" dirty="0"/>
              <a:t>といいます。</a:t>
            </a:r>
            <a:endParaRPr kumimoji="1" lang="en-US" altLang="ja-JP" dirty="0"/>
          </a:p>
          <a:p>
            <a:r>
              <a:rPr kumimoji="1" lang="ja-JP" altLang="en-US" dirty="0"/>
              <a:t>生成されたそれらがレスポンスとして返され、先に</a:t>
            </a:r>
            <a:r>
              <a:rPr kumimoji="1" lang="en-US" altLang="ja-JP" dirty="0"/>
              <a:t>HTML</a:t>
            </a:r>
            <a:r>
              <a:rPr kumimoji="1" lang="ja-JP" altLang="en-US" dirty="0"/>
              <a:t>が描画されます。</a:t>
            </a:r>
            <a:endParaRPr kumimoji="1" lang="en-US" altLang="ja-JP" dirty="0"/>
          </a:p>
          <a:p>
            <a:r>
              <a:rPr kumimoji="1" lang="ja-JP" altLang="en-US" dirty="0"/>
              <a:t>少しだけ遅れて</a:t>
            </a:r>
            <a:r>
              <a:rPr kumimoji="1" lang="en-US" altLang="ja-JP" dirty="0"/>
              <a:t>JS</a:t>
            </a:r>
            <a:r>
              <a:rPr kumimoji="1" lang="ja-JP" altLang="en-US" dirty="0"/>
              <a:t>が読み込まれてインタラクティブな操作を可能にします。これを</a:t>
            </a:r>
            <a:r>
              <a:rPr kumimoji="1" lang="en-US" altLang="ja-JP" dirty="0"/>
              <a:t>Hydration</a:t>
            </a:r>
            <a:r>
              <a:rPr kumimoji="1" lang="ja-JP" altLang="en-US" dirty="0"/>
              <a:t>といいます。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7</a:t>
            </a:fld>
            <a:endParaRPr kumimoji="1" lang="ja-JP" altLang="en-US"/>
          </a:p>
        </p:txBody>
      </p:sp>
    </p:spTree>
    <p:extLst>
      <p:ext uri="{BB962C8B-B14F-4D97-AF65-F5344CB8AC3E}">
        <p14:creationId xmlns:p14="http://schemas.microsoft.com/office/powerpoint/2010/main" val="383110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なぜ、</a:t>
            </a:r>
            <a:r>
              <a:rPr kumimoji="1" lang="en-US" altLang="ja-JP" dirty="0"/>
              <a:t>Pre-rendering</a:t>
            </a:r>
            <a:r>
              <a:rPr kumimoji="1" lang="ja-JP" altLang="en-US" dirty="0"/>
              <a:t>と</a:t>
            </a:r>
            <a:r>
              <a:rPr kumimoji="1" lang="en-US" altLang="ja-JP" dirty="0"/>
              <a:t>Hydration</a:t>
            </a:r>
            <a:r>
              <a:rPr kumimoji="1" lang="ja-JP" altLang="en-US" dirty="0"/>
              <a:t>が備わったかというと、パフォーマンス改善のためです。</a:t>
            </a:r>
            <a:endParaRPr kumimoji="1" lang="en-US" altLang="ja-JP" dirty="0"/>
          </a:p>
          <a:p>
            <a:r>
              <a:rPr kumimoji="1" lang="en-US" altLang="ja-JP" dirty="0"/>
              <a:t>Pre-rendering</a:t>
            </a:r>
            <a:r>
              <a:rPr kumimoji="1" lang="ja-JP" altLang="en-US" dirty="0"/>
              <a:t>の嬉しい所は、</a:t>
            </a:r>
            <a:r>
              <a:rPr kumimoji="1" lang="en-US" altLang="ja-JP" dirty="0"/>
              <a:t>React</a:t>
            </a:r>
            <a:r>
              <a:rPr kumimoji="1" lang="ja-JP" altLang="en-US" dirty="0"/>
              <a:t>のデメリットであった、ファーストビューの速度が改善されるところ。</a:t>
            </a:r>
            <a:endParaRPr kumimoji="1" lang="en-US" altLang="ja-JP" dirty="0"/>
          </a:p>
          <a:p>
            <a:r>
              <a:rPr kumimoji="1" lang="en-US" altLang="ja-JP" dirty="0"/>
              <a:t>Hydration</a:t>
            </a:r>
            <a:r>
              <a:rPr kumimoji="1" lang="ja-JP" altLang="en-US" dirty="0"/>
              <a:t>の存在意義は</a:t>
            </a:r>
            <a:r>
              <a:rPr kumimoji="1" lang="en-US" altLang="ja-JP" dirty="0"/>
              <a:t>Pre-rendering</a:t>
            </a:r>
            <a:r>
              <a:rPr kumimoji="1" lang="ja-JP" altLang="en-US" dirty="0"/>
              <a:t>のみだと、インタラクティブな操作が出来ないので、それを達成するためにあります。</a:t>
            </a:r>
            <a:endParaRPr kumimoji="1" lang="en-US" altLang="ja-JP" dirty="0"/>
          </a:p>
          <a:p>
            <a:endParaRPr kumimoji="1" lang="en-US" altLang="ja-JP" dirty="0"/>
          </a:p>
          <a:p>
            <a:r>
              <a:rPr kumimoji="1" lang="en-US" altLang="ja-JP" dirty="0"/>
              <a:t>RSC</a:t>
            </a:r>
            <a:r>
              <a:rPr kumimoji="1" lang="ja-JP" altLang="en-US" dirty="0"/>
              <a:t>を学習する上で抑えてほしいところは元々、</a:t>
            </a:r>
            <a:r>
              <a:rPr kumimoji="1" lang="en-US" altLang="ja-JP" dirty="0"/>
              <a:t>SC</a:t>
            </a:r>
            <a:r>
              <a:rPr kumimoji="1" lang="ja-JP" altLang="en-US" dirty="0"/>
              <a:t>以前は、インタラクティブな操作があっても無くても</a:t>
            </a:r>
            <a:r>
              <a:rPr kumimoji="1" lang="en-US" altLang="ja-JP" dirty="0"/>
              <a:t>Hydration</a:t>
            </a:r>
            <a:r>
              <a:rPr kumimoji="1" lang="ja-JP" altLang="en-US" dirty="0"/>
              <a:t>されてたところ</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8</a:t>
            </a:fld>
            <a:endParaRPr kumimoji="1" lang="ja-JP" altLang="en-US"/>
          </a:p>
        </p:txBody>
      </p:sp>
    </p:spTree>
    <p:extLst>
      <p:ext uri="{BB962C8B-B14F-4D97-AF65-F5344CB8AC3E}">
        <p14:creationId xmlns:p14="http://schemas.microsoft.com/office/powerpoint/2010/main" val="140396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a:t>
            </a:r>
            <a:r>
              <a:rPr kumimoji="1" lang="en-US" altLang="ja-JP" dirty="0"/>
              <a:t>Hydration</a:t>
            </a:r>
            <a:r>
              <a:rPr kumimoji="1" lang="ja-JP" altLang="en-US" dirty="0"/>
              <a:t>が必要なのは、インタラクティブな</a:t>
            </a:r>
            <a:r>
              <a:rPr kumimoji="1" lang="en-US" altLang="ja-JP" dirty="0"/>
              <a:t>UI</a:t>
            </a:r>
            <a:r>
              <a:rPr kumimoji="1" lang="ja-JP" altLang="en-US" dirty="0"/>
              <a:t>のためですが、実際にはテンプレートエンジンのように</a:t>
            </a:r>
            <a:r>
              <a:rPr kumimoji="1" lang="en-US" altLang="ja-JP" dirty="0"/>
              <a:t>JSX</a:t>
            </a:r>
            <a:r>
              <a:rPr kumimoji="1" lang="ja-JP" altLang="en-US" dirty="0"/>
              <a:t>を使うだけで、インタラクティブな</a:t>
            </a:r>
            <a:r>
              <a:rPr kumimoji="1" lang="en-US" altLang="ja-JP" dirty="0"/>
              <a:t>UI</a:t>
            </a:r>
            <a:r>
              <a:rPr kumimoji="1" lang="ja-JP" altLang="en-US" dirty="0"/>
              <a:t>実装をしていないコンポーネントが多いです。</a:t>
            </a:r>
            <a:endParaRPr kumimoji="1" lang="en-US" altLang="ja-JP" dirty="0"/>
          </a:p>
          <a:p>
            <a:r>
              <a:rPr kumimoji="1" lang="ja-JP" altLang="en-US" dirty="0"/>
              <a:t>そのような使い方をすると必要ない</a:t>
            </a:r>
            <a:r>
              <a:rPr kumimoji="1" lang="en-US" altLang="ja-JP" dirty="0"/>
              <a:t>Hydration</a:t>
            </a:r>
            <a:r>
              <a:rPr kumimoji="1" lang="ja-JP" altLang="en-US" dirty="0"/>
              <a:t>が行われる。</a:t>
            </a:r>
            <a:endParaRPr kumimoji="1" lang="en-US" altLang="ja-JP" dirty="0"/>
          </a:p>
          <a:p>
            <a:r>
              <a:rPr kumimoji="1" lang="ja-JP" altLang="en-US" dirty="0"/>
              <a:t>これはパフォーマンス悪化の懸念があるので、</a:t>
            </a:r>
            <a:r>
              <a:rPr kumimoji="1" lang="en-US" altLang="ja-JP" dirty="0"/>
              <a:t>Hydration</a:t>
            </a:r>
            <a:r>
              <a:rPr kumimoji="1" lang="ja-JP" altLang="en-US" dirty="0"/>
              <a:t>が発生しないコンポーネントを作ろう。</a:t>
            </a:r>
            <a:endParaRPr kumimoji="1" lang="en-US" altLang="ja-JP" dirty="0"/>
          </a:p>
          <a:p>
            <a:r>
              <a:rPr kumimoji="1" lang="ja-JP" altLang="en-US" dirty="0"/>
              <a:t>そうして出来たのが</a:t>
            </a:r>
            <a:r>
              <a:rPr kumimoji="1" lang="en-US" altLang="ja-JP" dirty="0"/>
              <a:t>RSC</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340B4792-0FBD-43E5-AA96-65FC8BC2A19C}" type="slidenum">
              <a:rPr kumimoji="1" lang="ja-JP" altLang="en-US" smtClean="0"/>
              <a:t>9</a:t>
            </a:fld>
            <a:endParaRPr kumimoji="1" lang="ja-JP" altLang="en-US"/>
          </a:p>
        </p:txBody>
      </p:sp>
    </p:spTree>
    <p:extLst>
      <p:ext uri="{BB962C8B-B14F-4D97-AF65-F5344CB8AC3E}">
        <p14:creationId xmlns:p14="http://schemas.microsoft.com/office/powerpoint/2010/main" val="61095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F8E75-62BC-288D-DC20-1831CCBE488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FFF819B-AD9F-8F9F-59D5-B669F301C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B1DBAA-26A5-F511-6480-1AEDFCC37FD4}"/>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C577F761-A026-2F5B-F2E7-561FBDABC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41A1-1188-3B9A-275A-14E4FF669EE6}"/>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299662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81AFB-86B0-F10B-4323-E49E25082AE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560CAD-4812-4CAA-4244-6747EA228A3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31D9E5-11F7-E09A-4DD3-5F07443C7FD2}"/>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BDF1FCD8-AF60-A298-DB5E-BF4488FB93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A87D3A-C0C5-D3E9-8C65-2F92CC0AAC0D}"/>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77201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83C9DD1-F572-7827-BE09-FEAF22F3F24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F664C47-3559-0137-8124-560B1FB35B1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2B12E4-4744-9277-4150-08EDA23CB3DF}"/>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3326D8DD-67FB-63A6-AB91-388262A489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9FC420-931C-7AD2-0CE1-0119E799D9A8}"/>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3764221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04F98-E7B2-5F71-00CF-5B03187CD4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9CC697F-F66F-38EF-ECB5-64B874B2E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0009F6D-0269-35B5-1A40-E2F24460F56E}"/>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B1CE456A-4EDD-B984-92C7-189354CD63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180851-6D89-85AE-3204-422A2F53FAB2}"/>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594608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C95F13-CA03-09FD-0525-F562C4EB77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F1F605-BACE-B74A-BBE5-680380DAC75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589D58-0B98-33C7-B019-28D48913CC4C}"/>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A5FBC52A-6D2C-A6E3-F1C5-1340DA9522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2495B5-C066-B73F-3AEB-29ACA5D0BD05}"/>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2571563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3AAEC-968C-3A22-3BBE-8BE4CF302FC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377851-221C-3058-5EAE-DF5F233A6C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B571FD3-1D60-2B22-B4D5-AED2B6053992}"/>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D94A6B8D-CC92-C3D6-AED5-303BAC5850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CE6055-0E6E-CD0C-D10C-67F859E7278C}"/>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622012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C952E5-7C77-E9E6-7046-27CCD47C74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F9897E-B691-4CAE-D2B4-01361767E3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42A511A-0767-927A-D001-5F73AC9FF21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E0C73B-6374-C861-D236-9DC7375E11A5}"/>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6" name="フッター プレースホルダー 5">
            <a:extLst>
              <a:ext uri="{FF2B5EF4-FFF2-40B4-BE49-F238E27FC236}">
                <a16:creationId xmlns:a16="http://schemas.microsoft.com/office/drawing/2014/main" id="{82CBF617-9275-817A-CC57-471378D560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995426-623C-A082-A714-C96DB6E91087}"/>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378153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C5CA5-CCED-64C7-16C5-83742B77C2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6822877-F7A5-0FEC-6100-F816614A0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ECD5AD8-2AF1-A1EA-A0A5-62EEC5EC72B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245F67-6504-2F14-B351-018A1945C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33F898F-68A2-113F-6B73-3331070E0A6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42C63FC-01BA-08E7-4923-492E72431D2C}"/>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8" name="フッター プレースホルダー 7">
            <a:extLst>
              <a:ext uri="{FF2B5EF4-FFF2-40B4-BE49-F238E27FC236}">
                <a16:creationId xmlns:a16="http://schemas.microsoft.com/office/drawing/2014/main" id="{9972B638-BCA8-D60E-2E88-3C68B70BA2A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46B69B3-BE5E-2C93-FCB7-6FFCBF6B1807}"/>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1584682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5FEED-911F-19C3-CA1B-F0E29AA51F6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CEB66A6-476C-6408-785F-958DF29C2173}"/>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4" name="フッター プレースホルダー 3">
            <a:extLst>
              <a:ext uri="{FF2B5EF4-FFF2-40B4-BE49-F238E27FC236}">
                <a16:creationId xmlns:a16="http://schemas.microsoft.com/office/drawing/2014/main" id="{8E25036F-516F-D19F-50A9-C35A6ABC8F5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9DF7CAD-B55A-1350-1820-68624326993D}"/>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618155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73DFA3C-3C39-29F7-C851-E31B1B0C65C5}"/>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3" name="フッター プレースホルダー 2">
            <a:extLst>
              <a:ext uri="{FF2B5EF4-FFF2-40B4-BE49-F238E27FC236}">
                <a16:creationId xmlns:a16="http://schemas.microsoft.com/office/drawing/2014/main" id="{AA2C147C-CEC4-57D6-CF2C-DF8DB89E621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0618CA1-46AE-C623-F080-7E5C95961A7E}"/>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2816211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4E1F5-ED0F-4374-EFDB-356B5409F0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664DDD-CAB2-4DF9-6B04-A20BBC623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20AA3AD-2759-2251-0C10-B933D62A3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E521C-A996-824F-1F6D-76844FC97528}"/>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6" name="フッター プレースホルダー 5">
            <a:extLst>
              <a:ext uri="{FF2B5EF4-FFF2-40B4-BE49-F238E27FC236}">
                <a16:creationId xmlns:a16="http://schemas.microsoft.com/office/drawing/2014/main" id="{CA672CC3-133F-DFD1-57AD-1738EBEB1C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201B65-4FD4-256B-164C-E5884FCA3985}"/>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326454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00410-35FE-D415-776C-AAF216535A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D246AC-85D1-2AC9-FCD1-BDC81121B00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532710-7309-32B9-4952-A19D1AF2D1AA}"/>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7AA5281A-6E2E-1CD9-10B1-F82B6452F3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35D709-962E-676D-C979-1E68BBB9F60B}"/>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4287121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5DD5F-876F-B29F-8843-06A52B85D3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11A394-77C4-05CD-2606-30235C147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9BF0B23-7D1F-CEDB-7C87-5E8694AC4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B33A14-52EC-99EE-8283-7E33A9468802}"/>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6" name="フッター プレースホルダー 5">
            <a:extLst>
              <a:ext uri="{FF2B5EF4-FFF2-40B4-BE49-F238E27FC236}">
                <a16:creationId xmlns:a16="http://schemas.microsoft.com/office/drawing/2014/main" id="{9DD0ABDD-804F-2A92-4C8F-E8B07FEC2B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837C7A-4113-8C5C-4C04-4B46B1085E85}"/>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2358946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781109-D58F-2271-BE3D-09EE8293C4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F393C9-F04C-C683-BD69-E555257665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A43C18-84C4-9B99-5C36-522FF6217F83}"/>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A985DE1F-1038-D343-C5BC-4DEB7F8BC6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C69237-B5CD-B25B-22B1-039BDF31726F}"/>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726793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F3086D1-3CE2-6DB2-0949-5EFE5726E98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4E52FE0-E5F1-429D-CC07-A448DB9A09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84B22B-1DB3-CC9B-647F-BB05B7A55D75}"/>
              </a:ext>
            </a:extLst>
          </p:cNvPr>
          <p:cNvSpPr>
            <a:spLocks noGrp="1"/>
          </p:cNvSpPr>
          <p:nvPr>
            <p:ph type="dt" sz="half" idx="10"/>
          </p:nvPr>
        </p:nvSpPr>
        <p:spPr/>
        <p:txBody>
          <a:bodyPr/>
          <a:lstStyle/>
          <a:p>
            <a:fld id="{464EF770-7CCB-4B51-8C9A-96169A11249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986678E2-9660-0481-C202-FC66CDDEC2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F15791-B506-0407-017D-1C92B3FFF652}"/>
              </a:ext>
            </a:extLst>
          </p:cNvPr>
          <p:cNvSpPr>
            <a:spLocks noGrp="1"/>
          </p:cNvSpPr>
          <p:nvPr>
            <p:ph type="sldNum" sz="quarter" idx="12"/>
          </p:nvPr>
        </p:nvSpPr>
        <p:spPr/>
        <p:txBody>
          <a:body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31249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4A73F-753D-37BF-DE62-120E3F9B9EF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EBF2C6-481D-30C8-A249-461A0845A9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4FDE424-0800-C825-7CCB-550D69736E7B}"/>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8352577A-DD1E-4A65-54C2-3A4C7EC3D3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A7E959-2623-FE24-F354-55518E0BF97A}"/>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29359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245B7-13C7-88DC-2D05-8F839403F4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7F8822-E107-5E21-231E-09F566FF31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2584635-6569-D728-064A-AF06CAE442C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581674B-B737-1B16-3A27-DA621A74A7BA}"/>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6" name="フッター プレースホルダー 5">
            <a:extLst>
              <a:ext uri="{FF2B5EF4-FFF2-40B4-BE49-F238E27FC236}">
                <a16:creationId xmlns:a16="http://schemas.microsoft.com/office/drawing/2014/main" id="{43D97BFF-3D13-0E09-206A-3B690D75D3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5D7CDE-2267-7D97-4396-E1BAA26FC1D0}"/>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2303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F3003-F058-52EF-0290-BA076781760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0B6345-D28E-44B9-EC9C-447154602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D8E1DE3-31D3-8284-9D25-729B68B7E7F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845371-DA8E-89EC-F276-710610689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31103FE-23F4-1A84-F677-5F2711E643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F49D663-3321-A93E-2913-2D114C7F5599}"/>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8" name="フッター プレースホルダー 7">
            <a:extLst>
              <a:ext uri="{FF2B5EF4-FFF2-40B4-BE49-F238E27FC236}">
                <a16:creationId xmlns:a16="http://schemas.microsoft.com/office/drawing/2014/main" id="{AA9F3BB7-3209-108D-61F1-AC90C2D576B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FAD95E6-1DE0-EC4C-684D-2A1671079F8F}"/>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151071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D44E94-40AF-A15F-1DF9-1344FAAA232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3D877A6-58E8-99EA-E888-E0496DCE625C}"/>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4" name="フッター プレースホルダー 3">
            <a:extLst>
              <a:ext uri="{FF2B5EF4-FFF2-40B4-BE49-F238E27FC236}">
                <a16:creationId xmlns:a16="http://schemas.microsoft.com/office/drawing/2014/main" id="{28E42EF0-7F1D-E670-EDA9-CA40BDFD3D2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6490E5-5337-1636-93BE-99784C8C28B0}"/>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287438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6E5674-87C3-A153-D319-AAA60BB8D8EE}"/>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3" name="フッター プレースホルダー 2">
            <a:extLst>
              <a:ext uri="{FF2B5EF4-FFF2-40B4-BE49-F238E27FC236}">
                <a16:creationId xmlns:a16="http://schemas.microsoft.com/office/drawing/2014/main" id="{7EC0C737-EE41-E4AE-AF7C-61B913263BF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98AD7F4-28EB-CAB5-2361-0013E8D846F4}"/>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51673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A7A08-3D36-9374-7B49-497914C379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887A9B-3EAC-64C6-AB4E-686B935548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94DC2B-3FB6-3CC3-79D4-D9B2905BA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34E967-327E-691B-DB0F-DC68035B850B}"/>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6" name="フッター プレースホルダー 5">
            <a:extLst>
              <a:ext uri="{FF2B5EF4-FFF2-40B4-BE49-F238E27FC236}">
                <a16:creationId xmlns:a16="http://schemas.microsoft.com/office/drawing/2014/main" id="{29399C15-4778-38BA-DB9C-92F6CEC01E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1A00C0-134E-4E5B-ADBA-E491C21C02EE}"/>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4035663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15876B-DFD8-AE9E-E411-7720810A63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B919DD-0D6F-8B83-214B-88A3A6629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6E2D2B-507B-2FD1-3901-89AB64933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51B3C2-9DA1-B86A-7459-7FE247AA381C}"/>
              </a:ext>
            </a:extLst>
          </p:cNvPr>
          <p:cNvSpPr>
            <a:spLocks noGrp="1"/>
          </p:cNvSpPr>
          <p:nvPr>
            <p:ph type="dt" sz="half" idx="10"/>
          </p:nvPr>
        </p:nvSpPr>
        <p:spPr/>
        <p:txBody>
          <a:bodyPr/>
          <a:lstStyle/>
          <a:p>
            <a:fld id="{6239CCB4-08C6-43D1-9E00-9E473E9C5D72}" type="datetimeFigureOut">
              <a:rPr kumimoji="1" lang="ja-JP" altLang="en-US" smtClean="0"/>
              <a:t>2024/6/24</a:t>
            </a:fld>
            <a:endParaRPr kumimoji="1" lang="ja-JP" altLang="en-US"/>
          </a:p>
        </p:txBody>
      </p:sp>
      <p:sp>
        <p:nvSpPr>
          <p:cNvPr id="6" name="フッター プレースホルダー 5">
            <a:extLst>
              <a:ext uri="{FF2B5EF4-FFF2-40B4-BE49-F238E27FC236}">
                <a16:creationId xmlns:a16="http://schemas.microsoft.com/office/drawing/2014/main" id="{934B8AB9-9175-217F-98A4-973D3DD3A0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C7C6F5-23BC-7296-12C0-73F521FF5AA6}"/>
              </a:ext>
            </a:extLst>
          </p:cNvPr>
          <p:cNvSpPr>
            <a:spLocks noGrp="1"/>
          </p:cNvSpPr>
          <p:nvPr>
            <p:ph type="sldNum" sz="quarter" idx="12"/>
          </p:nvPr>
        </p:nvSpPr>
        <p:spPr/>
        <p:txBody>
          <a:body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224516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C97C52-93B3-52FD-DF6D-E6674C2BC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81AA6C-1BC6-01FC-EAA0-9DC53FDEE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7251B2-560D-C8E7-9984-192697C0F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39CCB4-08C6-43D1-9E00-9E473E9C5D7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64D07406-F97C-FD85-F747-E105D5C4B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EA4652-A33D-20F9-BBBB-8F059BA37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D88EC-B8DB-4D34-B37C-BD0D3D32427D}" type="slidenum">
              <a:rPr kumimoji="1" lang="ja-JP" altLang="en-US" smtClean="0"/>
              <a:t>‹#›</a:t>
            </a:fld>
            <a:endParaRPr kumimoji="1" lang="ja-JP" altLang="en-US"/>
          </a:p>
        </p:txBody>
      </p:sp>
    </p:spTree>
    <p:extLst>
      <p:ext uri="{BB962C8B-B14F-4D97-AF65-F5344CB8AC3E}">
        <p14:creationId xmlns:p14="http://schemas.microsoft.com/office/powerpoint/2010/main" val="194539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003A410-E606-7CDA-152A-3606148F1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47004A-325D-16D1-782D-79FD18CDF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F70592-C4F6-C962-DF92-3313C84D4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4EF770-7CCB-4B51-8C9A-96169A112492}" type="datetimeFigureOut">
              <a:rPr kumimoji="1" lang="ja-JP" altLang="en-US" smtClean="0"/>
              <a:t>2024/6/24</a:t>
            </a:fld>
            <a:endParaRPr kumimoji="1" lang="ja-JP" altLang="en-US"/>
          </a:p>
        </p:txBody>
      </p:sp>
      <p:sp>
        <p:nvSpPr>
          <p:cNvPr id="5" name="フッター プレースホルダー 4">
            <a:extLst>
              <a:ext uri="{FF2B5EF4-FFF2-40B4-BE49-F238E27FC236}">
                <a16:creationId xmlns:a16="http://schemas.microsoft.com/office/drawing/2014/main" id="{0EDEB93D-B8E8-E595-42A8-D419F8D20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88DB02-3936-D73D-6735-B8E4C59E5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975244-AB14-4972-8EC9-FCA046B9E647}" type="slidenum">
              <a:rPr kumimoji="1" lang="ja-JP" altLang="en-US" smtClean="0"/>
              <a:t>‹#›</a:t>
            </a:fld>
            <a:endParaRPr kumimoji="1" lang="ja-JP" altLang="en-US"/>
          </a:p>
        </p:txBody>
      </p:sp>
    </p:spTree>
    <p:extLst>
      <p:ext uri="{BB962C8B-B14F-4D97-AF65-F5344CB8AC3E}">
        <p14:creationId xmlns:p14="http://schemas.microsoft.com/office/powerpoint/2010/main" val="3073119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02951-F0B9-4AA1-0EEB-2CF04102554A}"/>
              </a:ext>
            </a:extLst>
          </p:cNvPr>
          <p:cNvSpPr>
            <a:spLocks noGrp="1"/>
          </p:cNvSpPr>
          <p:nvPr>
            <p:ph type="ctrTitle"/>
          </p:nvPr>
        </p:nvSpPr>
        <p:spPr/>
        <p:txBody>
          <a:bodyPr/>
          <a:lstStyle/>
          <a:p>
            <a:r>
              <a:rPr kumimoji="1" lang="ja-JP" altLang="en-US" b="1" dirty="0"/>
              <a:t>進捗報告</a:t>
            </a:r>
          </a:p>
        </p:txBody>
      </p:sp>
      <p:sp>
        <p:nvSpPr>
          <p:cNvPr id="3" name="字幕 2">
            <a:extLst>
              <a:ext uri="{FF2B5EF4-FFF2-40B4-BE49-F238E27FC236}">
                <a16:creationId xmlns:a16="http://schemas.microsoft.com/office/drawing/2014/main" id="{0D91AAD5-DD37-D6F5-C9E2-8BC7A476F8DE}"/>
              </a:ext>
            </a:extLst>
          </p:cNvPr>
          <p:cNvSpPr>
            <a:spLocks noGrp="1"/>
          </p:cNvSpPr>
          <p:nvPr>
            <p:ph type="subTitle" idx="1"/>
          </p:nvPr>
        </p:nvSpPr>
        <p:spPr/>
        <p:txBody>
          <a:bodyPr/>
          <a:lstStyle/>
          <a:p>
            <a:r>
              <a:rPr kumimoji="1" lang="en-US" altLang="ja-JP" dirty="0">
                <a:solidFill>
                  <a:schemeClr val="bg2">
                    <a:lumMod val="50000"/>
                  </a:schemeClr>
                </a:solidFill>
              </a:rPr>
              <a:t>IE3A</a:t>
            </a:r>
            <a:r>
              <a:rPr lang="ja-JP" altLang="en-US" dirty="0">
                <a:solidFill>
                  <a:schemeClr val="bg2">
                    <a:lumMod val="50000"/>
                  </a:schemeClr>
                </a:solidFill>
              </a:rPr>
              <a:t> 市島 功大</a:t>
            </a:r>
            <a:endParaRPr kumimoji="1" lang="ja-JP" altLang="en-US" dirty="0">
              <a:solidFill>
                <a:schemeClr val="bg2">
                  <a:lumMod val="50000"/>
                </a:schemeClr>
              </a:solidFill>
            </a:endParaRPr>
          </a:p>
        </p:txBody>
      </p:sp>
    </p:spTree>
    <p:extLst>
      <p:ext uri="{BB962C8B-B14F-4D97-AF65-F5344CB8AC3E}">
        <p14:creationId xmlns:p14="http://schemas.microsoft.com/office/powerpoint/2010/main" val="43873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en-US" altLang="ja-JP" sz="2800" b="1" dirty="0">
                <a:latin typeface="+mn-ea"/>
                <a:ea typeface="+mn-ea"/>
              </a:rPr>
              <a:t>RSC(React Server Components)</a:t>
            </a:r>
            <a:r>
              <a:rPr lang="ja-JP" altLang="en-US" sz="2800" b="1" dirty="0">
                <a:latin typeface="+mn-ea"/>
                <a:ea typeface="+mn-ea"/>
              </a:rPr>
              <a:t>のレンダリング</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2"/>
            <a:ext cx="10515600" cy="5282085"/>
          </a:xfrm>
        </p:spPr>
        <p:txBody>
          <a:bodyPr>
            <a:normAutofit/>
          </a:bodyPr>
          <a:lstStyle/>
          <a:p>
            <a:pPr marL="0" indent="0">
              <a:buNone/>
            </a:pPr>
            <a:r>
              <a:rPr lang="ja-JP" altLang="en-US" b="1" dirty="0"/>
              <a:t>・</a:t>
            </a:r>
            <a:r>
              <a:rPr lang="en-US" altLang="ja-JP" dirty="0"/>
              <a:t>RSC</a:t>
            </a:r>
            <a:r>
              <a:rPr lang="ja-JP" altLang="en-US" dirty="0"/>
              <a:t>のレンダリングを図解する</a:t>
            </a:r>
            <a:endParaRPr lang="en-US" altLang="ja-JP" dirty="0"/>
          </a:p>
          <a:p>
            <a:pPr marL="0" indent="0">
              <a:buNone/>
            </a:pPr>
            <a:r>
              <a:rPr lang="ja-JP" altLang="en-US" dirty="0"/>
              <a:t>・</a:t>
            </a:r>
            <a:r>
              <a:rPr lang="ja-JP" altLang="en-US" sz="2400" dirty="0"/>
              <a:t>ここからクライアント側では何も実行されていないことが分かる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6" name="図 5" descr="ダイアグラム&#10;&#10;中程度の精度で自動的に生成された説明">
            <a:extLst>
              <a:ext uri="{FF2B5EF4-FFF2-40B4-BE49-F238E27FC236}">
                <a16:creationId xmlns:a16="http://schemas.microsoft.com/office/drawing/2014/main" id="{C904EEE9-BA08-8AEC-EB03-8102B36DC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153" y="2543693"/>
            <a:ext cx="7209691" cy="3949182"/>
          </a:xfrm>
          <a:prstGeom prst="rect">
            <a:avLst/>
          </a:prstGeom>
        </p:spPr>
      </p:pic>
    </p:spTree>
    <p:extLst>
      <p:ext uri="{BB962C8B-B14F-4D97-AF65-F5344CB8AC3E}">
        <p14:creationId xmlns:p14="http://schemas.microsoft.com/office/powerpoint/2010/main" val="100374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ja-JP" altLang="en-US" sz="2800" b="1" dirty="0">
                <a:latin typeface="+mn-ea"/>
                <a:ea typeface="+mn-ea"/>
              </a:rPr>
              <a:t>もっと詳しく</a:t>
            </a:r>
            <a:r>
              <a:rPr lang="en-US" altLang="ja-JP" sz="2800" b="1" dirty="0">
                <a:latin typeface="+mn-ea"/>
                <a:ea typeface="+mn-ea"/>
              </a:rPr>
              <a:t>:RSC</a:t>
            </a:r>
            <a:r>
              <a:rPr lang="ja-JP" altLang="en-US" sz="2800" b="1" dirty="0">
                <a:latin typeface="+mn-ea"/>
                <a:ea typeface="+mn-ea"/>
              </a:rPr>
              <a:t>のレンダリング</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2"/>
            <a:ext cx="10515600" cy="5282085"/>
          </a:xfrm>
        </p:spPr>
        <p:txBody>
          <a:bodyPr>
            <a:normAutofit/>
          </a:bodyPr>
          <a:lstStyle/>
          <a:p>
            <a:pPr marL="0" indent="0">
              <a:buNone/>
            </a:pPr>
            <a:r>
              <a:rPr lang="ja-JP" altLang="en-US" b="1" dirty="0"/>
              <a:t>・</a:t>
            </a:r>
            <a:r>
              <a:rPr lang="ja-JP" altLang="en-US" dirty="0"/>
              <a:t>ここから</a:t>
            </a:r>
            <a:r>
              <a:rPr lang="en-US" altLang="ja-JP" b="1" dirty="0"/>
              <a:t>Hydration</a:t>
            </a:r>
            <a:r>
              <a:rPr lang="ja-JP" altLang="en-US" dirty="0"/>
              <a:t>が発生していないことが分かる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5" name="図 4">
            <a:extLst>
              <a:ext uri="{FF2B5EF4-FFF2-40B4-BE49-F238E27FC236}">
                <a16:creationId xmlns:a16="http://schemas.microsoft.com/office/drawing/2014/main" id="{40FF26EC-68C5-BDAF-BACC-75490E18F1A4}"/>
              </a:ext>
            </a:extLst>
          </p:cNvPr>
          <p:cNvPicPr>
            <a:picLocks noChangeAspect="1"/>
          </p:cNvPicPr>
          <p:nvPr/>
        </p:nvPicPr>
        <p:blipFill>
          <a:blip r:embed="rId3"/>
          <a:stretch>
            <a:fillRect/>
          </a:stretch>
        </p:blipFill>
        <p:spPr>
          <a:xfrm>
            <a:off x="2268448" y="2274277"/>
            <a:ext cx="7047452" cy="3982436"/>
          </a:xfrm>
          <a:prstGeom prst="rect">
            <a:avLst/>
          </a:prstGeom>
        </p:spPr>
      </p:pic>
    </p:spTree>
    <p:extLst>
      <p:ext uri="{BB962C8B-B14F-4D97-AF65-F5344CB8AC3E}">
        <p14:creationId xmlns:p14="http://schemas.microsoft.com/office/powerpoint/2010/main" val="98292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ja-JP" altLang="en-US" sz="2800" b="1" dirty="0">
                <a:latin typeface="+mn-ea"/>
                <a:ea typeface="+mn-ea"/>
              </a:rPr>
              <a:t>補足</a:t>
            </a:r>
            <a:r>
              <a:rPr lang="en-US" altLang="ja-JP" sz="2800" b="1" dirty="0">
                <a:latin typeface="+mn-ea"/>
                <a:ea typeface="+mn-ea"/>
              </a:rPr>
              <a:t>:RSC</a:t>
            </a:r>
            <a:r>
              <a:rPr lang="ja-JP" altLang="en-US" sz="2800" b="1" dirty="0">
                <a:latin typeface="+mn-ea"/>
                <a:ea typeface="+mn-ea"/>
              </a:rPr>
              <a:t>は</a:t>
            </a:r>
            <a:r>
              <a:rPr lang="en-US" altLang="ja-JP" sz="2800" b="1" dirty="0">
                <a:latin typeface="+mn-ea"/>
                <a:ea typeface="+mn-ea"/>
              </a:rPr>
              <a:t>Hydration</a:t>
            </a:r>
            <a:r>
              <a:rPr lang="ja-JP" altLang="en-US" sz="2800" b="1" dirty="0">
                <a:latin typeface="+mn-ea"/>
                <a:ea typeface="+mn-ea"/>
              </a:rPr>
              <a:t>しないのに</a:t>
            </a:r>
            <a:r>
              <a:rPr lang="en-US" altLang="ja-JP" sz="2800" b="1" dirty="0">
                <a:latin typeface="+mn-ea"/>
                <a:ea typeface="+mn-ea"/>
              </a:rPr>
              <a:t>JS</a:t>
            </a:r>
            <a:r>
              <a:rPr lang="ja-JP" altLang="en-US" sz="2800" b="1" dirty="0">
                <a:latin typeface="+mn-ea"/>
                <a:ea typeface="+mn-ea"/>
              </a:rPr>
              <a:t>ファイルが返されるの？</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2"/>
            <a:ext cx="10515600" cy="5282085"/>
          </a:xfrm>
        </p:spPr>
        <p:txBody>
          <a:bodyPr>
            <a:normAutofit/>
          </a:bodyPr>
          <a:lstStyle/>
          <a:p>
            <a:pPr marL="0" indent="0">
              <a:buNone/>
            </a:pPr>
            <a:r>
              <a:rPr lang="ja-JP" altLang="en-US" b="1" dirty="0"/>
              <a:t>・</a:t>
            </a:r>
            <a:r>
              <a:rPr lang="en-US" altLang="ja-JP" b="1" dirty="0"/>
              <a:t>Hydration</a:t>
            </a:r>
            <a:r>
              <a:rPr lang="ja-JP" altLang="en-US" dirty="0"/>
              <a:t>の有無に関わらず</a:t>
            </a:r>
            <a:r>
              <a:rPr lang="en-US" altLang="ja-JP" dirty="0"/>
              <a:t>JS</a:t>
            </a:r>
            <a:r>
              <a:rPr lang="ja-JP" altLang="en-US" dirty="0"/>
              <a:t>ファイルは一定数返される</a:t>
            </a:r>
            <a:endParaRPr lang="en-US" altLang="ja-JP" dirty="0"/>
          </a:p>
          <a:p>
            <a:pPr marL="0" indent="0">
              <a:buNone/>
            </a:pPr>
            <a:r>
              <a:rPr lang="ja-JP" altLang="en-US" dirty="0"/>
              <a:t>　推測</a:t>
            </a:r>
            <a:r>
              <a:rPr lang="en-US" altLang="ja-JP" dirty="0"/>
              <a:t>:Link</a:t>
            </a:r>
            <a:r>
              <a:rPr lang="ja-JP" altLang="en-US" dirty="0"/>
              <a:t>コンポーネントとか</a:t>
            </a:r>
            <a:r>
              <a:rPr lang="en-US" altLang="ja-JP" dirty="0"/>
              <a:t>Next</a:t>
            </a:r>
            <a:r>
              <a:rPr lang="ja-JP" altLang="en-US" dirty="0"/>
              <a:t>の共通部分が入ってる</a:t>
            </a:r>
            <a:endParaRPr lang="en-US" altLang="ja-JP" dirty="0"/>
          </a:p>
          <a:p>
            <a:pPr marL="0" indent="0">
              <a:buNone/>
            </a:pPr>
            <a:endParaRPr lang="en-US" altLang="ja-JP" dirty="0"/>
          </a:p>
          <a:p>
            <a:pPr marL="0" indent="0">
              <a:buNone/>
            </a:pPr>
            <a:r>
              <a:rPr lang="ja-JP" altLang="en-US" dirty="0"/>
              <a:t>・</a:t>
            </a:r>
            <a:r>
              <a:rPr lang="en-US" altLang="ja-JP" b="1" dirty="0"/>
              <a:t>A</a:t>
            </a:r>
            <a:r>
              <a:rPr lang="en-US" altLang="ja-JP" dirty="0"/>
              <a:t>:Server Component</a:t>
            </a:r>
          </a:p>
          <a:p>
            <a:pPr marL="0" indent="0">
              <a:buNone/>
            </a:pPr>
            <a:r>
              <a:rPr lang="ja-JP" altLang="en-US" dirty="0"/>
              <a:t>・</a:t>
            </a:r>
            <a:r>
              <a:rPr lang="en-US" altLang="ja-JP" b="1" dirty="0"/>
              <a:t>B</a:t>
            </a:r>
            <a:r>
              <a:rPr lang="en-US" altLang="ja-JP" dirty="0"/>
              <a:t>:Client Component</a:t>
            </a:r>
          </a:p>
          <a:p>
            <a:pPr marL="0" indent="0">
              <a:buNone/>
            </a:pPr>
            <a:endParaRPr lang="en-US" altLang="ja-JP" dirty="0"/>
          </a:p>
          <a:p>
            <a:pPr marL="0" indent="0">
              <a:buNone/>
            </a:pPr>
            <a:endParaRPr lang="en-US" altLang="ja-JP" dirty="0"/>
          </a:p>
        </p:txBody>
      </p:sp>
      <p:pic>
        <p:nvPicPr>
          <p:cNvPr id="6" name="図 5" descr="テーブル&#10;&#10;自動的に生成された説明">
            <a:extLst>
              <a:ext uri="{FF2B5EF4-FFF2-40B4-BE49-F238E27FC236}">
                <a16:creationId xmlns:a16="http://schemas.microsoft.com/office/drawing/2014/main" id="{8D2ED10B-2DA1-C108-BBF1-05FA34434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61314"/>
            <a:ext cx="5096586" cy="1667108"/>
          </a:xfrm>
          <a:prstGeom prst="rect">
            <a:avLst/>
          </a:prstGeom>
        </p:spPr>
      </p:pic>
      <p:pic>
        <p:nvPicPr>
          <p:cNvPr id="8" name="図 7" descr="テーブル&#10;&#10;自動的に生成された説明">
            <a:extLst>
              <a:ext uri="{FF2B5EF4-FFF2-40B4-BE49-F238E27FC236}">
                <a16:creationId xmlns:a16="http://schemas.microsoft.com/office/drawing/2014/main" id="{D29D7BE6-BEE4-C174-BA3E-16527732C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5319" y="4061314"/>
            <a:ext cx="5058481" cy="1848108"/>
          </a:xfrm>
          <a:prstGeom prst="rect">
            <a:avLst/>
          </a:prstGeom>
        </p:spPr>
      </p:pic>
      <p:sp>
        <p:nvSpPr>
          <p:cNvPr id="9" name="楕円 8">
            <a:extLst>
              <a:ext uri="{FF2B5EF4-FFF2-40B4-BE49-F238E27FC236}">
                <a16:creationId xmlns:a16="http://schemas.microsoft.com/office/drawing/2014/main" id="{3EFC0D61-FCBE-928D-A49A-F081F9D79AE0}"/>
              </a:ext>
            </a:extLst>
          </p:cNvPr>
          <p:cNvSpPr/>
          <p:nvPr/>
        </p:nvSpPr>
        <p:spPr>
          <a:xfrm>
            <a:off x="2423936" y="5905091"/>
            <a:ext cx="682657" cy="6626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solidFill>
                  <a:schemeClr val="tx1"/>
                </a:solidFill>
              </a:rPr>
              <a:t>A</a:t>
            </a:r>
            <a:endParaRPr kumimoji="1" lang="ja-JP" altLang="en-US" sz="3200" b="1" dirty="0">
              <a:solidFill>
                <a:schemeClr val="tx1"/>
              </a:solidFill>
            </a:endParaRPr>
          </a:p>
        </p:txBody>
      </p:sp>
      <p:sp>
        <p:nvSpPr>
          <p:cNvPr id="10" name="楕円 9">
            <a:extLst>
              <a:ext uri="{FF2B5EF4-FFF2-40B4-BE49-F238E27FC236}">
                <a16:creationId xmlns:a16="http://schemas.microsoft.com/office/drawing/2014/main" id="{8C352E1A-469B-C5F3-DA6D-E52C38E920A9}"/>
              </a:ext>
            </a:extLst>
          </p:cNvPr>
          <p:cNvSpPr/>
          <p:nvPr/>
        </p:nvSpPr>
        <p:spPr>
          <a:xfrm>
            <a:off x="8022030" y="5905092"/>
            <a:ext cx="682657" cy="66269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solidFill>
                  <a:schemeClr val="tx1"/>
                </a:solidFill>
              </a:rPr>
              <a:t>B</a:t>
            </a:r>
            <a:endParaRPr kumimoji="1" lang="ja-JP" altLang="en-US" sz="3200" b="1" dirty="0">
              <a:solidFill>
                <a:schemeClr val="tx1"/>
              </a:solidFill>
            </a:endParaRPr>
          </a:p>
        </p:txBody>
      </p:sp>
    </p:spTree>
    <p:extLst>
      <p:ext uri="{BB962C8B-B14F-4D97-AF65-F5344CB8AC3E}">
        <p14:creationId xmlns:p14="http://schemas.microsoft.com/office/powerpoint/2010/main" val="3836957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ja-JP" altLang="en-US" sz="2800" b="1" dirty="0">
                <a:latin typeface="+mn-ea"/>
                <a:ea typeface="+mn-ea"/>
              </a:rPr>
              <a:t>補足</a:t>
            </a:r>
            <a:r>
              <a:rPr lang="en-US" altLang="ja-JP" sz="2800" b="1" dirty="0">
                <a:latin typeface="+mn-ea"/>
                <a:ea typeface="+mn-ea"/>
              </a:rPr>
              <a:t>:SSR(Server Side Rendering)</a:t>
            </a:r>
            <a:r>
              <a:rPr lang="ja-JP" altLang="en-US" sz="2800" b="1" dirty="0">
                <a:latin typeface="+mn-ea"/>
                <a:ea typeface="+mn-ea"/>
              </a:rPr>
              <a:t>について</a:t>
            </a:r>
            <a:r>
              <a:rPr lang="en-US" altLang="ja-JP" sz="2800" b="1" dirty="0">
                <a:latin typeface="+mn-ea"/>
                <a:ea typeface="+mn-ea"/>
              </a:rPr>
              <a:t> </a:t>
            </a:r>
            <a:endParaRPr kumimoji="1" lang="ja-JP" altLang="en-US" sz="2800" b="1" dirty="0">
              <a:latin typeface="+mn-ea"/>
              <a:ea typeface="+mn-ea"/>
            </a:endParaRPr>
          </a:p>
        </p:txBody>
      </p:sp>
      <p:pic>
        <p:nvPicPr>
          <p:cNvPr id="5" name="コンテンツ プレースホルダー 4" descr="ダイアグラム&#10;&#10;自動的に生成された説明">
            <a:extLst>
              <a:ext uri="{FF2B5EF4-FFF2-40B4-BE49-F238E27FC236}">
                <a16:creationId xmlns:a16="http://schemas.microsoft.com/office/drawing/2014/main" id="{B0D162F7-93B1-2ED7-6916-963B8ACF85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9247" y="1420813"/>
            <a:ext cx="8552889" cy="5072062"/>
          </a:xfrm>
        </p:spPr>
      </p:pic>
    </p:spTree>
    <p:extLst>
      <p:ext uri="{BB962C8B-B14F-4D97-AF65-F5344CB8AC3E}">
        <p14:creationId xmlns:p14="http://schemas.microsoft.com/office/powerpoint/2010/main" val="42188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ja-JP" altLang="en-US" sz="2800" b="1" dirty="0">
                <a:latin typeface="+mn-ea"/>
                <a:ea typeface="+mn-ea"/>
              </a:rPr>
              <a:t>まとめ</a:t>
            </a:r>
            <a:r>
              <a:rPr kumimoji="1" lang="en-US" altLang="ja-JP" sz="2800" b="1" dirty="0">
                <a:latin typeface="+mn-ea"/>
                <a:ea typeface="+mn-ea"/>
              </a:rPr>
              <a:t>:RSC(React Server Components) </a:t>
            </a:r>
            <a:r>
              <a:rPr kumimoji="1" lang="ja-JP" altLang="en-US" sz="2800" b="1" dirty="0">
                <a:latin typeface="+mn-ea"/>
                <a:ea typeface="+mn-ea"/>
              </a:rPr>
              <a:t>とは？</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199" y="1420273"/>
            <a:ext cx="10863805" cy="4351338"/>
          </a:xfrm>
        </p:spPr>
        <p:txBody>
          <a:bodyPr/>
          <a:lstStyle/>
          <a:p>
            <a:r>
              <a:rPr lang="en-US" altLang="ja-JP" b="1" dirty="0" err="1"/>
              <a:t>RSC:</a:t>
            </a:r>
            <a:r>
              <a:rPr kumimoji="1" lang="en-US" altLang="ja-JP" b="1" dirty="0" err="1"/>
              <a:t>Hydration</a:t>
            </a:r>
            <a:r>
              <a:rPr kumimoji="1" lang="ja-JP" altLang="en-US" b="1" dirty="0"/>
              <a:t>が実行されない</a:t>
            </a:r>
            <a:r>
              <a:rPr kumimoji="1" lang="ja-JP" altLang="en-US" dirty="0"/>
              <a:t>コンポーネントのこと</a:t>
            </a:r>
            <a:endParaRPr kumimoji="1" lang="en-US" altLang="ja-JP" dirty="0"/>
          </a:p>
          <a:p>
            <a:pPr marL="0" indent="0">
              <a:buNone/>
            </a:pPr>
            <a:endParaRPr lang="en-US" altLang="ja-JP" b="1" dirty="0"/>
          </a:p>
          <a:p>
            <a:r>
              <a:rPr lang="en-US" altLang="ja-JP" b="1" dirty="0"/>
              <a:t>Hydration</a:t>
            </a:r>
            <a:r>
              <a:rPr lang="ja-JP" altLang="en-US" dirty="0"/>
              <a:t>が実行されない特性上</a:t>
            </a:r>
            <a:endParaRPr lang="en-US" altLang="ja-JP" dirty="0"/>
          </a:p>
          <a:p>
            <a:pPr lvl="1"/>
            <a:r>
              <a:rPr lang="en-US" altLang="ja-JP" dirty="0"/>
              <a:t>Hooks</a:t>
            </a:r>
            <a:r>
              <a:rPr lang="ja-JP" altLang="en-US" dirty="0"/>
              <a:t>が利用できない</a:t>
            </a:r>
            <a:endParaRPr lang="en-US" altLang="ja-JP" dirty="0"/>
          </a:p>
          <a:p>
            <a:pPr lvl="1"/>
            <a:r>
              <a:rPr lang="en-US" altLang="ja-JP" dirty="0" err="1"/>
              <a:t>onClick</a:t>
            </a:r>
            <a:r>
              <a:rPr lang="ja-JP" altLang="en-US" dirty="0"/>
              <a:t>等のイベントハンドラが利用できない</a:t>
            </a:r>
            <a:endParaRPr lang="en-US" altLang="ja-JP" dirty="0"/>
          </a:p>
          <a:p>
            <a:pPr lvl="1"/>
            <a:r>
              <a:rPr lang="ja-JP" altLang="en-US" dirty="0"/>
              <a:t>ブラウザ側で実行しなければならないようなライブラリが利用できない</a:t>
            </a:r>
            <a:endParaRPr lang="en-US" altLang="ja-JP" dirty="0"/>
          </a:p>
          <a:p>
            <a:pPr marL="457200" lvl="1" indent="0">
              <a:buNone/>
            </a:pPr>
            <a:endParaRPr lang="en-US" altLang="ja-JP" dirty="0"/>
          </a:p>
          <a:p>
            <a:pPr marL="0" indent="0">
              <a:buNone/>
            </a:pPr>
            <a:r>
              <a:rPr lang="ja-JP" altLang="en-US" b="1" dirty="0"/>
              <a:t>・</a:t>
            </a:r>
            <a:r>
              <a:rPr lang="en-US" altLang="ja-JP" b="1" dirty="0"/>
              <a:t>SSR:</a:t>
            </a:r>
            <a:r>
              <a:rPr lang="ja-JP" altLang="en-US" dirty="0"/>
              <a:t>サーバ側</a:t>
            </a:r>
            <a:r>
              <a:rPr lang="en-US" altLang="ja-JP" dirty="0"/>
              <a:t>(Pre-rendering)</a:t>
            </a:r>
            <a:r>
              <a:rPr lang="ja-JP" altLang="en-US" dirty="0"/>
              <a:t>の話</a:t>
            </a:r>
            <a:endParaRPr lang="en-US" altLang="ja-JP" dirty="0"/>
          </a:p>
          <a:p>
            <a:pPr marL="0" indent="0">
              <a:buNone/>
            </a:pPr>
            <a:r>
              <a:rPr lang="ja-JP" altLang="en-US" b="1" dirty="0"/>
              <a:t>・</a:t>
            </a:r>
            <a:r>
              <a:rPr lang="en-US" altLang="ja-JP" b="1" dirty="0"/>
              <a:t>RSC:</a:t>
            </a:r>
            <a:r>
              <a:rPr lang="ja-JP" altLang="en-US" dirty="0"/>
              <a:t>クライアント側</a:t>
            </a:r>
            <a:r>
              <a:rPr lang="en-US" altLang="ja-JP" dirty="0"/>
              <a:t>(Hydration)</a:t>
            </a:r>
            <a:r>
              <a:rPr lang="ja-JP" altLang="en-US" dirty="0"/>
              <a:t>の話</a:t>
            </a:r>
            <a:endParaRPr lang="en-US" altLang="ja-JP" dirty="0"/>
          </a:p>
          <a:p>
            <a:pPr marL="457200" lvl="1" indent="0">
              <a:buNone/>
            </a:pPr>
            <a:endParaRPr lang="en-US" altLang="ja-JP" dirty="0"/>
          </a:p>
          <a:p>
            <a:pPr marL="457200" lvl="1" indent="0">
              <a:buNone/>
            </a:pPr>
            <a:endParaRPr lang="en-US" altLang="ja-JP" dirty="0"/>
          </a:p>
          <a:p>
            <a:pPr lvl="1"/>
            <a:endParaRPr lang="en-US" altLang="ja-JP" dirty="0"/>
          </a:p>
          <a:p>
            <a:pPr lvl="1"/>
            <a:endParaRPr lang="en-US" altLang="ja-JP" dirty="0"/>
          </a:p>
          <a:p>
            <a:pPr marL="0" indent="0">
              <a:buNone/>
            </a:pPr>
            <a:endParaRPr lang="en-US" altLang="ja-JP" b="1" dirty="0"/>
          </a:p>
        </p:txBody>
      </p:sp>
    </p:spTree>
    <p:extLst>
      <p:ext uri="{BB962C8B-B14F-4D97-AF65-F5344CB8AC3E}">
        <p14:creationId xmlns:p14="http://schemas.microsoft.com/office/powerpoint/2010/main" val="308173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ja-JP" altLang="en-US" sz="2800" b="1" dirty="0">
                <a:latin typeface="+mn-ea"/>
                <a:ea typeface="+mn-ea"/>
              </a:rPr>
              <a:t>学習するトピック</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r>
              <a:rPr kumimoji="1" lang="en-US" altLang="ja-JP" b="1" dirty="0"/>
              <a:t>RSC (React Server Components</a:t>
            </a:r>
            <a:r>
              <a:rPr kumimoji="1" lang="en-US" altLang="ja-JP" b="1" dirty="0">
                <a:effectLst>
                  <a:outerShdw blurRad="38100" dist="38100" dir="2700000" algn="tl">
                    <a:srgbClr val="000000">
                      <a:alpha val="43137"/>
                    </a:srgbClr>
                  </a:outerShdw>
                </a:effectLst>
              </a:rPr>
              <a:t>)</a:t>
            </a:r>
          </a:p>
          <a:p>
            <a:r>
              <a:rPr lang="en-US" altLang="ja-JP" dirty="0">
                <a:solidFill>
                  <a:schemeClr val="tx1">
                    <a:lumMod val="50000"/>
                    <a:lumOff val="50000"/>
                  </a:schemeClr>
                </a:solidFill>
              </a:rPr>
              <a:t>Suspense</a:t>
            </a:r>
          </a:p>
          <a:p>
            <a:r>
              <a:rPr lang="en-US" altLang="ja-JP" dirty="0"/>
              <a:t>Pre-rendering</a:t>
            </a:r>
          </a:p>
          <a:p>
            <a:r>
              <a:rPr kumimoji="1" lang="en-US" altLang="ja-JP" dirty="0">
                <a:solidFill>
                  <a:schemeClr val="bg2">
                    <a:lumMod val="50000"/>
                  </a:schemeClr>
                </a:solidFill>
              </a:rPr>
              <a:t>Partial</a:t>
            </a:r>
            <a:r>
              <a:rPr lang="ja-JP" altLang="en-US" dirty="0">
                <a:solidFill>
                  <a:schemeClr val="bg2">
                    <a:lumMod val="50000"/>
                  </a:schemeClr>
                </a:solidFill>
              </a:rPr>
              <a:t> </a:t>
            </a:r>
            <a:r>
              <a:rPr kumimoji="1" lang="en-US" altLang="ja-JP" dirty="0">
                <a:solidFill>
                  <a:schemeClr val="bg2">
                    <a:lumMod val="50000"/>
                  </a:schemeClr>
                </a:solidFill>
              </a:rPr>
              <a:t>Pre-rendering</a:t>
            </a:r>
          </a:p>
          <a:p>
            <a:r>
              <a:rPr lang="en-US" altLang="ja-JP" dirty="0">
                <a:solidFill>
                  <a:schemeClr val="tx1">
                    <a:lumMod val="50000"/>
                    <a:lumOff val="50000"/>
                  </a:schemeClr>
                </a:solidFill>
              </a:rPr>
              <a:t>Server Actions</a:t>
            </a:r>
          </a:p>
          <a:p>
            <a:r>
              <a:rPr lang="en-US" altLang="ja-JP" dirty="0">
                <a:solidFill>
                  <a:schemeClr val="tx1">
                    <a:lumMod val="50000"/>
                    <a:lumOff val="50000"/>
                  </a:schemeClr>
                </a:solidFill>
              </a:rPr>
              <a:t>Next</a:t>
            </a:r>
            <a:r>
              <a:rPr lang="ja-JP" altLang="en-US" dirty="0">
                <a:solidFill>
                  <a:schemeClr val="tx1">
                    <a:lumMod val="50000"/>
                    <a:lumOff val="50000"/>
                  </a:schemeClr>
                </a:solidFill>
              </a:rPr>
              <a:t>独自のキャッシュ</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299733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dirty="0">
                <a:latin typeface="+mn-ea"/>
                <a:ea typeface="+mn-ea"/>
              </a:rPr>
              <a:t>RSC</a:t>
            </a:r>
            <a:r>
              <a:rPr kumimoji="1" lang="ja-JP" altLang="en-US" sz="2800" b="1" dirty="0">
                <a:latin typeface="+mn-ea"/>
                <a:ea typeface="+mn-ea"/>
              </a:rPr>
              <a:t>の学習方針</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584373"/>
          </a:xfrm>
        </p:spPr>
        <p:txBody>
          <a:bodyPr/>
          <a:lstStyle/>
          <a:p>
            <a:pPr marL="0" indent="0">
              <a:buNone/>
            </a:pPr>
            <a:r>
              <a:rPr kumimoji="1" lang="ja-JP" altLang="en-US" dirty="0"/>
              <a:t>初学者が戸惑いがちな </a:t>
            </a:r>
            <a:r>
              <a:rPr kumimoji="1" lang="en-US" altLang="ja-JP" dirty="0"/>
              <a:t>SSR </a:t>
            </a:r>
            <a:r>
              <a:rPr kumimoji="1" lang="ja-JP" altLang="en-US" dirty="0"/>
              <a:t>と </a:t>
            </a:r>
            <a:r>
              <a:rPr kumimoji="1" lang="en-US" altLang="ja-JP" dirty="0"/>
              <a:t>RSC </a:t>
            </a:r>
            <a:r>
              <a:rPr kumimoji="1" lang="ja-JP" altLang="en-US" dirty="0"/>
              <a:t>の違いに着目する</a:t>
            </a:r>
            <a:endParaRPr kumimoji="1" lang="en-US" altLang="ja-JP" dirty="0"/>
          </a:p>
          <a:p>
            <a:endParaRPr kumimoji="1" lang="en-US" altLang="ja-JP" dirty="0"/>
          </a:p>
        </p:txBody>
      </p:sp>
      <p:sp>
        <p:nvSpPr>
          <p:cNvPr id="4" name="タイトル 1">
            <a:extLst>
              <a:ext uri="{FF2B5EF4-FFF2-40B4-BE49-F238E27FC236}">
                <a16:creationId xmlns:a16="http://schemas.microsoft.com/office/drawing/2014/main" id="{788369D4-EAE1-7D67-5235-43C0FE802F9B}"/>
              </a:ext>
            </a:extLst>
          </p:cNvPr>
          <p:cNvSpPr txBox="1">
            <a:spLocks/>
          </p:cNvSpPr>
          <p:nvPr/>
        </p:nvSpPr>
        <p:spPr>
          <a:xfrm>
            <a:off x="838200" y="191257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b="1" dirty="0">
                <a:latin typeface="+mn-ea"/>
                <a:ea typeface="+mn-ea"/>
              </a:rPr>
              <a:t>RSC</a:t>
            </a:r>
            <a:r>
              <a:rPr lang="ja-JP" altLang="en-US" sz="2800" b="1" dirty="0">
                <a:latin typeface="+mn-ea"/>
                <a:ea typeface="+mn-ea"/>
              </a:rPr>
              <a:t>の学習指針</a:t>
            </a:r>
            <a:r>
              <a:rPr lang="en-US" altLang="ja-JP" sz="2800" b="1" dirty="0">
                <a:latin typeface="+mn-ea"/>
                <a:ea typeface="+mn-ea"/>
              </a:rPr>
              <a:t>(</a:t>
            </a:r>
            <a:r>
              <a:rPr lang="ja-JP" altLang="en-US" sz="2800" b="1" dirty="0">
                <a:latin typeface="+mn-ea"/>
                <a:ea typeface="+mn-ea"/>
              </a:rPr>
              <a:t>進め方</a:t>
            </a:r>
            <a:r>
              <a:rPr lang="en-US" altLang="ja-JP" sz="2800" b="1" dirty="0">
                <a:latin typeface="+mn-ea"/>
                <a:ea typeface="+mn-ea"/>
              </a:rPr>
              <a:t>)</a:t>
            </a:r>
            <a:endParaRPr lang="ja-JP" altLang="en-US" sz="2800" b="1" dirty="0">
              <a:latin typeface="+mn-ea"/>
              <a:ea typeface="+mn-ea"/>
            </a:endParaRPr>
          </a:p>
        </p:txBody>
      </p:sp>
      <p:sp>
        <p:nvSpPr>
          <p:cNvPr id="5" name="コンテンツ プレースホルダー 2">
            <a:extLst>
              <a:ext uri="{FF2B5EF4-FFF2-40B4-BE49-F238E27FC236}">
                <a16:creationId xmlns:a16="http://schemas.microsoft.com/office/drawing/2014/main" id="{99AEB106-476D-4416-156B-C35345D4BCE7}"/>
              </a:ext>
            </a:extLst>
          </p:cNvPr>
          <p:cNvSpPr txBox="1">
            <a:spLocks/>
          </p:cNvSpPr>
          <p:nvPr/>
        </p:nvSpPr>
        <p:spPr>
          <a:xfrm>
            <a:off x="838200" y="2945946"/>
            <a:ext cx="10515600" cy="315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endParaRPr lang="en-US" altLang="ja-JP" dirty="0"/>
          </a:p>
        </p:txBody>
      </p:sp>
      <p:sp>
        <p:nvSpPr>
          <p:cNvPr id="6" name="コンテンツ プレースホルダー 2">
            <a:extLst>
              <a:ext uri="{FF2B5EF4-FFF2-40B4-BE49-F238E27FC236}">
                <a16:creationId xmlns:a16="http://schemas.microsoft.com/office/drawing/2014/main" id="{60D0DE2B-419F-D300-4106-D16059F2A3F0}"/>
              </a:ext>
            </a:extLst>
          </p:cNvPr>
          <p:cNvSpPr txBox="1">
            <a:spLocks/>
          </p:cNvSpPr>
          <p:nvPr/>
        </p:nvSpPr>
        <p:spPr>
          <a:xfrm>
            <a:off x="838200" y="3059794"/>
            <a:ext cx="10515600" cy="2778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en-US" altLang="ja-JP" dirty="0"/>
              <a:t>Pre-rendering </a:t>
            </a:r>
          </a:p>
          <a:p>
            <a:pPr marL="514350" indent="-514350">
              <a:buFont typeface="+mj-lt"/>
              <a:buAutoNum type="arabicPeriod"/>
            </a:pPr>
            <a:r>
              <a:rPr lang="en-US" altLang="ja-JP" dirty="0"/>
              <a:t>Hydration</a:t>
            </a:r>
          </a:p>
          <a:p>
            <a:pPr marL="514350" indent="-514350">
              <a:buFont typeface="+mj-lt"/>
              <a:buAutoNum type="arabicPeriod"/>
            </a:pPr>
            <a:r>
              <a:rPr lang="en-US" altLang="ja-JP" dirty="0"/>
              <a:t>RSC(React Server Components)</a:t>
            </a:r>
          </a:p>
          <a:p>
            <a:pPr marL="514350" indent="-514350">
              <a:buFont typeface="+mj-lt"/>
              <a:buAutoNum type="arabicPeriod"/>
            </a:pPr>
            <a:r>
              <a:rPr lang="en-US" altLang="ja-JP" dirty="0"/>
              <a:t>SSR(Server Side Rendering)</a:t>
            </a:r>
          </a:p>
          <a:p>
            <a:pPr marL="0" indent="0">
              <a:buNone/>
            </a:pPr>
            <a:endParaRPr lang="en-US" altLang="ja-JP" dirty="0"/>
          </a:p>
          <a:p>
            <a:endParaRPr lang="en-US" altLang="ja-JP" dirty="0"/>
          </a:p>
        </p:txBody>
      </p:sp>
    </p:spTree>
    <p:extLst>
      <p:ext uri="{BB962C8B-B14F-4D97-AF65-F5344CB8AC3E}">
        <p14:creationId xmlns:p14="http://schemas.microsoft.com/office/powerpoint/2010/main" val="299703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dirty="0">
                <a:latin typeface="+mn-ea"/>
                <a:ea typeface="+mn-ea"/>
              </a:rPr>
              <a:t>React </a:t>
            </a:r>
            <a:r>
              <a:rPr kumimoji="1" lang="ja-JP" altLang="en-US" sz="2800" b="1" dirty="0">
                <a:latin typeface="+mn-ea"/>
                <a:ea typeface="+mn-ea"/>
              </a:rPr>
              <a:t>と </a:t>
            </a:r>
            <a:r>
              <a:rPr kumimoji="1" lang="en-US" altLang="ja-JP" sz="2800" b="1" dirty="0">
                <a:latin typeface="+mn-ea"/>
                <a:ea typeface="+mn-ea"/>
              </a:rPr>
              <a:t>Next </a:t>
            </a:r>
            <a:r>
              <a:rPr kumimoji="1" lang="ja-JP" altLang="en-US" sz="2800" b="1" dirty="0">
                <a:latin typeface="+mn-ea"/>
                <a:ea typeface="+mn-ea"/>
              </a:rPr>
              <a:t>を初回レンダリングで比較する①</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4351338"/>
          </a:xfrm>
        </p:spPr>
        <p:txBody>
          <a:bodyPr/>
          <a:lstStyle/>
          <a:p>
            <a:pPr marL="0" indent="0">
              <a:buNone/>
            </a:pPr>
            <a:r>
              <a:rPr kumimoji="1" lang="en-US" altLang="ja-JP" dirty="0"/>
              <a:t>React</a:t>
            </a:r>
            <a:r>
              <a:rPr kumimoji="1" lang="ja-JP" altLang="en-US" dirty="0"/>
              <a:t>の初回レンダリングで抑えておいてほしいこと</a:t>
            </a:r>
            <a:endParaRPr kumimoji="1" lang="en-US" altLang="ja-JP" dirty="0"/>
          </a:p>
          <a:p>
            <a:endParaRPr kumimoji="1" lang="en-US" altLang="ja-JP" dirty="0"/>
          </a:p>
          <a:p>
            <a:r>
              <a:rPr lang="ja-JP" altLang="en-US" dirty="0"/>
              <a:t>返される</a:t>
            </a:r>
            <a:r>
              <a:rPr lang="en-US" altLang="ja-JP" dirty="0"/>
              <a:t>index.html</a:t>
            </a:r>
            <a:r>
              <a:rPr lang="ja-JP" altLang="en-US" dirty="0"/>
              <a:t>は空っぽ</a:t>
            </a:r>
            <a:endParaRPr lang="en-US" altLang="ja-JP" dirty="0"/>
          </a:p>
          <a:p>
            <a:r>
              <a:rPr lang="en-US" altLang="ja-JP" dirty="0"/>
              <a:t>JS</a:t>
            </a:r>
            <a:r>
              <a:rPr kumimoji="1" lang="ja-JP" altLang="en-US" dirty="0"/>
              <a:t>が</a:t>
            </a:r>
            <a:r>
              <a:rPr kumimoji="1" lang="ja-JP" altLang="en-US" b="1" dirty="0"/>
              <a:t>クライアント側で実行</a:t>
            </a:r>
            <a:r>
              <a:rPr kumimoji="1" lang="ja-JP" altLang="en-US" dirty="0"/>
              <a:t>されることによって</a:t>
            </a:r>
            <a:r>
              <a:rPr kumimoji="1" lang="en-US" altLang="ja-JP" dirty="0"/>
              <a:t>DOM</a:t>
            </a:r>
            <a:r>
              <a:rPr kumimoji="1" lang="ja-JP" altLang="en-US" dirty="0"/>
              <a:t>が構築</a:t>
            </a:r>
            <a:endParaRPr kumimoji="1" lang="en-US" altLang="ja-JP" dirty="0"/>
          </a:p>
          <a:p>
            <a:r>
              <a:rPr lang="ja-JP" altLang="en-US" dirty="0"/>
              <a:t>データフェッチはクライアント</a:t>
            </a:r>
            <a:r>
              <a:rPr lang="en-US" altLang="ja-JP" dirty="0"/>
              <a:t>JS</a:t>
            </a:r>
            <a:r>
              <a:rPr lang="ja-JP" altLang="en-US" dirty="0"/>
              <a:t>で行われる</a:t>
            </a:r>
            <a:endParaRPr lang="en-US" altLang="ja-JP" dirty="0"/>
          </a:p>
          <a:p>
            <a:endParaRPr lang="en-US" altLang="ja-JP" dirty="0"/>
          </a:p>
          <a:p>
            <a:r>
              <a:rPr lang="ja-JP" altLang="en-US" dirty="0"/>
              <a:t>レンダリングを全てクライアントに任せる方針 </a:t>
            </a:r>
            <a:r>
              <a:rPr lang="en-US" altLang="ja-JP" dirty="0"/>
              <a:t>-&gt; CSR</a:t>
            </a:r>
          </a:p>
        </p:txBody>
      </p:sp>
    </p:spTree>
    <p:extLst>
      <p:ext uri="{BB962C8B-B14F-4D97-AF65-F5344CB8AC3E}">
        <p14:creationId xmlns:p14="http://schemas.microsoft.com/office/powerpoint/2010/main" val="366946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dirty="0">
                <a:latin typeface="+mn-ea"/>
                <a:ea typeface="+mn-ea"/>
              </a:rPr>
              <a:t>React </a:t>
            </a:r>
            <a:r>
              <a:rPr kumimoji="1" lang="ja-JP" altLang="en-US" sz="2800" b="1" dirty="0">
                <a:latin typeface="+mn-ea"/>
                <a:ea typeface="+mn-ea"/>
              </a:rPr>
              <a:t>と </a:t>
            </a:r>
            <a:r>
              <a:rPr kumimoji="1" lang="en-US" altLang="ja-JP" sz="2800" b="1" dirty="0">
                <a:latin typeface="+mn-ea"/>
                <a:ea typeface="+mn-ea"/>
              </a:rPr>
              <a:t>Next </a:t>
            </a:r>
            <a:r>
              <a:rPr kumimoji="1" lang="ja-JP" altLang="en-US" sz="2800" b="1" dirty="0">
                <a:latin typeface="+mn-ea"/>
                <a:ea typeface="+mn-ea"/>
              </a:rPr>
              <a:t>を初回レンダリングで比較する②</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2"/>
            <a:ext cx="10515600" cy="5213991"/>
          </a:xfrm>
        </p:spPr>
        <p:txBody>
          <a:bodyPr>
            <a:normAutofit/>
          </a:bodyPr>
          <a:lstStyle/>
          <a:p>
            <a:r>
              <a:rPr kumimoji="1" lang="en-US" altLang="ja-JP" dirty="0"/>
              <a:t>React</a:t>
            </a:r>
            <a:r>
              <a:rPr kumimoji="1" lang="ja-JP" altLang="en-US" dirty="0"/>
              <a:t>レンダリングを図解する</a:t>
            </a:r>
            <a:endParaRPr kumimoji="1" lang="en-US" altLang="ja-JP" dirty="0"/>
          </a:p>
          <a:p>
            <a:r>
              <a:rPr lang="ja-JP" altLang="en-US" sz="2400" dirty="0"/>
              <a:t>ここからレンダリングは全てクライアントで行われることが分かる</a:t>
            </a:r>
            <a:endParaRPr kumimoji="1" lang="en-US" altLang="ja-JP" sz="2400" dirty="0"/>
          </a:p>
          <a:p>
            <a:pPr marL="0" indent="0">
              <a:buNone/>
            </a:pPr>
            <a:endParaRPr lang="en-US" altLang="ja-JP" dirty="0"/>
          </a:p>
          <a:p>
            <a:pPr marL="0" indent="0">
              <a:buNone/>
            </a:pPr>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lang="en-US" altLang="ja-JP" dirty="0"/>
          </a:p>
        </p:txBody>
      </p:sp>
      <p:pic>
        <p:nvPicPr>
          <p:cNvPr id="6" name="図 5">
            <a:extLst>
              <a:ext uri="{FF2B5EF4-FFF2-40B4-BE49-F238E27FC236}">
                <a16:creationId xmlns:a16="http://schemas.microsoft.com/office/drawing/2014/main" id="{9E2ACF01-016B-F9B4-61B3-F27AD8462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153" y="2616881"/>
            <a:ext cx="7209691" cy="3693633"/>
          </a:xfrm>
          <a:prstGeom prst="rect">
            <a:avLst/>
          </a:prstGeom>
        </p:spPr>
      </p:pic>
    </p:spTree>
    <p:extLst>
      <p:ext uri="{BB962C8B-B14F-4D97-AF65-F5344CB8AC3E}">
        <p14:creationId xmlns:p14="http://schemas.microsoft.com/office/powerpoint/2010/main" val="134441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dirty="0">
                <a:latin typeface="+mn-ea"/>
                <a:ea typeface="+mn-ea"/>
              </a:rPr>
              <a:t>React </a:t>
            </a:r>
            <a:r>
              <a:rPr kumimoji="1" lang="ja-JP" altLang="en-US" sz="2800" b="1" dirty="0">
                <a:latin typeface="+mn-ea"/>
                <a:ea typeface="+mn-ea"/>
              </a:rPr>
              <a:t>と </a:t>
            </a:r>
            <a:r>
              <a:rPr kumimoji="1" lang="en-US" altLang="ja-JP" sz="2800" b="1" dirty="0">
                <a:latin typeface="+mn-ea"/>
                <a:ea typeface="+mn-ea"/>
              </a:rPr>
              <a:t>Next </a:t>
            </a:r>
            <a:r>
              <a:rPr kumimoji="1" lang="ja-JP" altLang="en-US" sz="2800" b="1" dirty="0">
                <a:latin typeface="+mn-ea"/>
                <a:ea typeface="+mn-ea"/>
              </a:rPr>
              <a:t>を初回レンダリングで比較する③</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2"/>
            <a:ext cx="10515600" cy="5282085"/>
          </a:xfrm>
        </p:spPr>
        <p:txBody>
          <a:bodyPr>
            <a:normAutofit/>
          </a:bodyPr>
          <a:lstStyle/>
          <a:p>
            <a:pPr marL="0" indent="0">
              <a:buNone/>
            </a:pPr>
            <a:r>
              <a:rPr lang="ja-JP" altLang="en-US" b="1" dirty="0"/>
              <a:t>・</a:t>
            </a:r>
            <a:r>
              <a:rPr lang="en-US" altLang="ja-JP" dirty="0"/>
              <a:t>Next</a:t>
            </a:r>
            <a:r>
              <a:rPr lang="ja-JP" altLang="en-US" dirty="0"/>
              <a:t>レンダリングを図解する</a:t>
            </a:r>
            <a:endParaRPr lang="en-US" altLang="ja-JP" dirty="0"/>
          </a:p>
          <a:p>
            <a:pPr marL="0" indent="0">
              <a:buNone/>
            </a:pPr>
            <a:r>
              <a:rPr lang="ja-JP" altLang="en-US" dirty="0"/>
              <a:t>・</a:t>
            </a:r>
            <a:r>
              <a:rPr lang="ja-JP" altLang="en-US" sz="2400" dirty="0"/>
              <a:t>ここからレンダリングをサーバ側に寄せたいことが分かる</a:t>
            </a:r>
            <a:endParaRPr lang="en-US" altLang="ja-JP" sz="2400"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7" name="図 6" descr="ダイアグラム, タイムライン&#10;&#10;中程度の精度で自動的に生成された説明">
            <a:extLst>
              <a:ext uri="{FF2B5EF4-FFF2-40B4-BE49-F238E27FC236}">
                <a16:creationId xmlns:a16="http://schemas.microsoft.com/office/drawing/2014/main" id="{E203C38E-055E-9A51-9435-D94268232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154" y="2616881"/>
            <a:ext cx="7209692" cy="3722022"/>
          </a:xfrm>
          <a:prstGeom prst="rect">
            <a:avLst/>
          </a:prstGeom>
        </p:spPr>
      </p:pic>
    </p:spTree>
    <p:extLst>
      <p:ext uri="{BB962C8B-B14F-4D97-AF65-F5344CB8AC3E}">
        <p14:creationId xmlns:p14="http://schemas.microsoft.com/office/powerpoint/2010/main" val="31805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a:xfrm>
            <a:off x="838200" y="-60934"/>
            <a:ext cx="10515600" cy="1325563"/>
          </a:xfrm>
        </p:spPr>
        <p:txBody>
          <a:bodyPr>
            <a:normAutofit/>
          </a:bodyPr>
          <a:lstStyle/>
          <a:p>
            <a:r>
              <a:rPr lang="ja-JP" altLang="en-US" sz="2800" b="1" dirty="0">
                <a:latin typeface="+mn-ea"/>
                <a:ea typeface="+mn-ea"/>
              </a:rPr>
              <a:t>もっと詳しく</a:t>
            </a:r>
            <a:r>
              <a:rPr lang="en-US" altLang="ja-JP" sz="2800" b="1" dirty="0">
                <a:latin typeface="+mn-ea"/>
                <a:ea typeface="+mn-ea"/>
              </a:rPr>
              <a:t>:Next</a:t>
            </a:r>
            <a:r>
              <a:rPr lang="ja-JP" altLang="en-US" sz="2800" b="1" dirty="0">
                <a:latin typeface="+mn-ea"/>
                <a:ea typeface="+mn-ea"/>
              </a:rPr>
              <a:t>の初回レンダリング</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2"/>
            <a:ext cx="10515600" cy="5282085"/>
          </a:xfrm>
        </p:spPr>
        <p:txBody>
          <a:bodyPr>
            <a:normAutofit/>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pic>
        <p:nvPicPr>
          <p:cNvPr id="12" name="図 11">
            <a:extLst>
              <a:ext uri="{FF2B5EF4-FFF2-40B4-BE49-F238E27FC236}">
                <a16:creationId xmlns:a16="http://schemas.microsoft.com/office/drawing/2014/main" id="{5C426B56-4EFA-4D25-CECF-228A963E5723}"/>
              </a:ext>
            </a:extLst>
          </p:cNvPr>
          <p:cNvPicPr>
            <a:picLocks noChangeAspect="1"/>
          </p:cNvPicPr>
          <p:nvPr/>
        </p:nvPicPr>
        <p:blipFill>
          <a:blip r:embed="rId3"/>
          <a:stretch>
            <a:fillRect/>
          </a:stretch>
        </p:blipFill>
        <p:spPr>
          <a:xfrm>
            <a:off x="984776" y="951676"/>
            <a:ext cx="9964541" cy="5906324"/>
          </a:xfrm>
          <a:prstGeom prst="rect">
            <a:avLst/>
          </a:prstGeom>
        </p:spPr>
      </p:pic>
    </p:spTree>
    <p:extLst>
      <p:ext uri="{BB962C8B-B14F-4D97-AF65-F5344CB8AC3E}">
        <p14:creationId xmlns:p14="http://schemas.microsoft.com/office/powerpoint/2010/main" val="222438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lang="ja-JP" altLang="en-US" sz="2800" b="1" dirty="0">
                <a:latin typeface="+mn-ea"/>
                <a:ea typeface="+mn-ea"/>
              </a:rPr>
              <a:t>まとめ</a:t>
            </a:r>
            <a:r>
              <a:rPr lang="en-US" altLang="ja-JP" sz="2800" b="1" dirty="0">
                <a:latin typeface="+mn-ea"/>
                <a:ea typeface="+mn-ea"/>
              </a:rPr>
              <a:t>:Pre-rendering </a:t>
            </a:r>
            <a:r>
              <a:rPr lang="ja-JP" altLang="en-US" sz="2800" b="1" dirty="0">
                <a:latin typeface="+mn-ea"/>
                <a:ea typeface="+mn-ea"/>
              </a:rPr>
              <a:t>と </a:t>
            </a:r>
            <a:r>
              <a:rPr lang="en-US" altLang="ja-JP" sz="2800" b="1" dirty="0">
                <a:latin typeface="+mn-ea"/>
                <a:ea typeface="+mn-ea"/>
              </a:rPr>
              <a:t>Hydration </a:t>
            </a:r>
            <a:r>
              <a:rPr lang="ja-JP" altLang="en-US" sz="2800" b="1" dirty="0">
                <a:latin typeface="+mn-ea"/>
                <a:ea typeface="+mn-ea"/>
              </a:rPr>
              <a:t>について</a:t>
            </a:r>
            <a:r>
              <a:rPr lang="en-US" altLang="ja-JP" sz="2800" b="1" dirty="0">
                <a:latin typeface="+mn-ea"/>
                <a:ea typeface="+mn-ea"/>
              </a:rPr>
              <a:t> </a:t>
            </a:r>
            <a:endParaRPr kumimoji="1" lang="ja-JP" altLang="en-US" sz="2800" b="1" dirty="0">
              <a:latin typeface="+mn-ea"/>
              <a:ea typeface="+mn-ea"/>
            </a:endParaRP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3"/>
            <a:ext cx="10515600" cy="5072602"/>
          </a:xfrm>
        </p:spPr>
        <p:txBody>
          <a:bodyPr>
            <a:normAutofit/>
          </a:bodyPr>
          <a:lstStyle/>
          <a:p>
            <a:pPr marL="0" indent="0">
              <a:buNone/>
            </a:pPr>
            <a:r>
              <a:rPr lang="en-US" altLang="ja-JP" dirty="0"/>
              <a:t>Next</a:t>
            </a:r>
            <a:r>
              <a:rPr lang="ja-JP" altLang="en-US" dirty="0"/>
              <a:t>の初回レンダリングで抑えてほしいこと</a:t>
            </a:r>
            <a:endParaRPr lang="en-US" altLang="ja-JP" dirty="0"/>
          </a:p>
          <a:p>
            <a:pPr marL="0" indent="0">
              <a:buNone/>
            </a:pPr>
            <a:endParaRPr lang="en-US" altLang="ja-JP" dirty="0"/>
          </a:p>
          <a:p>
            <a:pPr marL="0" indent="0">
              <a:buNone/>
            </a:pPr>
            <a:r>
              <a:rPr lang="ja-JP" altLang="en-US" dirty="0"/>
              <a:t>・</a:t>
            </a:r>
            <a:r>
              <a:rPr lang="en-US" altLang="ja-JP" b="1" dirty="0"/>
              <a:t>Pre-rendering:</a:t>
            </a:r>
            <a:r>
              <a:rPr lang="ja-JP" altLang="en-US" dirty="0"/>
              <a:t>コンポーネントが</a:t>
            </a:r>
            <a:r>
              <a:rPr lang="ja-JP" altLang="en-US" b="1" dirty="0"/>
              <a:t>サーバ側で実行</a:t>
            </a:r>
            <a:r>
              <a:rPr lang="ja-JP" altLang="en-US" dirty="0"/>
              <a:t>されて</a:t>
            </a:r>
            <a:endParaRPr lang="en-US" altLang="ja-JP" dirty="0"/>
          </a:p>
          <a:p>
            <a:pPr marL="0" indent="0">
              <a:buNone/>
            </a:pPr>
            <a:r>
              <a:rPr lang="en-US" altLang="ja-JP" dirty="0"/>
              <a:t>   HTML</a:t>
            </a:r>
            <a:r>
              <a:rPr lang="ja-JP" altLang="en-US" dirty="0"/>
              <a:t>が生成され、レスポンスとして返されること。</a:t>
            </a:r>
            <a:endParaRPr lang="en-US" altLang="ja-JP" dirty="0"/>
          </a:p>
          <a:p>
            <a:pPr marL="0" indent="0">
              <a:buNone/>
            </a:pPr>
            <a:r>
              <a:rPr lang="ja-JP" altLang="en-US" dirty="0"/>
              <a:t>・</a:t>
            </a:r>
            <a:r>
              <a:rPr lang="en-US" altLang="ja-JP" b="1" dirty="0"/>
              <a:t>Hydration:</a:t>
            </a:r>
            <a:r>
              <a:rPr lang="ja-JP" altLang="en-US" dirty="0"/>
              <a:t>インタラクティブな操作を可能にするために</a:t>
            </a:r>
            <a:endParaRPr lang="en-US" altLang="ja-JP" dirty="0"/>
          </a:p>
          <a:p>
            <a:pPr marL="0" indent="0">
              <a:buNone/>
            </a:pPr>
            <a:r>
              <a:rPr lang="ja-JP" altLang="en-US" dirty="0"/>
              <a:t>　コンポーネントを</a:t>
            </a:r>
            <a:r>
              <a:rPr lang="ja-JP" altLang="en-US" b="1" dirty="0"/>
              <a:t>クライアント側で実行</a:t>
            </a:r>
            <a:r>
              <a:rPr lang="ja-JP" altLang="en-US" dirty="0"/>
              <a:t>すること。</a:t>
            </a:r>
            <a:endParaRPr lang="en-US" altLang="ja-JP" dirty="0"/>
          </a:p>
          <a:p>
            <a:pPr marL="0" indent="0">
              <a:buNone/>
            </a:pPr>
            <a:endParaRPr lang="en-US" altLang="ja-JP" dirty="0"/>
          </a:p>
          <a:p>
            <a:pPr marL="0" indent="0">
              <a:buNone/>
            </a:pPr>
            <a:r>
              <a:rPr lang="ja-JP" altLang="en-US" dirty="0"/>
              <a:t>・従来の</a:t>
            </a:r>
            <a:r>
              <a:rPr lang="en-US" altLang="ja-JP" dirty="0"/>
              <a:t>Next</a:t>
            </a:r>
            <a:r>
              <a:rPr lang="ja-JP" altLang="en-US" dirty="0"/>
              <a:t>ではインタラクティブな操作があっても</a:t>
            </a:r>
            <a:r>
              <a:rPr lang="ja-JP" altLang="en-US" b="1" dirty="0"/>
              <a:t>なくても</a:t>
            </a:r>
            <a:endParaRPr lang="en-US" altLang="ja-JP" b="1" dirty="0"/>
          </a:p>
          <a:p>
            <a:pPr marL="0" indent="0">
              <a:buNone/>
            </a:pPr>
            <a:r>
              <a:rPr lang="ja-JP" altLang="en-US" dirty="0"/>
              <a:t>　</a:t>
            </a:r>
            <a:r>
              <a:rPr lang="en-US" altLang="ja-JP" b="1" dirty="0"/>
              <a:t>Hydration</a:t>
            </a:r>
            <a:r>
              <a:rPr lang="ja-JP" altLang="en-US" dirty="0"/>
              <a:t>を行っていた。</a:t>
            </a:r>
            <a:endParaRPr lang="en-US" altLang="ja-JP" dirty="0"/>
          </a:p>
        </p:txBody>
      </p:sp>
    </p:spTree>
    <p:extLst>
      <p:ext uri="{BB962C8B-B14F-4D97-AF65-F5344CB8AC3E}">
        <p14:creationId xmlns:p14="http://schemas.microsoft.com/office/powerpoint/2010/main" val="311513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29910-802D-7E09-771F-0DDB0B43974A}"/>
              </a:ext>
            </a:extLst>
          </p:cNvPr>
          <p:cNvSpPr>
            <a:spLocks noGrp="1"/>
          </p:cNvSpPr>
          <p:nvPr>
            <p:ph type="title"/>
          </p:nvPr>
        </p:nvSpPr>
        <p:spPr/>
        <p:txBody>
          <a:bodyPr>
            <a:normAutofit/>
          </a:bodyPr>
          <a:lstStyle/>
          <a:p>
            <a:r>
              <a:rPr kumimoji="1" lang="en-US" altLang="ja-JP" sz="2800" b="1" dirty="0">
                <a:latin typeface="+mn-ea"/>
                <a:ea typeface="+mn-ea"/>
              </a:rPr>
              <a:t>RSC</a:t>
            </a:r>
            <a:r>
              <a:rPr kumimoji="1" lang="ja-JP" altLang="en-US" sz="2800" b="1" dirty="0">
                <a:latin typeface="+mn-ea"/>
                <a:ea typeface="+mn-ea"/>
              </a:rPr>
              <a:t>が誕生した背景</a:t>
            </a:r>
          </a:p>
        </p:txBody>
      </p:sp>
      <p:sp>
        <p:nvSpPr>
          <p:cNvPr id="3" name="コンテンツ プレースホルダー 2">
            <a:extLst>
              <a:ext uri="{FF2B5EF4-FFF2-40B4-BE49-F238E27FC236}">
                <a16:creationId xmlns:a16="http://schemas.microsoft.com/office/drawing/2014/main" id="{4A536582-CB18-133D-2E38-8AE4DBCD61AA}"/>
              </a:ext>
            </a:extLst>
          </p:cNvPr>
          <p:cNvSpPr>
            <a:spLocks noGrp="1"/>
          </p:cNvSpPr>
          <p:nvPr>
            <p:ph idx="1"/>
          </p:nvPr>
        </p:nvSpPr>
        <p:spPr>
          <a:xfrm>
            <a:off x="838200" y="1420272"/>
            <a:ext cx="10515600" cy="5282085"/>
          </a:xfrm>
        </p:spPr>
        <p:txBody>
          <a:bodyPr>
            <a:normAutofit/>
          </a:bodyPr>
          <a:lstStyle/>
          <a:p>
            <a:pPr marL="0" indent="0">
              <a:buNone/>
            </a:pPr>
            <a:r>
              <a:rPr lang="ja-JP" altLang="en-US" b="1" dirty="0"/>
              <a:t>・</a:t>
            </a:r>
            <a:r>
              <a:rPr lang="en-US" altLang="ja-JP" b="1" dirty="0"/>
              <a:t>Hydration</a:t>
            </a:r>
            <a:r>
              <a:rPr lang="ja-JP" altLang="en-US" dirty="0"/>
              <a:t>が必要なのは、インタラクティブな</a:t>
            </a:r>
            <a:r>
              <a:rPr lang="en-US" altLang="ja-JP" dirty="0"/>
              <a:t>UI</a:t>
            </a:r>
            <a:r>
              <a:rPr lang="ja-JP" altLang="en-US" dirty="0"/>
              <a:t>の実装に</a:t>
            </a:r>
            <a:br>
              <a:rPr lang="en-US" altLang="ja-JP" dirty="0"/>
            </a:br>
            <a:r>
              <a:rPr lang="ja-JP" altLang="en-US" dirty="0"/>
              <a:t>　クライアント側で</a:t>
            </a:r>
            <a:r>
              <a:rPr lang="en-US" altLang="ja-JP" dirty="0"/>
              <a:t>JS</a:t>
            </a:r>
            <a:r>
              <a:rPr lang="ja-JP" altLang="en-US" dirty="0"/>
              <a:t>を実行する必要があるから</a:t>
            </a:r>
            <a:endParaRPr lang="en-US" altLang="ja-JP" dirty="0"/>
          </a:p>
          <a:p>
            <a:pPr marL="0" indent="0">
              <a:buNone/>
            </a:pPr>
            <a:endParaRPr lang="en-US" altLang="ja-JP" dirty="0"/>
          </a:p>
          <a:p>
            <a:pPr marL="0" indent="0">
              <a:buNone/>
            </a:pPr>
            <a:r>
              <a:rPr lang="ja-JP" altLang="en-US" dirty="0"/>
              <a:t>・実態は、テンプレートエンジンのように</a:t>
            </a:r>
            <a:r>
              <a:rPr lang="en-US" altLang="ja-JP" dirty="0"/>
              <a:t>JSX</a:t>
            </a:r>
            <a:r>
              <a:rPr lang="ja-JP" altLang="en-US" dirty="0"/>
              <a:t>を使うだけで</a:t>
            </a:r>
            <a:endParaRPr lang="en-US" altLang="ja-JP" dirty="0"/>
          </a:p>
          <a:p>
            <a:pPr marL="0" indent="0">
              <a:buNone/>
            </a:pPr>
            <a:r>
              <a:rPr lang="ja-JP" altLang="en-US" dirty="0"/>
              <a:t>　インタラクティブな</a:t>
            </a:r>
            <a:r>
              <a:rPr lang="en-US" altLang="ja-JP" dirty="0"/>
              <a:t>UI</a:t>
            </a:r>
            <a:r>
              <a:rPr lang="ja-JP" altLang="en-US" dirty="0"/>
              <a:t>実装をしていないコンポーネントが多い</a:t>
            </a:r>
            <a:endParaRPr lang="en-US" altLang="ja-JP" dirty="0"/>
          </a:p>
          <a:p>
            <a:pPr marL="0" indent="0">
              <a:buNone/>
            </a:pPr>
            <a:endParaRPr lang="en-US" altLang="ja-JP" dirty="0"/>
          </a:p>
          <a:p>
            <a:pPr marL="0" indent="0">
              <a:buNone/>
            </a:pPr>
            <a:r>
              <a:rPr lang="ja-JP" altLang="en-US" dirty="0"/>
              <a:t>・必要ない</a:t>
            </a:r>
            <a:r>
              <a:rPr lang="en-US" altLang="ja-JP" b="1" dirty="0"/>
              <a:t>Hydration</a:t>
            </a:r>
            <a:r>
              <a:rPr lang="ja-JP" altLang="en-US" dirty="0"/>
              <a:t>はパフォーマンス悪化の懸念があるため、</a:t>
            </a:r>
            <a:endParaRPr lang="en-US" altLang="ja-JP" dirty="0"/>
          </a:p>
          <a:p>
            <a:pPr marL="0" indent="0">
              <a:buNone/>
            </a:pPr>
            <a:r>
              <a:rPr lang="ja-JP" altLang="en-US" dirty="0"/>
              <a:t>　</a:t>
            </a:r>
            <a:r>
              <a:rPr lang="en-US" altLang="ja-JP" b="1" dirty="0"/>
              <a:t>Hydration</a:t>
            </a:r>
            <a:r>
              <a:rPr lang="ja-JP" altLang="en-US" dirty="0"/>
              <a:t>が発生しないコンポーネントを作ろう </a:t>
            </a:r>
            <a:r>
              <a:rPr lang="en-US" altLang="ja-JP" dirty="0"/>
              <a:t>-&gt; </a:t>
            </a:r>
            <a:r>
              <a:rPr lang="en-US" altLang="ja-JP" b="1" dirty="0"/>
              <a:t>RSC</a:t>
            </a:r>
          </a:p>
        </p:txBody>
      </p:sp>
    </p:spTree>
    <p:extLst>
      <p:ext uri="{BB962C8B-B14F-4D97-AF65-F5344CB8AC3E}">
        <p14:creationId xmlns:p14="http://schemas.microsoft.com/office/powerpoint/2010/main" val="850094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2366</TotalTime>
  <Words>1449</Words>
  <Application>Microsoft Office PowerPoint</Application>
  <PresentationFormat>ワイド画面</PresentationFormat>
  <Paragraphs>167</Paragraphs>
  <Slides>14</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2</vt:i4>
      </vt:variant>
      <vt:variant>
        <vt:lpstr>スライド タイトル</vt:lpstr>
      </vt:variant>
      <vt:variant>
        <vt:i4>14</vt:i4>
      </vt:variant>
    </vt:vector>
  </HeadingPairs>
  <TitlesOfParts>
    <vt:vector size="19" baseType="lpstr">
      <vt:lpstr>游ゴシック</vt:lpstr>
      <vt:lpstr>游ゴシック Light</vt:lpstr>
      <vt:lpstr>Arial</vt:lpstr>
      <vt:lpstr>Office テーマ</vt:lpstr>
      <vt:lpstr>1_Office テーマ</vt:lpstr>
      <vt:lpstr>進捗報告</vt:lpstr>
      <vt:lpstr>学習するトピック</vt:lpstr>
      <vt:lpstr>RSCの学習方針</vt:lpstr>
      <vt:lpstr>React と Next を初回レンダリングで比較する①</vt:lpstr>
      <vt:lpstr>React と Next を初回レンダリングで比較する②</vt:lpstr>
      <vt:lpstr>React と Next を初回レンダリングで比較する③</vt:lpstr>
      <vt:lpstr>もっと詳しく:Nextの初回レンダリング</vt:lpstr>
      <vt:lpstr>まとめ:Pre-rendering と Hydration について </vt:lpstr>
      <vt:lpstr>RSCが誕生した背景</vt:lpstr>
      <vt:lpstr>RSC(React Server Components)のレンダリング</vt:lpstr>
      <vt:lpstr>もっと詳しく:RSCのレンダリング</vt:lpstr>
      <vt:lpstr>補足:RSCはHydrationしないのにJSファイルが返されるの？</vt:lpstr>
      <vt:lpstr>補足:SSR(Server Side Rendering)について </vt:lpstr>
      <vt:lpstr>まとめ:RSC(React Server Components) 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市島 功大</dc:creator>
  <cp:lastModifiedBy>市島 功大</cp:lastModifiedBy>
  <cp:revision>13</cp:revision>
  <dcterms:created xsi:type="dcterms:W3CDTF">2024-06-21T00:41:47Z</dcterms:created>
  <dcterms:modified xsi:type="dcterms:W3CDTF">2024-06-24T05:11:42Z</dcterms:modified>
</cp:coreProperties>
</file>