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9" r:id="rId5"/>
    <p:sldId id="262" r:id="rId6"/>
    <p:sldId id="263" r:id="rId7"/>
    <p:sldId id="264" r:id="rId8"/>
    <p:sldId id="266" r:id="rId9"/>
    <p:sldId id="258" r:id="rId10"/>
    <p:sldId id="259" r:id="rId11"/>
    <p:sldId id="268" r:id="rId12"/>
    <p:sldId id="270" r:id="rId13"/>
    <p:sldId id="265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機器學習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4A</a:t>
            </a:r>
            <a:r>
              <a:rPr lang="zh-TW" altLang="en-US" dirty="0" smtClean="0"/>
              <a:t>電子 </a:t>
            </a:r>
            <a:r>
              <a:rPr lang="en-US" altLang="zh-TW" dirty="0" smtClean="0"/>
              <a:t>0552023 </a:t>
            </a:r>
            <a:r>
              <a:rPr lang="zh-TW" altLang="en-US" dirty="0" smtClean="0"/>
              <a:t>戴辰翰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0103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76840" y="280709"/>
            <a:ext cx="8596668" cy="1320800"/>
          </a:xfrm>
        </p:spPr>
        <p:txBody>
          <a:bodyPr/>
          <a:lstStyle/>
          <a:p>
            <a:r>
              <a:rPr lang="zh-TW" altLang="en-US" dirty="0"/>
              <a:t>球</a:t>
            </a:r>
            <a:r>
              <a:rPr lang="zh-TW" altLang="en-US" dirty="0" smtClean="0"/>
              <a:t>散步圖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7486" y="1749352"/>
            <a:ext cx="8191124" cy="494949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9850373" y="5934670"/>
            <a:ext cx="423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X</a:t>
            </a:r>
            <a:r>
              <a:rPr lang="zh-TW" altLang="en-US" dirty="0" smtClean="0"/>
              <a:t>座標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 flipH="1">
            <a:off x="577290" y="1749352"/>
            <a:ext cx="92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Y</a:t>
            </a:r>
            <a:r>
              <a:rPr lang="zh-TW" altLang="en-US" dirty="0" smtClean="0"/>
              <a:t>座標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9174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左右和不動出現次數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1100" y="2074779"/>
            <a:ext cx="6440448" cy="350415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568487" y="5723316"/>
            <a:ext cx="6232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左                                     不動                                  右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9175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球落</a:t>
            </a:r>
            <a:r>
              <a:rPr lang="zh-TW" altLang="en-US" dirty="0"/>
              <a:t>點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6998" y="2135446"/>
            <a:ext cx="8596312" cy="2796772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1850692" y="5137264"/>
            <a:ext cx="785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</a:t>
            </a:r>
            <a:r>
              <a:rPr lang="zh-TW" altLang="en-US" dirty="0" smtClean="0"/>
              <a:t>軸有些地方出現機率明顯偏低，有可能是給予的</a:t>
            </a:r>
            <a:r>
              <a:rPr lang="en-US" altLang="zh-TW" dirty="0" smtClean="0"/>
              <a:t>pickle</a:t>
            </a:r>
            <a:r>
              <a:rPr lang="zh-TW" altLang="en-US" dirty="0" smtClean="0"/>
              <a:t>檔學習</a:t>
            </a:r>
            <a:r>
              <a:rPr lang="zh-TW" altLang="en-US" dirty="0"/>
              <a:t>不足</a:t>
            </a:r>
            <a:r>
              <a:rPr lang="zh-TW" altLang="en-US" dirty="0" smtClean="0"/>
              <a:t>的位置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3227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密技分享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 smtClean="0"/>
              <a:t>出一些奇怪的題目讓</a:t>
            </a:r>
            <a:r>
              <a:rPr lang="en-US" altLang="zh-TW" sz="2400" dirty="0" smtClean="0"/>
              <a:t>AI</a:t>
            </a:r>
            <a:r>
              <a:rPr lang="zh-TW" altLang="en-US" sz="2400" dirty="0" smtClean="0"/>
              <a:t>打，</a:t>
            </a:r>
            <a:r>
              <a:rPr lang="zh-TW" altLang="en-US" sz="2400" dirty="0" smtClean="0"/>
              <a:t>例如球變</a:t>
            </a:r>
            <a:r>
              <a:rPr lang="zh-TW" altLang="en-US" sz="2400" dirty="0" smtClean="0"/>
              <a:t>小，磚塊變小</a:t>
            </a:r>
            <a:r>
              <a:rPr lang="en-US" altLang="zh-TW" sz="2400" dirty="0" smtClean="0"/>
              <a:t>…</a:t>
            </a:r>
          </a:p>
          <a:p>
            <a:endParaRPr lang="en-US" altLang="zh-TW" sz="2400" dirty="0" smtClean="0"/>
          </a:p>
          <a:p>
            <a:endParaRPr lang="en-US" altLang="zh-TW" sz="2400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7219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9046" y="226453"/>
            <a:ext cx="8596668" cy="1320800"/>
          </a:xfrm>
        </p:spPr>
        <p:txBody>
          <a:bodyPr/>
          <a:lstStyle/>
          <a:p>
            <a:r>
              <a:rPr lang="zh-TW" altLang="en-US" dirty="0" smtClean="0"/>
              <a:t>方塊圖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48537" y="2584165"/>
            <a:ext cx="1571222" cy="824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寫出自動過關</a:t>
            </a:r>
            <a:r>
              <a:rPr lang="zh-TW" altLang="en-US" dirty="0"/>
              <a:t>程式</a:t>
            </a:r>
          </a:p>
        </p:txBody>
      </p:sp>
      <p:sp>
        <p:nvSpPr>
          <p:cNvPr id="5" name="矩形 4"/>
          <p:cNvSpPr/>
          <p:nvPr/>
        </p:nvSpPr>
        <p:spPr>
          <a:xfrm>
            <a:off x="4997941" y="2573433"/>
            <a:ext cx="1571222" cy="824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記錄下</a:t>
            </a:r>
            <a:r>
              <a:rPr lang="zh-TW" altLang="en-US" dirty="0"/>
              <a:t>來</a:t>
            </a:r>
          </a:p>
        </p:txBody>
      </p:sp>
      <p:cxnSp>
        <p:nvCxnSpPr>
          <p:cNvPr id="7" name="直線單箭頭接點 6"/>
          <p:cNvCxnSpPr>
            <a:stCxn id="4" idx="3"/>
          </p:cNvCxnSpPr>
          <p:nvPr/>
        </p:nvCxnSpPr>
        <p:spPr>
          <a:xfrm>
            <a:off x="2419759" y="2996289"/>
            <a:ext cx="4765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6596124" y="2985557"/>
            <a:ext cx="57740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200488" y="2573433"/>
            <a:ext cx="1571222" cy="824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機器學習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KNN</a:t>
            </a:r>
            <a:endParaRPr lang="zh-TW" altLang="en-US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7986099" y="3397681"/>
            <a:ext cx="0" cy="7233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923239" y="2455376"/>
            <a:ext cx="1571222" cy="1081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r>
              <a:rPr lang="zh-TW" altLang="en-US" dirty="0" smtClean="0"/>
              <a:t>改變磚塊位置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大</a:t>
            </a:r>
            <a:r>
              <a:rPr lang="zh-TW" altLang="en-US" dirty="0"/>
              <a:t>小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球速度 </a:t>
            </a:r>
            <a:r>
              <a:rPr lang="zh-TW" altLang="en-US" dirty="0"/>
              <a:t>位置</a:t>
            </a:r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zh-TW" altLang="en-US" dirty="0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4521422" y="2996289"/>
            <a:ext cx="4765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7200488" y="4121045"/>
            <a:ext cx="1571222" cy="824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抓出成功的紀錄檔</a:t>
            </a:r>
            <a:endParaRPr lang="zh-TW" altLang="en-US" dirty="0"/>
          </a:p>
        </p:txBody>
      </p:sp>
      <p:cxnSp>
        <p:nvCxnSpPr>
          <p:cNvPr id="25" name="肘形接點 24"/>
          <p:cNvCxnSpPr>
            <a:stCxn id="16" idx="3"/>
            <a:endCxn id="9" idx="3"/>
          </p:cNvCxnSpPr>
          <p:nvPr/>
        </p:nvCxnSpPr>
        <p:spPr>
          <a:xfrm flipV="1">
            <a:off x="8771710" y="2985557"/>
            <a:ext cx="12700" cy="1547612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5313603" y="4140721"/>
            <a:ext cx="1571222" cy="824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抓</a:t>
            </a:r>
            <a:r>
              <a:rPr lang="zh-TW" altLang="en-US" dirty="0" smtClean="0"/>
              <a:t>出</a:t>
            </a:r>
            <a:r>
              <a:rPr lang="zh-TW" altLang="en-US" dirty="0"/>
              <a:t>失敗</a:t>
            </a:r>
            <a:r>
              <a:rPr lang="zh-TW" altLang="en-US" dirty="0" smtClean="0"/>
              <a:t>的</a:t>
            </a:r>
            <a:r>
              <a:rPr lang="zh-TW" altLang="en-US" dirty="0"/>
              <a:t>紀錄檔</a:t>
            </a:r>
          </a:p>
        </p:txBody>
      </p:sp>
      <p:cxnSp>
        <p:nvCxnSpPr>
          <p:cNvPr id="30" name="肘形接點 29"/>
          <p:cNvCxnSpPr>
            <a:endCxn id="28" idx="0"/>
          </p:cNvCxnSpPr>
          <p:nvPr/>
        </p:nvCxnSpPr>
        <p:spPr>
          <a:xfrm rot="10800000" flipV="1">
            <a:off x="6099215" y="3759363"/>
            <a:ext cx="1886885" cy="38135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28" idx="1"/>
            <a:endCxn id="28" idx="1"/>
          </p:cNvCxnSpPr>
          <p:nvPr/>
        </p:nvCxnSpPr>
        <p:spPr>
          <a:xfrm>
            <a:off x="5313603" y="455284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接點 18"/>
          <p:cNvCxnSpPr>
            <a:stCxn id="28" idx="1"/>
            <a:endCxn id="4" idx="2"/>
          </p:cNvCxnSpPr>
          <p:nvPr/>
        </p:nvCxnSpPr>
        <p:spPr>
          <a:xfrm rot="10800000">
            <a:off x="1634149" y="3408413"/>
            <a:ext cx="3679455" cy="114443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303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(</a:t>
            </a:r>
            <a:r>
              <a:rPr lang="zh-TW" altLang="en-US" dirty="0"/>
              <a:t>功能需求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dirty="0"/>
              <a:t>1.3</a:t>
            </a:r>
            <a:r>
              <a:rPr lang="zh-TW" altLang="en-US" sz="2800" dirty="0"/>
              <a:t>關每次都過</a:t>
            </a:r>
            <a:br>
              <a:rPr lang="zh-TW" altLang="en-US" sz="2800" dirty="0"/>
            </a:br>
            <a:r>
              <a:rPr lang="en-US" altLang="zh-TW" sz="2800" dirty="0"/>
              <a:t>2.</a:t>
            </a:r>
            <a:r>
              <a:rPr lang="zh-TW" altLang="en-US" sz="2800" dirty="0"/>
              <a:t>球初始座標</a:t>
            </a:r>
            <a:r>
              <a:rPr lang="zh-TW" altLang="en-US" sz="2800" dirty="0" smtClean="0"/>
              <a:t>任意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 smtClean="0"/>
              <a:t>3.</a:t>
            </a:r>
            <a:r>
              <a:rPr lang="zh-TW" altLang="en-US" sz="2800" dirty="0" smtClean="0"/>
              <a:t>磚塊任意位置能打完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 smtClean="0"/>
              <a:t>4.</a:t>
            </a:r>
            <a:r>
              <a:rPr lang="zh-TW" altLang="en-US" sz="2800" dirty="0" smtClean="0"/>
              <a:t>磚塊大小縮小至</a:t>
            </a:r>
            <a:r>
              <a:rPr lang="en-US" altLang="zh-TW" sz="2800" dirty="0" smtClean="0"/>
              <a:t>10,10(</a:t>
            </a:r>
            <a:r>
              <a:rPr lang="zh-TW" altLang="en-US" sz="2800" dirty="0" smtClean="0"/>
              <a:t>或更小</a:t>
            </a:r>
            <a:r>
              <a:rPr lang="en-US" altLang="zh-TW" sz="2800" dirty="0" smtClean="0"/>
              <a:t>)</a:t>
            </a:r>
            <a:r>
              <a:rPr lang="zh-TW" altLang="en-US" sz="2800" dirty="0" smtClean="0"/>
              <a:t>也能打完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25242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532327"/>
            <a:ext cx="8596668" cy="1320800"/>
          </a:xfrm>
        </p:spPr>
        <p:txBody>
          <a:bodyPr/>
          <a:lstStyle/>
          <a:p>
            <a:r>
              <a:rPr lang="en-US" altLang="zh-TW" dirty="0" smtClean="0"/>
              <a:t>FPS </a:t>
            </a:r>
            <a:r>
              <a:rPr lang="en-US" altLang="zh-TW" dirty="0"/>
              <a:t>| </a:t>
            </a:r>
            <a:r>
              <a:rPr lang="zh-TW" altLang="en-US" dirty="0"/>
              <a:t>效能規格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預</a:t>
            </a:r>
            <a:r>
              <a:rPr lang="zh-TW" altLang="en-US" sz="2800" dirty="0"/>
              <a:t>計</a:t>
            </a:r>
            <a:r>
              <a:rPr lang="en-US" altLang="zh-TW" sz="2800" dirty="0" smtClean="0"/>
              <a:t>75fps</a:t>
            </a:r>
          </a:p>
          <a:p>
            <a:endParaRPr lang="en-US" altLang="zh-TW" sz="2800" dirty="0" smtClean="0"/>
          </a:p>
          <a:p>
            <a:r>
              <a:rPr lang="zh-TW" altLang="en-US" sz="2800" dirty="0" smtClean="0"/>
              <a:t>但我發現電腦效能較好幾乎不會出現</a:t>
            </a:r>
            <a:r>
              <a:rPr lang="en-US" altLang="zh-TW" sz="2800" dirty="0" smtClean="0"/>
              <a:t>delay</a:t>
            </a:r>
          </a:p>
          <a:p>
            <a:endParaRPr lang="en-US" altLang="zh-TW" sz="3200" dirty="0" smtClean="0"/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1098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輸贏條件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打完磚塊</a:t>
            </a:r>
            <a:endParaRPr lang="en-US" altLang="zh-TW" sz="2800" dirty="0" smtClean="0"/>
          </a:p>
          <a:p>
            <a:r>
              <a:rPr lang="zh-TW" altLang="en-US" sz="2800" dirty="0" smtClean="0"/>
              <a:t>避免進入死循環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16386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Input</a:t>
            </a:r>
            <a:r>
              <a:rPr lang="zh-TW" altLang="en-US" dirty="0" smtClean="0"/>
              <a:t> </a:t>
            </a:r>
            <a:r>
              <a:rPr lang="zh-TW" altLang="en-US" dirty="0" smtClean="0"/>
              <a:t>須</a:t>
            </a:r>
            <a:r>
              <a:rPr lang="zh-TW" altLang="en-US" dirty="0"/>
              <a:t>給</a:t>
            </a:r>
            <a:r>
              <a:rPr lang="en-US" altLang="zh-TW" dirty="0"/>
              <a:t>AI</a:t>
            </a:r>
            <a:r>
              <a:rPr lang="zh-TW" altLang="en-US" dirty="0"/>
              <a:t>學習的必要資訊 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Frame</a:t>
            </a:r>
            <a:r>
              <a:rPr lang="en-US" altLang="zh-TW" sz="3200" dirty="0"/>
              <a:t>=[]</a:t>
            </a:r>
          </a:p>
          <a:p>
            <a:r>
              <a:rPr lang="en-US" altLang="zh-TW" sz="3200" dirty="0"/>
              <a:t>Status=[]</a:t>
            </a:r>
          </a:p>
          <a:p>
            <a:r>
              <a:rPr lang="en-US" altLang="zh-TW" sz="3200" dirty="0" err="1"/>
              <a:t>Ballposition</a:t>
            </a:r>
            <a:r>
              <a:rPr lang="en-US" altLang="zh-TW" sz="3200" dirty="0"/>
              <a:t>=[]</a:t>
            </a:r>
          </a:p>
          <a:p>
            <a:r>
              <a:rPr lang="en-US" altLang="zh-TW" sz="3200" dirty="0" err="1"/>
              <a:t>PlatformPosition</a:t>
            </a:r>
            <a:r>
              <a:rPr lang="en-US" altLang="zh-TW" sz="3200" dirty="0"/>
              <a:t>=[]</a:t>
            </a:r>
          </a:p>
          <a:p>
            <a:r>
              <a:rPr lang="en-US" altLang="zh-TW" sz="3200" dirty="0"/>
              <a:t>Bricks=[]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52074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Output</a:t>
            </a:r>
            <a:r>
              <a:rPr lang="zh-TW" altLang="en-US" dirty="0" smtClean="0"/>
              <a:t> 計算出下列資訊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70516" y="1748465"/>
            <a:ext cx="10553043" cy="38807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sz="3200" dirty="0" err="1" smtClean="0"/>
              <a:t>Ballarray</a:t>
            </a:r>
            <a:endParaRPr lang="en-US" altLang="zh-TW" sz="3200" dirty="0" smtClean="0"/>
          </a:p>
          <a:p>
            <a:pPr marL="0" indent="0">
              <a:buNone/>
            </a:pPr>
            <a:r>
              <a:rPr lang="en-US" altLang="zh-TW" sz="3200" dirty="0" err="1" smtClean="0"/>
              <a:t>PlatX</a:t>
            </a:r>
            <a:r>
              <a:rPr lang="en-US" altLang="zh-TW" sz="3200" dirty="0" smtClean="0"/>
              <a:t>[0:1,0][:,</a:t>
            </a:r>
            <a:r>
              <a:rPr lang="en-US" altLang="zh-TW" sz="3200" dirty="0" err="1"/>
              <a:t>np.newaxis</a:t>
            </a:r>
            <a:r>
              <a:rPr lang="en-US" altLang="zh-TW" sz="3200" dirty="0" smtClean="0"/>
              <a:t>]</a:t>
            </a:r>
            <a:endParaRPr lang="en-US" altLang="zh-TW" sz="3200" dirty="0" smtClean="0"/>
          </a:p>
          <a:p>
            <a:pPr marL="0" indent="0">
              <a:buNone/>
            </a:pPr>
            <a:r>
              <a:rPr lang="en-US" altLang="zh-TW" sz="3200" dirty="0" err="1" smtClean="0"/>
              <a:t>PlatY</a:t>
            </a:r>
            <a:r>
              <a:rPr lang="en-US" altLang="zh-TW" sz="3200" dirty="0" smtClean="0"/>
              <a:t>[0</a:t>
            </a:r>
            <a:r>
              <a:rPr lang="en-US" altLang="zh-TW" sz="3200" dirty="0"/>
              <a:t>:-1,0][:,</a:t>
            </a:r>
            <a:r>
              <a:rPr lang="en-US" altLang="zh-TW" sz="3200" dirty="0" err="1"/>
              <a:t>np.newaxis</a:t>
            </a:r>
            <a:r>
              <a:rPr lang="en-US" altLang="zh-TW" sz="3200" dirty="0" smtClean="0"/>
              <a:t>] </a:t>
            </a:r>
          </a:p>
          <a:p>
            <a:pPr marL="0" indent="0">
              <a:buNone/>
            </a:pPr>
            <a:r>
              <a:rPr lang="en-US" altLang="zh-TW" sz="3200" dirty="0" smtClean="0"/>
              <a:t>VX</a:t>
            </a:r>
            <a:endParaRPr lang="en-US" altLang="zh-TW" sz="3200" dirty="0" smtClean="0"/>
          </a:p>
          <a:p>
            <a:pPr marL="0" indent="0">
              <a:buNone/>
            </a:pPr>
            <a:r>
              <a:rPr lang="en-US" altLang="zh-TW" sz="3200" dirty="0" smtClean="0"/>
              <a:t>VY</a:t>
            </a:r>
            <a:endParaRPr lang="en-US" altLang="zh-TW" sz="3200" dirty="0" smtClean="0"/>
          </a:p>
          <a:p>
            <a:pPr marL="0" indent="0">
              <a:buNone/>
            </a:pPr>
            <a:endParaRPr lang="en-US" altLang="zh-TW" sz="3200" dirty="0"/>
          </a:p>
          <a:p>
            <a:pPr marL="0" indent="0">
              <a:buNone/>
            </a:pPr>
            <a:r>
              <a:rPr lang="zh-TW" altLang="en-US" sz="3200" dirty="0" smtClean="0"/>
              <a:t>特徵 球</a:t>
            </a:r>
            <a:r>
              <a:rPr lang="en-US" altLang="zh-TW" sz="3200" dirty="0"/>
              <a:t>x</a:t>
            </a:r>
            <a:r>
              <a:rPr lang="zh-TW" altLang="en-US" sz="3200" dirty="0"/>
              <a:t>、</a:t>
            </a:r>
            <a:r>
              <a:rPr lang="en-US" altLang="zh-TW" sz="3200" dirty="0"/>
              <a:t>y </a:t>
            </a:r>
            <a:r>
              <a:rPr lang="zh-TW" altLang="en-US" sz="3200" dirty="0"/>
              <a:t>平板</a:t>
            </a:r>
            <a:r>
              <a:rPr lang="en-US" altLang="zh-TW" sz="3200" dirty="0"/>
              <a:t>x </a:t>
            </a:r>
            <a:r>
              <a:rPr lang="zh-TW" altLang="en-US" sz="3200" dirty="0"/>
              <a:t>球</a:t>
            </a:r>
            <a:r>
              <a:rPr lang="en-US" altLang="zh-TW" sz="3200" dirty="0" err="1"/>
              <a:t>vx</a:t>
            </a:r>
            <a:r>
              <a:rPr lang="en-US" altLang="zh-TW" sz="3200" dirty="0"/>
              <a:t> </a:t>
            </a:r>
            <a:r>
              <a:rPr lang="en-US" altLang="zh-TW" sz="3200" dirty="0" err="1"/>
              <a:t>vy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2007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KNN</a:t>
            </a:r>
            <a:r>
              <a:rPr lang="zh-TW" altLang="en-US" dirty="0" smtClean="0"/>
              <a:t> 學習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2160589"/>
            <a:ext cx="11126739" cy="3880773"/>
          </a:xfrm>
        </p:spPr>
        <p:txBody>
          <a:bodyPr>
            <a:normAutofit/>
          </a:bodyPr>
          <a:lstStyle/>
          <a:p>
            <a:r>
              <a:rPr lang="en-US" altLang="zh-TW" dirty="0"/>
              <a:t> KNN</a:t>
            </a:r>
            <a:r>
              <a:rPr lang="zh-TW" altLang="en-US" dirty="0"/>
              <a:t>演算法又稱</a:t>
            </a:r>
            <a:r>
              <a:rPr lang="en-US" altLang="zh-TW" dirty="0"/>
              <a:t>k</a:t>
            </a:r>
            <a:r>
              <a:rPr lang="zh-TW" altLang="en-US" dirty="0"/>
              <a:t>近鄰分類</a:t>
            </a:r>
            <a:r>
              <a:rPr lang="en-US" altLang="zh-TW" dirty="0"/>
              <a:t>(k-nearest neighbor classification)</a:t>
            </a:r>
            <a:r>
              <a:rPr lang="zh-TW" altLang="en-US" dirty="0" smtClean="0"/>
              <a:t>演算法</a:t>
            </a:r>
            <a:endParaRPr lang="en-US" altLang="zh-TW" dirty="0" smtClean="0"/>
          </a:p>
          <a:p>
            <a:r>
              <a:rPr lang="en-US" altLang="zh-TW" dirty="0"/>
              <a:t>1</a:t>
            </a:r>
            <a:r>
              <a:rPr lang="zh-TW" altLang="en-US" dirty="0"/>
              <a:t>）算距離：給定未知物件，計算它與訓練集中的每個物件的距離</a:t>
            </a:r>
            <a:r>
              <a:rPr lang="zh-TW" altLang="en-US" dirty="0" smtClean="0"/>
              <a:t>；</a:t>
            </a:r>
            <a:br>
              <a:rPr lang="zh-TW" altLang="en-US" dirty="0" smtClean="0"/>
            </a:br>
            <a:r>
              <a:rPr lang="en-US" altLang="zh-TW" dirty="0" smtClean="0"/>
              <a:t>2</a:t>
            </a:r>
            <a:r>
              <a:rPr lang="zh-TW" altLang="en-US" dirty="0"/>
              <a:t>）找近鄰：圈定距離最近的</a:t>
            </a:r>
            <a:r>
              <a:rPr lang="en-US" altLang="zh-TW" dirty="0"/>
              <a:t>k</a:t>
            </a:r>
            <a:r>
              <a:rPr lang="zh-TW" altLang="en-US" dirty="0"/>
              <a:t>個訓練物件，作為未知物件的近鄰；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 smtClean="0"/>
              <a:t>3</a:t>
            </a:r>
            <a:r>
              <a:rPr lang="zh-TW" altLang="en-US" dirty="0"/>
              <a:t>）</a:t>
            </a:r>
            <a:r>
              <a:rPr lang="zh-TW" altLang="en-US" dirty="0" smtClean="0"/>
              <a:t>做分類</a:t>
            </a:r>
            <a:r>
              <a:rPr lang="zh-TW" altLang="en-US" dirty="0"/>
              <a:t>：在這</a:t>
            </a:r>
            <a:r>
              <a:rPr lang="en-US" altLang="zh-TW" dirty="0"/>
              <a:t>k</a:t>
            </a:r>
            <a:r>
              <a:rPr lang="zh-TW" altLang="en-US" dirty="0"/>
              <a:t>個近鄰中出線次數最多的類別就是測試物件的預測類別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優點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  （</a:t>
            </a:r>
            <a:r>
              <a:rPr lang="en-US" altLang="zh-TW" dirty="0"/>
              <a:t>1</a:t>
            </a:r>
            <a:r>
              <a:rPr lang="zh-TW" altLang="en-US" dirty="0"/>
              <a:t>） 簡單，易於理解，易於實現，無需估計引數，無需訓練；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  （</a:t>
            </a:r>
            <a:r>
              <a:rPr lang="en-US" altLang="zh-TW" dirty="0"/>
              <a:t>2</a:t>
            </a:r>
            <a:r>
              <a:rPr lang="zh-TW" altLang="en-US" dirty="0"/>
              <a:t>） 適合對稀有事件進行分類（例如當流失率很低時，比如低於</a:t>
            </a:r>
            <a:r>
              <a:rPr lang="en-US" altLang="zh-TW" dirty="0"/>
              <a:t>0.5%</a:t>
            </a:r>
            <a:r>
              <a:rPr lang="zh-TW" altLang="en-US" dirty="0"/>
              <a:t>，</a:t>
            </a:r>
            <a:r>
              <a:rPr lang="zh-TW" altLang="en-US" dirty="0" smtClean="0"/>
              <a:t>構  造</a:t>
            </a:r>
            <a:r>
              <a:rPr lang="zh-TW" altLang="en-US" dirty="0"/>
              <a:t>流失預測</a:t>
            </a:r>
            <a:r>
              <a:rPr lang="zh-TW" altLang="en-US" dirty="0" smtClean="0"/>
              <a:t>模</a:t>
            </a:r>
            <a:endParaRPr lang="en-US" altLang="zh-TW" dirty="0" smtClean="0"/>
          </a:p>
          <a:p>
            <a:r>
              <a:rPr lang="zh-TW" altLang="en-US" dirty="0"/>
              <a:t>缺點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  （</a:t>
            </a:r>
            <a:r>
              <a:rPr lang="en-US" altLang="zh-TW" dirty="0"/>
              <a:t>1</a:t>
            </a:r>
            <a:r>
              <a:rPr lang="zh-TW" altLang="en-US" dirty="0"/>
              <a:t>） 懶惰演算法，對測試樣本分類時的計算量大，記憶體開銷大；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  （</a:t>
            </a:r>
            <a:r>
              <a:rPr lang="en-US" altLang="zh-TW" dirty="0"/>
              <a:t>2</a:t>
            </a:r>
            <a:r>
              <a:rPr lang="zh-TW" altLang="en-US" dirty="0"/>
              <a:t>） 可解釋性較差，無法給出決策樹那樣的規則。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  （</a:t>
            </a:r>
            <a:r>
              <a:rPr lang="en-US" altLang="zh-TW" dirty="0"/>
              <a:t>3</a:t>
            </a:r>
            <a:r>
              <a:rPr lang="zh-TW" altLang="en-US" dirty="0"/>
              <a:t>） 該演算法在分類時有個主要的不足是，當樣本不平衡</a:t>
            </a:r>
            <a:r>
              <a:rPr lang="zh-TW" altLang="en-US" dirty="0" smtClean="0"/>
              <a:t>時</a:t>
            </a:r>
            <a:r>
              <a:rPr lang="zh-TW" altLang="en-US" dirty="0"/>
              <a:t>數量並不能</a:t>
            </a:r>
            <a:r>
              <a:rPr lang="zh-TW" altLang="en-US" dirty="0" smtClean="0"/>
              <a:t>影      響</a:t>
            </a:r>
            <a:r>
              <a:rPr lang="zh-TW" altLang="en-US" dirty="0"/>
              <a:t>執行結果。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4782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1828801"/>
            <a:ext cx="8917427" cy="4212562"/>
          </a:xfrm>
        </p:spPr>
        <p:txBody>
          <a:bodyPr/>
          <a:lstStyle/>
          <a:p>
            <a:pPr marL="457200" lvl="1" indent="0">
              <a:buNone/>
            </a:pPr>
            <a:r>
              <a:rPr lang="zh-TW" altLang="en-US" sz="2400" dirty="0" smtClean="0">
                <a:sym typeface="Wingdings" panose="05000000000000000000" pitchFamily="2" charset="2"/>
              </a:rPr>
              <a:t>透過</a:t>
            </a:r>
            <a:r>
              <a:rPr lang="zh-TW" altLang="en-US" sz="2400" dirty="0">
                <a:sym typeface="Wingdings" panose="05000000000000000000" pitchFamily="2" charset="2"/>
              </a:rPr>
              <a:t>輸入特徵</a:t>
            </a:r>
            <a:r>
              <a:rPr lang="en-US" altLang="zh-TW" sz="2400" dirty="0">
                <a:sym typeface="Wingdings" panose="05000000000000000000" pitchFamily="2" charset="2"/>
              </a:rPr>
              <a:t>(X)</a:t>
            </a:r>
            <a:r>
              <a:rPr lang="zh-TW" altLang="en-US" sz="2400" dirty="0">
                <a:sym typeface="Wingdings" panose="05000000000000000000" pitchFamily="2" charset="2"/>
              </a:rPr>
              <a:t>，打磚塊時輸入當前</a:t>
            </a:r>
            <a:r>
              <a:rPr lang="en-US" altLang="zh-TW" sz="2400" dirty="0">
                <a:sym typeface="Wingdings" panose="05000000000000000000" pitchFamily="2" charset="2"/>
              </a:rPr>
              <a:t>Info</a:t>
            </a:r>
            <a:r>
              <a:rPr lang="zh-TW" altLang="en-US" sz="2400" dirty="0">
                <a:sym typeface="Wingdings" panose="05000000000000000000" pitchFamily="2" charset="2"/>
              </a:rPr>
              <a:t>資訊當作特徵，透過模型輸出</a:t>
            </a:r>
            <a:r>
              <a:rPr lang="en-US" altLang="zh-TW" sz="2400" dirty="0">
                <a:sym typeface="Wingdings" panose="05000000000000000000" pitchFamily="2" charset="2"/>
              </a:rPr>
              <a:t>OUT</a:t>
            </a:r>
            <a:r>
              <a:rPr lang="zh-TW" altLang="en-US" sz="2400" dirty="0">
                <a:sym typeface="Wingdings" panose="05000000000000000000" pitchFamily="2" charset="2"/>
              </a:rPr>
              <a:t>判斷左移、右移、不</a:t>
            </a:r>
            <a:r>
              <a:rPr lang="zh-TW" altLang="en-US" sz="2400" dirty="0" smtClean="0">
                <a:sym typeface="Wingdings" panose="05000000000000000000" pitchFamily="2" charset="2"/>
              </a:rPr>
              <a:t>動</a:t>
            </a:r>
            <a:endParaRPr lang="en-US" altLang="zh-TW" sz="24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zh-TW" altLang="en-US" sz="2400" dirty="0" smtClean="0">
                <a:sym typeface="Wingdings" panose="05000000000000000000" pitchFamily="2" charset="2"/>
              </a:rPr>
              <a:t>選取</a:t>
            </a:r>
            <a:r>
              <a:rPr lang="zh-TW" altLang="en-US" sz="2400" dirty="0">
                <a:sym typeface="Wingdings" panose="05000000000000000000" pitchFamily="2" charset="2"/>
              </a:rPr>
              <a:t>有效</a:t>
            </a:r>
            <a:r>
              <a:rPr lang="zh-TW" altLang="en-US" sz="2400" dirty="0" smtClean="0">
                <a:sym typeface="Wingdings" panose="05000000000000000000" pitchFamily="2" charset="2"/>
              </a:rPr>
              <a:t>的球</a:t>
            </a:r>
            <a:r>
              <a:rPr lang="zh-TW" altLang="en-US" sz="2400" dirty="0">
                <a:sym typeface="Wingdings" panose="05000000000000000000" pitchFamily="2" charset="2"/>
              </a:rPr>
              <a:t>位置， 平板位置， 球的移動</a:t>
            </a:r>
            <a:r>
              <a:rPr lang="zh-TW" altLang="en-US" sz="2400" dirty="0" smtClean="0">
                <a:sym typeface="Wingdings" panose="05000000000000000000" pitchFamily="2" charset="2"/>
              </a:rPr>
              <a:t>方向</a:t>
            </a:r>
            <a:endParaRPr lang="en-US" altLang="zh-TW" sz="24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zh-TW" sz="2400" dirty="0" smtClean="0">
                <a:sym typeface="Wingdings" panose="05000000000000000000" pitchFamily="2" charset="2"/>
              </a:rPr>
              <a:t>KNN</a:t>
            </a:r>
            <a:r>
              <a:rPr lang="zh-TW" altLang="en-US" sz="2400" dirty="0" smtClean="0">
                <a:sym typeface="Wingdings" panose="05000000000000000000" pitchFamily="2" charset="2"/>
              </a:rPr>
              <a:t>訓練</a:t>
            </a:r>
            <a:r>
              <a:rPr lang="zh-TW" altLang="en-US" sz="2400" dirty="0">
                <a:sym typeface="Wingdings" panose="05000000000000000000" pitchFamily="2" charset="2"/>
              </a:rPr>
              <a:t>完需測試分類出來的</a:t>
            </a:r>
            <a:r>
              <a:rPr lang="en-US" altLang="zh-TW" sz="2400" dirty="0" smtClean="0">
                <a:sym typeface="Wingdings" panose="05000000000000000000" pitchFamily="2" charset="2"/>
              </a:rPr>
              <a:t>3</a:t>
            </a:r>
            <a:r>
              <a:rPr lang="zh-TW" altLang="en-US" sz="2400" dirty="0" smtClean="0">
                <a:sym typeface="Wingdings" panose="05000000000000000000" pitchFamily="2" charset="2"/>
              </a:rPr>
              <a:t>類</a:t>
            </a:r>
            <a:r>
              <a:rPr lang="zh-TW" altLang="en-US" sz="2400" dirty="0">
                <a:sym typeface="Wingdings" panose="05000000000000000000" pitchFamily="2" charset="2"/>
              </a:rPr>
              <a:t>分別代表左移、右移、不</a:t>
            </a:r>
            <a:r>
              <a:rPr lang="zh-TW" altLang="en-US" sz="2400" dirty="0" smtClean="0">
                <a:sym typeface="Wingdings" panose="05000000000000000000" pitchFamily="2" charset="2"/>
              </a:rPr>
              <a:t>動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7112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可視化</a:t>
            </a:r>
            <a:r>
              <a:rPr lang="zh-TW" altLang="en-US" dirty="0" smtClean="0"/>
              <a:t>資料 平板個位置出現次數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256069"/>
            <a:ext cx="8596313" cy="361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865249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204</TotalTime>
  <Words>250</Words>
  <Application>Microsoft Office PowerPoint</Application>
  <PresentationFormat>寬螢幕</PresentationFormat>
  <Paragraphs>59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微軟正黑體</vt:lpstr>
      <vt:lpstr>Arial</vt:lpstr>
      <vt:lpstr>Trebuchet MS</vt:lpstr>
      <vt:lpstr>Wingdings</vt:lpstr>
      <vt:lpstr>Wingdings 3</vt:lpstr>
      <vt:lpstr>多面向</vt:lpstr>
      <vt:lpstr>機器學習</vt:lpstr>
      <vt:lpstr>(功能需求)  </vt:lpstr>
      <vt:lpstr>FPS | 效能規格</vt:lpstr>
      <vt:lpstr>輸贏條件</vt:lpstr>
      <vt:lpstr>Input 須給AI學習的必要資訊  </vt:lpstr>
      <vt:lpstr>Output 計算出下列資訊</vt:lpstr>
      <vt:lpstr>KNN 學習</vt:lpstr>
      <vt:lpstr>方法</vt:lpstr>
      <vt:lpstr>可視化資料 平板個位置出現次數</vt:lpstr>
      <vt:lpstr>球散步圖</vt:lpstr>
      <vt:lpstr>左右和不動出現次數</vt:lpstr>
      <vt:lpstr>球落點</vt:lpstr>
      <vt:lpstr>密技分享</vt:lpstr>
      <vt:lpstr>方塊圖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</dc:title>
  <dc:creator>uers</dc:creator>
  <cp:lastModifiedBy>uers</cp:lastModifiedBy>
  <cp:revision>21</cp:revision>
  <dcterms:created xsi:type="dcterms:W3CDTF">2019-10-16T07:47:37Z</dcterms:created>
  <dcterms:modified xsi:type="dcterms:W3CDTF">2019-10-16T16:18:56Z</dcterms:modified>
</cp:coreProperties>
</file>