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BDDB82-05BB-4511-A7A6-7DD729E8F957}">
  <a:tblStyle styleId="{48BDDB82-05BB-4511-A7A6-7DD729E8F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regular.fntdata"/><Relationship Id="rId21" Type="http://schemas.openxmlformats.org/officeDocument/2006/relationships/slide" Target="slides/slide15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Arim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803c54081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803c54081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803c54081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803c54081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803c5408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803c5408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1da267f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1da267f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81da267f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81da267f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81da267f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81da267f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803c54081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803c54081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03c54081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03c54081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803c54081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803c54081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1da267f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81da267f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81da267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81da267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81da267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81da267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81da267f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81da267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81da267f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81da267f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53.png"/><Relationship Id="rId5" Type="http://schemas.openxmlformats.org/officeDocument/2006/relationships/image" Target="../media/image4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Relationship Id="rId6" Type="http://schemas.openxmlformats.org/officeDocument/2006/relationships/image" Target="../media/image67.png"/><Relationship Id="rId7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hyperlink" Target="http://ieeexplore.ieee.org/document/291440/" TargetMode="External"/><Relationship Id="rId5" Type="http://schemas.openxmlformats.org/officeDocument/2006/relationships/image" Target="../media/image5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hyperlink" Target="http://ieeexplore.ieee.org/document/291440/" TargetMode="External"/><Relationship Id="rId5" Type="http://schemas.openxmlformats.org/officeDocument/2006/relationships/image" Target="../media/image6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64.png"/><Relationship Id="rId5" Type="http://schemas.openxmlformats.org/officeDocument/2006/relationships/hyperlink" Target="http://ieeexplore.ieee.org/document/291440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9.png"/><Relationship Id="rId4" Type="http://schemas.openxmlformats.org/officeDocument/2006/relationships/image" Target="../media/image21.png"/><Relationship Id="rId5" Type="http://schemas.openxmlformats.org/officeDocument/2006/relationships/hyperlink" Target="http://ieeexplore.ieee.org/document/29144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2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8.png"/><Relationship Id="rId22" Type="http://schemas.openxmlformats.org/officeDocument/2006/relationships/image" Target="../media/image30.png"/><Relationship Id="rId10" Type="http://schemas.openxmlformats.org/officeDocument/2006/relationships/image" Target="../media/image16.png"/><Relationship Id="rId21" Type="http://schemas.openxmlformats.org/officeDocument/2006/relationships/image" Target="../media/image34.png"/><Relationship Id="rId13" Type="http://schemas.openxmlformats.org/officeDocument/2006/relationships/image" Target="../media/image25.png"/><Relationship Id="rId24" Type="http://schemas.openxmlformats.org/officeDocument/2006/relationships/image" Target="../media/image39.png"/><Relationship Id="rId12" Type="http://schemas.openxmlformats.org/officeDocument/2006/relationships/image" Target="../media/image20.png"/><Relationship Id="rId23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5" Type="http://schemas.openxmlformats.org/officeDocument/2006/relationships/image" Target="../media/image32.png"/><Relationship Id="rId14" Type="http://schemas.openxmlformats.org/officeDocument/2006/relationships/image" Target="../media/image12.png"/><Relationship Id="rId17" Type="http://schemas.openxmlformats.org/officeDocument/2006/relationships/image" Target="../media/image23.png"/><Relationship Id="rId16" Type="http://schemas.openxmlformats.org/officeDocument/2006/relationships/image" Target="../media/image9.png"/><Relationship Id="rId5" Type="http://schemas.openxmlformats.org/officeDocument/2006/relationships/image" Target="../media/image19.png"/><Relationship Id="rId19" Type="http://schemas.openxmlformats.org/officeDocument/2006/relationships/image" Target="../media/image45.png"/><Relationship Id="rId6" Type="http://schemas.openxmlformats.org/officeDocument/2006/relationships/image" Target="../media/image10.png"/><Relationship Id="rId18" Type="http://schemas.openxmlformats.org/officeDocument/2006/relationships/image" Target="../media/image28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Relationship Id="rId6" Type="http://schemas.openxmlformats.org/officeDocument/2006/relationships/image" Target="../media/image33.png"/><Relationship Id="rId7" Type="http://schemas.openxmlformats.org/officeDocument/2006/relationships/image" Target="../media/image27.png"/><Relationship Id="rId8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46.png"/><Relationship Id="rId21" Type="http://schemas.openxmlformats.org/officeDocument/2006/relationships/image" Target="../media/image56.png"/><Relationship Id="rId24" Type="http://schemas.openxmlformats.org/officeDocument/2006/relationships/image" Target="../media/image54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25" Type="http://schemas.openxmlformats.org/officeDocument/2006/relationships/image" Target="../media/image6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6.png"/><Relationship Id="rId11" Type="http://schemas.openxmlformats.org/officeDocument/2006/relationships/image" Target="../media/image51.png"/><Relationship Id="rId10" Type="http://schemas.openxmlformats.org/officeDocument/2006/relationships/image" Target="../media/image36.png"/><Relationship Id="rId13" Type="http://schemas.openxmlformats.org/officeDocument/2006/relationships/image" Target="../media/image43.png"/><Relationship Id="rId12" Type="http://schemas.openxmlformats.org/officeDocument/2006/relationships/image" Target="../media/image50.png"/><Relationship Id="rId15" Type="http://schemas.openxmlformats.org/officeDocument/2006/relationships/image" Target="../media/image9.png"/><Relationship Id="rId14" Type="http://schemas.openxmlformats.org/officeDocument/2006/relationships/image" Target="../media/image52.png"/><Relationship Id="rId17" Type="http://schemas.openxmlformats.org/officeDocument/2006/relationships/image" Target="../media/image28.png"/><Relationship Id="rId16" Type="http://schemas.openxmlformats.org/officeDocument/2006/relationships/image" Target="../media/image23.png"/><Relationship Id="rId19" Type="http://schemas.openxmlformats.org/officeDocument/2006/relationships/image" Target="../media/image22.png"/><Relationship Id="rId18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63.png"/><Relationship Id="rId9" Type="http://schemas.openxmlformats.org/officeDocument/2006/relationships/image" Target="../media/image49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59.png"/><Relationship Id="rId8" Type="http://schemas.openxmlformats.org/officeDocument/2006/relationships/image" Target="../media/image66.png"/><Relationship Id="rId10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1500" y="977550"/>
            <a:ext cx="8542500" cy="27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50">
                <a:latin typeface="Arimo"/>
                <a:ea typeface="Arimo"/>
                <a:cs typeface="Arimo"/>
                <a:sym typeface="Arimo"/>
              </a:rPr>
              <a:t>4. </a:t>
            </a:r>
            <a:endParaRPr b="1" sz="555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mo"/>
                <a:ea typeface="Arimo"/>
                <a:cs typeface="Arimo"/>
                <a:sym typeface="Arimo"/>
              </a:rPr>
              <a:t>Principal Component Analysis </a:t>
            </a:r>
            <a:endParaRPr sz="40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mo"/>
                <a:ea typeface="Arimo"/>
                <a:cs typeface="Arimo"/>
                <a:sym typeface="Arimo"/>
              </a:rPr>
              <a:t>from Singular Value Decomposition technique</a:t>
            </a:r>
            <a:endParaRPr sz="40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830750" y="4470875"/>
            <a:ext cx="6084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May</a:t>
            </a:r>
            <a:r>
              <a:rPr b="0" i="0" lang="en" sz="1600" u="none" cap="none" strike="noStrik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" sz="1600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2023</a:t>
            </a:r>
            <a:endParaRPr b="0" i="0" sz="1600" u="none" cap="none" strike="noStrike">
              <a:solidFill>
                <a:srgbClr val="59595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93602" y="4658377"/>
            <a:ext cx="179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r>
              <a:rPr lang="en" sz="1600">
                <a:solidFill>
                  <a:srgbClr val="000000"/>
                </a:solidFill>
              </a:rPr>
              <a:t>/15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 txBox="1"/>
          <p:nvPr/>
        </p:nvSpPr>
        <p:spPr>
          <a:xfrm>
            <a:off x="8248000" y="4658375"/>
            <a:ext cx="819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PCA Steps  </a:t>
            </a:r>
            <a:endParaRPr sz="2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56" name="Google Shape;256;p22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2"/>
          <p:cNvSpPr txBox="1"/>
          <p:nvPr/>
        </p:nvSpPr>
        <p:spPr>
          <a:xfrm>
            <a:off x="967650" y="985800"/>
            <a:ext cx="785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Step 1 : based on the training dataset, PCA transform the original p-dimensional feature vector                                             to the vector consisting of new features</a:t>
            </a:r>
            <a:r>
              <a:rPr lang="en" sz="1800">
                <a:latin typeface="Arimo"/>
                <a:ea typeface="Arimo"/>
                <a:cs typeface="Arimo"/>
                <a:sym typeface="Arimo"/>
              </a:rPr>
              <a:t>              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Step 2 : Removing the number of last transformed features which are non-informative respected to the chosen criteria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code&quot;:&quot;$$X=\\left\\{x_{1},\\,x_{2},\\,...,\\,x_{p}\\right\\}$$&quot;,&quot;aid&quot;:null,&quot;type&quot;:&quot;$$&quot;,&quot;backgroundColor&quot;:&quot;#FFFFFF&quot;,&quot;id&quot;:&quot;40&quot;,&quot;font&quot;:{&quot;color&quot;:&quot;#000000&quot;,&quot;size&quot;:18,&quot;family&quot;:&quot;Arial&quot;},&quot;ts&quot;:1684712777158,&quot;cs&quot;:&quot;ZAIyZWRFE0j40g7jYK+/bw==&quot;,&quot;size&quot;:{&quot;width&quot;:259,&quot;height&quot;:29.399999999999988}}"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04950"/>
            <a:ext cx="2466975" cy="280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id&quot;:&quot;40&quot;,&quot;backgroundColor&quot;:&quot;#FFFFFF&quot;,&quot;code&quot;:&quot;$$Y=\\left\\{y_{1},\\,y_{2},\\,...,\\,y_{p}\\right\\}$$&quot;,&quot;type&quot;:&quot;$$&quot;,&quot;font&quot;:{&quot;color&quot;:&quot;#000000&quot;,&quot;family&quot;:&quot;Arial&quot;,&quot;size&quot;:18},&quot;ts&quot;:1684712954953,&quot;cs&quot;:&quot;40d5qNfm31bAv4K01ZmG6Q==&quot;,&quot;size&quot;:{&quot;width&quot;:249.40000000000006,&quot;height&quot;:29.399999999999988}}"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120" y="1885950"/>
            <a:ext cx="2375535" cy="28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Rules of Thumb  </a:t>
            </a:r>
            <a:endParaRPr sz="2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67" name="Google Shape;267;p23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23"/>
          <p:cNvSpPr txBox="1"/>
          <p:nvPr/>
        </p:nvSpPr>
        <p:spPr>
          <a:xfrm>
            <a:off x="967650" y="985800"/>
            <a:ext cx="749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Consider how many features should be retained:                             	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Base on at least the faction of    , for example,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Char char="●"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Base on quantities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type&quot;:&quot;$$&quot;,&quot;font&quot;:{&quot;family&quot;:&quot;Arimo&quot;,&quot;size&quot;:18,&quot;color&quot;:&quot;#000000&quot;},&quot;code&quot;:&quot;$$P\\sim0.9,\\,0.95$$&quot;,&quot;id&quot;:&quot;34&quot;,&quot;backgroundColor&quot;:&quot;#FFFFFF&quot;,&quot;aid&quot;:null,&quot;ts&quot;:1684706997688,&quot;cs&quot;:&quot;CsvQ7qXv+pzlzbTcRCHkxw==&quot;,&quot;size&quot;:{&quot;width&quot;:138,&quot;height&quot;:21.333333333333332}}" id="269" name="Google Shape;2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075" y="1531400"/>
            <a:ext cx="131445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$$&quot;,&quot;type&quot;:&quot;$$&quot;,&quot;backgroundColor&quot;:&quot;#FFFFFF&quot;,&quot;backgroundColorModified&quot;:false,&quot;id&quot;:&quot;34&quot;,&quot;font&quot;:{&quot;family&quot;:&quot;Arial&quot;,&quot;size&quot;:18,&quot;color&quot;:&quot;#000000&quot;},&quot;aid&quot;:null,&quot;ts&quot;:1684707057821,&quot;cs&quot;:&quot;hwkwFLiUV9BIEeKoZ4Eo/w==&quot;,&quot;size&quot;:{&quot;width&quot;:17.5,&quot;height&quot;:16.666666666666668}}" id="270" name="Google Shape;2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557" y="1553625"/>
            <a:ext cx="166688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id&quot;:&quot;35&quot;,&quot;font&quot;:{&quot;family&quot;:&quot;Arimo&quot;,&quot;color&quot;:&quot;#000000&quot;,&quot;size&quot;:18},&quot;type&quot;:&quot;$$&quot;,&quot;code&quot;:&quot;$$q\\left(P\\right)=\\text{minimal}\\,q:\\,\\frac{\\sum_{k=1}^{q}\\lambda_{k}}{\\sum_{k=1}^{p}\\lambda_{k}}\\,\\geq\\,P$$&quot;,&quot;ts&quot;:1684707295557,&quot;cs&quot;:&quot;tmNXp75wJFxIh66ysucVBA==&quot;,&quot;size&quot;:{&quot;width&quot;:362.3333333333333,&quot;height&quot;:66.66666666666667}}" id="271" name="Google Shape;27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3600" y="1860550"/>
            <a:ext cx="3451225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color&quot;:&quot;#000000&quot;,&quot;family&quot;:&quot;Arimo&quot;,&quot;size&quot;:18},&quot;id&quot;:&quot;36&quot;,&quot;aid&quot;:null,&quot;code&quot;:&quot;$$\\left\\{\\frac{\\lambda_{q}}{\\sum_{k=q+1}^{p}\\lambda_{k}}\\right\\}\\,,\\,\\,\\left\\{\\lambda_{q}-\\lambda_{q+1}\\right\\}\\,,$$&quot;,&quot;type&quot;:&quot;$$&quot;,&quot;ts&quot;:1684707479702,&quot;cs&quot;:&quot;+BMNqVE2fXM1DzA49RFywg==&quot;,&quot;size&quot;:{&quot;width&quot;:309,&quot;height&quot;:73}}" id="272" name="Google Shape;27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7600" y="3091000"/>
            <a:ext cx="29432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8248000" y="4658375"/>
            <a:ext cx="819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 : </a:t>
            </a:r>
            <a:r>
              <a:rPr lang="en" sz="2000">
                <a:solidFill>
                  <a:srgbClr val="666666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Digits USPS dataset</a:t>
            </a:r>
            <a:endParaRPr sz="2000"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81" name="Google Shape;281;p24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24"/>
          <p:cNvSpPr txBox="1"/>
          <p:nvPr/>
        </p:nvSpPr>
        <p:spPr>
          <a:xfrm>
            <a:off x="8248000" y="4658375"/>
            <a:ext cx="819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12/15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600" y="1946575"/>
            <a:ext cx="6386800" cy="22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4"/>
          <p:cNvSpPr txBox="1"/>
          <p:nvPr/>
        </p:nvSpPr>
        <p:spPr>
          <a:xfrm>
            <a:off x="1692000" y="1416075"/>
            <a:ext cx="576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mo"/>
                <a:ea typeface="Arimo"/>
                <a:cs typeface="Arimo"/>
                <a:sym typeface="Arimo"/>
              </a:rPr>
              <a:t>Example of original, mean, and centered data of digit 3</a:t>
            </a:r>
            <a:endParaRPr sz="17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5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 : </a:t>
            </a:r>
            <a:r>
              <a:rPr lang="en" sz="2000">
                <a:solidFill>
                  <a:srgbClr val="666666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Digits USPS dataset</a:t>
            </a:r>
            <a:endParaRPr sz="2000"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92" name="Google Shape;292;p25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25"/>
          <p:cNvSpPr txBox="1"/>
          <p:nvPr/>
        </p:nvSpPr>
        <p:spPr>
          <a:xfrm>
            <a:off x="8248000" y="4658375"/>
            <a:ext cx="819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13/15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00" y="1418869"/>
            <a:ext cx="8209975" cy="303425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989550" y="972475"/>
            <a:ext cx="716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mo"/>
                <a:ea typeface="Arimo"/>
                <a:cs typeface="Arimo"/>
                <a:sym typeface="Arimo"/>
              </a:rPr>
              <a:t>Principal digit 3 of components: 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0, 5, 25, 50, 75, 100, 150, 200, 250, 255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26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26"/>
          <p:cNvSpPr txBox="1"/>
          <p:nvPr/>
        </p:nvSpPr>
        <p:spPr>
          <a:xfrm>
            <a:off x="8248000" y="4658375"/>
            <a:ext cx="819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14/15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175" y="1342762"/>
            <a:ext cx="6223645" cy="298568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 : </a:t>
            </a:r>
            <a:r>
              <a:rPr lang="en" sz="2000">
                <a:solidFill>
                  <a:srgbClr val="666666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Digits USPS dataset</a:t>
            </a:r>
            <a:endParaRPr sz="2000"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989550" y="896275"/>
            <a:ext cx="716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mo"/>
                <a:ea typeface="Arimo"/>
                <a:cs typeface="Arimo"/>
                <a:sym typeface="Arimo"/>
              </a:rPr>
              <a:t>Singular values plot and its cumulative fraction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2024550" y="4253700"/>
            <a:ext cx="50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Cumulative fraction reach to 0.9501 at 177th-component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 b="0" l="2446" r="1987" t="0"/>
          <a:stretch/>
        </p:blipFill>
        <p:spPr>
          <a:xfrm>
            <a:off x="918975" y="2132375"/>
            <a:ext cx="7982975" cy="2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27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27"/>
          <p:cNvSpPr txBox="1"/>
          <p:nvPr/>
        </p:nvSpPr>
        <p:spPr>
          <a:xfrm>
            <a:off x="8248000" y="4658375"/>
            <a:ext cx="819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15/15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Example : </a:t>
            </a:r>
            <a:r>
              <a:rPr lang="en" sz="2000">
                <a:solidFill>
                  <a:srgbClr val="666666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Handwritten Digits USPS dataset</a:t>
            </a:r>
            <a:endParaRPr sz="2000"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1692000" y="1339875"/>
            <a:ext cx="57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mo"/>
                <a:ea typeface="Arimo"/>
                <a:cs typeface="Arimo"/>
                <a:sym typeface="Arimo"/>
              </a:rPr>
              <a:t>Example of original digit 3 and the recovered digit with 79-dimensional reduced feature vector</a:t>
            </a:r>
            <a:endParaRPr sz="17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7028875" y="2244550"/>
            <a:ext cx="1947000" cy="2111700"/>
          </a:xfrm>
          <a:prstGeom prst="rect">
            <a:avLst/>
          </a:prstGeom>
          <a:noFill/>
          <a:ln cap="flat" cmpd="sng" w="19050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193602" y="4658377"/>
            <a:ext cx="1797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/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mo"/>
                <a:ea typeface="Arimo"/>
                <a:cs typeface="Arimo"/>
                <a:sym typeface="Arimo"/>
              </a:rPr>
              <a:t>Table of Content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2620188" y="129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878050"/>
                <a:gridCol w="3025575"/>
              </a:tblGrid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rgbClr val="AAC50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</a:t>
                      </a:r>
                      <a:endParaRPr b="1" sz="2200" u="sng">
                        <a:solidFill>
                          <a:srgbClr val="AAC50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SVD</a:t>
                      </a:r>
                      <a:endParaRPr sz="2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27430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rgbClr val="AAC50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</a:t>
                      </a:r>
                      <a:endParaRPr b="1" sz="2200" u="sng">
                        <a:solidFill>
                          <a:srgbClr val="AAC50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Derive SVD Form</a:t>
                      </a:r>
                      <a:endParaRPr sz="2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27430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rgbClr val="AAC50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</a:t>
                      </a:r>
                      <a:endParaRPr b="1" sz="2200" u="sng">
                        <a:solidFill>
                          <a:srgbClr val="AAC50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PCA Steps</a:t>
                      </a:r>
                      <a:endParaRPr sz="2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27430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rgbClr val="AAC50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</a:t>
                      </a:r>
                      <a:endParaRPr b="1" sz="2200" u="sng">
                        <a:solidFill>
                          <a:srgbClr val="AAC50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Rules of Thumb</a:t>
                      </a:r>
                      <a:endParaRPr sz="2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27430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  <a:tr h="60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 u="sng">
                          <a:solidFill>
                            <a:srgbClr val="AAC50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</a:t>
                      </a:r>
                      <a:endParaRPr b="1" sz="2200" u="sng">
                        <a:solidFill>
                          <a:srgbClr val="AAC50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Example</a:t>
                      </a:r>
                      <a:endParaRPr sz="2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27430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54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/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01500" y="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Singular Value Decomposition (</a:t>
            </a:r>
            <a:r>
              <a:rPr lang="en" sz="2900">
                <a:latin typeface="Arimo"/>
                <a:ea typeface="Arimo"/>
                <a:cs typeface="Arimo"/>
                <a:sym typeface="Arimo"/>
              </a:rPr>
              <a:t>SVD)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5"/>
          <p:cNvSpPr/>
          <p:nvPr/>
        </p:nvSpPr>
        <p:spPr>
          <a:xfrm>
            <a:off x="1670850" y="1549425"/>
            <a:ext cx="14631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185450" y="1549425"/>
            <a:ext cx="9144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547650" y="1549425"/>
            <a:ext cx="1463100" cy="9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5366550" y="1549425"/>
            <a:ext cx="914400" cy="914400"/>
            <a:chOff x="5366550" y="1244625"/>
            <a:chExt cx="914400" cy="914400"/>
          </a:xfrm>
        </p:grpSpPr>
        <p:sp>
          <p:nvSpPr>
            <p:cNvPr id="81" name="Google Shape;81;p15"/>
            <p:cNvSpPr/>
            <p:nvPr/>
          </p:nvSpPr>
          <p:spPr>
            <a:xfrm>
              <a:off x="5366550" y="1244625"/>
              <a:ext cx="914400" cy="914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 </a:t>
              </a:r>
              <a:endParaRPr baseline="-25000" sz="2000">
                <a:latin typeface="Arimo"/>
                <a:ea typeface="Arimo"/>
                <a:cs typeface="Arimo"/>
                <a:sym typeface="Arimo"/>
              </a:endParaRPr>
            </a:p>
          </p:txBody>
        </p:sp>
        <p:cxnSp>
          <p:nvCxnSpPr>
            <p:cNvPr id="82" name="Google Shape;82;p15"/>
            <p:cNvCxnSpPr/>
            <p:nvPr/>
          </p:nvCxnSpPr>
          <p:spPr>
            <a:xfrm>
              <a:off x="5388050" y="1276300"/>
              <a:ext cx="887700" cy="87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3" name="Google Shape;83;p15"/>
          <p:cNvCxnSpPr/>
          <p:nvPr/>
        </p:nvCxnSpPr>
        <p:spPr>
          <a:xfrm>
            <a:off x="1488000" y="1549425"/>
            <a:ext cx="0" cy="1828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4" name="Google Shape;84;p15"/>
          <p:cNvCxnSpPr/>
          <p:nvPr/>
        </p:nvCxnSpPr>
        <p:spPr>
          <a:xfrm>
            <a:off x="1670850" y="1397025"/>
            <a:ext cx="14631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5" name="Google Shape;85;p15"/>
          <p:cNvCxnSpPr/>
          <p:nvPr/>
        </p:nvCxnSpPr>
        <p:spPr>
          <a:xfrm>
            <a:off x="4002600" y="1549425"/>
            <a:ext cx="0" cy="1828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6" name="Google Shape;86;p15"/>
          <p:cNvCxnSpPr/>
          <p:nvPr/>
        </p:nvCxnSpPr>
        <p:spPr>
          <a:xfrm>
            <a:off x="6547650" y="1397025"/>
            <a:ext cx="14631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7" name="Google Shape;87;p15"/>
          <p:cNvCxnSpPr/>
          <p:nvPr/>
        </p:nvCxnSpPr>
        <p:spPr>
          <a:xfrm>
            <a:off x="5366550" y="1397025"/>
            <a:ext cx="914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8" name="Google Shape;88;p15"/>
          <p:cNvCxnSpPr/>
          <p:nvPr/>
        </p:nvCxnSpPr>
        <p:spPr>
          <a:xfrm>
            <a:off x="4147350" y="1397025"/>
            <a:ext cx="914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9" name="Google Shape;89;p15"/>
          <p:cNvCxnSpPr/>
          <p:nvPr/>
        </p:nvCxnSpPr>
        <p:spPr>
          <a:xfrm>
            <a:off x="8185950" y="1549425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0" name="Google Shape;90;p15"/>
          <p:cNvSpPr txBox="1"/>
          <p:nvPr/>
        </p:nvSpPr>
        <p:spPr>
          <a:xfrm>
            <a:off x="4065600" y="3378225"/>
            <a:ext cx="11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orthogonal</a:t>
            </a:r>
            <a:endParaRPr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702150" y="2463825"/>
            <a:ext cx="11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orthogonal</a:t>
            </a:r>
            <a:endParaRPr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170350" y="2463825"/>
            <a:ext cx="130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diagonal with non-negative diagonal elements </a:t>
            </a:r>
            <a:endParaRPr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628600" y="3953600"/>
            <a:ext cx="3886800" cy="46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backgroundColorModified&quot;:false,&quot;id&quot;:&quot;16&quot;,&quot;font&quot;:{&quot;size&quot;:18,&quot;family&quot;:&quot;Arimo&quot;,&quot;color&quot;:&quot;#000000&quot;},&quot;backgroundColor&quot;:&quot;#FFFFFF&quot;,&quot;type&quot;:&quot;$$&quot;,&quot;aid&quot;:null,&quot;code&quot;:&quot;$$\\Lambda_{r}$$&quot;,&quot;ts&quot;:1684695342519,&quot;cs&quot;:&quot;1SXHNgxpYUsAcn4mz/cudQ==&quot;,&quot;size&quot;:{&quot;width&quot;:23.666666666666668,&quot;height&quot;:21.5}}"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238" y="2058925"/>
            <a:ext cx="225425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8,&quot;family&quot;:&quot;Arimo&quot;,&quot;color&quot;:&quot;#000000&quot;},&quot;code&quot;:&quot;$$V^{T}$$&quot;,&quot;backgroundColorModified&quot;:false,&quot;id&quot;:&quot;17&quot;,&quot;backgroundColor&quot;:&quot;#FFFFFF&quot;,&quot;aid&quot;:null,&quot;ts&quot;:1684695390663,&quot;cs&quot;:&quot;cYZAi4IrUDcEkH98Ij3AAw==&quot;,&quot;size&quot;:{&quot;width&quot;:36.166666666666664,&quot;height&quot;:25.833333333333332}}"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6950" y="1883588"/>
            <a:ext cx="344488" cy="246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font&quot;:{&quot;size&quot;:18,&quot;family&quot;:&quot;Arimo&quot;,&quot;color&quot;:&quot;#000000&quot;},&quot;type&quot;:&quot;$$&quot;,&quot;id&quot;:&quot;19&quot;,&quot;code&quot;:&quot;$$U$$&quot;,&quot;backgroundColor&quot;:&quot;#FFFFFF&quot;,&quot;ts&quot;:1684695426599,&quot;cs&quot;:&quot;8VMIulQBa2qDOQinqT1xbQ==&quot;,&quot;size&quot;:{&quot;width&quot;:20,&quot;height&quot;:20.166666666666668}}"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3763" y="2367775"/>
            <a:ext cx="190500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0&quot;,&quot;aid&quot;:null,&quot;code&quot;:&quot;$$M$$&quot;,&quot;type&quot;:&quot;$$&quot;,&quot;backgroundColor&quot;:&quot;#FFFFFF&quot;,&quot;font&quot;:{&quot;color&quot;:&quot;#000000&quot;,&quot;size&quot;:18,&quot;family&quot;:&quot;Arimo&quot;},&quot;backgroundColorModified&quot;:false,&quot;ts&quot;:1684695474481,&quot;cs&quot;:&quot;0rIVNqo4eVrh7iZxmoL2pA==&quot;,&quot;size&quot;:{&quot;width&quot;:28.666666666666668,&quot;height&quot;:19.5}}" id="97" name="Google Shape;9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6950" y="2370950"/>
            <a:ext cx="273050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size&quot;:16,&quot;family&quot;:&quot;Arimo&quot;,&quot;color&quot;:&quot;#000000&quot;},&quot;code&quot;:&quot;$$m$$&quot;,&quot;type&quot;:&quot;$$&quot;,&quot;backgroundColorModified&quot;:false,&quot;id&quot;:&quot;21&quot;,&quot;ts&quot;:1684695534474,&quot;cs&quot;:&quot;OKN6SdR/EnkGeNiJBDlMgQ==&quot;,&quot;size&quot;:{&quot;width&quot;:21,&quot;height&quot;:11.5}}" id="98" name="Google Shape;9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9200" y="2419350"/>
            <a:ext cx="200025" cy="109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size&quot;:16,&quot;family&quot;:&quot;Arimo&quot;,&quot;color&quot;:&quot;#000000&quot;},&quot;code&quot;:&quot;$$m$$&quot;,&quot;type&quot;:&quot;$$&quot;,&quot;backgroundColorModified&quot;:false,&quot;id&quot;:&quot;21&quot;,&quot;ts&quot;:1684695534474,&quot;cs&quot;:&quot;OKN6SdR/EnkGeNiJBDlMgQ==&quot;,&quot;size&quot;:{&quot;width&quot;:21,&quot;height&quot;:11.5}}"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3800" y="2419350"/>
            <a:ext cx="200025" cy="109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n$&quot;,&quot;type&quot;:&quot;$&quot;,&quot;aid&quot;:null,&quot;backgroundColor&quot;:&quot;#FFFFFF&quot;,&quot;backgroundColorModified&quot;:false,&quot;id&quot;:&quot;23&quot;,&quot;font&quot;:{&quot;color&quot;:&quot;#000000&quot;,&quot;family&quot;:&quot;Arimo&quot;,&quot;size&quot;:16},&quot;ts&quot;:1684695635599,&quot;cs&quot;:&quot;D1nPW/0JD+wSoZ8zKBGOvA==&quot;,&quot;size&quot;:{&quot;width&quot;:12.333333333333334,&quot;height&quot;:10}}" id="100" name="Google Shape;10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9582" y="1200150"/>
            <a:ext cx="1174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n$&quot;,&quot;type&quot;:&quot;$&quot;,&quot;aid&quot;:null,&quot;backgroundColor&quot;:&quot;#FFFFFF&quot;,&quot;backgroundColorModified&quot;:false,&quot;id&quot;:&quot;23&quot;,&quot;font&quot;:{&quot;color&quot;:&quot;#000000&quot;,&quot;family&quot;:&quot;Arimo&quot;,&quot;size&quot;:16},&quot;ts&quot;:1684695635599,&quot;cs&quot;:&quot;D1nPW/0JD+wSoZ8zKBGOvA==&quot;,&quot;size&quot;:{&quot;width&quot;:12.333333333333334,&quot;height&quot;:10}}" id="101" name="Google Shape;10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2782" y="1200150"/>
            <a:ext cx="1174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r$$&quot;,&quot;backgroundColor&quot;:&quot;#FFFFFF&quot;,&quot;aid&quot;:null,&quot;type&quot;:&quot;$$&quot;,&quot;font&quot;:{&quot;family&quot;:&quot;Arimo&quot;,&quot;size&quot;:16,&quot;color&quot;:&quot;#000000&quot;},&quot;backgroundColorModified&quot;:false,&quot;id&quot;:&quot;24&quot;,&quot;ts&quot;:1684695715500,&quot;cs&quot;:&quot;U32KuK8T27nGijmjz1kjJA==&quot;,&quot;size&quot;:{&quot;width&quot;:9,&quot;height&quot;:10}}" id="102" name="Google Shape;10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000" y="1200150"/>
            <a:ext cx="8572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r$$&quot;,&quot;backgroundColor&quot;:&quot;#FFFFFF&quot;,&quot;aid&quot;:null,&quot;type&quot;:&quot;$$&quot;,&quot;font&quot;:{&quot;family&quot;:&quot;Arimo&quot;,&quot;size&quot;:16,&quot;color&quot;:&quot;#000000&quot;},&quot;backgroundColorModified&quot;:false,&quot;id&quot;:&quot;24&quot;,&quot;ts&quot;:1684695715500,&quot;cs&quot;:&quot;U32KuK8T27nGijmjz1kjJA==&quot;,&quot;size&quot;:{&quot;width&quot;:9,&quot;height&quot;:10}}" id="103" name="Google Shape;10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1200" y="1200150"/>
            <a:ext cx="8572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r$$&quot;,&quot;backgroundColor&quot;:&quot;#FFFFFF&quot;,&quot;aid&quot;:null,&quot;type&quot;:&quot;$$&quot;,&quot;font&quot;:{&quot;family&quot;:&quot;Arimo&quot;,&quot;size&quot;:16,&quot;color&quot;:&quot;#000000&quot;},&quot;backgroundColorModified&quot;:false,&quot;id&quot;:&quot;24&quot;,&quot;ts&quot;:1684695715500,&quot;cs&quot;:&quot;U32KuK8T27nGijmjz1kjJA==&quot;,&quot;size&quot;:{&quot;width&quot;:9,&quot;height&quot;:10}}" id="104" name="Google Shape;10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5800" y="1962150"/>
            <a:ext cx="8572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id&quot;:&quot;25&quot;,&quot;backgroundColor&quot;:&quot;#FFFFFF&quot;,&quot;code&quot;:&quot;$$Rank\\left(M\\right)\\,=\\,r\\,\\leq\\,\\min\\left(m,n\\right)$$&quot;,&quot;font&quot;:{&quot;color&quot;:&quot;#000000&quot;,&quot;family&quot;:&quot;Arimo&quot;,&quot;size&quot;:18},&quot;type&quot;:&quot;$$&quot;,&quot;ts&quot;:1684695806023,&quot;cs&quot;:&quot;H1c7BL/NUIfZ/Lew/zgWxQ==&quot;,&quot;size&quot;:{&quot;width&quot;:302.75,&quot;height&quot;:24.75}}" id="105" name="Google Shape;10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0800" y="4097875"/>
            <a:ext cx="2883694" cy="2357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=$$&quot;,&quot;aid&quot;:null,&quot;type&quot;:&quot;$$&quot;,&quot;id&quot;:&quot;26&quot;,&quot;font&quot;:{&quot;family&quot;:&quot;Arimo&quot;,&quot;color&quot;:&quot;#000000&quot;,&quot;size&quot;:18},&quot;backgroundColor&quot;:&quot;#FFFFFF&quot;,&quot;ts&quot;:1684695874078,&quot;cs&quot;:&quot;mYPxNYMOXc9IIVUCSJ8bnw==&quot;,&quot;size&quot;:{&quot;width&quot;:18.833333333333332,&quot;height&quot;:6.666666666666667}}" id="106" name="Google Shape;10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52800" y="2419350"/>
            <a:ext cx="179388" cy="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677700" y="2079275"/>
            <a:ext cx="8371500" cy="162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Derive SVD Form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9E9E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9E9E9E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descr="{&quot;backgroundColorModified&quot;:false,&quot;font&quot;:{&quot;color&quot;:&quot;#000000&quot;,&quot;family&quot;:&quot;Arial&quot;,&quot;size&quot;:16},&quot;code&quot;:&quot;$$\\overline{X}\\,=\\,\\left(\\,\\overline{X}_{1}\\,\\,\\,\\overline{X}_{2}\\,\\,...\\,\\,\\,\\overline{X}_{n}\\right)\\,\\,$$&quot;,&quot;type&quot;:&quot;$$&quot;,&quot;aid&quot;:null,&quot;id&quot;:&quot;1&quot;,&quot;backgroundColor&quot;:&quot;#FFFFFF&quot;,&quot;ts&quot;:1684693108855,&quot;cs&quot;:&quot;aNTSCCjbqTXUDIkADgrrEw==&quot;,&quot;size&quot;:{&quot;width&quot;:257,&quot;height&quot;:45.20000000000001}}"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373" y="1016971"/>
            <a:ext cx="2447925" cy="4305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6"/>
          <p:cNvGraphicFramePr/>
          <p:nvPr/>
        </p:nvGraphicFramePr>
        <p:xfrm>
          <a:off x="87630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356425"/>
                <a:gridCol w="356425"/>
                <a:gridCol w="356425"/>
                <a:gridCol w="356425"/>
                <a:gridCol w="356425"/>
                <a:gridCol w="3564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…</a:t>
                      </a:r>
                      <a:endParaRPr b="1" sz="1200"/>
                    </a:p>
                  </a:txBody>
                  <a:tcPr marT="91425" marB="91425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type&quot;:&quot;$&quot;,&quot;backgroundColor&quot;:&quot;#FFFFFF&quot;,&quot;aid&quot;:null,&quot;code&quot;:&quot;$\\overline{X}_{n}$&quot;,&quot;font&quot;:{&quot;family&quot;:&quot;Arial&quot;,&quot;color&quot;:&quot;#000000&quot;,&quot;size&quot;:12},&quot;backgroundColorModified&quot;:false,&quot;id&quot;:&quot;2&quot;,&quot;ts&quot;:1684689168502,&quot;cs&quot;:&quot;vtzC6w4Jc0zUkRUfFfNKJw==&quot;,&quot;size&quot;:{&quot;width&quot;:23.833333333333332,&quot;height&quot;:20.333333333333332}}"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067" y="2836943"/>
            <a:ext cx="227013" cy="19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6"/>
          <p:cNvGraphicFramePr/>
          <p:nvPr/>
        </p:nvGraphicFramePr>
        <p:xfrm>
          <a:off x="3346713" y="248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228600"/>
                <a:gridCol w="228600"/>
                <a:gridCol w="228600"/>
                <a:gridCol w="228600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…</a:t>
                      </a:r>
                      <a:endParaRPr b="1" sz="12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121" name="Google Shape;121;p16"/>
          <p:cNvGraphicFramePr/>
          <p:nvPr/>
        </p:nvGraphicFramePr>
        <p:xfrm>
          <a:off x="6833100" y="24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356625"/>
                <a:gridCol w="356625"/>
                <a:gridCol w="356625"/>
                <a:gridCol w="356625"/>
                <a:gridCol w="356625"/>
                <a:gridCol w="3566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…</a:t>
                      </a:r>
                      <a:endParaRPr b="1" sz="1200"/>
                    </a:p>
                  </a:txBody>
                  <a:tcPr marT="91425" marB="91425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</a:tr>
            </a:tbl>
          </a:graphicData>
        </a:graphic>
      </p:graphicFrame>
      <p:pic>
        <p:nvPicPr>
          <p:cNvPr descr="{&quot;type&quot;:&quot;$&quot;,&quot;backgroundColorModified&quot;:false,&quot;font&quot;:{&quot;color&quot;:&quot;#000000&quot;,&quot;size&quot;:14,&quot;family&quot;:&quot;Arial&quot;},&quot;backgroundColor&quot;:&quot;#FFFFFF&quot;,&quot;aid&quot;:null,&quot;code&quot;:&quot;$\\overline{X}$&quot;,&quot;id&quot;:&quot;2&quot;,&quot;ts&quot;:1684686738074,&quot;cs&quot;:&quot;3/hMcnsHs9XyyTD4ceP4gA==&quot;,&quot;size&quot;:{&quot;width&quot;:18.666666666666668,&quot;height&quot;:20.166666666666668}}"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681" y="2214004"/>
            <a:ext cx="177800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size&quot;:14,&quot;family&quot;:&quot;Arial&quot;,&quot;color&quot;:&quot;#000000&quot;},&quot;aid&quot;:null,&quot;type&quot;:&quot;$&quot;,&quot;id&quot;:&quot;3&quot;,&quot;code&quot;:&quot;$p$&quot;,&quot;backgroundColorModified&quot;:false,&quot;ts&quot;:1684686936347,&quot;cs&quot;:&quot;0pZiJmZbIuEsKG5fJ53ciw==&quot;,&quot;size&quot;:{&quot;width&quot;:11,&quot;height&quot;:14.166666666666666}}"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88" y="2863772"/>
            <a:ext cx="104775" cy="134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4},&quot;id&quot;:&quot;4&quot;,&quot;type&quot;:&quot;$$&quot;,&quot;aid&quot;:null,&quot;backgroundColor&quot;:&quot;#FFFFFF&quot;,&quot;backgroundColorModified&quot;:false,&quot;code&quot;:&quot;$$n$$&quot;,&quot;ts&quot;:1684686971374,&quot;cs&quot;:&quot;TBqVkBT9KzIkQQsOGaIEMA==&quot;,&quot;size&quot;:{&quot;width&quot;:12.333333333333334,&quot;height&quot;:10}}"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838" y="3423188"/>
            <a:ext cx="1174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4,&quot;family&quot;:&quot;Arial&quot;},&quot;aid&quot;:null,&quot;backgroundColorModified&quot;:false,&quot;code&quot;:&quot;$$e_{1}$$&quot;,&quot;type&quot;:&quot;$$&quot;,&quot;backgroundColor&quot;:&quot;#FFFFFF&quot;,&quot;id&quot;:&quot;5&quot;,&quot;ts&quot;:1684687371444,&quot;cs&quot;:&quot;UehBLcVkbwaGH+pTvZgGVw==&quot;,&quot;size&quot;:{&quot;width&quot;:16.166666666666668,&quot;height&quot;:13.166666666666666}}" id="125" name="Google Shape;12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2213" y="2886950"/>
            <a:ext cx="153988" cy="12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$e_{2}$$&quot;,&quot;font&quot;:{&quot;color&quot;:&quot;#000000&quot;,&quot;size&quot;:14,&quot;family&quot;:&quot;Arial&quot;},&quot;aid&quot;:null,&quot;type&quot;:&quot;$$&quot;,&quot;id&quot;:&quot;5&quot;,&quot;backgroundColorModified&quot;:false,&quot;ts&quot;:1684687419737,&quot;cs&quot;:&quot;8VHIEneDn2OBMqCni+gg5A==&quot;,&quot;size&quot;:{&quot;width&quot;:16.5,&quot;height&quot;:13.166666666666666}}" id="126" name="Google Shape;12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0813" y="2888217"/>
            <a:ext cx="157163" cy="12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type&quot;:&quot;$$&quot;,&quot;backgroundColor&quot;:&quot;#FFFFFF&quot;,&quot;font&quot;:{&quot;family&quot;:&quot;Arial&quot;,&quot;color&quot;:&quot;#000000&quot;,&quot;size&quot;:14},&quot;backgroundColorModified&quot;:false,&quot;code&quot;:&quot;$$e_{p}$$&quot;,&quot;aid&quot;:null,&quot;ts&quot;:1684687443117,&quot;cs&quot;:&quot;/y9T3WEEZcUQYCsQp991cQ==&quot;,&quot;size&quot;:{&quot;width&quot;:17.333333333333332,&quot;height&quot;:16.166666666666668}}" id="127" name="Google Shape;12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4563" y="2875750"/>
            <a:ext cx="165100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3.5},&quot;backgroundColor&quot;:&quot;#FFFFFF&quot;,&quot;backgroundColorModified&quot;:false,&quot;code&quot;:&quot;$$U_{p}$$&quot;,&quot;type&quot;:&quot;$$&quot;,&quot;id&quot;:&quot;6&quot;,&quot;aid&quot;:null,&quot;ts&quot;:1684687537948,&quot;cs&quot;:&quot;M3UyAbLxz0RwIk/29LW7/g==&quot;,&quot;size&quot;:{&quot;width&quot;:21.5,&quot;height&quot;:21.333333333333332}}" id="128" name="Google Shape;12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01525" y="2208450"/>
            <a:ext cx="204788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=$$&quot;,&quot;backgroundColorModified&quot;:false,&quot;backgroundColor&quot;:&quot;#FFFFFF&quot;,&quot;type&quot;:&quot;$$&quot;,&quot;aid&quot;:null,&quot;font&quot;:{&quot;family&quot;:&quot;Arial&quot;,&quot;size&quot;:14,&quot;color&quot;:&quot;#000000&quot;},&quot;id&quot;:&quot;7&quot;,&quot;ts&quot;:1684688259350,&quot;cs&quot;:&quot;SOIS5VMCAMiyr8hyURUixw==&quot;,&quot;size&quot;:{&quot;width&quot;:14.833333333333334,&quot;height&quot;:5.166666666666667}}" id="129" name="Google Shape;12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13213" y="2926321"/>
            <a:ext cx="141288" cy="49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8&quot;,&quot;font&quot;:{&quot;color&quot;:&quot;#000000&quot;,&quot;family&quot;:&quot;Arial&quot;,&quot;size&quot;:10},&quot;backgroundColor&quot;:&quot;#FFFFFF&quot;,&quot;type&quot;:&quot;$$&quot;,&quot;backgroundColorModified&quot;:false,&quot;code&quot;:&quot;$$\\begin{pmatrix}\n{\\lambda_{1}}&amp;{...}&amp;{0}&amp;{}&amp;{}&amp;{}\\\\\n{...}&amp;{...}&amp;{...}&amp;{}&amp;{0}&amp;{}\\\\\n{0}&amp;{...}&amp;{\\lambda_{q}}&amp;{}&amp;{}&amp;{}\\\\\n{}&amp;{}&amp;{}&amp;{\\lambda_{q+1}}&amp;{...}&amp;{0}\\\\\n{}&amp;{0}&amp;{}&amp;{...}&amp;{...}&amp;{...}\\\\\n{}&amp;{}&amp;{}&amp;{0}&amp;{...}&amp;{\\lambda_{p}}\\\\\n\\end{pmatrix}$$&quot;,&quot;aid&quot;:null,&quot;ts&quot;:1684688413981,&quot;cs&quot;:&quot;dnE1aZoMtk1T4Ooh1z3aQQ==&quot;,&quot;size&quot;:{&quot;width&quot;:217.20000000000005,&quot;height&quot;:127}}" id="130" name="Google Shape;130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12697" y="2347906"/>
            <a:ext cx="206883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id&quot;:&quot;9&quot;,&quot;font&quot;:{&quot;color&quot;:&quot;#000000&quot;,&quot;family&quot;:&quot;Arial&quot;,&quot;size&quot;:14},&quot;code&quot;:&quot;$V_{p}^{T}$&quot;,&quot;type&quot;:&quot;$&quot;,&quot;ts&quot;:1684688923471,&quot;cs&quot;:&quot;pHsH3L9x5XsZWaykliMnzQ==&quot;,&quot;size&quot;:{&quot;width&quot;:28.166666666666668,&quot;height&quot;:27}}" id="131" name="Google Shape;131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72400" y="2191516"/>
            <a:ext cx="26828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0&quot;,&quot;backgroundColorModified&quot;:false,&quot;code&quot;:&quot;$$\\times$$&quot;,&quot;backgroundColor&quot;:&quot;#FFFFFF&quot;,&quot;font&quot;:{&quot;family&quot;:&quot;Arial&quot;,&quot;size&quot;:14,&quot;color&quot;:&quot;#000000&quot;},&quot;aid&quot;:null,&quot;ts&quot;:1684688967705,&quot;cs&quot;:&quot;3k+U+seuTSDIYmw13+7RWA==&quot;,&quot;size&quot;:{&quot;width&quot;:10.833333333333334,&quot;height&quot;:10.833333333333334}}" id="132" name="Google Shape;132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43400" y="2876550"/>
            <a:ext cx="103188" cy="103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0&quot;,&quot;backgroundColorModified&quot;:false,&quot;code&quot;:&quot;$$\\times$$&quot;,&quot;backgroundColor&quot;:&quot;#FFFFFF&quot;,&quot;font&quot;:{&quot;family&quot;:&quot;Arial&quot;,&quot;size&quot;:14,&quot;color&quot;:&quot;#000000&quot;},&quot;aid&quot;:null,&quot;ts&quot;:1684688967705,&quot;cs&quot;:&quot;3k+U+seuTSDIYmw13+7RWA==&quot;,&quot;size&quot;:{&quot;width&quot;:10.833333333333334,&quot;height&quot;:10.833333333333334}}" id="133" name="Google Shape;133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29400" y="2876550"/>
            <a:ext cx="103188" cy="103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1&quot;,&quot;backgroundColor&quot;:&quot;#FFFFFF&quot;,&quot;aid&quot;:null,&quot;type&quot;:&quot;$&quot;,&quot;font&quot;:{&quot;color&quot;:&quot;#000000&quot;,&quot;family&quot;:&quot;Arial&quot;,&quot;size&quot;:12},&quot;code&quot;:&quot;$V_{1}^{\\left(p\\right)}$&quot;,&quot;backgroundColorModified&quot;:false,&quot;ts&quot;:1684689126297,&quot;cs&quot;:&quot;9gdU7S17q1ddzakxksig3g==&quot;,&quot;size&quot;:{&quot;width&quot;:30.5,&quot;height&quot;:25.666666666666668}}" id="134" name="Google Shape;134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845700" y="2811550"/>
            <a:ext cx="290513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2&quot;,&quot;aid&quot;:null,&quot;backgroundColor&quot;:&quot;#FFFFFF&quot;,&quot;type&quot;:&quot;$&quot;,&quot;font&quot;:{&quot;family&quot;:&quot;Arial&quot;,&quot;size&quot;:12,&quot;color&quot;:&quot;#000000&quot;},&quot;code&quot;:&quot;$\\overline{X}_{2}$&quot;,&quot;ts&quot;:1684689243108,&quot;cs&quot;:&quot;2y8+bFmgqboP4ekf0CMbug==&quot;,&quot;size&quot;:{&quot;width&quot;:22.166666666666668,&quot;height&quot;:20.166666666666668}}" id="135" name="Google Shape;135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329532" y="2836943"/>
            <a:ext cx="211138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id&quot;:&quot;2&quot;,&quot;code&quot;:&quot;$\\overline{X}_{1}$&quot;,&quot;aid&quot;:null,&quot;font&quot;:{&quot;family&quot;:&quot;Arial&quot;,&quot;color&quot;:&quot;#000000&quot;,&quot;size&quot;:12},&quot;type&quot;:&quot;$&quot;,&quot;ts&quot;:1684689264219,&quot;cs&quot;:&quot;8LSFkhfYTI92YG6bsDEgSA==&quot;,&quot;size&quot;:{&quot;width&quot;:21.833333333333332,&quot;height&quot;:20.166666666666668}}" id="136" name="Google Shape;136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950120" y="2836943"/>
            <a:ext cx="207963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id&quot;:&quot;11&quot;,&quot;code&quot;:&quot;$V_{2}^{\\left(p\\right)}$&quot;,&quot;backgroundColorModified&quot;:false,&quot;aid&quot;:null,&quot;type&quot;:&quot;$&quot;,&quot;font&quot;:{&quot;family&quot;:&quot;Arial&quot;,&quot;size&quot;:12,&quot;color&quot;:&quot;#000000&quot;},&quot;ts&quot;:1684689310013,&quot;cs&quot;:&quot;DiUvwvgfIX/l3aQAw/HEBg==&quot;,&quot;size&quot;:{&quot;width&quot;:30.5,&quot;height&quot;:25.666666666666668}}" id="137" name="Google Shape;137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232375" y="2830500"/>
            <a:ext cx="290513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aid&quot;:null,&quot;code&quot;:&quot;$V_{n}^{\\left(p\\right)}$&quot;,&quot;backgroundColor&quot;:&quot;#FFFFFF&quot;,&quot;backgroundColorModified&quot;:false,&quot;font&quot;:{&quot;family&quot;:&quot;Arial&quot;,&quot;color&quot;:&quot;#000000&quot;,&quot;size&quot;:12},&quot;id&quot;:&quot;11&quot;,&quot;ts&quot;:1684689586561,&quot;cs&quot;:&quot;sLEadyK1XAXTRLF5mwgtgQ==&quot;,&quot;size&quot;:{&quot;width&quot;:30.5,&quot;height&quot;:22.833333333333332}}" id="138" name="Google Shape;138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621688" y="2805906"/>
            <a:ext cx="290513" cy="217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2&quot;,&quot;aid&quot;:null,&quot;backgroundColor&quot;:&quot;#FFFFFF&quot;,&quot;font&quot;:{&quot;size&quot;:14,&quot;family&quot;:&quot;Arial&quot;,&quot;color&quot;:&quot;#000000&quot;},&quot;code&quot;:&quot;$$\\Lambda_{p}$$&quot;,&quot;ts&quot;:1684689849430,&quot;cs&quot;:&quot;M0UMpfLVZ/hdKEANUmXm3g==&quot;,&quot;size&quot;:{&quot;width&quot;:22.333333333333332,&quot;height&quot;:22.166666666666668}}" id="139" name="Google Shape;139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40750" y="2155475"/>
            <a:ext cx="212725" cy="211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967650" y="985800"/>
            <a:ext cx="742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Let                                           is  p × n centered data matrix and p &lt; n.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Apply SVD: 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backgroundColor&quot;:&quot;#FFFFFF&quot;,&quot;id&quot;:&quot;13&quot;,&quot;font&quot;:{&quot;family&quot;:&quot;Arimo&quot;,&quot;size&quot;:18,&quot;color&quot;:&quot;#000000&quot;},&quot;code&quot;:&quot;$$\\overline{X}=U_{p}\\times\\Lambda_{p}\\times V_{p}^{T}$$&quot;,&quot;aid&quot;:null,&quot;type&quot;:&quot;$$&quot;,&quot;ts&quot;:1684693637731,&quot;cs&quot;:&quot;scnBdMZH9jaqPWi0RXfmxQ==&quot;,&quot;size&quot;:{&quot;width&quot;:198.33333333333334,&quot;height&quot;:31.833333333333332}}" id="141" name="Google Shape;141;p1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419775" y="1611775"/>
            <a:ext cx="1889125" cy="30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6836600" y="3651125"/>
            <a:ext cx="21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mo"/>
                <a:ea typeface="Arimo"/>
                <a:cs typeface="Arimo"/>
                <a:sym typeface="Arimo"/>
              </a:rPr>
              <a:t>Orthogonal matrix</a:t>
            </a:r>
            <a:endParaRPr sz="16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512724" y="3633775"/>
            <a:ext cx="213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mo"/>
                <a:ea typeface="Arimo"/>
                <a:cs typeface="Arimo"/>
                <a:sym typeface="Arimo"/>
              </a:rPr>
              <a:t>Diagonal</a:t>
            </a:r>
            <a:endParaRPr sz="16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mo"/>
                <a:ea typeface="Arimo"/>
                <a:cs typeface="Arimo"/>
                <a:sym typeface="Arimo"/>
              </a:rPr>
              <a:t>matrix</a:t>
            </a:r>
            <a:endParaRPr sz="16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829700" y="3633775"/>
            <a:ext cx="2068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Orthogonal 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matrix</a:t>
            </a:r>
            <a:endParaRPr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with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 orthonormal vectors-columns</a:t>
            </a:r>
            <a:endParaRPr baseline="30000" sz="15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type&quot;:&quot;$$&quot;,&quot;backgroundColor&quot;:&quot;#FFFFFF&quot;,&quot;id&quot;:&quot;15&quot;,&quot;aid&quot;:null,&quot;code&quot;:&quot;$$e_{1}, e_{2}, …, e_{p }∈ R^{p}$$&quot;,&quot;font&quot;:{&quot;size&quot;:14,&quot;color&quot;:&quot;#000000&quot;,&quot;family&quot;:&quot;Arial&quot;},&quot;backgroundColorModified&quot;:false,&quot;ts&quot;:1684695088516,&quot;cs&quot;:&quot;Ul0q6PubItpJfVKR4YfLeA==&quot;,&quot;size&quot;:{&quot;width&quot;:166,&quot;height&quot;:22.333333333333332}}" id="145" name="Google Shape;145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3513" y="4451813"/>
            <a:ext cx="1581150" cy="2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4873075" y="2475300"/>
            <a:ext cx="3216000" cy="1043400"/>
          </a:xfrm>
          <a:prstGeom prst="rect">
            <a:avLst/>
          </a:prstGeom>
          <a:solidFill>
            <a:srgbClr val="AAC508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Derive SVD Form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9E9E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9E9E9E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17"/>
          <p:cNvSpPr txBox="1"/>
          <p:nvPr/>
        </p:nvSpPr>
        <p:spPr>
          <a:xfrm>
            <a:off x="967650" y="973250"/>
            <a:ext cx="33537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Covariance matrix :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From :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Write in column form :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Then, consider about       :                                  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id&quot;:&quot;13&quot;,&quot;code&quot;:&quot;\\begin{align*}\n{\\overline{X}}&amp;={U_{p}\\times\\Lambda_{p}\\times V_{p}^{T}}\\\\\n{U_{p}^{T}\\overline{X}\\,}&amp;={\\Lambda_{p}\\times V_{p}^{T}}\t\n\\end{align*}&quot;,&quot;font&quot;:{&quot;color&quot;:&quot;#000000&quot;,&quot;family&quot;:&quot;Arimo&quot;,&quot;size&quot;:18},&quot;backgroundColor&quot;:&quot;#FFFFFF&quot;,&quot;aid&quot;:null,&quot;type&quot;:&quot;align*&quot;,&quot;backgroundColorModified&quot;:false,&quot;ts&quot;:1684696407125,&quot;cs&quot;:&quot;z7P2O9tSD6K7w1SzLxi1Mg==&quot;,&quot;size&quot;:{&quot;width&quot;:234.60000000000005,&quot;height&quot;:73}}"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196" y="1900200"/>
            <a:ext cx="223456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code&quot;:&quot;\\begin{align*}\n{\\Lambda_{p}\\times V_{i}^{\\left(p\\right)}\\,}&amp;={\\,U_{p}^{T}\\left(X_{i}-\\overline{X}\\,\\right)=Y_{p,i}\\,=\\,\\left(\\begin{matrix}\n{y_{i1}}\\\\\n{...}\\\\\n{y_{ip}}\\\\\n\\end{matrix}\\right)}\t\n\\end{align*}&quot;,&quot;id&quot;:&quot;13&quot;,&quot;font&quot;:{&quot;family&quot;:&quot;Arimo&quot;,&quot;size&quot;:18,&quot;color&quot;:&quot;#000000&quot;},&quot;backgroundColor&quot;:&quot;#FFFFFF&quot;,&quot;type&quot;:&quot;align*&quot;,&quot;ts&quot;:1684713330357,&quot;cs&quot;:&quot;nO0HKuRSvw4AvLEmxOFfZw==&quot;,&quot;size&quot;:{&quot;width&quot;:456.33333333333326,&quot;height&quot;:93.66666666666667}}"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850" y="2545288"/>
            <a:ext cx="4346575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6384925" y="1956150"/>
            <a:ext cx="174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transformed </a:t>
            </a:r>
            <a:br>
              <a:rPr lang="en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">
                <a:solidFill>
                  <a:srgbClr val="666666"/>
                </a:solidFill>
                <a:latin typeface="Arimo"/>
                <a:ea typeface="Arimo"/>
                <a:cs typeface="Arimo"/>
                <a:sym typeface="Arimo"/>
              </a:rPr>
              <a:t>centered vectors</a:t>
            </a:r>
            <a:endParaRPr>
              <a:solidFill>
                <a:srgbClr val="6666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type&quot;:&quot;$$&quot;,&quot;font&quot;:{&quot;color&quot;:&quot;#000000&quot;,&quot;size&quot;:18,&quot;family&quot;:&quot;Arimo&quot;},&quot;code&quot;:&quot;$$\\Lambda_{p}$$&quot;,&quot;backgroundColor&quot;:&quot;#FFFFFF&quot;,&quot;backgroundColorModified&quot;:false,&quot;id&quot;:&quot;28&quot;,&quot;aid&quot;:null,&quot;ts&quot;:1684697820683,&quot;cs&quot;:&quot;K+eqHzDP9m8/06sTaHiOTw==&quot;,&quot;size&quot;:{&quot;width&quot;:24.833333333333332,&quot;height&quot;:24.666666666666668}}"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9200" y="3394450"/>
            <a:ext cx="236538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000000&quot;,&quot;family&quot;:&quot;Arial&quot;},&quot;code&quot;:&quot;\\begin{align*}\n{\\Lambda_{p}}&amp;={\\begin{pmatrix}\n{\\lambda_{1}}&amp;{...}&amp;{0}\\\\\n{...}&amp;{...}&amp;{...}\\\\\n{0}&amp;{...}&amp;{\\lambda_{p}}\\\\\n\\end{pmatrix}=\\begin{pmatrix}\n{\\Lambda_{q}}&amp;{0}\\\\\n{0}&amp;{\\Lambda_{p-q}}\\\\\n\\end{pmatrix}}\t\n\\end{align*}&quot;,&quot;aid&quot;:null,&quot;backgroundColor&quot;:&quot;#FFFFFF&quot;,&quot;id&quot;:&quot;29&quot;,&quot;backgroundColorModified&quot;:false,&quot;type&quot;:&quot;align*&quot;,&quot;ts&quot;:1684713575063,&quot;cs&quot;:&quot;alYFC16mcwrbN4aluDqCIQ==&quot;,&quot;size&quot;:{&quot;width&quot;:396.6666666666667,&quot;height&quot;:93.66666666666667}}" id="161" name="Google Shape;16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2875" y="3733256"/>
            <a:ext cx="3778250" cy="89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id&quot;:&quot;41&quot;,&quot;font&quot;:{&quot;family&quot;:&quot;Arimo&quot;,&quot;color&quot;:&quot;#000000&quot;,&quot;size&quot;:18},&quot;backgroundColor&quot;:&quot;#FFFFFF&quot;,&quot;code&quot;:&quot;$$\\Sigma=\\frac{1}{n}\\overline{X}\\times\\overline{X}^{T}=\\frac{1}{n}\\sum_{i=1}^{n}\\left(\\left(X_{i}-\\overline{X}\\right)\\times\\left(X_{i}-\\overline{X}\\right)^{T}\\right)$$&quot;,&quot;backgroundColorModified&quot;:false,&quot;ts&quot;:1684713930470,&quot;cs&quot;:&quot;Dwy1SOdRJzWWBS2EApLuuQ==&quot;,&quot;size&quot;:{&quot;width&quot;:546.5,&quot;height&quot;:62.5}}" id="162" name="Google Shape;16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800" y="973262"/>
            <a:ext cx="5205413" cy="5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Derive SVD Form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171" name="Google Shape;171;p18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9E9E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9E9E9E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18"/>
          <p:cNvSpPr txBox="1"/>
          <p:nvPr/>
        </p:nvSpPr>
        <p:spPr>
          <a:xfrm>
            <a:off x="967650" y="1204063"/>
            <a:ext cx="335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We have </a:t>
            </a:r>
            <a:r>
              <a:rPr lang="en" sz="1800">
                <a:latin typeface="Arimo"/>
                <a:ea typeface="Arimo"/>
                <a:cs typeface="Arimo"/>
                <a:sym typeface="Arimo"/>
              </a:rPr>
              <a:t>: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                                   where :                              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backgroundColor&quot;:&quot;#FFFFFF&quot;,&quot;aid&quot;:null,&quot;type&quot;:&quot;$$&quot;,&quot;font&quot;:{&quot;color&quot;:&quot;#000000&quot;,&quot;family&quot;:&quot;Arimo&quot;,&quot;size&quot;:18},&quot;id&quot;:&quot;30&quot;,&quot;code&quot;:&quot;$$Y_{i,p}\\,=\\,\\left(\\begin{matrix}\n{y_{i,1}}\\\\\n{...}\\\\\n{y_{i,p}}\\\\\n\\end{matrix}\\right)=\\begin{pmatrix}\n{Y_{i,q}}\\\\\n{Y_{i,p-q}}\\\\\n\\end{pmatrix}$$&quot;,&quot;backgroundColorModified&quot;:false,&quot;ts&quot;:1684699443895,&quot;cs&quot;:&quot;iFbxvFs5K6ItXbyJRtvIFA==&quot;,&quot;size&quot;:{&quot;width&quot;:269.25,&quot;height&quot;:94.5}}"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400" y="984860"/>
            <a:ext cx="2564606" cy="900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lalign*&quot;,&quot;code&quot;:&quot;\\begin{lalign*}\n&amp;{Y_{i,q}=\\begin{pmatrix}\n{y_{i,1}}\\\\\n{...}\\\\\n{y_{i,q}}\\\\\n\\end{pmatrix}=\\left(\\begin{matrix}\n{\\Lambda_{q}}&amp;{0}\\\\\n\\end{matrix}\\right)\\times V_{i}^{\\left(p\\right)}\\,\\,\\in\\,R^{q}}\\\\\n&amp;{Y_{i,p-q}\\,=\\begin{pmatrix}\n{y_{i,q+1}}\\\\\n{...}\\\\\n{y_{i,p}}\\\\\n\\end{pmatrix}=\\left(\\begin{matrix}\n{0}&amp;{\\Lambda_{p-q}}\\\\\n\\end{matrix}\\right)\\times V_{i}^{\\left(p\\right)}\\,\\,\\in\\,R^{p-q}}\t\n\\end{lalign*}&quot;,&quot;aid&quot;:null,&quot;backgroundColorModified&quot;:false,&quot;font&quot;:{&quot;color&quot;:&quot;#000000&quot;,&quot;family&quot;:&quot;Arimo&quot;,&quot;size&quot;:18},&quot;id&quot;:&quot;31&quot;,&quot;backgroundColor&quot;:&quot;#FFFFFF&quot;,&quot;ts&quot;:1684699993395,&quot;cs&quot;:&quot;Kqyr1FHwESEJHo7jgLT0cA==&quot;,&quot;size&quot;:{&quot;width&quot;:488,&quot;height&quot;:196}}"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300" y="2139938"/>
            <a:ext cx="4648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Derive SVD Form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183" name="Google Shape;183;p19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9E9E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9E9E9E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19"/>
          <p:cNvSpPr txBox="1"/>
          <p:nvPr/>
        </p:nvSpPr>
        <p:spPr>
          <a:xfrm>
            <a:off x="967650" y="985800"/>
            <a:ext cx="3353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Let the eigenvalues are small </a:t>
            </a:r>
            <a:r>
              <a:rPr lang="en" sz="1800">
                <a:latin typeface="Arimo"/>
                <a:ea typeface="Arimo"/>
                <a:cs typeface="Arimo"/>
                <a:sym typeface="Arimo"/>
              </a:rPr>
              <a:t> :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Arimo"/>
                <a:ea typeface="Arimo"/>
                <a:cs typeface="Arimo"/>
                <a:sym typeface="Arimo"/>
              </a:rPr>
            </a:b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So,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Transformed features: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                                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backgroundColorModified&quot;:false,&quot;backgroundColor&quot;:&quot;#FFFFFF&quot;,&quot;aid&quot;:null,&quot;font&quot;:{&quot;size&quot;:18,&quot;family&quot;:&quot;Arimo&quot;,&quot;color&quot;:&quot;#000000&quot;},&quot;type&quot;:&quot;$&quot;,&quot;id&quot;:&quot;13&quot;,&quot;code&quot;:&quot;$\\lambda_{q+1},\\,\\lambda_{q+2},\\,...,\\,\\lambda_{p}\\approx0$&quot;,&quot;ts&quot;:1684700324195,&quot;cs&quot;:&quot;ZXuXx2gNKGBh9yyYn/4hEQ==&quot;,&quot;size&quot;:{&quot;width&quot;:234.60000000000002,&quot;height&quot;:24}}"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196" y="1142963"/>
            <a:ext cx="223456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\\begin{gather*}\n{\\Lambda_{p-q}=\\begin{pmatrix}\n{\\lambda_{q+1}}&amp;{...}&amp;{0}\\\\\n{...}&amp;{...}&amp;{...}\\\\\n{0}&amp;{...}&amp;{\\lambda_{p}}\\\\\n\\end{pmatrix}\\approx0}\t\n\\end{gather*}&quot;,&quot;backgroundColor&quot;:&quot;#FFFFFF&quot;,&quot;type&quot;:&quot;gather*&quot;,&quot;font&quot;:{&quot;size&quot;:18,&quot;family&quot;:&quot;Arimo&quot;,&quot;color&quot;:&quot;#000000&quot;},&quot;id&quot;:&quot;29&quot;,&quot;ts&quot;:1684702341273,&quot;cs&quot;:&quot;3yH8ujkkf38UmDfrXifnQg==&quot;,&quot;size&quot;:{&quot;width&quot;:317,&quot;height&quot;:94.5}}"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288" y="1597801"/>
            <a:ext cx="3019425" cy="900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Y_{i,p}\\,=\\,\\left(\\begin{matrix}\n{Y_{i,q}}\\\\\n{Y_{i,p-q}}\\\\\n\\end{matrix}\\right)\\approx\\,\\left(\\begin{matrix}\n{Y_{i,q}}\\\\\n{0}\\\\\n\\end{matrix}\\right)\\,,\\,\\,\\,\\,\\,\\,\\,\\,i\\,=1,\\,2,\\,...,\\,n$$&quot;,&quot;aid&quot;:null,&quot;type&quot;:&quot;$$&quot;,&quot;backgroundColor&quot;:&quot;#FFFFFF&quot;,&quot;font&quot;:{&quot;size&quot;:18,&quot;family&quot;:&quot;Arial&quot;,&quot;color&quot;:&quot;#000000&quot;},&quot;id&quot;:&quot;30&quot;,&quot;ts&quot;:1684702765096,&quot;cs&quot;:&quot;yL+RCJYwzXXYczNOzQOqjg==&quot;,&quot;size&quot;:{&quot;width&quot;:556.5,&quot;height&quot;:69}}"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0500" y="3876076"/>
            <a:ext cx="5300663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size&quot;:18,&quot;family&quot;:&quot;Arimo&quot;,&quot;color&quot;:&quot;#000000&quot;},&quot;code&quot;:&quot;\\begin{align*}\n{Y_{i,p-q}\\,}&amp;={\\left(\\begin{matrix}\n{0}&amp;{\\Lambda_{p-q}}\\\\\n\\end{matrix}\\right)\\times V_{i}^{\\left(p\\right)}}\\\\\n{\\,}&amp;\\approx{\\left(\\begin{matrix}\n{0}&amp;{0}\\\\\n\\end{matrix}\\right)\\times V_{i}^{\\left(p\\right)}\\,=\\,0}\t\n\\end{align*}&quot;,&quot;id&quot;:&quot;32&quot;,&quot;type&quot;:&quot;align*&quot;,&quot;ts&quot;:1684702477321,&quot;cs&quot;:&quot;ZcKuR0OfGvwVefYd/TpC1Q==&quot;,&quot;size&quot;:{&quot;width&quot;:284.5,&quot;height&quot;:73.75}}"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2600" y="2724150"/>
            <a:ext cx="2709863" cy="70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1256900" y="3568263"/>
            <a:ext cx="7259700" cy="1043400"/>
          </a:xfrm>
          <a:prstGeom prst="rect">
            <a:avLst/>
          </a:prstGeom>
          <a:solidFill>
            <a:srgbClr val="AAC508">
              <a:alpha val="2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906300" y="1241075"/>
            <a:ext cx="7788600" cy="162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Derive SVD Form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199" name="Google Shape;199;p20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9E9E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9E9E9E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20"/>
          <p:cNvGraphicFramePr/>
          <p:nvPr/>
        </p:nvGraphicFramePr>
        <p:xfrm>
          <a:off x="11049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356425"/>
                <a:gridCol w="356425"/>
                <a:gridCol w="356425"/>
                <a:gridCol w="356425"/>
                <a:gridCol w="356425"/>
                <a:gridCol w="3564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…</a:t>
                      </a:r>
                      <a:endParaRPr b="1" sz="1200"/>
                    </a:p>
                  </a:txBody>
                  <a:tcPr marT="91425" marB="91425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{&quot;type&quot;:&quot;$&quot;,&quot;backgroundColor&quot;:&quot;#FFFFFF&quot;,&quot;aid&quot;:null,&quot;code&quot;:&quot;$\\overline{X}_{n}$&quot;,&quot;font&quot;:{&quot;family&quot;:&quot;Arial&quot;,&quot;color&quot;:&quot;#000000&quot;,&quot;size&quot;:12},&quot;backgroundColorModified&quot;:false,&quot;id&quot;:&quot;2&quot;,&quot;ts&quot;:1684689168502,&quot;cs&quot;:&quot;vtzC6w4Jc0zUkRUfFfNKJw==&quot;,&quot;size&quot;:{&quot;width&quot;:23.833333333333332,&quot;height&quot;:20.333333333333332}}"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667" y="1998743"/>
            <a:ext cx="227013" cy="19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20"/>
          <p:cNvGraphicFramePr/>
          <p:nvPr/>
        </p:nvGraphicFramePr>
        <p:xfrm>
          <a:off x="3575313" y="16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228600"/>
                <a:gridCol w="228600"/>
                <a:gridCol w="228600"/>
                <a:gridCol w="228600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…</a:t>
                      </a:r>
                      <a:endParaRPr b="1" sz="12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graphicFrame>
        <p:nvGraphicFramePr>
          <p:cNvPr id="203" name="Google Shape;203;p20"/>
          <p:cNvGraphicFramePr/>
          <p:nvPr/>
        </p:nvGraphicFramePr>
        <p:xfrm>
          <a:off x="6452100" y="164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356625"/>
                <a:gridCol w="356625"/>
                <a:gridCol w="356625"/>
                <a:gridCol w="356625"/>
                <a:gridCol w="356625"/>
                <a:gridCol w="3566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…</a:t>
                      </a:r>
                      <a:endParaRPr b="1" sz="1200"/>
                    </a:p>
                  </a:txBody>
                  <a:tcPr marT="91425" marB="91425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0" marL="0"/>
                </a:tc>
              </a:tr>
            </a:tbl>
          </a:graphicData>
        </a:graphic>
      </p:graphicFrame>
      <p:pic>
        <p:nvPicPr>
          <p:cNvPr descr="{&quot;type&quot;:&quot;$&quot;,&quot;backgroundColorModified&quot;:false,&quot;font&quot;:{&quot;color&quot;:&quot;#000000&quot;,&quot;size&quot;:14,&quot;family&quot;:&quot;Arial&quot;},&quot;backgroundColor&quot;:&quot;#FFFFFF&quot;,&quot;aid&quot;:null,&quot;code&quot;:&quot;$\\overline{X}$&quot;,&quot;id&quot;:&quot;2&quot;,&quot;ts&quot;:1684686738074,&quot;cs&quot;:&quot;3/hMcnsHs9XyyTD4ceP4gA==&quot;,&quot;size&quot;:{&quot;width&quot;:18.666666666666668,&quot;height&quot;:20.166666666666668}}"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5281" y="1375804"/>
            <a:ext cx="177800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size&quot;:14,&quot;family&quot;:&quot;Arial&quot;,&quot;color&quot;:&quot;#000000&quot;},&quot;aid&quot;:null,&quot;type&quot;:&quot;$&quot;,&quot;id&quot;:&quot;3&quot;,&quot;code&quot;:&quot;$p$&quot;,&quot;backgroundColorModified&quot;:false,&quot;ts&quot;:1684686936347,&quot;cs&quot;:&quot;0pZiJmZbIuEsKG5fJ53ciw==&quot;,&quot;size&quot;:{&quot;width&quot;:11,&quot;height&quot;:14.166666666666666}}"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1588" y="2025572"/>
            <a:ext cx="104775" cy="134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14},&quot;id&quot;:&quot;4&quot;,&quot;type&quot;:&quot;$$&quot;,&quot;aid&quot;:null,&quot;backgroundColor&quot;:&quot;#FFFFFF&quot;,&quot;backgroundColorModified&quot;:false,&quot;code&quot;:&quot;$$n$$&quot;,&quot;ts&quot;:1684686971374,&quot;cs&quot;:&quot;TBqVkBT9KzIkQQsOGaIEMA==&quot;,&quot;size&quot;:{&quot;width&quot;:12.333333333333334,&quot;height&quot;:10}}"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5438" y="2584988"/>
            <a:ext cx="117475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4,&quot;family&quot;:&quot;Arial&quot;},&quot;aid&quot;:null,&quot;backgroundColorModified&quot;:false,&quot;code&quot;:&quot;$$e_{1}$$&quot;,&quot;type&quot;:&quot;$$&quot;,&quot;backgroundColor&quot;:&quot;#FFFFFF&quot;,&quot;id&quot;:&quot;5&quot;,&quot;ts&quot;:1684687371444,&quot;cs&quot;:&quot;UehBLcVkbwaGH+pTvZgGVw==&quot;,&quot;size&quot;:{&quot;width&quot;:16.166666666666668,&quot;height&quot;:13.166666666666666}}" id="207" name="Google Shape;20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0813" y="2048750"/>
            <a:ext cx="153988" cy="12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$e_{2}$$&quot;,&quot;font&quot;:{&quot;color&quot;:&quot;#000000&quot;,&quot;size&quot;:14,&quot;family&quot;:&quot;Arial&quot;},&quot;aid&quot;:null,&quot;type&quot;:&quot;$$&quot;,&quot;id&quot;:&quot;5&quot;,&quot;backgroundColorModified&quot;:false,&quot;ts&quot;:1684687419737,&quot;cs&quot;:&quot;8VHIEneDn2OBMqCni+gg5A==&quot;,&quot;size&quot;:{&quot;width&quot;:16.5,&quot;height&quot;:13.166666666666666}}" id="208" name="Google Shape;20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49413" y="2050017"/>
            <a:ext cx="157163" cy="12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backgroundColor&quot;:&quot;#FFFFFF&quot;,&quot;code&quot;:&quot;$$e_{q}$$&quot;,&quot;aid&quot;:null,&quot;backgroundColorModified&quot;:false,&quot;type&quot;:&quot;$$&quot;,&quot;font&quot;:{&quot;size&quot;:14,&quot;color&quot;:&quot;#000000&quot;,&quot;family&quot;:&quot;Arial&quot;},&quot;ts&quot;:1684705215214,&quot;cs&quot;:&quot;C/7I7Frtxs1InTqM9SwDEQ==&quot;,&quot;size&quot;:{&quot;width&quot;:16.833333333333332,&quot;height&quot;:16.166666666666668}}" id="209" name="Google Shape;20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05544" y="2037550"/>
            <a:ext cx="160338" cy="153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code&quot;:&quot;$$U_{q}$$&quot;,&quot;aid&quot;:null,&quot;id&quot;:&quot;6&quot;,&quot;font&quot;:{&quot;family&quot;:&quot;Arial&quot;,&quot;size&quot;:13.5,&quot;color&quot;:&quot;#000000&quot;},&quot;type&quot;:&quot;$$&quot;,&quot;ts&quot;:1684704175778,&quot;cs&quot;:&quot;5sPklu9vAEYEm9nUb0NzNQ==&quot;,&quot;size&quot;:{&quot;width&quot;:20.166666666666668,&quot;height&quot;:20.666666666666668}}" id="210" name="Google Shape;21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33377" y="1370250"/>
            <a:ext cx="192088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backgroundColor&quot;:&quot;#FFFFFF&quot;,&quot;font&quot;:{&quot;family&quot;:&quot;Arial&quot;,&quot;color&quot;:&quot;#000000&quot;,&quot;size&quot;:14},&quot;type&quot;:&quot;$$&quot;,&quot;code&quot;:&quot;$$\\approx$$&quot;,&quot;id&quot;:&quot;7&quot;,&quot;ts&quot;:1684703747766,&quot;cs&quot;:&quot;EFgM60/yVYkbpEcLagzhWg==&quot;,&quot;size&quot;:{&quot;width&quot;:14.833333333333371,&quot;height&quot;:9.666666666666666}}" id="211" name="Google Shape;21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74698" y="2088121"/>
            <a:ext cx="141288" cy="9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begin{pmatrix}\n{\\lambda_{1}}&amp;{...}&amp;{0}\\\\\n{...}&amp;{...}&amp;{...}\\\\\n{0}&amp;{...}&amp;{\\lambda_{q}}\\\\\n\\end{pmatrix}$&quot;,&quot;font&quot;:{&quot;size&quot;:14,&quot;color&quot;:&quot;#000000&quot;,&quot;family&quot;:&quot;Arial&quot;},&quot;backgroundColor&quot;:&quot;#FFFFFF&quot;,&quot;backgroundColorModified&quot;:false,&quot;id&quot;:&quot;8&quot;,&quot;type&quot;:&quot;$&quot;,&quot;aid&quot;:null,&quot;ts&quot;:1684705105663,&quot;cs&quot;:&quot;xgSL4XdwCUT5p7zmdwFGVQ==&quot;,&quot;size&quot;:{&quot;width&quot;:146.33333333333334,&quot;height&quot;:84.16666666666667}}" id="212" name="Google Shape;21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42103" y="1672420"/>
            <a:ext cx="1393825" cy="801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V_{q}^{T}$&quot;,&quot;backgroundColorModified&quot;:false,&quot;backgroundColor&quot;:&quot;#FFFFFF&quot;,&quot;type&quot;:&quot;$&quot;,&quot;id&quot;:&quot;9&quot;,&quot;font&quot;:{&quot;family&quot;:&quot;Arial&quot;,&quot;color&quot;:&quot;#000000&quot;,&quot;size&quot;:14},&quot;aid&quot;:null,&quot;ts&quot;:1684704547743,&quot;cs&quot;:&quot;B/VrbgccFBj3hGUS70SbbQ==&quot;,&quot;size&quot;:{&quot;width&quot;:28.166666666666668,&quot;height&quot;:27}}" id="213" name="Google Shape;213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91400" y="1353316"/>
            <a:ext cx="268288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0&quot;,&quot;backgroundColorModified&quot;:false,&quot;code&quot;:&quot;$$\\times$$&quot;,&quot;backgroundColor&quot;:&quot;#FFFFFF&quot;,&quot;font&quot;:{&quot;family&quot;:&quot;Arial&quot;,&quot;size&quot;:14,&quot;color&quot;:&quot;#000000&quot;},&quot;aid&quot;:null,&quot;ts&quot;:1684688967705,&quot;cs&quot;:&quot;3k+U+seuTSDIYmw13+7RWA==&quot;,&quot;size&quot;:{&quot;width&quot;:10.833333333333334,&quot;height&quot;:10.833333333333334}}" id="214" name="Google Shape;214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72000" y="2038350"/>
            <a:ext cx="103188" cy="103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0&quot;,&quot;backgroundColorModified&quot;:false,&quot;code&quot;:&quot;$$\\times$$&quot;,&quot;backgroundColor&quot;:&quot;#FFFFFF&quot;,&quot;font&quot;:{&quot;family&quot;:&quot;Arial&quot;,&quot;size&quot;:14,&quot;color&quot;:&quot;#000000&quot;},&quot;aid&quot;:null,&quot;ts&quot;:1684688967705,&quot;cs&quot;:&quot;3k+U+seuTSDIYmw13+7RWA==&quot;,&quot;size&quot;:{&quot;width&quot;:10.833333333333334,&quot;height&quot;:10.833333333333334}}" id="215" name="Google Shape;215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48400" y="2038350"/>
            <a:ext cx="103188" cy="103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1&quot;,&quot;backgroundColor&quot;:&quot;#FFFFFF&quot;,&quot;aid&quot;:null,&quot;type&quot;:&quot;$&quot;,&quot;font&quot;:{&quot;color&quot;:&quot;#000000&quot;,&quot;family&quot;:&quot;Arial&quot;,&quot;size&quot;:12},&quot;code&quot;:&quot;$V_{1}^{\\left(p\\right)}$&quot;,&quot;backgroundColorModified&quot;:false,&quot;ts&quot;:1684689126297,&quot;cs&quot;:&quot;9gdU7S17q1ddzakxksig3g==&quot;,&quot;size&quot;:{&quot;width&quot;:30.5,&quot;height&quot;:25.666666666666668}}" id="216" name="Google Shape;216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64700" y="1973350"/>
            <a:ext cx="290513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2&quot;,&quot;aid&quot;:null,&quot;backgroundColor&quot;:&quot;#FFFFFF&quot;,&quot;type&quot;:&quot;$&quot;,&quot;font&quot;:{&quot;family&quot;:&quot;Arial&quot;,&quot;size&quot;:12,&quot;color&quot;:&quot;#000000&quot;},&quot;code&quot;:&quot;$\\overline{X}_{2}$&quot;,&quot;ts&quot;:1684689243108,&quot;cs&quot;:&quot;2y8+bFmgqboP4ekf0CMbug==&quot;,&quot;size&quot;:{&quot;width&quot;:22.166666666666668,&quot;height&quot;:20.166666666666668}}" id="217" name="Google Shape;217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58132" y="1998743"/>
            <a:ext cx="211138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id&quot;:&quot;2&quot;,&quot;code&quot;:&quot;$\\overline{X}_{1}$&quot;,&quot;aid&quot;:null,&quot;font&quot;:{&quot;family&quot;:&quot;Arial&quot;,&quot;color&quot;:&quot;#000000&quot;,&quot;size&quot;:12},&quot;type&quot;:&quot;$&quot;,&quot;ts&quot;:1684689264219,&quot;cs&quot;:&quot;8LSFkhfYTI92YG6bsDEgSA==&quot;,&quot;size&quot;:{&quot;width&quot;:21.833333333333332,&quot;height&quot;:20.166666666666668}}" id="218" name="Google Shape;218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78720" y="1998743"/>
            <a:ext cx="207963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id&quot;:&quot;11&quot;,&quot;code&quot;:&quot;$V_{2}^{\\left(p\\right)}$&quot;,&quot;backgroundColorModified&quot;:false,&quot;aid&quot;:null,&quot;type&quot;:&quot;$&quot;,&quot;font&quot;:{&quot;family&quot;:&quot;Arial&quot;,&quot;size&quot;:12,&quot;color&quot;:&quot;#000000&quot;},&quot;ts&quot;:1684689310013,&quot;cs&quot;:&quot;DiUvwvgfIX/l3aQAw/HEBg==&quot;,&quot;size&quot;:{&quot;width&quot;:30.5,&quot;height&quot;:25.666666666666668}}" id="219" name="Google Shape;219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851375" y="1992300"/>
            <a:ext cx="290513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code&quot;:&quot;$V_{n}^{\\left(q\\right)}$&quot;,&quot;backgroundColor&quot;:&quot;#FFFFFF&quot;,&quot;aid&quot;:null,&quot;backgroundColorModified&quot;:false,&quot;id&quot;:&quot;11&quot;,&quot;font&quot;:{&quot;family&quot;:&quot;Arial&quot;,&quot;color&quot;:&quot;#000000&quot;,&quot;size&quot;:12},&quot;ts&quot;:1684705270774,&quot;cs&quot;:&quot;09WBy7WXh7xgqr/XE9H3jA==&quot;,&quot;size&quot;:{&quot;width&quot;:29.833333333333332,&quot;height&quot;:22.833333333333332}}" id="220" name="Google Shape;220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243863" y="1967706"/>
            <a:ext cx="284163" cy="217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id&quot;:&quot;12&quot;,&quot;backgroundColor&quot;:&quot;#FFFFFF&quot;,&quot;code&quot;:&quot;$$\\Lambda_{q}$$&quot;,&quot;backgroundColorModified&quot;:false,&quot;font&quot;:{&quot;color&quot;:&quot;#000000&quot;,&quot;size&quot;:14,&quot;family&quot;:&quot;Arial&quot;},&quot;ts&quot;:1684704220715,&quot;cs&quot;:&quot;k3Ue6R/KiNkK+kuOZlYbNg==&quot;,&quot;size&quot;:{&quot;width&quot;:21.833333333333332,&quot;height&quot;:22.166666666666668}}" id="221" name="Google Shape;221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366931" y="1317275"/>
            <a:ext cx="207963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overline{X}\\approx U_{q}\\times\\Lambda_{q}\\times V_{q}^{T}$$&quot;,&quot;id&quot;:&quot;13&quot;,&quot;type&quot;:&quot;$$&quot;,&quot;font&quot;:{&quot;family&quot;:&quot;Arimo&quot;,&quot;size&quot;:18,&quot;color&quot;:&quot;#000000&quot;},&quot;aid&quot;:null,&quot;backgroundColorModified&quot;:false,&quot;backgroundColor&quot;:&quot;#FFFFFF&quot;,&quot;ts&quot;:1684703413407,&quot;cs&quot;:&quot;1U6uktmtxVyoaHghXEqhNQ==&quot;,&quot;size&quot;:{&quot;width&quot;:196.83333333333334,&quot;height&quot;:31.833333333333332}}" id="222" name="Google Shape;222;p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646119" y="925975"/>
            <a:ext cx="1874838" cy="303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6455600" y="2812925"/>
            <a:ext cx="21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mo"/>
                <a:ea typeface="Arimo"/>
                <a:cs typeface="Arimo"/>
                <a:sym typeface="Arimo"/>
              </a:rPr>
              <a:t>Orthogonal matrix</a:t>
            </a:r>
            <a:endParaRPr sz="16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4876300" y="2795575"/>
            <a:ext cx="139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mo"/>
                <a:ea typeface="Arimo"/>
                <a:cs typeface="Arimo"/>
                <a:sym typeface="Arimo"/>
              </a:rPr>
              <a:t>Diagonal</a:t>
            </a:r>
            <a:endParaRPr sz="16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mo"/>
                <a:ea typeface="Arimo"/>
                <a:cs typeface="Arimo"/>
                <a:sym typeface="Arimo"/>
              </a:rPr>
              <a:t>matrix</a:t>
            </a:r>
            <a:endParaRPr sz="16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2753500" y="2795575"/>
            <a:ext cx="233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          o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rthogonal matrix     </a:t>
            </a:r>
            <a:br>
              <a:rPr lang="en" sz="1500">
                <a:latin typeface="Arimo"/>
                <a:ea typeface="Arimo"/>
                <a:cs typeface="Arimo"/>
                <a:sym typeface="Arimo"/>
              </a:rPr>
            </a:br>
            <a:r>
              <a:rPr lang="en" sz="1500">
                <a:latin typeface="Arimo"/>
                <a:ea typeface="Arimo"/>
                <a:cs typeface="Arimo"/>
                <a:sym typeface="Arimo"/>
              </a:rPr>
              <a:t>         spanned by </a:t>
            </a:r>
            <a:endParaRPr baseline="30000" sz="15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backgroundColorModified&quot;:false,&quot;aid&quot;:null,&quot;code&quot;:&quot;$$e_{1}, e_{2}, …, e_{q}∈ R^{q}$$&quot;,&quot;id&quot;:&quot;15&quot;,&quot;backgroundColor&quot;:&quot;#FFFFFF&quot;,&quot;type&quot;:&quot;$$&quot;,&quot;font&quot;:{&quot;family&quot;:&quot;Arial&quot;,&quot;color&quot;:&quot;#000000&quot;,&quot;size&quot;:14},&quot;ts&quot;:1684705291360,&quot;cs&quot;:&quot;lerVnzw6W2eDdkkritGOmQ==&quot;,&quot;size&quot;:{&quot;width&quot;:164.83333333333334,&quot;height&quot;:22.333333333333332}}" id="226" name="Google Shape;226;p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079069" y="3308813"/>
            <a:ext cx="1570038" cy="21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mo&quot;,&quot;size&quot;:16,&quot;color&quot;:&quot;#000000&quot;},&quot;aid&quot;:null,&quot;type&quot;:&quot;$$&quot;,&quot;backgroundColor&quot;:&quot;#FFFFFF&quot;,&quot;code&quot;:&quot;$$p\\times q$$&quot;,&quot;backgroundColorModified&quot;:false,&quot;id&quot;:&quot;33&quot;,&quot;ts&quot;:1684705427301,&quot;cs&quot;:&quot;awWgiDPSvLTQfm61edy17A==&quot;,&quot;size&quot;:{&quot;width&quot;:47.333333333333336,&quot;height&quot;:15}}" id="227" name="Google Shape;227;p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895600" y="2952750"/>
            <a:ext cx="4508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Y_{i,q}=\\begin{pmatrix}\n{y_{i1}}\\\\\n{...}\\\\\n{y_{iq}}\\\\\n\\end{pmatrix}=\\Lambda_{q}\\times V_{i}^{\\left(q\\right)}=U_{q}^{T}\\times\\left(X_{i}-\\overline{X}\\right)\\,\\in R^{q}\\,,\\,\\,\\,\\,\\,i=1,\\,2,\\,...,\\,n$$&quot;,&quot;backgroundColor&quot;:&quot;#FFFFFF&quot;,&quot;backgroundColorModified&quot;:false,&quot;id&quot;:&quot;13&quot;,&quot;font&quot;:{&quot;family&quot;:&quot;Arimo&quot;,&quot;size&quot;:18,&quot;color&quot;:&quot;#000000&quot;},&quot;aid&quot;:null,&quot;type&quot;:&quot;$$&quot;,&quot;ts&quot;:1684706093500,&quot;cs&quot;:&quot;L+um4vpo67sGhL8YMcoJVg==&quot;,&quot;size&quot;:{&quot;width&quot;:723.5,&quot;height&quot;:93.5}}" id="228" name="Google Shape;228;p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441081" y="3623603"/>
            <a:ext cx="6891338" cy="89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0"/>
            <a:ext cx="601500" cy="5143500"/>
          </a:xfrm>
          <a:prstGeom prst="rect">
            <a:avLst/>
          </a:prstGeom>
          <a:solidFill>
            <a:srgbClr val="AAC508"/>
          </a:solidFill>
          <a:ln cap="flat" cmpd="sng" w="9525">
            <a:solidFill>
              <a:srgbClr val="AAC5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0875" y="4034637"/>
            <a:ext cx="1043250" cy="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8466201" y="4658375"/>
            <a:ext cx="60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</a:t>
            </a:r>
            <a:r>
              <a:rPr lang="en" sz="1600">
                <a:solidFill>
                  <a:srgbClr val="000000"/>
                </a:solidFill>
              </a:rPr>
              <a:t>/</a:t>
            </a:r>
            <a:r>
              <a:rPr lang="en" sz="1600">
                <a:solidFill>
                  <a:schemeClr val="dk1"/>
                </a:solidFill>
              </a:rPr>
              <a:t>15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601500" y="-20400"/>
            <a:ext cx="8542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Derive SVD Form</a:t>
            </a:r>
            <a:endParaRPr sz="2900"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723000" y="465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1539600"/>
                <a:gridCol w="1539600"/>
                <a:gridCol w="1539600"/>
                <a:gridCol w="1539600"/>
                <a:gridCol w="1539600"/>
              </a:tblGrid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9E9E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  SVD</a:t>
                      </a:r>
                      <a:endParaRPr sz="1100">
                        <a:solidFill>
                          <a:srgbClr val="9E9E9E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34343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  Derive SVD Form  </a:t>
                      </a:r>
                      <a:endParaRPr b="1" sz="1100">
                        <a:solidFill>
                          <a:srgbClr val="434343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41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  PCA Steps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  Rules of Thumb 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7B7B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05  Example</a:t>
                      </a:r>
                      <a:endParaRPr sz="1100">
                        <a:solidFill>
                          <a:srgbClr val="B7B7B7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C508">
                        <a:alpha val="2157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1"/>
          <p:cNvSpPr txBox="1"/>
          <p:nvPr/>
        </p:nvSpPr>
        <p:spPr>
          <a:xfrm>
            <a:off x="967650" y="985800"/>
            <a:ext cx="785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Then : orthonormal vectors                                    are p-dimensional eigenvectors of p × p matrix  and matrix Σ corresponding to q largest eigenvalues                                   of the matrix </a:t>
            </a: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Σ</a:t>
            </a:r>
            <a:r>
              <a:rPr lang="en" sz="1800">
                <a:latin typeface="Arimo"/>
                <a:ea typeface="Arimo"/>
                <a:cs typeface="Arimo"/>
                <a:sym typeface="Arimo"/>
              </a:rPr>
              <a:t>  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                                    is the first q PCA components and </a:t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mo"/>
                <a:ea typeface="Arimo"/>
                <a:cs typeface="Arimo"/>
                <a:sym typeface="Arimo"/>
              </a:rPr>
              <a:t>Reduced PCA - features                         </a:t>
            </a:r>
            <a:endParaRPr sz="180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{&quot;aid&quot;:null,&quot;type&quot;:&quot;align*&quot;,&quot;backgroundColor&quot;:&quot;#FFFFFF&quot;,&quot;backgroundColorModified&quot;:false,&quot;code&quot;:&quot;\\begin{align*}\n{\\overline{X}\\approx U_{q}\\times Y_{i,q}\\,\\,\\,\\,\\Rightarrow\\,\\,\\,Y_{i,q}\\,}&amp;={\\,U_{q}^{T}\\times\\left(X_{i}-\\overline{X}\\,\\right)\\,\\in\\,R^{q}}\t\n\\end{align*}&quot;,&quot;id&quot;:&quot;13&quot;,&quot;font&quot;:{&quot;size&quot;:18,&quot;color&quot;:&quot;#000000&quot;,&quot;family&quot;:&quot;Arimo&quot;},&quot;ts&quot;:1684711466699,&quot;cs&quot;:&quot;N3TrNjtXj5akhzHWduwnFQ==&quot;,&quot;size&quot;:{&quot;width&quot;:522.5000000000001,&quot;height&quot;:44}}"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988" y="2802343"/>
            <a:ext cx="4976813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Modified&quot;:false,&quot;code&quot;:&quot;$$e_{1}, e_{2}, …, e_{q}∈ R^{q}$$&quot;,&quot;backgroundColor&quot;:&quot;#FFFFFF&quot;,&quot;font&quot;:{&quot;family&quot;:&quot;Arimo&quot;,&quot;color&quot;:&quot;#000000&quot;,&quot;size&quot;:18},&quot;id&quot;:&quot;15&quot;,&quot;ts&quot;:1684711230972,&quot;cs&quot;:&quot;r9F/PgRIVp8FmpbcCd3iRQ==&quot;,&quot;size&quot;:{&quot;width&quot;:212,&quot;height&quot;:28.666666666666668}}" id="240" name="Google Shape;2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406" y="1093275"/>
            <a:ext cx="201930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Arial&quot;,&quot;size&quot;:18,&quot;color&quot;:&quot;#000000&quot;},&quot;aid&quot;:null,&quot;code&quot;:&quot;$\\lambda_{1}\\geq\\lambda_{2}\\geq\\,...\\,\\geq\\lambda_{q}$&quot;,&quot;id&quot;:&quot;13&quot;,&quot;type&quot;:&quot;$&quot;,&quot;backgroundColor&quot;:&quot;#FFFFFF&quot;,&quot;ts&quot;:1684711211033,&quot;cs&quot;:&quot;ANP06FYZG5x0TNnKmxtVug==&quot;,&quot;size&quot;:{&quot;width&quot;:206.99999999999991,&quot;height&quot;:24}}" id="241" name="Google Shape;2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9616" y="1693263"/>
            <a:ext cx="1971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code&quot;:&quot;$\\hat{X}\\approx \\hat{X}_{PCA,i}=\\,\\overline{X}+U_{q}\\times Y_{i,q}\\,\\in\\,R^{p}\\,,\\,\\,\\,\\,i=1,\\,2,\\,...,\\,n$&quot;,&quot;aid&quot;:null,&quot;id&quot;:&quot;13&quot;,&quot;font&quot;:{&quot;family&quot;:null,&quot;size&quot;:18,&quot;color&quot;:&quot;#000000&quot;},&quot;type&quot;:&quot;$&quot;,&quot;ts&quot;:1684711821632,&quot;cs&quot;:&quot;XRKLxLPHiJ86GZdqIFEiIA==&quot;,&quot;size&quot;:{&quot;width&quot;:642.5000000000001,&quot;height&quot;:34}}" id="242" name="Google Shape;24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2088" y="3960361"/>
            <a:ext cx="6119813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backgroundColorModified&quot;:false,&quot;code&quot;:&quot;$$e_{1}, e_{2}, …, e_{q}∈ R^{q}$$&quot;,&quot;backgroundColor&quot;:&quot;#FFFFFF&quot;,&quot;font&quot;:{&quot;family&quot;:&quot;Arimo&quot;,&quot;color&quot;:&quot;#000000&quot;,&quot;size&quot;:18},&quot;id&quot;:&quot;15&quot;,&quot;ts&quot;:1684711230972,&quot;cs&quot;:&quot;r9F/PgRIVp8FmpbcCd3iRQ==&quot;,&quot;size&quot;:{&quot;width&quot;:212,&quot;height&quot;:28.666666666666668}}" id="243" name="Google Shape;2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906" y="2204500"/>
            <a:ext cx="201930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7&quot;,&quot;backgroundColorModified&quot;:false,&quot;backgroundColor&quot;:&quot;#FFFFFF&quot;,&quot;font&quot;:{&quot;size&quot;:18,&quot;family&quot;:&quot;Arimo&quot;,&quot;color&quot;:&quot;#000000&quot;},&quot;code&quot;:&quot;$$U_{q}=$$&quot;,&quot;type&quot;:&quot;$$&quot;,&quot;aid&quot;:null,&quot;ts&quot;:1684712115065,&quot;cs&quot;:&quot;lHq6a++iZhb2G7l7xvcjkA==&quot;,&quot;size&quot;:{&quot;width&quot;:48.833333333333336,&quot;height&quot;:23.666666666666668}}" id="244" name="Google Shape;2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4050" y="2228313"/>
            <a:ext cx="465138" cy="225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Google Shape;245;p21"/>
          <p:cNvGraphicFramePr/>
          <p:nvPr/>
        </p:nvGraphicFramePr>
        <p:xfrm>
          <a:off x="7706025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{48BDDB82-05BB-4511-A7A6-7DD729E8F957}</a:tableStyleId>
              </a:tblPr>
              <a:tblGrid>
                <a:gridCol w="361975"/>
                <a:gridCol w="361975"/>
                <a:gridCol w="361975"/>
              </a:tblGrid>
              <a:tr h="12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baseline="-25000" lang="en" sz="1600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baseline="-25000" sz="16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…</a:t>
                      </a:r>
                      <a:endParaRPr/>
                    </a:p>
                  </a:txBody>
                  <a:tcPr marT="91425" marB="9142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baseline="-25000" lang="en" sz="16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</a:t>
                      </a:r>
                      <a:endParaRPr/>
                    </a:p>
                  </a:txBody>
                  <a:tcPr marT="91425" marB="91425" marR="0" marL="0" anchor="ctr"/>
                </a:tc>
              </a:tr>
            </a:tbl>
          </a:graphicData>
        </a:graphic>
      </p:graphicFrame>
      <p:pic>
        <p:nvPicPr>
          <p:cNvPr descr="{&quot;font&quot;:{&quot;size&quot;:18,&quot;color&quot;:&quot;#000000&quot;,&quot;family&quot;:&quot;Arimo&quot;},&quot;backgroundColorModified&quot;:false,&quot;id&quot;:&quot;38&quot;,&quot;type&quot;:&quot;$$&quot;,&quot;aid&quot;:null,&quot;backgroundColor&quot;:&quot;#FFFFFF&quot;,&quot;code&quot;:&quot;$$p$$&quot;,&quot;ts&quot;:1684712408181,&quot;cs&quot;:&quot;Zl+YgTB8JckNFL2JVPVjQQ==&quot;,&quot;size&quot;:{&quot;width&quot;:12.333333333333334,&quot;height&quot;:15.666666666666666}}" id="246" name="Google Shape;24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3800" y="2266950"/>
            <a:ext cx="117475" cy="14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39&quot;,&quot;code&quot;:&quot;$$q$$&quot;,&quot;font&quot;:{&quot;size&quot;:16,&quot;color&quot;:&quot;#000000&quot;,&quot;family&quot;:&quot;Arimo&quot;},&quot;backgroundColor&quot;:&quot;#FFFFFF&quot;,&quot;type&quot;:&quot;$$&quot;,&quot;aid&quot;:null,&quot;ts&quot;:1684712452388,&quot;cs&quot;:&quot;pO5hapvtx5mTkusjmpy9uw==&quot;,&quot;size&quot;:{&quot;width&quot;:9.333333333333334,&quot;height&quot;:14}}" id="247" name="Google Shape;24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29600" y="3028950"/>
            <a:ext cx="8890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