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Arimo"/>
      <p:regular r:id="rId26"/>
      <p:bold r:id="rId27"/>
      <p:italic r:id="rId28"/>
      <p:boldItalic r:id="rId29"/>
    </p:embeddedFont>
    <p:embeddedFont>
      <p:font typeface="Overpass Mon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423F3F-675C-4144-A6EC-B41F9B57E350}">
  <a:tblStyle styleId="{8A423F3F-675C-4144-A6EC-B41F9B57E3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rimo-regular.fntdata"/><Relationship Id="rId25" Type="http://schemas.openxmlformats.org/officeDocument/2006/relationships/slide" Target="slides/slide18.xml"/><Relationship Id="rId28" Type="http://schemas.openxmlformats.org/officeDocument/2006/relationships/font" Target="fonts/Arimo-italic.fntdata"/><Relationship Id="rId27" Type="http://schemas.openxmlformats.org/officeDocument/2006/relationships/font" Target="fonts/Arim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rim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verpassMono-bold.fntdata"/><Relationship Id="rId30" Type="http://schemas.openxmlformats.org/officeDocument/2006/relationships/font" Target="fonts/OverpassMono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ee261772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ee261772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d5b84a11e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d5b84a11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d5b84a11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d5b84a11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0a4c78ffb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0a4c78ffb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d5b84a11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4d5b84a11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d5b84a11e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d5b84a11e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a4c78ffb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a4c78ffb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d5b84a11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d5b84a11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e1d1076b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e1d1076b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71a1e7d2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571a1e7d2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d5b84a1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d5b84a1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a4c78ffb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a4c78ffb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a4c78ffb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a4c78ffb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a4c78ffb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a4c78ffb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a4c78ff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a4c78ff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8310ac3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8310ac3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a4c78ff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a4c78ff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a4c78ffb3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0a4c78ffb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solidFill>
          <a:srgbClr val="AAC40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40051" l="0" r="0" t="0"/>
          <a:stretch/>
        </p:blipFill>
        <p:spPr>
          <a:xfrm rot="-5400000">
            <a:off x="7112325" y="1541126"/>
            <a:ext cx="2625012" cy="49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50017"/>
          <a:stretch/>
        </p:blipFill>
        <p:spPr>
          <a:xfrm>
            <a:off x="0" y="3100306"/>
            <a:ext cx="9144000" cy="2043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3"/>
          <p:cNvCxnSpPr/>
          <p:nvPr/>
        </p:nvCxnSpPr>
        <p:spPr>
          <a:xfrm flipH="1" rot="10800000">
            <a:off x="789161" y="4339375"/>
            <a:ext cx="7697700" cy="213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13"/>
          <p:cNvCxnSpPr/>
          <p:nvPr/>
        </p:nvCxnSpPr>
        <p:spPr>
          <a:xfrm>
            <a:off x="8462282" y="3233057"/>
            <a:ext cx="0" cy="11064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>
            <p:ph type="title"/>
          </p:nvPr>
        </p:nvSpPr>
        <p:spPr>
          <a:xfrm>
            <a:off x="628649" y="273844"/>
            <a:ext cx="63606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  <a:defRPr b="1" i="0" sz="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28649" y="4191520"/>
            <a:ext cx="3216300" cy="31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">
  <p:cSld name="Speak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79705"/>
            <a:ext cx="9144000" cy="6390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82051" y="4274827"/>
            <a:ext cx="903248" cy="1515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/>
        </p:nvSpPr>
        <p:spPr>
          <a:xfrm>
            <a:off x="7645940" y="-1498060"/>
            <a:ext cx="2996100" cy="2996100"/>
          </a:xfrm>
          <a:prstGeom prst="pie">
            <a:avLst>
              <a:gd fmla="val 5396160" name="adj1"/>
              <a:gd fmla="val 1080906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7891875" y="268763"/>
            <a:ext cx="125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IBC 2023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Final Project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+partners">
  <p:cSld name="2_Cover+partners">
    <p:bg>
      <p:bgPr>
        <a:solidFill>
          <a:srgbClr val="AAC50B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40051" l="0" r="0" t="0"/>
          <a:stretch/>
        </p:blipFill>
        <p:spPr>
          <a:xfrm rot="-5400000">
            <a:off x="7112325" y="1541127"/>
            <a:ext cx="2625011" cy="49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50017"/>
          <a:stretch/>
        </p:blipFill>
        <p:spPr>
          <a:xfrm>
            <a:off x="0" y="3100306"/>
            <a:ext cx="9144000" cy="204319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789161" y="476914"/>
            <a:ext cx="598320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789161" y="4196573"/>
            <a:ext cx="1843200" cy="3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4286251" y="4339318"/>
            <a:ext cx="42006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16"/>
          <p:cNvCxnSpPr/>
          <p:nvPr/>
        </p:nvCxnSpPr>
        <p:spPr>
          <a:xfrm>
            <a:off x="8462282" y="3233057"/>
            <a:ext cx="0" cy="11064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00">
          <p15:clr>
            <a:srgbClr val="FBAE40"/>
          </p15:clr>
        </p15:guide>
        <p15:guide id="2" orient="horz" pos="18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peaker">
  <p:cSld name="1_Speak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5079705"/>
            <a:ext cx="9144000" cy="6390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714312" y="1535443"/>
            <a:ext cx="43530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587437" y="3142885"/>
            <a:ext cx="3480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4587437" y="3838235"/>
            <a:ext cx="34800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/>
          <p:nvPr>
            <p:ph idx="4" type="pic"/>
          </p:nvPr>
        </p:nvSpPr>
        <p:spPr>
          <a:xfrm>
            <a:off x="763938" y="826250"/>
            <a:ext cx="2611200" cy="2612400"/>
          </a:xfrm>
          <a:prstGeom prst="rect">
            <a:avLst/>
          </a:prstGeom>
          <a:noFill/>
          <a:ln>
            <a:noFill/>
          </a:ln>
        </p:spPr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9651" y="4274827"/>
            <a:ext cx="903248" cy="15155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7645940" y="-1498060"/>
            <a:ext cx="2996100" cy="2996100"/>
          </a:xfrm>
          <a:prstGeom prst="pie">
            <a:avLst>
              <a:gd fmla="val 5396160" name="adj1"/>
              <a:gd fmla="val 10809062" name="adj2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peaker: bio">
  <p:cSld name="1_Speaker: bi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0" y="5079705"/>
            <a:ext cx="9144000" cy="6390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354718" y="273842"/>
            <a:ext cx="5886000" cy="4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597182" y="1906111"/>
            <a:ext cx="6633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597181" y="2619839"/>
            <a:ext cx="1619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/>
        </p:nvSpPr>
        <p:spPr>
          <a:xfrm rot="-5400000">
            <a:off x="6630365" y="1884279"/>
            <a:ext cx="4455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b="1" i="0" lang="en" sz="76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b="1" i="0" sz="7600" u="none" cap="none" strike="noStrike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>
            <p:ph idx="4" type="pic"/>
          </p:nvPr>
        </p:nvSpPr>
        <p:spPr>
          <a:xfrm>
            <a:off x="597181" y="273842"/>
            <a:ext cx="1545600" cy="15462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8"/>
          <p:cNvSpPr txBox="1"/>
          <p:nvPr>
            <p:ph idx="5" type="body"/>
          </p:nvPr>
        </p:nvSpPr>
        <p:spPr>
          <a:xfrm>
            <a:off x="597181" y="2230607"/>
            <a:ext cx="9558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9651" y="4274827"/>
            <a:ext cx="903248" cy="1515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act: basic">
  <p:cSld name="1_Contact: basic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5079705"/>
            <a:ext cx="9144000" cy="6390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703710" y="1069759"/>
            <a:ext cx="739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 rot="-5400000">
            <a:off x="6764822" y="1800787"/>
            <a:ext cx="40722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1" i="0" sz="8600" u="none" cap="none" strike="noStrike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03710" y="651032"/>
            <a:ext cx="7314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03710" y="1885870"/>
            <a:ext cx="7314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703710" y="2291132"/>
            <a:ext cx="739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3" type="body"/>
          </p:nvPr>
        </p:nvSpPr>
        <p:spPr>
          <a:xfrm>
            <a:off x="703710" y="2987275"/>
            <a:ext cx="739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9651" y="4274827"/>
            <a:ext cx="903248" cy="15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>
                <a:solidFill>
                  <a:srgbClr val="AAC50B"/>
                </a:solidFill>
              </a:defRPr>
            </a:lvl1pPr>
            <a:lvl2pPr lvl="1" rtl="0">
              <a:buNone/>
              <a:defRPr>
                <a:solidFill>
                  <a:srgbClr val="AAC50B"/>
                </a:solidFill>
              </a:defRPr>
            </a:lvl2pPr>
            <a:lvl3pPr lvl="2" rtl="0">
              <a:buNone/>
              <a:defRPr>
                <a:solidFill>
                  <a:srgbClr val="AAC50B"/>
                </a:solidFill>
              </a:defRPr>
            </a:lvl3pPr>
            <a:lvl4pPr lvl="3" rtl="0">
              <a:buNone/>
              <a:defRPr>
                <a:solidFill>
                  <a:srgbClr val="AAC50B"/>
                </a:solidFill>
              </a:defRPr>
            </a:lvl4pPr>
            <a:lvl5pPr lvl="4" rtl="0">
              <a:buNone/>
              <a:defRPr>
                <a:solidFill>
                  <a:srgbClr val="AAC50B"/>
                </a:solidFill>
              </a:defRPr>
            </a:lvl5pPr>
            <a:lvl6pPr lvl="5" rtl="0">
              <a:buNone/>
              <a:defRPr>
                <a:solidFill>
                  <a:srgbClr val="AAC50B"/>
                </a:solidFill>
              </a:defRPr>
            </a:lvl6pPr>
            <a:lvl7pPr lvl="6" rtl="0">
              <a:buNone/>
              <a:defRPr>
                <a:solidFill>
                  <a:srgbClr val="AAC50B"/>
                </a:solidFill>
              </a:defRPr>
            </a:lvl7pPr>
            <a:lvl8pPr lvl="7" rtl="0">
              <a:buNone/>
              <a:defRPr>
                <a:solidFill>
                  <a:srgbClr val="AAC50B"/>
                </a:solidFill>
              </a:defRPr>
            </a:lvl8pPr>
            <a:lvl9pPr lvl="8" rtl="0">
              <a:buNone/>
              <a:defRPr>
                <a:solidFill>
                  <a:srgbClr val="AAC50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act: advanced">
  <p:cSld name="1_Contact: advance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5079705"/>
            <a:ext cx="9144000" cy="6390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703710" y="1069759"/>
            <a:ext cx="739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0"/>
          <p:cNvSpPr txBox="1"/>
          <p:nvPr/>
        </p:nvSpPr>
        <p:spPr>
          <a:xfrm rot="-5400000">
            <a:off x="6764822" y="1800787"/>
            <a:ext cx="40722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1" i="0" sz="8600" u="none" cap="none" strike="noStrike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703710" y="651032"/>
            <a:ext cx="7314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703710" y="1885870"/>
            <a:ext cx="7314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703710" y="2291132"/>
            <a:ext cx="739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3" type="body"/>
          </p:nvPr>
        </p:nvSpPr>
        <p:spPr>
          <a:xfrm>
            <a:off x="703710" y="2987275"/>
            <a:ext cx="739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0"/>
          <p:cNvSpPr txBox="1"/>
          <p:nvPr/>
        </p:nvSpPr>
        <p:spPr>
          <a:xfrm>
            <a:off x="703710" y="4485689"/>
            <a:ext cx="7314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3234" y="4521802"/>
            <a:ext cx="189032" cy="18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6995" y="4521802"/>
            <a:ext cx="189032" cy="18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2683" y="4517657"/>
            <a:ext cx="189032" cy="18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2000575" y="4501673"/>
            <a:ext cx="17880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5" type="body"/>
          </p:nvPr>
        </p:nvSpPr>
        <p:spPr>
          <a:xfrm>
            <a:off x="4285387" y="4501673"/>
            <a:ext cx="19110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6" type="body"/>
          </p:nvPr>
        </p:nvSpPr>
        <p:spPr>
          <a:xfrm>
            <a:off x="6629699" y="4485689"/>
            <a:ext cx="1906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29651" y="4274827"/>
            <a:ext cx="903248" cy="15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>
                <a:solidFill>
                  <a:srgbClr val="AAC50B"/>
                </a:solidFill>
              </a:defRPr>
            </a:lvl1pPr>
            <a:lvl2pPr lvl="1" rtl="0">
              <a:buNone/>
              <a:defRPr>
                <a:solidFill>
                  <a:srgbClr val="AAC50B"/>
                </a:solidFill>
              </a:defRPr>
            </a:lvl2pPr>
            <a:lvl3pPr lvl="2" rtl="0">
              <a:buNone/>
              <a:defRPr>
                <a:solidFill>
                  <a:srgbClr val="AAC50B"/>
                </a:solidFill>
              </a:defRPr>
            </a:lvl3pPr>
            <a:lvl4pPr lvl="3" rtl="0">
              <a:buNone/>
              <a:defRPr>
                <a:solidFill>
                  <a:srgbClr val="AAC50B"/>
                </a:solidFill>
              </a:defRPr>
            </a:lvl4pPr>
            <a:lvl5pPr lvl="4" rtl="0">
              <a:buNone/>
              <a:defRPr>
                <a:solidFill>
                  <a:srgbClr val="AAC50B"/>
                </a:solidFill>
              </a:defRPr>
            </a:lvl5pPr>
            <a:lvl6pPr lvl="5" rtl="0">
              <a:buNone/>
              <a:defRPr>
                <a:solidFill>
                  <a:srgbClr val="AAC50B"/>
                </a:solidFill>
              </a:defRPr>
            </a:lvl6pPr>
            <a:lvl7pPr lvl="6" rtl="0">
              <a:buNone/>
              <a:defRPr>
                <a:solidFill>
                  <a:srgbClr val="AAC50B"/>
                </a:solidFill>
              </a:defRPr>
            </a:lvl7pPr>
            <a:lvl8pPr lvl="7" rtl="0">
              <a:buNone/>
              <a:defRPr>
                <a:solidFill>
                  <a:srgbClr val="AAC50B"/>
                </a:solidFill>
              </a:defRPr>
            </a:lvl8pPr>
            <a:lvl9pPr lvl="8" rtl="0">
              <a:buNone/>
              <a:defRPr>
                <a:solidFill>
                  <a:srgbClr val="AAC50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ver+partners">
  <p:cSld name="3_Cover+partners">
    <p:bg>
      <p:bgPr>
        <a:solidFill>
          <a:srgbClr val="AAC50B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691311" y="137160"/>
            <a:ext cx="7104300" cy="19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Arial"/>
              <a:buNone/>
            </a:pPr>
            <a:r>
              <a:rPr b="1" i="0" lang="en" sz="1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b="1" i="0" sz="1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2">
            <a:alphaModFix/>
          </a:blip>
          <a:srcRect b="40051" l="0" r="0" t="0"/>
          <a:stretch/>
        </p:blipFill>
        <p:spPr>
          <a:xfrm rot="-5400000">
            <a:off x="7112325" y="1541127"/>
            <a:ext cx="2625011" cy="49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50017"/>
          <a:stretch/>
        </p:blipFill>
        <p:spPr>
          <a:xfrm>
            <a:off x="0" y="3100306"/>
            <a:ext cx="9144000" cy="2043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1"/>
          <p:cNvCxnSpPr/>
          <p:nvPr/>
        </p:nvCxnSpPr>
        <p:spPr>
          <a:xfrm>
            <a:off x="0" y="4339318"/>
            <a:ext cx="84867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8462282" y="3233057"/>
            <a:ext cx="0" cy="11064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00">
          <p15:clr>
            <a:srgbClr val="FBAE40"/>
          </p15:clr>
        </p15:guide>
        <p15:guide id="2" orient="horz" pos="18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r">
              <a:buNone/>
              <a:defRPr sz="1000">
                <a:solidFill>
                  <a:schemeClr val="tx1"/>
                </a:solidFill>
              </a:defRPr>
            </a:lvl1pPr>
            <a:lvl2pPr lvl="1" rtl="0" algn="r">
              <a:buNone/>
              <a:defRPr sz="1000">
                <a:solidFill>
                  <a:schemeClr val="tx1"/>
                </a:solidFill>
              </a:defRPr>
            </a:lvl2pPr>
            <a:lvl3pPr lvl="2" rtl="0" algn="r">
              <a:buNone/>
              <a:defRPr sz="1000">
                <a:solidFill>
                  <a:schemeClr val="tx1"/>
                </a:solidFill>
              </a:defRPr>
            </a:lvl3pPr>
            <a:lvl4pPr lvl="3" rtl="0" algn="r">
              <a:buNone/>
              <a:defRPr sz="1000">
                <a:solidFill>
                  <a:schemeClr val="tx1"/>
                </a:solidFill>
              </a:defRPr>
            </a:lvl4pPr>
            <a:lvl5pPr lvl="4" rtl="0" algn="r">
              <a:buNone/>
              <a:defRPr sz="1000">
                <a:solidFill>
                  <a:schemeClr val="tx1"/>
                </a:solidFill>
              </a:defRPr>
            </a:lvl5pPr>
            <a:lvl6pPr lvl="5" rtl="0" algn="r">
              <a:buNone/>
              <a:defRPr sz="1000">
                <a:solidFill>
                  <a:schemeClr val="tx1"/>
                </a:solidFill>
              </a:defRPr>
            </a:lvl6pPr>
            <a:lvl7pPr lvl="6" rtl="0" algn="r">
              <a:buNone/>
              <a:defRPr sz="1000">
                <a:solidFill>
                  <a:schemeClr val="tx1"/>
                </a:solidFill>
              </a:defRPr>
            </a:lvl7pPr>
            <a:lvl8pPr lvl="7" rtl="0" algn="r">
              <a:buNone/>
              <a:defRPr sz="1000">
                <a:solidFill>
                  <a:schemeClr val="tx1"/>
                </a:solidFill>
              </a:defRPr>
            </a:lvl8pPr>
            <a:lvl9pPr lvl="8" rtl="0" algn="r">
              <a:buNone/>
              <a:defRPr sz="10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hyperlink" Target="https://github.com/ArtemChuprov/TopologicalProject/blob/main/main.ipynb" TargetMode="External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hyperlink" Target="https://github.com/SamirMoustafa/Time-Series-Classification" TargetMode="External"/><Relationship Id="rId7" Type="http://schemas.openxmlformats.org/officeDocument/2006/relationships/hyperlink" Target="https://arxiv.org/pdf/1909.10604.pdf" TargetMode="External"/><Relationship Id="rId8" Type="http://schemas.openxmlformats.org/officeDocument/2006/relationships/hyperlink" Target="https://giotto-ai.github.io/gtda-docs/0.3.0/notebooks/time_series_classific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hyperlink" Target="https://www.babypips.com/learn/forex/basic-candlestick-patterns" TargetMode="External"/><Relationship Id="rId7" Type="http://schemas.openxmlformats.org/officeDocument/2006/relationships/image" Target="../media/image15.png"/><Relationship Id="rId8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Relationship Id="rId7" Type="http://schemas.openxmlformats.org/officeDocument/2006/relationships/hyperlink" Target="https://towardsdatascience.com/topological-data-analysis-tda-b7f9b770c95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hyperlink" Target="https://christian.bock.ml/posts/persistent_homology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AC40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001175" y="1041925"/>
            <a:ext cx="69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690">
                <a:latin typeface="Overpass Mono"/>
                <a:ea typeface="Overpass Mono"/>
                <a:cs typeface="Overpass Mono"/>
                <a:sym typeface="Overpass Mono"/>
              </a:rPr>
              <a:t>Astrological prediction for stock market</a:t>
            </a:r>
            <a:endParaRPr sz="269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9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269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9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29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29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9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072000" y="2176375"/>
            <a:ext cx="30000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9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Artem Chuprov</a:t>
            </a:r>
            <a:endParaRPr b="1" sz="179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9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Sudarut Kasemsuk</a:t>
            </a:r>
            <a:endParaRPr b="1" sz="179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9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Waralak Pariwatphan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608950" y="4730075"/>
            <a:ext cx="420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Geometrical Methods of Machine Learning, Skoltech 2023</a:t>
            </a:r>
            <a:endParaRPr b="1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/>
          <p:nvPr/>
        </p:nvSpPr>
        <p:spPr>
          <a:xfrm>
            <a:off x="0" y="0"/>
            <a:ext cx="573900" cy="5143500"/>
          </a:xfrm>
          <a:prstGeom prst="rect">
            <a:avLst/>
          </a:prstGeom>
          <a:solidFill>
            <a:srgbClr val="A6C929">
              <a:alpha val="77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925" y="72275"/>
            <a:ext cx="1429476" cy="4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573900" y="24425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Method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6324" y="14642426"/>
            <a:ext cx="9127645" cy="4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/>
        </p:nvSpPr>
        <p:spPr>
          <a:xfrm>
            <a:off x="8592775" y="4709075"/>
            <a:ext cx="38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10</a:t>
            </a:r>
            <a:endParaRPr b="1" sz="1000"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6447" y="1089700"/>
            <a:ext cx="3235554" cy="32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9725" y="1013500"/>
            <a:ext cx="3312189" cy="32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/>
        </p:nvSpPr>
        <p:spPr>
          <a:xfrm>
            <a:off x="1553200" y="672900"/>
            <a:ext cx="686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Filtration distance of each point index (window=30)</a:t>
            </a:r>
            <a:endParaRPr b="1" sz="1700"/>
          </a:p>
        </p:txBody>
      </p:sp>
      <p:sp>
        <p:nvSpPr>
          <p:cNvPr id="242" name="Google Shape;242;p31"/>
          <p:cNvSpPr txBox="1"/>
          <p:nvPr/>
        </p:nvSpPr>
        <p:spPr>
          <a:xfrm>
            <a:off x="1336450" y="4255525"/>
            <a:ext cx="6994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Here the intensity represents the order of simplex formed. The max order used was 1. </a:t>
            </a:r>
            <a:endParaRPr/>
          </a:p>
        </p:txBody>
      </p:sp>
      <p:graphicFrame>
        <p:nvGraphicFramePr>
          <p:cNvPr id="243" name="Google Shape;243;p31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{8A423F3F-675C-4144-A6EC-B41F9B57E350}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Introduction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Background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Methods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Results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Conclusion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/>
          <p:nvPr/>
        </p:nvSpPr>
        <p:spPr>
          <a:xfrm>
            <a:off x="0" y="0"/>
            <a:ext cx="573900" cy="5143500"/>
          </a:xfrm>
          <a:prstGeom prst="rect">
            <a:avLst/>
          </a:prstGeom>
          <a:solidFill>
            <a:srgbClr val="A6C929">
              <a:alpha val="77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925" y="72275"/>
            <a:ext cx="1429476" cy="4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573900" y="24425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method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6324" y="14642426"/>
            <a:ext cx="9127645" cy="4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8592775" y="4709075"/>
            <a:ext cx="38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11</a:t>
            </a:r>
            <a:endParaRPr b="1" sz="1000"/>
          </a:p>
        </p:txBody>
      </p:sp>
      <p:graphicFrame>
        <p:nvGraphicFramePr>
          <p:cNvPr id="254" name="Google Shape;254;p32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{8A423F3F-675C-4144-A6EC-B41F9B57E350}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Introduction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Background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Methods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Results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Conclusion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55" name="Google Shape;255;p32"/>
          <p:cNvGrpSpPr/>
          <p:nvPr/>
        </p:nvGrpSpPr>
        <p:grpSpPr>
          <a:xfrm>
            <a:off x="5341800" y="1207360"/>
            <a:ext cx="3321000" cy="3264937"/>
            <a:chOff x="3163275" y="1325475"/>
            <a:chExt cx="3321000" cy="3051058"/>
          </a:xfrm>
        </p:grpSpPr>
        <p:sp>
          <p:nvSpPr>
            <p:cNvPr id="256" name="Google Shape;256;p32"/>
            <p:cNvSpPr/>
            <p:nvPr/>
          </p:nvSpPr>
          <p:spPr>
            <a:xfrm>
              <a:off x="3163275" y="1325475"/>
              <a:ext cx="3321000" cy="300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3680750" y="1438525"/>
              <a:ext cx="2286000" cy="384000"/>
            </a:xfrm>
            <a:prstGeom prst="roundRect">
              <a:avLst>
                <a:gd fmla="val 16667" name="adj"/>
              </a:avLst>
            </a:prstGeom>
            <a:solidFill>
              <a:srgbClr val="AAC508">
                <a:alpha val="411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Reshape input to (30, 30, 1)</a:t>
              </a:r>
              <a:endParaRPr sz="1200"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3680750" y="1998750"/>
              <a:ext cx="2286000" cy="384000"/>
            </a:xfrm>
            <a:prstGeom prst="roundRect">
              <a:avLst>
                <a:gd fmla="val 16667" name="adj"/>
              </a:avLst>
            </a:prstGeom>
            <a:solidFill>
              <a:srgbClr val="AAC508">
                <a:alpha val="411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Convolutional layer with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Filters = 4, kernel_size = 3</a:t>
              </a:r>
              <a:endParaRPr sz="1200"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3680750" y="2551638"/>
              <a:ext cx="2286000" cy="384000"/>
            </a:xfrm>
            <a:prstGeom prst="roundRect">
              <a:avLst>
                <a:gd fmla="val 16667" name="adj"/>
              </a:avLst>
            </a:prstGeom>
            <a:solidFill>
              <a:srgbClr val="AAC508">
                <a:alpha val="411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Flatten the output</a:t>
              </a:r>
              <a:endParaRPr sz="1200"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3680750" y="3080275"/>
              <a:ext cx="2286000" cy="384000"/>
            </a:xfrm>
            <a:prstGeom prst="roundRect">
              <a:avLst>
                <a:gd fmla="val 16667" name="adj"/>
              </a:avLst>
            </a:prstGeom>
            <a:solidFill>
              <a:srgbClr val="AAC508">
                <a:alpha val="411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Dense layer with 12 units</a:t>
              </a:r>
              <a:endParaRPr sz="1200"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3680775" y="3621038"/>
              <a:ext cx="2286000" cy="384000"/>
            </a:xfrm>
            <a:prstGeom prst="roundRect">
              <a:avLst>
                <a:gd fmla="val 16667" name="adj"/>
              </a:avLst>
            </a:prstGeom>
            <a:solidFill>
              <a:srgbClr val="AAC508">
                <a:alpha val="411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Dense output layer with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Sigmoid activation</a:t>
              </a:r>
              <a:endParaRPr sz="1200"/>
            </a:p>
          </p:txBody>
        </p:sp>
        <p:sp>
          <p:nvSpPr>
            <p:cNvPr id="262" name="Google Shape;262;p32"/>
            <p:cNvSpPr txBox="1"/>
            <p:nvPr/>
          </p:nvSpPr>
          <p:spPr>
            <a:xfrm>
              <a:off x="3662325" y="4060033"/>
              <a:ext cx="23229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Compile model with Adam optimizer</a:t>
              </a:r>
              <a:endParaRPr sz="1000"/>
            </a:p>
          </p:txBody>
        </p:sp>
        <p:cxnSp>
          <p:nvCxnSpPr>
            <p:cNvPr id="263" name="Google Shape;263;p32"/>
            <p:cNvCxnSpPr>
              <a:stCxn id="257" idx="2"/>
              <a:endCxn id="258" idx="0"/>
            </p:cNvCxnSpPr>
            <p:nvPr/>
          </p:nvCxnSpPr>
          <p:spPr>
            <a:xfrm>
              <a:off x="4823750" y="1822525"/>
              <a:ext cx="0" cy="17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4" name="Google Shape;264;p32"/>
            <p:cNvCxnSpPr>
              <a:stCxn id="258" idx="2"/>
              <a:endCxn id="259" idx="0"/>
            </p:cNvCxnSpPr>
            <p:nvPr/>
          </p:nvCxnSpPr>
          <p:spPr>
            <a:xfrm>
              <a:off x="4823750" y="2382750"/>
              <a:ext cx="0" cy="16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5" name="Google Shape;265;p32"/>
            <p:cNvCxnSpPr>
              <a:stCxn id="259" idx="2"/>
              <a:endCxn id="260" idx="0"/>
            </p:cNvCxnSpPr>
            <p:nvPr/>
          </p:nvCxnSpPr>
          <p:spPr>
            <a:xfrm>
              <a:off x="4823750" y="2935638"/>
              <a:ext cx="0" cy="14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6" name="Google Shape;266;p32"/>
            <p:cNvCxnSpPr>
              <a:stCxn id="260" idx="2"/>
              <a:endCxn id="261" idx="0"/>
            </p:cNvCxnSpPr>
            <p:nvPr/>
          </p:nvCxnSpPr>
          <p:spPr>
            <a:xfrm>
              <a:off x="4823750" y="3464275"/>
              <a:ext cx="0" cy="15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7" name="Google Shape;267;p32"/>
          <p:cNvSpPr txBox="1"/>
          <p:nvPr/>
        </p:nvSpPr>
        <p:spPr>
          <a:xfrm>
            <a:off x="6027450" y="776250"/>
            <a:ext cx="194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</a:t>
            </a:r>
            <a:endParaRPr sz="1600"/>
          </a:p>
        </p:txBody>
      </p:sp>
      <p:grpSp>
        <p:nvGrpSpPr>
          <p:cNvPr id="268" name="Google Shape;268;p32"/>
          <p:cNvGrpSpPr/>
          <p:nvPr/>
        </p:nvGrpSpPr>
        <p:grpSpPr>
          <a:xfrm>
            <a:off x="1022400" y="1207350"/>
            <a:ext cx="3321000" cy="2595300"/>
            <a:chOff x="769800" y="834050"/>
            <a:chExt cx="3321000" cy="2595300"/>
          </a:xfrm>
        </p:grpSpPr>
        <p:grpSp>
          <p:nvGrpSpPr>
            <p:cNvPr id="269" name="Google Shape;269;p32"/>
            <p:cNvGrpSpPr/>
            <p:nvPr/>
          </p:nvGrpSpPr>
          <p:grpSpPr>
            <a:xfrm>
              <a:off x="769800" y="834050"/>
              <a:ext cx="3321000" cy="2595300"/>
              <a:chOff x="3163275" y="1325475"/>
              <a:chExt cx="3321000" cy="2595300"/>
            </a:xfrm>
          </p:grpSpPr>
          <p:sp>
            <p:nvSpPr>
              <p:cNvPr id="270" name="Google Shape;270;p32"/>
              <p:cNvSpPr/>
              <p:nvPr/>
            </p:nvSpPr>
            <p:spPr>
              <a:xfrm>
                <a:off x="3163275" y="1325475"/>
                <a:ext cx="3321000" cy="2595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3680750" y="1438525"/>
                <a:ext cx="2304300" cy="384000"/>
              </a:xfrm>
              <a:prstGeom prst="roundRect">
                <a:avLst>
                  <a:gd fmla="val 16667" name="adj"/>
                </a:avLst>
              </a:prstGeom>
              <a:solidFill>
                <a:srgbClr val="AAC508">
                  <a:alpha val="411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Time series data</a:t>
                </a:r>
                <a:endParaRPr sz="1200"/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3680750" y="2455950"/>
                <a:ext cx="2304300" cy="475500"/>
              </a:xfrm>
              <a:prstGeom prst="roundRect">
                <a:avLst>
                  <a:gd fmla="val 16667" name="adj"/>
                </a:avLst>
              </a:prstGeom>
              <a:solidFill>
                <a:srgbClr val="AAC508">
                  <a:alpha val="411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14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Rescaling </a:t>
                </a:r>
                <a:br>
                  <a:rPr lang="en" sz="1200">
                    <a:solidFill>
                      <a:schemeClr val="dk1"/>
                    </a:solidFill>
                  </a:rPr>
                </a:br>
                <a:r>
                  <a:rPr lang="en" sz="1200">
                    <a:solidFill>
                      <a:schemeClr val="dk1"/>
                    </a:solidFill>
                  </a:rPr>
                  <a:t>with min, max for each periods</a:t>
                </a:r>
                <a:endParaRPr sz="12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3680750" y="3085038"/>
                <a:ext cx="2304300" cy="384000"/>
              </a:xfrm>
              <a:prstGeom prst="roundRect">
                <a:avLst>
                  <a:gd fmla="val 16667" name="adj"/>
                </a:avLst>
              </a:prstGeom>
              <a:solidFill>
                <a:srgbClr val="AAC508">
                  <a:alpha val="411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Persistent analysis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274" name="Google Shape;274;p32"/>
              <p:cNvSpPr txBox="1"/>
              <p:nvPr/>
            </p:nvSpPr>
            <p:spPr>
              <a:xfrm>
                <a:off x="3680750" y="3428175"/>
                <a:ext cx="23229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 of connected nodes </a:t>
                </a:r>
                <a:endParaRPr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and distance</a:t>
                </a:r>
                <a:endParaRPr sz="1000"/>
              </a:p>
            </p:txBody>
          </p:sp>
          <p:cxnSp>
            <p:nvCxnSpPr>
              <p:cNvPr id="275" name="Google Shape;275;p32"/>
              <p:cNvCxnSpPr>
                <a:stCxn id="276" idx="2"/>
                <a:endCxn id="272" idx="0"/>
              </p:cNvCxnSpPr>
              <p:nvPr/>
            </p:nvCxnSpPr>
            <p:spPr>
              <a:xfrm>
                <a:off x="4823775" y="2298375"/>
                <a:ext cx="9000" cy="15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7" name="Google Shape;277;p32"/>
              <p:cNvCxnSpPr>
                <a:stCxn id="272" idx="2"/>
                <a:endCxn id="273" idx="0"/>
              </p:cNvCxnSpPr>
              <p:nvPr/>
            </p:nvCxnSpPr>
            <p:spPr>
              <a:xfrm>
                <a:off x="4832900" y="2931450"/>
                <a:ext cx="0" cy="15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76" name="Google Shape;276;p32"/>
            <p:cNvSpPr txBox="1"/>
            <p:nvPr/>
          </p:nvSpPr>
          <p:spPr>
            <a:xfrm>
              <a:off x="1094700" y="1291250"/>
              <a:ext cx="26712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last_close,</a:t>
              </a:r>
              <a:r>
                <a:rPr lang="en" sz="1000"/>
                <a:t> last_open, last_max, last_min,</a:t>
              </a:r>
              <a:endParaRPr sz="1000"/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and</a:t>
              </a:r>
              <a:r>
                <a:rPr lang="en" sz="1000"/>
                <a:t>  </a:t>
              </a:r>
              <a:r>
                <a:rPr lang="en" sz="1000"/>
                <a:t>target</a:t>
              </a:r>
              <a:r>
                <a:rPr lang="en" sz="1000"/>
                <a:t> (price ↑ or ↓)</a:t>
              </a:r>
              <a:endParaRPr sz="1000"/>
            </a:p>
          </p:txBody>
        </p:sp>
      </p:grpSp>
      <p:sp>
        <p:nvSpPr>
          <p:cNvPr id="278" name="Google Shape;278;p32"/>
          <p:cNvSpPr txBox="1"/>
          <p:nvPr/>
        </p:nvSpPr>
        <p:spPr>
          <a:xfrm>
            <a:off x="1708050" y="776250"/>
            <a:ext cx="194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Preprocessing data</a:t>
            </a:r>
            <a:endParaRPr sz="1600"/>
          </a:p>
        </p:txBody>
      </p:sp>
      <p:sp>
        <p:nvSpPr>
          <p:cNvPr id="279" name="Google Shape;279;p32"/>
          <p:cNvSpPr/>
          <p:nvPr/>
        </p:nvSpPr>
        <p:spPr>
          <a:xfrm>
            <a:off x="4373825" y="2392625"/>
            <a:ext cx="9681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AC5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1928550" y="4035863"/>
            <a:ext cx="1508700" cy="384000"/>
          </a:xfrm>
          <a:prstGeom prst="roundRect">
            <a:avLst>
              <a:gd fmla="val 16667" name="adj"/>
            </a:avLst>
          </a:prstGeom>
          <a:solidFill>
            <a:srgbClr val="AAC508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Results</a:t>
            </a:r>
            <a:endParaRPr sz="1200"/>
          </a:p>
        </p:txBody>
      </p:sp>
      <p:sp>
        <p:nvSpPr>
          <p:cNvPr id="281" name="Google Shape;281;p32"/>
          <p:cNvSpPr/>
          <p:nvPr/>
        </p:nvSpPr>
        <p:spPr>
          <a:xfrm flipH="1">
            <a:off x="3464925" y="4131113"/>
            <a:ext cx="18492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AC5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0" y="1691250"/>
            <a:ext cx="9144000" cy="1903200"/>
          </a:xfrm>
          <a:prstGeom prst="rect">
            <a:avLst/>
          </a:prstGeom>
          <a:solidFill>
            <a:srgbClr val="AAC4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1252850" y="2298600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4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9" name="Google Shape;2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325" y="148475"/>
            <a:ext cx="1429476" cy="4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4"/>
          <p:cNvSpPr/>
          <p:nvPr/>
        </p:nvSpPr>
        <p:spPr>
          <a:xfrm>
            <a:off x="0" y="0"/>
            <a:ext cx="573900" cy="5143500"/>
          </a:xfrm>
          <a:prstGeom prst="rect">
            <a:avLst/>
          </a:prstGeom>
          <a:solidFill>
            <a:srgbClr val="A6C929">
              <a:alpha val="77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925" y="72275"/>
            <a:ext cx="1429476" cy="4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 txBox="1"/>
          <p:nvPr/>
        </p:nvSpPr>
        <p:spPr>
          <a:xfrm>
            <a:off x="573900" y="24425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6324" y="14642426"/>
            <a:ext cx="9127645" cy="4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 txBox="1"/>
          <p:nvPr/>
        </p:nvSpPr>
        <p:spPr>
          <a:xfrm>
            <a:off x="8592775" y="4709075"/>
            <a:ext cx="38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13</a:t>
            </a:r>
            <a:endParaRPr b="1" sz="1000"/>
          </a:p>
        </p:txBody>
      </p:sp>
      <p:graphicFrame>
        <p:nvGraphicFramePr>
          <p:cNvPr id="300" name="Google Shape;300;p34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{8A423F3F-675C-4144-A6EC-B41F9B57E350}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Introduction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Background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Methods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Results 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Conclusion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p34"/>
          <p:cNvSpPr txBox="1"/>
          <p:nvPr/>
        </p:nvSpPr>
        <p:spPr>
          <a:xfrm>
            <a:off x="1212138" y="883725"/>
            <a:ext cx="671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Stock: 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BTCUSDT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price from </a:t>
            </a:r>
            <a:r>
              <a:rPr lang="en" sz="1600">
                <a:solidFill>
                  <a:schemeClr val="dk1"/>
                </a:solidFill>
              </a:rPr>
              <a:t>2019-09-08 to 2023-06-01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8100" y="1391025"/>
            <a:ext cx="5081695" cy="2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/>
          <p:nvPr/>
        </p:nvSpPr>
        <p:spPr>
          <a:xfrm>
            <a:off x="0" y="0"/>
            <a:ext cx="573900" cy="5143500"/>
          </a:xfrm>
          <a:prstGeom prst="rect">
            <a:avLst/>
          </a:prstGeom>
          <a:solidFill>
            <a:srgbClr val="A6C929">
              <a:alpha val="77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925" y="72275"/>
            <a:ext cx="1429476" cy="4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573900" y="24425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6324" y="14642426"/>
            <a:ext cx="9127645" cy="4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 txBox="1"/>
          <p:nvPr/>
        </p:nvSpPr>
        <p:spPr>
          <a:xfrm>
            <a:off x="8592775" y="4709075"/>
            <a:ext cx="38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14</a:t>
            </a:r>
            <a:endParaRPr b="1" sz="1000"/>
          </a:p>
        </p:txBody>
      </p:sp>
      <p:graphicFrame>
        <p:nvGraphicFramePr>
          <p:cNvPr id="313" name="Google Shape;313;p35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{8A423F3F-675C-4144-A6EC-B41F9B57E350}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Introduction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Background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Methods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Results 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Conclusion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5"/>
          <p:cNvSpPr txBox="1"/>
          <p:nvPr/>
        </p:nvSpPr>
        <p:spPr>
          <a:xfrm>
            <a:off x="1698750" y="4314375"/>
            <a:ext cx="574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 code: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https://github.com/ArtemChuprov/TopologicalProject/blob/main/main.ipynb</a:t>
            </a:r>
            <a:endParaRPr sz="1000"/>
          </a:p>
        </p:txBody>
      </p:sp>
      <p:graphicFrame>
        <p:nvGraphicFramePr>
          <p:cNvPr id="315" name="Google Shape;315;p35"/>
          <p:cNvGraphicFramePr/>
          <p:nvPr/>
        </p:nvGraphicFramePr>
        <p:xfrm>
          <a:off x="2498775" y="34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{8A423F3F-675C-4144-A6EC-B41F9B57E350}</a:tableStyleId>
              </a:tblPr>
              <a:tblGrid>
                <a:gridCol w="2626275"/>
                <a:gridCol w="1520175"/>
              </a:tblGrid>
              <a:tr h="31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AC508">
                        <a:alpha val="41180"/>
                      </a:srgbClr>
                    </a:solidFill>
                  </a:tcPr>
                </a:tc>
              </a:tr>
              <a:tr h="31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0.5135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6" name="Google Shape;31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4575" y="1130545"/>
            <a:ext cx="3649817" cy="228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4100" y="1095578"/>
            <a:ext cx="3649825" cy="235630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5"/>
          <p:cNvSpPr txBox="1"/>
          <p:nvPr/>
        </p:nvSpPr>
        <p:spPr>
          <a:xfrm>
            <a:off x="1166050" y="769675"/>
            <a:ext cx="34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 of model ( 10 </a:t>
            </a:r>
            <a:r>
              <a:rPr b="1" lang="en"/>
              <a:t>epochs</a:t>
            </a:r>
            <a:r>
              <a:rPr b="1" lang="en"/>
              <a:t>)</a:t>
            </a:r>
            <a:endParaRPr b="1"/>
          </a:p>
        </p:txBody>
      </p:sp>
      <p:sp>
        <p:nvSpPr>
          <p:cNvPr id="319" name="Google Shape;319;p35"/>
          <p:cNvSpPr txBox="1"/>
          <p:nvPr/>
        </p:nvSpPr>
        <p:spPr>
          <a:xfrm>
            <a:off x="5128450" y="769675"/>
            <a:ext cx="34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</a:t>
            </a:r>
            <a:r>
              <a:rPr b="1" lang="en"/>
              <a:t> of model ( 10 epochs)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0" y="1691250"/>
            <a:ext cx="9144000" cy="1903200"/>
          </a:xfrm>
          <a:prstGeom prst="rect">
            <a:avLst/>
          </a:prstGeom>
          <a:solidFill>
            <a:srgbClr val="AAC4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1252850" y="2298600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4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325" y="148475"/>
            <a:ext cx="1429476" cy="4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/>
          <p:nvPr/>
        </p:nvSpPr>
        <p:spPr>
          <a:xfrm>
            <a:off x="0" y="0"/>
            <a:ext cx="573900" cy="5143500"/>
          </a:xfrm>
          <a:prstGeom prst="rect">
            <a:avLst/>
          </a:prstGeom>
          <a:solidFill>
            <a:srgbClr val="A6C929">
              <a:alpha val="77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925" y="72275"/>
            <a:ext cx="1429476" cy="4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/>
          <p:nvPr/>
        </p:nvSpPr>
        <p:spPr>
          <a:xfrm>
            <a:off x="573900" y="24425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6" name="Google Shape;33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6324" y="14642426"/>
            <a:ext cx="9127645" cy="4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 txBox="1"/>
          <p:nvPr/>
        </p:nvSpPr>
        <p:spPr>
          <a:xfrm>
            <a:off x="8592775" y="4709075"/>
            <a:ext cx="38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16</a:t>
            </a:r>
            <a:endParaRPr b="1" sz="1000"/>
          </a:p>
        </p:txBody>
      </p:sp>
      <p:graphicFrame>
        <p:nvGraphicFramePr>
          <p:cNvPr id="338" name="Google Shape;338;p37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{8A423F3F-675C-4144-A6EC-B41F9B57E350}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Introduction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Background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Methods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Results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Conclusion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39" name="Google Shape;339;p37"/>
          <p:cNvSpPr txBox="1"/>
          <p:nvPr/>
        </p:nvSpPr>
        <p:spPr>
          <a:xfrm>
            <a:off x="1008125" y="1430275"/>
            <a:ext cx="7530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Topological Data Analysis (TDA)</a:t>
            </a:r>
            <a:r>
              <a:rPr lang="en" sz="1700"/>
              <a:t> can provide valuable insights by applying TDA techniques to time series data, we </a:t>
            </a:r>
            <a:r>
              <a:rPr b="1" lang="en" sz="1700"/>
              <a:t>gain a deeper understanding</a:t>
            </a:r>
            <a:r>
              <a:rPr lang="en" sz="1700"/>
              <a:t> of the underlying structure and patterns and TDA can </a:t>
            </a:r>
            <a:r>
              <a:rPr b="1" lang="en" sz="1700"/>
              <a:t>improve time series prediction</a:t>
            </a:r>
            <a:r>
              <a:rPr lang="en" sz="1700"/>
              <a:t> with predictive models by using a </a:t>
            </a:r>
            <a:r>
              <a:rPr b="1" lang="en" sz="1700"/>
              <a:t>convolutional neural network (CNN).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Although our test accuracy may seem poor, for stock market this is a result. As long as test data contained </a:t>
            </a:r>
            <a:r>
              <a:rPr b="1" lang="en" sz="1700"/>
              <a:t>about 4000 hour time steps</a:t>
            </a:r>
            <a:r>
              <a:rPr lang="en" sz="1700"/>
              <a:t>, our result is statistically significant and may mean that this technique has predictive power.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/>
          <p:nvPr/>
        </p:nvSpPr>
        <p:spPr>
          <a:xfrm>
            <a:off x="0" y="0"/>
            <a:ext cx="573900" cy="5143500"/>
          </a:xfrm>
          <a:prstGeom prst="rect">
            <a:avLst/>
          </a:prstGeom>
          <a:solidFill>
            <a:srgbClr val="A6C929">
              <a:alpha val="77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925" y="72275"/>
            <a:ext cx="1429476" cy="4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8"/>
          <p:cNvSpPr txBox="1"/>
          <p:nvPr/>
        </p:nvSpPr>
        <p:spPr>
          <a:xfrm>
            <a:off x="573900" y="24425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8" name="Google Shape;34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6324" y="14642426"/>
            <a:ext cx="9127645" cy="4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8"/>
          <p:cNvSpPr txBox="1"/>
          <p:nvPr/>
        </p:nvSpPr>
        <p:spPr>
          <a:xfrm>
            <a:off x="8592775" y="4709075"/>
            <a:ext cx="38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17</a:t>
            </a:r>
            <a:endParaRPr b="1" sz="1000"/>
          </a:p>
        </p:txBody>
      </p:sp>
      <p:graphicFrame>
        <p:nvGraphicFramePr>
          <p:cNvPr id="350" name="Google Shape;350;p38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{8A423F3F-675C-4144-A6EC-B41F9B57E350}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Introduction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Background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Methods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Results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Conclusion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38"/>
          <p:cNvSpPr txBox="1"/>
          <p:nvPr/>
        </p:nvSpPr>
        <p:spPr>
          <a:xfrm>
            <a:off x="979950" y="1442625"/>
            <a:ext cx="7698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https://github.com/SamirMoustafa/Time-Series-Classification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https://arxiv.org/pdf/1909.10604.pdf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https://giotto-ai.github.io/gtda-docs/0.3.0/notebooks/time_series_classification.html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AC40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1102500" y="1155150"/>
            <a:ext cx="69390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latin typeface="Overpass Mono"/>
                <a:ea typeface="Overpass Mono"/>
                <a:cs typeface="Overpass Mono"/>
                <a:sym typeface="Overpass Mono"/>
              </a:rPr>
              <a:t>Thank You!</a:t>
            </a:r>
            <a:endParaRPr sz="18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/>
          <p:nvPr/>
        </p:nvSpPr>
        <p:spPr>
          <a:xfrm>
            <a:off x="0" y="0"/>
            <a:ext cx="573900" cy="5143500"/>
          </a:xfrm>
          <a:prstGeom prst="rect">
            <a:avLst/>
          </a:prstGeom>
          <a:solidFill>
            <a:srgbClr val="A6C929">
              <a:alpha val="77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925" y="72275"/>
            <a:ext cx="1429476" cy="4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573900" y="24425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Table Contents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6324" y="14642426"/>
            <a:ext cx="9127645" cy="4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8592775" y="4709075"/>
            <a:ext cx="2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</a:t>
            </a:r>
            <a:endParaRPr b="1" sz="1000"/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2771363" y="121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{8A423F3F-675C-4144-A6EC-B41F9B57E350}</a:tableStyleId>
              </a:tblPr>
              <a:tblGrid>
                <a:gridCol w="872200"/>
                <a:gridCol w="3005400"/>
              </a:tblGrid>
              <a:tr h="67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 u="sng">
                          <a:solidFill>
                            <a:srgbClr val="AAC508"/>
                          </a:solidFill>
                        </a:rPr>
                        <a:t>01</a:t>
                      </a:r>
                      <a:endParaRPr b="1" sz="2000" u="sng">
                        <a:solidFill>
                          <a:srgbClr val="AAC50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Introduction</a:t>
                      </a:r>
                      <a:endParaRPr sz="1800"/>
                    </a:p>
                  </a:txBody>
                  <a:tcPr marT="91425" marB="91425" marR="91425" marL="2743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</a:tr>
              <a:tr h="5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 u="sng">
                          <a:solidFill>
                            <a:srgbClr val="AAC508"/>
                          </a:solidFill>
                        </a:rPr>
                        <a:t>02</a:t>
                      </a:r>
                      <a:endParaRPr b="1" sz="2000" u="sng">
                        <a:solidFill>
                          <a:srgbClr val="AAC50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Background</a:t>
                      </a:r>
                      <a:endParaRPr sz="1800"/>
                    </a:p>
                  </a:txBody>
                  <a:tcPr marT="91425" marB="91425" marR="91425" marL="2743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</a:tr>
              <a:tr h="5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 u="sng">
                          <a:solidFill>
                            <a:srgbClr val="AAC508"/>
                          </a:solidFill>
                        </a:rPr>
                        <a:t>03</a:t>
                      </a:r>
                      <a:endParaRPr b="1" sz="2000" u="sng">
                        <a:solidFill>
                          <a:srgbClr val="AAC50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Methods</a:t>
                      </a:r>
                      <a:endParaRPr sz="1800"/>
                    </a:p>
                  </a:txBody>
                  <a:tcPr marT="91425" marB="91425" marR="91425" marL="2743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</a:tr>
              <a:tr h="5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 u="sng">
                          <a:solidFill>
                            <a:srgbClr val="AAC508"/>
                          </a:solidFill>
                        </a:rPr>
                        <a:t>04</a:t>
                      </a:r>
                      <a:endParaRPr b="1" sz="2000" u="sng">
                        <a:solidFill>
                          <a:srgbClr val="AAC50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Results</a:t>
                      </a:r>
                      <a:endParaRPr sz="1800"/>
                    </a:p>
                  </a:txBody>
                  <a:tcPr marT="91425" marB="91425" marR="91425" marL="2743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</a:tr>
              <a:tr h="5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 u="sng">
                          <a:solidFill>
                            <a:srgbClr val="AAC508"/>
                          </a:solidFill>
                        </a:rPr>
                        <a:t>05</a:t>
                      </a:r>
                      <a:endParaRPr b="1" sz="2000" u="sng">
                        <a:solidFill>
                          <a:srgbClr val="AAC50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Conclusion</a:t>
                      </a:r>
                      <a:endParaRPr sz="1800"/>
                    </a:p>
                  </a:txBody>
                  <a:tcPr marT="91425" marB="91425" marR="91425" marL="2743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23"/>
          <p:cNvSpPr txBox="1"/>
          <p:nvPr/>
        </p:nvSpPr>
        <p:spPr>
          <a:xfrm>
            <a:off x="608950" y="4730075"/>
            <a:ext cx="420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Geometrical Methods of Machine Learning, Skoltech 2023</a:t>
            </a:r>
            <a:endParaRPr b="1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0" y="1691250"/>
            <a:ext cx="9144000" cy="1903200"/>
          </a:xfrm>
          <a:prstGeom prst="rect">
            <a:avLst/>
          </a:prstGeom>
          <a:solidFill>
            <a:srgbClr val="AAC4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1252850" y="2298600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4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325" y="148475"/>
            <a:ext cx="1429476" cy="4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0" y="0"/>
            <a:ext cx="573900" cy="5143500"/>
          </a:xfrm>
          <a:prstGeom prst="rect">
            <a:avLst/>
          </a:prstGeom>
          <a:solidFill>
            <a:srgbClr val="A6C929">
              <a:alpha val="77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925" y="72275"/>
            <a:ext cx="1429476" cy="4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573900" y="24425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6324" y="14642426"/>
            <a:ext cx="9127645" cy="4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8592775" y="4709075"/>
            <a:ext cx="2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4</a:t>
            </a:r>
            <a:endParaRPr b="1" sz="1000"/>
          </a:p>
        </p:txBody>
      </p:sp>
      <p:sp>
        <p:nvSpPr>
          <p:cNvPr id="164" name="Google Shape;164;p25"/>
          <p:cNvSpPr txBox="1"/>
          <p:nvPr/>
        </p:nvSpPr>
        <p:spPr>
          <a:xfrm>
            <a:off x="730375" y="884675"/>
            <a:ext cx="813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Series Analysis can apply </a:t>
            </a:r>
            <a:r>
              <a:rPr b="1" lang="en" sz="1800"/>
              <a:t>Topological methods </a:t>
            </a:r>
            <a:r>
              <a:rPr lang="en" sz="1800"/>
              <a:t>to understand the patterns inside the data.</a:t>
            </a:r>
            <a:endParaRPr sz="1800"/>
          </a:p>
        </p:txBody>
      </p:sp>
      <p:sp>
        <p:nvSpPr>
          <p:cNvPr id="165" name="Google Shape;165;p25"/>
          <p:cNvSpPr txBox="1"/>
          <p:nvPr/>
        </p:nvSpPr>
        <p:spPr>
          <a:xfrm>
            <a:off x="777625" y="1831100"/>
            <a:ext cx="51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Why do we need TDA with time series data?</a:t>
            </a:r>
            <a:endParaRPr b="1" sz="1800"/>
          </a:p>
        </p:txBody>
      </p:sp>
      <p:sp>
        <p:nvSpPr>
          <p:cNvPr id="166" name="Google Shape;166;p25"/>
          <p:cNvSpPr txBox="1"/>
          <p:nvPr/>
        </p:nvSpPr>
        <p:spPr>
          <a:xfrm>
            <a:off x="874400" y="2292800"/>
            <a:ext cx="7987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</a:t>
            </a:r>
            <a:r>
              <a:rPr b="1" lang="en" sz="1700"/>
              <a:t>constructing graph</a:t>
            </a:r>
            <a:r>
              <a:rPr lang="en" sz="1700"/>
              <a:t> that captures the relationships between data points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Persistent homology</a:t>
            </a:r>
            <a:r>
              <a:rPr lang="en" sz="1700"/>
              <a:t> identifies </a:t>
            </a:r>
            <a:r>
              <a:rPr b="1" lang="en" sz="1700"/>
              <a:t>topological structures</a:t>
            </a:r>
            <a:r>
              <a:rPr lang="en" sz="1700"/>
              <a:t>, providing insights into the connectedness, holes, and voids present in the data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Visualize the topological features </a:t>
            </a:r>
            <a:r>
              <a:rPr b="1" lang="en" sz="1700"/>
              <a:t>to</a:t>
            </a:r>
            <a:r>
              <a:rPr lang="en" sz="1700"/>
              <a:t> </a:t>
            </a:r>
            <a:r>
              <a:rPr b="1" lang="en" sz="1700"/>
              <a:t>gain insights </a:t>
            </a:r>
            <a:r>
              <a:rPr lang="en" sz="1700"/>
              <a:t>into the structure and patterns of the time series data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{8A423F3F-675C-4144-A6EC-B41F9B57E350}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Introduction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Background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Methods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Results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Conclusion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0" y="1691250"/>
            <a:ext cx="9144000" cy="1903200"/>
          </a:xfrm>
          <a:prstGeom prst="rect">
            <a:avLst/>
          </a:prstGeom>
          <a:solidFill>
            <a:srgbClr val="AAC4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1252850" y="2298600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4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325" y="148475"/>
            <a:ext cx="1429476" cy="4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0" y="0"/>
            <a:ext cx="573900" cy="5143500"/>
          </a:xfrm>
          <a:prstGeom prst="rect">
            <a:avLst/>
          </a:prstGeom>
          <a:solidFill>
            <a:srgbClr val="A6C929">
              <a:alpha val="77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925" y="72275"/>
            <a:ext cx="1429476" cy="4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573900" y="24425"/>
            <a:ext cx="7367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echnical analysis in s</a:t>
            </a: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tock prices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6324" y="14642426"/>
            <a:ext cx="9127645" cy="4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8592775" y="4709075"/>
            <a:ext cx="2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6</a:t>
            </a:r>
            <a:endParaRPr b="1" sz="1000"/>
          </a:p>
        </p:txBody>
      </p:sp>
      <p:sp>
        <p:nvSpPr>
          <p:cNvPr id="186" name="Google Shape;186;p27"/>
          <p:cNvSpPr txBox="1"/>
          <p:nvPr/>
        </p:nvSpPr>
        <p:spPr>
          <a:xfrm>
            <a:off x="4938298" y="729425"/>
            <a:ext cx="371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Japanese Candlestick Patterns</a:t>
            </a:r>
            <a:endParaRPr b="1" sz="1600" u="sng">
              <a:solidFill>
                <a:schemeClr val="dk1"/>
              </a:solidFill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0850" y="2136800"/>
            <a:ext cx="3135199" cy="235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8">
            <a:alphaModFix/>
          </a:blip>
          <a:srcRect b="3271" l="5923" r="5667" t="2999"/>
          <a:stretch/>
        </p:blipFill>
        <p:spPr>
          <a:xfrm>
            <a:off x="634525" y="546350"/>
            <a:ext cx="4075299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4799700" y="1168813"/>
            <a:ext cx="426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exchange market contains four parameters: open, high, low, and close. These are represented by "</a:t>
            </a:r>
            <a:r>
              <a:rPr b="1" lang="en"/>
              <a:t>Japanese candles</a:t>
            </a:r>
            <a:r>
              <a:rPr lang="en"/>
              <a:t>" in the image (5D points).</a:t>
            </a:r>
            <a:endParaRPr/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723000" y="480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{8A423F3F-675C-4144-A6EC-B41F9B57E350}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Introduction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Background</a:t>
                      </a: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Methods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</a:t>
                      </a: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Resu</a:t>
                      </a: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lts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Conclusion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/>
          <p:nvPr/>
        </p:nvSpPr>
        <p:spPr>
          <a:xfrm>
            <a:off x="0" y="0"/>
            <a:ext cx="573900" cy="5143500"/>
          </a:xfrm>
          <a:prstGeom prst="rect">
            <a:avLst/>
          </a:prstGeom>
          <a:solidFill>
            <a:srgbClr val="A6C929">
              <a:alpha val="77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925" y="72275"/>
            <a:ext cx="1429476" cy="4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573900" y="24425"/>
            <a:ext cx="7035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Topological data analysis (TDA)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6324" y="14642426"/>
            <a:ext cx="9127645" cy="4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8592775" y="4709075"/>
            <a:ext cx="2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7</a:t>
            </a:r>
            <a:endParaRPr b="1" sz="1000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3754" y="1969725"/>
            <a:ext cx="4494126" cy="18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2790800" y="4178375"/>
            <a:ext cx="384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7"/>
              </a:rPr>
              <a:t>https://towardsdatascience.com/topological-data-analysis-tda-b7f9b770c951</a:t>
            </a:r>
            <a:endParaRPr sz="900"/>
          </a:p>
        </p:txBody>
      </p:sp>
      <p:sp>
        <p:nvSpPr>
          <p:cNvPr id="203" name="Google Shape;203;p28"/>
          <p:cNvSpPr txBox="1"/>
          <p:nvPr/>
        </p:nvSpPr>
        <p:spPr>
          <a:xfrm>
            <a:off x="1966213" y="3841325"/>
            <a:ext cx="538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→ Shape. The basic idea of TDA is to extract shape from data</a:t>
            </a:r>
            <a:endParaRPr sz="1300"/>
          </a:p>
        </p:txBody>
      </p:sp>
      <p:sp>
        <p:nvSpPr>
          <p:cNvPr id="204" name="Google Shape;204;p28"/>
          <p:cNvSpPr txBox="1"/>
          <p:nvPr/>
        </p:nvSpPr>
        <p:spPr>
          <a:xfrm>
            <a:off x="729825" y="894925"/>
            <a:ext cx="817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Topological data analysis</a:t>
            </a:r>
            <a:r>
              <a:rPr lang="en" sz="1800"/>
              <a:t> (TDA) is the tool that looks at the </a:t>
            </a:r>
            <a:r>
              <a:rPr b="1" lang="en" sz="1800"/>
              <a:t>shape of data</a:t>
            </a:r>
            <a:r>
              <a:rPr lang="en" sz="1800"/>
              <a:t>. </a:t>
            </a:r>
            <a:br>
              <a:rPr lang="en" sz="1800"/>
            </a:br>
            <a:r>
              <a:rPr lang="en" sz="1800"/>
              <a:t>It consists of various approaches with an underlying theme of extracting structure from unstructured data.</a:t>
            </a:r>
            <a:endParaRPr sz="1800"/>
          </a:p>
        </p:txBody>
      </p:sp>
      <p:graphicFrame>
        <p:nvGraphicFramePr>
          <p:cNvPr id="205" name="Google Shape;205;p28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{8A423F3F-675C-4144-A6EC-B41F9B57E350}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Introduction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Background</a:t>
                      </a: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Methods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Results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Conclusion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>
            <a:off x="0" y="0"/>
            <a:ext cx="573900" cy="5143500"/>
          </a:xfrm>
          <a:prstGeom prst="rect">
            <a:avLst/>
          </a:prstGeom>
          <a:solidFill>
            <a:srgbClr val="A6C929">
              <a:alpha val="77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925" y="72275"/>
            <a:ext cx="1429476" cy="4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573900" y="24425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Persistent Homology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6324" y="14642426"/>
            <a:ext cx="9127645" cy="4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8592775" y="4709075"/>
            <a:ext cx="2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8</a:t>
            </a:r>
            <a:endParaRPr b="1" sz="1000"/>
          </a:p>
        </p:txBody>
      </p:sp>
      <p:sp>
        <p:nvSpPr>
          <p:cNvPr id="216" name="Google Shape;216;p29"/>
          <p:cNvSpPr txBox="1"/>
          <p:nvPr/>
        </p:nvSpPr>
        <p:spPr>
          <a:xfrm>
            <a:off x="761250" y="740675"/>
            <a:ext cx="789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r>
              <a:rPr lang="en" sz="1800"/>
              <a:t>easuring topological characteristics of shapes and functions is referred to as </a:t>
            </a:r>
            <a:r>
              <a:rPr b="1" lang="en" sz="1800"/>
              <a:t>persistent homology</a:t>
            </a:r>
            <a:r>
              <a:rPr lang="en" sz="1800"/>
              <a:t>. It turns data into simplicial complexes and describes the topology of a space at various spatial resolutions.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743" y="2033676"/>
            <a:ext cx="8125715" cy="15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2245600" y="3766925"/>
            <a:ext cx="524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Figure : The filtration process applied to a 2-dimensional point cloud.</a:t>
            </a:r>
            <a:endParaRPr sz="1300"/>
          </a:p>
        </p:txBody>
      </p:sp>
      <p:sp>
        <p:nvSpPr>
          <p:cNvPr id="219" name="Google Shape;219;p29"/>
          <p:cNvSpPr txBox="1"/>
          <p:nvPr/>
        </p:nvSpPr>
        <p:spPr>
          <a:xfrm>
            <a:off x="3254700" y="4153875"/>
            <a:ext cx="333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https://christian.bock.ml/posts/persistent_homology/</a:t>
            </a:r>
            <a:endParaRPr sz="1000"/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{8A423F3F-675C-4144-A6EC-B41F9B57E350}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Introduction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Background</a:t>
                      </a: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Methods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Results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Conclusion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0" y="1691250"/>
            <a:ext cx="9144000" cy="1903200"/>
          </a:xfrm>
          <a:prstGeom prst="rect">
            <a:avLst/>
          </a:prstGeom>
          <a:solidFill>
            <a:srgbClr val="AAC4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1252850" y="2298600"/>
            <a:ext cx="6532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Methods</a:t>
            </a:r>
            <a:endParaRPr sz="4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325" y="148475"/>
            <a:ext cx="1429476" cy="4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