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89" r:id="rId2"/>
    <p:sldMasterId id="2147483702" r:id="rId3"/>
  </p:sldMasterIdLst>
  <p:notesMasterIdLst>
    <p:notesMasterId r:id="rId28"/>
  </p:notesMasterIdLst>
  <p:sldIdLst>
    <p:sldId id="269" r:id="rId4"/>
    <p:sldId id="256" r:id="rId5"/>
    <p:sldId id="268" r:id="rId6"/>
    <p:sldId id="270" r:id="rId7"/>
    <p:sldId id="267" r:id="rId8"/>
    <p:sldId id="258" r:id="rId9"/>
    <p:sldId id="257" r:id="rId10"/>
    <p:sldId id="263" r:id="rId11"/>
    <p:sldId id="265" r:id="rId12"/>
    <p:sldId id="273" r:id="rId13"/>
    <p:sldId id="262" r:id="rId14"/>
    <p:sldId id="259" r:id="rId15"/>
    <p:sldId id="260" r:id="rId16"/>
    <p:sldId id="266" r:id="rId17"/>
    <p:sldId id="271" r:id="rId18"/>
    <p:sldId id="272" r:id="rId19"/>
    <p:sldId id="274" r:id="rId20"/>
    <p:sldId id="275" r:id="rId21"/>
    <p:sldId id="279" r:id="rId22"/>
    <p:sldId id="276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7" autoAdjust="0"/>
    <p:restoredTop sz="94660"/>
  </p:normalViewPr>
  <p:slideViewPr>
    <p:cSldViewPr>
      <p:cViewPr varScale="1">
        <p:scale>
          <a:sx n="77" d="100"/>
          <a:sy n="77" d="100"/>
        </p:scale>
        <p:origin x="-29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17" Type="http://schemas.openxmlformats.org/officeDocument/2006/relationships/image" Target="../media/image41.wmf"/><Relationship Id="rId2" Type="http://schemas.openxmlformats.org/officeDocument/2006/relationships/image" Target="../media/image26.wmf"/><Relationship Id="rId16" Type="http://schemas.openxmlformats.org/officeDocument/2006/relationships/image" Target="../media/image40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5" Type="http://schemas.openxmlformats.org/officeDocument/2006/relationships/image" Target="../media/image3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Relationship Id="rId1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41F67-E764-4C26-85E3-167AFDED0436}" type="datetimeFigureOut">
              <a:rPr lang="hu-HU" smtClean="0"/>
              <a:t>2016.02.15.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3E94A-7EFE-4866-8CB9-B609560A1A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54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B0B6A977-EEFB-461F-A6DA-298C5EC60DA9}" type="slidenum">
              <a:rPr lang="hu-HU" altLang="hu-HU">
                <a:solidFill>
                  <a:prstClr val="black"/>
                </a:solidFill>
                <a:latin typeface="Arial" charset="0"/>
              </a:rPr>
              <a:pPr eaLnBrk="1" hangingPunct="1"/>
              <a:t>21</a:t>
            </a:fld>
            <a:endParaRPr lang="hu-HU" altLang="hu-HU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57F5B522-38E5-4616-82F9-B89514A2B501}" type="slidenum">
              <a:rPr lang="hu-HU" altLang="hu-HU">
                <a:solidFill>
                  <a:prstClr val="black"/>
                </a:solidFill>
                <a:latin typeface="Arial" charset="0"/>
              </a:rPr>
              <a:pPr eaLnBrk="1" hangingPunct="1"/>
              <a:t>22</a:t>
            </a:fld>
            <a:endParaRPr lang="hu-HU" altLang="hu-HU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60847345-E045-4370-9CFF-B647C5624946}" type="slidenum">
              <a:rPr lang="hu-HU" altLang="hu-HU">
                <a:solidFill>
                  <a:prstClr val="black"/>
                </a:solidFill>
                <a:latin typeface="Arial" charset="0"/>
              </a:rPr>
              <a:pPr eaLnBrk="1" hangingPunct="1"/>
              <a:t>23</a:t>
            </a:fld>
            <a:endParaRPr lang="hu-HU" altLang="hu-HU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hu-HU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655 h 1906"/>
                <a:gd name="T4" fmla="*/ 5776 w 5740"/>
                <a:gd name="T5" fmla="*/ 1655 h 1906"/>
                <a:gd name="T6" fmla="*/ 5776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hu-HU" noProof="0" smtClean="0"/>
              <a:t>Mintacím szerkesztése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hu-HU" noProof="0" smtClean="0"/>
              <a:t>Alcím mintájának szerkesztése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BDE3F-EDD6-41F2-85E2-88B9E375533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747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F8B09-81F8-4EA1-9CA9-0A9DC2EF40D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033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C3E65-1A62-458B-ADDB-CADC8270F08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8012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hu-HU" noProof="0" smtClean="0"/>
              <a:t>Mintacím szerkesztése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hu-HU" noProof="0" smtClean="0"/>
              <a:t>Alcím mintájának szerkesztése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04E623-D51D-4FC9-8F37-02AEBC183C48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801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2A92-868A-4B40-A51D-76D70E664344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431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1BDCB-FE11-4374-9603-7A9B9236EF9E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1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C843A-38A0-4C58-89EC-0CFD898DEA3D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23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C4417-AFCB-4402-B6CA-E496E35E67E9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50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11694-4FCC-4744-9765-62DCB2A23ABD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11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5F4DF-6CD1-44C6-9706-E6C818BEAB8D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485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D806D-D17D-4507-9002-F8A5F127BF17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28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765B7-6A8F-4118-8281-E085DFE5154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047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05605-7FB2-4D7B-8D4B-9C24BF072BFF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5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452AB-49E7-4563-AAED-2EFB2F2DA910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61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AD916-FB22-4A48-9F92-F6DCAE049A8B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9925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8712D-578D-4421-BA20-83906B7D669E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937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hu-HU" noProof="0" smtClean="0"/>
              <a:t>Mintacím szerkesztése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hu-HU" noProof="0" smtClean="0"/>
              <a:t>Alcím mintájának szerkesztése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04E623-D51D-4FC9-8F37-02AEBC183C48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0959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2A92-868A-4B40-A51D-76D70E664344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6665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1BDCB-FE11-4374-9603-7A9B9236EF9E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879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C843A-38A0-4C58-89EC-0CFD898DEA3D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248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C4417-AFCB-4402-B6CA-E496E35E67E9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81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11694-4FCC-4744-9765-62DCB2A23ABD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83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97069-AD10-4ED3-B757-188F7494ABF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0129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5F4DF-6CD1-44C6-9706-E6C818BEAB8D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529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D806D-D17D-4507-9002-F8A5F127BF17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596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05605-7FB2-4D7B-8D4B-9C24BF072BFF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673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452AB-49E7-4563-AAED-2EFB2F2DA910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639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AD916-FB22-4A48-9F92-F6DCAE049A8B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36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8712D-578D-4421-BA20-83906B7D669E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17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8AC5F-0ED2-4792-9C77-BB11A43DC44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46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57F6A-23A1-4058-B802-2D8ADCBC396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751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FB3FB-9997-4528-A26C-58C25BE0558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826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3F48C-A019-4D50-A852-6EC35FC986B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614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5185B-33BC-4BD8-B664-F03647C50A6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567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2A22A-9D71-42FE-BAB0-3DDFCA985AC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715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3274F23-E98A-4FCF-9411-DC7E95913FB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hu-HU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655 h 1906"/>
                <a:gd name="T4" fmla="*/ 5776 w 5740"/>
                <a:gd name="T5" fmla="*/ 1655 h 1906"/>
                <a:gd name="T6" fmla="*/ 5776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79C5074F-0C04-47FA-B34D-76D554D97093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3077903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79C5074F-0C04-47FA-B34D-76D554D97093}" type="slidenum">
              <a:rPr lang="hu-H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u-HU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73262307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9.bin"/><Relationship Id="rId26" Type="http://schemas.openxmlformats.org/officeDocument/2006/relationships/oleObject" Target="../embeddings/oleObject23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9.wmf"/><Relationship Id="rId25" Type="http://schemas.openxmlformats.org/officeDocument/2006/relationships/image" Target="../media/image23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23" Type="http://schemas.openxmlformats.org/officeDocument/2006/relationships/image" Target="../media/image22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Relationship Id="rId27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33.wmf"/><Relationship Id="rId34" Type="http://schemas.openxmlformats.org/officeDocument/2006/relationships/oleObject" Target="../embeddings/oleObject39.bin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1.wmf"/><Relationship Id="rId25" Type="http://schemas.openxmlformats.org/officeDocument/2006/relationships/image" Target="../media/image35.wmf"/><Relationship Id="rId33" Type="http://schemas.openxmlformats.org/officeDocument/2006/relationships/image" Target="../media/image39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29" Type="http://schemas.openxmlformats.org/officeDocument/2006/relationships/image" Target="../media/image37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24" Type="http://schemas.openxmlformats.org/officeDocument/2006/relationships/oleObject" Target="../embeddings/oleObject34.bin"/><Relationship Id="rId32" Type="http://schemas.openxmlformats.org/officeDocument/2006/relationships/oleObject" Target="../embeddings/oleObject38.bin"/><Relationship Id="rId37" Type="http://schemas.openxmlformats.org/officeDocument/2006/relationships/image" Target="../media/image41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28" Type="http://schemas.openxmlformats.org/officeDocument/2006/relationships/oleObject" Target="../embeddings/oleObject36.bin"/><Relationship Id="rId36" Type="http://schemas.openxmlformats.org/officeDocument/2006/relationships/oleObject" Target="../embeddings/oleObject40.bin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2.wmf"/><Relationship Id="rId31" Type="http://schemas.openxmlformats.org/officeDocument/2006/relationships/image" Target="../media/image38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36.wmf"/><Relationship Id="rId30" Type="http://schemas.openxmlformats.org/officeDocument/2006/relationships/oleObject" Target="../embeddings/oleObject37.bin"/><Relationship Id="rId35" Type="http://schemas.openxmlformats.org/officeDocument/2006/relationships/image" Target="../media/image4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746125" y="684213"/>
            <a:ext cx="7772400" cy="1035050"/>
          </a:xfrm>
          <a:noFill/>
        </p:spPr>
        <p:txBody>
          <a:bodyPr/>
          <a:lstStyle/>
          <a:p>
            <a:r>
              <a:rPr lang="hu-HU" altLang="hu-HU" sz="4800" dirty="0" smtClean="0">
                <a:effectLst/>
                <a:latin typeface="Times New Roman" pitchFamily="18" charset="0"/>
              </a:rPr>
              <a:t>Automatika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22400" y="1808163"/>
            <a:ext cx="6400800" cy="1231900"/>
          </a:xfrm>
          <a:noFill/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hu-HU" altLang="hu-HU" dirty="0" smtClean="0">
                <a:effectLst/>
                <a:latin typeface="Times New Roman" pitchFamily="18" charset="0"/>
              </a:rPr>
              <a:t>Klasszikus </a:t>
            </a:r>
          </a:p>
          <a:p>
            <a:pPr marL="0" indent="0" algn="ctr">
              <a:buFont typeface="Wingdings" pitchFamily="2" charset="2"/>
              <a:buNone/>
            </a:pPr>
            <a:r>
              <a:rPr lang="hu-HU" altLang="hu-HU" dirty="0" smtClean="0">
                <a:effectLst/>
                <a:latin typeface="Times New Roman" pitchFamily="18" charset="0"/>
              </a:rPr>
              <a:t>Szabályozás elmélet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403648" y="3429000"/>
            <a:ext cx="640080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hu-HU" altLang="hu-HU" sz="3200" dirty="0">
                <a:latin typeface="Times New Roman" pitchFamily="18" charset="0"/>
              </a:rPr>
              <a:t>I.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hu-HU" altLang="hu-HU" sz="3200" dirty="0">
                <a:latin typeface="Times New Roman" pitchFamily="18" charset="0"/>
              </a:rPr>
              <a:t>Áttekintés</a:t>
            </a:r>
          </a:p>
        </p:txBody>
      </p:sp>
      <p:pic>
        <p:nvPicPr>
          <p:cNvPr id="20481" name="Kép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87" y="4005064"/>
            <a:ext cx="6318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3568" y="5224264"/>
            <a:ext cx="3316019" cy="943868"/>
          </a:xfrm>
          <a:noFill/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hu-HU" altLang="hu-HU" dirty="0" smtClean="0">
                <a:effectLst/>
                <a:latin typeface="Times New Roman" pitchFamily="18" charset="0"/>
              </a:rPr>
              <a:t>Óbudai Egyetem </a:t>
            </a:r>
          </a:p>
          <a:p>
            <a:pPr marL="0" indent="0">
              <a:buFont typeface="Wingdings" pitchFamily="2" charset="2"/>
              <a:buNone/>
            </a:pPr>
            <a:r>
              <a:rPr lang="hu-HU" altLang="hu-HU" sz="2400" dirty="0" smtClean="0">
                <a:effectLst/>
                <a:latin typeface="Times New Roman" pitchFamily="18" charset="0"/>
              </a:rPr>
              <a:t>Dr. Neszveda József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38237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dirty="0" smtClean="0">
                <a:latin typeface="Times New Roman" pitchFamily="18" charset="0"/>
              </a:rPr>
              <a:t>Szabványos ipari jeltartományok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dirty="0" smtClean="0">
                <a:latin typeface="Times New Roman" pitchFamily="18" charset="0"/>
              </a:rPr>
              <a:t>Analóg</a:t>
            </a:r>
            <a:r>
              <a:rPr lang="hu-HU" sz="2800" dirty="0" smtClean="0">
                <a:latin typeface="Times New Roman" pitchFamily="18" charset="0"/>
              </a:rPr>
              <a:t/>
            </a:r>
            <a:br>
              <a:rPr lang="hu-HU" sz="2800" dirty="0" smtClean="0">
                <a:latin typeface="Times New Roman" pitchFamily="18" charset="0"/>
              </a:rPr>
            </a:br>
            <a:r>
              <a:rPr lang="hu-HU" sz="2400" dirty="0" smtClean="0">
                <a:latin typeface="Times New Roman" pitchFamily="18" charset="0"/>
              </a:rPr>
              <a:t>Leggyakoribb 4 – 20 mA, valamint 0 – 20 mA</a:t>
            </a:r>
            <a:br>
              <a:rPr lang="hu-HU" sz="2400" dirty="0" smtClean="0">
                <a:latin typeface="Times New Roman" pitchFamily="18" charset="0"/>
              </a:rPr>
            </a:br>
            <a:r>
              <a:rPr lang="hu-HU" sz="2400" dirty="0" smtClean="0">
                <a:latin typeface="Times New Roman" pitchFamily="18" charset="0"/>
              </a:rPr>
              <a:t>Előfordul 0 – 10 V</a:t>
            </a:r>
            <a:r>
              <a:rPr lang="hu-HU" sz="1800" dirty="0" smtClean="0">
                <a:latin typeface="Times New Roman" pitchFamily="18" charset="0"/>
              </a:rPr>
              <a:t>DC</a:t>
            </a:r>
            <a:r>
              <a:rPr lang="hu-HU" sz="2400" dirty="0" smtClean="0">
                <a:latin typeface="Times New Roman" pitchFamily="18" charset="0"/>
              </a:rPr>
              <a:t>, 400 – 800 Hz, 0.2 – 2 Bar</a:t>
            </a:r>
            <a:endParaRPr lang="hu-HU" sz="280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hu-HU" dirty="0" smtClean="0">
                <a:latin typeface="Times New Roman" pitchFamily="18" charset="0"/>
              </a:rPr>
              <a:t>Kétállapotú</a:t>
            </a:r>
            <a:r>
              <a:rPr lang="hu-HU" sz="2800" dirty="0" smtClean="0">
                <a:latin typeface="Times New Roman" pitchFamily="18" charset="0"/>
              </a:rPr>
              <a:t/>
            </a:r>
            <a:br>
              <a:rPr lang="hu-HU" sz="2800" dirty="0" smtClean="0">
                <a:latin typeface="Times New Roman" pitchFamily="18" charset="0"/>
              </a:rPr>
            </a:br>
            <a:r>
              <a:rPr lang="hu-HU" sz="2400" dirty="0" smtClean="0">
                <a:latin typeface="Times New Roman" pitchFamily="18" charset="0"/>
              </a:rPr>
              <a:t>Leggyakoribb 0 – 24 V</a:t>
            </a:r>
            <a:r>
              <a:rPr lang="hu-HU" sz="1800" dirty="0" smtClean="0">
                <a:latin typeface="Times New Roman" pitchFamily="18" charset="0"/>
              </a:rPr>
              <a:t>DC</a:t>
            </a:r>
            <a:r>
              <a:rPr lang="hu-HU" sz="2400" dirty="0" smtClean="0">
                <a:latin typeface="Times New Roman" pitchFamily="18" charset="0"/>
              </a:rPr>
              <a:t/>
            </a:r>
            <a:br>
              <a:rPr lang="hu-HU" sz="2400" dirty="0" smtClean="0">
                <a:latin typeface="Times New Roman" pitchFamily="18" charset="0"/>
              </a:rPr>
            </a:br>
            <a:r>
              <a:rPr lang="hu-HU" sz="2400" dirty="0" smtClean="0">
                <a:latin typeface="Times New Roman" pitchFamily="18" charset="0"/>
              </a:rPr>
              <a:t>(0 – 7 V: Logikai nulla, 14 – 30 V: Logikai 1)</a:t>
            </a:r>
            <a:br>
              <a:rPr lang="hu-HU" sz="2400" dirty="0" smtClean="0">
                <a:latin typeface="Times New Roman" pitchFamily="18" charset="0"/>
              </a:rPr>
            </a:br>
            <a:r>
              <a:rPr lang="hu-HU" sz="2400" dirty="0" smtClean="0">
                <a:latin typeface="Times New Roman" pitchFamily="18" charset="0"/>
              </a:rPr>
              <a:t>Előfordul 0 – 230 V</a:t>
            </a:r>
            <a:r>
              <a:rPr lang="hu-HU" sz="1800" dirty="0" smtClean="0">
                <a:latin typeface="Times New Roman" pitchFamily="18" charset="0"/>
              </a:rPr>
              <a:t>AC</a:t>
            </a:r>
            <a:endParaRPr lang="hu-HU" sz="240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hu-HU" dirty="0" smtClean="0">
                <a:latin typeface="Times New Roman" pitchFamily="18" charset="0"/>
              </a:rPr>
              <a:t>Digitális</a:t>
            </a:r>
            <a:br>
              <a:rPr lang="hu-HU" dirty="0" smtClean="0">
                <a:latin typeface="Times New Roman" pitchFamily="18" charset="0"/>
              </a:rPr>
            </a:br>
            <a:r>
              <a:rPr lang="hu-HU" sz="2400" dirty="0" smtClean="0">
                <a:latin typeface="Times New Roman" pitchFamily="18" charset="0"/>
              </a:rPr>
              <a:t>Ipari kommunikációs hálózatok</a:t>
            </a:r>
            <a:endParaRPr lang="hu-HU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hu-HU" sz="2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5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mtClean="0"/>
              <a:t>Jelek, jellemzők illesztése</a:t>
            </a:r>
          </a:p>
        </p:txBody>
      </p:sp>
      <p:graphicFrame>
        <p:nvGraphicFramePr>
          <p:cNvPr id="14339" name="Object 54"/>
          <p:cNvGraphicFramePr>
            <a:graphicFrameLocks noGrp="1" noChangeAspect="1"/>
          </p:cNvGraphicFramePr>
          <p:nvPr>
            <p:ph sz="half" idx="1"/>
          </p:nvPr>
        </p:nvGraphicFramePr>
        <p:xfrm>
          <a:off x="2843213" y="4221163"/>
          <a:ext cx="3024187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3" imgW="1473200" imgH="431800" progId="Equation.DSMT4">
                  <p:embed/>
                </p:oleObj>
              </mc:Choice>
              <mc:Fallback>
                <p:oleObj name="Equation" r:id="rId3" imgW="1473200" imgH="4318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221163"/>
                        <a:ext cx="3024187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0" name="Group 17"/>
          <p:cNvGrpSpPr>
            <a:grpSpLocks/>
          </p:cNvGrpSpPr>
          <p:nvPr/>
        </p:nvGrpSpPr>
        <p:grpSpPr bwMode="auto">
          <a:xfrm>
            <a:off x="5292725" y="1557338"/>
            <a:ext cx="576263" cy="2520950"/>
            <a:chOff x="340" y="1026"/>
            <a:chExt cx="363" cy="1588"/>
          </a:xfrm>
        </p:grpSpPr>
        <p:grpSp>
          <p:nvGrpSpPr>
            <p:cNvPr id="14368" name="Group 14"/>
            <p:cNvGrpSpPr>
              <a:grpSpLocks/>
            </p:cNvGrpSpPr>
            <p:nvPr/>
          </p:nvGrpSpPr>
          <p:grpSpPr bwMode="auto">
            <a:xfrm>
              <a:off x="612" y="1026"/>
              <a:ext cx="91" cy="1588"/>
              <a:chOff x="612" y="1026"/>
              <a:chExt cx="91" cy="1588"/>
            </a:xfrm>
          </p:grpSpPr>
          <p:sp>
            <p:nvSpPr>
              <p:cNvPr id="14371" name="Line 8"/>
              <p:cNvSpPr>
                <a:spLocks noChangeShapeType="1"/>
              </p:cNvSpPr>
              <p:nvPr/>
            </p:nvSpPr>
            <p:spPr bwMode="auto">
              <a:xfrm flipV="1">
                <a:off x="657" y="1026"/>
                <a:ext cx="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4372" name="Line 9"/>
              <p:cNvSpPr>
                <a:spLocks noChangeShapeType="1"/>
              </p:cNvSpPr>
              <p:nvPr/>
            </p:nvSpPr>
            <p:spPr bwMode="auto">
              <a:xfrm>
                <a:off x="612" y="1207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4373" name="Line 10"/>
              <p:cNvSpPr>
                <a:spLocks noChangeShapeType="1"/>
              </p:cNvSpPr>
              <p:nvPr/>
            </p:nvSpPr>
            <p:spPr bwMode="auto">
              <a:xfrm>
                <a:off x="612" y="2478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14369" name="Text Box 15"/>
            <p:cNvSpPr txBox="1">
              <a:spLocks noChangeArrowheads="1"/>
            </p:cNvSpPr>
            <p:nvPr/>
          </p:nvSpPr>
          <p:spPr bwMode="auto">
            <a:xfrm>
              <a:off x="340" y="1117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hu-HU" altLang="hu-HU"/>
                <a:t>U</a:t>
              </a:r>
              <a:r>
                <a:rPr lang="hu-HU" altLang="hu-HU" baseline="-25000"/>
                <a:t>max</a:t>
              </a:r>
            </a:p>
          </p:txBody>
        </p:sp>
        <p:sp>
          <p:nvSpPr>
            <p:cNvPr id="14370" name="Text Box 16"/>
            <p:cNvSpPr txBox="1">
              <a:spLocks noChangeArrowheads="1"/>
            </p:cNvSpPr>
            <p:nvPr/>
          </p:nvSpPr>
          <p:spPr bwMode="auto">
            <a:xfrm>
              <a:off x="340" y="2387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hu-HU" altLang="hu-HU"/>
                <a:t>U</a:t>
              </a:r>
              <a:r>
                <a:rPr lang="hu-HU" altLang="hu-HU" baseline="-25000"/>
                <a:t>mix</a:t>
              </a:r>
            </a:p>
          </p:txBody>
        </p:sp>
      </p:grpSp>
      <p:grpSp>
        <p:nvGrpSpPr>
          <p:cNvPr id="14341" name="Group 26"/>
          <p:cNvGrpSpPr>
            <a:grpSpLocks/>
          </p:cNvGrpSpPr>
          <p:nvPr/>
        </p:nvGrpSpPr>
        <p:grpSpPr bwMode="auto">
          <a:xfrm>
            <a:off x="2916238" y="1557338"/>
            <a:ext cx="144462" cy="2520950"/>
            <a:chOff x="612" y="1026"/>
            <a:chExt cx="91" cy="1588"/>
          </a:xfrm>
        </p:grpSpPr>
        <p:sp>
          <p:nvSpPr>
            <p:cNvPr id="14365" name="Line 27"/>
            <p:cNvSpPr>
              <a:spLocks noChangeShapeType="1"/>
            </p:cNvSpPr>
            <p:nvPr/>
          </p:nvSpPr>
          <p:spPr bwMode="auto">
            <a:xfrm flipV="1">
              <a:off x="657" y="1026"/>
              <a:ext cx="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4366" name="Line 28"/>
            <p:cNvSpPr>
              <a:spLocks noChangeShapeType="1"/>
            </p:cNvSpPr>
            <p:nvPr/>
          </p:nvSpPr>
          <p:spPr bwMode="auto">
            <a:xfrm>
              <a:off x="612" y="120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4367" name="Line 29"/>
            <p:cNvSpPr>
              <a:spLocks noChangeShapeType="1"/>
            </p:cNvSpPr>
            <p:nvPr/>
          </p:nvSpPr>
          <p:spPr bwMode="auto">
            <a:xfrm>
              <a:off x="612" y="2478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14342" name="Text Box 30"/>
          <p:cNvSpPr txBox="1">
            <a:spLocks noChangeArrowheads="1"/>
          </p:cNvSpPr>
          <p:nvPr/>
        </p:nvSpPr>
        <p:spPr bwMode="auto">
          <a:xfrm>
            <a:off x="3132138" y="170021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Y</a:t>
            </a:r>
            <a:r>
              <a:rPr lang="hu-HU" altLang="hu-HU" baseline="-25000"/>
              <a:t>Mmax</a:t>
            </a:r>
          </a:p>
        </p:txBody>
      </p:sp>
      <p:sp>
        <p:nvSpPr>
          <p:cNvPr id="14343" name="Text Box 31"/>
          <p:cNvSpPr txBox="1">
            <a:spLocks noChangeArrowheads="1"/>
          </p:cNvSpPr>
          <p:nvPr/>
        </p:nvSpPr>
        <p:spPr bwMode="auto">
          <a:xfrm>
            <a:off x="3132138" y="3716338"/>
            <a:ext cx="647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Y</a:t>
            </a:r>
            <a:r>
              <a:rPr lang="hu-HU" altLang="hu-HU" baseline="-25000"/>
              <a:t>Mmix</a:t>
            </a:r>
          </a:p>
        </p:txBody>
      </p:sp>
      <p:grpSp>
        <p:nvGrpSpPr>
          <p:cNvPr id="14344" name="Group 32"/>
          <p:cNvGrpSpPr>
            <a:grpSpLocks/>
          </p:cNvGrpSpPr>
          <p:nvPr/>
        </p:nvGrpSpPr>
        <p:grpSpPr bwMode="auto">
          <a:xfrm>
            <a:off x="755650" y="1557338"/>
            <a:ext cx="576263" cy="2520950"/>
            <a:chOff x="340" y="1026"/>
            <a:chExt cx="363" cy="1588"/>
          </a:xfrm>
        </p:grpSpPr>
        <p:grpSp>
          <p:nvGrpSpPr>
            <p:cNvPr id="14359" name="Group 33"/>
            <p:cNvGrpSpPr>
              <a:grpSpLocks/>
            </p:cNvGrpSpPr>
            <p:nvPr/>
          </p:nvGrpSpPr>
          <p:grpSpPr bwMode="auto">
            <a:xfrm>
              <a:off x="612" y="1026"/>
              <a:ext cx="91" cy="1588"/>
              <a:chOff x="612" y="1026"/>
              <a:chExt cx="91" cy="1588"/>
            </a:xfrm>
          </p:grpSpPr>
          <p:sp>
            <p:nvSpPr>
              <p:cNvPr id="14362" name="Line 34"/>
              <p:cNvSpPr>
                <a:spLocks noChangeShapeType="1"/>
              </p:cNvSpPr>
              <p:nvPr/>
            </p:nvSpPr>
            <p:spPr bwMode="auto">
              <a:xfrm flipV="1">
                <a:off x="657" y="1026"/>
                <a:ext cx="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4363" name="Line 35"/>
              <p:cNvSpPr>
                <a:spLocks noChangeShapeType="1"/>
              </p:cNvSpPr>
              <p:nvPr/>
            </p:nvSpPr>
            <p:spPr bwMode="auto">
              <a:xfrm>
                <a:off x="612" y="1207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4364" name="Line 36"/>
              <p:cNvSpPr>
                <a:spLocks noChangeShapeType="1"/>
              </p:cNvSpPr>
              <p:nvPr/>
            </p:nvSpPr>
            <p:spPr bwMode="auto">
              <a:xfrm>
                <a:off x="612" y="2478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14360" name="Text Box 37"/>
            <p:cNvSpPr txBox="1">
              <a:spLocks noChangeArrowheads="1"/>
            </p:cNvSpPr>
            <p:nvPr/>
          </p:nvSpPr>
          <p:spPr bwMode="auto">
            <a:xfrm>
              <a:off x="340" y="1117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hu-HU" altLang="hu-HU"/>
                <a:t>Y</a:t>
              </a:r>
              <a:r>
                <a:rPr lang="hu-HU" altLang="hu-HU" baseline="-25000"/>
                <a:t>max</a:t>
              </a:r>
            </a:p>
          </p:txBody>
        </p:sp>
        <p:sp>
          <p:nvSpPr>
            <p:cNvPr id="14361" name="Text Box 38"/>
            <p:cNvSpPr txBox="1">
              <a:spLocks noChangeArrowheads="1"/>
            </p:cNvSpPr>
            <p:nvPr/>
          </p:nvSpPr>
          <p:spPr bwMode="auto">
            <a:xfrm>
              <a:off x="340" y="2387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hu-HU" altLang="hu-HU"/>
                <a:t>Y</a:t>
              </a:r>
              <a:r>
                <a:rPr lang="hu-HU" altLang="hu-HU" baseline="-25000"/>
                <a:t>mix</a:t>
              </a:r>
            </a:p>
          </p:txBody>
        </p:sp>
      </p:grpSp>
      <p:grpSp>
        <p:nvGrpSpPr>
          <p:cNvPr id="14345" name="Group 41"/>
          <p:cNvGrpSpPr>
            <a:grpSpLocks/>
          </p:cNvGrpSpPr>
          <p:nvPr/>
        </p:nvGrpSpPr>
        <p:grpSpPr bwMode="auto">
          <a:xfrm>
            <a:off x="7667625" y="1555750"/>
            <a:ext cx="144463" cy="2520950"/>
            <a:chOff x="612" y="1026"/>
            <a:chExt cx="91" cy="1588"/>
          </a:xfrm>
        </p:grpSpPr>
        <p:sp>
          <p:nvSpPr>
            <p:cNvPr id="14356" name="Line 42"/>
            <p:cNvSpPr>
              <a:spLocks noChangeShapeType="1"/>
            </p:cNvSpPr>
            <p:nvPr/>
          </p:nvSpPr>
          <p:spPr bwMode="auto">
            <a:xfrm flipV="1">
              <a:off x="657" y="1026"/>
              <a:ext cx="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4357" name="Line 43"/>
            <p:cNvSpPr>
              <a:spLocks noChangeShapeType="1"/>
            </p:cNvSpPr>
            <p:nvPr/>
          </p:nvSpPr>
          <p:spPr bwMode="auto">
            <a:xfrm>
              <a:off x="612" y="120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4358" name="Line 44"/>
            <p:cNvSpPr>
              <a:spLocks noChangeShapeType="1"/>
            </p:cNvSpPr>
            <p:nvPr/>
          </p:nvSpPr>
          <p:spPr bwMode="auto">
            <a:xfrm>
              <a:off x="612" y="2478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14346" name="Text Box 45"/>
          <p:cNvSpPr txBox="1">
            <a:spLocks noChangeArrowheads="1"/>
          </p:cNvSpPr>
          <p:nvPr/>
        </p:nvSpPr>
        <p:spPr bwMode="auto">
          <a:xfrm>
            <a:off x="7885113" y="170021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U</a:t>
            </a:r>
            <a:r>
              <a:rPr lang="hu-HU" altLang="hu-HU" baseline="-25000"/>
              <a:t>Mmax</a:t>
            </a:r>
          </a:p>
        </p:txBody>
      </p:sp>
      <p:sp>
        <p:nvSpPr>
          <p:cNvPr id="14347" name="Text Box 46"/>
          <p:cNvSpPr txBox="1">
            <a:spLocks noChangeArrowheads="1"/>
          </p:cNvSpPr>
          <p:nvPr/>
        </p:nvSpPr>
        <p:spPr bwMode="auto">
          <a:xfrm>
            <a:off x="7885113" y="3716338"/>
            <a:ext cx="647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U</a:t>
            </a:r>
            <a:r>
              <a:rPr lang="hu-HU" altLang="hu-HU" baseline="-25000"/>
              <a:t>Mmix</a:t>
            </a:r>
          </a:p>
        </p:txBody>
      </p:sp>
      <p:sp>
        <p:nvSpPr>
          <p:cNvPr id="14348" name="Rectangle 47"/>
          <p:cNvSpPr>
            <a:spLocks noChangeArrowheads="1"/>
          </p:cNvSpPr>
          <p:nvPr/>
        </p:nvSpPr>
        <p:spPr bwMode="auto">
          <a:xfrm>
            <a:off x="3203575" y="2492375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/>
              <a:t>A/D</a:t>
            </a:r>
          </a:p>
        </p:txBody>
      </p:sp>
      <p:sp>
        <p:nvSpPr>
          <p:cNvPr id="14349" name="Rectangle 48"/>
          <p:cNvSpPr>
            <a:spLocks noChangeArrowheads="1"/>
          </p:cNvSpPr>
          <p:nvPr/>
        </p:nvSpPr>
        <p:spPr bwMode="auto">
          <a:xfrm>
            <a:off x="5003800" y="2492375"/>
            <a:ext cx="5762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/>
              <a:t>D/A</a:t>
            </a:r>
          </a:p>
        </p:txBody>
      </p:sp>
      <p:sp>
        <p:nvSpPr>
          <p:cNvPr id="14350" name="Line 49"/>
          <p:cNvSpPr>
            <a:spLocks noChangeShapeType="1"/>
          </p:cNvSpPr>
          <p:nvPr/>
        </p:nvSpPr>
        <p:spPr bwMode="auto">
          <a:xfrm>
            <a:off x="1619250" y="184467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4351" name="Line 50"/>
          <p:cNvSpPr>
            <a:spLocks noChangeShapeType="1"/>
          </p:cNvSpPr>
          <p:nvPr/>
        </p:nvSpPr>
        <p:spPr bwMode="auto">
          <a:xfrm>
            <a:off x="1547813" y="38608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4352" name="Line 51"/>
          <p:cNvSpPr>
            <a:spLocks noChangeShapeType="1"/>
          </p:cNvSpPr>
          <p:nvPr/>
        </p:nvSpPr>
        <p:spPr bwMode="auto">
          <a:xfrm>
            <a:off x="6227763" y="184467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4353" name="Line 52"/>
          <p:cNvSpPr>
            <a:spLocks noChangeShapeType="1"/>
          </p:cNvSpPr>
          <p:nvPr/>
        </p:nvSpPr>
        <p:spPr bwMode="auto">
          <a:xfrm>
            <a:off x="6156325" y="38608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4354" name="Text Box 53"/>
          <p:cNvSpPr txBox="1">
            <a:spLocks noChangeArrowheads="1"/>
          </p:cNvSpPr>
          <p:nvPr/>
        </p:nvSpPr>
        <p:spPr bwMode="auto">
          <a:xfrm>
            <a:off x="3635375" y="4797425"/>
            <a:ext cx="792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hu-HU" altLang="hu-HU"/>
          </a:p>
        </p:txBody>
      </p:sp>
      <p:graphicFrame>
        <p:nvGraphicFramePr>
          <p:cNvPr id="14355" name="Object 56"/>
          <p:cNvGraphicFramePr>
            <a:graphicFrameLocks noGrp="1" noChangeAspect="1"/>
          </p:cNvGraphicFramePr>
          <p:nvPr>
            <p:ph sz="half" idx="2"/>
          </p:nvPr>
        </p:nvGraphicFramePr>
        <p:xfrm>
          <a:off x="2700338" y="5229225"/>
          <a:ext cx="36004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5" imgW="1854200" imgH="393700" progId="Equation.DSMT4">
                  <p:embed/>
                </p:oleObj>
              </mc:Choice>
              <mc:Fallback>
                <p:oleObj name="Equation" r:id="rId5" imgW="1854200" imgH="3937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229225"/>
                        <a:ext cx="36004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pPr eaLnBrk="1" hangingPunct="1">
              <a:defRPr/>
            </a:pPr>
            <a:r>
              <a:rPr lang="hu-HU" smtClean="0">
                <a:latin typeface="Times New Roman" pitchFamily="18" charset="0"/>
              </a:rPr>
              <a:t>Modell alkotás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4784725"/>
          </a:xfrm>
        </p:spPr>
        <p:txBody>
          <a:bodyPr/>
          <a:lstStyle/>
          <a:p>
            <a:pPr algn="just" eaLnBrk="1" hangingPunct="1">
              <a:defRPr/>
            </a:pPr>
            <a:r>
              <a:rPr lang="hu-HU" dirty="0" smtClean="0"/>
              <a:t>Az összetett irányítási feladatot fel kell bontani egyszerűbb, egymástól független feladatokra.</a:t>
            </a:r>
            <a:br>
              <a:rPr lang="hu-HU" dirty="0" smtClean="0"/>
            </a:br>
            <a:r>
              <a:rPr lang="hu-HU" sz="2400" dirty="0" smtClean="0"/>
              <a:t>Lehetőleg minden egyes irányított jellemző önálló feladat legyen!</a:t>
            </a:r>
            <a:br>
              <a:rPr lang="hu-HU" sz="2400" dirty="0" smtClean="0"/>
            </a:br>
            <a:r>
              <a:rPr lang="hu-HU" sz="2400" dirty="0" smtClean="0"/>
              <a:t>(Ez nem mindig lehetséges., de e tárgy keretében csak ezt tárgyaljuk)</a:t>
            </a:r>
          </a:p>
          <a:p>
            <a:pPr eaLnBrk="1" hangingPunct="1">
              <a:defRPr/>
            </a:pPr>
            <a:r>
              <a:rPr lang="hu-HU" dirty="0" smtClean="0"/>
              <a:t>Mérésekkel </a:t>
            </a:r>
            <a:r>
              <a:rPr lang="hu-HU" sz="2400" dirty="0" smtClean="0"/>
              <a:t>(</a:t>
            </a:r>
            <a:r>
              <a:rPr lang="en-US" sz="2400" dirty="0" smtClean="0"/>
              <a:t>black box</a:t>
            </a:r>
            <a:r>
              <a:rPr lang="hu-HU" sz="2400" dirty="0" smtClean="0"/>
              <a:t> = fekete doboz modell)</a:t>
            </a:r>
            <a:r>
              <a:rPr lang="hu-HU" dirty="0" smtClean="0"/>
              <a:t>, vagy az anyag és energia áramok egyensúlyi egyenleteit alkalmazva </a:t>
            </a:r>
            <a:r>
              <a:rPr lang="hu-HU" sz="2400" dirty="0" smtClean="0"/>
              <a:t>(</a:t>
            </a:r>
            <a:r>
              <a:rPr lang="en-US" sz="2400" dirty="0" smtClean="0"/>
              <a:t>grey box</a:t>
            </a:r>
            <a:r>
              <a:rPr lang="hu-HU" sz="2400" dirty="0" smtClean="0"/>
              <a:t> = szürke doboz modell)</a:t>
            </a:r>
            <a:r>
              <a:rPr lang="hu-HU" dirty="0" smtClean="0"/>
              <a:t> matematikai modellt kell készíteni az irányítási feladatokra.</a:t>
            </a:r>
            <a:br>
              <a:rPr lang="hu-HU" dirty="0" smtClean="0"/>
            </a:br>
            <a:r>
              <a:rPr lang="hu-HU" sz="2400" dirty="0" smtClean="0"/>
              <a:t>(A matematikai modell válasza a gerjesztő jelekre az előírt mérnöki pontossággal megegyezik fizikai rendszer viselkedésével.)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smtClean="0">
                <a:latin typeface="Times New Roman" pitchFamily="18" charset="0"/>
              </a:rPr>
              <a:t>Irányítási stratégia</a:t>
            </a:r>
            <a:endParaRPr lang="hu-HU" sz="28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751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hu-HU" sz="3600" smtClean="0">
                <a:latin typeface="Times New Roman" pitchFamily="18" charset="0"/>
              </a:rPr>
              <a:t>Vezérlés</a:t>
            </a:r>
            <a:br>
              <a:rPr lang="hu-HU" sz="3600" smtClean="0">
                <a:latin typeface="Times New Roman" pitchFamily="18" charset="0"/>
              </a:rPr>
            </a:br>
            <a:r>
              <a:rPr lang="hu-HU" sz="2800" smtClean="0"/>
              <a:t>Minden az irányított jellemzőre ható fizikai mennyiséget (jellemzőt) mérünk. Minden lehetséges körülmény esetén kielégítően </a:t>
            </a:r>
            <a:r>
              <a:rPr lang="hu-HU" sz="2800" b="1" smtClean="0"/>
              <a:t>pontos a modell</a:t>
            </a:r>
            <a:r>
              <a:rPr lang="hu-HU" sz="2800" smtClean="0"/>
              <a:t>ünk. A beavatkozás a modell alapján történik.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sz="3600" smtClean="0">
                <a:latin typeface="Times New Roman" pitchFamily="18" charset="0"/>
              </a:rPr>
              <a:t>Szabályozás</a:t>
            </a:r>
            <a:br>
              <a:rPr lang="hu-HU" sz="3600" smtClean="0">
                <a:latin typeface="Times New Roman" pitchFamily="18" charset="0"/>
              </a:rPr>
            </a:br>
            <a:r>
              <a:rPr lang="hu-HU" sz="2800" smtClean="0"/>
              <a:t>Az irányított jellemzőt mérjük és a többi az irányított jellemzőre ható fizikai mennyiség eltérését az üzemi értéktől zavarnak tekintünk. Az irányított jellemzőt hasonlítjuk össze az előírt értékkel. A beavatkozás az eltérés megszüntetése érdekében történik.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mtClean="0"/>
              <a:t>Stratégia választás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7921625" cy="4713288"/>
          </a:xfrm>
        </p:spPr>
        <p:txBody>
          <a:bodyPr/>
          <a:lstStyle/>
          <a:p>
            <a:pPr eaLnBrk="1" hangingPunct="1">
              <a:defRPr/>
            </a:pPr>
            <a:r>
              <a:rPr lang="hu-HU" sz="2800" dirty="0" smtClean="0"/>
              <a:t>Ha van kielégítő pontosságú modell, akkor alkalmazható a vezérlés.</a:t>
            </a:r>
          </a:p>
          <a:p>
            <a:pPr eaLnBrk="1" hangingPunct="1">
              <a:defRPr/>
            </a:pPr>
            <a:r>
              <a:rPr lang="hu-HU" sz="2800" dirty="0" smtClean="0"/>
              <a:t>Ha a szakasz modellezhető csupa kétállapotú jellel, akkor mindig alkalmazható vezérlés.</a:t>
            </a:r>
            <a:br>
              <a:rPr lang="hu-HU" sz="2800" dirty="0" smtClean="0"/>
            </a:br>
            <a:r>
              <a:rPr lang="hu-HU" sz="2400" dirty="0" smtClean="0"/>
              <a:t>Lehet analóg jellemző (nyomás, szint, stb.), ha a modellhez elég csak azt tudni, hogy egy értéknél kisebb vagy nagyobb.</a:t>
            </a:r>
          </a:p>
          <a:p>
            <a:pPr eaLnBrk="1" hangingPunct="1">
              <a:defRPr/>
            </a:pPr>
            <a:r>
              <a:rPr lang="hu-HU" sz="2800" dirty="0"/>
              <a:t>Analóg jeleket tartalmazó irányítást vezérléssel megoldani általában költséges.</a:t>
            </a:r>
            <a:br>
              <a:rPr lang="hu-HU" sz="2800" dirty="0"/>
            </a:br>
            <a:r>
              <a:rPr lang="hu-HU" sz="2400" dirty="0" smtClean="0"/>
              <a:t>Az analóg  mérés drágább, mint a kétállapotú, általában egynél több </a:t>
            </a:r>
            <a:r>
              <a:rPr lang="hu-HU" sz="2400" dirty="0"/>
              <a:t>jellemzőt kell mérni, </a:t>
            </a:r>
            <a:r>
              <a:rPr lang="hu-HU" sz="2400" dirty="0" smtClean="0"/>
              <a:t>és idővel </a:t>
            </a:r>
            <a:r>
              <a:rPr lang="hu-HU" sz="2400" dirty="0"/>
              <a:t>(kopás, öregedés, évszakok váltakozása, stb.) a rendszer modell paraméterei </a:t>
            </a:r>
            <a:r>
              <a:rPr lang="hu-HU" sz="2400" dirty="0" smtClean="0"/>
              <a:t>megváltoznak.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dirty="0" smtClean="0"/>
              <a:t>Vezérlés kétállapotú jelekkel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065269" cy="4680422"/>
          </a:xfrm>
        </p:spPr>
        <p:txBody>
          <a:bodyPr/>
          <a:lstStyle/>
          <a:p>
            <a:pPr eaLnBrk="1" hangingPunct="1">
              <a:defRPr/>
            </a:pPr>
            <a:r>
              <a:rPr lang="hu-HU" sz="2800" dirty="0" smtClean="0"/>
              <a:t>A Bool algebra szabályaival definiálható az algoritmus.</a:t>
            </a:r>
          </a:p>
          <a:p>
            <a:pPr eaLnBrk="1" hangingPunct="1">
              <a:defRPr/>
            </a:pPr>
            <a:r>
              <a:rPr lang="hu-HU" sz="2800" dirty="0" smtClean="0"/>
              <a:t>Az algoritmus zárt szekvenciákból épül fel.</a:t>
            </a:r>
            <a:br>
              <a:rPr lang="hu-HU" sz="2800" dirty="0" smtClean="0"/>
            </a:br>
            <a:r>
              <a:rPr lang="en-US" sz="2400" dirty="0" smtClean="0"/>
              <a:t>If…than   else, Do…until</a:t>
            </a:r>
            <a:r>
              <a:rPr lang="hu-HU" sz="2400" dirty="0" smtClean="0"/>
              <a:t>,  stb. A fejlesztő szoftverek gyakran felkínálnak grafikus megjelenítő felületeket, valamint kész, jól tesztelt szubrutinokat (funkció blokkok, függvények).</a:t>
            </a:r>
          </a:p>
          <a:p>
            <a:pPr eaLnBrk="1" hangingPunct="1">
              <a:defRPr/>
            </a:pPr>
            <a:r>
              <a:rPr lang="hu-HU" sz="2800" dirty="0" smtClean="0"/>
              <a:t>Berendezéscsoport, technológia irányításakor a feladatok nagyobb hányada </a:t>
            </a:r>
            <a:r>
              <a:rPr lang="en-US" sz="2800" dirty="0" smtClean="0"/>
              <a:t>On/Off</a:t>
            </a:r>
            <a:r>
              <a:rPr lang="hu-HU" sz="2800" dirty="0" smtClean="0"/>
              <a:t> vezérlés.</a:t>
            </a:r>
            <a:r>
              <a:rPr lang="hu-HU" sz="2800" dirty="0"/>
              <a:t/>
            </a:r>
            <a:br>
              <a:rPr lang="hu-HU" sz="2800" dirty="0"/>
            </a:br>
            <a:r>
              <a:rPr lang="hu-HU" sz="2400" dirty="0">
                <a:solidFill>
                  <a:prstClr val="white"/>
                </a:solidFill>
              </a:rPr>
              <a:t>Iparágtól függően az összes feladat 75 -95% </a:t>
            </a:r>
            <a:r>
              <a:rPr lang="en-US" sz="2400" dirty="0">
                <a:solidFill>
                  <a:prstClr val="white"/>
                </a:solidFill>
              </a:rPr>
              <a:t>On/Off</a:t>
            </a:r>
            <a:r>
              <a:rPr lang="hu-HU" sz="2400" dirty="0">
                <a:solidFill>
                  <a:prstClr val="white"/>
                </a:solidFill>
              </a:rPr>
              <a:t> vezérlés. </a:t>
            </a:r>
            <a:r>
              <a:rPr lang="hu-HU" sz="2400" dirty="0" smtClean="0"/>
              <a:t>A vész rendszer mindig, a védelmi rendszer szinte mindig csupa kétállapotú vezérlés. Az indítás, üzemeltetés, normál leállás folyamata tipikus sorrendi vezérlés.</a:t>
            </a:r>
          </a:p>
        </p:txBody>
      </p:sp>
    </p:spTree>
    <p:extLst>
      <p:ext uri="{BB962C8B-B14F-4D97-AF65-F5344CB8AC3E}">
        <p14:creationId xmlns:p14="http://schemas.microsoft.com/office/powerpoint/2010/main" val="3539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dirty="0" smtClean="0"/>
              <a:t>Szabályozás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7921625" cy="4713288"/>
          </a:xfrm>
        </p:spPr>
        <p:txBody>
          <a:bodyPr/>
          <a:lstStyle/>
          <a:p>
            <a:pPr eaLnBrk="1" hangingPunct="1">
              <a:defRPr/>
            </a:pPr>
            <a:r>
              <a:rPr lang="hu-HU" sz="2800" dirty="0" smtClean="0"/>
              <a:t>A SISO (</a:t>
            </a:r>
            <a:r>
              <a:rPr lang="en-US" sz="2000" dirty="0" smtClean="0"/>
              <a:t>Single Input Single Output</a:t>
            </a:r>
            <a:r>
              <a:rPr lang="en-US" sz="2800" dirty="0" smtClean="0"/>
              <a:t>) feedback </a:t>
            </a:r>
            <a:r>
              <a:rPr lang="hu-HU" sz="2800" dirty="0" smtClean="0"/>
              <a:t>(</a:t>
            </a:r>
            <a:r>
              <a:rPr lang="hu-HU" sz="2000" dirty="0" smtClean="0"/>
              <a:t>negatívan visszacsatolt</a:t>
            </a:r>
            <a:r>
              <a:rPr lang="hu-HU" sz="2800" dirty="0" smtClean="0"/>
              <a:t>) struktúra lefedi a szabályozási feladatok döntő hányadát.</a:t>
            </a:r>
          </a:p>
          <a:p>
            <a:pPr eaLnBrk="1" hangingPunct="1">
              <a:defRPr/>
            </a:pPr>
            <a:r>
              <a:rPr lang="hu-HU" sz="2800" dirty="0" smtClean="0"/>
              <a:t>Összetett (</a:t>
            </a:r>
            <a:r>
              <a:rPr lang="en-US" sz="2000" dirty="0" smtClean="0"/>
              <a:t>Cascade, Feedforward</a:t>
            </a:r>
            <a:r>
              <a:rPr lang="hu-HU" sz="2800" dirty="0" smtClean="0"/>
              <a:t>) szabályozások.</a:t>
            </a:r>
            <a:br>
              <a:rPr lang="hu-HU" sz="2800" dirty="0" smtClean="0"/>
            </a:br>
            <a:r>
              <a:rPr lang="hu-HU" sz="2400" dirty="0" smtClean="0"/>
              <a:t>Iparágtól függően a szabályozási feladatok 1 – 7%-a.</a:t>
            </a:r>
          </a:p>
          <a:p>
            <a:pPr eaLnBrk="1" hangingPunct="1">
              <a:defRPr/>
            </a:pPr>
            <a:r>
              <a:rPr lang="hu-HU" sz="2800" dirty="0">
                <a:solidFill>
                  <a:prstClr val="white"/>
                </a:solidFill>
              </a:rPr>
              <a:t>A </a:t>
            </a:r>
            <a:r>
              <a:rPr lang="hu-HU" sz="2800" dirty="0" smtClean="0">
                <a:solidFill>
                  <a:prstClr val="white"/>
                </a:solidFill>
              </a:rPr>
              <a:t>MIMO (</a:t>
            </a:r>
            <a:r>
              <a:rPr lang="hu-HU" sz="2000" dirty="0" smtClean="0">
                <a:solidFill>
                  <a:prstClr val="white"/>
                </a:solidFill>
              </a:rPr>
              <a:t>Multi</a:t>
            </a:r>
            <a:r>
              <a:rPr lang="en-US" sz="2000" dirty="0" smtClean="0">
                <a:solidFill>
                  <a:prstClr val="white"/>
                </a:solidFill>
              </a:rPr>
              <a:t> </a:t>
            </a:r>
            <a:r>
              <a:rPr lang="en-US" sz="2000" dirty="0">
                <a:solidFill>
                  <a:prstClr val="white"/>
                </a:solidFill>
              </a:rPr>
              <a:t>Input </a:t>
            </a:r>
            <a:r>
              <a:rPr lang="hu-HU" sz="2000" dirty="0" smtClean="0">
                <a:solidFill>
                  <a:prstClr val="white"/>
                </a:solidFill>
              </a:rPr>
              <a:t>Multi</a:t>
            </a:r>
            <a:r>
              <a:rPr lang="en-US" sz="2000" dirty="0" smtClean="0">
                <a:solidFill>
                  <a:prstClr val="white"/>
                </a:solidFill>
              </a:rPr>
              <a:t> </a:t>
            </a:r>
            <a:r>
              <a:rPr lang="en-US" sz="2000" dirty="0">
                <a:solidFill>
                  <a:prstClr val="white"/>
                </a:solidFill>
              </a:rPr>
              <a:t>Output</a:t>
            </a:r>
            <a:r>
              <a:rPr lang="en-US" sz="2800" dirty="0" smtClean="0">
                <a:solidFill>
                  <a:prstClr val="white"/>
                </a:solidFill>
              </a:rPr>
              <a:t>)</a:t>
            </a:r>
            <a:r>
              <a:rPr lang="hu-HU" sz="2800" dirty="0" smtClean="0">
                <a:solidFill>
                  <a:prstClr val="white"/>
                </a:solidFill>
              </a:rPr>
              <a:t> és a</a:t>
            </a:r>
            <a:r>
              <a:rPr lang="en-US" sz="2800" dirty="0" smtClean="0">
                <a:solidFill>
                  <a:prstClr val="white"/>
                </a:solidFill>
              </a:rPr>
              <a:t> </a:t>
            </a:r>
            <a:r>
              <a:rPr lang="hu-HU" sz="2800" dirty="0" smtClean="0">
                <a:solidFill>
                  <a:prstClr val="white"/>
                </a:solidFill>
              </a:rPr>
              <a:t>adaptív</a:t>
            </a:r>
            <a:r>
              <a:rPr lang="en-US" sz="2800" dirty="0" smtClean="0">
                <a:solidFill>
                  <a:prstClr val="white"/>
                </a:solidFill>
              </a:rPr>
              <a:t> </a:t>
            </a:r>
            <a:r>
              <a:rPr lang="hu-HU" sz="2800" dirty="0" smtClean="0">
                <a:solidFill>
                  <a:prstClr val="white"/>
                </a:solidFill>
              </a:rPr>
              <a:t>(</a:t>
            </a:r>
            <a:r>
              <a:rPr lang="hu-HU" sz="2000" dirty="0" smtClean="0">
                <a:solidFill>
                  <a:prstClr val="white"/>
                </a:solidFill>
              </a:rPr>
              <a:t>öntanuló</a:t>
            </a:r>
            <a:r>
              <a:rPr lang="hu-HU" sz="2800" dirty="0" smtClean="0">
                <a:solidFill>
                  <a:prstClr val="white"/>
                </a:solidFill>
              </a:rPr>
              <a:t>) struktúra</a:t>
            </a:r>
            <a:r>
              <a:rPr lang="hu-HU" sz="2800" dirty="0" smtClean="0"/>
              <a:t>.</a:t>
            </a:r>
            <a:r>
              <a:rPr lang="hu-HU" sz="2800" dirty="0"/>
              <a:t/>
            </a:r>
            <a:br>
              <a:rPr lang="hu-HU" sz="2800" dirty="0"/>
            </a:br>
            <a:r>
              <a:rPr lang="hu-HU" sz="2400" dirty="0" smtClean="0"/>
              <a:t>Tipikus MIMO alkalmazás  a repülő gép vagy tankerhajó navigáció és a festő, hegesztő, stb. robot irányítás, illetve adaptív szabályozás a folyamatirányítás (</a:t>
            </a:r>
            <a:r>
              <a:rPr lang="en-US" sz="2000" dirty="0" smtClean="0"/>
              <a:t>Process Control</a:t>
            </a:r>
            <a:r>
              <a:rPr lang="hu-HU" sz="2400" dirty="0" smtClean="0"/>
              <a:t>) szabályozási feladatainak 1 – 2%-a.</a:t>
            </a:r>
          </a:p>
        </p:txBody>
      </p:sp>
    </p:spTree>
    <p:extLst>
      <p:ext uri="{BB962C8B-B14F-4D97-AF65-F5344CB8AC3E}">
        <p14:creationId xmlns:p14="http://schemas.microsoft.com/office/powerpoint/2010/main" val="23491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548680"/>
            <a:ext cx="8229600" cy="922337"/>
          </a:xfrm>
        </p:spPr>
        <p:txBody>
          <a:bodyPr/>
          <a:lstStyle/>
          <a:p>
            <a:pPr eaLnBrk="1" hangingPunct="1">
              <a:defRPr/>
            </a:pPr>
            <a:r>
              <a:rPr lang="hu-HU" dirty="0" smtClean="0"/>
              <a:t>A jelátvivő tag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628800"/>
            <a:ext cx="8551862" cy="4536503"/>
          </a:xfrm>
        </p:spPr>
        <p:txBody>
          <a:bodyPr/>
          <a:lstStyle/>
          <a:p>
            <a:pPr eaLnBrk="1" hangingPunct="1">
              <a:buNone/>
            </a:pPr>
            <a:r>
              <a:rPr lang="hu-HU" altLang="hu-HU" dirty="0" smtClean="0"/>
              <a:t>Az irányítástechnika jelátvivő tagként vizsgál minden olyan alkatrészt (pl.: műveleti erősítő, szelep, stb.), szervet (pl.: jelillesztő áramkör, szivattyú, nyomás-, szint-távadó, stb.), illetve technológiai egységet (pl.: tartály, hőcserélő, autokláv, kazán, stb.), amelyeknek egy számunkra fontos jele, jellemzője (kimeneti jel, jellemző) </a:t>
            </a:r>
            <a:r>
              <a:rPr lang="hu-HU" altLang="hu-HU" dirty="0">
                <a:solidFill>
                  <a:prstClr val="white"/>
                </a:solidFill>
              </a:rPr>
              <a:t>jól </a:t>
            </a:r>
            <a:r>
              <a:rPr lang="hu-HU" altLang="hu-HU" dirty="0" smtClean="0"/>
              <a:t>befolyásolható egy számunkra könnyen változtatható jellemzőjével, jelével (bemeneti jel, jellemző).</a:t>
            </a:r>
          </a:p>
        </p:txBody>
      </p:sp>
    </p:spTree>
    <p:extLst>
      <p:ext uri="{BB962C8B-B14F-4D97-AF65-F5344CB8AC3E}">
        <p14:creationId xmlns:p14="http://schemas.microsoft.com/office/powerpoint/2010/main" val="15965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27230" y="274638"/>
            <a:ext cx="7670195" cy="993775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dirty="0" smtClean="0">
                <a:latin typeface="Times New Roman" pitchFamily="18" charset="0"/>
              </a:rPr>
              <a:t>Blokk diagram modell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525" y="1358770"/>
            <a:ext cx="8190910" cy="199822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hu-HU" sz="2400" dirty="0" smtClean="0"/>
              <a:t>A jelátvivő tag egy bemenetű egy kimenetű téglalap alakú szimbólum. A be-, és kimenet közötti kapcsolat a téglalap belsejébe írható.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sz="2400" dirty="0" smtClean="0"/>
              <a:t>Szükség van még összegző és elágazási pontokra, valamint hatásvonalakra.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697995" y="3645024"/>
            <a:ext cx="7509578" cy="85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hu-HU" sz="4000" kern="0" dirty="0" smtClean="0">
                <a:solidFill>
                  <a:srgbClr val="DFE6D0"/>
                </a:solidFill>
                <a:latin typeface="Times New Roman" pitchFamily="18" charset="0"/>
              </a:rPr>
              <a:t>Jelfolyam ábra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5782" y="4581128"/>
            <a:ext cx="8190910" cy="135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rgbClr val="66AACD"/>
              </a:buClr>
              <a:defRPr/>
            </a:pPr>
            <a:r>
              <a:rPr lang="hu-HU" sz="2400" kern="0" dirty="0" smtClean="0">
                <a:solidFill>
                  <a:prstClr val="white"/>
                </a:solidFill>
              </a:rPr>
              <a:t>Ez egy gráf, aminek a</a:t>
            </a:r>
            <a:r>
              <a:rPr lang="hu-HU" sz="2400" kern="0" dirty="0" smtClean="0">
                <a:solidFill>
                  <a:prstClr val="white"/>
                </a:solidFill>
                <a:effectLst/>
                <a:latin typeface="Garamond" pitchFamily="18" charset="0"/>
              </a:rPr>
              <a:t> </a:t>
            </a:r>
            <a:r>
              <a:rPr lang="hu-HU" sz="2400" kern="0" dirty="0">
                <a:solidFill>
                  <a:prstClr val="white"/>
                </a:solidFill>
                <a:effectLst/>
                <a:latin typeface="Garamond" pitchFamily="18" charset="0"/>
              </a:rPr>
              <a:t>csomópontjai a jelek vagy </a:t>
            </a:r>
            <a:r>
              <a:rPr lang="hu-HU" sz="2400" kern="0" dirty="0" smtClean="0">
                <a:solidFill>
                  <a:prstClr val="white"/>
                </a:solidFill>
                <a:effectLst/>
                <a:latin typeface="Garamond" pitchFamily="18" charset="0"/>
              </a:rPr>
              <a:t>jellemzők</a:t>
            </a:r>
            <a:r>
              <a:rPr lang="hu-HU" sz="2400" kern="0" dirty="0" smtClean="0">
                <a:solidFill>
                  <a:prstClr val="white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rgbClr val="66AACD"/>
              </a:buClr>
              <a:defRPr/>
            </a:pPr>
            <a:r>
              <a:rPr lang="hu-HU" sz="2400" kern="0" dirty="0" smtClean="0">
                <a:solidFill>
                  <a:prstClr val="white"/>
                </a:solidFill>
              </a:rPr>
              <a:t>A</a:t>
            </a:r>
            <a:r>
              <a:rPr lang="hu-HU" sz="2400" kern="0" dirty="0" smtClean="0">
                <a:solidFill>
                  <a:prstClr val="white"/>
                </a:solidFill>
                <a:effectLst/>
                <a:latin typeface="Garamond" pitchFamily="18" charset="0"/>
              </a:rPr>
              <a:t>z </a:t>
            </a:r>
            <a:r>
              <a:rPr lang="hu-HU" sz="2400" kern="0" dirty="0">
                <a:solidFill>
                  <a:prstClr val="white"/>
                </a:solidFill>
                <a:effectLst/>
                <a:latin typeface="Garamond" pitchFamily="18" charset="0"/>
              </a:rPr>
              <a:t>élei mellé </a:t>
            </a:r>
            <a:r>
              <a:rPr lang="hu-HU" sz="2400" kern="0" dirty="0" smtClean="0">
                <a:solidFill>
                  <a:prstClr val="white"/>
                </a:solidFill>
                <a:effectLst/>
                <a:latin typeface="Garamond" pitchFamily="18" charset="0"/>
              </a:rPr>
              <a:t>vagy az élre tett dobozba írható </a:t>
            </a:r>
            <a:r>
              <a:rPr lang="hu-HU" sz="2400" kern="0" dirty="0">
                <a:solidFill>
                  <a:prstClr val="white"/>
                </a:solidFill>
                <a:effectLst/>
                <a:latin typeface="Garamond" pitchFamily="18" charset="0"/>
              </a:rPr>
              <a:t>a gerjesztő és gerjesztett jel közötti kapcsolat</a:t>
            </a:r>
            <a:r>
              <a:rPr lang="hu-HU" sz="2400" kern="0" dirty="0" smtClean="0">
                <a:solidFill>
                  <a:prstClr val="whit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92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27230" y="274638"/>
            <a:ext cx="7670195" cy="850106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dirty="0" smtClean="0">
                <a:latin typeface="Times New Roman" pitchFamily="18" charset="0"/>
              </a:rPr>
              <a:t>Klasszikus szabályozáselmélet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070" y="1124744"/>
            <a:ext cx="8190910" cy="199822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hu-HU" sz="2400" dirty="0" smtClean="0"/>
              <a:t>A blokk diagram modellt alkalmazza, aminek előnye, hogy jól illeszkedik az irányítás szerkezeti felépítéséhez 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sz="2400" dirty="0" smtClean="0"/>
              <a:t>Magasabb rendű differenciál egyenleteket is alkalmazz.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sz="2400" dirty="0" smtClean="0"/>
              <a:t>A SISO rendszerek méretezése szemléletesen és hatékonyan végezhető.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3429" y="3847058"/>
            <a:ext cx="8190910" cy="253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rgbClr val="66AACD"/>
              </a:buClr>
              <a:defRPr/>
            </a:pPr>
            <a:r>
              <a:rPr lang="hu-HU" sz="2400" kern="0" dirty="0" smtClean="0">
                <a:solidFill>
                  <a:prstClr val="white"/>
                </a:solidFill>
              </a:rPr>
              <a:t>Attól modern, hogy számító gép kell hozzá, a matematikai alapok és az elmélet kidolgozása egyidős a klasszikuséval.</a:t>
            </a:r>
          </a:p>
          <a:p>
            <a:pPr eaLnBrk="1" hangingPunct="1">
              <a:lnSpc>
                <a:spcPct val="90000"/>
              </a:lnSpc>
              <a:buClr>
                <a:srgbClr val="66AACD"/>
              </a:buClr>
              <a:defRPr/>
            </a:pPr>
            <a:r>
              <a:rPr lang="hu-HU" sz="2400" kern="0" dirty="0" smtClean="0">
                <a:solidFill>
                  <a:prstClr val="white"/>
                </a:solidFill>
              </a:rPr>
              <a:t>Jelfolyam ábrát alkalmaz, aminek előnye, hogy jól illeszkedik  az állapotteres leírási módhoz.</a:t>
            </a:r>
          </a:p>
          <a:p>
            <a:pPr eaLnBrk="1" hangingPunct="1">
              <a:lnSpc>
                <a:spcPct val="90000"/>
              </a:lnSpc>
              <a:buClr>
                <a:srgbClr val="66AACD"/>
              </a:buClr>
              <a:defRPr/>
            </a:pPr>
            <a:r>
              <a:rPr lang="hu-HU" sz="2400" kern="0" dirty="0" smtClean="0">
                <a:solidFill>
                  <a:prstClr val="white"/>
                </a:solidFill>
              </a:rPr>
              <a:t>A MIMO rendszerek tárgyalása ezzel sukkal hatékonyabb.</a:t>
            </a:r>
          </a:p>
          <a:p>
            <a:pPr eaLnBrk="1" hangingPunct="1">
              <a:lnSpc>
                <a:spcPct val="90000"/>
              </a:lnSpc>
              <a:buClr>
                <a:srgbClr val="66AACD"/>
              </a:buClr>
              <a:defRPr/>
            </a:pPr>
            <a:r>
              <a:rPr lang="hu-HU" sz="2400" kern="0" dirty="0" smtClean="0">
                <a:solidFill>
                  <a:prstClr val="white"/>
                </a:solidFill>
              </a:rPr>
              <a:t>Az adaptív rendszerek csak így tárgyalhatók.</a:t>
            </a:r>
          </a:p>
        </p:txBody>
      </p:sp>
      <p:sp>
        <p:nvSpPr>
          <p:cNvPr id="8" name="Rectangle 2"/>
          <p:cNvSpPr txBox="1">
            <a:spLocks noRot="1" noChangeArrowheads="1"/>
          </p:cNvSpPr>
          <p:nvPr/>
        </p:nvSpPr>
        <p:spPr bwMode="auto">
          <a:xfrm>
            <a:off x="616427" y="2996952"/>
            <a:ext cx="7670195" cy="85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hu-HU" sz="4000" kern="0" dirty="0" smtClean="0">
                <a:latin typeface="Times New Roman" pitchFamily="18" charset="0"/>
              </a:rPr>
              <a:t>Modern szabályozáselmélet</a:t>
            </a:r>
          </a:p>
        </p:txBody>
      </p:sp>
    </p:spTree>
    <p:extLst>
      <p:ext uri="{BB962C8B-B14F-4D97-AF65-F5344CB8AC3E}">
        <p14:creationId xmlns:p14="http://schemas.microsoft.com/office/powerpoint/2010/main" val="35835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33375"/>
            <a:ext cx="7559675" cy="935038"/>
          </a:xfrm>
        </p:spPr>
        <p:txBody>
          <a:bodyPr/>
          <a:lstStyle/>
          <a:p>
            <a:pPr eaLnBrk="1" hangingPunct="1">
              <a:defRPr/>
            </a:pPr>
            <a:r>
              <a:rPr lang="hu-HU" sz="5400" dirty="0" smtClean="0"/>
              <a:t>Automatika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628799"/>
            <a:ext cx="8064500" cy="4464025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dirty="0" smtClean="0"/>
              <a:t>Az automatizálás célja gép, együttműködő gépcsoport, berendezés, eszköz, műszer, részegység balesetmentes működtetése úgy, hogy biztosítsa az egyenletes minőséget és ennek dokumentálhatóságát.</a:t>
            </a:r>
          </a:p>
          <a:p>
            <a:pPr eaLnBrk="1" hangingPunct="1">
              <a:defRPr/>
            </a:pPr>
            <a:r>
              <a:rPr lang="hu-HU" sz="3600" dirty="0" smtClean="0"/>
              <a:t>A minél </a:t>
            </a:r>
            <a:r>
              <a:rPr lang="hu-HU" sz="3600" dirty="0"/>
              <a:t>kevesebb emberi </a:t>
            </a:r>
            <a:r>
              <a:rPr lang="hu-HU" sz="3600" dirty="0" smtClean="0"/>
              <a:t>beavatkozás csak másodlagos cél.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4913" y="404664"/>
            <a:ext cx="7772400" cy="637220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dirty="0" smtClean="0"/>
              <a:t>Tartály segédberendezésekkel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2101851" y="1448594"/>
            <a:ext cx="1006475" cy="1800225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2101851" y="2132807"/>
            <a:ext cx="1006475" cy="1116012"/>
          </a:xfrm>
          <a:prstGeom prst="flowChartMagneticDisk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931368" y="1796257"/>
            <a:ext cx="1112838" cy="187325"/>
            <a:chOff x="672" y="739"/>
            <a:chExt cx="1008" cy="144"/>
          </a:xfrm>
        </p:grpSpPr>
        <p:sp>
          <p:nvSpPr>
            <p:cNvPr id="4133" name="Line 7"/>
            <p:cNvSpPr>
              <a:spLocks noChangeShapeType="1"/>
            </p:cNvSpPr>
            <p:nvPr/>
          </p:nvSpPr>
          <p:spPr bwMode="auto">
            <a:xfrm>
              <a:off x="672" y="811"/>
              <a:ext cx="100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4134" name="AutoShape 8"/>
            <p:cNvSpPr>
              <a:spLocks noChangeArrowheads="1"/>
            </p:cNvSpPr>
            <p:nvPr/>
          </p:nvSpPr>
          <p:spPr bwMode="auto">
            <a:xfrm rot="-5400000">
              <a:off x="960" y="691"/>
              <a:ext cx="144" cy="240"/>
            </a:xfrm>
            <a:prstGeom prst="flowChartCollat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>
                <a:solidFill>
                  <a:prstClr val="white"/>
                </a:solidFill>
              </a:endParaRPr>
            </a:p>
          </p:txBody>
        </p:sp>
      </p:grpSp>
      <p:sp>
        <p:nvSpPr>
          <p:cNvPr id="4103" name="AutoShape 13"/>
          <p:cNvSpPr>
            <a:spLocks/>
          </p:cNvSpPr>
          <p:nvPr/>
        </p:nvSpPr>
        <p:spPr bwMode="auto">
          <a:xfrm>
            <a:off x="1229542" y="1289844"/>
            <a:ext cx="494483" cy="276225"/>
          </a:xfrm>
          <a:prstGeom prst="callout2">
            <a:avLst>
              <a:gd name="adj1" fmla="val 41380"/>
              <a:gd name="adj2" fmla="val 112500"/>
              <a:gd name="adj3" fmla="val 41380"/>
              <a:gd name="adj4" fmla="val 126042"/>
              <a:gd name="adj5" fmla="val 216667"/>
              <a:gd name="adj6" fmla="val 141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/>
            <a:r>
              <a:rPr lang="hu-HU" altLang="hu-HU" sz="1600">
                <a:solidFill>
                  <a:prstClr val="white"/>
                </a:solidFill>
                <a:latin typeface="Times New Roman" pitchFamily="18" charset="0"/>
              </a:rPr>
              <a:t>Qbe</a:t>
            </a:r>
            <a:endParaRPr lang="en-GB" altLang="hu-HU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4105" name="Line 15"/>
          <p:cNvSpPr>
            <a:spLocks noChangeShapeType="1"/>
          </p:cNvSpPr>
          <p:nvPr/>
        </p:nvSpPr>
        <p:spPr bwMode="auto">
          <a:xfrm>
            <a:off x="1995489" y="2318544"/>
            <a:ext cx="1587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4106" name="AutoShape 16"/>
          <p:cNvSpPr>
            <a:spLocks/>
          </p:cNvSpPr>
          <p:nvPr/>
        </p:nvSpPr>
        <p:spPr bwMode="auto">
          <a:xfrm>
            <a:off x="655639" y="2982119"/>
            <a:ext cx="1071562" cy="276225"/>
          </a:xfrm>
          <a:prstGeom prst="callout2">
            <a:avLst>
              <a:gd name="adj1" fmla="val 41380"/>
              <a:gd name="adj2" fmla="val 107111"/>
              <a:gd name="adj3" fmla="val 41380"/>
              <a:gd name="adj4" fmla="val 114963"/>
              <a:gd name="adj5" fmla="val -63792"/>
              <a:gd name="adj6" fmla="val 12311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/>
            <a:r>
              <a:rPr lang="hu-HU" altLang="hu-HU" sz="1600">
                <a:solidFill>
                  <a:prstClr val="white"/>
                </a:solidFill>
                <a:latin typeface="Times New Roman" pitchFamily="18" charset="0"/>
              </a:rPr>
              <a:t>tartályszint</a:t>
            </a:r>
            <a:endParaRPr lang="en-GB" altLang="hu-HU" sz="16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4107" name="AutoShape 17"/>
          <p:cNvSpPr>
            <a:spLocks/>
          </p:cNvSpPr>
          <p:nvPr/>
        </p:nvSpPr>
        <p:spPr bwMode="auto">
          <a:xfrm>
            <a:off x="3530998" y="2186781"/>
            <a:ext cx="697706" cy="276225"/>
          </a:xfrm>
          <a:prstGeom prst="callout2">
            <a:avLst>
              <a:gd name="adj1" fmla="val 43116"/>
              <a:gd name="adj2" fmla="val -4208"/>
              <a:gd name="adj3" fmla="val 43116"/>
              <a:gd name="adj4" fmla="val -11833"/>
              <a:gd name="adj5" fmla="val 292815"/>
              <a:gd name="adj6" fmla="val -1708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600">
                <a:solidFill>
                  <a:prstClr val="white"/>
                </a:solidFill>
                <a:latin typeface="Times New Roman" pitchFamily="18" charset="0"/>
              </a:rPr>
              <a:t>szelep</a:t>
            </a:r>
            <a:endParaRPr lang="en-GB" altLang="hu-HU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4108" name="AutoShape 18"/>
          <p:cNvSpPr>
            <a:spLocks/>
          </p:cNvSpPr>
          <p:nvPr/>
        </p:nvSpPr>
        <p:spPr bwMode="auto">
          <a:xfrm>
            <a:off x="199369" y="1176959"/>
            <a:ext cx="728663" cy="276225"/>
          </a:xfrm>
          <a:prstGeom prst="callout2">
            <a:avLst>
              <a:gd name="adj1" fmla="val 21949"/>
              <a:gd name="adj2" fmla="val 110458"/>
              <a:gd name="adj3" fmla="val 108306"/>
              <a:gd name="adj4" fmla="val 116614"/>
              <a:gd name="adj5" fmla="val 212816"/>
              <a:gd name="adj6" fmla="val 16391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/>
            <a:r>
              <a:rPr lang="hu-HU" altLang="hu-HU" sz="1600" dirty="0">
                <a:solidFill>
                  <a:prstClr val="white"/>
                </a:solidFill>
                <a:latin typeface="Times New Roman" pitchFamily="18" charset="0"/>
              </a:rPr>
              <a:t>szelep</a:t>
            </a:r>
            <a:endParaRPr lang="hu-HU" altLang="hu-HU" sz="2400" dirty="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4109" name="Line 19"/>
          <p:cNvSpPr>
            <a:spLocks noChangeShapeType="1"/>
          </p:cNvSpPr>
          <p:nvPr/>
        </p:nvSpPr>
        <p:spPr bwMode="auto">
          <a:xfrm>
            <a:off x="1071414" y="2045494"/>
            <a:ext cx="476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4110" name="Text Box 20"/>
          <p:cNvSpPr txBox="1">
            <a:spLocks noChangeArrowheads="1"/>
          </p:cNvSpPr>
          <p:nvPr/>
        </p:nvSpPr>
        <p:spPr bwMode="auto">
          <a:xfrm>
            <a:off x="755576" y="2060848"/>
            <a:ext cx="10905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r>
              <a:rPr lang="hu-HU" altLang="hu-HU" sz="1600" dirty="0">
                <a:solidFill>
                  <a:prstClr val="white"/>
                </a:solidFill>
                <a:latin typeface="Times New Roman" pitchFamily="18" charset="0"/>
              </a:rPr>
              <a:t>Nyomás különbség</a:t>
            </a:r>
          </a:p>
        </p:txBody>
      </p:sp>
      <p:sp>
        <p:nvSpPr>
          <p:cNvPr id="4111" name="Text Box 22"/>
          <p:cNvSpPr txBox="1">
            <a:spLocks noChangeArrowheads="1"/>
          </p:cNvSpPr>
          <p:nvPr/>
        </p:nvSpPr>
        <p:spPr bwMode="auto">
          <a:xfrm>
            <a:off x="2968871" y="3269457"/>
            <a:ext cx="1079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r>
              <a:rPr lang="hu-HU" altLang="hu-HU" sz="1600" dirty="0">
                <a:solidFill>
                  <a:prstClr val="white"/>
                </a:solidFill>
                <a:latin typeface="Times New Roman" pitchFamily="18" charset="0"/>
              </a:rPr>
              <a:t>Nyomás különbség</a:t>
            </a:r>
          </a:p>
        </p:txBody>
      </p:sp>
      <p:sp>
        <p:nvSpPr>
          <p:cNvPr id="4112" name="Line 23"/>
          <p:cNvSpPr>
            <a:spLocks noChangeShapeType="1"/>
          </p:cNvSpPr>
          <p:nvPr/>
        </p:nvSpPr>
        <p:spPr bwMode="auto">
          <a:xfrm>
            <a:off x="3238281" y="3269457"/>
            <a:ext cx="4762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4113" name="Rectangle 24"/>
          <p:cNvSpPr>
            <a:spLocks noChangeArrowheads="1"/>
          </p:cNvSpPr>
          <p:nvPr/>
        </p:nvSpPr>
        <p:spPr bwMode="auto">
          <a:xfrm>
            <a:off x="6389275" y="3552825"/>
            <a:ext cx="1368425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2000">
                <a:solidFill>
                  <a:prstClr val="white"/>
                </a:solidFill>
                <a:latin typeface="Times New Roman" pitchFamily="18" charset="0"/>
              </a:rPr>
              <a:t>Szakasz</a:t>
            </a:r>
          </a:p>
        </p:txBody>
      </p:sp>
      <p:sp>
        <p:nvSpPr>
          <p:cNvPr id="4114" name="Oval 25"/>
          <p:cNvSpPr>
            <a:spLocks noChangeArrowheads="1"/>
          </p:cNvSpPr>
          <p:nvPr/>
        </p:nvSpPr>
        <p:spPr bwMode="auto">
          <a:xfrm>
            <a:off x="5714588" y="3930650"/>
            <a:ext cx="179387" cy="2063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sp>
        <p:nvSpPr>
          <p:cNvPr id="4115" name="Line 26"/>
          <p:cNvSpPr>
            <a:spLocks noChangeShapeType="1"/>
          </p:cNvSpPr>
          <p:nvPr/>
        </p:nvSpPr>
        <p:spPr bwMode="auto">
          <a:xfrm>
            <a:off x="5893975" y="40481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4116" name="Oval 27"/>
          <p:cNvSpPr>
            <a:spLocks noChangeArrowheads="1"/>
          </p:cNvSpPr>
          <p:nvPr/>
        </p:nvSpPr>
        <p:spPr bwMode="auto">
          <a:xfrm>
            <a:off x="4995450" y="3957638"/>
            <a:ext cx="179388" cy="2063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sp>
        <p:nvSpPr>
          <p:cNvPr id="4117" name="Line 28"/>
          <p:cNvSpPr>
            <a:spLocks noChangeShapeType="1"/>
          </p:cNvSpPr>
          <p:nvPr/>
        </p:nvSpPr>
        <p:spPr bwMode="auto">
          <a:xfrm>
            <a:off x="5174838" y="40481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4118" name="Line 29"/>
          <p:cNvSpPr>
            <a:spLocks noChangeShapeType="1"/>
          </p:cNvSpPr>
          <p:nvPr/>
        </p:nvSpPr>
        <p:spPr bwMode="auto">
          <a:xfrm>
            <a:off x="4489038" y="40481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4119" name="Line 30"/>
          <p:cNvSpPr>
            <a:spLocks noChangeShapeType="1"/>
          </p:cNvSpPr>
          <p:nvPr/>
        </p:nvSpPr>
        <p:spPr bwMode="auto">
          <a:xfrm>
            <a:off x="7740238" y="40481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4120" name="AutoShape 31"/>
          <p:cNvSpPr>
            <a:spLocks/>
          </p:cNvSpPr>
          <p:nvPr/>
        </p:nvSpPr>
        <p:spPr bwMode="auto">
          <a:xfrm>
            <a:off x="6433725" y="3024188"/>
            <a:ext cx="1206500" cy="276225"/>
          </a:xfrm>
          <a:prstGeom prst="callout2">
            <a:avLst>
              <a:gd name="adj1" fmla="val 21949"/>
              <a:gd name="adj2" fmla="val 106315"/>
              <a:gd name="adj3" fmla="val 21949"/>
              <a:gd name="adj4" fmla="val 118949"/>
              <a:gd name="adj5" fmla="val 363718"/>
              <a:gd name="adj6" fmla="val 1319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/>
            <a:r>
              <a:rPr lang="hu-HU" altLang="hu-HU" sz="1600" dirty="0">
                <a:solidFill>
                  <a:prstClr val="white"/>
                </a:solidFill>
                <a:latin typeface="Times New Roman" pitchFamily="18" charset="0"/>
              </a:rPr>
              <a:t>tartályszint h</a:t>
            </a:r>
            <a:endParaRPr lang="en-GB" altLang="hu-HU" sz="1600" dirty="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4121" name="Line 32"/>
          <p:cNvSpPr>
            <a:spLocks noChangeShapeType="1"/>
          </p:cNvSpPr>
          <p:nvPr/>
        </p:nvSpPr>
        <p:spPr bwMode="auto">
          <a:xfrm>
            <a:off x="5084350" y="3417888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4122" name="Line 33"/>
          <p:cNvSpPr>
            <a:spLocks noChangeShapeType="1"/>
          </p:cNvSpPr>
          <p:nvPr/>
        </p:nvSpPr>
        <p:spPr bwMode="auto">
          <a:xfrm>
            <a:off x="5805075" y="3417888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4123" name="Line 34"/>
          <p:cNvSpPr>
            <a:spLocks noChangeShapeType="1"/>
          </p:cNvSpPr>
          <p:nvPr/>
        </p:nvSpPr>
        <p:spPr bwMode="auto">
          <a:xfrm>
            <a:off x="5769185" y="2292350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4124" name="AutoShape 36"/>
          <p:cNvSpPr>
            <a:spLocks/>
          </p:cNvSpPr>
          <p:nvPr/>
        </p:nvSpPr>
        <p:spPr bwMode="auto">
          <a:xfrm>
            <a:off x="3971513" y="3327400"/>
            <a:ext cx="609600" cy="276225"/>
          </a:xfrm>
          <a:prstGeom prst="callout2">
            <a:avLst>
              <a:gd name="adj1" fmla="val 41380"/>
              <a:gd name="adj2" fmla="val 112500"/>
              <a:gd name="adj3" fmla="val 41380"/>
              <a:gd name="adj4" fmla="val 142708"/>
              <a:gd name="adj5" fmla="val 142528"/>
              <a:gd name="adj6" fmla="val 17708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/>
            <a:r>
              <a:rPr lang="hu-HU" altLang="hu-HU" sz="1600">
                <a:solidFill>
                  <a:prstClr val="white"/>
                </a:solidFill>
                <a:latin typeface="Times New Roman" pitchFamily="18" charset="0"/>
              </a:rPr>
              <a:t>Qbe</a:t>
            </a:r>
            <a:endParaRPr lang="en-GB" altLang="hu-HU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4125" name="AutoShape 37"/>
          <p:cNvSpPr>
            <a:spLocks/>
          </p:cNvSpPr>
          <p:nvPr/>
        </p:nvSpPr>
        <p:spPr bwMode="auto">
          <a:xfrm>
            <a:off x="3823875" y="4318000"/>
            <a:ext cx="466725" cy="276225"/>
          </a:xfrm>
          <a:prstGeom prst="callout2">
            <a:avLst>
              <a:gd name="adj1" fmla="val 41380"/>
              <a:gd name="adj2" fmla="val 116329"/>
              <a:gd name="adj3" fmla="val 41380"/>
              <a:gd name="adj4" fmla="val 152380"/>
              <a:gd name="adj5" fmla="val -93676"/>
              <a:gd name="adj6" fmla="val 18911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600" dirty="0">
                <a:solidFill>
                  <a:prstClr val="white"/>
                </a:solidFill>
                <a:latin typeface="Times New Roman" pitchFamily="18" charset="0"/>
              </a:rPr>
              <a:t>Qki</a:t>
            </a:r>
            <a:endParaRPr lang="en-GB" altLang="hu-HU" sz="2400" dirty="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4126" name="Text Box 38"/>
          <p:cNvSpPr txBox="1">
            <a:spLocks noChangeArrowheads="1"/>
          </p:cNvSpPr>
          <p:nvPr/>
        </p:nvSpPr>
        <p:spPr bwMode="auto">
          <a:xfrm>
            <a:off x="5219288" y="1708150"/>
            <a:ext cx="1079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r>
              <a:rPr lang="hu-HU" altLang="hu-HU" sz="1600">
                <a:solidFill>
                  <a:prstClr val="white"/>
                </a:solidFill>
                <a:latin typeface="Times New Roman" pitchFamily="18" charset="0"/>
              </a:rPr>
              <a:t>Nyomás különbség</a:t>
            </a:r>
          </a:p>
        </p:txBody>
      </p:sp>
      <p:sp>
        <p:nvSpPr>
          <p:cNvPr id="4127" name="Text Box 39"/>
          <p:cNvSpPr txBox="1">
            <a:spLocks noChangeArrowheads="1"/>
          </p:cNvSpPr>
          <p:nvPr/>
        </p:nvSpPr>
        <p:spPr bwMode="auto">
          <a:xfrm>
            <a:off x="6316250" y="1700808"/>
            <a:ext cx="14843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r>
              <a:rPr lang="hu-HU" altLang="hu-HU" sz="1600" dirty="0">
                <a:solidFill>
                  <a:prstClr val="white"/>
                </a:solidFill>
                <a:latin typeface="Times New Roman" pitchFamily="18" charset="0"/>
              </a:rPr>
              <a:t>Eltérés az üzemi értéktől</a:t>
            </a:r>
          </a:p>
        </p:txBody>
      </p:sp>
      <p:sp>
        <p:nvSpPr>
          <p:cNvPr id="4128" name="Text Box 40"/>
          <p:cNvSpPr txBox="1">
            <a:spLocks noChangeArrowheads="1"/>
          </p:cNvSpPr>
          <p:nvPr/>
        </p:nvSpPr>
        <p:spPr bwMode="auto">
          <a:xfrm>
            <a:off x="434081" y="5301208"/>
            <a:ext cx="819754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0" eaLnBrk="1" hangingPunct="1"/>
            <a:r>
              <a:rPr lang="hu-HU" altLang="hu-HU" sz="2000" dirty="0">
                <a:solidFill>
                  <a:prstClr val="white"/>
                </a:solidFill>
                <a:latin typeface="Times New Roman" pitchFamily="18" charset="0"/>
              </a:rPr>
              <a:t>A blokk </a:t>
            </a:r>
            <a:r>
              <a:rPr lang="hu-HU" altLang="hu-HU" sz="2000" dirty="0" smtClean="0">
                <a:solidFill>
                  <a:prstClr val="white"/>
                </a:solidFill>
                <a:latin typeface="Times New Roman" pitchFamily="18" charset="0"/>
              </a:rPr>
              <a:t>mindig </a:t>
            </a:r>
            <a:r>
              <a:rPr lang="hu-HU" altLang="hu-HU" sz="2000" dirty="0">
                <a:solidFill>
                  <a:prstClr val="white"/>
                </a:solidFill>
                <a:latin typeface="Times New Roman" pitchFamily="18" charset="0"/>
              </a:rPr>
              <a:t>egy </a:t>
            </a:r>
            <a:r>
              <a:rPr lang="hu-HU" altLang="hu-HU" sz="2000" dirty="0" smtClean="0">
                <a:solidFill>
                  <a:prstClr val="white"/>
                </a:solidFill>
                <a:latin typeface="Times New Roman" pitchFamily="18" charset="0"/>
              </a:rPr>
              <a:t>bemenetű </a:t>
            </a:r>
            <a:r>
              <a:rPr lang="hu-HU" altLang="hu-HU" sz="2000" dirty="0">
                <a:solidFill>
                  <a:prstClr val="white"/>
                </a:solidFill>
                <a:latin typeface="Times New Roman" pitchFamily="18" charset="0"/>
              </a:rPr>
              <a:t>és egy </a:t>
            </a:r>
            <a:r>
              <a:rPr lang="hu-HU" altLang="hu-HU" sz="2000" dirty="0" smtClean="0">
                <a:solidFill>
                  <a:prstClr val="white"/>
                </a:solidFill>
                <a:latin typeface="Times New Roman" pitchFamily="18" charset="0"/>
              </a:rPr>
              <a:t>kimenetű. Ha </a:t>
            </a:r>
            <a:r>
              <a:rPr lang="hu-HU" altLang="hu-HU" sz="2000" dirty="0">
                <a:solidFill>
                  <a:prstClr val="white"/>
                </a:solidFill>
                <a:latin typeface="Times New Roman" pitchFamily="18" charset="0"/>
              </a:rPr>
              <a:t>több jel van, akkor összegzőt </a:t>
            </a:r>
            <a:r>
              <a:rPr lang="hu-HU" altLang="hu-HU" sz="2000" dirty="0" smtClean="0">
                <a:solidFill>
                  <a:prstClr val="white"/>
                </a:solidFill>
                <a:latin typeface="Times New Roman" pitchFamily="18" charset="0"/>
              </a:rPr>
              <a:t>alkalmazzunk. </a:t>
            </a:r>
            <a:r>
              <a:rPr lang="hu-HU" altLang="hu-HU" sz="2000" dirty="0">
                <a:solidFill>
                  <a:prstClr val="white"/>
                </a:solidFill>
                <a:latin typeface="Times New Roman" pitchFamily="18" charset="0"/>
              </a:rPr>
              <a:t>A „fekete doboz” modellel méréssel határozzuk meg a </a:t>
            </a:r>
            <a:r>
              <a:rPr lang="hu-HU" altLang="hu-HU" sz="2000" dirty="0" smtClean="0">
                <a:solidFill>
                  <a:prstClr val="white"/>
                </a:solidFill>
                <a:latin typeface="Times New Roman" pitchFamily="18" charset="0"/>
              </a:rPr>
              <a:t>kapcsolatot a szint és a be- és kiáramlás között.</a:t>
            </a:r>
            <a:endParaRPr lang="hu-HU" altLang="hu-HU" sz="2000" dirty="0">
              <a:solidFill>
                <a:prstClr val="white"/>
              </a:solidFill>
              <a:latin typeface="Times New Roman" pitchFamily="18" charset="0"/>
            </a:endParaRPr>
          </a:p>
          <a:p>
            <a:pPr eaLnBrk="1" hangingPunct="1"/>
            <a:endParaRPr lang="hu-HU" altLang="hu-HU" sz="2000" dirty="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4129" name="Text Box 41"/>
          <p:cNvSpPr txBox="1">
            <a:spLocks noChangeArrowheads="1"/>
          </p:cNvSpPr>
          <p:nvPr/>
        </p:nvSpPr>
        <p:spPr bwMode="auto">
          <a:xfrm>
            <a:off x="2978520" y="4725144"/>
            <a:ext cx="56531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hu-HU" altLang="hu-HU" sz="2000" dirty="0">
                <a:solidFill>
                  <a:prstClr val="white"/>
                </a:solidFill>
                <a:latin typeface="Times New Roman" pitchFamily="18" charset="0"/>
              </a:rPr>
              <a:t>A be és egy kimenetek legyenek dimenzió nélküliek</a:t>
            </a:r>
          </a:p>
        </p:txBody>
      </p:sp>
      <p:grpSp>
        <p:nvGrpSpPr>
          <p:cNvPr id="4130" name="Group 42"/>
          <p:cNvGrpSpPr>
            <a:grpSpLocks/>
          </p:cNvGrpSpPr>
          <p:nvPr/>
        </p:nvGrpSpPr>
        <p:grpSpPr bwMode="auto">
          <a:xfrm>
            <a:off x="3057526" y="2999582"/>
            <a:ext cx="1112838" cy="187325"/>
            <a:chOff x="672" y="739"/>
            <a:chExt cx="1008" cy="144"/>
          </a:xfrm>
        </p:grpSpPr>
        <p:sp>
          <p:nvSpPr>
            <p:cNvPr id="4131" name="Line 43"/>
            <p:cNvSpPr>
              <a:spLocks noChangeShapeType="1"/>
            </p:cNvSpPr>
            <p:nvPr/>
          </p:nvSpPr>
          <p:spPr bwMode="auto">
            <a:xfrm>
              <a:off x="672" y="811"/>
              <a:ext cx="100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4132" name="AutoShape 44"/>
            <p:cNvSpPr>
              <a:spLocks noChangeArrowheads="1"/>
            </p:cNvSpPr>
            <p:nvPr/>
          </p:nvSpPr>
          <p:spPr bwMode="auto">
            <a:xfrm rot="-5400000">
              <a:off x="960" y="691"/>
              <a:ext cx="144" cy="240"/>
            </a:xfrm>
            <a:prstGeom prst="flowChartCollat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>
                <a:solidFill>
                  <a:prstClr val="white"/>
                </a:solidFill>
              </a:endParaRPr>
            </a:p>
          </p:txBody>
        </p:sp>
      </p:grpSp>
      <p:sp>
        <p:nvSpPr>
          <p:cNvPr id="4137" name="Line 41"/>
          <p:cNvSpPr>
            <a:spLocks noChangeShapeType="1"/>
          </p:cNvSpPr>
          <p:nvPr/>
        </p:nvSpPr>
        <p:spPr bwMode="auto">
          <a:xfrm>
            <a:off x="4768438" y="4092575"/>
            <a:ext cx="90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4138" name="Rectangle 24"/>
          <p:cNvSpPr>
            <a:spLocks noChangeArrowheads="1"/>
          </p:cNvSpPr>
          <p:nvPr/>
        </p:nvSpPr>
        <p:spPr bwMode="auto">
          <a:xfrm>
            <a:off x="5263738" y="2832100"/>
            <a:ext cx="1052512" cy="585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endParaRPr lang="hu-HU" altLang="hu-HU" sz="20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41" name="AutoShape 13"/>
          <p:cNvSpPr>
            <a:spLocks/>
          </p:cNvSpPr>
          <p:nvPr/>
        </p:nvSpPr>
        <p:spPr bwMode="auto">
          <a:xfrm>
            <a:off x="3385368" y="2491754"/>
            <a:ext cx="494483" cy="276225"/>
          </a:xfrm>
          <a:prstGeom prst="callout2">
            <a:avLst>
              <a:gd name="adj1" fmla="val 77362"/>
              <a:gd name="adj2" fmla="val 114510"/>
              <a:gd name="adj3" fmla="val 102549"/>
              <a:gd name="adj4" fmla="val 136092"/>
              <a:gd name="adj5" fmla="val 216667"/>
              <a:gd name="adj6" fmla="val 141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/>
            <a:r>
              <a:rPr lang="hu-HU" altLang="hu-HU" sz="1600" dirty="0" smtClean="0">
                <a:solidFill>
                  <a:prstClr val="white"/>
                </a:solidFill>
                <a:latin typeface="Times New Roman" pitchFamily="18" charset="0"/>
              </a:rPr>
              <a:t>Qki</a:t>
            </a:r>
            <a:endParaRPr lang="en-GB" altLang="hu-HU" sz="2400" dirty="0">
              <a:solidFill>
                <a:prstClr val="white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8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4213" y="333375"/>
            <a:ext cx="7772400" cy="723900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/>
              <a:t>Elektromos áramkör</a:t>
            </a:r>
            <a:endParaRPr lang="hu-HU" smtClean="0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 flipV="1">
            <a:off x="4246563" y="2484438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2138363" y="2224088"/>
            <a:ext cx="74612" cy="74612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3306763" y="1736725"/>
            <a:ext cx="74612" cy="74613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4090988" y="2373313"/>
            <a:ext cx="74612" cy="74612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 rot="16200000" flipH="1">
            <a:off x="2365375" y="2085975"/>
            <a:ext cx="631825" cy="676275"/>
          </a:xfrm>
          <a:prstGeom prst="flowChartMerg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3506788" y="1298575"/>
            <a:ext cx="66675" cy="174625"/>
            <a:chOff x="1529" y="2518"/>
            <a:chExt cx="42" cy="110"/>
          </a:xfrm>
        </p:grpSpPr>
        <p:sp>
          <p:nvSpPr>
            <p:cNvPr id="11387" name="Line 9"/>
            <p:cNvSpPr>
              <a:spLocks noChangeShapeType="1"/>
            </p:cNvSpPr>
            <p:nvPr/>
          </p:nvSpPr>
          <p:spPr bwMode="auto">
            <a:xfrm>
              <a:off x="1529" y="2518"/>
              <a:ext cx="0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1388" name="Line 10"/>
            <p:cNvSpPr>
              <a:spLocks noChangeShapeType="1"/>
            </p:cNvSpPr>
            <p:nvPr/>
          </p:nvSpPr>
          <p:spPr bwMode="auto">
            <a:xfrm>
              <a:off x="1571" y="2518"/>
              <a:ext cx="0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</p:grpSp>
      <p:sp>
        <p:nvSpPr>
          <p:cNvPr id="11273" name="Line 11"/>
          <p:cNvSpPr>
            <a:spLocks noChangeShapeType="1"/>
          </p:cNvSpPr>
          <p:nvPr/>
        </p:nvSpPr>
        <p:spPr bwMode="auto">
          <a:xfrm flipH="1">
            <a:off x="809625" y="2268538"/>
            <a:ext cx="153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274" name="Line 12"/>
          <p:cNvSpPr>
            <a:spLocks noChangeShapeType="1"/>
          </p:cNvSpPr>
          <p:nvPr/>
        </p:nvSpPr>
        <p:spPr bwMode="auto">
          <a:xfrm flipH="1">
            <a:off x="2173288" y="2616200"/>
            <a:ext cx="16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275" name="Line 13"/>
          <p:cNvSpPr>
            <a:spLocks noChangeShapeType="1"/>
          </p:cNvSpPr>
          <p:nvPr/>
        </p:nvSpPr>
        <p:spPr bwMode="auto">
          <a:xfrm>
            <a:off x="2173288" y="2616200"/>
            <a:ext cx="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276" name="Line 14"/>
          <p:cNvSpPr>
            <a:spLocks noChangeShapeType="1"/>
          </p:cNvSpPr>
          <p:nvPr/>
        </p:nvSpPr>
        <p:spPr bwMode="auto">
          <a:xfrm>
            <a:off x="762000" y="2992438"/>
            <a:ext cx="3500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277" name="Line 15"/>
          <p:cNvSpPr>
            <a:spLocks noChangeShapeType="1"/>
          </p:cNvSpPr>
          <p:nvPr/>
        </p:nvSpPr>
        <p:spPr bwMode="auto">
          <a:xfrm flipH="1" flipV="1">
            <a:off x="2171700" y="1389063"/>
            <a:ext cx="1588" cy="879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278" name="Rectangle 16"/>
          <p:cNvSpPr>
            <a:spLocks noChangeArrowheads="1"/>
          </p:cNvSpPr>
          <p:nvPr/>
        </p:nvSpPr>
        <p:spPr bwMode="auto">
          <a:xfrm>
            <a:off x="2630488" y="1714500"/>
            <a:ext cx="312737" cy="128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sp>
        <p:nvSpPr>
          <p:cNvPr id="11279" name="Rectangle 17"/>
          <p:cNvSpPr>
            <a:spLocks noChangeArrowheads="1"/>
          </p:cNvSpPr>
          <p:nvPr/>
        </p:nvSpPr>
        <p:spPr bwMode="auto">
          <a:xfrm>
            <a:off x="1350963" y="2206625"/>
            <a:ext cx="312737" cy="128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sp>
        <p:nvSpPr>
          <p:cNvPr id="11280" name="Rectangle 18"/>
          <p:cNvSpPr>
            <a:spLocks noChangeArrowheads="1"/>
          </p:cNvSpPr>
          <p:nvPr/>
        </p:nvSpPr>
        <p:spPr bwMode="auto">
          <a:xfrm>
            <a:off x="3640138" y="1716088"/>
            <a:ext cx="312737" cy="128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sp>
        <p:nvSpPr>
          <p:cNvPr id="11281" name="Line 19"/>
          <p:cNvSpPr>
            <a:spLocks noChangeShapeType="1"/>
          </p:cNvSpPr>
          <p:nvPr/>
        </p:nvSpPr>
        <p:spPr bwMode="auto">
          <a:xfrm flipH="1">
            <a:off x="2173288" y="1782763"/>
            <a:ext cx="449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282" name="Line 20"/>
          <p:cNvSpPr>
            <a:spLocks noChangeShapeType="1"/>
          </p:cNvSpPr>
          <p:nvPr/>
        </p:nvSpPr>
        <p:spPr bwMode="auto">
          <a:xfrm>
            <a:off x="2943225" y="1782763"/>
            <a:ext cx="69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283" name="Line 21"/>
          <p:cNvSpPr>
            <a:spLocks noChangeShapeType="1"/>
          </p:cNvSpPr>
          <p:nvPr/>
        </p:nvSpPr>
        <p:spPr bwMode="auto">
          <a:xfrm>
            <a:off x="3951288" y="1782763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284" name="Line 22"/>
          <p:cNvSpPr>
            <a:spLocks noChangeShapeType="1"/>
          </p:cNvSpPr>
          <p:nvPr/>
        </p:nvSpPr>
        <p:spPr bwMode="auto">
          <a:xfrm>
            <a:off x="3336925" y="1782763"/>
            <a:ext cx="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285" name="Line 23"/>
          <p:cNvSpPr>
            <a:spLocks noChangeShapeType="1"/>
          </p:cNvSpPr>
          <p:nvPr/>
        </p:nvSpPr>
        <p:spPr bwMode="auto">
          <a:xfrm>
            <a:off x="3006725" y="2424113"/>
            <a:ext cx="1255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286" name="Line 24"/>
          <p:cNvSpPr>
            <a:spLocks noChangeShapeType="1"/>
          </p:cNvSpPr>
          <p:nvPr/>
        </p:nvSpPr>
        <p:spPr bwMode="auto">
          <a:xfrm>
            <a:off x="2173288" y="1385888"/>
            <a:ext cx="1328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grpSp>
        <p:nvGrpSpPr>
          <p:cNvPr id="11287" name="Group 25"/>
          <p:cNvGrpSpPr>
            <a:grpSpLocks/>
          </p:cNvGrpSpPr>
          <p:nvPr/>
        </p:nvGrpSpPr>
        <p:grpSpPr bwMode="auto">
          <a:xfrm rot="5400000">
            <a:off x="3303588" y="2017713"/>
            <a:ext cx="66675" cy="174625"/>
            <a:chOff x="1529" y="2518"/>
            <a:chExt cx="42" cy="110"/>
          </a:xfrm>
        </p:grpSpPr>
        <p:sp>
          <p:nvSpPr>
            <p:cNvPr id="11385" name="Line 26"/>
            <p:cNvSpPr>
              <a:spLocks noChangeShapeType="1"/>
            </p:cNvSpPr>
            <p:nvPr/>
          </p:nvSpPr>
          <p:spPr bwMode="auto">
            <a:xfrm>
              <a:off x="1529" y="2518"/>
              <a:ext cx="0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1386" name="Line 27"/>
            <p:cNvSpPr>
              <a:spLocks noChangeShapeType="1"/>
            </p:cNvSpPr>
            <p:nvPr/>
          </p:nvSpPr>
          <p:spPr bwMode="auto">
            <a:xfrm>
              <a:off x="1571" y="2518"/>
              <a:ext cx="0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</p:grpSp>
      <p:sp>
        <p:nvSpPr>
          <p:cNvPr id="11288" name="Line 28"/>
          <p:cNvSpPr>
            <a:spLocks noChangeShapeType="1"/>
          </p:cNvSpPr>
          <p:nvPr/>
        </p:nvSpPr>
        <p:spPr bwMode="auto">
          <a:xfrm>
            <a:off x="3336925" y="2139950"/>
            <a:ext cx="0" cy="852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289" name="Line 29"/>
          <p:cNvSpPr>
            <a:spLocks noChangeShapeType="1"/>
          </p:cNvSpPr>
          <p:nvPr/>
        </p:nvSpPr>
        <p:spPr bwMode="auto">
          <a:xfrm flipH="1">
            <a:off x="4124325" y="1389063"/>
            <a:ext cx="0" cy="103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290" name="Line 30"/>
          <p:cNvSpPr>
            <a:spLocks noChangeShapeType="1"/>
          </p:cNvSpPr>
          <p:nvPr/>
        </p:nvSpPr>
        <p:spPr bwMode="auto">
          <a:xfrm>
            <a:off x="3565525" y="1385888"/>
            <a:ext cx="55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grpSp>
        <p:nvGrpSpPr>
          <p:cNvPr id="11291" name="Group 31"/>
          <p:cNvGrpSpPr>
            <a:grpSpLocks/>
          </p:cNvGrpSpPr>
          <p:nvPr/>
        </p:nvGrpSpPr>
        <p:grpSpPr bwMode="auto">
          <a:xfrm rot="-5400000">
            <a:off x="1216025" y="2732088"/>
            <a:ext cx="66675" cy="174625"/>
            <a:chOff x="1529" y="2518"/>
            <a:chExt cx="42" cy="110"/>
          </a:xfrm>
        </p:grpSpPr>
        <p:sp>
          <p:nvSpPr>
            <p:cNvPr id="11383" name="Line 32"/>
            <p:cNvSpPr>
              <a:spLocks noChangeShapeType="1"/>
            </p:cNvSpPr>
            <p:nvPr/>
          </p:nvSpPr>
          <p:spPr bwMode="auto">
            <a:xfrm>
              <a:off x="1529" y="2518"/>
              <a:ext cx="0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1384" name="Line 33"/>
            <p:cNvSpPr>
              <a:spLocks noChangeShapeType="1"/>
            </p:cNvSpPr>
            <p:nvPr/>
          </p:nvSpPr>
          <p:spPr bwMode="auto">
            <a:xfrm>
              <a:off x="1571" y="2518"/>
              <a:ext cx="0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</p:grpSp>
      <p:sp>
        <p:nvSpPr>
          <p:cNvPr id="11292" name="Rectangle 34"/>
          <p:cNvSpPr>
            <a:spLocks noChangeArrowheads="1"/>
          </p:cNvSpPr>
          <p:nvPr/>
        </p:nvSpPr>
        <p:spPr bwMode="auto">
          <a:xfrm>
            <a:off x="850900" y="2217738"/>
            <a:ext cx="312738" cy="128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sp>
        <p:nvSpPr>
          <p:cNvPr id="11293" name="Line 35"/>
          <p:cNvSpPr>
            <a:spLocks noChangeShapeType="1"/>
          </p:cNvSpPr>
          <p:nvPr/>
        </p:nvSpPr>
        <p:spPr bwMode="auto">
          <a:xfrm>
            <a:off x="1233488" y="2863850"/>
            <a:ext cx="0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294" name="Line 36"/>
          <p:cNvSpPr>
            <a:spLocks noChangeShapeType="1"/>
          </p:cNvSpPr>
          <p:nvPr/>
        </p:nvSpPr>
        <p:spPr bwMode="auto">
          <a:xfrm>
            <a:off x="800100" y="2387600"/>
            <a:ext cx="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295" name="Line 37"/>
          <p:cNvSpPr>
            <a:spLocks noChangeShapeType="1"/>
          </p:cNvSpPr>
          <p:nvPr/>
        </p:nvSpPr>
        <p:spPr bwMode="auto">
          <a:xfrm>
            <a:off x="1789113" y="2205038"/>
            <a:ext cx="265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296" name="Line 38"/>
          <p:cNvSpPr>
            <a:spLocks noChangeShapeType="1"/>
          </p:cNvSpPr>
          <p:nvPr/>
        </p:nvSpPr>
        <p:spPr bwMode="auto">
          <a:xfrm>
            <a:off x="2206625" y="1330325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297" name="Line 39"/>
          <p:cNvSpPr>
            <a:spLocks noChangeShapeType="1"/>
          </p:cNvSpPr>
          <p:nvPr/>
        </p:nvSpPr>
        <p:spPr bwMode="auto">
          <a:xfrm>
            <a:off x="2219325" y="1728788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298" name="Text Box 40"/>
          <p:cNvSpPr txBox="1">
            <a:spLocks noChangeArrowheads="1"/>
          </p:cNvSpPr>
          <p:nvPr/>
        </p:nvSpPr>
        <p:spPr bwMode="auto">
          <a:xfrm>
            <a:off x="820738" y="2484438"/>
            <a:ext cx="330200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U</a:t>
            </a:r>
            <a:r>
              <a:rPr lang="hu-HU" altLang="hu-HU" baseline="-25000">
                <a:solidFill>
                  <a:prstClr val="white"/>
                </a:solidFill>
                <a:latin typeface="Times New Roman" pitchFamily="18" charset="0"/>
              </a:rPr>
              <a:t>1</a:t>
            </a:r>
            <a:endParaRPr lang="hu-HU" altLang="hu-HU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1299" name="Text Box 41"/>
          <p:cNvSpPr txBox="1">
            <a:spLocks noChangeArrowheads="1"/>
          </p:cNvSpPr>
          <p:nvPr/>
        </p:nvSpPr>
        <p:spPr bwMode="auto">
          <a:xfrm>
            <a:off x="3897313" y="2600325"/>
            <a:ext cx="357187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U</a:t>
            </a:r>
            <a:r>
              <a:rPr lang="hu-HU" altLang="hu-HU" baseline="-25000">
                <a:solidFill>
                  <a:prstClr val="white"/>
                </a:solidFill>
                <a:latin typeface="Times New Roman" pitchFamily="18" charset="0"/>
              </a:rPr>
              <a:t>2</a:t>
            </a:r>
            <a:endParaRPr lang="hu-HU" altLang="hu-HU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1300" name="Text Box 42"/>
          <p:cNvSpPr txBox="1">
            <a:spLocks noChangeArrowheads="1"/>
          </p:cNvSpPr>
          <p:nvPr/>
        </p:nvSpPr>
        <p:spPr bwMode="auto">
          <a:xfrm>
            <a:off x="1692275" y="1876425"/>
            <a:ext cx="314325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I</a:t>
            </a:r>
            <a:r>
              <a:rPr lang="hu-HU" altLang="hu-HU" baseline="-25000">
                <a:solidFill>
                  <a:prstClr val="white"/>
                </a:solidFill>
                <a:latin typeface="Times New Roman" pitchFamily="18" charset="0"/>
              </a:rPr>
              <a:t>1</a:t>
            </a:r>
            <a:endParaRPr lang="hu-HU" altLang="hu-HU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1301" name="Text Box 43"/>
          <p:cNvSpPr txBox="1">
            <a:spLocks noChangeArrowheads="1"/>
          </p:cNvSpPr>
          <p:nvPr/>
        </p:nvSpPr>
        <p:spPr bwMode="auto">
          <a:xfrm>
            <a:off x="1916113" y="1498600"/>
            <a:ext cx="26035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I</a:t>
            </a:r>
            <a:r>
              <a:rPr lang="hu-HU" altLang="hu-HU" baseline="-25000">
                <a:solidFill>
                  <a:prstClr val="white"/>
                </a:solidFill>
                <a:latin typeface="Times New Roman" pitchFamily="18" charset="0"/>
              </a:rPr>
              <a:t>2</a:t>
            </a:r>
            <a:endParaRPr lang="hu-HU" altLang="hu-HU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1302" name="Text Box 44"/>
          <p:cNvSpPr txBox="1">
            <a:spLocks noChangeArrowheads="1"/>
          </p:cNvSpPr>
          <p:nvPr/>
        </p:nvSpPr>
        <p:spPr bwMode="auto">
          <a:xfrm>
            <a:off x="1916113" y="1077913"/>
            <a:ext cx="249237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I</a:t>
            </a:r>
            <a:r>
              <a:rPr lang="hu-HU" altLang="hu-HU" baseline="-25000">
                <a:solidFill>
                  <a:prstClr val="white"/>
                </a:solidFill>
                <a:latin typeface="Times New Roman" pitchFamily="18" charset="0"/>
              </a:rPr>
              <a:t>3</a:t>
            </a:r>
            <a:endParaRPr lang="hu-HU" altLang="hu-HU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1303" name="Text Box 45"/>
          <p:cNvSpPr txBox="1">
            <a:spLocks noChangeArrowheads="1"/>
          </p:cNvSpPr>
          <p:nvPr/>
        </p:nvSpPr>
        <p:spPr bwMode="auto">
          <a:xfrm>
            <a:off x="2006600" y="2262188"/>
            <a:ext cx="200025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304" name="Text Box 46"/>
          <p:cNvSpPr txBox="1">
            <a:spLocks noChangeArrowheads="1"/>
          </p:cNvSpPr>
          <p:nvPr/>
        </p:nvSpPr>
        <p:spPr bwMode="auto">
          <a:xfrm>
            <a:off x="3917950" y="2138363"/>
            <a:ext cx="187325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305" name="Text Box 47"/>
          <p:cNvSpPr txBox="1">
            <a:spLocks noChangeArrowheads="1"/>
          </p:cNvSpPr>
          <p:nvPr/>
        </p:nvSpPr>
        <p:spPr bwMode="auto">
          <a:xfrm>
            <a:off x="4567238" y="1327150"/>
            <a:ext cx="3844925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Valamennyi ellenállásnak és kapacitásnak van konkrét értéke.</a:t>
            </a:r>
            <a:r>
              <a:rPr lang="en-GB" altLang="hu-HU">
                <a:solidFill>
                  <a:prstClr val="white"/>
                </a:solidFill>
                <a:latin typeface="Times New Roman" pitchFamily="18" charset="0"/>
              </a:rPr>
              <a:t> </a:t>
            </a:r>
            <a:br>
              <a:rPr lang="en-GB" altLang="hu-HU">
                <a:solidFill>
                  <a:prstClr val="white"/>
                </a:solidFill>
                <a:latin typeface="Times New Roman" pitchFamily="18" charset="0"/>
              </a:rPr>
            </a:br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Az „A” pont virtuális föld!</a:t>
            </a:r>
            <a:endParaRPr lang="en-GB" altLang="hu-HU">
              <a:solidFill>
                <a:prstClr val="white"/>
              </a:solidFill>
              <a:latin typeface="Times New Roman" pitchFamily="18" charset="0"/>
            </a:endParaRPr>
          </a:p>
          <a:p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Ez úgynevezett „szürke doboz” modell</a:t>
            </a:r>
            <a:endParaRPr lang="en-GB" altLang="hu-HU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1306" name="Oval 48"/>
          <p:cNvSpPr>
            <a:spLocks noChangeArrowheads="1"/>
          </p:cNvSpPr>
          <p:nvPr/>
        </p:nvSpPr>
        <p:spPr bwMode="auto">
          <a:xfrm>
            <a:off x="1962150" y="3814763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sp>
        <p:nvSpPr>
          <p:cNvPr id="11307" name="Line 49"/>
          <p:cNvSpPr>
            <a:spLocks noChangeShapeType="1"/>
          </p:cNvSpPr>
          <p:nvPr/>
        </p:nvSpPr>
        <p:spPr bwMode="auto">
          <a:xfrm>
            <a:off x="1581150" y="38909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graphicFrame>
        <p:nvGraphicFramePr>
          <p:cNvPr id="11308" name="Object 50"/>
          <p:cNvGraphicFramePr>
            <a:graphicFrameLocks noChangeAspect="1"/>
          </p:cNvGraphicFramePr>
          <p:nvPr/>
        </p:nvGraphicFramePr>
        <p:xfrm>
          <a:off x="2038350" y="3938588"/>
          <a:ext cx="146050" cy="15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4" imgW="126780" imgH="101424" progId="Equation.DSMT4">
                  <p:embed/>
                </p:oleObj>
              </mc:Choice>
              <mc:Fallback>
                <p:oleObj name="Equation" r:id="rId4" imgW="126780" imgH="101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3938588"/>
                        <a:ext cx="146050" cy="15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09" name="Group 51"/>
          <p:cNvGrpSpPr>
            <a:grpSpLocks/>
          </p:cNvGrpSpPr>
          <p:nvPr/>
        </p:nvGrpSpPr>
        <p:grpSpPr bwMode="auto">
          <a:xfrm>
            <a:off x="1062038" y="3586163"/>
            <a:ext cx="533400" cy="609600"/>
            <a:chOff x="1136" y="2275"/>
            <a:chExt cx="336" cy="384"/>
          </a:xfrm>
        </p:grpSpPr>
        <p:sp>
          <p:nvSpPr>
            <p:cNvPr id="11381" name="Rectangle 52"/>
            <p:cNvSpPr>
              <a:spLocks noChangeArrowheads="1"/>
            </p:cNvSpPr>
            <p:nvPr/>
          </p:nvSpPr>
          <p:spPr bwMode="auto">
            <a:xfrm>
              <a:off x="1136" y="2275"/>
              <a:ext cx="33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/>
              <a:endParaRPr lang="hu-HU" altLang="hu-HU" sz="240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1382" name="Object 53"/>
            <p:cNvGraphicFramePr>
              <a:graphicFrameLocks noChangeAspect="1"/>
            </p:cNvGraphicFramePr>
            <p:nvPr/>
          </p:nvGraphicFramePr>
          <p:xfrm>
            <a:off x="1146" y="2366"/>
            <a:ext cx="309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7" name="Equation" r:id="rId6" imgW="368300" imgH="228600" progId="Equation.DSMT4">
                    <p:embed/>
                  </p:oleObj>
                </mc:Choice>
                <mc:Fallback>
                  <p:oleObj name="Equation" r:id="rId6" imgW="368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2366"/>
                          <a:ext cx="309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10" name="Group 54"/>
          <p:cNvGrpSpPr>
            <a:grpSpLocks/>
          </p:cNvGrpSpPr>
          <p:nvPr/>
        </p:nvGrpSpPr>
        <p:grpSpPr bwMode="auto">
          <a:xfrm>
            <a:off x="2398713" y="4344988"/>
            <a:ext cx="533400" cy="609600"/>
            <a:chOff x="1850" y="2275"/>
            <a:chExt cx="336" cy="384"/>
          </a:xfrm>
        </p:grpSpPr>
        <p:sp>
          <p:nvSpPr>
            <p:cNvPr id="11379" name="Rectangle 55"/>
            <p:cNvSpPr>
              <a:spLocks noChangeArrowheads="1"/>
            </p:cNvSpPr>
            <p:nvPr/>
          </p:nvSpPr>
          <p:spPr bwMode="auto">
            <a:xfrm>
              <a:off x="1850" y="2275"/>
              <a:ext cx="33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/>
              <a:endParaRPr lang="hu-HU" altLang="hu-HU" sz="240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1380" name="Object 56"/>
            <p:cNvGraphicFramePr>
              <a:graphicFrameLocks noChangeAspect="1"/>
            </p:cNvGraphicFramePr>
            <p:nvPr/>
          </p:nvGraphicFramePr>
          <p:xfrm>
            <a:off x="1850" y="2366"/>
            <a:ext cx="330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8" name="Equation" r:id="rId8" imgW="393529" imgH="228501" progId="Equation.DSMT4">
                    <p:embed/>
                  </p:oleObj>
                </mc:Choice>
                <mc:Fallback>
                  <p:oleObj name="Equation" r:id="rId8" imgW="39352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" y="2366"/>
                          <a:ext cx="330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11" name="Group 57"/>
          <p:cNvGrpSpPr>
            <a:grpSpLocks/>
          </p:cNvGrpSpPr>
          <p:nvPr/>
        </p:nvGrpSpPr>
        <p:grpSpPr bwMode="auto">
          <a:xfrm>
            <a:off x="2398713" y="5118100"/>
            <a:ext cx="533400" cy="609600"/>
            <a:chOff x="1136" y="2947"/>
            <a:chExt cx="336" cy="384"/>
          </a:xfrm>
        </p:grpSpPr>
        <p:sp>
          <p:nvSpPr>
            <p:cNvPr id="11377" name="Rectangle 58"/>
            <p:cNvSpPr>
              <a:spLocks noChangeArrowheads="1"/>
            </p:cNvSpPr>
            <p:nvPr/>
          </p:nvSpPr>
          <p:spPr bwMode="auto">
            <a:xfrm>
              <a:off x="1136" y="2947"/>
              <a:ext cx="33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/>
              <a:endParaRPr lang="hu-HU" altLang="hu-HU" sz="240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1378" name="Object 59"/>
            <p:cNvGraphicFramePr>
              <a:graphicFrameLocks noChangeAspect="1"/>
            </p:cNvGraphicFramePr>
            <p:nvPr/>
          </p:nvGraphicFramePr>
          <p:xfrm>
            <a:off x="1141" y="3037"/>
            <a:ext cx="31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9" name="Equation" r:id="rId10" imgW="381000" imgH="228600" progId="Equation.DSMT4">
                    <p:embed/>
                  </p:oleObj>
                </mc:Choice>
                <mc:Fallback>
                  <p:oleObj name="Equation" r:id="rId10" imgW="381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3037"/>
                          <a:ext cx="319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12" name="Group 60"/>
          <p:cNvGrpSpPr>
            <a:grpSpLocks/>
          </p:cNvGrpSpPr>
          <p:nvPr/>
        </p:nvGrpSpPr>
        <p:grpSpPr bwMode="auto">
          <a:xfrm>
            <a:off x="2400300" y="3587750"/>
            <a:ext cx="533400" cy="609600"/>
            <a:chOff x="1610" y="2803"/>
            <a:chExt cx="336" cy="384"/>
          </a:xfrm>
        </p:grpSpPr>
        <p:sp>
          <p:nvSpPr>
            <p:cNvPr id="11375" name="Rectangle 61"/>
            <p:cNvSpPr>
              <a:spLocks noChangeArrowheads="1"/>
            </p:cNvSpPr>
            <p:nvPr/>
          </p:nvSpPr>
          <p:spPr bwMode="auto">
            <a:xfrm>
              <a:off x="1610" y="2803"/>
              <a:ext cx="33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/>
              <a:endParaRPr lang="hu-HU" altLang="hu-HU" sz="240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1376" name="Object 62"/>
            <p:cNvGraphicFramePr>
              <a:graphicFrameLocks noChangeAspect="1"/>
            </p:cNvGraphicFramePr>
            <p:nvPr/>
          </p:nvGraphicFramePr>
          <p:xfrm>
            <a:off x="1610" y="2893"/>
            <a:ext cx="33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0" name="Equation" r:id="rId12" imgW="393529" imgH="228501" progId="Equation.DSMT4">
                    <p:embed/>
                  </p:oleObj>
                </mc:Choice>
                <mc:Fallback>
                  <p:oleObj name="Equation" r:id="rId12" imgW="39352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893"/>
                          <a:ext cx="33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13" name="Line 63"/>
          <p:cNvSpPr>
            <a:spLocks noChangeShapeType="1"/>
          </p:cNvSpPr>
          <p:nvPr/>
        </p:nvSpPr>
        <p:spPr bwMode="auto">
          <a:xfrm>
            <a:off x="2116138" y="3892550"/>
            <a:ext cx="284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14" name="Line 64"/>
          <p:cNvSpPr>
            <a:spLocks noChangeShapeType="1"/>
          </p:cNvSpPr>
          <p:nvPr/>
        </p:nvSpPr>
        <p:spPr bwMode="auto">
          <a:xfrm>
            <a:off x="2930525" y="3892550"/>
            <a:ext cx="88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15" name="Line 65"/>
          <p:cNvSpPr>
            <a:spLocks noChangeShapeType="1"/>
          </p:cNvSpPr>
          <p:nvPr/>
        </p:nvSpPr>
        <p:spPr bwMode="auto">
          <a:xfrm>
            <a:off x="787400" y="3890963"/>
            <a:ext cx="27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16" name="Oval 66"/>
          <p:cNvSpPr>
            <a:spLocks noChangeArrowheads="1"/>
          </p:cNvSpPr>
          <p:nvPr/>
        </p:nvSpPr>
        <p:spPr bwMode="auto">
          <a:xfrm>
            <a:off x="1952625" y="4567238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graphicFrame>
        <p:nvGraphicFramePr>
          <p:cNvPr id="11317" name="Object 67"/>
          <p:cNvGraphicFramePr>
            <a:graphicFrameLocks noChangeAspect="1"/>
          </p:cNvGraphicFramePr>
          <p:nvPr/>
        </p:nvGraphicFramePr>
        <p:xfrm>
          <a:off x="2051050" y="4652963"/>
          <a:ext cx="161925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14" imgW="139700" imgH="139700" progId="Equation.DSMT4">
                  <p:embed/>
                </p:oleObj>
              </mc:Choice>
              <mc:Fallback>
                <p:oleObj name="Equation" r:id="rId14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652963"/>
                        <a:ext cx="161925" cy="2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8" name="Line 68"/>
          <p:cNvSpPr>
            <a:spLocks noChangeShapeType="1"/>
          </p:cNvSpPr>
          <p:nvPr/>
        </p:nvSpPr>
        <p:spPr bwMode="auto">
          <a:xfrm flipV="1">
            <a:off x="2024063" y="3956050"/>
            <a:ext cx="0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19" name="Line 69"/>
          <p:cNvSpPr>
            <a:spLocks noChangeShapeType="1"/>
          </p:cNvSpPr>
          <p:nvPr/>
        </p:nvSpPr>
        <p:spPr bwMode="auto">
          <a:xfrm flipH="1">
            <a:off x="2097088" y="4660900"/>
            <a:ext cx="303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20" name="Line 70"/>
          <p:cNvSpPr>
            <a:spLocks noChangeShapeType="1"/>
          </p:cNvSpPr>
          <p:nvPr/>
        </p:nvSpPr>
        <p:spPr bwMode="auto">
          <a:xfrm>
            <a:off x="3352800" y="3892550"/>
            <a:ext cx="0" cy="154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21" name="Line 71"/>
          <p:cNvSpPr>
            <a:spLocks noChangeShapeType="1"/>
          </p:cNvSpPr>
          <p:nvPr/>
        </p:nvSpPr>
        <p:spPr bwMode="auto">
          <a:xfrm flipH="1">
            <a:off x="2930525" y="466090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22" name="Line 72"/>
          <p:cNvSpPr>
            <a:spLocks noChangeShapeType="1"/>
          </p:cNvSpPr>
          <p:nvPr/>
        </p:nvSpPr>
        <p:spPr bwMode="auto">
          <a:xfrm flipH="1">
            <a:off x="2930525" y="542290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23" name="Line 73"/>
          <p:cNvSpPr>
            <a:spLocks noChangeShapeType="1"/>
          </p:cNvSpPr>
          <p:nvPr/>
        </p:nvSpPr>
        <p:spPr bwMode="auto">
          <a:xfrm flipV="1">
            <a:off x="2025650" y="4716463"/>
            <a:ext cx="0" cy="687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24" name="Line 74"/>
          <p:cNvSpPr>
            <a:spLocks noChangeShapeType="1"/>
          </p:cNvSpPr>
          <p:nvPr/>
        </p:nvSpPr>
        <p:spPr bwMode="auto">
          <a:xfrm>
            <a:off x="2024063" y="5403850"/>
            <a:ext cx="376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25" name="Rectangle 75"/>
          <p:cNvSpPr>
            <a:spLocks noChangeArrowheads="1"/>
          </p:cNvSpPr>
          <p:nvPr/>
        </p:nvSpPr>
        <p:spPr bwMode="auto">
          <a:xfrm>
            <a:off x="3363913" y="3546475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U</a:t>
            </a:r>
            <a:r>
              <a:rPr lang="hu-HU" altLang="hu-HU" baseline="-25000">
                <a:solidFill>
                  <a:prstClr val="white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1326" name="Rectangle 76"/>
          <p:cNvSpPr>
            <a:spLocks noChangeArrowheads="1"/>
          </p:cNvSpPr>
          <p:nvPr/>
        </p:nvSpPr>
        <p:spPr bwMode="auto">
          <a:xfrm>
            <a:off x="595313" y="3525838"/>
            <a:ext cx="42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U</a:t>
            </a:r>
            <a:r>
              <a:rPr lang="hu-HU" altLang="hu-HU" baseline="-25000">
                <a:solidFill>
                  <a:prstClr val="white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1327" name="Text Box 77"/>
          <p:cNvSpPr txBox="1">
            <a:spLocks noChangeArrowheads="1"/>
          </p:cNvSpPr>
          <p:nvPr/>
        </p:nvSpPr>
        <p:spPr bwMode="auto">
          <a:xfrm>
            <a:off x="1655763" y="3549650"/>
            <a:ext cx="21590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I</a:t>
            </a:r>
            <a:r>
              <a:rPr lang="hu-HU" altLang="hu-HU" baseline="-25000">
                <a:solidFill>
                  <a:prstClr val="white"/>
                </a:solidFill>
                <a:latin typeface="Times New Roman" pitchFamily="18" charset="0"/>
              </a:rPr>
              <a:t>1</a:t>
            </a:r>
            <a:endParaRPr lang="hu-HU" altLang="hu-HU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1328" name="Rectangle 78"/>
          <p:cNvSpPr>
            <a:spLocks noChangeArrowheads="1"/>
          </p:cNvSpPr>
          <p:nvPr/>
        </p:nvSpPr>
        <p:spPr bwMode="auto">
          <a:xfrm>
            <a:off x="2644775" y="1314450"/>
            <a:ext cx="312738" cy="128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sp>
        <p:nvSpPr>
          <p:cNvPr id="11329" name="Text Box 79"/>
          <p:cNvSpPr txBox="1">
            <a:spLocks noChangeArrowheads="1"/>
          </p:cNvSpPr>
          <p:nvPr/>
        </p:nvSpPr>
        <p:spPr bwMode="auto">
          <a:xfrm>
            <a:off x="2141538" y="4306888"/>
            <a:ext cx="225425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I</a:t>
            </a:r>
            <a:r>
              <a:rPr lang="hu-HU" altLang="hu-HU" baseline="-25000">
                <a:solidFill>
                  <a:prstClr val="white"/>
                </a:solidFill>
                <a:latin typeface="Times New Roman" pitchFamily="18" charset="0"/>
              </a:rPr>
              <a:t>2</a:t>
            </a:r>
            <a:endParaRPr lang="hu-HU" altLang="hu-HU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1330" name="Text Box 80"/>
          <p:cNvSpPr txBox="1">
            <a:spLocks noChangeArrowheads="1"/>
          </p:cNvSpPr>
          <p:nvPr/>
        </p:nvSpPr>
        <p:spPr bwMode="auto">
          <a:xfrm>
            <a:off x="2097088" y="5067300"/>
            <a:ext cx="314325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I</a:t>
            </a:r>
            <a:r>
              <a:rPr lang="hu-HU" altLang="hu-HU" baseline="-25000">
                <a:solidFill>
                  <a:prstClr val="white"/>
                </a:solidFill>
                <a:latin typeface="Times New Roman" pitchFamily="18" charset="0"/>
              </a:rPr>
              <a:t>3</a:t>
            </a:r>
            <a:endParaRPr lang="hu-HU" altLang="hu-HU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1331" name="Line 81"/>
          <p:cNvSpPr>
            <a:spLocks noChangeShapeType="1"/>
          </p:cNvSpPr>
          <p:nvPr/>
        </p:nvSpPr>
        <p:spPr bwMode="auto">
          <a:xfrm>
            <a:off x="4816475" y="3244850"/>
            <a:ext cx="0" cy="531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32" name="Line 82"/>
          <p:cNvSpPr>
            <a:spLocks noChangeShapeType="1"/>
          </p:cNvSpPr>
          <p:nvPr/>
        </p:nvSpPr>
        <p:spPr bwMode="auto">
          <a:xfrm flipH="1">
            <a:off x="4133850" y="3254375"/>
            <a:ext cx="1084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grpSp>
        <p:nvGrpSpPr>
          <p:cNvPr id="11333" name="Group 83"/>
          <p:cNvGrpSpPr>
            <a:grpSpLocks/>
          </p:cNvGrpSpPr>
          <p:nvPr/>
        </p:nvGrpSpPr>
        <p:grpSpPr bwMode="auto">
          <a:xfrm rot="5400000">
            <a:off x="4773613" y="3733800"/>
            <a:ext cx="66675" cy="174625"/>
            <a:chOff x="1529" y="2518"/>
            <a:chExt cx="42" cy="110"/>
          </a:xfrm>
        </p:grpSpPr>
        <p:sp>
          <p:nvSpPr>
            <p:cNvPr id="11373" name="Line 84"/>
            <p:cNvSpPr>
              <a:spLocks noChangeShapeType="1"/>
            </p:cNvSpPr>
            <p:nvPr/>
          </p:nvSpPr>
          <p:spPr bwMode="auto">
            <a:xfrm>
              <a:off x="1529" y="2518"/>
              <a:ext cx="0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1374" name="Line 85"/>
            <p:cNvSpPr>
              <a:spLocks noChangeShapeType="1"/>
            </p:cNvSpPr>
            <p:nvPr/>
          </p:nvSpPr>
          <p:spPr bwMode="auto">
            <a:xfrm>
              <a:off x="1571" y="2518"/>
              <a:ext cx="0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</p:grpSp>
      <p:sp>
        <p:nvSpPr>
          <p:cNvPr id="11334" name="Rectangle 86"/>
          <p:cNvSpPr>
            <a:spLocks noChangeArrowheads="1"/>
          </p:cNvSpPr>
          <p:nvPr/>
        </p:nvSpPr>
        <p:spPr bwMode="auto">
          <a:xfrm>
            <a:off x="4340225" y="3187700"/>
            <a:ext cx="312738" cy="128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sp>
        <p:nvSpPr>
          <p:cNvPr id="11335" name="Line 87"/>
          <p:cNvSpPr>
            <a:spLocks noChangeShapeType="1"/>
          </p:cNvSpPr>
          <p:nvPr/>
        </p:nvSpPr>
        <p:spPr bwMode="auto">
          <a:xfrm>
            <a:off x="4810125" y="3849688"/>
            <a:ext cx="0" cy="128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36" name="Line 88"/>
          <p:cNvSpPr>
            <a:spLocks noChangeShapeType="1"/>
          </p:cNvSpPr>
          <p:nvPr/>
        </p:nvSpPr>
        <p:spPr bwMode="auto">
          <a:xfrm>
            <a:off x="4138613" y="3373438"/>
            <a:ext cx="0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37" name="Text Box 89"/>
          <p:cNvSpPr txBox="1">
            <a:spLocks noChangeArrowheads="1"/>
          </p:cNvSpPr>
          <p:nvPr/>
        </p:nvSpPr>
        <p:spPr bwMode="auto">
          <a:xfrm>
            <a:off x="4032250" y="3470275"/>
            <a:ext cx="49530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U</a:t>
            </a:r>
            <a:r>
              <a:rPr lang="hu-HU" altLang="hu-HU" baseline="-25000">
                <a:solidFill>
                  <a:prstClr val="white"/>
                </a:solidFill>
                <a:latin typeface="Times New Roman" pitchFamily="18" charset="0"/>
              </a:rPr>
              <a:t>1</a:t>
            </a:r>
            <a:endParaRPr lang="hu-HU" altLang="hu-HU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1338" name="Text Box 90"/>
          <p:cNvSpPr txBox="1">
            <a:spLocks noChangeArrowheads="1"/>
          </p:cNvSpPr>
          <p:nvPr/>
        </p:nvSpPr>
        <p:spPr bwMode="auto">
          <a:xfrm>
            <a:off x="5292725" y="3622675"/>
            <a:ext cx="314325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I</a:t>
            </a:r>
            <a:r>
              <a:rPr lang="hu-HU" altLang="hu-HU" baseline="-25000">
                <a:solidFill>
                  <a:prstClr val="white"/>
                </a:solidFill>
                <a:latin typeface="Times New Roman" pitchFamily="18" charset="0"/>
              </a:rPr>
              <a:t>1</a:t>
            </a:r>
            <a:endParaRPr lang="hu-HU" altLang="hu-HU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1339" name="Line 91"/>
          <p:cNvSpPr>
            <a:spLocks noChangeShapeType="1"/>
          </p:cNvSpPr>
          <p:nvPr/>
        </p:nvSpPr>
        <p:spPr bwMode="auto">
          <a:xfrm>
            <a:off x="4178300" y="3965575"/>
            <a:ext cx="103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40" name="Line 92"/>
          <p:cNvSpPr>
            <a:spLocks noChangeShapeType="1"/>
          </p:cNvSpPr>
          <p:nvPr/>
        </p:nvSpPr>
        <p:spPr bwMode="auto">
          <a:xfrm>
            <a:off x="5203825" y="3251200"/>
            <a:ext cx="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41" name="Rectangle 93"/>
          <p:cNvSpPr>
            <a:spLocks noChangeArrowheads="1"/>
          </p:cNvSpPr>
          <p:nvPr/>
        </p:nvSpPr>
        <p:spPr bwMode="auto">
          <a:xfrm rot="-5400000">
            <a:off x="5038725" y="3430588"/>
            <a:ext cx="312737" cy="128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sp>
        <p:nvSpPr>
          <p:cNvPr id="11342" name="Line 94"/>
          <p:cNvSpPr>
            <a:spLocks noChangeShapeType="1"/>
          </p:cNvSpPr>
          <p:nvPr/>
        </p:nvSpPr>
        <p:spPr bwMode="auto">
          <a:xfrm>
            <a:off x="5314950" y="37369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43" name="Line 95"/>
          <p:cNvSpPr>
            <a:spLocks noChangeShapeType="1"/>
          </p:cNvSpPr>
          <p:nvPr/>
        </p:nvSpPr>
        <p:spPr bwMode="auto">
          <a:xfrm flipH="1">
            <a:off x="4505325" y="4370388"/>
            <a:ext cx="9525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44" name="Line 96"/>
          <p:cNvSpPr>
            <a:spLocks noChangeShapeType="1"/>
          </p:cNvSpPr>
          <p:nvPr/>
        </p:nvSpPr>
        <p:spPr bwMode="auto">
          <a:xfrm flipH="1">
            <a:off x="4491038" y="4168775"/>
            <a:ext cx="72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grpSp>
        <p:nvGrpSpPr>
          <p:cNvPr id="11345" name="Group 97"/>
          <p:cNvGrpSpPr>
            <a:grpSpLocks/>
          </p:cNvGrpSpPr>
          <p:nvPr/>
        </p:nvGrpSpPr>
        <p:grpSpPr bwMode="auto">
          <a:xfrm rot="16200000" flipH="1">
            <a:off x="4498975" y="4262438"/>
            <a:ext cx="66675" cy="174625"/>
            <a:chOff x="1529" y="2518"/>
            <a:chExt cx="42" cy="110"/>
          </a:xfrm>
        </p:grpSpPr>
        <p:sp>
          <p:nvSpPr>
            <p:cNvPr id="11371" name="Line 98"/>
            <p:cNvSpPr>
              <a:spLocks noChangeShapeType="1"/>
            </p:cNvSpPr>
            <p:nvPr/>
          </p:nvSpPr>
          <p:spPr bwMode="auto">
            <a:xfrm>
              <a:off x="1529" y="2518"/>
              <a:ext cx="0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1372" name="Line 99"/>
            <p:cNvSpPr>
              <a:spLocks noChangeShapeType="1"/>
            </p:cNvSpPr>
            <p:nvPr/>
          </p:nvSpPr>
          <p:spPr bwMode="auto">
            <a:xfrm>
              <a:off x="1571" y="2518"/>
              <a:ext cx="0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</p:grpSp>
      <p:sp>
        <p:nvSpPr>
          <p:cNvPr id="11346" name="Rectangle 100"/>
          <p:cNvSpPr>
            <a:spLocks noChangeArrowheads="1"/>
          </p:cNvSpPr>
          <p:nvPr/>
        </p:nvSpPr>
        <p:spPr bwMode="auto">
          <a:xfrm rot="16200000" flipH="1">
            <a:off x="4367213" y="4560888"/>
            <a:ext cx="312737" cy="128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sp>
        <p:nvSpPr>
          <p:cNvPr id="11347" name="Line 101"/>
          <p:cNvSpPr>
            <a:spLocks noChangeShapeType="1"/>
          </p:cNvSpPr>
          <p:nvPr/>
        </p:nvSpPr>
        <p:spPr bwMode="auto">
          <a:xfrm flipH="1">
            <a:off x="4516438" y="4176713"/>
            <a:ext cx="0" cy="128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48" name="Line 102"/>
          <p:cNvSpPr>
            <a:spLocks noChangeShapeType="1"/>
          </p:cNvSpPr>
          <p:nvPr/>
        </p:nvSpPr>
        <p:spPr bwMode="auto">
          <a:xfrm>
            <a:off x="4498975" y="4879975"/>
            <a:ext cx="714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49" name="Line 103"/>
          <p:cNvSpPr>
            <a:spLocks noChangeShapeType="1"/>
          </p:cNvSpPr>
          <p:nvPr/>
        </p:nvSpPr>
        <p:spPr bwMode="auto">
          <a:xfrm flipV="1">
            <a:off x="5233988" y="428625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50" name="Text Box 104"/>
          <p:cNvSpPr txBox="1">
            <a:spLocks noChangeArrowheads="1"/>
          </p:cNvSpPr>
          <p:nvPr/>
        </p:nvSpPr>
        <p:spPr bwMode="auto">
          <a:xfrm>
            <a:off x="5202238" y="4402138"/>
            <a:ext cx="495300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U</a:t>
            </a:r>
            <a:r>
              <a:rPr lang="hu-HU" altLang="hu-HU" baseline="-25000">
                <a:solidFill>
                  <a:prstClr val="white"/>
                </a:solidFill>
                <a:latin typeface="Times New Roman" pitchFamily="18" charset="0"/>
              </a:rPr>
              <a:t>2</a:t>
            </a:r>
            <a:endParaRPr lang="hu-HU" altLang="hu-HU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1351" name="Line 105"/>
          <p:cNvSpPr>
            <a:spLocks noChangeShapeType="1"/>
          </p:cNvSpPr>
          <p:nvPr/>
        </p:nvSpPr>
        <p:spPr bwMode="auto">
          <a:xfrm flipV="1">
            <a:off x="4679950" y="4441825"/>
            <a:ext cx="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52" name="Text Box 106"/>
          <p:cNvSpPr txBox="1">
            <a:spLocks noChangeArrowheads="1"/>
          </p:cNvSpPr>
          <p:nvPr/>
        </p:nvSpPr>
        <p:spPr bwMode="auto">
          <a:xfrm>
            <a:off x="4722813" y="4452938"/>
            <a:ext cx="252412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I</a:t>
            </a:r>
            <a:r>
              <a:rPr lang="hu-HU" altLang="hu-HU" baseline="-25000">
                <a:solidFill>
                  <a:prstClr val="white"/>
                </a:solidFill>
                <a:latin typeface="Times New Roman" pitchFamily="18" charset="0"/>
              </a:rPr>
              <a:t>2</a:t>
            </a:r>
            <a:endParaRPr lang="hu-HU" altLang="hu-HU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1353" name="Line 107"/>
          <p:cNvSpPr>
            <a:spLocks noChangeShapeType="1"/>
          </p:cNvSpPr>
          <p:nvPr/>
        </p:nvSpPr>
        <p:spPr bwMode="auto">
          <a:xfrm flipH="1">
            <a:off x="4143375" y="5216525"/>
            <a:ext cx="9525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54" name="Line 108"/>
          <p:cNvSpPr>
            <a:spLocks noChangeShapeType="1"/>
          </p:cNvSpPr>
          <p:nvPr/>
        </p:nvSpPr>
        <p:spPr bwMode="auto">
          <a:xfrm flipH="1">
            <a:off x="4129088" y="5197475"/>
            <a:ext cx="11493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grpSp>
        <p:nvGrpSpPr>
          <p:cNvPr id="11355" name="Group 109"/>
          <p:cNvGrpSpPr>
            <a:grpSpLocks/>
          </p:cNvGrpSpPr>
          <p:nvPr/>
        </p:nvGrpSpPr>
        <p:grpSpPr bwMode="auto">
          <a:xfrm rot="16200000" flipH="1">
            <a:off x="4440238" y="5661025"/>
            <a:ext cx="66675" cy="174625"/>
            <a:chOff x="1529" y="2518"/>
            <a:chExt cx="42" cy="110"/>
          </a:xfrm>
        </p:grpSpPr>
        <p:sp>
          <p:nvSpPr>
            <p:cNvPr id="11369" name="Line 110"/>
            <p:cNvSpPr>
              <a:spLocks noChangeShapeType="1"/>
            </p:cNvSpPr>
            <p:nvPr/>
          </p:nvSpPr>
          <p:spPr bwMode="auto">
            <a:xfrm>
              <a:off x="1529" y="2518"/>
              <a:ext cx="0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1370" name="Line 111"/>
            <p:cNvSpPr>
              <a:spLocks noChangeShapeType="1"/>
            </p:cNvSpPr>
            <p:nvPr/>
          </p:nvSpPr>
          <p:spPr bwMode="auto">
            <a:xfrm>
              <a:off x="1571" y="2518"/>
              <a:ext cx="0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</p:grpSp>
      <p:sp>
        <p:nvSpPr>
          <p:cNvPr id="11356" name="Rectangle 112"/>
          <p:cNvSpPr>
            <a:spLocks noChangeArrowheads="1"/>
          </p:cNvSpPr>
          <p:nvPr/>
        </p:nvSpPr>
        <p:spPr bwMode="auto">
          <a:xfrm rot="16200000" flipH="1">
            <a:off x="4005263" y="5599113"/>
            <a:ext cx="312737" cy="128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sp>
        <p:nvSpPr>
          <p:cNvPr id="11357" name="Line 113"/>
          <p:cNvSpPr>
            <a:spLocks noChangeShapeType="1"/>
          </p:cNvSpPr>
          <p:nvPr/>
        </p:nvSpPr>
        <p:spPr bwMode="auto">
          <a:xfrm flipH="1">
            <a:off x="4465638" y="5784850"/>
            <a:ext cx="0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58" name="Line 114"/>
          <p:cNvSpPr>
            <a:spLocks noChangeShapeType="1"/>
          </p:cNvSpPr>
          <p:nvPr/>
        </p:nvSpPr>
        <p:spPr bwMode="auto">
          <a:xfrm>
            <a:off x="4137025" y="5918200"/>
            <a:ext cx="1181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59" name="Line 115"/>
          <p:cNvSpPr>
            <a:spLocks noChangeShapeType="1"/>
          </p:cNvSpPr>
          <p:nvPr/>
        </p:nvSpPr>
        <p:spPr bwMode="auto">
          <a:xfrm flipV="1">
            <a:off x="5253038" y="532447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60" name="Text Box 116"/>
          <p:cNvSpPr txBox="1">
            <a:spLocks noChangeArrowheads="1"/>
          </p:cNvSpPr>
          <p:nvPr/>
        </p:nvSpPr>
        <p:spPr bwMode="auto">
          <a:xfrm>
            <a:off x="5246688" y="5440363"/>
            <a:ext cx="404812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U</a:t>
            </a:r>
            <a:r>
              <a:rPr lang="hu-HU" altLang="hu-HU" baseline="-25000">
                <a:solidFill>
                  <a:prstClr val="white"/>
                </a:solidFill>
                <a:latin typeface="Times New Roman" pitchFamily="18" charset="0"/>
              </a:rPr>
              <a:t>2</a:t>
            </a:r>
            <a:endParaRPr lang="hu-HU" altLang="hu-HU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1361" name="Line 117"/>
          <p:cNvSpPr>
            <a:spLocks noChangeShapeType="1"/>
          </p:cNvSpPr>
          <p:nvPr/>
        </p:nvSpPr>
        <p:spPr bwMode="auto">
          <a:xfrm flipV="1">
            <a:off x="3997325" y="5581650"/>
            <a:ext cx="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62" name="Text Box 118"/>
          <p:cNvSpPr txBox="1">
            <a:spLocks noChangeArrowheads="1"/>
          </p:cNvSpPr>
          <p:nvPr/>
        </p:nvSpPr>
        <p:spPr bwMode="auto">
          <a:xfrm>
            <a:off x="3716338" y="5527675"/>
            <a:ext cx="315912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I</a:t>
            </a:r>
            <a:r>
              <a:rPr lang="hu-HU" altLang="hu-HU" baseline="-25000">
                <a:solidFill>
                  <a:prstClr val="white"/>
                </a:solidFill>
                <a:latin typeface="Times New Roman" pitchFamily="18" charset="0"/>
              </a:rPr>
              <a:t>3</a:t>
            </a:r>
            <a:endParaRPr lang="hu-HU" altLang="hu-HU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1363" name="Line 119"/>
          <p:cNvSpPr>
            <a:spLocks noChangeShapeType="1"/>
          </p:cNvSpPr>
          <p:nvPr/>
        </p:nvSpPr>
        <p:spPr bwMode="auto">
          <a:xfrm flipV="1">
            <a:off x="4470400" y="52117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1364" name="Rectangle 120"/>
          <p:cNvSpPr>
            <a:spLocks noChangeArrowheads="1"/>
          </p:cNvSpPr>
          <p:nvPr/>
        </p:nvSpPr>
        <p:spPr bwMode="auto">
          <a:xfrm rot="10800000" flipH="1">
            <a:off x="4665663" y="5156200"/>
            <a:ext cx="312737" cy="128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sp>
        <p:nvSpPr>
          <p:cNvPr id="11365" name="Line 121"/>
          <p:cNvSpPr>
            <a:spLocks noChangeShapeType="1"/>
          </p:cNvSpPr>
          <p:nvPr/>
        </p:nvSpPr>
        <p:spPr bwMode="auto">
          <a:xfrm>
            <a:off x="1254125" y="2271713"/>
            <a:ext cx="0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graphicFrame>
        <p:nvGraphicFramePr>
          <p:cNvPr id="11366" name="Object 122"/>
          <p:cNvGraphicFramePr>
            <a:graphicFrameLocks noChangeAspect="1"/>
          </p:cNvGraphicFramePr>
          <p:nvPr/>
        </p:nvGraphicFramePr>
        <p:xfrm>
          <a:off x="5724525" y="3100388"/>
          <a:ext cx="2124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16" imgW="1307532" imgH="583947" progId="Equation.DSMT4">
                  <p:embed/>
                </p:oleObj>
              </mc:Choice>
              <mc:Fallback>
                <p:oleObj name="Equation" r:id="rId16" imgW="1307532" imgH="5839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100388"/>
                        <a:ext cx="21240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" name="Object 123"/>
          <p:cNvGraphicFramePr>
            <a:graphicFrameLocks noChangeAspect="1"/>
          </p:cNvGraphicFramePr>
          <p:nvPr/>
        </p:nvGraphicFramePr>
        <p:xfrm>
          <a:off x="5788025" y="4130675"/>
          <a:ext cx="16906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18" imgW="1040948" imgH="431613" progId="Equation.DSMT4">
                  <p:embed/>
                </p:oleObj>
              </mc:Choice>
              <mc:Fallback>
                <p:oleObj name="Equation" r:id="rId18" imgW="1040948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025" y="4130675"/>
                        <a:ext cx="16906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" name="Object 124"/>
          <p:cNvGraphicFramePr>
            <a:graphicFrameLocks noChangeAspect="1"/>
          </p:cNvGraphicFramePr>
          <p:nvPr/>
        </p:nvGraphicFramePr>
        <p:xfrm>
          <a:off x="5761038" y="5065713"/>
          <a:ext cx="21447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20" imgW="1320227" imgH="583947" progId="Equation.DSMT4">
                  <p:embed/>
                </p:oleObj>
              </mc:Choice>
              <mc:Fallback>
                <p:oleObj name="Equation" r:id="rId20" imgW="1320227" imgH="5839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5065713"/>
                        <a:ext cx="214471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Text Box 48"/>
          <p:cNvSpPr txBox="1">
            <a:spLocks noChangeArrowheads="1"/>
          </p:cNvSpPr>
          <p:nvPr/>
        </p:nvSpPr>
        <p:spPr bwMode="auto">
          <a:xfrm>
            <a:off x="446088" y="6008896"/>
            <a:ext cx="364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000" b="1" dirty="0">
                <a:solidFill>
                  <a:prstClr val="white"/>
                </a:solidFill>
                <a:latin typeface="Times New Roman" pitchFamily="18" charset="0"/>
              </a:rPr>
              <a:t>Szürke modell (egyszerűsített)</a:t>
            </a:r>
          </a:p>
        </p:txBody>
      </p:sp>
    </p:spTree>
    <p:extLst>
      <p:ext uri="{BB962C8B-B14F-4D97-AF65-F5344CB8AC3E}">
        <p14:creationId xmlns:p14="http://schemas.microsoft.com/office/powerpoint/2010/main" val="36701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6068" y="260648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dirty="0" smtClean="0"/>
              <a:t>DC motor modellezése</a:t>
            </a: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3733800" y="1676400"/>
            <a:ext cx="228600" cy="762000"/>
          </a:xfrm>
          <a:custGeom>
            <a:avLst/>
            <a:gdLst>
              <a:gd name="T0" fmla="*/ 114289 w 21600"/>
              <a:gd name="T1" fmla="*/ 0 h 21600"/>
              <a:gd name="T2" fmla="*/ 28575 w 21600"/>
              <a:gd name="T3" fmla="*/ 381000 h 21600"/>
              <a:gd name="T4" fmla="*/ 114289 w 21600"/>
              <a:gd name="T5" fmla="*/ 190500 h 21600"/>
              <a:gd name="T6" fmla="*/ 257175 w 21600"/>
              <a:gd name="T7" fmla="*/ 381000 h 21600"/>
              <a:gd name="T8" fmla="*/ 200025 w 21600"/>
              <a:gd name="T9" fmla="*/ 571500 h 21600"/>
              <a:gd name="T10" fmla="*/ 142875 w 21600"/>
              <a:gd name="T11" fmla="*/ 38100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990600" y="1371600"/>
            <a:ext cx="2590800" cy="1371600"/>
            <a:chOff x="624" y="816"/>
            <a:chExt cx="1632" cy="864"/>
          </a:xfrm>
        </p:grpSpPr>
        <p:grpSp>
          <p:nvGrpSpPr>
            <p:cNvPr id="12320" name="Group 5"/>
            <p:cNvGrpSpPr>
              <a:grpSpLocks/>
            </p:cNvGrpSpPr>
            <p:nvPr/>
          </p:nvGrpSpPr>
          <p:grpSpPr bwMode="auto">
            <a:xfrm>
              <a:off x="1824" y="1008"/>
              <a:ext cx="432" cy="528"/>
              <a:chOff x="960" y="1632"/>
              <a:chExt cx="432" cy="528"/>
            </a:xfrm>
          </p:grpSpPr>
          <p:sp>
            <p:nvSpPr>
              <p:cNvPr id="12334" name="Oval 6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algn="ctr"/>
                <a:r>
                  <a:rPr lang="hu-HU" altLang="hu-HU" sz="2400">
                    <a:solidFill>
                      <a:prstClr val="white"/>
                    </a:solidFill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12335" name="Rectangle 7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144" cy="96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/>
                <a:endParaRPr lang="hu-HU" altLang="hu-HU">
                  <a:solidFill>
                    <a:prstClr val="white"/>
                  </a:solidFill>
                </a:endParaRPr>
              </a:p>
            </p:txBody>
          </p:sp>
          <p:sp>
            <p:nvSpPr>
              <p:cNvPr id="12336" name="Rectangle 8"/>
              <p:cNvSpPr>
                <a:spLocks noChangeArrowheads="1"/>
              </p:cNvSpPr>
              <p:nvPr/>
            </p:nvSpPr>
            <p:spPr bwMode="auto">
              <a:xfrm>
                <a:off x="1104" y="2064"/>
                <a:ext cx="144" cy="96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/>
                <a:endParaRPr lang="hu-HU" altLang="hu-HU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321" name="Line 9"/>
            <p:cNvSpPr>
              <a:spLocks noChangeShapeType="1"/>
            </p:cNvSpPr>
            <p:nvPr/>
          </p:nvSpPr>
          <p:spPr bwMode="auto">
            <a:xfrm>
              <a:off x="2040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2322" name="Line 10"/>
            <p:cNvSpPr>
              <a:spLocks noChangeShapeType="1"/>
            </p:cNvSpPr>
            <p:nvPr/>
          </p:nvSpPr>
          <p:spPr bwMode="auto">
            <a:xfrm>
              <a:off x="2040" y="8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2323" name="Line 11"/>
            <p:cNvSpPr>
              <a:spLocks noChangeShapeType="1"/>
            </p:cNvSpPr>
            <p:nvPr/>
          </p:nvSpPr>
          <p:spPr bwMode="auto">
            <a:xfrm flipH="1">
              <a:off x="1680" y="864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2324" name="Rectangle 12"/>
            <p:cNvSpPr>
              <a:spLocks noChangeArrowheads="1"/>
            </p:cNvSpPr>
            <p:nvPr/>
          </p:nvSpPr>
          <p:spPr bwMode="auto">
            <a:xfrm>
              <a:off x="1440" y="816"/>
              <a:ext cx="240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>
                <a:solidFill>
                  <a:prstClr val="white"/>
                </a:solidFill>
              </a:endParaRPr>
            </a:p>
          </p:txBody>
        </p:sp>
        <p:sp>
          <p:nvSpPr>
            <p:cNvPr id="12325" name="Rectangle 13"/>
            <p:cNvSpPr>
              <a:spLocks noChangeArrowheads="1"/>
            </p:cNvSpPr>
            <p:nvPr/>
          </p:nvSpPr>
          <p:spPr bwMode="auto">
            <a:xfrm>
              <a:off x="960" y="816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>
                <a:solidFill>
                  <a:prstClr val="white"/>
                </a:solidFill>
              </a:endParaRPr>
            </a:p>
          </p:txBody>
        </p:sp>
        <p:sp>
          <p:nvSpPr>
            <p:cNvPr id="12326" name="Line 14"/>
            <p:cNvSpPr>
              <a:spLocks noChangeShapeType="1"/>
            </p:cNvSpPr>
            <p:nvPr/>
          </p:nvSpPr>
          <p:spPr bwMode="auto">
            <a:xfrm>
              <a:off x="120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2327" name="Line 15"/>
            <p:cNvSpPr>
              <a:spLocks noChangeShapeType="1"/>
            </p:cNvSpPr>
            <p:nvPr/>
          </p:nvSpPr>
          <p:spPr bwMode="auto">
            <a:xfrm>
              <a:off x="768" y="8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2328" name="Line 16"/>
            <p:cNvSpPr>
              <a:spLocks noChangeShapeType="1"/>
            </p:cNvSpPr>
            <p:nvPr/>
          </p:nvSpPr>
          <p:spPr bwMode="auto">
            <a:xfrm flipH="1">
              <a:off x="768" y="1680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2329" name="Oval 17"/>
            <p:cNvSpPr>
              <a:spLocks noChangeArrowheads="1"/>
            </p:cNvSpPr>
            <p:nvPr/>
          </p:nvSpPr>
          <p:spPr bwMode="auto">
            <a:xfrm>
              <a:off x="672" y="110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hu-HU" altLang="hu-HU">
                <a:solidFill>
                  <a:prstClr val="white"/>
                </a:solidFill>
              </a:endParaRPr>
            </a:p>
          </p:txBody>
        </p:sp>
        <p:sp>
          <p:nvSpPr>
            <p:cNvPr id="12330" name="Line 18"/>
            <p:cNvSpPr>
              <a:spLocks noChangeShapeType="1"/>
            </p:cNvSpPr>
            <p:nvPr/>
          </p:nvSpPr>
          <p:spPr bwMode="auto">
            <a:xfrm>
              <a:off x="768" y="12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2331" name="Line 19"/>
            <p:cNvSpPr>
              <a:spLocks noChangeShapeType="1"/>
            </p:cNvSpPr>
            <p:nvPr/>
          </p:nvSpPr>
          <p:spPr bwMode="auto">
            <a:xfrm flipV="1">
              <a:off x="768" y="8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2332" name="Line 20"/>
            <p:cNvSpPr>
              <a:spLocks noChangeShapeType="1"/>
            </p:cNvSpPr>
            <p:nvPr/>
          </p:nvSpPr>
          <p:spPr bwMode="auto">
            <a:xfrm>
              <a:off x="624" y="11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  <p:sp>
          <p:nvSpPr>
            <p:cNvPr id="12333" name="Line 21"/>
            <p:cNvSpPr>
              <a:spLocks noChangeShapeType="1"/>
            </p:cNvSpPr>
            <p:nvPr/>
          </p:nvSpPr>
          <p:spPr bwMode="auto">
            <a:xfrm>
              <a:off x="1776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solidFill>
                  <a:prstClr val="white"/>
                </a:solidFill>
              </a:endParaRPr>
            </a:p>
          </p:txBody>
        </p:sp>
      </p:grpSp>
      <p:sp>
        <p:nvSpPr>
          <p:cNvPr id="12293" name="Line 22"/>
          <p:cNvSpPr>
            <a:spLocks noChangeShapeType="1"/>
          </p:cNvSpPr>
          <p:nvPr/>
        </p:nvSpPr>
        <p:spPr bwMode="auto">
          <a:xfrm>
            <a:off x="1524000" y="160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2294" name="Line 23"/>
          <p:cNvSpPr>
            <a:spLocks noChangeShapeType="1"/>
          </p:cNvSpPr>
          <p:nvPr/>
        </p:nvSpPr>
        <p:spPr bwMode="auto">
          <a:xfrm>
            <a:off x="2286000" y="160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2295" name="Line 24"/>
          <p:cNvSpPr>
            <a:spLocks noChangeShapeType="1"/>
          </p:cNvSpPr>
          <p:nvPr/>
        </p:nvSpPr>
        <p:spPr bwMode="auto">
          <a:xfrm flipH="1">
            <a:off x="1905000" y="2667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2296" name="AutoShape 25"/>
          <p:cNvSpPr>
            <a:spLocks noChangeArrowheads="1"/>
          </p:cNvSpPr>
          <p:nvPr/>
        </p:nvSpPr>
        <p:spPr bwMode="auto">
          <a:xfrm>
            <a:off x="4267200" y="1676400"/>
            <a:ext cx="228600" cy="762000"/>
          </a:xfrm>
          <a:custGeom>
            <a:avLst/>
            <a:gdLst>
              <a:gd name="T0" fmla="*/ 114289 w 21600"/>
              <a:gd name="T1" fmla="*/ 0 h 21600"/>
              <a:gd name="T2" fmla="*/ 28575 w 21600"/>
              <a:gd name="T3" fmla="*/ 381000 h 21600"/>
              <a:gd name="T4" fmla="*/ 114289 w 21600"/>
              <a:gd name="T5" fmla="*/ 190500 h 21600"/>
              <a:gd name="T6" fmla="*/ 257175 w 21600"/>
              <a:gd name="T7" fmla="*/ 381000 h 21600"/>
              <a:gd name="T8" fmla="*/ 200025 w 21600"/>
              <a:gd name="T9" fmla="*/ 571500 h 21600"/>
              <a:gd name="T10" fmla="*/ 142875 w 21600"/>
              <a:gd name="T11" fmla="*/ 38100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2297" name="AutoShape 26"/>
          <p:cNvSpPr>
            <a:spLocks noChangeArrowheads="1"/>
          </p:cNvSpPr>
          <p:nvPr/>
        </p:nvSpPr>
        <p:spPr bwMode="auto">
          <a:xfrm flipV="1">
            <a:off x="4724400" y="1524000"/>
            <a:ext cx="228600" cy="762000"/>
          </a:xfrm>
          <a:custGeom>
            <a:avLst/>
            <a:gdLst>
              <a:gd name="T0" fmla="*/ 114289 w 21600"/>
              <a:gd name="T1" fmla="*/ 0 h 21600"/>
              <a:gd name="T2" fmla="*/ 28575 w 21600"/>
              <a:gd name="T3" fmla="*/ 381000 h 21600"/>
              <a:gd name="T4" fmla="*/ 114289 w 21600"/>
              <a:gd name="T5" fmla="*/ 190500 h 21600"/>
              <a:gd name="T6" fmla="*/ 257175 w 21600"/>
              <a:gd name="T7" fmla="*/ 381000 h 21600"/>
              <a:gd name="T8" fmla="*/ 200025 w 21600"/>
              <a:gd name="T9" fmla="*/ 571500 h 21600"/>
              <a:gd name="T10" fmla="*/ 142875 w 21600"/>
              <a:gd name="T11" fmla="*/ 38100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2298" name="AutoShape 27"/>
          <p:cNvSpPr>
            <a:spLocks noChangeArrowheads="1"/>
          </p:cNvSpPr>
          <p:nvPr/>
        </p:nvSpPr>
        <p:spPr bwMode="auto">
          <a:xfrm flipV="1">
            <a:off x="5257800" y="1524000"/>
            <a:ext cx="228600" cy="762000"/>
          </a:xfrm>
          <a:custGeom>
            <a:avLst/>
            <a:gdLst>
              <a:gd name="T0" fmla="*/ 114289 w 21600"/>
              <a:gd name="T1" fmla="*/ 0 h 21600"/>
              <a:gd name="T2" fmla="*/ 28575 w 21600"/>
              <a:gd name="T3" fmla="*/ 381000 h 21600"/>
              <a:gd name="T4" fmla="*/ 114289 w 21600"/>
              <a:gd name="T5" fmla="*/ 190500 h 21600"/>
              <a:gd name="T6" fmla="*/ 257175 w 21600"/>
              <a:gd name="T7" fmla="*/ 381000 h 21600"/>
              <a:gd name="T8" fmla="*/ 200025 w 21600"/>
              <a:gd name="T9" fmla="*/ 571500 h 21600"/>
              <a:gd name="T10" fmla="*/ 142875 w 21600"/>
              <a:gd name="T11" fmla="*/ 38100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2299" name="Text Box 28"/>
          <p:cNvSpPr txBox="1">
            <a:spLocks noChangeArrowheads="1"/>
          </p:cNvSpPr>
          <p:nvPr/>
        </p:nvSpPr>
        <p:spPr bwMode="auto">
          <a:xfrm>
            <a:off x="3032125" y="4232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hu-HU" altLang="hu-HU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graphicFrame>
        <p:nvGraphicFramePr>
          <p:cNvPr id="12300" name="Object 29"/>
          <p:cNvGraphicFramePr>
            <a:graphicFrameLocks noChangeAspect="1"/>
          </p:cNvGraphicFramePr>
          <p:nvPr/>
        </p:nvGraphicFramePr>
        <p:xfrm>
          <a:off x="3683000" y="1198563"/>
          <a:ext cx="279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quation" r:id="rId4" imgW="126725" imgH="177415" progId="Equation.DSMT4">
                  <p:embed/>
                </p:oleObj>
              </mc:Choice>
              <mc:Fallback>
                <p:oleObj name="Equation" r:id="rId4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1198563"/>
                        <a:ext cx="279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30"/>
          <p:cNvGraphicFramePr>
            <a:graphicFrameLocks noChangeAspect="1"/>
          </p:cNvGraphicFramePr>
          <p:nvPr/>
        </p:nvGraphicFramePr>
        <p:xfrm>
          <a:off x="4254500" y="1139825"/>
          <a:ext cx="3921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tion" r:id="rId6" imgW="177646" imgH="228402" progId="Equation.DSMT4">
                  <p:embed/>
                </p:oleObj>
              </mc:Choice>
              <mc:Fallback>
                <p:oleObj name="Equation" r:id="rId6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1139825"/>
                        <a:ext cx="3921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31"/>
          <p:cNvGraphicFramePr>
            <a:graphicFrameLocks noChangeAspect="1"/>
          </p:cNvGraphicFramePr>
          <p:nvPr/>
        </p:nvGraphicFramePr>
        <p:xfrm>
          <a:off x="5230813" y="1128713"/>
          <a:ext cx="4206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tion" r:id="rId8" imgW="190500" imgH="228600" progId="Equation.DSMT4">
                  <p:embed/>
                </p:oleObj>
              </mc:Choice>
              <mc:Fallback>
                <p:oleObj name="Equation" r:id="rId8" imgW="190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1128713"/>
                        <a:ext cx="42068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32"/>
          <p:cNvGraphicFramePr>
            <a:graphicFrameLocks noChangeAspect="1"/>
          </p:cNvGraphicFramePr>
          <p:nvPr/>
        </p:nvGraphicFramePr>
        <p:xfrm>
          <a:off x="4724400" y="1141413"/>
          <a:ext cx="393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10" imgW="177646" imgH="228402" progId="Equation.DSMT4">
                  <p:embed/>
                </p:oleObj>
              </mc:Choice>
              <mc:Fallback>
                <p:oleObj name="Equation" r:id="rId10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141413"/>
                        <a:ext cx="3937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33"/>
          <p:cNvGraphicFramePr>
            <a:graphicFrameLocks noChangeAspect="1"/>
          </p:cNvGraphicFramePr>
          <p:nvPr/>
        </p:nvGraphicFramePr>
        <p:xfrm>
          <a:off x="2271713" y="938213"/>
          <a:ext cx="4222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12" imgW="190500" imgH="228600" progId="Equation.DSMT4">
                  <p:embed/>
                </p:oleObj>
              </mc:Choice>
              <mc:Fallback>
                <p:oleObj name="Equation" r:id="rId12" imgW="190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938213"/>
                        <a:ext cx="42227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34"/>
          <p:cNvGraphicFramePr>
            <a:graphicFrameLocks noChangeAspect="1"/>
          </p:cNvGraphicFramePr>
          <p:nvPr/>
        </p:nvGraphicFramePr>
        <p:xfrm>
          <a:off x="1509713" y="938213"/>
          <a:ext cx="4540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14" imgW="203112" imgH="228501" progId="Equation.DSMT4">
                  <p:embed/>
                </p:oleObj>
              </mc:Choice>
              <mc:Fallback>
                <p:oleObj name="Equation" r:id="rId14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938213"/>
                        <a:ext cx="4540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35"/>
          <p:cNvGraphicFramePr>
            <a:graphicFrameLocks noChangeAspect="1"/>
          </p:cNvGraphicFramePr>
          <p:nvPr/>
        </p:nvGraphicFramePr>
        <p:xfrm>
          <a:off x="2287588" y="1852613"/>
          <a:ext cx="45243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16" imgW="203112" imgH="228501" progId="Equation.DSMT4">
                  <p:embed/>
                </p:oleObj>
              </mc:Choice>
              <mc:Fallback>
                <p:oleObj name="Equation" r:id="rId16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1852613"/>
                        <a:ext cx="45243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36"/>
          <p:cNvGraphicFramePr>
            <a:graphicFrameLocks noChangeAspect="1"/>
          </p:cNvGraphicFramePr>
          <p:nvPr/>
        </p:nvGraphicFramePr>
        <p:xfrm>
          <a:off x="1935163" y="2157413"/>
          <a:ext cx="3365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Equation" r:id="rId18" imgW="152334" imgH="228501" progId="Equation.DSMT4">
                  <p:embed/>
                </p:oleObj>
              </mc:Choice>
              <mc:Fallback>
                <p:oleObj name="Equation" r:id="rId18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2157413"/>
                        <a:ext cx="3365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37"/>
          <p:cNvGraphicFramePr>
            <a:graphicFrameLocks noChangeAspect="1"/>
          </p:cNvGraphicFramePr>
          <p:nvPr/>
        </p:nvGraphicFramePr>
        <p:xfrm>
          <a:off x="439738" y="1752600"/>
          <a:ext cx="5651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20" imgW="253890" imgH="228501" progId="Equation.DSMT4">
                  <p:embed/>
                </p:oleObj>
              </mc:Choice>
              <mc:Fallback>
                <p:oleObj name="Equation" r:id="rId20" imgW="253890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1752600"/>
                        <a:ext cx="5651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38"/>
          <p:cNvGraphicFramePr>
            <a:graphicFrameLocks noChangeAspect="1"/>
          </p:cNvGraphicFramePr>
          <p:nvPr/>
        </p:nvGraphicFramePr>
        <p:xfrm>
          <a:off x="3695700" y="2514600"/>
          <a:ext cx="3667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22" imgW="165028" imgH="228501" progId="Equation.DSMT4">
                  <p:embed/>
                </p:oleObj>
              </mc:Choice>
              <mc:Fallback>
                <p:oleObj name="Equation" r:id="rId22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2514600"/>
                        <a:ext cx="3667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Line 39"/>
          <p:cNvSpPr>
            <a:spLocks noChangeShapeType="1"/>
          </p:cNvSpPr>
          <p:nvPr/>
        </p:nvSpPr>
        <p:spPr bwMode="auto">
          <a:xfrm>
            <a:off x="3429000" y="2262188"/>
            <a:ext cx="304800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2311" name="Text Box 40"/>
          <p:cNvSpPr txBox="1">
            <a:spLocks noChangeArrowheads="1"/>
          </p:cNvSpPr>
          <p:nvPr/>
        </p:nvSpPr>
        <p:spPr bwMode="auto">
          <a:xfrm>
            <a:off x="4067175" y="2598738"/>
            <a:ext cx="1873250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armatúra nyomaték</a:t>
            </a:r>
            <a:endParaRPr lang="hu-HU" altLang="hu-HU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2312" name="Text Box 41"/>
          <p:cNvSpPr txBox="1">
            <a:spLocks noChangeArrowheads="1"/>
          </p:cNvSpPr>
          <p:nvPr/>
        </p:nvSpPr>
        <p:spPr bwMode="auto">
          <a:xfrm>
            <a:off x="6172200" y="1176338"/>
            <a:ext cx="2249488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GB" altLang="hu-HU">
                <a:solidFill>
                  <a:prstClr val="white"/>
                </a:solidFill>
                <a:latin typeface="Times New Roman" pitchFamily="18" charset="0"/>
                <a:sym typeface="Symbol" pitchFamily="18" charset="2"/>
              </a:rPr>
              <a:t> </a:t>
            </a:r>
            <a:r>
              <a:rPr lang="hu-HU" altLang="hu-HU">
                <a:solidFill>
                  <a:prstClr val="white"/>
                </a:solidFill>
                <a:latin typeface="Times New Roman" pitchFamily="18" charset="0"/>
                <a:sym typeface="Symbol" pitchFamily="18" charset="2"/>
              </a:rPr>
              <a:t>Szög elfordulás</a:t>
            </a:r>
            <a:endParaRPr lang="hu-HU" altLang="hu-HU">
              <a:solidFill>
                <a:prstClr val="white"/>
              </a:solidFill>
              <a:latin typeface="Times New Roman" pitchFamily="18" charset="0"/>
            </a:endParaRPr>
          </a:p>
          <a:p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T</a:t>
            </a:r>
            <a:r>
              <a:rPr lang="hu-HU" altLang="hu-HU" baseline="-25000">
                <a:solidFill>
                  <a:prstClr val="white"/>
                </a:solidFill>
                <a:latin typeface="Times New Roman" pitchFamily="18" charset="0"/>
              </a:rPr>
              <a:t>a</a:t>
            </a:r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 armatúra nyomaték</a:t>
            </a:r>
          </a:p>
          <a:p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T</a:t>
            </a:r>
            <a:r>
              <a:rPr lang="hu-HU" altLang="hu-HU" baseline="-25000">
                <a:solidFill>
                  <a:prstClr val="white"/>
                </a:solidFill>
                <a:latin typeface="Times New Roman" pitchFamily="18" charset="0"/>
              </a:rPr>
              <a:t>f</a:t>
            </a:r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 súrlodási nyomaték</a:t>
            </a:r>
          </a:p>
          <a:p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T</a:t>
            </a:r>
            <a:r>
              <a:rPr lang="hu-HU" altLang="hu-HU" baseline="-25000">
                <a:solidFill>
                  <a:prstClr val="white"/>
                </a:solidFill>
                <a:latin typeface="Times New Roman" pitchFamily="18" charset="0"/>
              </a:rPr>
              <a:t>L</a:t>
            </a:r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 teher nyomatéka</a:t>
            </a:r>
          </a:p>
          <a:p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I</a:t>
            </a:r>
            <a:r>
              <a:rPr lang="hu-HU" altLang="hu-HU" baseline="-25000">
                <a:solidFill>
                  <a:prstClr val="white"/>
                </a:solidFill>
                <a:latin typeface="Times New Roman" pitchFamily="18" charset="0"/>
              </a:rPr>
              <a:t>a</a:t>
            </a:r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  armatúra áram</a:t>
            </a:r>
          </a:p>
          <a:p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R</a:t>
            </a:r>
            <a:r>
              <a:rPr lang="hu-HU" altLang="hu-HU" baseline="-25000">
                <a:solidFill>
                  <a:prstClr val="white"/>
                </a:solidFill>
                <a:latin typeface="Times New Roman" pitchFamily="18" charset="0"/>
              </a:rPr>
              <a:t>a</a:t>
            </a:r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 armatúra ellenállás</a:t>
            </a:r>
          </a:p>
          <a:p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L</a:t>
            </a:r>
            <a:r>
              <a:rPr lang="hu-HU" altLang="hu-HU" baseline="-25000">
                <a:solidFill>
                  <a:prstClr val="white"/>
                </a:solidFill>
                <a:latin typeface="Times New Roman" pitchFamily="18" charset="0"/>
              </a:rPr>
              <a:t>a</a:t>
            </a:r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 armatúra induktivítás</a:t>
            </a:r>
          </a:p>
        </p:txBody>
      </p:sp>
      <p:sp>
        <p:nvSpPr>
          <p:cNvPr id="12313" name="Text Box 42"/>
          <p:cNvSpPr txBox="1">
            <a:spLocks noChangeArrowheads="1"/>
          </p:cNvSpPr>
          <p:nvPr/>
        </p:nvSpPr>
        <p:spPr bwMode="auto">
          <a:xfrm>
            <a:off x="974725" y="3622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hu-HU" altLang="hu-HU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2314" name="Text Box 43"/>
          <p:cNvSpPr txBox="1">
            <a:spLocks noChangeArrowheads="1"/>
          </p:cNvSpPr>
          <p:nvPr/>
        </p:nvSpPr>
        <p:spPr bwMode="auto">
          <a:xfrm>
            <a:off x="6126163" y="4594225"/>
            <a:ext cx="2687637" cy="84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GB" altLang="hu-HU">
                <a:solidFill>
                  <a:prstClr val="white"/>
                </a:solidFill>
                <a:latin typeface="Times New Roman" pitchFamily="18" charset="0"/>
              </a:rPr>
              <a:t>K</a:t>
            </a:r>
            <a:r>
              <a:rPr lang="en-GB" altLang="hu-HU" baseline="-25000">
                <a:solidFill>
                  <a:prstClr val="white"/>
                </a:solidFill>
                <a:latin typeface="Times New Roman" pitchFamily="18" charset="0"/>
              </a:rPr>
              <a:t>e</a:t>
            </a:r>
            <a:r>
              <a:rPr lang="en-GB" altLang="hu-HU">
                <a:solidFill>
                  <a:prstClr val="white"/>
                </a:solidFill>
                <a:latin typeface="Times New Roman" pitchFamily="18" charset="0"/>
              </a:rPr>
              <a:t> emf </a:t>
            </a:r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tényező</a:t>
            </a:r>
            <a:endParaRPr lang="en-GB" altLang="hu-HU">
              <a:solidFill>
                <a:prstClr val="white"/>
              </a:solidFill>
              <a:latin typeface="Times New Roman" pitchFamily="18" charset="0"/>
            </a:endParaRPr>
          </a:p>
          <a:p>
            <a:r>
              <a:rPr lang="en-GB" altLang="hu-HU">
                <a:solidFill>
                  <a:prstClr val="white"/>
                </a:solidFill>
                <a:latin typeface="Times New Roman" pitchFamily="18" charset="0"/>
              </a:rPr>
              <a:t>K</a:t>
            </a:r>
            <a:r>
              <a:rPr lang="en-GB" altLang="hu-HU" baseline="-25000">
                <a:solidFill>
                  <a:prstClr val="white"/>
                </a:solidFill>
                <a:latin typeface="Times New Roman" pitchFamily="18" charset="0"/>
              </a:rPr>
              <a:t>a</a:t>
            </a:r>
            <a:r>
              <a:rPr lang="en-GB" altLang="hu-HU">
                <a:solidFill>
                  <a:prstClr val="white"/>
                </a:solidFill>
                <a:latin typeface="Times New Roman" pitchFamily="18" charset="0"/>
              </a:rPr>
              <a:t> motor </a:t>
            </a:r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nyomaték</a:t>
            </a:r>
            <a:r>
              <a:rPr lang="en-GB" altLang="hu-HU">
                <a:solidFill>
                  <a:prstClr val="white"/>
                </a:solidFill>
                <a:latin typeface="Times New Roman" pitchFamily="18" charset="0"/>
              </a:rPr>
              <a:t> </a:t>
            </a:r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k</a:t>
            </a:r>
            <a:r>
              <a:rPr lang="en-GB" altLang="hu-HU">
                <a:solidFill>
                  <a:prstClr val="white"/>
                </a:solidFill>
                <a:latin typeface="Times New Roman" pitchFamily="18" charset="0"/>
              </a:rPr>
              <a:t>onstan</a:t>
            </a:r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s</a:t>
            </a:r>
            <a:endParaRPr lang="en-GB" altLang="hu-HU">
              <a:solidFill>
                <a:prstClr val="white"/>
              </a:solidFill>
              <a:latin typeface="Times New Roman" pitchFamily="18" charset="0"/>
            </a:endParaRPr>
          </a:p>
          <a:p>
            <a:r>
              <a:rPr lang="en-GB" altLang="hu-HU">
                <a:solidFill>
                  <a:prstClr val="white"/>
                </a:solidFill>
                <a:latin typeface="Times New Roman" pitchFamily="18" charset="0"/>
              </a:rPr>
              <a:t>C  </a:t>
            </a:r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forgás csillapítás tényező</a:t>
            </a:r>
            <a:endParaRPr lang="en-GB" altLang="hu-HU">
              <a:solidFill>
                <a:prstClr val="white"/>
              </a:solidFill>
              <a:latin typeface="Times New Roman" pitchFamily="18" charset="0"/>
            </a:endParaRPr>
          </a:p>
        </p:txBody>
      </p:sp>
      <p:graphicFrame>
        <p:nvGraphicFramePr>
          <p:cNvPr id="12315" name="Object 44"/>
          <p:cNvGraphicFramePr>
            <a:graphicFrameLocks noChangeAspect="1"/>
          </p:cNvGraphicFramePr>
          <p:nvPr/>
        </p:nvGraphicFramePr>
        <p:xfrm>
          <a:off x="577850" y="3711575"/>
          <a:ext cx="67500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24" imgW="3733800" imgH="393700" progId="Equation.DSMT4">
                  <p:embed/>
                </p:oleObj>
              </mc:Choice>
              <mc:Fallback>
                <p:oleObj name="Equation" r:id="rId24" imgW="3733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3711575"/>
                        <a:ext cx="67500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6" name="Text Box 45"/>
          <p:cNvSpPr txBox="1">
            <a:spLocks noChangeArrowheads="1"/>
          </p:cNvSpPr>
          <p:nvPr/>
        </p:nvSpPr>
        <p:spPr bwMode="auto">
          <a:xfrm>
            <a:off x="1676400" y="3284538"/>
            <a:ext cx="6537325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>
                <a:solidFill>
                  <a:prstClr val="white"/>
                </a:solidFill>
                <a:latin typeface="Times New Roman" pitchFamily="18" charset="0"/>
              </a:rPr>
              <a:t>Az armatúra feszültséggel szembe a forgással generált feszültség (emf)</a:t>
            </a:r>
            <a:endParaRPr lang="hu-HU" altLang="hu-HU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2317" name="Line 46"/>
          <p:cNvSpPr>
            <a:spLocks noChangeShapeType="1"/>
          </p:cNvSpPr>
          <p:nvPr/>
        </p:nvSpPr>
        <p:spPr bwMode="auto">
          <a:xfrm>
            <a:off x="2438400" y="2262188"/>
            <a:ext cx="287338" cy="102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graphicFrame>
        <p:nvGraphicFramePr>
          <p:cNvPr id="12318" name="Object 47"/>
          <p:cNvGraphicFramePr>
            <a:graphicFrameLocks noChangeAspect="1"/>
          </p:cNvGraphicFramePr>
          <p:nvPr/>
        </p:nvGraphicFramePr>
        <p:xfrm>
          <a:off x="642938" y="4576763"/>
          <a:ext cx="5303837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Equation" r:id="rId26" imgW="2933700" imgH="419100" progId="Equation.DSMT4">
                  <p:embed/>
                </p:oleObj>
              </mc:Choice>
              <mc:Fallback>
                <p:oleObj name="Equation" r:id="rId26" imgW="29337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576763"/>
                        <a:ext cx="5303837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9" name="Text Box 48"/>
          <p:cNvSpPr txBox="1">
            <a:spLocks noChangeArrowheads="1"/>
          </p:cNvSpPr>
          <p:nvPr/>
        </p:nvSpPr>
        <p:spPr bwMode="auto">
          <a:xfrm>
            <a:off x="615950" y="5634038"/>
            <a:ext cx="364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000" b="1" dirty="0">
                <a:solidFill>
                  <a:prstClr val="white"/>
                </a:solidFill>
                <a:latin typeface="Times New Roman" pitchFamily="18" charset="0"/>
              </a:rPr>
              <a:t>Szürke modell (egyszerűsített)</a:t>
            </a:r>
          </a:p>
        </p:txBody>
      </p:sp>
    </p:spTree>
    <p:extLst>
      <p:ext uri="{BB962C8B-B14F-4D97-AF65-F5344CB8AC3E}">
        <p14:creationId xmlns:p14="http://schemas.microsoft.com/office/powerpoint/2010/main" val="17191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457200"/>
            <a:ext cx="7772400" cy="1171600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dirty="0" smtClean="0"/>
              <a:t>Szimuláció MATLAB – bal</a:t>
            </a:r>
            <a:br>
              <a:rPr lang="hu-HU" sz="3600" dirty="0" smtClean="0"/>
            </a:br>
            <a:r>
              <a:rPr lang="hu-HU" sz="2800" dirty="0" smtClean="0"/>
              <a:t>Könnyen átírható jelfolyam ábra alakra</a:t>
            </a:r>
            <a:endParaRPr lang="hu-HU" sz="3600" dirty="0" smtClean="0"/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7010400" y="4813300"/>
            <a:ext cx="609600" cy="457200"/>
            <a:chOff x="3120" y="1392"/>
            <a:chExt cx="384" cy="288"/>
          </a:xfrm>
        </p:grpSpPr>
        <p:sp>
          <p:nvSpPr>
            <p:cNvPr id="13380" name="AutoShape 4"/>
            <p:cNvSpPr>
              <a:spLocks noChangeArrowheads="1"/>
            </p:cNvSpPr>
            <p:nvPr/>
          </p:nvSpPr>
          <p:spPr bwMode="auto">
            <a:xfrm flipH="1">
              <a:off x="3120" y="1392"/>
              <a:ext cx="384" cy="288"/>
            </a:xfrm>
            <a:prstGeom prst="flowChartOnlineStorag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/>
              <a:endParaRPr lang="hu-HU" altLang="hu-HU" sz="240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3381" name="Object 5"/>
            <p:cNvGraphicFramePr>
              <a:graphicFrameLocks noChangeAspect="1"/>
            </p:cNvGraphicFramePr>
            <p:nvPr/>
          </p:nvGraphicFramePr>
          <p:xfrm>
            <a:off x="3170" y="1392"/>
            <a:ext cx="27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6" name="Equation" r:id="rId4" imgW="266584" imgH="279279" progId="Equation.DSMT4">
                    <p:embed/>
                  </p:oleObj>
                </mc:Choice>
                <mc:Fallback>
                  <p:oleObj name="Equation" r:id="rId4" imgW="266584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0" y="1392"/>
                          <a:ext cx="27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6" name="Group 6"/>
          <p:cNvGrpSpPr>
            <a:grpSpLocks/>
          </p:cNvGrpSpPr>
          <p:nvPr/>
        </p:nvGrpSpPr>
        <p:grpSpPr bwMode="auto">
          <a:xfrm>
            <a:off x="5562600" y="4813300"/>
            <a:ext cx="609600" cy="457200"/>
            <a:chOff x="3120" y="1392"/>
            <a:chExt cx="384" cy="288"/>
          </a:xfrm>
        </p:grpSpPr>
        <p:sp>
          <p:nvSpPr>
            <p:cNvPr id="13378" name="AutoShape 7"/>
            <p:cNvSpPr>
              <a:spLocks noChangeArrowheads="1"/>
            </p:cNvSpPr>
            <p:nvPr/>
          </p:nvSpPr>
          <p:spPr bwMode="auto">
            <a:xfrm flipH="1">
              <a:off x="3120" y="1392"/>
              <a:ext cx="384" cy="288"/>
            </a:xfrm>
            <a:prstGeom prst="flowChartOnlineStorag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/>
              <a:endParaRPr lang="hu-HU" altLang="hu-HU" sz="240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3379" name="Object 8"/>
            <p:cNvGraphicFramePr>
              <a:graphicFrameLocks noChangeAspect="1"/>
            </p:cNvGraphicFramePr>
            <p:nvPr/>
          </p:nvGraphicFramePr>
          <p:xfrm>
            <a:off x="3170" y="1392"/>
            <a:ext cx="27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7" name="Equation" r:id="rId6" imgW="266584" imgH="279279" progId="Equation.DSMT4">
                    <p:embed/>
                  </p:oleObj>
                </mc:Choice>
                <mc:Fallback>
                  <p:oleObj name="Equation" r:id="rId6" imgW="266584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0" y="1392"/>
                          <a:ext cx="27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973388" y="4572000"/>
            <a:ext cx="838200" cy="938213"/>
            <a:chOff x="2363" y="2304"/>
            <a:chExt cx="528" cy="591"/>
          </a:xfrm>
        </p:grpSpPr>
        <p:sp>
          <p:nvSpPr>
            <p:cNvPr id="13376" name="AutoShape 10"/>
            <p:cNvSpPr>
              <a:spLocks noChangeArrowheads="1"/>
            </p:cNvSpPr>
            <p:nvPr/>
          </p:nvSpPr>
          <p:spPr bwMode="auto">
            <a:xfrm flipH="1">
              <a:off x="2363" y="2304"/>
              <a:ext cx="528" cy="591"/>
            </a:xfrm>
            <a:prstGeom prst="flowChartOnlineStorag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/>
              <a:endParaRPr lang="hu-HU" altLang="hu-HU" sz="240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3377" name="Object 11"/>
            <p:cNvGraphicFramePr>
              <a:graphicFrameLocks noChangeAspect="1"/>
            </p:cNvGraphicFramePr>
            <p:nvPr/>
          </p:nvGraphicFramePr>
          <p:xfrm>
            <a:off x="2496" y="2451"/>
            <a:ext cx="327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8" name="Equation" r:id="rId8" imgW="291973" imgH="253890" progId="Equation.DSMT4">
                    <p:embed/>
                  </p:oleObj>
                </mc:Choice>
                <mc:Fallback>
                  <p:oleObj name="Equation" r:id="rId8" imgW="291973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451"/>
                          <a:ext cx="327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8" name="Rectangle 12"/>
          <p:cNvSpPr>
            <a:spLocks noChangeArrowheads="1"/>
          </p:cNvSpPr>
          <p:nvPr/>
        </p:nvSpPr>
        <p:spPr bwMode="auto">
          <a:xfrm>
            <a:off x="3505200" y="29718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endParaRPr lang="hu-HU" altLang="hu-HU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3319" name="Rectangle 13"/>
          <p:cNvSpPr>
            <a:spLocks noChangeArrowheads="1"/>
          </p:cNvSpPr>
          <p:nvPr/>
        </p:nvSpPr>
        <p:spPr bwMode="auto">
          <a:xfrm>
            <a:off x="4267200" y="47244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endParaRPr lang="hu-HU" altLang="hu-HU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graphicFrame>
        <p:nvGraphicFramePr>
          <p:cNvPr id="13320" name="Object 14"/>
          <p:cNvGraphicFramePr>
            <a:graphicFrameLocks noChangeAspect="1"/>
          </p:cNvGraphicFramePr>
          <p:nvPr/>
        </p:nvGraphicFramePr>
        <p:xfrm>
          <a:off x="4348163" y="4724400"/>
          <a:ext cx="2905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Equation" r:id="rId10" imgW="203112" imgH="431613" progId="Equation.DSMT4">
                  <p:embed/>
                </p:oleObj>
              </mc:Choice>
              <mc:Fallback>
                <p:oleObj name="Equation" r:id="rId10" imgW="203112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4724400"/>
                        <a:ext cx="2905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Oval 15"/>
          <p:cNvSpPr>
            <a:spLocks noChangeArrowheads="1"/>
          </p:cNvSpPr>
          <p:nvPr/>
        </p:nvSpPr>
        <p:spPr bwMode="auto">
          <a:xfrm>
            <a:off x="3049588" y="49530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sp>
        <p:nvSpPr>
          <p:cNvPr id="13322" name="Line 16"/>
          <p:cNvSpPr>
            <a:spLocks noChangeShapeType="1"/>
          </p:cNvSpPr>
          <p:nvPr/>
        </p:nvSpPr>
        <p:spPr bwMode="auto">
          <a:xfrm>
            <a:off x="2058988" y="49911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23" name="Text Box 17"/>
          <p:cNvSpPr txBox="1">
            <a:spLocks noChangeArrowheads="1"/>
          </p:cNvSpPr>
          <p:nvPr/>
        </p:nvSpPr>
        <p:spPr bwMode="auto">
          <a:xfrm>
            <a:off x="593725" y="44989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hu-HU" altLang="hu-HU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graphicFrame>
        <p:nvGraphicFramePr>
          <p:cNvPr id="13324" name="Object 18"/>
          <p:cNvGraphicFramePr>
            <a:graphicFrameLocks noChangeAspect="1"/>
          </p:cNvGraphicFramePr>
          <p:nvPr/>
        </p:nvGraphicFramePr>
        <p:xfrm>
          <a:off x="1604963" y="4627563"/>
          <a:ext cx="7175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Equation" r:id="rId12" imgW="355446" imgH="228501" progId="Equation.DSMT4">
                  <p:embed/>
                </p:oleObj>
              </mc:Choice>
              <mc:Fallback>
                <p:oleObj name="Equation" r:id="rId12" imgW="35544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627563"/>
                        <a:ext cx="7175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Oval 19"/>
          <p:cNvSpPr>
            <a:spLocks noChangeArrowheads="1"/>
          </p:cNvSpPr>
          <p:nvPr/>
        </p:nvSpPr>
        <p:spPr bwMode="auto">
          <a:xfrm>
            <a:off x="2971800" y="53340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sp>
        <p:nvSpPr>
          <p:cNvPr id="13326" name="Line 20"/>
          <p:cNvSpPr>
            <a:spLocks noChangeShapeType="1"/>
          </p:cNvSpPr>
          <p:nvPr/>
        </p:nvSpPr>
        <p:spPr bwMode="auto">
          <a:xfrm>
            <a:off x="2287588" y="53721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27" name="Line 21"/>
          <p:cNvSpPr>
            <a:spLocks noChangeShapeType="1"/>
          </p:cNvSpPr>
          <p:nvPr/>
        </p:nvSpPr>
        <p:spPr bwMode="auto">
          <a:xfrm>
            <a:off x="2287588" y="5372100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28" name="Line 22"/>
          <p:cNvSpPr>
            <a:spLocks noChangeShapeType="1"/>
          </p:cNvSpPr>
          <p:nvPr/>
        </p:nvSpPr>
        <p:spPr bwMode="auto">
          <a:xfrm flipV="1">
            <a:off x="2287588" y="5791200"/>
            <a:ext cx="1979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29" name="Rectangle 23"/>
          <p:cNvSpPr>
            <a:spLocks noChangeArrowheads="1"/>
          </p:cNvSpPr>
          <p:nvPr/>
        </p:nvSpPr>
        <p:spPr bwMode="auto">
          <a:xfrm>
            <a:off x="4267200" y="54864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endParaRPr lang="hu-HU" altLang="hu-HU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graphicFrame>
        <p:nvGraphicFramePr>
          <p:cNvPr id="13330" name="Object 24"/>
          <p:cNvGraphicFramePr>
            <a:graphicFrameLocks noChangeAspect="1"/>
          </p:cNvGraphicFramePr>
          <p:nvPr/>
        </p:nvGraphicFramePr>
        <p:xfrm>
          <a:off x="4343400" y="5665788"/>
          <a:ext cx="322263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Equation" r:id="rId14" imgW="152202" imgH="177569" progId="Equation.DSMT4">
                  <p:embed/>
                </p:oleObj>
              </mc:Choice>
              <mc:Fallback>
                <p:oleObj name="Equation" r:id="rId14" imgW="152202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665788"/>
                        <a:ext cx="322263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Line 25"/>
          <p:cNvSpPr>
            <a:spLocks noChangeShapeType="1"/>
          </p:cNvSpPr>
          <p:nvPr/>
        </p:nvSpPr>
        <p:spPr bwMode="auto">
          <a:xfrm flipH="1">
            <a:off x="4724400" y="5791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32" name="Line 26"/>
          <p:cNvSpPr>
            <a:spLocks noChangeShapeType="1"/>
          </p:cNvSpPr>
          <p:nvPr/>
        </p:nvSpPr>
        <p:spPr bwMode="auto">
          <a:xfrm>
            <a:off x="7620000" y="5029200"/>
            <a:ext cx="5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33" name="Line 27"/>
          <p:cNvSpPr>
            <a:spLocks noChangeShapeType="1"/>
          </p:cNvSpPr>
          <p:nvPr/>
        </p:nvSpPr>
        <p:spPr bwMode="auto">
          <a:xfrm flipV="1">
            <a:off x="6629400" y="5029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graphicFrame>
        <p:nvGraphicFramePr>
          <p:cNvPr id="1333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056695"/>
              </p:ext>
            </p:extLst>
          </p:nvPr>
        </p:nvGraphicFramePr>
        <p:xfrm>
          <a:off x="7812360" y="4727575"/>
          <a:ext cx="4778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Equation" r:id="rId16" imgW="279279" imgH="203112" progId="Equation.DSMT4">
                  <p:embed/>
                </p:oleObj>
              </mc:Choice>
              <mc:Fallback>
                <p:oleObj name="Equation" r:id="rId16" imgW="27927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4727575"/>
                        <a:ext cx="4778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5" name="Line 29"/>
          <p:cNvSpPr>
            <a:spLocks noChangeShapeType="1"/>
          </p:cNvSpPr>
          <p:nvPr/>
        </p:nvSpPr>
        <p:spPr bwMode="auto">
          <a:xfrm>
            <a:off x="3779838" y="5013325"/>
            <a:ext cx="487362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36" name="Line 30"/>
          <p:cNvSpPr>
            <a:spLocks noChangeShapeType="1"/>
          </p:cNvSpPr>
          <p:nvPr/>
        </p:nvSpPr>
        <p:spPr bwMode="auto">
          <a:xfrm>
            <a:off x="4724400" y="5029200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37" name="Line 31"/>
          <p:cNvSpPr>
            <a:spLocks noChangeShapeType="1"/>
          </p:cNvSpPr>
          <p:nvPr/>
        </p:nvSpPr>
        <p:spPr bwMode="auto">
          <a:xfrm>
            <a:off x="6172200" y="5029200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38" name="Rectangle 32"/>
          <p:cNvSpPr>
            <a:spLocks noChangeArrowheads="1"/>
          </p:cNvSpPr>
          <p:nvPr/>
        </p:nvSpPr>
        <p:spPr bwMode="auto">
          <a:xfrm>
            <a:off x="6400800" y="4035425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endParaRPr lang="hu-HU" altLang="hu-HU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graphicFrame>
        <p:nvGraphicFramePr>
          <p:cNvPr id="13339" name="Object 33"/>
          <p:cNvGraphicFramePr>
            <a:graphicFrameLocks noChangeAspect="1"/>
          </p:cNvGraphicFramePr>
          <p:nvPr/>
        </p:nvGraphicFramePr>
        <p:xfrm>
          <a:off x="6423025" y="4178300"/>
          <a:ext cx="2825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3" name="Equation" r:id="rId18" imgW="203112" imgH="228501" progId="Equation.DSMT4">
                  <p:embed/>
                </p:oleObj>
              </mc:Choice>
              <mc:Fallback>
                <p:oleObj name="Equation" r:id="rId18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25" y="4178300"/>
                        <a:ext cx="2825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0" name="Object 34"/>
          <p:cNvGraphicFramePr>
            <a:graphicFrameLocks noChangeAspect="1"/>
          </p:cNvGraphicFramePr>
          <p:nvPr/>
        </p:nvGraphicFramePr>
        <p:xfrm>
          <a:off x="773113" y="3268663"/>
          <a:ext cx="3778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Equation" r:id="rId20" imgW="253890" imgH="228501" progId="Equation.DSMT4">
                  <p:embed/>
                </p:oleObj>
              </mc:Choice>
              <mc:Fallback>
                <p:oleObj name="Equation" r:id="rId20" imgW="253890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3268663"/>
                        <a:ext cx="3778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1" name="Rectangle 35"/>
          <p:cNvSpPr>
            <a:spLocks noChangeArrowheads="1"/>
          </p:cNvSpPr>
          <p:nvPr/>
        </p:nvSpPr>
        <p:spPr bwMode="auto">
          <a:xfrm>
            <a:off x="4648200" y="2208213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endParaRPr lang="hu-HU" altLang="hu-HU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graphicFrame>
        <p:nvGraphicFramePr>
          <p:cNvPr id="13342" name="Object 36"/>
          <p:cNvGraphicFramePr>
            <a:graphicFrameLocks noChangeAspect="1"/>
          </p:cNvGraphicFramePr>
          <p:nvPr/>
        </p:nvGraphicFramePr>
        <p:xfrm>
          <a:off x="4689475" y="2351088"/>
          <a:ext cx="3317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Equation" r:id="rId22" imgW="203112" imgH="228501" progId="Equation.DSMT4">
                  <p:embed/>
                </p:oleObj>
              </mc:Choice>
              <mc:Fallback>
                <p:oleObj name="Equation" r:id="rId22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5" y="2351088"/>
                        <a:ext cx="33178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3" name="Line 37"/>
          <p:cNvSpPr>
            <a:spLocks noChangeShapeType="1"/>
          </p:cNvSpPr>
          <p:nvPr/>
        </p:nvSpPr>
        <p:spPr bwMode="auto">
          <a:xfrm flipH="1">
            <a:off x="5105400" y="25146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44" name="Line 38"/>
          <p:cNvSpPr>
            <a:spLocks noChangeShapeType="1"/>
          </p:cNvSpPr>
          <p:nvPr/>
        </p:nvSpPr>
        <p:spPr bwMode="auto">
          <a:xfrm>
            <a:off x="1693863" y="29718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45" name="Line 39"/>
          <p:cNvSpPr>
            <a:spLocks noChangeShapeType="1"/>
          </p:cNvSpPr>
          <p:nvPr/>
        </p:nvSpPr>
        <p:spPr bwMode="auto">
          <a:xfrm flipV="1">
            <a:off x="6629400" y="464502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46" name="Line 40"/>
          <p:cNvSpPr>
            <a:spLocks noChangeShapeType="1"/>
          </p:cNvSpPr>
          <p:nvPr/>
        </p:nvSpPr>
        <p:spPr bwMode="auto">
          <a:xfrm>
            <a:off x="2535238" y="468630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47" name="Line 41"/>
          <p:cNvSpPr>
            <a:spLocks noChangeShapeType="1"/>
          </p:cNvSpPr>
          <p:nvPr/>
        </p:nvSpPr>
        <p:spPr bwMode="auto">
          <a:xfrm>
            <a:off x="1219200" y="3581400"/>
            <a:ext cx="777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48" name="Line 42"/>
          <p:cNvSpPr>
            <a:spLocks noChangeShapeType="1"/>
          </p:cNvSpPr>
          <p:nvPr/>
        </p:nvSpPr>
        <p:spPr bwMode="auto">
          <a:xfrm flipV="1">
            <a:off x="6629400" y="1905000"/>
            <a:ext cx="0" cy="213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49" name="Line 43"/>
          <p:cNvSpPr>
            <a:spLocks noChangeShapeType="1"/>
          </p:cNvSpPr>
          <p:nvPr/>
        </p:nvSpPr>
        <p:spPr bwMode="auto">
          <a:xfrm flipH="1">
            <a:off x="1524000" y="1905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50" name="Line 44"/>
          <p:cNvSpPr>
            <a:spLocks noChangeShapeType="1"/>
          </p:cNvSpPr>
          <p:nvPr/>
        </p:nvSpPr>
        <p:spPr bwMode="auto">
          <a:xfrm>
            <a:off x="1524000" y="1905000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grpSp>
        <p:nvGrpSpPr>
          <p:cNvPr id="13351" name="Group 45"/>
          <p:cNvGrpSpPr>
            <a:grpSpLocks/>
          </p:cNvGrpSpPr>
          <p:nvPr/>
        </p:nvGrpSpPr>
        <p:grpSpPr bwMode="auto">
          <a:xfrm>
            <a:off x="4495800" y="3048000"/>
            <a:ext cx="609600" cy="457200"/>
            <a:chOff x="3120" y="1392"/>
            <a:chExt cx="384" cy="288"/>
          </a:xfrm>
        </p:grpSpPr>
        <p:sp>
          <p:nvSpPr>
            <p:cNvPr id="13374" name="AutoShape 46"/>
            <p:cNvSpPr>
              <a:spLocks noChangeArrowheads="1"/>
            </p:cNvSpPr>
            <p:nvPr/>
          </p:nvSpPr>
          <p:spPr bwMode="auto">
            <a:xfrm flipH="1">
              <a:off x="3120" y="1392"/>
              <a:ext cx="384" cy="288"/>
            </a:xfrm>
            <a:prstGeom prst="flowChartOnlineStorag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/>
              <a:endParaRPr lang="hu-HU" altLang="hu-HU" sz="240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3375" name="Object 47"/>
            <p:cNvGraphicFramePr>
              <a:graphicFrameLocks noChangeAspect="1"/>
            </p:cNvGraphicFramePr>
            <p:nvPr/>
          </p:nvGraphicFramePr>
          <p:xfrm>
            <a:off x="3170" y="1392"/>
            <a:ext cx="27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6" name="Equation" r:id="rId24" imgW="266584" imgH="279279" progId="Equation.DSMT4">
                    <p:embed/>
                  </p:oleObj>
                </mc:Choice>
                <mc:Fallback>
                  <p:oleObj name="Equation" r:id="rId24" imgW="266584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0" y="1392"/>
                          <a:ext cx="27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52" name="Group 48"/>
          <p:cNvGrpSpPr>
            <a:grpSpLocks/>
          </p:cNvGrpSpPr>
          <p:nvPr/>
        </p:nvGrpSpPr>
        <p:grpSpPr bwMode="auto">
          <a:xfrm>
            <a:off x="1905000" y="2795588"/>
            <a:ext cx="838200" cy="938212"/>
            <a:chOff x="2363" y="2304"/>
            <a:chExt cx="528" cy="591"/>
          </a:xfrm>
        </p:grpSpPr>
        <p:sp>
          <p:nvSpPr>
            <p:cNvPr id="13372" name="AutoShape 49"/>
            <p:cNvSpPr>
              <a:spLocks noChangeArrowheads="1"/>
            </p:cNvSpPr>
            <p:nvPr/>
          </p:nvSpPr>
          <p:spPr bwMode="auto">
            <a:xfrm flipH="1">
              <a:off x="2363" y="2304"/>
              <a:ext cx="528" cy="591"/>
            </a:xfrm>
            <a:prstGeom prst="flowChartOnlineStorag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/>
              <a:endParaRPr lang="hu-HU" altLang="hu-HU" sz="240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3373" name="Object 50"/>
            <p:cNvGraphicFramePr>
              <a:graphicFrameLocks noChangeAspect="1"/>
            </p:cNvGraphicFramePr>
            <p:nvPr/>
          </p:nvGraphicFramePr>
          <p:xfrm>
            <a:off x="2496" y="2451"/>
            <a:ext cx="327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7" name="Equation" r:id="rId26" imgW="291973" imgH="253890" progId="Equation.DSMT4">
                    <p:embed/>
                  </p:oleObj>
                </mc:Choice>
                <mc:Fallback>
                  <p:oleObj name="Equation" r:id="rId26" imgW="291973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451"/>
                          <a:ext cx="327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53" name="Object 51"/>
          <p:cNvGraphicFramePr>
            <a:graphicFrameLocks noChangeAspect="1"/>
          </p:cNvGraphicFramePr>
          <p:nvPr/>
        </p:nvGraphicFramePr>
        <p:xfrm>
          <a:off x="3492500" y="2971800"/>
          <a:ext cx="482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8" name="Equation" r:id="rId28" imgW="228501" imgH="431613" progId="Equation.DSMT4">
                  <p:embed/>
                </p:oleObj>
              </mc:Choice>
              <mc:Fallback>
                <p:oleObj name="Equation" r:id="rId28" imgW="228501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971800"/>
                        <a:ext cx="482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4" name="Line 52"/>
          <p:cNvSpPr>
            <a:spLocks noChangeShapeType="1"/>
          </p:cNvSpPr>
          <p:nvPr/>
        </p:nvSpPr>
        <p:spPr bwMode="auto">
          <a:xfrm>
            <a:off x="27432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55" name="Line 53"/>
          <p:cNvSpPr>
            <a:spLocks noChangeShapeType="1"/>
          </p:cNvSpPr>
          <p:nvPr/>
        </p:nvSpPr>
        <p:spPr bwMode="auto">
          <a:xfrm>
            <a:off x="3962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56" name="Line 54"/>
          <p:cNvSpPr>
            <a:spLocks noChangeShapeType="1"/>
          </p:cNvSpPr>
          <p:nvPr/>
        </p:nvSpPr>
        <p:spPr bwMode="auto">
          <a:xfrm>
            <a:off x="5105400" y="3276600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57" name="Rectangle 55"/>
          <p:cNvSpPr>
            <a:spLocks noChangeArrowheads="1"/>
          </p:cNvSpPr>
          <p:nvPr/>
        </p:nvSpPr>
        <p:spPr bwMode="auto">
          <a:xfrm>
            <a:off x="5248275" y="35814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hu-HU" altLang="hu-HU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graphicFrame>
        <p:nvGraphicFramePr>
          <p:cNvPr id="13358" name="Object 56"/>
          <p:cNvGraphicFramePr>
            <a:graphicFrameLocks noChangeAspect="1"/>
          </p:cNvGraphicFramePr>
          <p:nvPr/>
        </p:nvGraphicFramePr>
        <p:xfrm>
          <a:off x="5521325" y="3048000"/>
          <a:ext cx="5445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9" name="Equation" r:id="rId30" imgW="317362" imgH="228501" progId="Equation.DSMT4">
                  <p:embed/>
                </p:oleObj>
              </mc:Choice>
              <mc:Fallback>
                <p:oleObj name="Equation" r:id="rId30" imgW="31736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3048000"/>
                        <a:ext cx="5445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9" name="Line 57"/>
          <p:cNvSpPr>
            <a:spLocks noChangeShapeType="1"/>
          </p:cNvSpPr>
          <p:nvPr/>
        </p:nvSpPr>
        <p:spPr bwMode="auto">
          <a:xfrm>
            <a:off x="5426075" y="2514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60" name="Line 58"/>
          <p:cNvSpPr>
            <a:spLocks noChangeShapeType="1"/>
          </p:cNvSpPr>
          <p:nvPr/>
        </p:nvSpPr>
        <p:spPr bwMode="auto">
          <a:xfrm flipH="1">
            <a:off x="1692275" y="2514600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61" name="Line 59"/>
          <p:cNvSpPr>
            <a:spLocks noChangeShapeType="1"/>
          </p:cNvSpPr>
          <p:nvPr/>
        </p:nvSpPr>
        <p:spPr bwMode="auto">
          <a:xfrm>
            <a:off x="1692275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62" name="Oval 60"/>
          <p:cNvSpPr>
            <a:spLocks noChangeArrowheads="1"/>
          </p:cNvSpPr>
          <p:nvPr/>
        </p:nvSpPr>
        <p:spPr bwMode="auto">
          <a:xfrm>
            <a:off x="1997075" y="31242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sp>
        <p:nvSpPr>
          <p:cNvPr id="13363" name="Oval 61"/>
          <p:cNvSpPr>
            <a:spLocks noChangeArrowheads="1"/>
          </p:cNvSpPr>
          <p:nvPr/>
        </p:nvSpPr>
        <p:spPr bwMode="auto">
          <a:xfrm>
            <a:off x="1997075" y="2930525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>
              <a:solidFill>
                <a:prstClr val="white"/>
              </a:solidFill>
            </a:endParaRPr>
          </a:p>
        </p:txBody>
      </p:sp>
      <p:sp>
        <p:nvSpPr>
          <p:cNvPr id="13364" name="Line 62"/>
          <p:cNvSpPr>
            <a:spLocks noChangeShapeType="1"/>
          </p:cNvSpPr>
          <p:nvPr/>
        </p:nvSpPr>
        <p:spPr bwMode="auto">
          <a:xfrm>
            <a:off x="1524000" y="3162300"/>
            <a:ext cx="455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65" name="Line 63"/>
          <p:cNvSpPr>
            <a:spLocks noChangeShapeType="1"/>
          </p:cNvSpPr>
          <p:nvPr/>
        </p:nvSpPr>
        <p:spPr bwMode="auto">
          <a:xfrm>
            <a:off x="5426075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graphicFrame>
        <p:nvGraphicFramePr>
          <p:cNvPr id="13366" name="Object 64"/>
          <p:cNvGraphicFramePr>
            <a:graphicFrameLocks noChangeAspect="1"/>
          </p:cNvGraphicFramePr>
          <p:nvPr/>
        </p:nvGraphicFramePr>
        <p:xfrm>
          <a:off x="5332413" y="3698875"/>
          <a:ext cx="306387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0" name="Equation" r:id="rId32" imgW="215806" imgH="228501" progId="Equation.DSMT4">
                  <p:embed/>
                </p:oleObj>
              </mc:Choice>
              <mc:Fallback>
                <p:oleObj name="Equation" r:id="rId32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3698875"/>
                        <a:ext cx="306387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7" name="Line 65"/>
          <p:cNvSpPr>
            <a:spLocks noChangeShapeType="1"/>
          </p:cNvSpPr>
          <p:nvPr/>
        </p:nvSpPr>
        <p:spPr bwMode="auto">
          <a:xfrm flipV="1">
            <a:off x="2514600" y="43434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68" name="Line 66"/>
          <p:cNvSpPr>
            <a:spLocks noChangeShapeType="1"/>
          </p:cNvSpPr>
          <p:nvPr/>
        </p:nvSpPr>
        <p:spPr bwMode="auto">
          <a:xfrm>
            <a:off x="2514600" y="4343400"/>
            <a:ext cx="291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sp>
        <p:nvSpPr>
          <p:cNvPr id="13369" name="Line 67"/>
          <p:cNvSpPr>
            <a:spLocks noChangeShapeType="1"/>
          </p:cNvSpPr>
          <p:nvPr/>
        </p:nvSpPr>
        <p:spPr bwMode="auto">
          <a:xfrm flipV="1">
            <a:off x="5410200" y="4191000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prstClr val="white"/>
              </a:solidFill>
            </a:endParaRPr>
          </a:p>
        </p:txBody>
      </p:sp>
      <p:graphicFrame>
        <p:nvGraphicFramePr>
          <p:cNvPr id="13370" name="Object 68"/>
          <p:cNvGraphicFramePr>
            <a:graphicFrameLocks noChangeAspect="1"/>
          </p:cNvGraphicFramePr>
          <p:nvPr/>
        </p:nvGraphicFramePr>
        <p:xfrm>
          <a:off x="4052888" y="2716213"/>
          <a:ext cx="3841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1" name="Equation" r:id="rId34" imgW="266469" imgH="393359" progId="Equation.DSMT4">
                  <p:embed/>
                </p:oleObj>
              </mc:Choice>
              <mc:Fallback>
                <p:oleObj name="Equation" r:id="rId34" imgW="266469" imgH="3933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2716213"/>
                        <a:ext cx="3841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1" name="Object 69"/>
          <p:cNvGraphicFramePr>
            <a:graphicFrameLocks noChangeAspect="1"/>
          </p:cNvGraphicFramePr>
          <p:nvPr/>
        </p:nvGraphicFramePr>
        <p:xfrm>
          <a:off x="4983163" y="4400550"/>
          <a:ext cx="3333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Equation" r:id="rId36" imgW="279400" imgH="419100" progId="Equation.DSMT4">
                  <p:embed/>
                </p:oleObj>
              </mc:Choice>
              <mc:Fallback>
                <p:oleObj name="Equation" r:id="rId36" imgW="279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4400550"/>
                        <a:ext cx="3333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98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hu-HU" dirty="0" smtClean="0"/>
              <a:t>Kérdések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7992888" cy="4608512"/>
          </a:xfrm>
        </p:spPr>
        <p:txBody>
          <a:bodyPr/>
          <a:lstStyle/>
          <a:p>
            <a:pPr eaLnBrk="1" hangingPunct="1">
              <a:defRPr/>
            </a:pPr>
            <a:r>
              <a:rPr lang="hu-HU" sz="2800" dirty="0" smtClean="0"/>
              <a:t>Mikor alkalmazható vezérlés? Mi a szabályozás elve? Mi a modellalkotás menete és mi a különbség a szürke és a fekete doboz modell között?</a:t>
            </a:r>
          </a:p>
          <a:p>
            <a:pPr eaLnBrk="1" hangingPunct="1">
              <a:defRPr/>
            </a:pPr>
            <a:r>
              <a:rPr lang="hu-HU" sz="2800" dirty="0" smtClean="0"/>
              <a:t>Mit nevezünk jelnek és mit jellemzőnek</a:t>
            </a:r>
            <a:r>
              <a:rPr lang="hu-HU" sz="2400" dirty="0" smtClean="0"/>
              <a:t>. </a:t>
            </a:r>
            <a:r>
              <a:rPr lang="hu-HU" sz="2800" dirty="0" smtClean="0"/>
              <a:t>Melyek az iparban leggyakrabban alkalmazott szabványos jeltartományok</a:t>
            </a:r>
            <a:r>
              <a:rPr lang="hu-HU" sz="2800" dirty="0" smtClean="0"/>
              <a:t>? Hogyan tesszük dimenzió nélkülivé a jeleket, jellemzőket?</a:t>
            </a:r>
            <a:endParaRPr lang="hu-HU" sz="2800" dirty="0" smtClean="0"/>
          </a:p>
          <a:p>
            <a:pPr eaLnBrk="1" hangingPunct="1">
              <a:defRPr/>
            </a:pPr>
            <a:r>
              <a:rPr lang="hu-HU" sz="2800" dirty="0" smtClean="0">
                <a:solidFill>
                  <a:prstClr val="white"/>
                </a:solidFill>
              </a:rPr>
              <a:t>Mi az automatizálás célja? Mi a jelátvivő tag? Melyek a blokk diagram modell grafikus elemei? Mi a blokk diagram előnye és mik a korlátai?</a:t>
            </a:r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7062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33374"/>
            <a:ext cx="7559675" cy="1655465"/>
          </a:xfrm>
        </p:spPr>
        <p:txBody>
          <a:bodyPr/>
          <a:lstStyle/>
          <a:p>
            <a:pPr eaLnBrk="1" hangingPunct="1">
              <a:defRPr/>
            </a:pPr>
            <a:r>
              <a:rPr lang="hu-HU" sz="4400" dirty="0" smtClean="0"/>
              <a:t>Automatika mérnöki területei a készüléktervezésben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988840"/>
            <a:ext cx="8064500" cy="4248373"/>
          </a:xfrm>
        </p:spPr>
        <p:txBody>
          <a:bodyPr/>
          <a:lstStyle/>
          <a:p>
            <a:pPr marL="609600" indent="-609600" algn="l" eaLnBrk="1" hangingPunct="1">
              <a:buFont typeface="Wingdings" pitchFamily="2" charset="2"/>
              <a:buChar char="n"/>
              <a:defRPr/>
            </a:pPr>
            <a:r>
              <a:rPr lang="hu-HU" sz="2800" dirty="0" smtClean="0"/>
              <a:t>Irányító egység hardver kiválasztása, tervezése </a:t>
            </a:r>
          </a:p>
          <a:p>
            <a:pPr marL="609600" indent="-609600" algn="l" eaLnBrk="1" hangingPunct="1">
              <a:buFont typeface="Wingdings" pitchFamily="2" charset="2"/>
              <a:buChar char="n"/>
              <a:defRPr/>
            </a:pPr>
            <a:r>
              <a:rPr lang="hu-HU" sz="2800" dirty="0" smtClean="0"/>
              <a:t>Illesztő elektronika tervezése</a:t>
            </a:r>
          </a:p>
          <a:p>
            <a:pPr marL="609600" indent="-609600" algn="l" eaLnBrk="1" hangingPunct="1">
              <a:buFont typeface="Wingdings" pitchFamily="2" charset="2"/>
              <a:buChar char="n"/>
              <a:defRPr/>
            </a:pPr>
            <a:r>
              <a:rPr lang="hu-HU" sz="2800" dirty="0" smtClean="0"/>
              <a:t>Tápellátás tervezése</a:t>
            </a:r>
          </a:p>
          <a:p>
            <a:pPr marL="609600" indent="-609600" algn="l" eaLnBrk="1" hangingPunct="1">
              <a:buFont typeface="Wingdings" pitchFamily="2" charset="2"/>
              <a:buChar char="n"/>
              <a:defRPr/>
            </a:pPr>
            <a:r>
              <a:rPr lang="hu-HU" sz="2800" dirty="0" smtClean="0"/>
              <a:t>Irányítástechnika</a:t>
            </a:r>
          </a:p>
          <a:p>
            <a:pPr marL="990600" lvl="1" indent="-533400" eaLnBrk="1" hangingPunct="1">
              <a:defRPr/>
            </a:pPr>
            <a:r>
              <a:rPr lang="hu-HU" sz="2400" dirty="0" smtClean="0"/>
              <a:t>Szakaszmodell, irányító algoritmus, megjelenítés, stb.</a:t>
            </a:r>
          </a:p>
          <a:p>
            <a:pPr marL="609600" indent="-609600" algn="l" eaLnBrk="1" hangingPunct="1">
              <a:buFont typeface="Wingdings" pitchFamily="2" charset="2"/>
              <a:buChar char="n"/>
              <a:defRPr/>
            </a:pPr>
            <a:r>
              <a:rPr lang="hu-HU" sz="2800" dirty="0" smtClean="0"/>
              <a:t>EMC tanúsítvány és egyéb hatósági engedélyezések</a:t>
            </a:r>
            <a:endParaRPr lang="hu-HU" sz="2000" dirty="0"/>
          </a:p>
          <a:p>
            <a:pPr marL="990600" lvl="1" indent="-533400" eaLnBrk="1" hangingPunct="1">
              <a:buClr>
                <a:srgbClr val="CFC60D"/>
              </a:buClr>
              <a:defRPr/>
            </a:pPr>
            <a:r>
              <a:rPr lang="hu-HU" sz="2400" dirty="0" smtClean="0">
                <a:solidFill>
                  <a:prstClr val="white"/>
                </a:solidFill>
              </a:rPr>
              <a:t>Kábelezés, burkolat, illetve IP szám, klíma, stb.</a:t>
            </a:r>
            <a:endParaRPr lang="hu-HU" sz="2400" dirty="0">
              <a:solidFill>
                <a:prstClr val="white"/>
              </a:solidFill>
            </a:endParaRPr>
          </a:p>
          <a:p>
            <a:pPr marL="609600" indent="-609600" algn="l" eaLnBrk="1" hangingPunct="1">
              <a:buFont typeface="Wingdings" pitchFamily="2" charset="2"/>
              <a:buChar char="n"/>
              <a:defRPr/>
            </a:pPr>
            <a:r>
              <a:rPr lang="hu-HU" sz="2800" dirty="0" smtClean="0"/>
              <a:t>SIL  méretezés és számítás, ha kell.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33374"/>
            <a:ext cx="7559675" cy="1655465"/>
          </a:xfrm>
        </p:spPr>
        <p:txBody>
          <a:bodyPr/>
          <a:lstStyle/>
          <a:p>
            <a:pPr eaLnBrk="1" hangingPunct="1">
              <a:defRPr/>
            </a:pPr>
            <a:r>
              <a:rPr lang="hu-HU" sz="4400" dirty="0" smtClean="0"/>
              <a:t>Automatika mérnöki területei a folyamatirányításban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988840"/>
            <a:ext cx="8064500" cy="4248373"/>
          </a:xfrm>
        </p:spPr>
        <p:txBody>
          <a:bodyPr/>
          <a:lstStyle/>
          <a:p>
            <a:pPr marL="609600" indent="-609600" algn="l" eaLnBrk="1" hangingPunct="1">
              <a:buFont typeface="Wingdings" pitchFamily="2" charset="2"/>
              <a:buChar char="n"/>
              <a:defRPr/>
            </a:pPr>
            <a:r>
              <a:rPr lang="hu-HU" sz="2800" dirty="0" smtClean="0"/>
              <a:t>Folyamatműszerezés </a:t>
            </a:r>
          </a:p>
          <a:p>
            <a:pPr marL="609600" indent="-609600" algn="l" eaLnBrk="1" hangingPunct="1">
              <a:buFont typeface="Wingdings" pitchFamily="2" charset="2"/>
              <a:buChar char="n"/>
              <a:defRPr/>
            </a:pPr>
            <a:r>
              <a:rPr lang="hu-HU" sz="2800" dirty="0" smtClean="0"/>
              <a:t>Energia elosztás és környezetvédelem</a:t>
            </a:r>
          </a:p>
          <a:p>
            <a:pPr marL="609600" indent="-609600" algn="l" eaLnBrk="1" hangingPunct="1">
              <a:buFont typeface="Wingdings" pitchFamily="2" charset="2"/>
              <a:buChar char="n"/>
              <a:defRPr/>
            </a:pPr>
            <a:r>
              <a:rPr lang="hu-HU" sz="2800" dirty="0" smtClean="0"/>
              <a:t>Hajtásszabályozás</a:t>
            </a:r>
          </a:p>
          <a:p>
            <a:pPr marL="609600" indent="-609600" algn="l" eaLnBrk="1" hangingPunct="1">
              <a:buFont typeface="Wingdings" pitchFamily="2" charset="2"/>
              <a:buChar char="n"/>
              <a:defRPr/>
            </a:pPr>
            <a:r>
              <a:rPr lang="hu-HU" sz="2800" dirty="0" smtClean="0"/>
              <a:t>Irányítástechnika</a:t>
            </a:r>
          </a:p>
          <a:p>
            <a:pPr marL="990600" lvl="1" indent="-533400" eaLnBrk="1" hangingPunct="1">
              <a:defRPr/>
            </a:pPr>
            <a:r>
              <a:rPr lang="hu-HU" sz="2400" dirty="0" smtClean="0"/>
              <a:t>Folyamatmodell, irányító algoritmus, megjelenítés, stb.</a:t>
            </a:r>
          </a:p>
          <a:p>
            <a:pPr marL="609600" indent="-609600" algn="l" eaLnBrk="1" hangingPunct="1">
              <a:buFont typeface="Wingdings" pitchFamily="2" charset="2"/>
              <a:buChar char="n"/>
              <a:defRPr/>
            </a:pPr>
            <a:r>
              <a:rPr lang="hu-HU" sz="2800" dirty="0" smtClean="0"/>
              <a:t>Karbantartás menedzsment</a:t>
            </a:r>
          </a:p>
          <a:p>
            <a:pPr marL="609600" indent="-609600" algn="l" eaLnBrk="1" hangingPunct="1">
              <a:buFont typeface="Wingdings" pitchFamily="2" charset="2"/>
              <a:buChar char="n"/>
              <a:defRPr/>
            </a:pPr>
            <a:r>
              <a:rPr lang="hu-HU" sz="2800" dirty="0" smtClean="0"/>
              <a:t>Ipari kommunikációs hálózatok</a:t>
            </a:r>
          </a:p>
          <a:p>
            <a:pPr marL="609600" indent="-609600" algn="l" eaLnBrk="1" hangingPunct="1">
              <a:buFont typeface="Wingdings" pitchFamily="2" charset="2"/>
              <a:buChar char="n"/>
              <a:defRPr/>
            </a:pPr>
            <a:r>
              <a:rPr lang="hu-HU" sz="2800" dirty="0" smtClean="0"/>
              <a:t>Vész, védelmi rendszerek</a:t>
            </a:r>
          </a:p>
          <a:p>
            <a:pPr marL="609600" indent="-609600" algn="l" eaLnBrk="1" hangingPunct="1">
              <a:buFont typeface="Wingdings" pitchFamily="2" charset="2"/>
              <a:buChar char="n"/>
              <a:defRPr/>
            </a:pP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20648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920037" cy="1150938"/>
          </a:xfrm>
        </p:spPr>
        <p:txBody>
          <a:bodyPr/>
          <a:lstStyle/>
          <a:p>
            <a:pPr eaLnBrk="1" hangingPunct="1">
              <a:defRPr/>
            </a:pPr>
            <a:r>
              <a:rPr lang="hu-HU" sz="5400" dirty="0" smtClean="0"/>
              <a:t>Irányítástechnika területei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700213"/>
            <a:ext cx="8064500" cy="4392612"/>
          </a:xfrm>
        </p:spPr>
        <p:txBody>
          <a:bodyPr/>
          <a:lstStyle/>
          <a:p>
            <a:pPr marL="609600" indent="-609600" algn="l" eaLnBrk="1" hangingPunct="1">
              <a:buFont typeface="Wingdings" pitchFamily="2" charset="2"/>
              <a:buChar char="n"/>
              <a:defRPr/>
            </a:pPr>
            <a:r>
              <a:rPr lang="hu-HU" sz="3600" dirty="0" smtClean="0"/>
              <a:t>Folyamatszabályozás (</a:t>
            </a:r>
            <a:r>
              <a:rPr lang="en-US" sz="3600" dirty="0" smtClean="0"/>
              <a:t>Process Control</a:t>
            </a:r>
            <a:r>
              <a:rPr lang="hu-HU" sz="3600" dirty="0" smtClean="0"/>
              <a:t>)</a:t>
            </a:r>
          </a:p>
          <a:p>
            <a:pPr marL="990600" lvl="1" indent="-533400" eaLnBrk="1" hangingPunct="1">
              <a:defRPr/>
            </a:pPr>
            <a:r>
              <a:rPr lang="hu-HU" sz="3200" dirty="0" smtClean="0"/>
              <a:t>Folytonos és batch</a:t>
            </a:r>
          </a:p>
          <a:p>
            <a:pPr marL="609600" indent="-609600" algn="l" eaLnBrk="1" hangingPunct="1">
              <a:buFont typeface="Wingdings" pitchFamily="2" charset="2"/>
              <a:buChar char="n"/>
              <a:defRPr/>
            </a:pPr>
            <a:r>
              <a:rPr lang="hu-HU" sz="3600" dirty="0" smtClean="0"/>
              <a:t>Gyártásautomatizálás (</a:t>
            </a:r>
            <a:r>
              <a:rPr lang="en-US" sz="3600" dirty="0" smtClean="0"/>
              <a:t>Manufacturing</a:t>
            </a:r>
            <a:r>
              <a:rPr lang="hu-HU" sz="3600" dirty="0" smtClean="0"/>
              <a:t>)</a:t>
            </a:r>
          </a:p>
          <a:p>
            <a:pPr marL="990600" lvl="1" indent="-533400" eaLnBrk="1" hangingPunct="1">
              <a:defRPr/>
            </a:pPr>
            <a:r>
              <a:rPr lang="hu-HU" sz="3200" dirty="0" smtClean="0"/>
              <a:t>Gyártócellák, logisztika, stb.</a:t>
            </a:r>
          </a:p>
          <a:p>
            <a:pPr marL="609600" indent="-609600" algn="l" eaLnBrk="1" hangingPunct="1">
              <a:buFont typeface="Wingdings" pitchFamily="2" charset="2"/>
              <a:buChar char="n"/>
              <a:defRPr/>
            </a:pPr>
            <a:r>
              <a:rPr lang="hu-HU" sz="3600" dirty="0" smtClean="0"/>
              <a:t>Installációs rendszerek (</a:t>
            </a:r>
            <a:r>
              <a:rPr lang="en-US" sz="3600" dirty="0" smtClean="0"/>
              <a:t>Installation</a:t>
            </a:r>
            <a:r>
              <a:rPr lang="hu-HU" sz="3600" dirty="0" smtClean="0"/>
              <a:t>)</a:t>
            </a:r>
          </a:p>
          <a:p>
            <a:pPr marL="990600" lvl="1" indent="-533400" eaLnBrk="1" hangingPunct="1">
              <a:defRPr/>
            </a:pPr>
            <a:r>
              <a:rPr lang="hu-HU" sz="3200" dirty="0" smtClean="0"/>
              <a:t>Épületautomatizálás, világítástechnika, stb.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4000" smtClean="0"/>
              <a:t>Irányítástechnika mérnöki feladatai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88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hu-HU" dirty="0" smtClean="0"/>
              <a:t>Az irányított berendezés (gép, …) statikus és dinamikus </a:t>
            </a:r>
            <a:r>
              <a:rPr lang="hu-HU" b="1" dirty="0" smtClean="0"/>
              <a:t>modell</a:t>
            </a:r>
            <a:r>
              <a:rPr lang="hu-HU" dirty="0" smtClean="0"/>
              <a:t>jének meg</a:t>
            </a:r>
            <a:r>
              <a:rPr lang="hu-HU" b="1" dirty="0" smtClean="0"/>
              <a:t>alkotás</a:t>
            </a:r>
            <a:r>
              <a:rPr lang="hu-HU" dirty="0" smtClean="0"/>
              <a:t>a.</a:t>
            </a:r>
          </a:p>
          <a:p>
            <a:pPr marL="990600" lvl="1" indent="-533400" eaLnBrk="1" hangingPunct="1">
              <a:buClr>
                <a:srgbClr val="CFC60D"/>
              </a:buClr>
              <a:defRPr/>
            </a:pPr>
            <a:r>
              <a:rPr lang="hu-HU" sz="2400" dirty="0" smtClean="0">
                <a:solidFill>
                  <a:prstClr val="white"/>
                </a:solidFill>
              </a:rPr>
              <a:t>Fekete doboz modell</a:t>
            </a:r>
            <a:r>
              <a:rPr lang="hu-HU" sz="2400" dirty="0">
                <a:solidFill>
                  <a:prstClr val="white"/>
                </a:solidFill>
              </a:rPr>
              <a:t>, </a:t>
            </a:r>
            <a:r>
              <a:rPr lang="hu-HU" sz="2400" dirty="0" smtClean="0">
                <a:solidFill>
                  <a:prstClr val="white"/>
                </a:solidFill>
              </a:rPr>
              <a:t>szürke doboz modell.</a:t>
            </a:r>
            <a:endParaRPr lang="hu-HU" sz="2400" dirty="0">
              <a:solidFill>
                <a:prstClr val="white"/>
              </a:solidFill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hu-HU" dirty="0" smtClean="0"/>
              <a:t>A mérés és a beavatkozás </a:t>
            </a:r>
            <a:r>
              <a:rPr lang="hu-HU" b="1" dirty="0" smtClean="0"/>
              <a:t>eszköz</a:t>
            </a:r>
            <a:r>
              <a:rPr lang="hu-HU" dirty="0" smtClean="0"/>
              <a:t>einek kiválasztása, valamint illesztése az irányított és a módosító jellemzőkhöz.</a:t>
            </a:r>
          </a:p>
          <a:p>
            <a:pPr lvl="0" algn="just" eaLnBrk="1" hangingPunct="1">
              <a:lnSpc>
                <a:spcPct val="90000"/>
              </a:lnSpc>
              <a:buClr>
                <a:srgbClr val="66AACD"/>
              </a:buClr>
              <a:defRPr/>
            </a:pPr>
            <a:r>
              <a:rPr lang="hu-HU" dirty="0">
                <a:solidFill>
                  <a:prstClr val="white"/>
                </a:solidFill>
              </a:rPr>
              <a:t>Az </a:t>
            </a:r>
            <a:r>
              <a:rPr lang="hu-HU" b="1" dirty="0">
                <a:solidFill>
                  <a:prstClr val="white"/>
                </a:solidFill>
              </a:rPr>
              <a:t>irányítási stratégia</a:t>
            </a:r>
            <a:r>
              <a:rPr lang="hu-HU" dirty="0">
                <a:solidFill>
                  <a:prstClr val="white"/>
                </a:solidFill>
              </a:rPr>
              <a:t> megválasztása.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hu-HU" dirty="0" smtClean="0"/>
              <a:t>Az irányító berendezés hardver kialakítása.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hu-HU" dirty="0" smtClean="0"/>
              <a:t>Az irányítási stratégia le-, és a beavatkozás és mérés eszközeinek fel-programozása.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38237"/>
          </a:xfrm>
        </p:spPr>
        <p:txBody>
          <a:bodyPr/>
          <a:lstStyle/>
          <a:p>
            <a:pPr eaLnBrk="1" hangingPunct="1">
              <a:defRPr/>
            </a:pPr>
            <a:r>
              <a:rPr lang="hu-HU" smtClean="0"/>
              <a:t>Gép, gépcsoport (technológia)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4500563" y="2349500"/>
            <a:ext cx="1008062" cy="316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4000"/>
              <a:t>IttB</a:t>
            </a:r>
          </a:p>
        </p:txBody>
      </p:sp>
      <p:sp>
        <p:nvSpPr>
          <p:cNvPr id="7172" name="AutoShape 9"/>
          <p:cNvSpPr>
            <a:spLocks noChangeArrowheads="1"/>
          </p:cNvSpPr>
          <p:nvPr/>
        </p:nvSpPr>
        <p:spPr bwMode="auto">
          <a:xfrm>
            <a:off x="4860925" y="5516563"/>
            <a:ext cx="287338" cy="576262"/>
          </a:xfrm>
          <a:prstGeom prst="downArrow">
            <a:avLst>
              <a:gd name="adj1" fmla="val 50000"/>
              <a:gd name="adj2" fmla="val 50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7173" name="AutoShape 10"/>
          <p:cNvSpPr>
            <a:spLocks noChangeArrowheads="1"/>
          </p:cNvSpPr>
          <p:nvPr/>
        </p:nvSpPr>
        <p:spPr bwMode="auto">
          <a:xfrm>
            <a:off x="4860925" y="1773238"/>
            <a:ext cx="287338" cy="576262"/>
          </a:xfrm>
          <a:prstGeom prst="downArrow">
            <a:avLst>
              <a:gd name="adj1" fmla="val 50000"/>
              <a:gd name="adj2" fmla="val 50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7174" name="AutoShape 11"/>
          <p:cNvSpPr>
            <a:spLocks noChangeArrowheads="1"/>
          </p:cNvSpPr>
          <p:nvPr/>
        </p:nvSpPr>
        <p:spPr bwMode="auto">
          <a:xfrm>
            <a:off x="4068763" y="2852738"/>
            <a:ext cx="431800" cy="144462"/>
          </a:xfrm>
          <a:prstGeom prst="rightArrow">
            <a:avLst>
              <a:gd name="adj1" fmla="val 50000"/>
              <a:gd name="adj2" fmla="val 74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7175" name="AutoShape 12"/>
          <p:cNvSpPr>
            <a:spLocks noChangeArrowheads="1"/>
          </p:cNvSpPr>
          <p:nvPr/>
        </p:nvSpPr>
        <p:spPr bwMode="auto">
          <a:xfrm>
            <a:off x="5508625" y="4941888"/>
            <a:ext cx="431800" cy="144462"/>
          </a:xfrm>
          <a:prstGeom prst="rightArrow">
            <a:avLst>
              <a:gd name="adj1" fmla="val 50000"/>
              <a:gd name="adj2" fmla="val 74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7176" name="AutoShape 13"/>
          <p:cNvSpPr>
            <a:spLocks noChangeArrowheads="1"/>
          </p:cNvSpPr>
          <p:nvPr/>
        </p:nvSpPr>
        <p:spPr bwMode="auto">
          <a:xfrm flipH="1">
            <a:off x="4068763" y="4941888"/>
            <a:ext cx="431800" cy="144462"/>
          </a:xfrm>
          <a:prstGeom prst="rightArrow">
            <a:avLst>
              <a:gd name="adj1" fmla="val 50000"/>
              <a:gd name="adj2" fmla="val 74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7177" name="AutoShape 14"/>
          <p:cNvSpPr>
            <a:spLocks noChangeArrowheads="1"/>
          </p:cNvSpPr>
          <p:nvPr/>
        </p:nvSpPr>
        <p:spPr bwMode="auto">
          <a:xfrm flipH="1">
            <a:off x="5508625" y="2852738"/>
            <a:ext cx="431800" cy="144462"/>
          </a:xfrm>
          <a:prstGeom prst="rightArrow">
            <a:avLst>
              <a:gd name="adj1" fmla="val 50000"/>
              <a:gd name="adj2" fmla="val 74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7178" name="Rectangle 15"/>
          <p:cNvSpPr>
            <a:spLocks noChangeArrowheads="1"/>
          </p:cNvSpPr>
          <p:nvPr/>
        </p:nvSpPr>
        <p:spPr bwMode="auto">
          <a:xfrm>
            <a:off x="3276600" y="2565400"/>
            <a:ext cx="792163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4000"/>
              <a:t>B</a:t>
            </a:r>
          </a:p>
        </p:txBody>
      </p:sp>
      <p:sp>
        <p:nvSpPr>
          <p:cNvPr id="7179" name="Rectangle 16"/>
          <p:cNvSpPr>
            <a:spLocks noChangeArrowheads="1"/>
          </p:cNvSpPr>
          <p:nvPr/>
        </p:nvSpPr>
        <p:spPr bwMode="auto">
          <a:xfrm>
            <a:off x="5940425" y="2565400"/>
            <a:ext cx="792163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4000"/>
              <a:t>B</a:t>
            </a:r>
          </a:p>
        </p:txBody>
      </p:sp>
      <p:sp>
        <p:nvSpPr>
          <p:cNvPr id="7180" name="Rectangle 17"/>
          <p:cNvSpPr>
            <a:spLocks noChangeArrowheads="1"/>
          </p:cNvSpPr>
          <p:nvPr/>
        </p:nvSpPr>
        <p:spPr bwMode="auto">
          <a:xfrm>
            <a:off x="3276600" y="4652963"/>
            <a:ext cx="792163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4000"/>
              <a:t>T</a:t>
            </a:r>
          </a:p>
        </p:txBody>
      </p:sp>
      <p:sp>
        <p:nvSpPr>
          <p:cNvPr id="7181" name="Rectangle 18"/>
          <p:cNvSpPr>
            <a:spLocks noChangeArrowheads="1"/>
          </p:cNvSpPr>
          <p:nvPr/>
        </p:nvSpPr>
        <p:spPr bwMode="auto">
          <a:xfrm>
            <a:off x="5940425" y="4652963"/>
            <a:ext cx="792163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4000"/>
              <a:t>T</a:t>
            </a:r>
          </a:p>
        </p:txBody>
      </p:sp>
      <p:sp>
        <p:nvSpPr>
          <p:cNvPr id="7182" name="AutoShape 19"/>
          <p:cNvSpPr>
            <a:spLocks noChangeArrowheads="1"/>
          </p:cNvSpPr>
          <p:nvPr/>
        </p:nvSpPr>
        <p:spPr bwMode="auto">
          <a:xfrm>
            <a:off x="2844800" y="2851150"/>
            <a:ext cx="431800" cy="144463"/>
          </a:xfrm>
          <a:prstGeom prst="rightArrow">
            <a:avLst>
              <a:gd name="adj1" fmla="val 50000"/>
              <a:gd name="adj2" fmla="val 74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7183" name="AutoShape 20"/>
          <p:cNvSpPr>
            <a:spLocks noChangeArrowheads="1"/>
          </p:cNvSpPr>
          <p:nvPr/>
        </p:nvSpPr>
        <p:spPr bwMode="auto">
          <a:xfrm flipH="1">
            <a:off x="2844800" y="4940300"/>
            <a:ext cx="431800" cy="144463"/>
          </a:xfrm>
          <a:prstGeom prst="rightArrow">
            <a:avLst>
              <a:gd name="adj1" fmla="val 50000"/>
              <a:gd name="adj2" fmla="val 74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7184" name="AutoShape 21"/>
          <p:cNvSpPr>
            <a:spLocks noChangeArrowheads="1"/>
          </p:cNvSpPr>
          <p:nvPr/>
        </p:nvSpPr>
        <p:spPr bwMode="auto">
          <a:xfrm>
            <a:off x="6732588" y="4941888"/>
            <a:ext cx="431800" cy="144462"/>
          </a:xfrm>
          <a:prstGeom prst="rightArrow">
            <a:avLst>
              <a:gd name="adj1" fmla="val 50000"/>
              <a:gd name="adj2" fmla="val 74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7185" name="AutoShape 22"/>
          <p:cNvSpPr>
            <a:spLocks noChangeArrowheads="1"/>
          </p:cNvSpPr>
          <p:nvPr/>
        </p:nvSpPr>
        <p:spPr bwMode="auto">
          <a:xfrm flipH="1">
            <a:off x="6732588" y="2852738"/>
            <a:ext cx="431800" cy="144462"/>
          </a:xfrm>
          <a:prstGeom prst="rightArrow">
            <a:avLst>
              <a:gd name="adj1" fmla="val 50000"/>
              <a:gd name="adj2" fmla="val 74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7186" name="Rectangle 23"/>
          <p:cNvSpPr>
            <a:spLocks noChangeArrowheads="1"/>
          </p:cNvSpPr>
          <p:nvPr/>
        </p:nvSpPr>
        <p:spPr bwMode="auto">
          <a:xfrm>
            <a:off x="7164388" y="2708275"/>
            <a:ext cx="1008062" cy="2520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4000"/>
              <a:t>IB</a:t>
            </a:r>
          </a:p>
        </p:txBody>
      </p:sp>
      <p:sp>
        <p:nvSpPr>
          <p:cNvPr id="7187" name="Rectangle 24"/>
          <p:cNvSpPr>
            <a:spLocks noChangeArrowheads="1"/>
          </p:cNvSpPr>
          <p:nvPr/>
        </p:nvSpPr>
        <p:spPr bwMode="auto">
          <a:xfrm>
            <a:off x="1835150" y="2708275"/>
            <a:ext cx="1008063" cy="2520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4000"/>
              <a:t>IB</a:t>
            </a:r>
          </a:p>
        </p:txBody>
      </p:sp>
      <p:sp>
        <p:nvSpPr>
          <p:cNvPr id="7188" name="AutoShape 25"/>
          <p:cNvSpPr>
            <a:spLocks noChangeArrowheads="1"/>
          </p:cNvSpPr>
          <p:nvPr/>
        </p:nvSpPr>
        <p:spPr bwMode="auto">
          <a:xfrm>
            <a:off x="1474788" y="4652963"/>
            <a:ext cx="360362" cy="144462"/>
          </a:xfrm>
          <a:prstGeom prst="leftRightArrow">
            <a:avLst>
              <a:gd name="adj1" fmla="val 50000"/>
              <a:gd name="adj2" fmla="val 49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7189" name="Rectangle 26"/>
          <p:cNvSpPr>
            <a:spLocks noChangeArrowheads="1"/>
          </p:cNvSpPr>
          <p:nvPr/>
        </p:nvSpPr>
        <p:spPr bwMode="auto">
          <a:xfrm>
            <a:off x="684213" y="4221163"/>
            <a:ext cx="792162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4000"/>
              <a:t>OP</a:t>
            </a:r>
          </a:p>
        </p:txBody>
      </p:sp>
      <p:sp>
        <p:nvSpPr>
          <p:cNvPr id="7190" name="Text Box 27"/>
          <p:cNvSpPr txBox="1">
            <a:spLocks noChangeArrowheads="1"/>
          </p:cNvSpPr>
          <p:nvPr/>
        </p:nvSpPr>
        <p:spPr bwMode="auto">
          <a:xfrm>
            <a:off x="2484438" y="1268413"/>
            <a:ext cx="5472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400"/>
              <a:t>Anyag, és/vagy energia, esetleg információ</a:t>
            </a:r>
          </a:p>
        </p:txBody>
      </p:sp>
      <p:sp>
        <p:nvSpPr>
          <p:cNvPr id="7191" name="Text Box 28"/>
          <p:cNvSpPr txBox="1">
            <a:spLocks noChangeArrowheads="1"/>
          </p:cNvSpPr>
          <p:nvPr/>
        </p:nvSpPr>
        <p:spPr bwMode="auto">
          <a:xfrm>
            <a:off x="1476375" y="5734050"/>
            <a:ext cx="316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400"/>
              <a:t>Alapirányítás</a:t>
            </a:r>
          </a:p>
        </p:txBody>
      </p:sp>
      <p:sp>
        <p:nvSpPr>
          <p:cNvPr id="7192" name="Text Box 29"/>
          <p:cNvSpPr txBox="1">
            <a:spLocks noChangeArrowheads="1"/>
          </p:cNvSpPr>
          <p:nvPr/>
        </p:nvSpPr>
        <p:spPr bwMode="auto">
          <a:xfrm>
            <a:off x="5724525" y="5734050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400"/>
              <a:t>Vész, védelem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38237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>
                <a:latin typeface="Times New Roman" pitchFamily="18" charset="0"/>
              </a:rPr>
              <a:t>A mérés és beavatkozás elvei, eszközei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2800" dirty="0" smtClean="0">
                <a:latin typeface="Times New Roman" pitchFamily="18" charset="0"/>
              </a:rPr>
              <a:t>A Neszveda József „Automatizálás eszközei” BMF KVK 2054 jegyzet tárgyalja a mérés és beavatkozás legfontosabb elveit és eszközeit.</a:t>
            </a:r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38237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dirty="0" smtClean="0">
                <a:latin typeface="Times New Roman" pitchFamily="18" charset="0"/>
              </a:rPr>
              <a:t>A jelek és jellemzők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dirty="0" smtClean="0">
                <a:latin typeface="Times New Roman" pitchFamily="18" charset="0"/>
              </a:rPr>
              <a:t>Jellemzők</a:t>
            </a:r>
            <a:r>
              <a:rPr lang="hu-HU" sz="2800" dirty="0" smtClean="0">
                <a:latin typeface="Times New Roman" pitchFamily="18" charset="0"/>
              </a:rPr>
              <a:t/>
            </a:r>
            <a:br>
              <a:rPr lang="hu-HU" sz="2800" dirty="0" smtClean="0">
                <a:latin typeface="Times New Roman" pitchFamily="18" charset="0"/>
              </a:rPr>
            </a:br>
            <a:r>
              <a:rPr lang="hu-HU" sz="2800" dirty="0" smtClean="0">
                <a:latin typeface="Times New Roman" pitchFamily="18" charset="0"/>
              </a:rPr>
              <a:t>A fizikai valóság (nyomás, áramlás, hőmérséklet, </a:t>
            </a:r>
            <a:r>
              <a:rPr lang="hu-HU" sz="2800" dirty="0">
                <a:solidFill>
                  <a:prstClr val="white"/>
                </a:solidFill>
                <a:latin typeface="Times New Roman" pitchFamily="18" charset="0"/>
              </a:rPr>
              <a:t>szint, </a:t>
            </a:r>
            <a:r>
              <a:rPr lang="hu-HU" sz="2800" dirty="0" smtClean="0">
                <a:latin typeface="Times New Roman" pitchFamily="18" charset="0"/>
              </a:rPr>
              <a:t>fordulatszám, elmozdulás, stb.). </a:t>
            </a:r>
            <a:br>
              <a:rPr lang="hu-HU" sz="2800" dirty="0" smtClean="0">
                <a:latin typeface="Times New Roman" pitchFamily="18" charset="0"/>
              </a:rPr>
            </a:br>
            <a:r>
              <a:rPr lang="hu-HU" sz="2800" dirty="0" smtClean="0">
                <a:latin typeface="Times New Roman" pitchFamily="18" charset="0"/>
              </a:rPr>
              <a:t>Fontos az értelmezési tartomány.</a:t>
            </a:r>
            <a:br>
              <a:rPr lang="hu-HU" sz="2800" dirty="0" smtClean="0">
                <a:latin typeface="Times New Roman" pitchFamily="18" charset="0"/>
              </a:rPr>
            </a:br>
            <a:endParaRPr lang="hu-HU" sz="280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hu-HU" dirty="0" smtClean="0">
                <a:latin typeface="Times New Roman" pitchFamily="18" charset="0"/>
              </a:rPr>
              <a:t>Jel</a:t>
            </a:r>
            <a:r>
              <a:rPr lang="hu-HU" sz="2800" dirty="0" smtClean="0">
                <a:latin typeface="Times New Roman" pitchFamily="18" charset="0"/>
              </a:rPr>
              <a:t/>
            </a:r>
            <a:br>
              <a:rPr lang="hu-HU" sz="2800" dirty="0" smtClean="0">
                <a:latin typeface="Times New Roman" pitchFamily="18" charset="0"/>
              </a:rPr>
            </a:br>
            <a:r>
              <a:rPr lang="hu-HU" sz="2800" dirty="0" smtClean="0">
                <a:latin typeface="Times New Roman" pitchFamily="18" charset="0"/>
              </a:rPr>
              <a:t>Jól kezelhető fizikai érték (áram, feszültség, vagy frekvencia, illetve nyomás). Információt hordoz.</a:t>
            </a:r>
            <a:br>
              <a:rPr lang="hu-HU" sz="2800" dirty="0" smtClean="0">
                <a:latin typeface="Times New Roman" pitchFamily="18" charset="0"/>
              </a:rPr>
            </a:br>
            <a:r>
              <a:rPr lang="hu-HU" sz="2800" dirty="0" smtClean="0">
                <a:latin typeface="Times New Roman" pitchFamily="18" charset="0"/>
              </a:rPr>
              <a:t>Az értelmezési tartományt szabvány írja elő.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hu-HU" sz="28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tak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Pata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atak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ak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atak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Pata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atak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ak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atak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Pata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atak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ak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429</TotalTime>
  <Words>875</Words>
  <Application>Microsoft Office PowerPoint</Application>
  <PresentationFormat>Diavetítés a képernyőre (4:3 oldalarány)</PresentationFormat>
  <Paragraphs>170</Paragraphs>
  <Slides>24</Slides>
  <Notes>3</Notes>
  <HiddenSlides>0</HiddenSlides>
  <MMClips>0</MMClips>
  <ScaleCrop>false</ScaleCrop>
  <HeadingPairs>
    <vt:vector size="6" baseType="variant">
      <vt:variant>
        <vt:lpstr>Téma</vt:lpstr>
      </vt:variant>
      <vt:variant>
        <vt:i4>3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28" baseType="lpstr">
      <vt:lpstr>Patak</vt:lpstr>
      <vt:lpstr>1_Patak</vt:lpstr>
      <vt:lpstr>2_Patak</vt:lpstr>
      <vt:lpstr>Equation</vt:lpstr>
      <vt:lpstr>Automatika</vt:lpstr>
      <vt:lpstr>Automatika</vt:lpstr>
      <vt:lpstr>Automatika mérnöki területei a készüléktervezésben</vt:lpstr>
      <vt:lpstr>Automatika mérnöki területei a folyamatirányításban</vt:lpstr>
      <vt:lpstr>Irányítástechnika területei</vt:lpstr>
      <vt:lpstr>Irányítástechnika mérnöki feladatai</vt:lpstr>
      <vt:lpstr>Gép, gépcsoport (technológia)</vt:lpstr>
      <vt:lpstr>A mérés és beavatkozás elvei, eszközei</vt:lpstr>
      <vt:lpstr>A jelek és jellemzők</vt:lpstr>
      <vt:lpstr>Szabványos ipari jeltartományok</vt:lpstr>
      <vt:lpstr>Jelek, jellemzők illesztése</vt:lpstr>
      <vt:lpstr>Modell alkotás</vt:lpstr>
      <vt:lpstr>Irányítási stratégia</vt:lpstr>
      <vt:lpstr>Stratégia választás</vt:lpstr>
      <vt:lpstr>Vezérlés kétállapotú jelekkel</vt:lpstr>
      <vt:lpstr>Szabályozás</vt:lpstr>
      <vt:lpstr>A jelátvivő tag</vt:lpstr>
      <vt:lpstr>Blokk diagram modell</vt:lpstr>
      <vt:lpstr>Klasszikus szabályozáselmélet</vt:lpstr>
      <vt:lpstr>Tartály segédberendezésekkel</vt:lpstr>
      <vt:lpstr>Elektromos áramkör</vt:lpstr>
      <vt:lpstr>DC motor modellezése</vt:lpstr>
      <vt:lpstr>Szimuláció MATLAB – bal Könnyen átírható jelfolyam ábra alakra</vt:lpstr>
      <vt:lpstr>Kérdések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Automatika</dc:title>
  <dc:creator>József Neszveda</dc:creator>
  <cp:lastModifiedBy>Neszveda</cp:lastModifiedBy>
  <cp:revision>39</cp:revision>
  <dcterms:created xsi:type="dcterms:W3CDTF">2010-09-09T02:45:49Z</dcterms:created>
  <dcterms:modified xsi:type="dcterms:W3CDTF">2016-02-15T07:29:52Z</dcterms:modified>
</cp:coreProperties>
</file>