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sldIdLst>
    <p:sldId id="284" r:id="rId2"/>
    <p:sldId id="274" r:id="rId3"/>
    <p:sldId id="275" r:id="rId4"/>
    <p:sldId id="269" r:id="rId5"/>
    <p:sldId id="276" r:id="rId6"/>
    <p:sldId id="277" r:id="rId7"/>
    <p:sldId id="280" r:id="rId8"/>
    <p:sldId id="285" r:id="rId9"/>
    <p:sldId id="278" r:id="rId10"/>
    <p:sldId id="286" r:id="rId11"/>
    <p:sldId id="281" r:id="rId12"/>
    <p:sldId id="279" r:id="rId13"/>
    <p:sldId id="282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D4C6755-0C77-4EF9-9CCE-316B15CEE6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719399-95C1-4633-8A1C-D79F00BAF66A}" type="slidenum">
              <a:rPr lang="hu-HU" altLang="hu-HU" smtClean="0"/>
              <a:pPr/>
              <a:t>5</a:t>
            </a:fld>
            <a:endParaRPr lang="hu-HU" altLang="hu-HU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200B9A-B651-447D-A073-2B1770FCC25A}" type="slidenum">
              <a:rPr lang="hu-HU" altLang="hu-HU" smtClean="0"/>
              <a:pPr/>
              <a:t>6</a:t>
            </a:fld>
            <a:endParaRPr lang="hu-HU" altLang="hu-HU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CC47CC-1502-4171-B287-11A9C8A3B07E}" type="slidenum">
              <a:rPr lang="hu-HU" altLang="hu-HU" smtClean="0"/>
              <a:pPr/>
              <a:t>7</a:t>
            </a:fld>
            <a:endParaRPr lang="hu-HU" altLang="hu-HU" smtClean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52A7C8-5E3C-4F5D-917C-CEBDB09BBA0B}" type="slidenum">
              <a:rPr lang="hu-HU" altLang="hu-HU" smtClean="0"/>
              <a:pPr/>
              <a:t>9</a:t>
            </a:fld>
            <a:endParaRPr lang="hu-HU" altLang="hu-HU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C8B5-2595-4333-8E94-AAC047144D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430BB-6D2D-4C92-8C74-F9DBBBBAF1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DEF6-C582-4217-8F30-949A51E4322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2EFBC-90D9-4073-AD3E-39E1B5A6A5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255C-0551-4B05-97D2-A4580731914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BF40-7990-422A-9688-2D9C6052A1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93AE8-8743-4C23-AC3D-1D32AEB2417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309F3-F89B-4751-ADFC-79E8DD7A053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75B08-9E1A-4912-A34F-8CBA7689F85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7D42-DC81-491D-BC0D-AFCFA7F1F20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3B6C0-391B-4E5E-B218-18C5BB7B86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485FA-5EFB-4B59-BC1B-C583494FD3B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C2FF-C09B-4B7A-9060-8BF9B91DA2A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12831-6339-4FD4-9283-D7FA520FAB3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F0DF40-7F71-4D0E-AC33-C81AE88DCA4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66" r:id="rId13"/>
    <p:sldLayoutId id="2147483667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25" y="684213"/>
            <a:ext cx="7772400" cy="80962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6213" y="1673225"/>
            <a:ext cx="6400800" cy="1231900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Klasszikus </a:t>
            </a:r>
          </a:p>
          <a:p>
            <a:r>
              <a:rPr lang="hu-HU" altLang="hu-HU" smtClean="0">
                <a:effectLst/>
                <a:latin typeface="Times New Roman" pitchFamily="18" charset="0"/>
              </a:rPr>
              <a:t>Szabályozás elmélet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232025" y="3063875"/>
            <a:ext cx="49498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>
                <a:latin typeface="Times New Roman" pitchFamily="18" charset="0"/>
              </a:rPr>
              <a:t>II.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>
                <a:latin typeface="Times New Roman" pitchFamily="18" charset="0"/>
              </a:rPr>
              <a:t>Jelátvivő tag, LTI modell,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>
                <a:latin typeface="Times New Roman" pitchFamily="18" charset="0"/>
              </a:rPr>
              <a:t>Matematikai alapok</a:t>
            </a:r>
          </a:p>
        </p:txBody>
      </p:sp>
      <p:pic>
        <p:nvPicPr>
          <p:cNvPr id="28676" name="Ké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5263"/>
            <a:ext cx="63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5224463"/>
            <a:ext cx="3314700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hu-HU" altLang="hu-HU" kern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sz="2400" kern="0" smtClean="0">
                <a:effectLst/>
                <a:latin typeface="Times New Roman" pitchFamily="18" charset="0"/>
              </a:rPr>
              <a:t>Dr. Neszveda József</a:t>
            </a:r>
            <a:endParaRPr lang="hu-HU" altLang="hu-HU" sz="2400" kern="0" dirty="0" smtClean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1675" y="549275"/>
            <a:ext cx="7772400" cy="611188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/>
              <a:t>Laplace transzformáció</a:t>
            </a:r>
          </a:p>
        </p:txBody>
      </p:sp>
      <p:sp>
        <p:nvSpPr>
          <p:cNvPr id="18475" name="Rectangle 3"/>
          <p:cNvSpPr>
            <a:spLocks noChangeArrowheads="1"/>
          </p:cNvSpPr>
          <p:nvPr/>
        </p:nvSpPr>
        <p:spPr bwMode="auto">
          <a:xfrm>
            <a:off x="341530" y="1355875"/>
            <a:ext cx="3162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hu-HU" altLang="hu-HU" sz="2400" dirty="0">
                <a:latin typeface="Times New Roman" pitchFamily="18" charset="0"/>
              </a:rPr>
              <a:t>Laplace transzformáció szabályai</a:t>
            </a:r>
          </a:p>
        </p:txBody>
      </p:sp>
      <p:sp>
        <p:nvSpPr>
          <p:cNvPr id="18476" name="Rectangle 4"/>
          <p:cNvSpPr>
            <a:spLocks noChangeArrowheads="1"/>
          </p:cNvSpPr>
          <p:nvPr/>
        </p:nvSpPr>
        <p:spPr bwMode="auto">
          <a:xfrm>
            <a:off x="4572000" y="1373420"/>
            <a:ext cx="3590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hu-HU" altLang="hu-HU" sz="2400" dirty="0">
                <a:latin typeface="Times New Roman" pitchFamily="18" charset="0"/>
              </a:rPr>
              <a:t>A vizsgáló jelek Laplace transzformáltjai</a:t>
            </a:r>
          </a:p>
        </p:txBody>
      </p:sp>
      <p:sp>
        <p:nvSpPr>
          <p:cNvPr id="18477" name="Text Box 5"/>
          <p:cNvSpPr txBox="1">
            <a:spLocks noChangeArrowheads="1"/>
          </p:cNvSpPr>
          <p:nvPr/>
        </p:nvSpPr>
        <p:spPr bwMode="auto">
          <a:xfrm>
            <a:off x="671513" y="257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550863" y="2376488"/>
          <a:ext cx="16367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3" imgW="888614" imgH="203112" progId="Equation.DSMT4">
                  <p:embed/>
                </p:oleObj>
              </mc:Choice>
              <mc:Fallback>
                <p:oleObj name="Equation" r:id="rId3" imgW="888614" imgH="203112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376488"/>
                        <a:ext cx="16367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534988" y="2974975"/>
          <a:ext cx="2224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5" imgW="1206500" imgH="203200" progId="Equation.DSMT4">
                  <p:embed/>
                </p:oleObj>
              </mc:Choice>
              <mc:Fallback>
                <p:oleObj name="Equation" r:id="rId5" imgW="1206500" imgH="203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974975"/>
                        <a:ext cx="222408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Object 36"/>
          <p:cNvGraphicFramePr>
            <a:graphicFrameLocks noChangeAspect="1"/>
          </p:cNvGraphicFramePr>
          <p:nvPr/>
        </p:nvGraphicFramePr>
        <p:xfrm>
          <a:off x="536575" y="3600450"/>
          <a:ext cx="30876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7" imgW="1676400" imgH="203200" progId="Equation.DSMT4">
                  <p:embed/>
                </p:oleObj>
              </mc:Choice>
              <mc:Fallback>
                <p:oleObj name="Equation" r:id="rId7" imgW="1676400" imgH="203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600450"/>
                        <a:ext cx="308768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37"/>
          <p:cNvGraphicFramePr>
            <a:graphicFrameLocks noChangeAspect="1"/>
          </p:cNvGraphicFramePr>
          <p:nvPr/>
        </p:nvGraphicFramePr>
        <p:xfrm>
          <a:off x="4854575" y="3751263"/>
          <a:ext cx="12890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9" imgW="698197" imgH="393529" progId="Equation.DSMT4">
                  <p:embed/>
                </p:oleObj>
              </mc:Choice>
              <mc:Fallback>
                <p:oleObj name="Equation" r:id="rId9" imgW="698197" imgH="393529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751263"/>
                        <a:ext cx="128905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38"/>
          <p:cNvGraphicFramePr>
            <a:graphicFrameLocks noChangeAspect="1"/>
          </p:cNvGraphicFramePr>
          <p:nvPr/>
        </p:nvGraphicFramePr>
        <p:xfrm>
          <a:off x="4843463" y="2595563"/>
          <a:ext cx="12874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11" imgW="698197" imgH="203112" progId="Equation.DSMT4">
                  <p:embed/>
                </p:oleObj>
              </mc:Choice>
              <mc:Fallback>
                <p:oleObj name="Equation" r:id="rId11" imgW="698197" imgH="203112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2595563"/>
                        <a:ext cx="12874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1" name="Object 39"/>
          <p:cNvGraphicFramePr>
            <a:graphicFrameLocks noChangeAspect="1"/>
          </p:cNvGraphicFramePr>
          <p:nvPr/>
        </p:nvGraphicFramePr>
        <p:xfrm>
          <a:off x="4841875" y="5094288"/>
          <a:ext cx="15192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13" imgW="825500" imgH="393700" progId="Equation.DSMT4">
                  <p:embed/>
                </p:oleObj>
              </mc:Choice>
              <mc:Fallback>
                <p:oleObj name="Equation" r:id="rId13" imgW="825500" imgH="3937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094288"/>
                        <a:ext cx="1519238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78" name="Group 12"/>
          <p:cNvGrpSpPr>
            <a:grpSpLocks/>
          </p:cNvGrpSpPr>
          <p:nvPr/>
        </p:nvGrpSpPr>
        <p:grpSpPr bwMode="auto">
          <a:xfrm>
            <a:off x="6478588" y="2376488"/>
            <a:ext cx="1600200" cy="838200"/>
            <a:chOff x="4080" y="1200"/>
            <a:chExt cx="1008" cy="528"/>
          </a:xfrm>
        </p:grpSpPr>
        <p:sp>
          <p:nvSpPr>
            <p:cNvPr id="18492" name="Line 13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93" name="Line 14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79" name="Group 15"/>
          <p:cNvGrpSpPr>
            <a:grpSpLocks/>
          </p:cNvGrpSpPr>
          <p:nvPr/>
        </p:nvGrpSpPr>
        <p:grpSpPr bwMode="auto">
          <a:xfrm>
            <a:off x="6489700" y="3711575"/>
            <a:ext cx="1600200" cy="838200"/>
            <a:chOff x="4080" y="1200"/>
            <a:chExt cx="1008" cy="528"/>
          </a:xfrm>
        </p:grpSpPr>
        <p:sp>
          <p:nvSpPr>
            <p:cNvPr id="18490" name="Line 16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91" name="Line 17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80" name="Group 18"/>
          <p:cNvGrpSpPr>
            <a:grpSpLocks/>
          </p:cNvGrpSpPr>
          <p:nvPr/>
        </p:nvGrpSpPr>
        <p:grpSpPr bwMode="auto">
          <a:xfrm>
            <a:off x="6477000" y="4983163"/>
            <a:ext cx="1600200" cy="838200"/>
            <a:chOff x="4080" y="1200"/>
            <a:chExt cx="1008" cy="528"/>
          </a:xfrm>
        </p:grpSpPr>
        <p:sp>
          <p:nvSpPr>
            <p:cNvPr id="18488" name="Line 19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89" name="Line 20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81" name="Line 21"/>
          <p:cNvSpPr>
            <a:spLocks noChangeShapeType="1"/>
          </p:cNvSpPr>
          <p:nvPr/>
        </p:nvSpPr>
        <p:spPr bwMode="auto">
          <a:xfrm>
            <a:off x="6642100" y="41687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82" name="Line 22"/>
          <p:cNvSpPr>
            <a:spLocks noChangeShapeType="1"/>
          </p:cNvSpPr>
          <p:nvPr/>
        </p:nvSpPr>
        <p:spPr bwMode="auto">
          <a:xfrm>
            <a:off x="6630988" y="25701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83" name="Line 23"/>
          <p:cNvSpPr>
            <a:spLocks noChangeShapeType="1"/>
          </p:cNvSpPr>
          <p:nvPr/>
        </p:nvSpPr>
        <p:spPr bwMode="auto">
          <a:xfrm>
            <a:off x="6783388" y="2570163"/>
            <a:ext cx="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84" name="Line 24"/>
          <p:cNvSpPr>
            <a:spLocks noChangeShapeType="1"/>
          </p:cNvSpPr>
          <p:nvPr/>
        </p:nvSpPr>
        <p:spPr bwMode="auto">
          <a:xfrm flipV="1">
            <a:off x="6629400" y="5276850"/>
            <a:ext cx="1300163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8472" name="Object 40"/>
          <p:cNvGraphicFramePr>
            <a:graphicFrameLocks noChangeAspect="1"/>
          </p:cNvGraphicFramePr>
          <p:nvPr/>
        </p:nvGraphicFramePr>
        <p:xfrm>
          <a:off x="534988" y="4148138"/>
          <a:ext cx="38115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15" imgW="2070100" imgH="393700" progId="Equation.DSMT4">
                  <p:embed/>
                </p:oleObj>
              </mc:Choice>
              <mc:Fallback>
                <p:oleObj name="Equation" r:id="rId15" imgW="2070100" imgH="393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148138"/>
                        <a:ext cx="3811587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/>
          <p:cNvGraphicFramePr>
            <a:graphicFrameLocks noChangeAspect="1"/>
          </p:cNvGraphicFramePr>
          <p:nvPr/>
        </p:nvGraphicFramePr>
        <p:xfrm>
          <a:off x="539750" y="5024438"/>
          <a:ext cx="22225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17" imgW="1206500" imgH="469900" progId="Equation.DSMT4">
                  <p:embed/>
                </p:oleObj>
              </mc:Choice>
              <mc:Fallback>
                <p:oleObj name="Equation" r:id="rId17" imgW="1206500" imgH="469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24438"/>
                        <a:ext cx="22225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27"/>
          <p:cNvSpPr txBox="1">
            <a:spLocks noChangeArrowheads="1"/>
          </p:cNvSpPr>
          <p:nvPr/>
        </p:nvSpPr>
        <p:spPr bwMode="auto">
          <a:xfrm>
            <a:off x="7948613" y="57451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hu-HU" altLang="hu-HU" sz="1200">
                <a:latin typeface="Times New Roman" pitchFamily="18" charset="0"/>
              </a:rPr>
              <a:t>t</a:t>
            </a:r>
          </a:p>
        </p:txBody>
      </p:sp>
      <p:sp>
        <p:nvSpPr>
          <p:cNvPr id="18486" name="Text Box 27"/>
          <p:cNvSpPr txBox="1">
            <a:spLocks noChangeArrowheads="1"/>
          </p:cNvSpPr>
          <p:nvPr/>
        </p:nvSpPr>
        <p:spPr bwMode="auto">
          <a:xfrm>
            <a:off x="7929563" y="3121025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hu-HU" altLang="hu-HU" sz="1200">
                <a:latin typeface="Times New Roman" pitchFamily="18" charset="0"/>
              </a:rPr>
              <a:t>t</a:t>
            </a:r>
          </a:p>
        </p:txBody>
      </p:sp>
      <p:sp>
        <p:nvSpPr>
          <p:cNvPr id="18487" name="Text Box 27"/>
          <p:cNvSpPr txBox="1">
            <a:spLocks noChangeArrowheads="1"/>
          </p:cNvSpPr>
          <p:nvPr/>
        </p:nvSpPr>
        <p:spPr bwMode="auto">
          <a:xfrm>
            <a:off x="7939088" y="44577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hu-HU" altLang="hu-HU" sz="1200"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5475" y="503238"/>
            <a:ext cx="7772400" cy="1287462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Laplace transzformáció</a:t>
            </a:r>
            <a:br>
              <a:rPr lang="hu-HU" sz="3600" dirty="0" smtClean="0"/>
            </a:br>
            <a:r>
              <a:rPr lang="hu-HU" sz="3600" dirty="0" smtClean="0"/>
              <a:t>határérték tételei</a:t>
            </a:r>
          </a:p>
        </p:txBody>
      </p:sp>
      <p:sp>
        <p:nvSpPr>
          <p:cNvPr id="16515" name="Text Box 27"/>
          <p:cNvSpPr txBox="1">
            <a:spLocks noChangeArrowheads="1"/>
          </p:cNvSpPr>
          <p:nvPr/>
        </p:nvSpPr>
        <p:spPr bwMode="auto">
          <a:xfrm>
            <a:off x="2838450" y="5138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aphicFrame>
        <p:nvGraphicFramePr>
          <p:cNvPr id="16511" name="Object 127"/>
          <p:cNvGraphicFramePr>
            <a:graphicFrameLocks noChangeAspect="1"/>
          </p:cNvGraphicFramePr>
          <p:nvPr/>
        </p:nvGraphicFramePr>
        <p:xfrm>
          <a:off x="701675" y="3833813"/>
          <a:ext cx="22320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3" imgW="1193760" imgH="279360" progId="Equation.DSMT4">
                  <p:embed/>
                </p:oleObj>
              </mc:Choice>
              <mc:Fallback>
                <p:oleObj name="Equation" r:id="rId3" imgW="1193760" imgH="27936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833813"/>
                        <a:ext cx="223202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16" name="Rectangle 29"/>
          <p:cNvSpPr>
            <a:spLocks noChangeArrowheads="1"/>
          </p:cNvSpPr>
          <p:nvPr/>
        </p:nvSpPr>
        <p:spPr bwMode="auto">
          <a:xfrm>
            <a:off x="611188" y="2033588"/>
            <a:ext cx="77866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hu-HU" altLang="hu-HU" sz="2400" dirty="0">
                <a:latin typeface="Times New Roman" pitchFamily="18" charset="0"/>
              </a:rPr>
              <a:t>Ha az </a:t>
            </a:r>
            <a:r>
              <a:rPr lang="en-GB" altLang="hu-HU" sz="2400" dirty="0">
                <a:latin typeface="Times New Roman" pitchFamily="18" charset="0"/>
              </a:rPr>
              <a:t> </a:t>
            </a:r>
            <a:r>
              <a:rPr lang="hu-HU" altLang="hu-HU" sz="2400" dirty="0" smtClean="0">
                <a:latin typeface="Times New Roman" pitchFamily="18" charset="0"/>
              </a:rPr>
              <a:t>F</a:t>
            </a:r>
            <a:r>
              <a:rPr lang="en-GB" altLang="hu-HU" sz="2400" dirty="0">
                <a:latin typeface="Times New Roman" pitchFamily="18" charset="0"/>
              </a:rPr>
              <a:t>(s) </a:t>
            </a:r>
            <a:r>
              <a:rPr lang="hu-HU" altLang="hu-HU" sz="2400" dirty="0">
                <a:latin typeface="Times New Roman" pitchFamily="18" charset="0"/>
              </a:rPr>
              <a:t>függvény </a:t>
            </a:r>
            <a:r>
              <a:rPr lang="en-GB" altLang="hu-HU" sz="2400" dirty="0">
                <a:latin typeface="Times New Roman" pitchFamily="18" charset="0"/>
              </a:rPr>
              <a:t> </a:t>
            </a:r>
            <a:r>
              <a:rPr lang="hu-HU" altLang="hu-HU" sz="2400" dirty="0">
                <a:latin typeface="Times New Roman" pitchFamily="18" charset="0"/>
              </a:rPr>
              <a:t>pólusai (a nevező gyökei) negatív valós részűek (az s komplex számsík baltérfelén vannak és a nulla érték nem megengedett), akkor </a:t>
            </a:r>
            <a:r>
              <a:rPr lang="hu-HU" altLang="hu-HU" sz="2400" dirty="0" smtClean="0">
                <a:latin typeface="Times New Roman" pitchFamily="18" charset="0"/>
              </a:rPr>
              <a:t>érvényesek </a:t>
            </a:r>
            <a:r>
              <a:rPr lang="hu-HU" altLang="hu-HU" sz="2400" dirty="0">
                <a:latin typeface="Times New Roman" pitchFamily="18" charset="0"/>
              </a:rPr>
              <a:t>a végérték tételek:</a:t>
            </a:r>
            <a:endParaRPr lang="en-GB" altLang="hu-HU" sz="2400" dirty="0">
              <a:latin typeface="Times New Roman" pitchFamily="18" charset="0"/>
            </a:endParaRPr>
          </a:p>
        </p:txBody>
      </p:sp>
      <p:graphicFrame>
        <p:nvGraphicFramePr>
          <p:cNvPr id="16512" name="Object 128"/>
          <p:cNvGraphicFramePr>
            <a:graphicFrameLocks noChangeAspect="1"/>
          </p:cNvGraphicFramePr>
          <p:nvPr/>
        </p:nvGraphicFramePr>
        <p:xfrm>
          <a:off x="5921375" y="3833813"/>
          <a:ext cx="22320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5" imgW="1193800" imgH="279400" progId="Equation.DSMT4">
                  <p:embed/>
                </p:oleObj>
              </mc:Choice>
              <mc:Fallback>
                <p:oleObj name="Equation" r:id="rId5" imgW="1193800" imgH="279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3833813"/>
                        <a:ext cx="223202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18" name="Rectangle 29"/>
          <p:cNvSpPr>
            <a:spLocks noChangeArrowheads="1"/>
          </p:cNvSpPr>
          <p:nvPr/>
        </p:nvSpPr>
        <p:spPr bwMode="auto">
          <a:xfrm>
            <a:off x="657225" y="4598988"/>
            <a:ext cx="77866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hu-HU" altLang="hu-HU" sz="2400">
                <a:latin typeface="Times New Roman" pitchFamily="18" charset="0"/>
              </a:rPr>
              <a:t>Ha csak a kezdeti és/vagy a végérték kell, akkor alkalmazható.</a:t>
            </a:r>
            <a:endParaRPr lang="en-GB" altLang="hu-HU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93700"/>
            <a:ext cx="7772400" cy="62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hu-HU" sz="3600" dirty="0" smtClean="0"/>
              <a:t>Az alap jelátviteli tagok</a:t>
            </a:r>
          </a:p>
        </p:txBody>
      </p:sp>
      <p:sp>
        <p:nvSpPr>
          <p:cNvPr id="17560" name="Text Box 3"/>
          <p:cNvSpPr txBox="1">
            <a:spLocks noChangeArrowheads="1"/>
          </p:cNvSpPr>
          <p:nvPr/>
        </p:nvSpPr>
        <p:spPr bwMode="auto">
          <a:xfrm>
            <a:off x="914394" y="1093788"/>
            <a:ext cx="2844813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algn="ctr" eaLnBrk="0" hangingPunct="0"/>
            <a:r>
              <a:rPr lang="hu-HU" altLang="hu-HU" sz="2400" dirty="0">
                <a:latin typeface="Times New Roman" pitchFamily="18" charset="0"/>
              </a:rPr>
              <a:t>Az időtartományban a </a:t>
            </a:r>
          </a:p>
          <a:p>
            <a:pPr algn="ctr" eaLnBrk="0" hangingPunct="0"/>
            <a:r>
              <a:rPr lang="hu-HU" altLang="hu-HU" sz="2400" dirty="0">
                <a:latin typeface="Times New Roman" pitchFamily="18" charset="0"/>
              </a:rPr>
              <a:t>differenciálegyenlet</a:t>
            </a:r>
            <a:endParaRPr lang="en-GB" altLang="hu-HU" sz="2400" dirty="0">
              <a:latin typeface="Times New Roman" pitchFamily="18" charset="0"/>
            </a:endParaRPr>
          </a:p>
        </p:txBody>
      </p:sp>
      <p:sp>
        <p:nvSpPr>
          <p:cNvPr id="17561" name="Text Box 4"/>
          <p:cNvSpPr txBox="1">
            <a:spLocks noChangeArrowheads="1"/>
          </p:cNvSpPr>
          <p:nvPr/>
        </p:nvSpPr>
        <p:spPr bwMode="auto">
          <a:xfrm>
            <a:off x="4334461" y="1093788"/>
            <a:ext cx="3707228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algn="ctr" eaLnBrk="0" hangingPunct="0"/>
            <a:r>
              <a:rPr lang="hu-HU" altLang="hu-HU" sz="2400" dirty="0">
                <a:latin typeface="Times New Roman" pitchFamily="18" charset="0"/>
              </a:rPr>
              <a:t>Az operátor tartományban a</a:t>
            </a:r>
          </a:p>
          <a:p>
            <a:pPr algn="ctr" eaLnBrk="0" hangingPunct="0"/>
            <a:r>
              <a:rPr lang="hu-HU" altLang="hu-HU" sz="2400" dirty="0">
                <a:latin typeface="Times New Roman" pitchFamily="18" charset="0"/>
              </a:rPr>
              <a:t>(operátoros) átviteli függvény</a:t>
            </a:r>
            <a:endParaRPr lang="en-GB" altLang="hu-HU" sz="2400" dirty="0">
              <a:latin typeface="Times New Roman" pitchFamily="18" charset="0"/>
            </a:endParaRPr>
          </a:p>
        </p:txBody>
      </p:sp>
      <p:graphicFrame>
        <p:nvGraphicFramePr>
          <p:cNvPr id="17547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36053"/>
              </p:ext>
            </p:extLst>
          </p:nvPr>
        </p:nvGraphicFramePr>
        <p:xfrm>
          <a:off x="1793875" y="1991693"/>
          <a:ext cx="13922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3" imgW="787058" imgH="203112" progId="Equation.DSMT4">
                  <p:embed/>
                </p:oleObj>
              </mc:Choice>
              <mc:Fallback>
                <p:oleObj name="Equation" r:id="rId3" imgW="787058" imgH="203112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991693"/>
                        <a:ext cx="13922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8" name="Object 140"/>
          <p:cNvGraphicFramePr>
            <a:graphicFrameLocks noChangeAspect="1"/>
          </p:cNvGraphicFramePr>
          <p:nvPr/>
        </p:nvGraphicFramePr>
        <p:xfrm>
          <a:off x="5716588" y="2565400"/>
          <a:ext cx="13287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5" imgW="838080" imgH="419040" progId="Equation.DSMT4">
                  <p:embed/>
                </p:oleObj>
              </mc:Choice>
              <mc:Fallback>
                <p:oleObj name="Equation" r:id="rId5" imgW="838080" imgH="41904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2565400"/>
                        <a:ext cx="1328737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9" name="Object 141"/>
          <p:cNvGraphicFramePr>
            <a:graphicFrameLocks noChangeAspect="1"/>
          </p:cNvGraphicFramePr>
          <p:nvPr/>
        </p:nvGraphicFramePr>
        <p:xfrm>
          <a:off x="1416050" y="2566988"/>
          <a:ext cx="2144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7" imgW="1269449" imgH="393529" progId="Equation.DSMT4">
                  <p:embed/>
                </p:oleObj>
              </mc:Choice>
              <mc:Fallback>
                <p:oleObj name="Equation" r:id="rId7" imgW="1269449" imgH="393529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566988"/>
                        <a:ext cx="21447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0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70100"/>
              </p:ext>
            </p:extLst>
          </p:nvPr>
        </p:nvGraphicFramePr>
        <p:xfrm>
          <a:off x="5865813" y="1789125"/>
          <a:ext cx="10302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9" imgW="583947" imgH="418918" progId="Equation.DSMT4">
                  <p:embed/>
                </p:oleObj>
              </mc:Choice>
              <mc:Fallback>
                <p:oleObj name="Equation" r:id="rId9" imgW="583947" imgH="418918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1789125"/>
                        <a:ext cx="103028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1" name="Object 143"/>
          <p:cNvGraphicFramePr>
            <a:graphicFrameLocks noChangeAspect="1"/>
          </p:cNvGraphicFramePr>
          <p:nvPr/>
        </p:nvGraphicFramePr>
        <p:xfrm>
          <a:off x="547688" y="3259138"/>
          <a:ext cx="38877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11" imgW="2184400" imgH="419100" progId="Equation.DSMT4">
                  <p:embed/>
                </p:oleObj>
              </mc:Choice>
              <mc:Fallback>
                <p:oleObj name="Equation" r:id="rId11" imgW="2184400" imgH="4191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259138"/>
                        <a:ext cx="3887787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2" name="Object 144"/>
          <p:cNvGraphicFramePr>
            <a:graphicFrameLocks noChangeAspect="1"/>
          </p:cNvGraphicFramePr>
          <p:nvPr/>
        </p:nvGraphicFramePr>
        <p:xfrm>
          <a:off x="5200650" y="3287713"/>
          <a:ext cx="23622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13" imgW="1434960" imgH="419040" progId="Equation.DSMT4">
                  <p:embed/>
                </p:oleObj>
              </mc:Choice>
              <mc:Fallback>
                <p:oleObj name="Equation" r:id="rId13" imgW="1434960" imgH="4190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3287713"/>
                        <a:ext cx="23622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3" name="Object 145"/>
          <p:cNvGraphicFramePr>
            <a:graphicFrameLocks noChangeAspect="1"/>
          </p:cNvGraphicFramePr>
          <p:nvPr/>
        </p:nvGraphicFramePr>
        <p:xfrm>
          <a:off x="1708150" y="4065588"/>
          <a:ext cx="15652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Equation" r:id="rId15" imgW="926698" imgH="393529" progId="Equation.DSMT4">
                  <p:embed/>
                </p:oleObj>
              </mc:Choice>
              <mc:Fallback>
                <p:oleObj name="Equation" r:id="rId15" imgW="926698" imgH="393529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065588"/>
                        <a:ext cx="15652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4" name="Object 146"/>
          <p:cNvGraphicFramePr>
            <a:graphicFrameLocks noChangeAspect="1"/>
          </p:cNvGraphicFramePr>
          <p:nvPr/>
        </p:nvGraphicFramePr>
        <p:xfrm>
          <a:off x="5791200" y="4027488"/>
          <a:ext cx="11795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" name="Equation" r:id="rId17" imgW="685800" imgH="431800" progId="Equation.DSMT4">
                  <p:embed/>
                </p:oleObj>
              </mc:Choice>
              <mc:Fallback>
                <p:oleObj name="Equation" r:id="rId17" imgW="685800" imgH="4318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27488"/>
                        <a:ext cx="11795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5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58131"/>
              </p:ext>
            </p:extLst>
          </p:nvPr>
        </p:nvGraphicFramePr>
        <p:xfrm>
          <a:off x="1646675" y="4824155"/>
          <a:ext cx="17129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9" name="Equation" r:id="rId19" imgW="965200" imgH="393700" progId="Equation.DSMT4">
                  <p:embed/>
                </p:oleObj>
              </mc:Choice>
              <mc:Fallback>
                <p:oleObj name="Equation" r:id="rId19" imgW="965200" imgH="3937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675" y="4824155"/>
                        <a:ext cx="17129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6" name="Object 148"/>
          <p:cNvGraphicFramePr>
            <a:graphicFrameLocks noChangeAspect="1"/>
          </p:cNvGraphicFramePr>
          <p:nvPr/>
        </p:nvGraphicFramePr>
        <p:xfrm>
          <a:off x="5753100" y="4706938"/>
          <a:ext cx="12541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0" name="Equation" r:id="rId21" imgW="672808" imgH="418918" progId="Equation.DSMT4">
                  <p:embed/>
                </p:oleObj>
              </mc:Choice>
              <mc:Fallback>
                <p:oleObj name="Equation" r:id="rId21" imgW="672808" imgH="418918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706938"/>
                        <a:ext cx="125412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7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10086"/>
              </p:ext>
            </p:extLst>
          </p:nvPr>
        </p:nvGraphicFramePr>
        <p:xfrm>
          <a:off x="1125545" y="5679250"/>
          <a:ext cx="26336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1" name="Equation" r:id="rId23" imgW="1485720" imgH="228600" progId="Equation.DSMT4">
                  <p:embed/>
                </p:oleObj>
              </mc:Choice>
              <mc:Fallback>
                <p:oleObj name="Equation" r:id="rId23" imgW="1485720" imgH="2286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45" y="5679250"/>
                        <a:ext cx="263366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8" name="Object 150"/>
          <p:cNvGraphicFramePr>
            <a:graphicFrameLocks noChangeAspect="1"/>
          </p:cNvGraphicFramePr>
          <p:nvPr/>
        </p:nvGraphicFramePr>
        <p:xfrm>
          <a:off x="5748338" y="5505450"/>
          <a:ext cx="12684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name="Equation" r:id="rId25" imgW="736560" imgH="419040" progId="Equation.DSMT4">
                  <p:embed/>
                </p:oleObj>
              </mc:Choice>
              <mc:Fallback>
                <p:oleObj name="Equation" r:id="rId25" imgW="736560" imgH="4190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5505450"/>
                        <a:ext cx="126841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14387"/>
          </a:xfrm>
        </p:spPr>
        <p:txBody>
          <a:bodyPr/>
          <a:lstStyle/>
          <a:p>
            <a:pPr eaLnBrk="1" hangingPunct="1"/>
            <a:r>
              <a:rPr lang="hu-HU" smtClean="0"/>
              <a:t>Alkalmazhatóság feltételei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78750"/>
            <a:ext cx="7425875" cy="5084881"/>
          </a:xfrm>
        </p:spPr>
        <p:txBody>
          <a:bodyPr/>
          <a:lstStyle/>
          <a:p>
            <a:pPr eaLnBrk="1" hangingPunct="1"/>
            <a:r>
              <a:rPr lang="hu-HU" sz="2800" dirty="0" smtClean="0"/>
              <a:t>A vizsgált tartományban a be-, és a kimenő jel kapcsolata folytonos.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400" dirty="0" smtClean="0"/>
              <a:t>Ha a kapcsolat folytonos, akkor a válaszfüggvények is folytonosak. Mérnöki szempontból a mintavételezett jeleket tekinthetjük közel folytonosnak, ha elegendően sűrű a mintavétel és nagy a felbontás. Ezeket hibrid rendszereknek nevezik.</a:t>
            </a:r>
          </a:p>
          <a:p>
            <a:pPr eaLnBrk="1" hangingPunct="1"/>
            <a:r>
              <a:rPr lang="hu-HU" sz="2800" dirty="0" smtClean="0"/>
              <a:t>A vizsgált rendszer (eszköz, alkatrész, stb.) lineáris és a paraméterei időben állandók.</a:t>
            </a:r>
          </a:p>
          <a:p>
            <a:pPr eaLnBrk="1" hangingPunct="1"/>
            <a:r>
              <a:rPr lang="hu-HU" sz="2800" dirty="0" smtClean="0"/>
              <a:t>Mérnöki szempontból, ha a fenti feltételek a munkapont </a:t>
            </a:r>
            <a:r>
              <a:rPr lang="en-US" sz="2800" dirty="0" smtClean="0"/>
              <a:t>±</a:t>
            </a:r>
            <a:r>
              <a:rPr lang="hu-HU" sz="2800" dirty="0" smtClean="0"/>
              <a:t>15%-a közelében elfogadható hibával teljesül, akkor már alkalmazható.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  <a:noFill/>
        </p:spPr>
        <p:txBody>
          <a:bodyPr/>
          <a:lstStyle/>
          <a:p>
            <a:r>
              <a:rPr lang="hu-HU" sz="4000" smtClean="0">
                <a:effectLst/>
                <a:latin typeface="Times New Roman" pitchFamily="18" charset="0"/>
              </a:rPr>
              <a:t>Az </a:t>
            </a:r>
            <a:r>
              <a:rPr lang="hu-HU" sz="4000" smtClean="0">
                <a:effectLst/>
              </a:rPr>
              <a:t>á</a:t>
            </a:r>
            <a:r>
              <a:rPr lang="hu-HU" sz="4000" smtClean="0">
                <a:effectLst/>
                <a:latin typeface="Times New Roman" pitchFamily="18" charset="0"/>
              </a:rPr>
              <a:t>tviteli f</a:t>
            </a:r>
            <a:r>
              <a:rPr lang="hu-HU" sz="4000" smtClean="0">
                <a:effectLst/>
              </a:rPr>
              <a:t>ü</a:t>
            </a:r>
            <a:r>
              <a:rPr lang="hu-HU" sz="4000" smtClean="0">
                <a:effectLst/>
                <a:latin typeface="Times New Roman" pitchFamily="18" charset="0"/>
              </a:rPr>
              <a:t>ggv</a:t>
            </a:r>
            <a:r>
              <a:rPr lang="hu-HU" sz="4000" smtClean="0">
                <a:effectLst/>
              </a:rPr>
              <a:t>é</a:t>
            </a:r>
            <a:r>
              <a:rPr lang="hu-HU" sz="4000" smtClean="0"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294063"/>
            <a:ext cx="3105150" cy="630237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smtClean="0">
                <a:effectLst/>
              </a:rPr>
              <a:t>Az amplitúdó átvitel: 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2124075"/>
          <a:ext cx="43354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24075"/>
                        <a:ext cx="4335462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0" y="0"/>
          <a:ext cx="11906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5" imgW="1193800" imgH="228600" progId="Equation.DSMT4">
                  <p:embed/>
                </p:oleObj>
              </mc:Choice>
              <mc:Fallback>
                <p:oleObj name="Equation" r:id="rId5" imgW="1193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906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15617383"/>
              </p:ext>
            </p:extLst>
          </p:nvPr>
        </p:nvGraphicFramePr>
        <p:xfrm>
          <a:off x="3851920" y="3924055"/>
          <a:ext cx="30607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7" imgW="1371600" imgH="253800" progId="Equation.DSMT4">
                  <p:embed/>
                </p:oleObj>
              </mc:Choice>
              <mc:Fallback>
                <p:oleObj name="Equation" r:id="rId7" imgW="137160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924055"/>
                        <a:ext cx="30607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26831"/>
              </p:ext>
            </p:extLst>
          </p:nvPr>
        </p:nvGraphicFramePr>
        <p:xfrm>
          <a:off x="2689782" y="4937919"/>
          <a:ext cx="3149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Equation" r:id="rId9" imgW="1473120" imgH="419040" progId="Equation.DSMT4">
                  <p:embed/>
                </p:oleObj>
              </mc:Choice>
              <mc:Fallback>
                <p:oleObj name="Equation" r:id="rId9" imgW="147312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782" y="4937919"/>
                        <a:ext cx="31496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806825" y="3294063"/>
          <a:ext cx="20780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Equation" r:id="rId11" imgW="965160" imgH="253800" progId="Equation.DSMT4">
                  <p:embed/>
                </p:oleObj>
              </mc:Choice>
              <mc:Fallback>
                <p:oleObj name="Equation" r:id="rId11" imgW="96516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294063"/>
                        <a:ext cx="207803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66738" y="1089025"/>
            <a:ext cx="6931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/>
              <a:t>Az átviteli függvény a ki-, és a bemeneti jel operátoros vagy körfrekvencia függvényeinek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701675" y="5094185"/>
            <a:ext cx="19796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sz="2800" dirty="0"/>
              <a:t>A fázistolás: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55000" cy="1325562"/>
          </a:xfrm>
          <a:noFill/>
        </p:spPr>
        <p:txBody>
          <a:bodyPr/>
          <a:lstStyle/>
          <a:p>
            <a:r>
              <a:rPr lang="hu-HU" sz="4000" smtClean="0">
                <a:effectLst/>
                <a:latin typeface="Times New Roman" pitchFamily="18" charset="0"/>
              </a:rPr>
              <a:t>Az </a:t>
            </a:r>
            <a:r>
              <a:rPr lang="hu-HU" sz="4000" smtClean="0">
                <a:effectLst/>
              </a:rPr>
              <a:t>á</a:t>
            </a:r>
            <a:r>
              <a:rPr lang="hu-HU" sz="4000" smtClean="0">
                <a:effectLst/>
                <a:latin typeface="Times New Roman" pitchFamily="18" charset="0"/>
              </a:rPr>
              <a:t>tviteli f</a:t>
            </a:r>
            <a:r>
              <a:rPr lang="hu-HU" sz="4000" smtClean="0">
                <a:effectLst/>
              </a:rPr>
              <a:t>ü</a:t>
            </a:r>
            <a:r>
              <a:rPr lang="hu-HU" sz="4000" smtClean="0">
                <a:effectLst/>
                <a:latin typeface="Times New Roman" pitchFamily="18" charset="0"/>
              </a:rPr>
              <a:t>ggv</a:t>
            </a:r>
            <a:r>
              <a:rPr lang="hu-HU" sz="4000" smtClean="0">
                <a:effectLst/>
              </a:rPr>
              <a:t>é</a:t>
            </a:r>
            <a:r>
              <a:rPr lang="hu-HU" sz="4000" smtClean="0">
                <a:effectLst/>
                <a:latin typeface="Times New Roman" pitchFamily="18" charset="0"/>
              </a:rPr>
              <a:t>ny grafikus </a:t>
            </a:r>
            <a:r>
              <a:rPr lang="hu-HU" sz="4000" smtClean="0">
                <a:effectLst/>
              </a:rPr>
              <a:t>á</a:t>
            </a:r>
            <a:r>
              <a:rPr lang="hu-HU" sz="4000" smtClean="0">
                <a:effectLst/>
                <a:latin typeface="Times New Roman" pitchFamily="18" charset="0"/>
              </a:rPr>
              <a:t>br</a:t>
            </a:r>
            <a:r>
              <a:rPr lang="hu-HU" sz="4000" smtClean="0">
                <a:effectLst/>
              </a:rPr>
              <a:t>á</a:t>
            </a:r>
            <a:r>
              <a:rPr lang="hu-HU" sz="4000" smtClean="0">
                <a:effectLst/>
                <a:latin typeface="Times New Roman" pitchFamily="18" charset="0"/>
              </a:rPr>
              <a:t>zol</a:t>
            </a:r>
            <a:r>
              <a:rPr lang="hu-HU" sz="4000" smtClean="0">
                <a:effectLst/>
              </a:rPr>
              <a:t>á</a:t>
            </a:r>
            <a:r>
              <a:rPr lang="hu-HU" sz="4000" smtClean="0">
                <a:effectLst/>
                <a:latin typeface="Times New Roman" pitchFamily="18" charset="0"/>
              </a:rPr>
              <a:t>sai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854200"/>
            <a:ext cx="8255000" cy="4484688"/>
          </a:xfrm>
          <a:noFill/>
        </p:spPr>
        <p:txBody>
          <a:bodyPr/>
          <a:lstStyle/>
          <a:p>
            <a:r>
              <a:rPr lang="hu-HU" sz="2800" smtClean="0">
                <a:effectLst/>
              </a:rPr>
              <a:t>Az M-</a:t>
            </a:r>
            <a:r>
              <a:rPr lang="el-GR" sz="2800" smtClean="0">
                <a:effectLst/>
              </a:rPr>
              <a:t>α</a:t>
            </a:r>
            <a:r>
              <a:rPr lang="hu-HU" sz="2800" smtClean="0">
                <a:effectLst/>
              </a:rPr>
              <a:t> görbék: A körfrekvencia függvényében az A(</a:t>
            </a:r>
            <a:r>
              <a:rPr lang="el-GR" sz="2800" smtClean="0">
                <a:effectLst/>
              </a:rPr>
              <a:t>ω</a:t>
            </a:r>
            <a:r>
              <a:rPr lang="hu-HU" sz="2800" smtClean="0">
                <a:effectLst/>
              </a:rPr>
              <a:t>) amplitúdó átvitel és az </a:t>
            </a:r>
            <a:r>
              <a:rPr lang="el-GR" sz="2800" smtClean="0">
                <a:effectLst/>
              </a:rPr>
              <a:t>φ</a:t>
            </a:r>
            <a:r>
              <a:rPr lang="hu-HU" sz="2800" smtClean="0">
                <a:effectLst/>
              </a:rPr>
              <a:t>(</a:t>
            </a:r>
            <a:r>
              <a:rPr lang="el-GR" sz="2800" smtClean="0">
                <a:effectLst/>
              </a:rPr>
              <a:t>ω</a:t>
            </a:r>
            <a:r>
              <a:rPr lang="hu-HU" sz="2800" smtClean="0">
                <a:effectLst/>
              </a:rPr>
              <a:t>) fázistolás.</a:t>
            </a:r>
            <a:endParaRPr lang="el-GR" sz="2800" smtClean="0">
              <a:effectLst/>
            </a:endParaRPr>
          </a:p>
          <a:p>
            <a:r>
              <a:rPr lang="hu-HU" sz="2800" smtClean="0">
                <a:effectLst/>
              </a:rPr>
              <a:t>A Nyquist diagram:  A G(j</a:t>
            </a:r>
            <a:r>
              <a:rPr lang="el-GR" sz="2800" smtClean="0">
                <a:effectLst/>
              </a:rPr>
              <a:t>ω</a:t>
            </a:r>
            <a:r>
              <a:rPr lang="hu-HU" sz="2800" smtClean="0">
                <a:effectLst/>
              </a:rPr>
              <a:t>) átviteli függvény komplex számsíkon ábrázolva.  </a:t>
            </a:r>
          </a:p>
          <a:p>
            <a:r>
              <a:rPr lang="hu-HU" sz="2800" smtClean="0">
                <a:effectLst/>
              </a:rPr>
              <a:t>A Bode diagram: Az M-</a:t>
            </a:r>
            <a:r>
              <a:rPr lang="el-GR" sz="2800" smtClean="0">
                <a:effectLst/>
              </a:rPr>
              <a:t>α</a:t>
            </a:r>
            <a:r>
              <a:rPr lang="hu-HU" sz="2800" smtClean="0">
                <a:effectLst/>
              </a:rPr>
              <a:t> görbék átkonvertálása úgy, hogy körfrekvencia logaritmikus léptékű és az M(</a:t>
            </a:r>
            <a:r>
              <a:rPr lang="el-GR" sz="2800" smtClean="0">
                <a:effectLst/>
              </a:rPr>
              <a:t>ω</a:t>
            </a:r>
            <a:r>
              <a:rPr lang="hu-HU" sz="2800" smtClean="0">
                <a:effectLst/>
              </a:rPr>
              <a:t>) amplitúdó átvitel helyett az                                    van. </a:t>
            </a:r>
          </a:p>
          <a:p>
            <a:r>
              <a:rPr lang="hu-HU" sz="2800" smtClean="0">
                <a:effectLst/>
              </a:rPr>
              <a:t>A Nichols diagram: Az </a:t>
            </a:r>
            <a:r>
              <a:rPr lang="el-GR" sz="2800" smtClean="0">
                <a:effectLst/>
              </a:rPr>
              <a:t>α</a:t>
            </a:r>
            <a:r>
              <a:rPr lang="hu-HU" sz="2800" smtClean="0">
                <a:effectLst/>
              </a:rPr>
              <a:t>(</a:t>
            </a:r>
            <a:r>
              <a:rPr lang="el-GR" sz="2800" smtClean="0">
                <a:effectLst/>
              </a:rPr>
              <a:t>ω</a:t>
            </a:r>
            <a:r>
              <a:rPr lang="hu-HU" sz="2800" smtClean="0">
                <a:effectLst/>
              </a:rPr>
              <a:t>) fázistolás függvényében az   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62488" y="4598988"/>
          <a:ext cx="3060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3" imgW="1422360" imgH="253800" progId="Equation.DSMT4">
                  <p:embed/>
                </p:oleObj>
              </mc:Choice>
              <mc:Fallback>
                <p:oleObj name="Equation" r:id="rId3" imgW="14223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4598988"/>
                        <a:ext cx="3060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0" y="0"/>
          <a:ext cx="11906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5" imgW="1193800" imgH="228600" progId="Equation.DSMT4">
                  <p:embed/>
                </p:oleObj>
              </mc:Choice>
              <mc:Fallback>
                <p:oleObj name="Equation" r:id="rId5" imgW="1193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906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27100" y="5562600"/>
          <a:ext cx="3175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7" imgW="1422360" imgH="253800" progId="Equation.DSMT4">
                  <p:embed/>
                </p:oleObj>
              </mc:Choice>
              <mc:Fallback>
                <p:oleObj name="Equation" r:id="rId7" imgW="14223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62600"/>
                        <a:ext cx="31750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  <a:noFill/>
        </p:spPr>
        <p:txBody>
          <a:bodyPr/>
          <a:lstStyle/>
          <a:p>
            <a:r>
              <a:rPr lang="hu-HU" sz="4000" dirty="0" smtClean="0">
                <a:effectLst/>
              </a:rPr>
              <a:t>P arányos tag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75462" y="5809553"/>
            <a:ext cx="8229600" cy="582612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dirty="0" smtClean="0">
                <a:effectLst/>
              </a:rPr>
              <a:t>	Átmeneti függvény		Bode diagram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40967" name="Picture 7" descr="PBod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21950" y="2213865"/>
            <a:ext cx="4724400" cy="3595688"/>
          </a:xfrm>
          <a:noFill/>
          <a:ln/>
        </p:spPr>
      </p:pic>
      <p:pic>
        <p:nvPicPr>
          <p:cNvPr id="40968" name="Picture 8" descr="Ph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7081" y="2978950"/>
            <a:ext cx="3690938" cy="2835275"/>
          </a:xfrm>
          <a:noFill/>
          <a:ln/>
        </p:spPr>
      </p:pic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755237" y="5158678"/>
            <a:ext cx="185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4625187" y="4745928"/>
            <a:ext cx="40798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3942750" y="1313765"/>
                <a:ext cx="1819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𝑗</m:t>
                      </m:r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hu-HU" sz="2400" b="0" i="1" smtClean="0">
                          <a:latin typeface="Cambria Math"/>
                        </a:rPr>
                        <m:t>)</m:t>
                      </m:r>
                      <m:r>
                        <a:rPr lang="hu-HU" sz="2400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50" y="1313765"/>
                <a:ext cx="181998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1159784" y="1302150"/>
                <a:ext cx="1945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</a:rPr>
                      <m:t>𝑦</m:t>
                    </m:r>
                    <m:r>
                      <a:rPr lang="hu-HU" sz="2400" b="0" i="1" smtClean="0">
                        <a:latin typeface="Cambria Math"/>
                      </a:rPr>
                      <m:t>(</m:t>
                    </m:r>
                    <m:r>
                      <a:rPr lang="hu-HU" sz="2400" b="0" i="1" smtClean="0">
                        <a:latin typeface="Cambria Math"/>
                      </a:rPr>
                      <m:t>𝑡</m:t>
                    </m:r>
                    <m:r>
                      <a:rPr lang="hu-HU" sz="2400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hu-HU" sz="24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hu-HU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84" y="1302150"/>
                <a:ext cx="194553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27" t="-10667" r="-4389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/>
              <p:cNvSpPr txBox="1"/>
              <p:nvPr/>
            </p:nvSpPr>
            <p:spPr>
              <a:xfrm>
                <a:off x="6665124" y="1313765"/>
                <a:ext cx="1628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𝑠</m:t>
                      </m:r>
                      <m:r>
                        <a:rPr lang="hu-HU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hu-HU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zövegdoboz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24" y="1313765"/>
                <a:ext cx="162877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  <a:noFill/>
        </p:spPr>
        <p:txBody>
          <a:bodyPr/>
          <a:lstStyle/>
          <a:p>
            <a:r>
              <a:rPr lang="hu-HU" sz="4000" smtClean="0">
                <a:effectLst/>
              </a:rPr>
              <a:t>I integráló tag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814265"/>
            <a:ext cx="8229600" cy="53975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smtClean="0">
                <a:effectLst/>
              </a:rPr>
              <a:t>	Átmeneti függvény		Bode diagram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41991" name="Picture 7" descr="Ih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774203"/>
            <a:ext cx="3719513" cy="2930525"/>
          </a:xfrm>
          <a:noFill/>
          <a:ln/>
        </p:spPr>
      </p:pic>
      <p:pic>
        <p:nvPicPr>
          <p:cNvPr id="41992" name="Picture 8" descr="IBod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301938" y="2213865"/>
            <a:ext cx="4500563" cy="3503613"/>
          </a:xfrm>
          <a:noFill/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36585" y="1043735"/>
                <a:ext cx="2388795" cy="1061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𝑦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𝑡</m:t>
                      </m:r>
                      <m:r>
                        <a:rPr lang="hu-HU" sz="24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5" y="1043735"/>
                <a:ext cx="2388795" cy="10610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6552220" y="1097193"/>
                <a:ext cx="1681358" cy="846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𝑠</m:t>
                      </m:r>
                      <m:r>
                        <a:rPr lang="hu-HU" sz="24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hu-HU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1097193"/>
                <a:ext cx="1681358" cy="8466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4199790" y="1090038"/>
                <a:ext cx="2065052" cy="851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𝑗</m:t>
                      </m:r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hu-HU" sz="2400" b="0" i="1" smtClean="0">
                          <a:latin typeface="Cambria Math"/>
                        </a:rPr>
                        <m:t>)</m:t>
                      </m:r>
                      <m:r>
                        <a:rPr lang="hu-HU" sz="2400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790" y="1090038"/>
                <a:ext cx="2065052" cy="8510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  <a:noFill/>
        </p:spPr>
        <p:txBody>
          <a:bodyPr/>
          <a:lstStyle/>
          <a:p>
            <a:r>
              <a:rPr lang="hu-HU" sz="4000" smtClean="0">
                <a:effectLst/>
              </a:rPr>
              <a:t>D  differenciáló tag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859270"/>
            <a:ext cx="8229600" cy="582612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dirty="0" smtClean="0">
                <a:effectLst/>
              </a:rPr>
              <a:t>	Átmeneti függvény		      Bode diagram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23272" y="4959170"/>
            <a:ext cx="36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>
                <a:latin typeface="+mn-lt"/>
              </a:rPr>
              <a:t>Az átmeneti függvény Dirac delta, ami nem ábrázolható</a:t>
            </a:r>
          </a:p>
        </p:txBody>
      </p:sp>
      <p:pic>
        <p:nvPicPr>
          <p:cNvPr id="43017" name="Picture 9" descr="DBod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03688" y="2139757"/>
            <a:ext cx="4679950" cy="3638550"/>
          </a:xfrm>
          <a:noFill/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36585" y="1108687"/>
                <a:ext cx="2340384" cy="79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𝑦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𝑡</m:t>
                      </m:r>
                      <m:r>
                        <a:rPr lang="hu-HU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5" y="1108687"/>
                <a:ext cx="2340384" cy="7934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6552219" y="1263041"/>
                <a:ext cx="1792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𝑠</m:t>
                      </m:r>
                      <m:r>
                        <a:rPr lang="hu-HU" sz="2400" b="0" i="1" smtClean="0">
                          <a:latin typeface="Cambria Math"/>
                        </a:rPr>
                        <m:t>)=</m:t>
                      </m:r>
                      <m:r>
                        <a:rPr lang="hu-HU" sz="2400" i="1" dirty="0">
                          <a:latin typeface="Cambria Math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hu-HU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19" y="1263041"/>
                <a:ext cx="1792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4038277" y="1274566"/>
                <a:ext cx="2176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𝑗</m:t>
                      </m:r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hu-HU" sz="2400" b="0" i="1" smtClean="0">
                          <a:latin typeface="Cambria Math"/>
                        </a:rPr>
                        <m:t>)</m:t>
                      </m:r>
                      <m:r>
                        <a:rPr lang="hu-HU" sz="2400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u-HU" sz="2400" i="1" dirty="0">
                          <a:latin typeface="Cambria Math"/>
                          <a:cs typeface="Times New Roman" panose="020206030504050203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/>
                          <a:cs typeface="Times New Roman" panose="02020603050405020304" pitchFamily="18" charset="0"/>
                        </a:rPr>
                        <m:t>ω</m:t>
                      </m:r>
                      <m:sSub>
                        <m:sSubPr>
                          <m:ctrlPr>
                            <a:rPr lang="hu-HU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77" y="1274566"/>
                <a:ext cx="217655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48680"/>
            <a:ext cx="8229600" cy="768350"/>
          </a:xfrm>
          <a:noFill/>
        </p:spPr>
        <p:txBody>
          <a:bodyPr/>
          <a:lstStyle/>
          <a:p>
            <a:r>
              <a:rPr lang="hu-HU" sz="4000" dirty="0" smtClean="0">
                <a:effectLst/>
              </a:rPr>
              <a:t>PT1  egytárolós tag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814265"/>
            <a:ext cx="8229600" cy="67151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dirty="0" smtClean="0">
                <a:effectLst/>
              </a:rPr>
              <a:t>	Átmeneti függvény		Bode diagram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44040" name="Picture 8" descr="pt1_ea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323" y="2753925"/>
            <a:ext cx="3752850" cy="2974975"/>
          </a:xfrm>
          <a:noFill/>
          <a:ln/>
        </p:spPr>
      </p:pic>
      <p:pic>
        <p:nvPicPr>
          <p:cNvPr id="44041" name="Picture 9" descr="pt1_ea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62010" y="2708920"/>
            <a:ext cx="3805238" cy="2981325"/>
          </a:xfrm>
          <a:noFill/>
          <a:ln/>
        </p:spPr>
      </p:pic>
      <p:cxnSp>
        <p:nvCxnSpPr>
          <p:cNvPr id="3" name="Egyenes összekötő nyíllal 2"/>
          <p:cNvCxnSpPr/>
          <p:nvPr/>
        </p:nvCxnSpPr>
        <p:spPr>
          <a:xfrm>
            <a:off x="6057165" y="4779150"/>
            <a:ext cx="585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1511660" y="3834045"/>
            <a:ext cx="765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/>
              <p:cNvSpPr txBox="1"/>
              <p:nvPr/>
            </p:nvSpPr>
            <p:spPr>
              <a:xfrm>
                <a:off x="881590" y="1806534"/>
                <a:ext cx="2018373" cy="54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𝑇</m:t>
                    </m:r>
                    <m:f>
                      <m:fPr>
                        <m:ctrlP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hu-H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hu-H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Szövegdoboz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1806534"/>
                <a:ext cx="2018373" cy="542969"/>
              </a:xfrm>
              <a:prstGeom prst="rect">
                <a:avLst/>
              </a:prstGeom>
              <a:blipFill rotWithShape="1">
                <a:blip r:embed="rId4"/>
                <a:stretch>
                  <a:fillRect t="-4494" b="-146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6732240" y="1673805"/>
                <a:ext cx="1817869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/>
                        </a:rPr>
                        <m:t>𝐺</m:t>
                      </m:r>
                      <m:r>
                        <a:rPr lang="hu-HU" sz="2000" b="0" i="1" smtClean="0">
                          <a:latin typeface="Cambria Math"/>
                        </a:rPr>
                        <m:t>(</m:t>
                      </m:r>
                      <m:r>
                        <a:rPr lang="hu-HU" sz="2000" b="0" i="1" smtClean="0">
                          <a:latin typeface="Cambria Math"/>
                        </a:rPr>
                        <m:t>𝑠</m:t>
                      </m:r>
                      <m:r>
                        <a:rPr lang="hu-HU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hu-HU" sz="20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𝑠𝑇</m:t>
                          </m:r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hu-H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Szövegdoboz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673805"/>
                <a:ext cx="1817869" cy="6756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/>
              <p:cNvSpPr txBox="1"/>
              <p:nvPr/>
            </p:nvSpPr>
            <p:spPr>
              <a:xfrm>
                <a:off x="4503376" y="1673805"/>
                <a:ext cx="2138854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/>
                        </a:rPr>
                        <m:t>𝐺</m:t>
                      </m:r>
                      <m:r>
                        <a:rPr lang="hu-HU" sz="2000" b="0" i="1" smtClean="0">
                          <a:latin typeface="Cambria Math"/>
                        </a:rPr>
                        <m:t>(</m:t>
                      </m:r>
                      <m:r>
                        <a:rPr lang="hu-HU" sz="2000" b="0" i="1" smtClean="0">
                          <a:latin typeface="Cambria Math"/>
                        </a:rPr>
                        <m:t>𝑗</m:t>
                      </m:r>
                      <m:r>
                        <a:rPr lang="hu-HU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hu-HU" sz="2000" b="0" i="1" smtClean="0">
                          <a:latin typeface="Cambria Math"/>
                        </a:rPr>
                        <m:t>)</m:t>
                      </m:r>
                      <m:r>
                        <a:rPr lang="hu-HU" sz="2000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u-HU" sz="20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hu-HU" sz="20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hu-HU" sz="20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hu-H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Szövegdoboz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6" y="1673805"/>
                <a:ext cx="2138854" cy="7244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gyenes összekötő nyíllal 13"/>
          <p:cNvCxnSpPr/>
          <p:nvPr/>
        </p:nvCxnSpPr>
        <p:spPr>
          <a:xfrm flipV="1">
            <a:off x="3761910" y="2978950"/>
            <a:ext cx="360040" cy="315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1038" y="414338"/>
            <a:ext cx="7772400" cy="63658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/>
              <a:t>Tartály segédberendezésekkel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4952135" y="4677173"/>
            <a:ext cx="3510827" cy="14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eaLnBrk="0" hangingPunct="0"/>
            <a:r>
              <a:rPr lang="hu-HU" altLang="hu-HU" sz="2400" dirty="0">
                <a:latin typeface="Times New Roman" pitchFamily="18" charset="0"/>
              </a:rPr>
              <a:t>A „fekete doboz” modellel méréssel határozzuk meg a </a:t>
            </a:r>
            <a:r>
              <a:rPr lang="hu-HU" altLang="hu-HU" sz="2400" dirty="0" smtClean="0">
                <a:latin typeface="Times New Roman" pitchFamily="18" charset="0"/>
              </a:rPr>
              <a:t>kapcsolatot a szakasz be és kimenete között</a:t>
            </a:r>
            <a:endParaRPr lang="hu-HU" altLang="hu-HU" sz="2400" dirty="0">
              <a:latin typeface="Times New Roman" pitchFamily="18" charset="0"/>
            </a:endParaRP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2112963" y="1716088"/>
            <a:ext cx="1006475" cy="180022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2112963" y="2400300"/>
            <a:ext cx="1006475" cy="1116013"/>
          </a:xfrm>
          <a:prstGeom prst="flowChartMagneticDisk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1052513" y="2063750"/>
            <a:ext cx="1112837" cy="187325"/>
            <a:chOff x="672" y="739"/>
            <a:chExt cx="1008" cy="144"/>
          </a:xfrm>
        </p:grpSpPr>
        <p:sp>
          <p:nvSpPr>
            <p:cNvPr id="34854" name="Line 7"/>
            <p:cNvSpPr>
              <a:spLocks noChangeShapeType="1"/>
            </p:cNvSpPr>
            <p:nvPr/>
          </p:nvSpPr>
          <p:spPr bwMode="auto">
            <a:xfrm>
              <a:off x="672" y="811"/>
              <a:ext cx="100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55" name="AutoShape 8"/>
            <p:cNvSpPr>
              <a:spLocks noChangeArrowheads="1"/>
            </p:cNvSpPr>
            <p:nvPr/>
          </p:nvSpPr>
          <p:spPr bwMode="auto">
            <a:xfrm rot="-5400000">
              <a:off x="960" y="691"/>
              <a:ext cx="144" cy="240"/>
            </a:xfrm>
            <a:prstGeom prst="flowChartCollat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</p:grpSp>
      <p:sp>
        <p:nvSpPr>
          <p:cNvPr id="34822" name="AutoShape 13"/>
          <p:cNvSpPr>
            <a:spLocks/>
          </p:cNvSpPr>
          <p:nvPr/>
        </p:nvSpPr>
        <p:spPr bwMode="auto">
          <a:xfrm>
            <a:off x="1125538" y="1557338"/>
            <a:ext cx="609600" cy="276225"/>
          </a:xfrm>
          <a:prstGeom prst="callout2">
            <a:avLst>
              <a:gd name="adj1" fmla="val 41380"/>
              <a:gd name="adj2" fmla="val 112500"/>
              <a:gd name="adj3" fmla="val 41380"/>
              <a:gd name="adj4" fmla="val 126042"/>
              <a:gd name="adj5" fmla="val 216667"/>
              <a:gd name="adj6" fmla="val 141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r" eaLnBrk="0" hangingPunct="0"/>
            <a:r>
              <a:rPr lang="hu-HU" altLang="hu-HU" sz="1600">
                <a:latin typeface="Times New Roman" pitchFamily="18" charset="0"/>
              </a:rPr>
              <a:t>Qbe</a:t>
            </a:r>
            <a:endParaRPr lang="en-GB" altLang="hu-HU" sz="2400">
              <a:latin typeface="Times New Roman" pitchFamily="18" charset="0"/>
            </a:endParaRPr>
          </a:p>
        </p:txBody>
      </p:sp>
      <p:sp>
        <p:nvSpPr>
          <p:cNvPr id="34823" name="AutoShape 14"/>
          <p:cNvSpPr>
            <a:spLocks/>
          </p:cNvSpPr>
          <p:nvPr/>
        </p:nvSpPr>
        <p:spPr bwMode="auto">
          <a:xfrm>
            <a:off x="4222750" y="2874963"/>
            <a:ext cx="466725" cy="276225"/>
          </a:xfrm>
          <a:prstGeom prst="callout2">
            <a:avLst>
              <a:gd name="adj1" fmla="val 37894"/>
              <a:gd name="adj2" fmla="val -16329"/>
              <a:gd name="adj3" fmla="val 37894"/>
              <a:gd name="adj4" fmla="val -53060"/>
              <a:gd name="adj5" fmla="val 144208"/>
              <a:gd name="adj6" fmla="val -9081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Qki</a:t>
            </a:r>
            <a:endParaRPr lang="en-GB" altLang="hu-HU" sz="2400">
              <a:latin typeface="Times New Roman" pitchFamily="18" charset="0"/>
            </a:endParaRPr>
          </a:p>
        </p:txBody>
      </p:sp>
      <p:sp>
        <p:nvSpPr>
          <p:cNvPr id="34824" name="Line 15"/>
          <p:cNvSpPr>
            <a:spLocks noChangeShapeType="1"/>
          </p:cNvSpPr>
          <p:nvPr/>
        </p:nvSpPr>
        <p:spPr bwMode="auto">
          <a:xfrm>
            <a:off x="2006600" y="2586038"/>
            <a:ext cx="1588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4825" name="AutoShape 16"/>
          <p:cNvSpPr>
            <a:spLocks/>
          </p:cNvSpPr>
          <p:nvPr/>
        </p:nvSpPr>
        <p:spPr bwMode="auto">
          <a:xfrm>
            <a:off x="666750" y="3249613"/>
            <a:ext cx="1071563" cy="276225"/>
          </a:xfrm>
          <a:prstGeom prst="callout2">
            <a:avLst>
              <a:gd name="adj1" fmla="val 41380"/>
              <a:gd name="adj2" fmla="val 107111"/>
              <a:gd name="adj3" fmla="val 41380"/>
              <a:gd name="adj4" fmla="val 114963"/>
              <a:gd name="adj5" fmla="val -63792"/>
              <a:gd name="adj6" fmla="val 12311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r" eaLnBrk="0" hangingPunct="0"/>
            <a:r>
              <a:rPr lang="hu-HU" altLang="hu-HU" sz="1600">
                <a:latin typeface="Times New Roman" pitchFamily="18" charset="0"/>
              </a:rPr>
              <a:t>tartályszint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34826" name="AutoShape 17"/>
          <p:cNvSpPr>
            <a:spLocks/>
          </p:cNvSpPr>
          <p:nvPr/>
        </p:nvSpPr>
        <p:spPr bwMode="auto">
          <a:xfrm>
            <a:off x="3778250" y="2506663"/>
            <a:ext cx="715065" cy="276225"/>
          </a:xfrm>
          <a:prstGeom prst="callout2">
            <a:avLst>
              <a:gd name="adj1" fmla="val 43116"/>
              <a:gd name="adj2" fmla="val -4208"/>
              <a:gd name="adj3" fmla="val 43116"/>
              <a:gd name="adj4" fmla="val -11833"/>
              <a:gd name="adj5" fmla="val 267627"/>
              <a:gd name="adj6" fmla="val -518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szelep</a:t>
            </a:r>
            <a:endParaRPr lang="en-GB" altLang="hu-HU" sz="2400">
              <a:latin typeface="Times New Roman" pitchFamily="18" charset="0"/>
            </a:endParaRPr>
          </a:p>
        </p:txBody>
      </p:sp>
      <p:sp>
        <p:nvSpPr>
          <p:cNvPr id="34827" name="AutoShape 18"/>
          <p:cNvSpPr>
            <a:spLocks/>
          </p:cNvSpPr>
          <p:nvPr/>
        </p:nvSpPr>
        <p:spPr bwMode="auto">
          <a:xfrm>
            <a:off x="386535" y="1529556"/>
            <a:ext cx="575490" cy="276225"/>
          </a:xfrm>
          <a:prstGeom prst="callout2">
            <a:avLst>
              <a:gd name="adj1" fmla="val 21949"/>
              <a:gd name="adj2" fmla="val 110458"/>
              <a:gd name="adj3" fmla="val 21948"/>
              <a:gd name="adj4" fmla="val 139802"/>
              <a:gd name="adj5" fmla="val 227209"/>
              <a:gd name="adj6" fmla="val 1720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algn="r" eaLnBrk="0" hangingPunct="0"/>
            <a:r>
              <a:rPr lang="hu-HU" altLang="hu-HU" sz="1600" dirty="0">
                <a:latin typeface="Times New Roman" pitchFamily="18" charset="0"/>
              </a:rPr>
              <a:t>szelep</a:t>
            </a:r>
            <a:endParaRPr lang="hu-HU" altLang="hu-HU" sz="2400" dirty="0">
              <a:latin typeface="Times New Roman" pitchFamily="18" charset="0"/>
            </a:endParaRPr>
          </a:p>
        </p:txBody>
      </p:sp>
      <p:sp>
        <p:nvSpPr>
          <p:cNvPr id="34828" name="Line 19"/>
          <p:cNvSpPr>
            <a:spLocks noChangeShapeType="1"/>
          </p:cNvSpPr>
          <p:nvPr/>
        </p:nvSpPr>
        <p:spPr bwMode="auto">
          <a:xfrm>
            <a:off x="1211263" y="2312988"/>
            <a:ext cx="4762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4829" name="Text Box 20"/>
          <p:cNvSpPr txBox="1">
            <a:spLocks noChangeArrowheads="1"/>
          </p:cNvSpPr>
          <p:nvPr/>
        </p:nvSpPr>
        <p:spPr bwMode="auto">
          <a:xfrm>
            <a:off x="954088" y="2312988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hu-HU" altLang="hu-HU" sz="1600">
                <a:latin typeface="Times New Roman" pitchFamily="18" charset="0"/>
              </a:rPr>
              <a:t>Nyomás különbség</a:t>
            </a:r>
          </a:p>
        </p:txBody>
      </p:sp>
      <p:sp>
        <p:nvSpPr>
          <p:cNvPr id="34830" name="Text Box 22"/>
          <p:cNvSpPr txBox="1">
            <a:spLocks noChangeArrowheads="1"/>
          </p:cNvSpPr>
          <p:nvPr/>
        </p:nvSpPr>
        <p:spPr bwMode="auto">
          <a:xfrm>
            <a:off x="2979738" y="3536950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hu-HU" altLang="hu-HU" sz="1600">
                <a:latin typeface="Times New Roman" pitchFamily="18" charset="0"/>
              </a:rPr>
              <a:t>Nyomás különbség</a:t>
            </a:r>
          </a:p>
        </p:txBody>
      </p:sp>
      <p:sp>
        <p:nvSpPr>
          <p:cNvPr id="34831" name="Line 23"/>
          <p:cNvSpPr>
            <a:spLocks noChangeShapeType="1"/>
          </p:cNvSpPr>
          <p:nvPr/>
        </p:nvSpPr>
        <p:spPr bwMode="auto">
          <a:xfrm>
            <a:off x="3249613" y="3536950"/>
            <a:ext cx="476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4832" name="Rectangle 24"/>
          <p:cNvSpPr>
            <a:spLocks noChangeArrowheads="1"/>
          </p:cNvSpPr>
          <p:nvPr/>
        </p:nvSpPr>
        <p:spPr bwMode="auto">
          <a:xfrm>
            <a:off x="6607175" y="3069431"/>
            <a:ext cx="1368425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altLang="hu-HU" sz="2000">
                <a:latin typeface="Times New Roman" pitchFamily="18" charset="0"/>
              </a:rPr>
              <a:t>Szakasz</a:t>
            </a:r>
          </a:p>
        </p:txBody>
      </p:sp>
      <p:sp>
        <p:nvSpPr>
          <p:cNvPr id="34833" name="Oval 25"/>
          <p:cNvSpPr>
            <a:spLocks noChangeArrowheads="1"/>
          </p:cNvSpPr>
          <p:nvPr/>
        </p:nvSpPr>
        <p:spPr bwMode="auto">
          <a:xfrm>
            <a:off x="5932487" y="3447256"/>
            <a:ext cx="179388" cy="206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34834" name="Line 26"/>
          <p:cNvSpPr>
            <a:spLocks noChangeShapeType="1"/>
          </p:cNvSpPr>
          <p:nvPr/>
        </p:nvSpPr>
        <p:spPr bwMode="auto">
          <a:xfrm>
            <a:off x="6111875" y="3564731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4836" name="Line 28"/>
          <p:cNvSpPr>
            <a:spLocks noChangeShapeType="1"/>
          </p:cNvSpPr>
          <p:nvPr/>
        </p:nvSpPr>
        <p:spPr bwMode="auto">
          <a:xfrm>
            <a:off x="5392737" y="3564731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4838" name="Line 30"/>
          <p:cNvSpPr>
            <a:spLocks noChangeShapeType="1"/>
          </p:cNvSpPr>
          <p:nvPr/>
        </p:nvSpPr>
        <p:spPr bwMode="auto">
          <a:xfrm>
            <a:off x="7958137" y="3564731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4839" name="AutoShape 31"/>
          <p:cNvSpPr>
            <a:spLocks/>
          </p:cNvSpPr>
          <p:nvPr/>
        </p:nvSpPr>
        <p:spPr bwMode="auto">
          <a:xfrm>
            <a:off x="6651625" y="2540793"/>
            <a:ext cx="1206500" cy="276225"/>
          </a:xfrm>
          <a:prstGeom prst="callout2">
            <a:avLst>
              <a:gd name="adj1" fmla="val 21949"/>
              <a:gd name="adj2" fmla="val 106315"/>
              <a:gd name="adj3" fmla="val 21949"/>
              <a:gd name="adj4" fmla="val 118949"/>
              <a:gd name="adj5" fmla="val 363718"/>
              <a:gd name="adj6" fmla="val 1319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r" eaLnBrk="0" hangingPunct="0"/>
            <a:r>
              <a:rPr lang="hu-HU" altLang="hu-HU" sz="1600">
                <a:latin typeface="Times New Roman" pitchFamily="18" charset="0"/>
              </a:rPr>
              <a:t>tartályszint h</a:t>
            </a:r>
            <a:endParaRPr lang="en-GB" altLang="hu-HU" sz="1600">
              <a:latin typeface="Times New Roman" pitchFamily="18" charset="0"/>
            </a:endParaRPr>
          </a:p>
        </p:txBody>
      </p:sp>
      <p:sp>
        <p:nvSpPr>
          <p:cNvPr id="34840" name="Line 32"/>
          <p:cNvSpPr>
            <a:spLocks noChangeShapeType="1"/>
          </p:cNvSpPr>
          <p:nvPr/>
        </p:nvSpPr>
        <p:spPr bwMode="auto">
          <a:xfrm>
            <a:off x="6022975" y="3636298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4841" name="Line 33"/>
          <p:cNvSpPr>
            <a:spLocks noChangeShapeType="1"/>
          </p:cNvSpPr>
          <p:nvPr/>
        </p:nvSpPr>
        <p:spPr bwMode="auto">
          <a:xfrm>
            <a:off x="6022975" y="293449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4842" name="Line 34"/>
          <p:cNvSpPr>
            <a:spLocks noChangeShapeType="1"/>
          </p:cNvSpPr>
          <p:nvPr/>
        </p:nvSpPr>
        <p:spPr bwMode="auto">
          <a:xfrm>
            <a:off x="5986462" y="1808956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4843" name="AutoShape 36"/>
          <p:cNvSpPr>
            <a:spLocks/>
          </p:cNvSpPr>
          <p:nvPr/>
        </p:nvSpPr>
        <p:spPr bwMode="auto">
          <a:xfrm>
            <a:off x="4842029" y="3178175"/>
            <a:ext cx="384575" cy="276225"/>
          </a:xfrm>
          <a:prstGeom prst="callout2">
            <a:avLst>
              <a:gd name="adj1" fmla="val 41380"/>
              <a:gd name="adj2" fmla="val 112500"/>
              <a:gd name="adj3" fmla="val 41380"/>
              <a:gd name="adj4" fmla="val 142708"/>
              <a:gd name="adj5" fmla="val 142528"/>
              <a:gd name="adj6" fmla="val 1770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algn="r" eaLnBrk="0" hangingPunct="0"/>
            <a:r>
              <a:rPr lang="hu-HU" altLang="hu-HU" sz="1600" dirty="0" err="1">
                <a:latin typeface="Times New Roman" pitchFamily="18" charset="0"/>
              </a:rPr>
              <a:t>Qbe</a:t>
            </a:r>
            <a:endParaRPr lang="en-GB" altLang="hu-HU" sz="2400" dirty="0">
              <a:latin typeface="Times New Roman" pitchFamily="18" charset="0"/>
            </a:endParaRPr>
          </a:p>
        </p:txBody>
      </p:sp>
      <p:sp>
        <p:nvSpPr>
          <p:cNvPr id="34844" name="AutoShape 37"/>
          <p:cNvSpPr>
            <a:spLocks/>
          </p:cNvSpPr>
          <p:nvPr/>
        </p:nvSpPr>
        <p:spPr bwMode="auto">
          <a:xfrm>
            <a:off x="5113337" y="4083250"/>
            <a:ext cx="466725" cy="276225"/>
          </a:xfrm>
          <a:prstGeom prst="callout2">
            <a:avLst>
              <a:gd name="adj1" fmla="val 41380"/>
              <a:gd name="adj2" fmla="val 116329"/>
              <a:gd name="adj3" fmla="val 41380"/>
              <a:gd name="adj4" fmla="val 152380"/>
              <a:gd name="adj5" fmla="val -93676"/>
              <a:gd name="adj6" fmla="val 1891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r" eaLnBrk="0" hangingPunct="0"/>
            <a:r>
              <a:rPr lang="hu-HU" altLang="hu-HU" sz="1600" dirty="0">
                <a:latin typeface="Times New Roman" pitchFamily="18" charset="0"/>
              </a:rPr>
              <a:t>Qki</a:t>
            </a:r>
            <a:endParaRPr lang="en-GB" altLang="hu-HU" sz="2400" dirty="0">
              <a:latin typeface="Times New Roman" pitchFamily="18" charset="0"/>
            </a:endParaRPr>
          </a:p>
        </p:txBody>
      </p:sp>
      <p:sp>
        <p:nvSpPr>
          <p:cNvPr id="34845" name="Text Box 38"/>
          <p:cNvSpPr txBox="1">
            <a:spLocks noChangeArrowheads="1"/>
          </p:cNvSpPr>
          <p:nvPr/>
        </p:nvSpPr>
        <p:spPr bwMode="auto">
          <a:xfrm>
            <a:off x="5437187" y="1224756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hu-HU" altLang="hu-HU" sz="1600">
                <a:latin typeface="Times New Roman" pitchFamily="18" charset="0"/>
              </a:rPr>
              <a:t>Nyomás különbség</a:t>
            </a:r>
          </a:p>
        </p:txBody>
      </p:sp>
      <p:sp>
        <p:nvSpPr>
          <p:cNvPr id="34847" name="Text Box 40"/>
          <p:cNvSpPr txBox="1">
            <a:spLocks noChangeArrowheads="1"/>
          </p:cNvSpPr>
          <p:nvPr/>
        </p:nvSpPr>
        <p:spPr bwMode="auto">
          <a:xfrm>
            <a:off x="847936" y="4212190"/>
            <a:ext cx="35730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altLang="hu-HU" sz="2400" dirty="0">
                <a:latin typeface="Times New Roman" pitchFamily="18" charset="0"/>
              </a:rPr>
              <a:t>A blokk legyen </a:t>
            </a:r>
            <a:r>
              <a:rPr lang="hu-HU" altLang="hu-HU" sz="2400" dirty="0" smtClean="0">
                <a:latin typeface="Times New Roman" pitchFamily="18" charset="0"/>
              </a:rPr>
              <a:t>SISO</a:t>
            </a:r>
            <a:endParaRPr lang="hu-HU" altLang="hu-HU" sz="2400" dirty="0">
              <a:latin typeface="Times New Roman" pitchFamily="18" charset="0"/>
            </a:endParaRPr>
          </a:p>
          <a:p>
            <a:r>
              <a:rPr lang="hu-HU" altLang="hu-HU" sz="2400" dirty="0">
                <a:latin typeface="Times New Roman" pitchFamily="18" charset="0"/>
              </a:rPr>
              <a:t>Ha több jel van, akkor összegzőt </a:t>
            </a:r>
            <a:r>
              <a:rPr lang="hu-HU" altLang="hu-HU" sz="2400" dirty="0" smtClean="0">
                <a:latin typeface="Times New Roman" pitchFamily="18" charset="0"/>
              </a:rPr>
              <a:t>alkalmazzunk.</a:t>
            </a:r>
            <a:endParaRPr lang="hu-HU" altLang="hu-HU" sz="2400" dirty="0">
              <a:latin typeface="Times New Roman" pitchFamily="18" charset="0"/>
            </a:endParaRPr>
          </a:p>
        </p:txBody>
      </p:sp>
      <p:sp>
        <p:nvSpPr>
          <p:cNvPr id="34848" name="Text Box 41"/>
          <p:cNvSpPr txBox="1">
            <a:spLocks noChangeArrowheads="1"/>
          </p:cNvSpPr>
          <p:nvPr/>
        </p:nvSpPr>
        <p:spPr bwMode="auto">
          <a:xfrm>
            <a:off x="842005" y="5391482"/>
            <a:ext cx="33394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altLang="hu-HU" sz="2400" dirty="0">
                <a:latin typeface="Times New Roman" pitchFamily="18" charset="0"/>
              </a:rPr>
              <a:t>A be és </a:t>
            </a:r>
            <a:r>
              <a:rPr lang="hu-HU" altLang="hu-HU" sz="2400" dirty="0" smtClean="0">
                <a:latin typeface="Times New Roman" pitchFamily="18" charset="0"/>
              </a:rPr>
              <a:t>a kimenet legyen </a:t>
            </a:r>
            <a:r>
              <a:rPr lang="hu-HU" altLang="hu-HU" sz="2400" dirty="0">
                <a:latin typeface="Times New Roman" pitchFamily="18" charset="0"/>
              </a:rPr>
              <a:t>dimenzió </a:t>
            </a:r>
            <a:r>
              <a:rPr lang="hu-HU" altLang="hu-HU" sz="2400" dirty="0" smtClean="0">
                <a:latin typeface="Times New Roman" pitchFamily="18" charset="0"/>
              </a:rPr>
              <a:t>nélküli!</a:t>
            </a:r>
            <a:endParaRPr lang="hu-HU" altLang="hu-HU" sz="2400" dirty="0">
              <a:latin typeface="Times New Roman" pitchFamily="18" charset="0"/>
            </a:endParaRPr>
          </a:p>
        </p:txBody>
      </p:sp>
      <p:grpSp>
        <p:nvGrpSpPr>
          <p:cNvPr id="34849" name="Group 42"/>
          <p:cNvGrpSpPr>
            <a:grpSpLocks/>
          </p:cNvGrpSpPr>
          <p:nvPr/>
        </p:nvGrpSpPr>
        <p:grpSpPr bwMode="auto">
          <a:xfrm>
            <a:off x="3068638" y="3267075"/>
            <a:ext cx="1112837" cy="187325"/>
            <a:chOff x="672" y="739"/>
            <a:chExt cx="1008" cy="144"/>
          </a:xfrm>
        </p:grpSpPr>
        <p:sp>
          <p:nvSpPr>
            <p:cNvPr id="34852" name="Line 43"/>
            <p:cNvSpPr>
              <a:spLocks noChangeShapeType="1"/>
            </p:cNvSpPr>
            <p:nvPr/>
          </p:nvSpPr>
          <p:spPr bwMode="auto">
            <a:xfrm>
              <a:off x="672" y="811"/>
              <a:ext cx="100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53" name="AutoShape 44"/>
            <p:cNvSpPr>
              <a:spLocks noChangeArrowheads="1"/>
            </p:cNvSpPr>
            <p:nvPr/>
          </p:nvSpPr>
          <p:spPr bwMode="auto">
            <a:xfrm rot="-5400000">
              <a:off x="960" y="691"/>
              <a:ext cx="144" cy="240"/>
            </a:xfrm>
            <a:prstGeom prst="flowChartCollat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</p:grp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6066631" y="3699668"/>
            <a:ext cx="9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4851" name="Rectangle 24"/>
          <p:cNvSpPr>
            <a:spLocks noChangeArrowheads="1"/>
          </p:cNvSpPr>
          <p:nvPr/>
        </p:nvSpPr>
        <p:spPr bwMode="auto">
          <a:xfrm>
            <a:off x="5481637" y="2348706"/>
            <a:ext cx="1052513" cy="585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 altLang="hu-HU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  <a:noFill/>
        </p:spPr>
        <p:txBody>
          <a:bodyPr/>
          <a:lstStyle/>
          <a:p>
            <a:r>
              <a:rPr lang="hu-HU" sz="4000" smtClean="0">
                <a:effectLst/>
              </a:rPr>
              <a:t>PT2  kéttárolós tag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746125" y="5814264"/>
            <a:ext cx="7651750" cy="585066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dirty="0" smtClean="0">
                <a:effectLst/>
              </a:rPr>
              <a:t>	Átmeneti függvény		Bode diagram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45064" name="Picture 8" descr="pt2_ea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97025" y="2739755"/>
            <a:ext cx="3733800" cy="2984500"/>
          </a:xfrm>
          <a:noFill/>
          <a:ln/>
        </p:spPr>
      </p:pic>
      <p:pic>
        <p:nvPicPr>
          <p:cNvPr id="45065" name="Picture 9" descr="pz2_ea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56825" y="2739755"/>
            <a:ext cx="3825875" cy="2978150"/>
          </a:xfrm>
          <a:noFill/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668634" y="1546740"/>
                <a:ext cx="3338543" cy="54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sz="200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hu-HU" sz="20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20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lang="hu-HU" sz="20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sz="20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hu-HU" sz="20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nor/>
                      </m:rPr>
                      <a: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2000" b="0" i="1" dirty="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hu-HU" sz="2000" b="0" i="1" dirty="0" smtClean="0">
                        <a:latin typeface="Cambria Math"/>
                        <a:cs typeface="Times New Roman" panose="02020603050405020304" pitchFamily="18" charset="0"/>
                      </a:rPr>
                      <m:t>𝐷𝑇</m:t>
                    </m:r>
                    <m:f>
                      <m:fPr>
                        <m:ctrlP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hu-H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hu-HU" sz="20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hu-H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34" y="1546740"/>
                <a:ext cx="3338543" cy="542969"/>
              </a:xfrm>
              <a:prstGeom prst="rect">
                <a:avLst/>
              </a:prstGeom>
              <a:blipFill rotWithShape="1">
                <a:blip r:embed="rId4"/>
                <a:stretch>
                  <a:fillRect t="-4494" b="-146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4752020" y="1990288"/>
                <a:ext cx="2980944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/>
                        </a:rPr>
                        <m:t>𝐺</m:t>
                      </m:r>
                      <m:r>
                        <a:rPr lang="hu-HU" sz="2000" b="0" i="1" smtClean="0">
                          <a:latin typeface="Cambria Math"/>
                        </a:rPr>
                        <m:t>(</m:t>
                      </m:r>
                      <m:r>
                        <a:rPr lang="hu-HU" sz="2000" b="0" i="1" smtClean="0">
                          <a:latin typeface="Cambria Math"/>
                        </a:rPr>
                        <m:t>𝑠</m:t>
                      </m:r>
                      <m:r>
                        <a:rPr lang="hu-HU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hu-HU" sz="20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sz="200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hu-HU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200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𝐷𝑇</m:t>
                          </m:r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hu-H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0" y="1990288"/>
                <a:ext cx="2980944" cy="6756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4745986" y="1095655"/>
                <a:ext cx="3419911" cy="725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/>
                        </a:rPr>
                        <m:t>𝐺</m:t>
                      </m:r>
                      <m:r>
                        <a:rPr lang="hu-HU" sz="2000" b="0" i="1" smtClean="0">
                          <a:latin typeface="Cambria Math"/>
                        </a:rPr>
                        <m:t>(</m:t>
                      </m:r>
                      <m:r>
                        <a:rPr lang="hu-HU" sz="2000" b="0" i="1" smtClean="0">
                          <a:latin typeface="Cambria Math"/>
                        </a:rPr>
                        <m:t>𝑗</m:t>
                      </m:r>
                      <m:r>
                        <a:rPr lang="hu-HU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hu-HU" sz="2000" b="0" i="1" smtClean="0">
                          <a:latin typeface="Cambria Math"/>
                        </a:rPr>
                        <m:t>)</m:t>
                      </m:r>
                      <m:r>
                        <a:rPr lang="hu-HU" sz="2000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sz="200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hu-HU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hu-HU" sz="2000" b="0" i="1" dirty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hu-HU" sz="2000" b="0" i="1" dirty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hu-HU" sz="2000" b="0" i="1" dirty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hu-HU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𝐷𝑗</m:t>
                          </m:r>
                          <m:r>
                            <a:rPr lang="hu-HU" sz="20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hu-HU" sz="20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hu-HU" sz="20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hu-H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986" y="1095655"/>
                <a:ext cx="3419911" cy="7251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  <a:noFill/>
        </p:spPr>
        <p:txBody>
          <a:bodyPr/>
          <a:lstStyle/>
          <a:p>
            <a:r>
              <a:rPr lang="hu-HU" sz="4000" smtClean="0">
                <a:effectLst/>
              </a:rPr>
              <a:t>PH  holtidős tag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521887" y="5680010"/>
            <a:ext cx="7740650" cy="67151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smtClean="0">
                <a:effectLst/>
              </a:rPr>
              <a:t>	Átmeneti függvény		Bode diagram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46088" name="Picture 8" descr="ph_ea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97025" y="2393885"/>
            <a:ext cx="3873500" cy="3081338"/>
          </a:xfrm>
          <a:noFill/>
          <a:ln/>
        </p:spPr>
      </p:pic>
      <p:pic>
        <p:nvPicPr>
          <p:cNvPr id="46089" name="Picture 9" descr="ph_ea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31400" y="2349435"/>
            <a:ext cx="3960812" cy="3135313"/>
          </a:xfrm>
          <a:noFill/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4842030" y="1178750"/>
                <a:ext cx="2421497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𝑗</m:t>
                      </m:r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hu-HU" sz="2400" b="0" i="1" smtClean="0">
                          <a:latin typeface="Cambria Math"/>
                        </a:rPr>
                        <m:t>)</m:t>
                      </m:r>
                      <m:r>
                        <a:rPr lang="hu-HU" sz="2400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u-HU" sz="24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30" y="1178750"/>
                <a:ext cx="2421497" cy="473591"/>
              </a:xfrm>
              <a:prstGeom prst="rect">
                <a:avLst/>
              </a:prstGeom>
              <a:blipFill rotWithShape="1"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911865" y="1437165"/>
                <a:ext cx="2828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</a:rPr>
                      <m:t>𝑦</m:t>
                    </m:r>
                    <m:r>
                      <a:rPr lang="hu-HU" sz="2400" b="0" i="1" smtClean="0">
                        <a:latin typeface="Cambria Math"/>
                      </a:rPr>
                      <m:t>(</m:t>
                    </m:r>
                    <m:r>
                      <a:rPr lang="hu-HU" sz="2400" b="0" i="1" smtClean="0">
                        <a:latin typeface="Cambria Math"/>
                      </a:rPr>
                      <m:t>𝑡</m:t>
                    </m:r>
                    <m:r>
                      <a:rPr lang="hu-HU" sz="2400" b="0" i="1" smtClean="0">
                        <a:latin typeface="Cambria Math"/>
                      </a:rPr>
                      <m:t>)=</m:t>
                    </m:r>
                  </m:oMath>
                </a14:m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)x(t-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2400" i="1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5" y="1437165"/>
                <a:ext cx="282872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47" t="-10667" r="-3233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4842030" y="1718810"/>
                <a:ext cx="2050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</a:rPr>
                        <m:t>𝐺</m:t>
                      </m:r>
                      <m:r>
                        <a:rPr lang="hu-HU" sz="2400" b="0" i="1" smtClean="0">
                          <a:latin typeface="Cambria Math"/>
                        </a:rPr>
                        <m:t>(</m:t>
                      </m:r>
                      <m:r>
                        <a:rPr lang="hu-HU" sz="2400" b="0" i="1" smtClean="0">
                          <a:latin typeface="Cambria Math"/>
                        </a:rPr>
                        <m:t>𝑠</m:t>
                      </m:r>
                      <m:r>
                        <a:rPr lang="hu-HU" sz="2400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hu-HU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hu-HU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30" y="1718810"/>
                <a:ext cx="205043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Kérdések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992888" cy="4608512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Mi a kapcsolat az idő és a körfrekvencia, illetve operátoros tartomány között? Mi a szuperpozíció elve és melyek a tipikus vizsgáló jelek? </a:t>
            </a:r>
            <a:endParaRPr lang="hu-HU" sz="2800" dirty="0" smtClean="0"/>
          </a:p>
          <a:p>
            <a:pPr eaLnBrk="1" hangingPunct="1">
              <a:defRPr/>
            </a:pPr>
            <a:r>
              <a:rPr lang="hu-HU" sz="2800" dirty="0" smtClean="0"/>
              <a:t>Mi az X és Y alaptag differenciál egyenlete és Bode diagramja? Hol olvashatók le a paraméterek a Bode diagramon?</a:t>
            </a:r>
            <a:endParaRPr lang="hu-HU" sz="2800" dirty="0" smtClean="0"/>
          </a:p>
          <a:p>
            <a:pPr eaLnBrk="1" hangingPunct="1">
              <a:defRPr/>
            </a:pPr>
            <a:r>
              <a:rPr lang="hu-HU" sz="2800" dirty="0">
                <a:solidFill>
                  <a:prstClr val="white"/>
                </a:solidFill>
              </a:rPr>
              <a:t>Mi az X és Y alaptag </a:t>
            </a:r>
            <a:r>
              <a:rPr lang="hu-HU" sz="2800" dirty="0" smtClean="0">
                <a:solidFill>
                  <a:prstClr val="white"/>
                </a:solidFill>
              </a:rPr>
              <a:t>átviteli és átmeneti függvénye</a:t>
            </a:r>
            <a:r>
              <a:rPr lang="hu-HU" sz="2800" dirty="0" smtClean="0">
                <a:solidFill>
                  <a:prstClr val="white"/>
                </a:solidFill>
              </a:rPr>
              <a:t>? </a:t>
            </a:r>
            <a:r>
              <a:rPr lang="hu-HU" sz="2800" dirty="0">
                <a:solidFill>
                  <a:prstClr val="white"/>
                </a:solidFill>
              </a:rPr>
              <a:t>Hol </a:t>
            </a:r>
            <a:r>
              <a:rPr lang="hu-HU" sz="2800" dirty="0" smtClean="0">
                <a:solidFill>
                  <a:prstClr val="white"/>
                </a:solidFill>
              </a:rPr>
              <a:t>olvashatók le a paraméterek az </a:t>
            </a:r>
            <a:r>
              <a:rPr lang="hu-HU" sz="2800" smtClean="0">
                <a:solidFill>
                  <a:prstClr val="white"/>
                </a:solidFill>
              </a:rPr>
              <a:t>átmeneti függvényen?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5404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3238" y="233363"/>
            <a:ext cx="8197850" cy="71913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Az állandósult állapotok meghatározása</a:t>
            </a:r>
          </a:p>
        </p:txBody>
      </p:sp>
      <p:grpSp>
        <p:nvGrpSpPr>
          <p:cNvPr id="6232" name="Group 3"/>
          <p:cNvGrpSpPr>
            <a:grpSpLocks/>
          </p:cNvGrpSpPr>
          <p:nvPr/>
        </p:nvGrpSpPr>
        <p:grpSpPr bwMode="auto">
          <a:xfrm>
            <a:off x="503238" y="1606550"/>
            <a:ext cx="3078162" cy="762000"/>
            <a:chOff x="288" y="1344"/>
            <a:chExt cx="1939" cy="480"/>
          </a:xfrm>
        </p:grpSpPr>
        <p:sp>
          <p:nvSpPr>
            <p:cNvPr id="6259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6260" name="Line 5"/>
            <p:cNvSpPr>
              <a:spLocks noChangeShapeType="1"/>
            </p:cNvSpPr>
            <p:nvPr/>
          </p:nvSpPr>
          <p:spPr bwMode="auto">
            <a:xfrm>
              <a:off x="528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61" name="Line 6"/>
            <p:cNvSpPr>
              <a:spLocks noChangeShapeType="1"/>
            </p:cNvSpPr>
            <p:nvPr/>
          </p:nvSpPr>
          <p:spPr bwMode="auto">
            <a:xfrm>
              <a:off x="163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6227" name="Object 83"/>
            <p:cNvGraphicFramePr>
              <a:graphicFrameLocks noChangeAspect="1"/>
            </p:cNvGraphicFramePr>
            <p:nvPr/>
          </p:nvGraphicFramePr>
          <p:xfrm>
            <a:off x="288" y="1366"/>
            <a:ext cx="59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" name="Equation" r:id="rId3" imgW="545626" imgH="203024" progId="Equation.DSMT4">
                    <p:embed/>
                  </p:oleObj>
                </mc:Choice>
                <mc:Fallback>
                  <p:oleObj name="Equation" r:id="rId3" imgW="545626" imgH="203024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66"/>
                          <a:ext cx="59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28" name="Object 84"/>
            <p:cNvGraphicFramePr>
              <a:graphicFrameLocks noChangeAspect="1"/>
            </p:cNvGraphicFramePr>
            <p:nvPr/>
          </p:nvGraphicFramePr>
          <p:xfrm>
            <a:off x="1640" y="1366"/>
            <a:ext cx="58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Equation" r:id="rId5" imgW="545626" imgH="203024" progId="Equation.DSMT4">
                    <p:embed/>
                  </p:oleObj>
                </mc:Choice>
                <mc:Fallback>
                  <p:oleObj name="Equation" r:id="rId5" imgW="545626" imgH="203024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366"/>
                          <a:ext cx="587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33" name="AutoShape 9"/>
          <p:cNvSpPr>
            <a:spLocks noChangeArrowheads="1"/>
          </p:cNvSpPr>
          <p:nvPr/>
        </p:nvSpPr>
        <p:spPr bwMode="auto">
          <a:xfrm>
            <a:off x="884238" y="2139950"/>
            <a:ext cx="98425" cy="685800"/>
          </a:xfrm>
          <a:prstGeom prst="downArrow">
            <a:avLst>
              <a:gd name="adj1" fmla="val 50000"/>
              <a:gd name="adj2" fmla="val 174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6234" name="AutoShape 10"/>
          <p:cNvSpPr>
            <a:spLocks noChangeArrowheads="1"/>
          </p:cNvSpPr>
          <p:nvPr/>
        </p:nvSpPr>
        <p:spPr bwMode="auto">
          <a:xfrm>
            <a:off x="2995613" y="2139950"/>
            <a:ext cx="98425" cy="685800"/>
          </a:xfrm>
          <a:prstGeom prst="downArrow">
            <a:avLst>
              <a:gd name="adj1" fmla="val 50000"/>
              <a:gd name="adj2" fmla="val 174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graphicFrame>
        <p:nvGraphicFramePr>
          <p:cNvPr id="6229" name="Object 85"/>
          <p:cNvGraphicFramePr>
            <a:graphicFrameLocks noChangeAspect="1"/>
          </p:cNvGraphicFramePr>
          <p:nvPr/>
        </p:nvGraphicFramePr>
        <p:xfrm>
          <a:off x="620713" y="2884488"/>
          <a:ext cx="6746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884488"/>
                        <a:ext cx="6746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0" name="Object 86"/>
          <p:cNvGraphicFramePr>
            <a:graphicFrameLocks noChangeAspect="1"/>
          </p:cNvGraphicFramePr>
          <p:nvPr/>
        </p:nvGraphicFramePr>
        <p:xfrm>
          <a:off x="2668588" y="2860675"/>
          <a:ext cx="6731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9" imgW="393529" imgH="203112" progId="Equation.DSMT4">
                  <p:embed/>
                </p:oleObj>
              </mc:Choice>
              <mc:Fallback>
                <p:oleObj name="Equation" r:id="rId9" imgW="393529" imgH="203112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860675"/>
                        <a:ext cx="6731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5" name="Text Box 16"/>
          <p:cNvSpPr txBox="1">
            <a:spLocks noChangeArrowheads="1"/>
          </p:cNvSpPr>
          <p:nvPr/>
        </p:nvSpPr>
        <p:spPr bwMode="auto">
          <a:xfrm>
            <a:off x="4251325" y="3622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pSp>
        <p:nvGrpSpPr>
          <p:cNvPr id="6236" name="Group 17"/>
          <p:cNvGrpSpPr>
            <a:grpSpLocks/>
          </p:cNvGrpSpPr>
          <p:nvPr/>
        </p:nvGrpSpPr>
        <p:grpSpPr bwMode="auto">
          <a:xfrm>
            <a:off x="6507163" y="1854200"/>
            <a:ext cx="2286000" cy="1295400"/>
            <a:chOff x="528" y="1392"/>
            <a:chExt cx="1440" cy="816"/>
          </a:xfrm>
        </p:grpSpPr>
        <p:sp>
          <p:nvSpPr>
            <p:cNvPr id="6254" name="Line 18"/>
            <p:cNvSpPr>
              <a:spLocks noChangeShapeType="1"/>
            </p:cNvSpPr>
            <p:nvPr/>
          </p:nvSpPr>
          <p:spPr bwMode="auto">
            <a:xfrm>
              <a:off x="672" y="206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5" name="Line 19"/>
            <p:cNvSpPr>
              <a:spLocks noChangeShapeType="1"/>
            </p:cNvSpPr>
            <p:nvPr/>
          </p:nvSpPr>
          <p:spPr bwMode="auto">
            <a:xfrm flipV="1">
              <a:off x="768" y="13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6" name="Freeform 20"/>
            <p:cNvSpPr>
              <a:spLocks/>
            </p:cNvSpPr>
            <p:nvPr/>
          </p:nvSpPr>
          <p:spPr bwMode="auto">
            <a:xfrm>
              <a:off x="768" y="1536"/>
              <a:ext cx="1008" cy="528"/>
            </a:xfrm>
            <a:custGeom>
              <a:avLst/>
              <a:gdLst>
                <a:gd name="T0" fmla="*/ 0 w 1008"/>
                <a:gd name="T1" fmla="*/ 571 h 488"/>
                <a:gd name="T2" fmla="*/ 96 w 1008"/>
                <a:gd name="T3" fmla="*/ 346 h 488"/>
                <a:gd name="T4" fmla="*/ 384 w 1008"/>
                <a:gd name="T5" fmla="*/ 66 h 488"/>
                <a:gd name="T6" fmla="*/ 672 w 1008"/>
                <a:gd name="T7" fmla="*/ 10 h 488"/>
                <a:gd name="T8" fmla="*/ 1008 w 1008"/>
                <a:gd name="T9" fmla="*/ 10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488"/>
                <a:gd name="T17" fmla="*/ 1008 w 1008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488">
                  <a:moveTo>
                    <a:pt x="0" y="488"/>
                  </a:moveTo>
                  <a:cubicBezTo>
                    <a:pt x="16" y="428"/>
                    <a:pt x="32" y="368"/>
                    <a:pt x="96" y="296"/>
                  </a:cubicBezTo>
                  <a:cubicBezTo>
                    <a:pt x="160" y="224"/>
                    <a:pt x="288" y="104"/>
                    <a:pt x="384" y="56"/>
                  </a:cubicBezTo>
                  <a:cubicBezTo>
                    <a:pt x="480" y="8"/>
                    <a:pt x="568" y="16"/>
                    <a:pt x="672" y="8"/>
                  </a:cubicBezTo>
                  <a:cubicBezTo>
                    <a:pt x="776" y="0"/>
                    <a:pt x="952" y="8"/>
                    <a:pt x="1008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7" name="Text Box 21"/>
            <p:cNvSpPr txBox="1">
              <a:spLocks noChangeArrowheads="1"/>
            </p:cNvSpPr>
            <p:nvPr/>
          </p:nvSpPr>
          <p:spPr bwMode="auto">
            <a:xfrm>
              <a:off x="528" y="1392"/>
              <a:ext cx="20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y(t)</a:t>
              </a:r>
            </a:p>
          </p:txBody>
        </p:sp>
        <p:sp>
          <p:nvSpPr>
            <p:cNvPr id="6258" name="Text Box 22"/>
            <p:cNvSpPr txBox="1">
              <a:spLocks noChangeArrowheads="1"/>
            </p:cNvSpPr>
            <p:nvPr/>
          </p:nvSpPr>
          <p:spPr bwMode="auto">
            <a:xfrm>
              <a:off x="1910" y="2040"/>
              <a:ext cx="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6237" name="Group 23"/>
          <p:cNvGrpSpPr>
            <a:grpSpLocks/>
          </p:cNvGrpSpPr>
          <p:nvPr/>
        </p:nvGrpSpPr>
        <p:grpSpPr bwMode="auto">
          <a:xfrm>
            <a:off x="3760788" y="1143000"/>
            <a:ext cx="3127375" cy="4400550"/>
            <a:chOff x="1968" y="750"/>
            <a:chExt cx="1938" cy="2772"/>
          </a:xfrm>
        </p:grpSpPr>
        <p:sp>
          <p:nvSpPr>
            <p:cNvPr id="6240" name="Line 24"/>
            <p:cNvSpPr>
              <a:spLocks noChangeShapeType="1"/>
            </p:cNvSpPr>
            <p:nvPr/>
          </p:nvSpPr>
          <p:spPr bwMode="auto">
            <a:xfrm flipV="1">
              <a:off x="2160" y="79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1" name="Line 25"/>
            <p:cNvSpPr>
              <a:spLocks noChangeShapeType="1"/>
            </p:cNvSpPr>
            <p:nvPr/>
          </p:nvSpPr>
          <p:spPr bwMode="auto">
            <a:xfrm>
              <a:off x="1968" y="252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2" name="Freeform 26"/>
            <p:cNvSpPr>
              <a:spLocks/>
            </p:cNvSpPr>
            <p:nvPr/>
          </p:nvSpPr>
          <p:spPr bwMode="auto">
            <a:xfrm>
              <a:off x="2160" y="1038"/>
              <a:ext cx="1488" cy="1488"/>
            </a:xfrm>
            <a:custGeom>
              <a:avLst/>
              <a:gdLst>
                <a:gd name="T0" fmla="*/ 0 w 1488"/>
                <a:gd name="T1" fmla="*/ 1488 h 1488"/>
                <a:gd name="T2" fmla="*/ 384 w 1488"/>
                <a:gd name="T3" fmla="*/ 960 h 1488"/>
                <a:gd name="T4" fmla="*/ 960 w 1488"/>
                <a:gd name="T5" fmla="*/ 384 h 1488"/>
                <a:gd name="T6" fmla="*/ 1488 w 1488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488"/>
                <a:gd name="T14" fmla="*/ 1488 w 148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488">
                  <a:moveTo>
                    <a:pt x="0" y="1488"/>
                  </a:moveTo>
                  <a:cubicBezTo>
                    <a:pt x="112" y="1316"/>
                    <a:pt x="224" y="1144"/>
                    <a:pt x="384" y="960"/>
                  </a:cubicBezTo>
                  <a:cubicBezTo>
                    <a:pt x="544" y="776"/>
                    <a:pt x="776" y="544"/>
                    <a:pt x="960" y="384"/>
                  </a:cubicBezTo>
                  <a:cubicBezTo>
                    <a:pt x="1144" y="224"/>
                    <a:pt x="1400" y="64"/>
                    <a:pt x="14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3" name="Text Box 27"/>
            <p:cNvSpPr txBox="1">
              <a:spLocks noChangeArrowheads="1"/>
            </p:cNvSpPr>
            <p:nvPr/>
          </p:nvSpPr>
          <p:spPr bwMode="auto">
            <a:xfrm>
              <a:off x="3792" y="2526"/>
              <a:ext cx="11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244" name="Text Box 28"/>
            <p:cNvSpPr txBox="1">
              <a:spLocks noChangeArrowheads="1"/>
            </p:cNvSpPr>
            <p:nvPr/>
          </p:nvSpPr>
          <p:spPr bwMode="auto">
            <a:xfrm>
              <a:off x="2208" y="750"/>
              <a:ext cx="11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245" name="Line 29"/>
            <p:cNvSpPr>
              <a:spLocks noChangeShapeType="1"/>
            </p:cNvSpPr>
            <p:nvPr/>
          </p:nvSpPr>
          <p:spPr bwMode="auto">
            <a:xfrm>
              <a:off x="2688" y="251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6" name="Line 30"/>
            <p:cNvSpPr>
              <a:spLocks noChangeShapeType="1"/>
            </p:cNvSpPr>
            <p:nvPr/>
          </p:nvSpPr>
          <p:spPr bwMode="auto">
            <a:xfrm>
              <a:off x="2592" y="256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7" name="AutoShape 31"/>
            <p:cNvSpPr>
              <a:spLocks noChangeArrowheads="1"/>
            </p:cNvSpPr>
            <p:nvPr/>
          </p:nvSpPr>
          <p:spPr bwMode="auto">
            <a:xfrm>
              <a:off x="2640" y="1806"/>
              <a:ext cx="96" cy="96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6248" name="AutoShape 32"/>
            <p:cNvSpPr>
              <a:spLocks noChangeArrowheads="1"/>
            </p:cNvSpPr>
            <p:nvPr/>
          </p:nvSpPr>
          <p:spPr bwMode="auto">
            <a:xfrm>
              <a:off x="3120" y="1326"/>
              <a:ext cx="96" cy="96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6249" name="Line 33"/>
            <p:cNvSpPr>
              <a:spLocks noChangeShapeType="1"/>
            </p:cNvSpPr>
            <p:nvPr/>
          </p:nvSpPr>
          <p:spPr bwMode="auto">
            <a:xfrm>
              <a:off x="3168" y="256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" name="Text Box 34"/>
            <p:cNvSpPr txBox="1">
              <a:spLocks noChangeArrowheads="1"/>
            </p:cNvSpPr>
            <p:nvPr/>
          </p:nvSpPr>
          <p:spPr bwMode="auto">
            <a:xfrm>
              <a:off x="3216" y="2610"/>
              <a:ext cx="20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x(t)</a:t>
              </a:r>
            </a:p>
          </p:txBody>
        </p:sp>
        <p:sp>
          <p:nvSpPr>
            <p:cNvPr id="6251" name="Text Box 35"/>
            <p:cNvSpPr txBox="1">
              <a:spLocks noChangeArrowheads="1"/>
            </p:cNvSpPr>
            <p:nvPr/>
          </p:nvSpPr>
          <p:spPr bwMode="auto">
            <a:xfrm>
              <a:off x="2582" y="3330"/>
              <a:ext cx="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252" name="Text Box 36"/>
            <p:cNvSpPr txBox="1">
              <a:spLocks noChangeArrowheads="1"/>
            </p:cNvSpPr>
            <p:nvPr/>
          </p:nvSpPr>
          <p:spPr bwMode="auto">
            <a:xfrm>
              <a:off x="3216" y="1326"/>
              <a:ext cx="22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en-GB" altLang="hu-HU" sz="1400">
                  <a:latin typeface="Times New Roman" pitchFamily="18" charset="0"/>
                </a:rPr>
                <a:t>WP</a:t>
              </a:r>
              <a:r>
                <a:rPr lang="en-GB" altLang="hu-HU" sz="1400" baseline="-25000">
                  <a:latin typeface="Times New Roman" pitchFamily="18" charset="0"/>
                </a:rPr>
                <a:t>2</a:t>
              </a:r>
              <a:endParaRPr lang="hu-HU" altLang="hu-HU" sz="1400" baseline="-25000">
                <a:latin typeface="Times New Roman" pitchFamily="18" charset="0"/>
              </a:endParaRPr>
            </a:p>
          </p:txBody>
        </p:sp>
        <p:sp>
          <p:nvSpPr>
            <p:cNvPr id="6253" name="Text Box 37"/>
            <p:cNvSpPr txBox="1">
              <a:spLocks noChangeArrowheads="1"/>
            </p:cNvSpPr>
            <p:nvPr/>
          </p:nvSpPr>
          <p:spPr bwMode="auto">
            <a:xfrm>
              <a:off x="2462" y="1662"/>
              <a:ext cx="22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en-GB" altLang="hu-HU" sz="1400">
                  <a:latin typeface="Times New Roman" pitchFamily="18" charset="0"/>
                </a:rPr>
                <a:t>WP</a:t>
              </a:r>
              <a:r>
                <a:rPr lang="en-GB" altLang="hu-HU" sz="1400" baseline="-25000">
                  <a:latin typeface="Times New Roman" pitchFamily="18" charset="0"/>
                </a:rPr>
                <a:t>1</a:t>
              </a:r>
              <a:endParaRPr lang="hu-HU" altLang="hu-HU" sz="1400" baseline="-25000">
                <a:latin typeface="Times New Roman" pitchFamily="18" charset="0"/>
              </a:endParaRPr>
            </a:p>
          </p:txBody>
        </p:sp>
      </p:grpSp>
      <p:sp>
        <p:nvSpPr>
          <p:cNvPr id="6238" name="Text Box 38"/>
          <p:cNvSpPr txBox="1">
            <a:spLocks noChangeArrowheads="1"/>
          </p:cNvSpPr>
          <p:nvPr/>
        </p:nvSpPr>
        <p:spPr bwMode="auto">
          <a:xfrm>
            <a:off x="420688" y="3543300"/>
            <a:ext cx="32131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Statikus karakterisztika csak önbeálló jellegű szakaszoknál létezik!</a:t>
            </a:r>
          </a:p>
          <a:p>
            <a:pPr algn="ctr">
              <a:spcBef>
                <a:spcPct val="50000"/>
              </a:spcBef>
            </a:pPr>
            <a:r>
              <a:rPr lang="hu-HU" altLang="hu-HU" sz="2400" dirty="0">
                <a:latin typeface="Times New Roman" pitchFamily="18" charset="0"/>
              </a:rPr>
              <a:t>Integráló szakaszoknak csak direkt vagy inverz jellege van!</a:t>
            </a:r>
          </a:p>
        </p:txBody>
      </p:sp>
      <p:sp>
        <p:nvSpPr>
          <p:cNvPr id="6239" name="Text Box 39"/>
          <p:cNvSpPr txBox="1">
            <a:spLocks noChangeArrowheads="1"/>
          </p:cNvSpPr>
          <p:nvPr/>
        </p:nvSpPr>
        <p:spPr bwMode="auto">
          <a:xfrm>
            <a:off x="5741988" y="4554538"/>
            <a:ext cx="301625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hu-HU" sz="2400">
                <a:latin typeface="Times New Roman" pitchFamily="18" charset="0"/>
              </a:rPr>
              <a:t>A dinamikus viselkedés az önbeálló és az integráló jellegű szakaszoknál</a:t>
            </a:r>
            <a:r>
              <a:rPr lang="hu-HU" altLang="hu-HU"/>
              <a:t> </a:t>
            </a:r>
            <a:r>
              <a:rPr lang="hu-HU" altLang="hu-HU" sz="2400">
                <a:latin typeface="Times New Roman" pitchFamily="18" charset="0"/>
              </a:rPr>
              <a:t>egyaránt vizsgálható!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76250" y="414338"/>
            <a:ext cx="8229600" cy="814387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Dinamikus vizsgálat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595" y="1538790"/>
            <a:ext cx="7416800" cy="463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Egy bemeneti változó függvényében vizsgáljuk, a többit üzemi értéken van.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Az üzemi értéktől való eltérés zavarásként lesz figyelembe véve.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A dinamikus vizsgálat lineáris jelátviteli tagok esetén jól kidolgozott.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Mérnöki szempontból egy jelátviteli tag akkor lineáris, ha kellő pontossággal érvényes rá a szuperpozíció.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4688" y="3683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A szuperpozíció törvénye</a:t>
            </a:r>
            <a:r>
              <a:rPr lang="en-GB" sz="3600" dirty="0" smtClean="0"/>
              <a:t> </a:t>
            </a:r>
            <a:endParaRPr lang="hu-HU" sz="3600" dirty="0" smtClean="0"/>
          </a:p>
        </p:txBody>
      </p:sp>
      <p:sp>
        <p:nvSpPr>
          <p:cNvPr id="8248" name="Text Box 3"/>
          <p:cNvSpPr txBox="1">
            <a:spLocks noChangeArrowheads="1"/>
          </p:cNvSpPr>
          <p:nvPr/>
        </p:nvSpPr>
        <p:spPr bwMode="auto">
          <a:xfrm>
            <a:off x="655638" y="2517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pSp>
        <p:nvGrpSpPr>
          <p:cNvPr id="8249" name="Group 4"/>
          <p:cNvGrpSpPr>
            <a:grpSpLocks/>
          </p:cNvGrpSpPr>
          <p:nvPr/>
        </p:nvGrpSpPr>
        <p:grpSpPr bwMode="auto">
          <a:xfrm>
            <a:off x="747713" y="1257300"/>
            <a:ext cx="1600200" cy="838200"/>
            <a:chOff x="4080" y="1200"/>
            <a:chExt cx="1008" cy="528"/>
          </a:xfrm>
        </p:grpSpPr>
        <p:sp>
          <p:nvSpPr>
            <p:cNvPr id="8283" name="Line 5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84" name="Line 6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250" name="Group 7"/>
          <p:cNvGrpSpPr>
            <a:grpSpLocks/>
          </p:cNvGrpSpPr>
          <p:nvPr/>
        </p:nvGrpSpPr>
        <p:grpSpPr bwMode="auto">
          <a:xfrm>
            <a:off x="6005513" y="1333500"/>
            <a:ext cx="1600200" cy="838200"/>
            <a:chOff x="4080" y="1200"/>
            <a:chExt cx="1008" cy="528"/>
          </a:xfrm>
        </p:grpSpPr>
        <p:sp>
          <p:nvSpPr>
            <p:cNvPr id="8281" name="Line 8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82" name="Line 9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251" name="Group 10"/>
          <p:cNvGrpSpPr>
            <a:grpSpLocks/>
          </p:cNvGrpSpPr>
          <p:nvPr/>
        </p:nvGrpSpPr>
        <p:grpSpPr bwMode="auto">
          <a:xfrm>
            <a:off x="6005513" y="2247900"/>
            <a:ext cx="1600200" cy="838200"/>
            <a:chOff x="4080" y="1200"/>
            <a:chExt cx="1008" cy="528"/>
          </a:xfrm>
        </p:grpSpPr>
        <p:sp>
          <p:nvSpPr>
            <p:cNvPr id="8279" name="Line 11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80" name="Line 12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8252" name="Text Box 13"/>
          <p:cNvSpPr txBox="1">
            <a:spLocks noChangeArrowheads="1"/>
          </p:cNvSpPr>
          <p:nvPr/>
        </p:nvSpPr>
        <p:spPr bwMode="auto">
          <a:xfrm>
            <a:off x="2824163" y="5557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sp>
        <p:nvSpPr>
          <p:cNvPr id="8253" name="Rectangle 14"/>
          <p:cNvSpPr>
            <a:spLocks noChangeArrowheads="1"/>
          </p:cNvSpPr>
          <p:nvPr/>
        </p:nvSpPr>
        <p:spPr bwMode="auto">
          <a:xfrm>
            <a:off x="3694113" y="16383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8254" name="Line 15"/>
          <p:cNvSpPr>
            <a:spLocks noChangeShapeType="1"/>
          </p:cNvSpPr>
          <p:nvPr/>
        </p:nvSpPr>
        <p:spPr bwMode="auto">
          <a:xfrm>
            <a:off x="3084513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8255" name="Line 16"/>
          <p:cNvSpPr>
            <a:spLocks noChangeShapeType="1"/>
          </p:cNvSpPr>
          <p:nvPr/>
        </p:nvSpPr>
        <p:spPr bwMode="auto">
          <a:xfrm>
            <a:off x="4913313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8256" name="Text Box 17"/>
          <p:cNvSpPr txBox="1">
            <a:spLocks noChangeArrowheads="1"/>
          </p:cNvSpPr>
          <p:nvPr/>
        </p:nvSpPr>
        <p:spPr bwMode="auto">
          <a:xfrm>
            <a:off x="3051175" y="1676400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x(t)</a:t>
            </a:r>
          </a:p>
        </p:txBody>
      </p:sp>
      <p:sp>
        <p:nvSpPr>
          <p:cNvPr id="8257" name="Text Box 18"/>
          <p:cNvSpPr txBox="1">
            <a:spLocks noChangeArrowheads="1"/>
          </p:cNvSpPr>
          <p:nvPr/>
        </p:nvSpPr>
        <p:spPr bwMode="auto">
          <a:xfrm>
            <a:off x="5065713" y="1676400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y(t)</a:t>
            </a:r>
          </a:p>
        </p:txBody>
      </p:sp>
      <p:sp>
        <p:nvSpPr>
          <p:cNvPr id="8258" name="Text Box 19"/>
          <p:cNvSpPr txBox="1">
            <a:spLocks noChangeArrowheads="1"/>
          </p:cNvSpPr>
          <p:nvPr/>
        </p:nvSpPr>
        <p:spPr bwMode="auto">
          <a:xfrm>
            <a:off x="3051175" y="1966913"/>
            <a:ext cx="469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x(j</a:t>
            </a:r>
            <a:r>
              <a:rPr lang="hu-HU" altLang="hu-HU" sz="1600">
                <a:latin typeface="Times New Roman" pitchFamily="18" charset="0"/>
                <a:sym typeface="Symbol" pitchFamily="18" charset="2"/>
              </a:rPr>
              <a:t></a:t>
            </a:r>
            <a:r>
              <a:rPr lang="hu-HU" altLang="hu-HU" sz="1600">
                <a:latin typeface="Times New Roman" pitchFamily="18" charset="0"/>
              </a:rPr>
              <a:t>)</a:t>
            </a:r>
          </a:p>
        </p:txBody>
      </p:sp>
      <p:sp>
        <p:nvSpPr>
          <p:cNvPr id="8259" name="Text Box 20"/>
          <p:cNvSpPr txBox="1">
            <a:spLocks noChangeArrowheads="1"/>
          </p:cNvSpPr>
          <p:nvPr/>
        </p:nvSpPr>
        <p:spPr bwMode="auto">
          <a:xfrm>
            <a:off x="5040313" y="1976438"/>
            <a:ext cx="469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y(j</a:t>
            </a:r>
            <a:r>
              <a:rPr lang="hu-HU" altLang="hu-HU" sz="1600">
                <a:latin typeface="Times New Roman" pitchFamily="18" charset="0"/>
                <a:sym typeface="Symbol" pitchFamily="18" charset="2"/>
              </a:rPr>
              <a:t></a:t>
            </a:r>
            <a:r>
              <a:rPr lang="hu-HU" altLang="hu-HU" sz="160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8246" name="Object 54"/>
          <p:cNvGraphicFramePr>
            <a:graphicFrameLocks noChangeAspect="1"/>
          </p:cNvGraphicFramePr>
          <p:nvPr/>
        </p:nvGraphicFramePr>
        <p:xfrm>
          <a:off x="2343150" y="2476500"/>
          <a:ext cx="36861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4" imgW="1739900" imgH="685800" progId="Equation.DSMT4">
                  <p:embed/>
                </p:oleObj>
              </mc:Choice>
              <mc:Fallback>
                <p:oleObj name="Equation" r:id="rId4" imgW="1739900" imgH="685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476500"/>
                        <a:ext cx="3686175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60" name="Group 22"/>
          <p:cNvGrpSpPr>
            <a:grpSpLocks/>
          </p:cNvGrpSpPr>
          <p:nvPr/>
        </p:nvGrpSpPr>
        <p:grpSpPr bwMode="auto">
          <a:xfrm>
            <a:off x="747713" y="2247900"/>
            <a:ext cx="1600200" cy="838200"/>
            <a:chOff x="4080" y="1200"/>
            <a:chExt cx="1008" cy="528"/>
          </a:xfrm>
        </p:grpSpPr>
        <p:sp>
          <p:nvSpPr>
            <p:cNvPr id="8277" name="Line 23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78" name="Line 24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8261" name="Line 25"/>
          <p:cNvSpPr>
            <a:spLocks noChangeShapeType="1"/>
          </p:cNvSpPr>
          <p:nvPr/>
        </p:nvSpPr>
        <p:spPr bwMode="auto">
          <a:xfrm>
            <a:off x="900113" y="20193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8262" name="Line 26"/>
          <p:cNvSpPr>
            <a:spLocks noChangeShapeType="1"/>
          </p:cNvSpPr>
          <p:nvPr/>
        </p:nvSpPr>
        <p:spPr bwMode="auto">
          <a:xfrm flipV="1">
            <a:off x="900113" y="26289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263" name="Group 27"/>
          <p:cNvGrpSpPr>
            <a:grpSpLocks/>
          </p:cNvGrpSpPr>
          <p:nvPr/>
        </p:nvGrpSpPr>
        <p:grpSpPr bwMode="auto">
          <a:xfrm>
            <a:off x="747713" y="3238500"/>
            <a:ext cx="1600200" cy="838200"/>
            <a:chOff x="384" y="3264"/>
            <a:chExt cx="1008" cy="528"/>
          </a:xfrm>
        </p:grpSpPr>
        <p:grpSp>
          <p:nvGrpSpPr>
            <p:cNvPr id="8273" name="Group 28"/>
            <p:cNvGrpSpPr>
              <a:grpSpLocks/>
            </p:cNvGrpSpPr>
            <p:nvPr/>
          </p:nvGrpSpPr>
          <p:grpSpPr bwMode="auto">
            <a:xfrm>
              <a:off x="384" y="3264"/>
              <a:ext cx="1008" cy="528"/>
              <a:chOff x="4080" y="1200"/>
              <a:chExt cx="1008" cy="528"/>
            </a:xfrm>
          </p:grpSpPr>
          <p:sp>
            <p:nvSpPr>
              <p:cNvPr id="8275" name="Line 29"/>
              <p:cNvSpPr>
                <a:spLocks noChangeShapeType="1"/>
              </p:cNvSpPr>
              <p:nvPr/>
            </p:nvSpPr>
            <p:spPr bwMode="auto">
              <a:xfrm flipH="1" flipV="1">
                <a:off x="4176" y="120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276" name="Line 30"/>
              <p:cNvSpPr>
                <a:spLocks noChangeShapeType="1"/>
              </p:cNvSpPr>
              <p:nvPr/>
            </p:nvSpPr>
            <p:spPr bwMode="auto">
              <a:xfrm>
                <a:off x="4080" y="168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8274" name="Line 31"/>
            <p:cNvSpPr>
              <a:spLocks noChangeShapeType="1"/>
            </p:cNvSpPr>
            <p:nvPr/>
          </p:nvSpPr>
          <p:spPr bwMode="auto">
            <a:xfrm flipV="1">
              <a:off x="4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8264" name="Freeform 32"/>
          <p:cNvSpPr>
            <a:spLocks/>
          </p:cNvSpPr>
          <p:nvPr/>
        </p:nvSpPr>
        <p:spPr bwMode="auto">
          <a:xfrm>
            <a:off x="6157913" y="1638300"/>
            <a:ext cx="1219200" cy="457200"/>
          </a:xfrm>
          <a:custGeom>
            <a:avLst/>
            <a:gdLst>
              <a:gd name="T0" fmla="*/ 0 w 768"/>
              <a:gd name="T1" fmla="*/ 1004960749 h 208"/>
              <a:gd name="T2" fmla="*/ 362902484 w 768"/>
              <a:gd name="T3" fmla="*/ 541133546 h 208"/>
              <a:gd name="T4" fmla="*/ 725804968 w 768"/>
              <a:gd name="T5" fmla="*/ 77304179 h 208"/>
              <a:gd name="T6" fmla="*/ 1935480178 w 768"/>
              <a:gd name="T7" fmla="*/ 77304179 h 20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08"/>
              <a:gd name="T14" fmla="*/ 768 w 768"/>
              <a:gd name="T15" fmla="*/ 208 h 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08">
                <a:moveTo>
                  <a:pt x="0" y="208"/>
                </a:moveTo>
                <a:cubicBezTo>
                  <a:pt x="48" y="176"/>
                  <a:pt x="96" y="144"/>
                  <a:pt x="144" y="112"/>
                </a:cubicBezTo>
                <a:cubicBezTo>
                  <a:pt x="192" y="80"/>
                  <a:pt x="184" y="32"/>
                  <a:pt x="288" y="16"/>
                </a:cubicBezTo>
                <a:cubicBezTo>
                  <a:pt x="392" y="0"/>
                  <a:pt x="580" y="8"/>
                  <a:pt x="768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8265" name="Freeform 33"/>
          <p:cNvSpPr>
            <a:spLocks/>
          </p:cNvSpPr>
          <p:nvPr/>
        </p:nvSpPr>
        <p:spPr bwMode="auto">
          <a:xfrm>
            <a:off x="6157913" y="2400300"/>
            <a:ext cx="1066800" cy="635000"/>
          </a:xfrm>
          <a:custGeom>
            <a:avLst/>
            <a:gdLst>
              <a:gd name="T0" fmla="*/ 0 w 672"/>
              <a:gd name="T1" fmla="*/ 967740102 h 400"/>
              <a:gd name="T2" fmla="*/ 362902467 w 672"/>
              <a:gd name="T3" fmla="*/ 846772638 h 400"/>
              <a:gd name="T4" fmla="*/ 1693545178 w 672"/>
              <a:gd name="T5" fmla="*/ 0 h 400"/>
              <a:gd name="T6" fmla="*/ 0 60000 65536"/>
              <a:gd name="T7" fmla="*/ 0 60000 65536"/>
              <a:gd name="T8" fmla="*/ 0 60000 65536"/>
              <a:gd name="T9" fmla="*/ 0 w 672"/>
              <a:gd name="T10" fmla="*/ 0 h 400"/>
              <a:gd name="T11" fmla="*/ 672 w 67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00">
                <a:moveTo>
                  <a:pt x="0" y="384"/>
                </a:moveTo>
                <a:cubicBezTo>
                  <a:pt x="16" y="392"/>
                  <a:pt x="32" y="400"/>
                  <a:pt x="144" y="336"/>
                </a:cubicBezTo>
                <a:cubicBezTo>
                  <a:pt x="256" y="272"/>
                  <a:pt x="584" y="56"/>
                  <a:pt x="6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266" name="Group 34"/>
          <p:cNvGrpSpPr>
            <a:grpSpLocks/>
          </p:cNvGrpSpPr>
          <p:nvPr/>
        </p:nvGrpSpPr>
        <p:grpSpPr bwMode="auto">
          <a:xfrm>
            <a:off x="6005513" y="3238500"/>
            <a:ext cx="1600200" cy="838200"/>
            <a:chOff x="3840" y="3312"/>
            <a:chExt cx="1008" cy="528"/>
          </a:xfrm>
        </p:grpSpPr>
        <p:grpSp>
          <p:nvGrpSpPr>
            <p:cNvPr id="8269" name="Group 35"/>
            <p:cNvGrpSpPr>
              <a:grpSpLocks/>
            </p:cNvGrpSpPr>
            <p:nvPr/>
          </p:nvGrpSpPr>
          <p:grpSpPr bwMode="auto">
            <a:xfrm>
              <a:off x="3840" y="3312"/>
              <a:ext cx="1008" cy="528"/>
              <a:chOff x="4080" y="1200"/>
              <a:chExt cx="1008" cy="528"/>
            </a:xfrm>
          </p:grpSpPr>
          <p:sp>
            <p:nvSpPr>
              <p:cNvPr id="8271" name="Line 36"/>
              <p:cNvSpPr>
                <a:spLocks noChangeShapeType="1"/>
              </p:cNvSpPr>
              <p:nvPr/>
            </p:nvSpPr>
            <p:spPr bwMode="auto">
              <a:xfrm flipH="1" flipV="1">
                <a:off x="4176" y="120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272" name="Line 37"/>
              <p:cNvSpPr>
                <a:spLocks noChangeShapeType="1"/>
              </p:cNvSpPr>
              <p:nvPr/>
            </p:nvSpPr>
            <p:spPr bwMode="auto">
              <a:xfrm>
                <a:off x="4080" y="168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8270" name="Freeform 38"/>
            <p:cNvSpPr>
              <a:spLocks/>
            </p:cNvSpPr>
            <p:nvPr/>
          </p:nvSpPr>
          <p:spPr bwMode="auto">
            <a:xfrm>
              <a:off x="3936" y="3312"/>
              <a:ext cx="576" cy="480"/>
            </a:xfrm>
            <a:custGeom>
              <a:avLst/>
              <a:gdLst>
                <a:gd name="T0" fmla="*/ 0 w 576"/>
                <a:gd name="T1" fmla="*/ 480 h 480"/>
                <a:gd name="T2" fmla="*/ 192 w 576"/>
                <a:gd name="T3" fmla="*/ 432 h 480"/>
                <a:gd name="T4" fmla="*/ 384 w 576"/>
                <a:gd name="T5" fmla="*/ 288 h 480"/>
                <a:gd name="T6" fmla="*/ 528 w 576"/>
                <a:gd name="T7" fmla="*/ 96 h 480"/>
                <a:gd name="T8" fmla="*/ 576 w 576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80"/>
                <a:gd name="T17" fmla="*/ 576 w 576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80">
                  <a:moveTo>
                    <a:pt x="0" y="480"/>
                  </a:moveTo>
                  <a:cubicBezTo>
                    <a:pt x="64" y="472"/>
                    <a:pt x="128" y="464"/>
                    <a:pt x="192" y="432"/>
                  </a:cubicBezTo>
                  <a:cubicBezTo>
                    <a:pt x="256" y="400"/>
                    <a:pt x="328" y="344"/>
                    <a:pt x="384" y="288"/>
                  </a:cubicBezTo>
                  <a:cubicBezTo>
                    <a:pt x="440" y="232"/>
                    <a:pt x="496" y="144"/>
                    <a:pt x="528" y="96"/>
                  </a:cubicBezTo>
                  <a:cubicBezTo>
                    <a:pt x="560" y="48"/>
                    <a:pt x="568" y="24"/>
                    <a:pt x="5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8267" name="Rectangle 39"/>
          <p:cNvSpPr>
            <a:spLocks noChangeArrowheads="1"/>
          </p:cNvSpPr>
          <p:nvPr/>
        </p:nvSpPr>
        <p:spPr bwMode="auto">
          <a:xfrm>
            <a:off x="642938" y="4433888"/>
            <a:ext cx="763905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hu-HU" altLang="hu-HU" sz="2000">
                <a:latin typeface="Times New Roman" pitchFamily="18" charset="0"/>
              </a:rPr>
              <a:t>Külön-külön tetszőleges jelekkel gerjesztve a jelátvivő tagot és mérve a válaszfüggvényeket, majd összegezve a gerjesztő jeleket megismételve a mérést, ha az eredmény az, hogy az első két válaszfüggvény összege elegendő pontossággal azonos az az összegzett jelre adott válasszal, akkor a jelátvivő tag lineárisnak tekinthető</a:t>
            </a:r>
            <a:endParaRPr lang="en-GB" altLang="hu-HU" sz="2000">
              <a:latin typeface="Times New Roman" pitchFamily="18" charset="0"/>
            </a:endParaRPr>
          </a:p>
        </p:txBody>
      </p:sp>
      <p:sp>
        <p:nvSpPr>
          <p:cNvPr id="8268" name="Line 40"/>
          <p:cNvSpPr>
            <a:spLocks noChangeShapeType="1"/>
          </p:cNvSpPr>
          <p:nvPr/>
        </p:nvSpPr>
        <p:spPr bwMode="auto">
          <a:xfrm>
            <a:off x="900113" y="1671638"/>
            <a:ext cx="132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1675" y="32385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smtClean="0"/>
              <a:t>Szabványos vizsgáló jelek</a:t>
            </a: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709988" y="14605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3100388" y="180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4929188" y="180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067050" y="1498600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x(t)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5081588" y="1498600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y(t)</a:t>
            </a:r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 rot="-5400000">
            <a:off x="1955800" y="13589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rot="-5400000">
            <a:off x="660400" y="1701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5816600" y="2146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V="1">
            <a:off x="5969000" y="10795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 rot="-5400000">
            <a:off x="2006600" y="8509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64" name="Freeform 13"/>
          <p:cNvSpPr>
            <a:spLocks/>
          </p:cNvSpPr>
          <p:nvPr/>
        </p:nvSpPr>
        <p:spPr bwMode="auto">
          <a:xfrm>
            <a:off x="5969000" y="1308100"/>
            <a:ext cx="1600200" cy="838200"/>
          </a:xfrm>
          <a:custGeom>
            <a:avLst/>
            <a:gdLst>
              <a:gd name="T0" fmla="*/ 0 w 1008"/>
              <a:gd name="T1" fmla="*/ 1439711627 h 488"/>
              <a:gd name="T2" fmla="*/ 241935041 w 1008"/>
              <a:gd name="T3" fmla="*/ 873266986 h 488"/>
              <a:gd name="T4" fmla="*/ 967740162 w 1008"/>
              <a:gd name="T5" fmla="*/ 165213011 h 488"/>
              <a:gd name="T6" fmla="*/ 1693545384 w 1008"/>
              <a:gd name="T7" fmla="*/ 23601858 h 488"/>
              <a:gd name="T8" fmla="*/ 2147483647 w 1008"/>
              <a:gd name="T9" fmla="*/ 23601858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488"/>
              <a:gd name="T17" fmla="*/ 1008 w 1008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488">
                <a:moveTo>
                  <a:pt x="0" y="488"/>
                </a:moveTo>
                <a:cubicBezTo>
                  <a:pt x="16" y="428"/>
                  <a:pt x="32" y="368"/>
                  <a:pt x="96" y="296"/>
                </a:cubicBezTo>
                <a:cubicBezTo>
                  <a:pt x="160" y="224"/>
                  <a:pt x="288" y="104"/>
                  <a:pt x="384" y="56"/>
                </a:cubicBezTo>
                <a:cubicBezTo>
                  <a:pt x="480" y="8"/>
                  <a:pt x="568" y="16"/>
                  <a:pt x="672" y="8"/>
                </a:cubicBezTo>
                <a:cubicBezTo>
                  <a:pt x="776" y="0"/>
                  <a:pt x="952" y="8"/>
                  <a:pt x="1008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825500" y="1130300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x(t)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5588000" y="1079500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y(t)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7781925" y="2108200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2765425" y="2120900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698500" y="2514600"/>
            <a:ext cx="7569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 sz="2000">
                <a:latin typeface="Times New Roman" pitchFamily="18" charset="0"/>
              </a:rPr>
              <a:t>Ha érvényes a szuperpozíció, akkor alkalmazhatók a szabványos vizsgáló jelek. Ezekből a jelekből tetszőleges jel összerakható!</a:t>
            </a:r>
            <a:endParaRPr lang="en-US" altLang="hu-HU" sz="2000">
              <a:latin typeface="Times New Roman" pitchFamily="18" charset="0"/>
            </a:endParaRPr>
          </a:p>
        </p:txBody>
      </p:sp>
      <p:grpSp>
        <p:nvGrpSpPr>
          <p:cNvPr id="23570" name="Group 40"/>
          <p:cNvGrpSpPr>
            <a:grpSpLocks/>
          </p:cNvGrpSpPr>
          <p:nvPr/>
        </p:nvGrpSpPr>
        <p:grpSpPr bwMode="auto">
          <a:xfrm>
            <a:off x="2681288" y="3429000"/>
            <a:ext cx="1673225" cy="1044575"/>
            <a:chOff x="2140" y="2664"/>
            <a:chExt cx="1054" cy="658"/>
          </a:xfrm>
        </p:grpSpPr>
        <p:grpSp>
          <p:nvGrpSpPr>
            <p:cNvPr id="23602" name="Group 22"/>
            <p:cNvGrpSpPr>
              <a:grpSpLocks/>
            </p:cNvGrpSpPr>
            <p:nvPr/>
          </p:nvGrpSpPr>
          <p:grpSpPr bwMode="auto">
            <a:xfrm>
              <a:off x="2140" y="2664"/>
              <a:ext cx="1008" cy="528"/>
              <a:chOff x="4080" y="1200"/>
              <a:chExt cx="1008" cy="528"/>
            </a:xfrm>
          </p:grpSpPr>
          <p:sp>
            <p:nvSpPr>
              <p:cNvPr id="23604" name="Line 23"/>
              <p:cNvSpPr>
                <a:spLocks noChangeShapeType="1"/>
              </p:cNvSpPr>
              <p:nvPr/>
            </p:nvSpPr>
            <p:spPr bwMode="auto">
              <a:xfrm flipH="1" flipV="1">
                <a:off x="4176" y="120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3605" name="Line 24"/>
              <p:cNvSpPr>
                <a:spLocks noChangeShapeType="1"/>
              </p:cNvSpPr>
              <p:nvPr/>
            </p:nvSpPr>
            <p:spPr bwMode="auto">
              <a:xfrm>
                <a:off x="4080" y="168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23603" name="Text Box 29"/>
            <p:cNvSpPr txBox="1">
              <a:spLocks noChangeArrowheads="1"/>
            </p:cNvSpPr>
            <p:nvPr/>
          </p:nvSpPr>
          <p:spPr bwMode="auto">
            <a:xfrm>
              <a:off x="3136" y="3154"/>
              <a:ext cx="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23571" name="Group 25"/>
          <p:cNvGrpSpPr>
            <a:grpSpLocks/>
          </p:cNvGrpSpPr>
          <p:nvPr/>
        </p:nvGrpSpPr>
        <p:grpSpPr bwMode="auto">
          <a:xfrm>
            <a:off x="4662488" y="3429000"/>
            <a:ext cx="1600200" cy="838200"/>
            <a:chOff x="4080" y="1200"/>
            <a:chExt cx="1008" cy="528"/>
          </a:xfrm>
        </p:grpSpPr>
        <p:sp>
          <p:nvSpPr>
            <p:cNvPr id="23600" name="Line 26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601" name="Line 27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3572" name="Text Box 30"/>
          <p:cNvSpPr txBox="1">
            <a:spLocks noChangeArrowheads="1"/>
          </p:cNvSpPr>
          <p:nvPr/>
        </p:nvSpPr>
        <p:spPr bwMode="auto">
          <a:xfrm>
            <a:off x="6213475" y="4195763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>
            <a:off x="927100" y="3563938"/>
            <a:ext cx="10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pSp>
        <p:nvGrpSpPr>
          <p:cNvPr id="23574" name="Group 39"/>
          <p:cNvGrpSpPr>
            <a:grpSpLocks/>
          </p:cNvGrpSpPr>
          <p:nvPr/>
        </p:nvGrpSpPr>
        <p:grpSpPr bwMode="auto">
          <a:xfrm>
            <a:off x="781050" y="3429000"/>
            <a:ext cx="1639888" cy="1068388"/>
            <a:chOff x="464" y="2664"/>
            <a:chExt cx="1033" cy="673"/>
          </a:xfrm>
        </p:grpSpPr>
        <p:grpSp>
          <p:nvGrpSpPr>
            <p:cNvPr id="23595" name="Group 19"/>
            <p:cNvGrpSpPr>
              <a:grpSpLocks/>
            </p:cNvGrpSpPr>
            <p:nvPr/>
          </p:nvGrpSpPr>
          <p:grpSpPr bwMode="auto">
            <a:xfrm>
              <a:off x="464" y="2664"/>
              <a:ext cx="1008" cy="528"/>
              <a:chOff x="4080" y="1200"/>
              <a:chExt cx="1008" cy="528"/>
            </a:xfrm>
          </p:grpSpPr>
          <p:sp>
            <p:nvSpPr>
              <p:cNvPr id="23598" name="Line 20"/>
              <p:cNvSpPr>
                <a:spLocks noChangeShapeType="1"/>
              </p:cNvSpPr>
              <p:nvPr/>
            </p:nvSpPr>
            <p:spPr bwMode="auto">
              <a:xfrm flipH="1" flipV="1">
                <a:off x="4176" y="120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3599" name="Line 21"/>
              <p:cNvSpPr>
                <a:spLocks noChangeShapeType="1"/>
              </p:cNvSpPr>
              <p:nvPr/>
            </p:nvSpPr>
            <p:spPr bwMode="auto">
              <a:xfrm>
                <a:off x="4080" y="168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23596" name="Text Box 28"/>
            <p:cNvSpPr txBox="1">
              <a:spLocks noChangeArrowheads="1"/>
            </p:cNvSpPr>
            <p:nvPr/>
          </p:nvSpPr>
          <p:spPr bwMode="auto">
            <a:xfrm>
              <a:off x="1439" y="3169"/>
              <a:ext cx="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0" hangingPunct="0"/>
              <a:r>
                <a:rPr lang="hu-HU" altLang="hu-HU" sz="16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3597" name="Line 32"/>
            <p:cNvSpPr>
              <a:spLocks noChangeShapeType="1"/>
            </p:cNvSpPr>
            <p:nvPr/>
          </p:nvSpPr>
          <p:spPr bwMode="auto">
            <a:xfrm>
              <a:off x="632" y="2752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3575" name="Line 33"/>
          <p:cNvSpPr>
            <a:spLocks noChangeShapeType="1"/>
          </p:cNvSpPr>
          <p:nvPr/>
        </p:nvSpPr>
        <p:spPr bwMode="auto">
          <a:xfrm>
            <a:off x="2816225" y="3743325"/>
            <a:ext cx="134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 flipV="1">
            <a:off x="4797425" y="3521075"/>
            <a:ext cx="12573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3577" name="Text Box 35"/>
          <p:cNvSpPr txBox="1">
            <a:spLocks noChangeArrowheads="1"/>
          </p:cNvSpPr>
          <p:nvPr/>
        </p:nvSpPr>
        <p:spPr bwMode="auto">
          <a:xfrm>
            <a:off x="476250" y="4508500"/>
            <a:ext cx="1333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Impulzus (Dirac delta)</a:t>
            </a:r>
          </a:p>
        </p:txBody>
      </p:sp>
      <p:sp>
        <p:nvSpPr>
          <p:cNvPr id="23578" name="Text Box 36"/>
          <p:cNvSpPr txBox="1">
            <a:spLocks noChangeArrowheads="1"/>
          </p:cNvSpPr>
          <p:nvPr/>
        </p:nvSpPr>
        <p:spPr bwMode="auto">
          <a:xfrm>
            <a:off x="2592388" y="4464050"/>
            <a:ext cx="13335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Egység ugrás</a:t>
            </a:r>
          </a:p>
        </p:txBody>
      </p:sp>
      <p:sp>
        <p:nvSpPr>
          <p:cNvPr id="23579" name="Text Box 37"/>
          <p:cNvSpPr txBox="1">
            <a:spLocks noChangeArrowheads="1"/>
          </p:cNvSpPr>
          <p:nvPr/>
        </p:nvSpPr>
        <p:spPr bwMode="auto">
          <a:xfrm>
            <a:off x="4481513" y="4464050"/>
            <a:ext cx="15303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Sebesség ugrás</a:t>
            </a:r>
          </a:p>
        </p:txBody>
      </p:sp>
      <p:sp>
        <p:nvSpPr>
          <p:cNvPr id="23580" name="Text Box 38"/>
          <p:cNvSpPr txBox="1">
            <a:spLocks noChangeArrowheads="1"/>
          </p:cNvSpPr>
          <p:nvPr/>
        </p:nvSpPr>
        <p:spPr bwMode="auto">
          <a:xfrm>
            <a:off x="522288" y="5229225"/>
            <a:ext cx="801052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altLang="hu-HU" sz="2000">
                <a:latin typeface="Times New Roman" pitchFamily="18" charset="0"/>
              </a:rPr>
              <a:t>Az impulzusra adott válasz a súlyfüggvény, az egység ugrásra adott válasz az átmeneti függvény.</a:t>
            </a:r>
          </a:p>
          <a:p>
            <a:pPr eaLnBrk="0" hangingPunct="0">
              <a:spcBef>
                <a:spcPct val="50000"/>
              </a:spcBef>
            </a:pPr>
            <a:r>
              <a:rPr lang="hu-HU" altLang="hu-HU" sz="2000">
                <a:latin typeface="Times New Roman" pitchFamily="18" charset="0"/>
              </a:rPr>
              <a:t>A szinuszos jelre adott válasz azonos körfrekvenciájú szinusz.</a:t>
            </a:r>
          </a:p>
        </p:txBody>
      </p:sp>
      <p:sp>
        <p:nvSpPr>
          <p:cNvPr id="23581" name="Line 43"/>
          <p:cNvSpPr>
            <a:spLocks noChangeShapeType="1"/>
          </p:cNvSpPr>
          <p:nvPr/>
        </p:nvSpPr>
        <p:spPr bwMode="auto">
          <a:xfrm flipV="1">
            <a:off x="6638925" y="3384550"/>
            <a:ext cx="3175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582" name="Line 44"/>
          <p:cNvSpPr>
            <a:spLocks noChangeShapeType="1"/>
          </p:cNvSpPr>
          <p:nvPr/>
        </p:nvSpPr>
        <p:spPr bwMode="auto">
          <a:xfrm>
            <a:off x="6416675" y="4203700"/>
            <a:ext cx="2327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3583" name="Group 45"/>
          <p:cNvGrpSpPr>
            <a:grpSpLocks/>
          </p:cNvGrpSpPr>
          <p:nvPr/>
        </p:nvGrpSpPr>
        <p:grpSpPr bwMode="auto">
          <a:xfrm>
            <a:off x="6507163" y="3808413"/>
            <a:ext cx="1887537" cy="655637"/>
            <a:chOff x="2256" y="3072"/>
            <a:chExt cx="1440" cy="288"/>
          </a:xfrm>
        </p:grpSpPr>
        <p:grpSp>
          <p:nvGrpSpPr>
            <p:cNvPr id="23586" name="Group 46"/>
            <p:cNvGrpSpPr>
              <a:grpSpLocks/>
            </p:cNvGrpSpPr>
            <p:nvPr/>
          </p:nvGrpSpPr>
          <p:grpSpPr bwMode="auto">
            <a:xfrm>
              <a:off x="2256" y="3072"/>
              <a:ext cx="480" cy="288"/>
              <a:chOff x="2256" y="3072"/>
              <a:chExt cx="480" cy="288"/>
            </a:xfrm>
          </p:grpSpPr>
          <p:sp>
            <p:nvSpPr>
              <p:cNvPr id="23593" name="Freeform 47"/>
              <p:cNvSpPr>
                <a:spLocks/>
              </p:cNvSpPr>
              <p:nvPr/>
            </p:nvSpPr>
            <p:spPr bwMode="auto">
              <a:xfrm>
                <a:off x="2256" y="3072"/>
                <a:ext cx="240" cy="152"/>
              </a:xfrm>
              <a:custGeom>
                <a:avLst/>
                <a:gdLst>
                  <a:gd name="T0" fmla="*/ 0 w 240"/>
                  <a:gd name="T1" fmla="*/ 152 h 152"/>
                  <a:gd name="T2" fmla="*/ 48 w 240"/>
                  <a:gd name="T3" fmla="*/ 56 h 152"/>
                  <a:gd name="T4" fmla="*/ 96 w 240"/>
                  <a:gd name="T5" fmla="*/ 8 h 152"/>
                  <a:gd name="T6" fmla="*/ 144 w 240"/>
                  <a:gd name="T7" fmla="*/ 8 h 152"/>
                  <a:gd name="T8" fmla="*/ 192 w 240"/>
                  <a:gd name="T9" fmla="*/ 56 h 152"/>
                  <a:gd name="T10" fmla="*/ 240 w 240"/>
                  <a:gd name="T11" fmla="*/ 152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52"/>
                  <a:gd name="T20" fmla="*/ 240 w 240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52">
                    <a:moveTo>
                      <a:pt x="0" y="152"/>
                    </a:moveTo>
                    <a:cubicBezTo>
                      <a:pt x="16" y="116"/>
                      <a:pt x="32" y="80"/>
                      <a:pt x="48" y="56"/>
                    </a:cubicBezTo>
                    <a:cubicBezTo>
                      <a:pt x="64" y="32"/>
                      <a:pt x="80" y="16"/>
                      <a:pt x="96" y="8"/>
                    </a:cubicBezTo>
                    <a:cubicBezTo>
                      <a:pt x="112" y="0"/>
                      <a:pt x="128" y="0"/>
                      <a:pt x="144" y="8"/>
                    </a:cubicBezTo>
                    <a:cubicBezTo>
                      <a:pt x="160" y="16"/>
                      <a:pt x="176" y="32"/>
                      <a:pt x="192" y="56"/>
                    </a:cubicBezTo>
                    <a:cubicBezTo>
                      <a:pt x="208" y="80"/>
                      <a:pt x="224" y="116"/>
                      <a:pt x="240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3594" name="Freeform 48"/>
              <p:cNvSpPr>
                <a:spLocks/>
              </p:cNvSpPr>
              <p:nvPr/>
            </p:nvSpPr>
            <p:spPr bwMode="auto">
              <a:xfrm flipV="1">
                <a:off x="2496" y="3208"/>
                <a:ext cx="240" cy="152"/>
              </a:xfrm>
              <a:custGeom>
                <a:avLst/>
                <a:gdLst>
                  <a:gd name="T0" fmla="*/ 0 w 240"/>
                  <a:gd name="T1" fmla="*/ 152 h 152"/>
                  <a:gd name="T2" fmla="*/ 48 w 240"/>
                  <a:gd name="T3" fmla="*/ 56 h 152"/>
                  <a:gd name="T4" fmla="*/ 96 w 240"/>
                  <a:gd name="T5" fmla="*/ 8 h 152"/>
                  <a:gd name="T6" fmla="*/ 144 w 240"/>
                  <a:gd name="T7" fmla="*/ 8 h 152"/>
                  <a:gd name="T8" fmla="*/ 192 w 240"/>
                  <a:gd name="T9" fmla="*/ 56 h 152"/>
                  <a:gd name="T10" fmla="*/ 240 w 240"/>
                  <a:gd name="T11" fmla="*/ 152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52"/>
                  <a:gd name="T20" fmla="*/ 240 w 240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52">
                    <a:moveTo>
                      <a:pt x="0" y="152"/>
                    </a:moveTo>
                    <a:cubicBezTo>
                      <a:pt x="16" y="116"/>
                      <a:pt x="32" y="80"/>
                      <a:pt x="48" y="56"/>
                    </a:cubicBezTo>
                    <a:cubicBezTo>
                      <a:pt x="64" y="32"/>
                      <a:pt x="80" y="16"/>
                      <a:pt x="96" y="8"/>
                    </a:cubicBezTo>
                    <a:cubicBezTo>
                      <a:pt x="112" y="0"/>
                      <a:pt x="128" y="0"/>
                      <a:pt x="144" y="8"/>
                    </a:cubicBezTo>
                    <a:cubicBezTo>
                      <a:pt x="160" y="16"/>
                      <a:pt x="176" y="32"/>
                      <a:pt x="192" y="56"/>
                    </a:cubicBezTo>
                    <a:cubicBezTo>
                      <a:pt x="208" y="80"/>
                      <a:pt x="224" y="116"/>
                      <a:pt x="240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3587" name="Group 49"/>
            <p:cNvGrpSpPr>
              <a:grpSpLocks/>
            </p:cNvGrpSpPr>
            <p:nvPr/>
          </p:nvGrpSpPr>
          <p:grpSpPr bwMode="auto">
            <a:xfrm>
              <a:off x="2736" y="3072"/>
              <a:ext cx="480" cy="288"/>
              <a:chOff x="2256" y="3072"/>
              <a:chExt cx="480" cy="288"/>
            </a:xfrm>
          </p:grpSpPr>
          <p:sp>
            <p:nvSpPr>
              <p:cNvPr id="23591" name="Freeform 50"/>
              <p:cNvSpPr>
                <a:spLocks/>
              </p:cNvSpPr>
              <p:nvPr/>
            </p:nvSpPr>
            <p:spPr bwMode="auto">
              <a:xfrm>
                <a:off x="2256" y="3072"/>
                <a:ext cx="240" cy="152"/>
              </a:xfrm>
              <a:custGeom>
                <a:avLst/>
                <a:gdLst>
                  <a:gd name="T0" fmla="*/ 0 w 240"/>
                  <a:gd name="T1" fmla="*/ 152 h 152"/>
                  <a:gd name="T2" fmla="*/ 48 w 240"/>
                  <a:gd name="T3" fmla="*/ 56 h 152"/>
                  <a:gd name="T4" fmla="*/ 96 w 240"/>
                  <a:gd name="T5" fmla="*/ 8 h 152"/>
                  <a:gd name="T6" fmla="*/ 144 w 240"/>
                  <a:gd name="T7" fmla="*/ 8 h 152"/>
                  <a:gd name="T8" fmla="*/ 192 w 240"/>
                  <a:gd name="T9" fmla="*/ 56 h 152"/>
                  <a:gd name="T10" fmla="*/ 240 w 240"/>
                  <a:gd name="T11" fmla="*/ 152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52"/>
                  <a:gd name="T20" fmla="*/ 240 w 240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52">
                    <a:moveTo>
                      <a:pt x="0" y="152"/>
                    </a:moveTo>
                    <a:cubicBezTo>
                      <a:pt x="16" y="116"/>
                      <a:pt x="32" y="80"/>
                      <a:pt x="48" y="56"/>
                    </a:cubicBezTo>
                    <a:cubicBezTo>
                      <a:pt x="64" y="32"/>
                      <a:pt x="80" y="16"/>
                      <a:pt x="96" y="8"/>
                    </a:cubicBezTo>
                    <a:cubicBezTo>
                      <a:pt x="112" y="0"/>
                      <a:pt x="128" y="0"/>
                      <a:pt x="144" y="8"/>
                    </a:cubicBezTo>
                    <a:cubicBezTo>
                      <a:pt x="160" y="16"/>
                      <a:pt x="176" y="32"/>
                      <a:pt x="192" y="56"/>
                    </a:cubicBezTo>
                    <a:cubicBezTo>
                      <a:pt x="208" y="80"/>
                      <a:pt x="224" y="116"/>
                      <a:pt x="240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3592" name="Freeform 51"/>
              <p:cNvSpPr>
                <a:spLocks/>
              </p:cNvSpPr>
              <p:nvPr/>
            </p:nvSpPr>
            <p:spPr bwMode="auto">
              <a:xfrm flipV="1">
                <a:off x="2496" y="3208"/>
                <a:ext cx="240" cy="152"/>
              </a:xfrm>
              <a:custGeom>
                <a:avLst/>
                <a:gdLst>
                  <a:gd name="T0" fmla="*/ 0 w 240"/>
                  <a:gd name="T1" fmla="*/ 152 h 152"/>
                  <a:gd name="T2" fmla="*/ 48 w 240"/>
                  <a:gd name="T3" fmla="*/ 56 h 152"/>
                  <a:gd name="T4" fmla="*/ 96 w 240"/>
                  <a:gd name="T5" fmla="*/ 8 h 152"/>
                  <a:gd name="T6" fmla="*/ 144 w 240"/>
                  <a:gd name="T7" fmla="*/ 8 h 152"/>
                  <a:gd name="T8" fmla="*/ 192 w 240"/>
                  <a:gd name="T9" fmla="*/ 56 h 152"/>
                  <a:gd name="T10" fmla="*/ 240 w 240"/>
                  <a:gd name="T11" fmla="*/ 152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52"/>
                  <a:gd name="T20" fmla="*/ 240 w 240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52">
                    <a:moveTo>
                      <a:pt x="0" y="152"/>
                    </a:moveTo>
                    <a:cubicBezTo>
                      <a:pt x="16" y="116"/>
                      <a:pt x="32" y="80"/>
                      <a:pt x="48" y="56"/>
                    </a:cubicBezTo>
                    <a:cubicBezTo>
                      <a:pt x="64" y="32"/>
                      <a:pt x="80" y="16"/>
                      <a:pt x="96" y="8"/>
                    </a:cubicBezTo>
                    <a:cubicBezTo>
                      <a:pt x="112" y="0"/>
                      <a:pt x="128" y="0"/>
                      <a:pt x="144" y="8"/>
                    </a:cubicBezTo>
                    <a:cubicBezTo>
                      <a:pt x="160" y="16"/>
                      <a:pt x="176" y="32"/>
                      <a:pt x="192" y="56"/>
                    </a:cubicBezTo>
                    <a:cubicBezTo>
                      <a:pt x="208" y="80"/>
                      <a:pt x="224" y="116"/>
                      <a:pt x="240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3588" name="Group 52"/>
            <p:cNvGrpSpPr>
              <a:grpSpLocks/>
            </p:cNvGrpSpPr>
            <p:nvPr/>
          </p:nvGrpSpPr>
          <p:grpSpPr bwMode="auto">
            <a:xfrm>
              <a:off x="3216" y="3072"/>
              <a:ext cx="480" cy="288"/>
              <a:chOff x="2256" y="3072"/>
              <a:chExt cx="480" cy="288"/>
            </a:xfrm>
          </p:grpSpPr>
          <p:sp>
            <p:nvSpPr>
              <p:cNvPr id="23589" name="Freeform 53"/>
              <p:cNvSpPr>
                <a:spLocks/>
              </p:cNvSpPr>
              <p:nvPr/>
            </p:nvSpPr>
            <p:spPr bwMode="auto">
              <a:xfrm>
                <a:off x="2256" y="3072"/>
                <a:ext cx="240" cy="152"/>
              </a:xfrm>
              <a:custGeom>
                <a:avLst/>
                <a:gdLst>
                  <a:gd name="T0" fmla="*/ 0 w 240"/>
                  <a:gd name="T1" fmla="*/ 152 h 152"/>
                  <a:gd name="T2" fmla="*/ 48 w 240"/>
                  <a:gd name="T3" fmla="*/ 56 h 152"/>
                  <a:gd name="T4" fmla="*/ 96 w 240"/>
                  <a:gd name="T5" fmla="*/ 8 h 152"/>
                  <a:gd name="T6" fmla="*/ 144 w 240"/>
                  <a:gd name="T7" fmla="*/ 8 h 152"/>
                  <a:gd name="T8" fmla="*/ 192 w 240"/>
                  <a:gd name="T9" fmla="*/ 56 h 152"/>
                  <a:gd name="T10" fmla="*/ 240 w 240"/>
                  <a:gd name="T11" fmla="*/ 152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52"/>
                  <a:gd name="T20" fmla="*/ 240 w 240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52">
                    <a:moveTo>
                      <a:pt x="0" y="152"/>
                    </a:moveTo>
                    <a:cubicBezTo>
                      <a:pt x="16" y="116"/>
                      <a:pt x="32" y="80"/>
                      <a:pt x="48" y="56"/>
                    </a:cubicBezTo>
                    <a:cubicBezTo>
                      <a:pt x="64" y="32"/>
                      <a:pt x="80" y="16"/>
                      <a:pt x="96" y="8"/>
                    </a:cubicBezTo>
                    <a:cubicBezTo>
                      <a:pt x="112" y="0"/>
                      <a:pt x="128" y="0"/>
                      <a:pt x="144" y="8"/>
                    </a:cubicBezTo>
                    <a:cubicBezTo>
                      <a:pt x="160" y="16"/>
                      <a:pt x="176" y="32"/>
                      <a:pt x="192" y="56"/>
                    </a:cubicBezTo>
                    <a:cubicBezTo>
                      <a:pt x="208" y="80"/>
                      <a:pt x="224" y="116"/>
                      <a:pt x="240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3590" name="Freeform 54"/>
              <p:cNvSpPr>
                <a:spLocks/>
              </p:cNvSpPr>
              <p:nvPr/>
            </p:nvSpPr>
            <p:spPr bwMode="auto">
              <a:xfrm flipV="1">
                <a:off x="2496" y="3208"/>
                <a:ext cx="240" cy="152"/>
              </a:xfrm>
              <a:custGeom>
                <a:avLst/>
                <a:gdLst>
                  <a:gd name="T0" fmla="*/ 0 w 240"/>
                  <a:gd name="T1" fmla="*/ 152 h 152"/>
                  <a:gd name="T2" fmla="*/ 48 w 240"/>
                  <a:gd name="T3" fmla="*/ 56 h 152"/>
                  <a:gd name="T4" fmla="*/ 96 w 240"/>
                  <a:gd name="T5" fmla="*/ 8 h 152"/>
                  <a:gd name="T6" fmla="*/ 144 w 240"/>
                  <a:gd name="T7" fmla="*/ 8 h 152"/>
                  <a:gd name="T8" fmla="*/ 192 w 240"/>
                  <a:gd name="T9" fmla="*/ 56 h 152"/>
                  <a:gd name="T10" fmla="*/ 240 w 240"/>
                  <a:gd name="T11" fmla="*/ 152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0"/>
                  <a:gd name="T19" fmla="*/ 0 h 152"/>
                  <a:gd name="T20" fmla="*/ 240 w 240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0" h="152">
                    <a:moveTo>
                      <a:pt x="0" y="152"/>
                    </a:moveTo>
                    <a:cubicBezTo>
                      <a:pt x="16" y="116"/>
                      <a:pt x="32" y="80"/>
                      <a:pt x="48" y="56"/>
                    </a:cubicBezTo>
                    <a:cubicBezTo>
                      <a:pt x="64" y="32"/>
                      <a:pt x="80" y="16"/>
                      <a:pt x="96" y="8"/>
                    </a:cubicBezTo>
                    <a:cubicBezTo>
                      <a:pt x="112" y="0"/>
                      <a:pt x="128" y="0"/>
                      <a:pt x="144" y="8"/>
                    </a:cubicBezTo>
                    <a:cubicBezTo>
                      <a:pt x="160" y="16"/>
                      <a:pt x="176" y="32"/>
                      <a:pt x="192" y="56"/>
                    </a:cubicBezTo>
                    <a:cubicBezTo>
                      <a:pt x="208" y="80"/>
                      <a:pt x="224" y="116"/>
                      <a:pt x="240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23584" name="Text Box 55"/>
          <p:cNvSpPr txBox="1">
            <a:spLocks noChangeArrowheads="1"/>
          </p:cNvSpPr>
          <p:nvPr/>
        </p:nvSpPr>
        <p:spPr bwMode="auto">
          <a:xfrm>
            <a:off x="8667750" y="4149725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3585" name="Text Box 56"/>
          <p:cNvSpPr txBox="1">
            <a:spLocks noChangeArrowheads="1"/>
          </p:cNvSpPr>
          <p:nvPr/>
        </p:nvSpPr>
        <p:spPr bwMode="auto">
          <a:xfrm>
            <a:off x="6911975" y="4689475"/>
            <a:ext cx="13335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Szinuszos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smtClean="0"/>
              <a:t>Az időtartomány és a kör-, illetve operátoros frekvencia tartomány kapcsolata</a:t>
            </a:r>
          </a:p>
        </p:txBody>
      </p:sp>
      <p:grpSp>
        <p:nvGrpSpPr>
          <p:cNvPr id="15535" name="Group 3"/>
          <p:cNvGrpSpPr>
            <a:grpSpLocks/>
          </p:cNvGrpSpPr>
          <p:nvPr/>
        </p:nvGrpSpPr>
        <p:grpSpPr bwMode="auto">
          <a:xfrm>
            <a:off x="598488" y="1782763"/>
            <a:ext cx="2643187" cy="762000"/>
            <a:chOff x="425" y="1344"/>
            <a:chExt cx="1665" cy="480"/>
          </a:xfrm>
        </p:grpSpPr>
        <p:sp>
          <p:nvSpPr>
            <p:cNvPr id="15545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altLang="hu-HU"/>
            </a:p>
          </p:txBody>
        </p:sp>
        <p:sp>
          <p:nvSpPr>
            <p:cNvPr id="15546" name="Line 5"/>
            <p:cNvSpPr>
              <a:spLocks noChangeShapeType="1"/>
            </p:cNvSpPr>
            <p:nvPr/>
          </p:nvSpPr>
          <p:spPr bwMode="auto">
            <a:xfrm>
              <a:off x="528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547" name="Line 6"/>
            <p:cNvSpPr>
              <a:spLocks noChangeShapeType="1"/>
            </p:cNvSpPr>
            <p:nvPr/>
          </p:nvSpPr>
          <p:spPr bwMode="auto">
            <a:xfrm>
              <a:off x="163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graphicFrame>
          <p:nvGraphicFramePr>
            <p:cNvPr id="15522" name="Object 162"/>
            <p:cNvGraphicFramePr>
              <a:graphicFrameLocks noChangeAspect="1"/>
            </p:cNvGraphicFramePr>
            <p:nvPr/>
          </p:nvGraphicFramePr>
          <p:xfrm>
            <a:off x="425" y="1366"/>
            <a:ext cx="31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6" name="Equation" r:id="rId4" imgW="291973" imgH="203112" progId="Equation.DSMT4">
                    <p:embed/>
                  </p:oleObj>
                </mc:Choice>
                <mc:Fallback>
                  <p:oleObj name="Equation" r:id="rId4" imgW="291973" imgH="203112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1366"/>
                          <a:ext cx="31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23" name="Object 163"/>
            <p:cNvGraphicFramePr>
              <a:graphicFrameLocks noChangeAspect="1"/>
            </p:cNvGraphicFramePr>
            <p:nvPr/>
          </p:nvGraphicFramePr>
          <p:xfrm>
            <a:off x="1776" y="1366"/>
            <a:ext cx="31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7" name="Equation" r:id="rId6" imgW="291973" imgH="203112" progId="Equation.DSMT4">
                    <p:embed/>
                  </p:oleObj>
                </mc:Choice>
                <mc:Fallback>
                  <p:oleObj name="Equation" r:id="rId6" imgW="291973" imgH="203112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366"/>
                          <a:ext cx="31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36" name="AutoShape 9"/>
          <p:cNvSpPr>
            <a:spLocks noChangeArrowheads="1"/>
          </p:cNvSpPr>
          <p:nvPr/>
        </p:nvSpPr>
        <p:spPr bwMode="auto">
          <a:xfrm>
            <a:off x="663575" y="2201863"/>
            <a:ext cx="98425" cy="685800"/>
          </a:xfrm>
          <a:prstGeom prst="downArrow">
            <a:avLst>
              <a:gd name="adj1" fmla="val 50000"/>
              <a:gd name="adj2" fmla="val 174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15537" name="AutoShape 10"/>
          <p:cNvSpPr>
            <a:spLocks noChangeArrowheads="1"/>
          </p:cNvSpPr>
          <p:nvPr/>
        </p:nvSpPr>
        <p:spPr bwMode="auto">
          <a:xfrm>
            <a:off x="3177899" y="4895850"/>
            <a:ext cx="98425" cy="685800"/>
          </a:xfrm>
          <a:prstGeom prst="downArrow">
            <a:avLst>
              <a:gd name="adj1" fmla="val 50000"/>
              <a:gd name="adj2" fmla="val 174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15538" name="AutoShape 11"/>
          <p:cNvSpPr>
            <a:spLocks noChangeArrowheads="1"/>
          </p:cNvSpPr>
          <p:nvPr/>
        </p:nvSpPr>
        <p:spPr bwMode="auto">
          <a:xfrm>
            <a:off x="1066800" y="4895850"/>
            <a:ext cx="98425" cy="685800"/>
          </a:xfrm>
          <a:prstGeom prst="downArrow">
            <a:avLst>
              <a:gd name="adj1" fmla="val 50000"/>
              <a:gd name="adj2" fmla="val 174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15539" name="AutoShape 12"/>
          <p:cNvSpPr>
            <a:spLocks noChangeArrowheads="1"/>
          </p:cNvSpPr>
          <p:nvPr/>
        </p:nvSpPr>
        <p:spPr bwMode="auto">
          <a:xfrm>
            <a:off x="3073400" y="2208213"/>
            <a:ext cx="98425" cy="685800"/>
          </a:xfrm>
          <a:prstGeom prst="downArrow">
            <a:avLst>
              <a:gd name="adj1" fmla="val 50000"/>
              <a:gd name="adj2" fmla="val 174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graphicFrame>
        <p:nvGraphicFramePr>
          <p:cNvPr id="15524" name="Object 164"/>
          <p:cNvGraphicFramePr>
            <a:graphicFrameLocks noChangeAspect="1"/>
          </p:cNvGraphicFramePr>
          <p:nvPr/>
        </p:nvGraphicFramePr>
        <p:xfrm>
          <a:off x="423863" y="2903538"/>
          <a:ext cx="6746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" name="Equation" r:id="rId8" imgW="393529" imgH="203112" progId="Equation.DSMT4">
                  <p:embed/>
                </p:oleObj>
              </mc:Choice>
              <mc:Fallback>
                <p:oleObj name="Equation" r:id="rId8" imgW="393529" imgH="203112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903538"/>
                        <a:ext cx="6746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5" name="Object 165"/>
          <p:cNvGraphicFramePr>
            <a:graphicFrameLocks noChangeAspect="1"/>
          </p:cNvGraphicFramePr>
          <p:nvPr/>
        </p:nvGraphicFramePr>
        <p:xfrm>
          <a:off x="2786063" y="2894013"/>
          <a:ext cx="6731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" name="Equation" r:id="rId10" imgW="393529" imgH="203112" progId="Equation.DSMT4">
                  <p:embed/>
                </p:oleObj>
              </mc:Choice>
              <mc:Fallback>
                <p:oleObj name="Equation" r:id="rId10" imgW="393529" imgH="203112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894013"/>
                        <a:ext cx="6731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6" name="Object 166"/>
          <p:cNvGraphicFramePr>
            <a:graphicFrameLocks noChangeAspect="1"/>
          </p:cNvGraphicFramePr>
          <p:nvPr/>
        </p:nvGraphicFramePr>
        <p:xfrm>
          <a:off x="411163" y="5627688"/>
          <a:ext cx="1768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Equation" r:id="rId12" imgW="1028254" imgH="203112" progId="Equation.DSMT4">
                  <p:embed/>
                </p:oleObj>
              </mc:Choice>
              <mc:Fallback>
                <p:oleObj name="Equation" r:id="rId12" imgW="1028254" imgH="203112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627688"/>
                        <a:ext cx="17684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7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16805"/>
              </p:ext>
            </p:extLst>
          </p:nvPr>
        </p:nvGraphicFramePr>
        <p:xfrm>
          <a:off x="2996825" y="5648210"/>
          <a:ext cx="4968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Equation" r:id="rId14" imgW="291973" imgH="203112" progId="Equation.DSMT4">
                  <p:embed/>
                </p:oleObj>
              </mc:Choice>
              <mc:Fallback>
                <p:oleObj name="Equation" r:id="rId14" imgW="291973" imgH="203112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25" y="5648210"/>
                        <a:ext cx="4968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0" name="Text Box 17"/>
          <p:cNvSpPr txBox="1">
            <a:spLocks noChangeArrowheads="1"/>
          </p:cNvSpPr>
          <p:nvPr/>
        </p:nvSpPr>
        <p:spPr bwMode="auto">
          <a:xfrm>
            <a:off x="3402013" y="1404938"/>
            <a:ext cx="508476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 sz="2400">
                <a:latin typeface="Times New Roman" pitchFamily="18" charset="0"/>
              </a:rPr>
              <a:t>Fourier és inverz Fourier transzformáció</a:t>
            </a:r>
          </a:p>
        </p:txBody>
      </p:sp>
      <p:graphicFrame>
        <p:nvGraphicFramePr>
          <p:cNvPr id="15528" name="Object 168"/>
          <p:cNvGraphicFramePr>
            <a:graphicFrameLocks noChangeAspect="1"/>
          </p:cNvGraphicFramePr>
          <p:nvPr/>
        </p:nvGraphicFramePr>
        <p:xfrm>
          <a:off x="3986213" y="1808163"/>
          <a:ext cx="32924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" name="Equation" r:id="rId16" imgW="2057400" imgH="482400" progId="Equation.DSMT4">
                  <p:embed/>
                </p:oleObj>
              </mc:Choice>
              <mc:Fallback>
                <p:oleObj name="Equation" r:id="rId16" imgW="2057400" imgH="482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1808163"/>
                        <a:ext cx="32924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9" name="Object 169"/>
          <p:cNvGraphicFramePr>
            <a:graphicFrameLocks noChangeAspect="1"/>
          </p:cNvGraphicFramePr>
          <p:nvPr/>
        </p:nvGraphicFramePr>
        <p:xfrm>
          <a:off x="3986213" y="2528888"/>
          <a:ext cx="40227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" name="Equation" r:id="rId18" imgW="2514600" imgH="520560" progId="Equation.DSMT4">
                  <p:embed/>
                </p:oleObj>
              </mc:Choice>
              <mc:Fallback>
                <p:oleObj name="Equation" r:id="rId18" imgW="2514600" imgH="52056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2528888"/>
                        <a:ext cx="40227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1" name="Text Box 20"/>
          <p:cNvSpPr txBox="1">
            <a:spLocks noChangeArrowheads="1"/>
          </p:cNvSpPr>
          <p:nvPr/>
        </p:nvSpPr>
        <p:spPr bwMode="auto">
          <a:xfrm>
            <a:off x="444500" y="3910013"/>
            <a:ext cx="54546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 sz="2400">
                <a:latin typeface="Times New Roman" pitchFamily="18" charset="0"/>
              </a:rPr>
              <a:t>Laplace és inverz Laplace transzformáció</a:t>
            </a:r>
          </a:p>
        </p:txBody>
      </p:sp>
      <p:graphicFrame>
        <p:nvGraphicFramePr>
          <p:cNvPr id="15530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474453"/>
              </p:ext>
            </p:extLst>
          </p:nvPr>
        </p:nvGraphicFramePr>
        <p:xfrm>
          <a:off x="4103687" y="4464102"/>
          <a:ext cx="44116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Equation" r:id="rId20" imgW="2755800" imgH="482400" progId="Equation.DSMT4">
                  <p:embed/>
                </p:oleObj>
              </mc:Choice>
              <mc:Fallback>
                <p:oleObj name="Equation" r:id="rId20" imgW="2755800" imgH="4824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7" y="4464102"/>
                        <a:ext cx="4411663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31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51055"/>
              </p:ext>
            </p:extLst>
          </p:nvPr>
        </p:nvGraphicFramePr>
        <p:xfrm>
          <a:off x="4098925" y="5364215"/>
          <a:ext cx="43878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" name="Equation" r:id="rId22" imgW="2743200" imgH="520560" progId="Equation.DSMT4">
                  <p:embed/>
                </p:oleObj>
              </mc:Choice>
              <mc:Fallback>
                <p:oleObj name="Equation" r:id="rId22" imgW="2743200" imgH="52056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5364215"/>
                        <a:ext cx="43878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2" name="Text Box 23"/>
          <p:cNvSpPr txBox="1">
            <a:spLocks noChangeArrowheads="1"/>
          </p:cNvSpPr>
          <p:nvPr/>
        </p:nvSpPr>
        <p:spPr bwMode="auto">
          <a:xfrm>
            <a:off x="4251325" y="3622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aphicFrame>
        <p:nvGraphicFramePr>
          <p:cNvPr id="15532" name="Object 172"/>
          <p:cNvGraphicFramePr>
            <a:graphicFrameLocks noChangeAspect="1"/>
          </p:cNvGraphicFramePr>
          <p:nvPr/>
        </p:nvGraphicFramePr>
        <p:xfrm>
          <a:off x="6146800" y="3246438"/>
          <a:ext cx="15811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24" imgW="939600" imgH="482400" progId="Equation.DSMT4">
                  <p:embed/>
                </p:oleObj>
              </mc:Choice>
              <mc:Fallback>
                <p:oleObj name="Equation" r:id="rId24" imgW="939600" imgH="4824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246438"/>
                        <a:ext cx="15811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3" name="Text Box 25"/>
          <p:cNvSpPr txBox="1">
            <a:spLocks noChangeArrowheads="1"/>
          </p:cNvSpPr>
          <p:nvPr/>
        </p:nvSpPr>
        <p:spPr bwMode="auto">
          <a:xfrm>
            <a:off x="3402013" y="3492500"/>
            <a:ext cx="28352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>
                <a:latin typeface="Times New Roman" pitchFamily="18" charset="0"/>
              </a:rPr>
              <a:t>Csak akkor igaz, ha teljesül a:</a:t>
            </a:r>
            <a:endParaRPr lang="en-GB" altLang="hu-HU">
              <a:latin typeface="Times New Roman" pitchFamily="18" charset="0"/>
            </a:endParaRPr>
          </a:p>
        </p:txBody>
      </p:sp>
      <p:graphicFrame>
        <p:nvGraphicFramePr>
          <p:cNvPr id="15533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595731"/>
              </p:ext>
            </p:extLst>
          </p:nvPr>
        </p:nvGraphicFramePr>
        <p:xfrm>
          <a:off x="444500" y="4302125"/>
          <a:ext cx="20256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Equation" r:id="rId26" imgW="1181100" imgH="228600" progId="Equation.DSMT4">
                  <p:embed/>
                </p:oleObj>
              </mc:Choice>
              <mc:Fallback>
                <p:oleObj name="Equation" r:id="rId26" imgW="1181100" imgH="2286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302125"/>
                        <a:ext cx="20256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4" name="Text Box 27"/>
          <p:cNvSpPr txBox="1">
            <a:spLocks noChangeArrowheads="1"/>
          </p:cNvSpPr>
          <p:nvPr/>
        </p:nvSpPr>
        <p:spPr bwMode="auto">
          <a:xfrm>
            <a:off x="7812088" y="3492500"/>
            <a:ext cx="811212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>
                <a:latin typeface="Times New Roman" pitchFamily="18" charset="0"/>
              </a:rPr>
              <a:t>feltétel.</a:t>
            </a:r>
            <a:endParaRPr lang="en-GB" altLang="hu-HU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23900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Megkötések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089025"/>
            <a:ext cx="7740650" cy="5219700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dirty="0" smtClean="0"/>
              <a:t>A Fourier transzformáció elvégzéséhez be kellett vezetni a negatív körfrekvencia értékeket, ami fizikailag nem értelmezhető. Az időtartományban értelmezhető negatív idő. Egy tetszőleges időpontot nulla értékű kezdeti időnek tekintünk, és ami előtte történt az a negatív időtartományban van.</a:t>
            </a:r>
          </a:p>
          <a:p>
            <a:pPr eaLnBrk="1" hangingPunct="1">
              <a:defRPr/>
            </a:pPr>
            <a:r>
              <a:rPr lang="hu-HU" sz="2800" dirty="0" smtClean="0"/>
              <a:t>A Laplace transzformáció az egységugrás jellel úgy teszi abszolút integrálhatóvá az időtartománybeli jeleket, hogy elvész a negatív időtartomány. Ezért csak olyan rendszereknél lehet alkalmazni, ahol a munkapontba jutás körülményei nem befolyásolják a jövőbeni viselkedést!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Lineáris jelátviteli tagok jellemzése</a:t>
            </a:r>
            <a:r>
              <a:rPr lang="en-GB" sz="3600" smtClean="0"/>
              <a:t> </a:t>
            </a:r>
            <a:endParaRPr lang="hu-HU" sz="3600" smtClean="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669925" y="2413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762000" y="1152525"/>
            <a:ext cx="1600200" cy="838200"/>
            <a:chOff x="4080" y="1200"/>
            <a:chExt cx="1008" cy="528"/>
          </a:xfrm>
        </p:grpSpPr>
        <p:sp>
          <p:nvSpPr>
            <p:cNvPr id="25636" name="Line 5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37" name="Line 6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5604" name="Text Box 13"/>
          <p:cNvSpPr txBox="1">
            <a:spLocks noChangeArrowheads="1"/>
          </p:cNvSpPr>
          <p:nvPr/>
        </p:nvSpPr>
        <p:spPr bwMode="auto">
          <a:xfrm>
            <a:off x="2838450" y="5138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sp>
        <p:nvSpPr>
          <p:cNvPr id="25605" name="Rectangle 14"/>
          <p:cNvSpPr>
            <a:spLocks noChangeArrowheads="1"/>
          </p:cNvSpPr>
          <p:nvPr/>
        </p:nvSpPr>
        <p:spPr bwMode="auto">
          <a:xfrm>
            <a:off x="3671888" y="2573338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altLang="hu-HU"/>
          </a:p>
        </p:txBody>
      </p:sp>
      <p:sp>
        <p:nvSpPr>
          <p:cNvPr id="25606" name="Line 15"/>
          <p:cNvSpPr>
            <a:spLocks noChangeShapeType="1"/>
          </p:cNvSpPr>
          <p:nvPr/>
        </p:nvSpPr>
        <p:spPr bwMode="auto">
          <a:xfrm>
            <a:off x="3062288" y="29162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07" name="Line 16"/>
          <p:cNvSpPr>
            <a:spLocks noChangeShapeType="1"/>
          </p:cNvSpPr>
          <p:nvPr/>
        </p:nvSpPr>
        <p:spPr bwMode="auto">
          <a:xfrm>
            <a:off x="4891088" y="2916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08" name="Text Box 17"/>
          <p:cNvSpPr txBox="1">
            <a:spLocks noChangeArrowheads="1"/>
          </p:cNvSpPr>
          <p:nvPr/>
        </p:nvSpPr>
        <p:spPr bwMode="auto">
          <a:xfrm>
            <a:off x="3028950" y="2611438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x(t)</a:t>
            </a:r>
          </a:p>
        </p:txBody>
      </p:sp>
      <p:sp>
        <p:nvSpPr>
          <p:cNvPr id="25609" name="Text Box 18"/>
          <p:cNvSpPr txBox="1">
            <a:spLocks noChangeArrowheads="1"/>
          </p:cNvSpPr>
          <p:nvPr/>
        </p:nvSpPr>
        <p:spPr bwMode="auto">
          <a:xfrm>
            <a:off x="5043488" y="2611438"/>
            <a:ext cx="330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y(t)</a:t>
            </a:r>
          </a:p>
        </p:txBody>
      </p:sp>
      <p:grpSp>
        <p:nvGrpSpPr>
          <p:cNvPr id="25610" name="Group 22"/>
          <p:cNvGrpSpPr>
            <a:grpSpLocks/>
          </p:cNvGrpSpPr>
          <p:nvPr/>
        </p:nvGrpSpPr>
        <p:grpSpPr bwMode="auto">
          <a:xfrm>
            <a:off x="5967413" y="2212975"/>
            <a:ext cx="1600200" cy="838200"/>
            <a:chOff x="4080" y="1200"/>
            <a:chExt cx="1008" cy="528"/>
          </a:xfrm>
        </p:grpSpPr>
        <p:sp>
          <p:nvSpPr>
            <p:cNvPr id="25634" name="Line 23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35" name="Line 24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5611" name="Line 25"/>
          <p:cNvSpPr>
            <a:spLocks noChangeShapeType="1"/>
          </p:cNvSpPr>
          <p:nvPr/>
        </p:nvSpPr>
        <p:spPr bwMode="auto">
          <a:xfrm>
            <a:off x="914400" y="1914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12" name="Line 26"/>
          <p:cNvSpPr>
            <a:spLocks noChangeShapeType="1"/>
          </p:cNvSpPr>
          <p:nvPr/>
        </p:nvSpPr>
        <p:spPr bwMode="auto">
          <a:xfrm flipV="1">
            <a:off x="6119813" y="2482850"/>
            <a:ext cx="1287462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5613" name="Rectangle 39"/>
          <p:cNvSpPr>
            <a:spLocks noChangeArrowheads="1"/>
          </p:cNvSpPr>
          <p:nvPr/>
        </p:nvSpPr>
        <p:spPr bwMode="auto">
          <a:xfrm>
            <a:off x="611188" y="4284663"/>
            <a:ext cx="80105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hu-HU" altLang="hu-HU" sz="2000">
                <a:latin typeface="Times New Roman" pitchFamily="18" charset="0"/>
              </a:rPr>
              <a:t> A jelátviteli tag jellegre lehet arányos (P), integráló (I) és differenciáló (D).</a:t>
            </a:r>
          </a:p>
          <a:p>
            <a:pPr eaLnBrk="0" hangingPunct="0">
              <a:lnSpc>
                <a:spcPct val="110000"/>
              </a:lnSpc>
            </a:pPr>
            <a:r>
              <a:rPr lang="hu-HU" altLang="hu-HU" sz="2000">
                <a:latin typeface="Times New Roman" pitchFamily="18" charset="0"/>
              </a:rPr>
              <a:t> A tehetetlenségét tekintve lehet egy (T1) vagy két (T2) tárolós (időállandós).</a:t>
            </a:r>
          </a:p>
          <a:p>
            <a:pPr eaLnBrk="0" hangingPunct="0">
              <a:lnSpc>
                <a:spcPct val="110000"/>
              </a:lnSpc>
            </a:pPr>
            <a:r>
              <a:rPr lang="hu-HU" altLang="hu-HU" sz="2000">
                <a:latin typeface="Times New Roman" pitchFamily="18" charset="0"/>
              </a:rPr>
              <a:t> Lehet időben késleltetés nélküli vagy holtidős (H), azaz késleltetett.</a:t>
            </a:r>
          </a:p>
          <a:p>
            <a:pPr eaLnBrk="0" hangingPunct="0">
              <a:lnSpc>
                <a:spcPct val="110000"/>
              </a:lnSpc>
            </a:pPr>
            <a:r>
              <a:rPr lang="hu-HU" altLang="hu-HU" sz="2000">
                <a:solidFill>
                  <a:schemeClr val="hlink"/>
                </a:solidFill>
                <a:latin typeface="Times New Roman" pitchFamily="18" charset="0"/>
              </a:rPr>
              <a:t>A tehetetlenséget és az időbeni késleltetést az egységnyi arányos hatás mellé rendelve szokás definiálni.</a:t>
            </a:r>
          </a:p>
          <a:p>
            <a:pPr eaLnBrk="0" hangingPunct="0">
              <a:lnSpc>
                <a:spcPct val="110000"/>
              </a:lnSpc>
            </a:pPr>
            <a:r>
              <a:rPr lang="hu-HU" altLang="hu-HU" sz="2000">
                <a:solidFill>
                  <a:schemeClr val="hlink"/>
                </a:solidFill>
                <a:latin typeface="Times New Roman" pitchFamily="18" charset="0"/>
              </a:rPr>
              <a:t>matematikai modellekben P, I, D, PT1, PT2, PH a hat alaptag.</a:t>
            </a:r>
            <a:endParaRPr lang="en-GB" altLang="hu-HU" sz="2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5614" name="Line 40"/>
          <p:cNvSpPr>
            <a:spLocks noChangeShapeType="1"/>
          </p:cNvSpPr>
          <p:nvPr/>
        </p:nvSpPr>
        <p:spPr bwMode="auto">
          <a:xfrm>
            <a:off x="927100" y="1673225"/>
            <a:ext cx="132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pSp>
        <p:nvGrpSpPr>
          <p:cNvPr id="25615" name="Group 41"/>
          <p:cNvGrpSpPr>
            <a:grpSpLocks/>
          </p:cNvGrpSpPr>
          <p:nvPr/>
        </p:nvGrpSpPr>
        <p:grpSpPr bwMode="auto">
          <a:xfrm>
            <a:off x="5967413" y="1179513"/>
            <a:ext cx="1600200" cy="838200"/>
            <a:chOff x="4080" y="1200"/>
            <a:chExt cx="1008" cy="528"/>
          </a:xfrm>
        </p:grpSpPr>
        <p:sp>
          <p:nvSpPr>
            <p:cNvPr id="25632" name="Line 42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33" name="Line 43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5616" name="Line 44"/>
          <p:cNvSpPr>
            <a:spLocks noChangeShapeType="1"/>
          </p:cNvSpPr>
          <p:nvPr/>
        </p:nvSpPr>
        <p:spPr bwMode="auto">
          <a:xfrm>
            <a:off x="6146800" y="1582738"/>
            <a:ext cx="132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pSp>
        <p:nvGrpSpPr>
          <p:cNvPr id="25617" name="Group 45"/>
          <p:cNvGrpSpPr>
            <a:grpSpLocks/>
          </p:cNvGrpSpPr>
          <p:nvPr/>
        </p:nvGrpSpPr>
        <p:grpSpPr bwMode="auto">
          <a:xfrm>
            <a:off x="746125" y="2185988"/>
            <a:ext cx="1600200" cy="838200"/>
            <a:chOff x="4080" y="1200"/>
            <a:chExt cx="1008" cy="528"/>
          </a:xfrm>
        </p:grpSpPr>
        <p:sp>
          <p:nvSpPr>
            <p:cNvPr id="25630" name="Line 46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31" name="Line 47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5618" name="Line 48"/>
          <p:cNvSpPr>
            <a:spLocks noChangeShapeType="1"/>
          </p:cNvSpPr>
          <p:nvPr/>
        </p:nvSpPr>
        <p:spPr bwMode="auto">
          <a:xfrm>
            <a:off x="911225" y="2643188"/>
            <a:ext cx="132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pSp>
        <p:nvGrpSpPr>
          <p:cNvPr id="25619" name="Group 49"/>
          <p:cNvGrpSpPr>
            <a:grpSpLocks/>
          </p:cNvGrpSpPr>
          <p:nvPr/>
        </p:nvGrpSpPr>
        <p:grpSpPr bwMode="auto">
          <a:xfrm>
            <a:off x="746125" y="3221038"/>
            <a:ext cx="1600200" cy="838200"/>
            <a:chOff x="4080" y="1200"/>
            <a:chExt cx="1008" cy="528"/>
          </a:xfrm>
        </p:grpSpPr>
        <p:sp>
          <p:nvSpPr>
            <p:cNvPr id="25628" name="Line 50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29" name="Line 51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5620" name="Line 52"/>
          <p:cNvSpPr>
            <a:spLocks noChangeShapeType="1"/>
          </p:cNvSpPr>
          <p:nvPr/>
        </p:nvSpPr>
        <p:spPr bwMode="auto">
          <a:xfrm flipV="1">
            <a:off x="898525" y="3517900"/>
            <a:ext cx="1287463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5621" name="Group 53"/>
          <p:cNvGrpSpPr>
            <a:grpSpLocks/>
          </p:cNvGrpSpPr>
          <p:nvPr/>
        </p:nvGrpSpPr>
        <p:grpSpPr bwMode="auto">
          <a:xfrm>
            <a:off x="5967413" y="3248025"/>
            <a:ext cx="1600200" cy="838200"/>
            <a:chOff x="4080" y="1200"/>
            <a:chExt cx="1008" cy="528"/>
          </a:xfrm>
        </p:grpSpPr>
        <p:sp>
          <p:nvSpPr>
            <p:cNvPr id="25626" name="Line 54"/>
            <p:cNvSpPr>
              <a:spLocks noChangeShapeType="1"/>
            </p:cNvSpPr>
            <p:nvPr/>
          </p:nvSpPr>
          <p:spPr bwMode="auto">
            <a:xfrm flipH="1" flipV="1">
              <a:off x="417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27" name="Line 55"/>
            <p:cNvSpPr>
              <a:spLocks noChangeShapeType="1"/>
            </p:cNvSpPr>
            <p:nvPr/>
          </p:nvSpPr>
          <p:spPr bwMode="auto">
            <a:xfrm>
              <a:off x="408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5622" name="Line 56"/>
          <p:cNvSpPr>
            <a:spLocks noChangeShapeType="1"/>
          </p:cNvSpPr>
          <p:nvPr/>
        </p:nvSpPr>
        <p:spPr bwMode="auto">
          <a:xfrm>
            <a:off x="6132513" y="3768725"/>
            <a:ext cx="132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5623" name="Text Box 57"/>
          <p:cNvSpPr txBox="1">
            <a:spLocks noChangeArrowheads="1"/>
          </p:cNvSpPr>
          <p:nvPr/>
        </p:nvSpPr>
        <p:spPr bwMode="auto">
          <a:xfrm>
            <a:off x="5562600" y="1403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b="1">
                <a:latin typeface="Times New Roman" pitchFamily="18" charset="0"/>
              </a:rPr>
              <a:t>P</a:t>
            </a:r>
          </a:p>
        </p:txBody>
      </p:sp>
      <p:sp>
        <p:nvSpPr>
          <p:cNvPr id="25624" name="Text Box 58"/>
          <p:cNvSpPr txBox="1">
            <a:spLocks noChangeArrowheads="1"/>
          </p:cNvSpPr>
          <p:nvPr/>
        </p:nvSpPr>
        <p:spPr bwMode="auto">
          <a:xfrm>
            <a:off x="5607050" y="2257425"/>
            <a:ext cx="31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b="1">
                <a:latin typeface="Times New Roman" pitchFamily="18" charset="0"/>
              </a:rPr>
              <a:t>I</a:t>
            </a:r>
          </a:p>
        </p:txBody>
      </p:sp>
      <p:sp>
        <p:nvSpPr>
          <p:cNvPr id="25625" name="Text Box 59"/>
          <p:cNvSpPr txBox="1">
            <a:spLocks noChangeArrowheads="1"/>
          </p:cNvSpPr>
          <p:nvPr/>
        </p:nvSpPr>
        <p:spPr bwMode="auto">
          <a:xfrm>
            <a:off x="5562600" y="32940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b="1">
                <a:latin typeface="Times New Roman" pitchFamily="18" charset="0"/>
              </a:rPr>
              <a:t>D</a:t>
            </a:r>
          </a:p>
        </p:txBody>
      </p:sp>
      <p:sp>
        <p:nvSpPr>
          <p:cNvPr id="25639" name="Text Box 16"/>
          <p:cNvSpPr txBox="1">
            <a:spLocks noChangeArrowheads="1"/>
          </p:cNvSpPr>
          <p:nvPr/>
        </p:nvSpPr>
        <p:spPr bwMode="auto">
          <a:xfrm>
            <a:off x="7407275" y="2079625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5640" name="Text Box 17"/>
          <p:cNvSpPr txBox="1">
            <a:spLocks noChangeArrowheads="1"/>
          </p:cNvSpPr>
          <p:nvPr/>
        </p:nvSpPr>
        <p:spPr bwMode="auto">
          <a:xfrm>
            <a:off x="2232025" y="1943100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5641" name="Text Box 30"/>
          <p:cNvSpPr txBox="1">
            <a:spLocks noChangeArrowheads="1"/>
          </p:cNvSpPr>
          <p:nvPr/>
        </p:nvSpPr>
        <p:spPr bwMode="auto">
          <a:xfrm>
            <a:off x="2185988" y="3968750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5642" name="Text Box 55"/>
          <p:cNvSpPr txBox="1">
            <a:spLocks noChangeArrowheads="1"/>
          </p:cNvSpPr>
          <p:nvPr/>
        </p:nvSpPr>
        <p:spPr bwMode="auto">
          <a:xfrm>
            <a:off x="7407275" y="4014788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5643" name="Text Box 16"/>
          <p:cNvSpPr txBox="1">
            <a:spLocks noChangeArrowheads="1"/>
          </p:cNvSpPr>
          <p:nvPr/>
        </p:nvSpPr>
        <p:spPr bwMode="auto">
          <a:xfrm>
            <a:off x="7407275" y="2979738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  <p:sp>
        <p:nvSpPr>
          <p:cNvPr id="25644" name="Text Box 17"/>
          <p:cNvSpPr txBox="1">
            <a:spLocks noChangeArrowheads="1"/>
          </p:cNvSpPr>
          <p:nvPr/>
        </p:nvSpPr>
        <p:spPr bwMode="auto">
          <a:xfrm>
            <a:off x="2232025" y="2933700"/>
            <a:ext cx="92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eaLnBrk="0" hangingPunct="0"/>
            <a:r>
              <a:rPr lang="hu-HU" altLang="hu-HU" sz="1600"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662</TotalTime>
  <Words>1043</Words>
  <Application>Microsoft Office PowerPoint</Application>
  <PresentationFormat>Diavetítés a képernyőre (4:3 oldalarány)</PresentationFormat>
  <Paragraphs>158</Paragraphs>
  <Slides>22</Slides>
  <Notes>4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4" baseType="lpstr">
      <vt:lpstr>Patak</vt:lpstr>
      <vt:lpstr>Equation</vt:lpstr>
      <vt:lpstr>Automatika</vt:lpstr>
      <vt:lpstr>Tartály segédberendezésekkel</vt:lpstr>
      <vt:lpstr>Az állandósult állapotok meghatározása</vt:lpstr>
      <vt:lpstr>Dinamikus vizsgálat</vt:lpstr>
      <vt:lpstr>A szuperpozíció törvénye </vt:lpstr>
      <vt:lpstr>Szabványos vizsgáló jelek</vt:lpstr>
      <vt:lpstr>Az időtartomány és a kör-, illetve operátoros frekvencia tartomány kapcsolata</vt:lpstr>
      <vt:lpstr>Megkötések</vt:lpstr>
      <vt:lpstr>Lineáris jelátviteli tagok jellemzése </vt:lpstr>
      <vt:lpstr>Laplace transzformáció</vt:lpstr>
      <vt:lpstr>Laplace transzformáció határérték tételei</vt:lpstr>
      <vt:lpstr>Az alap jelátviteli tagok</vt:lpstr>
      <vt:lpstr>Alkalmazhatóság feltételei</vt:lpstr>
      <vt:lpstr>Az átviteli függvény</vt:lpstr>
      <vt:lpstr>Az átviteli függvény grafikus ábrázolásai</vt:lpstr>
      <vt:lpstr>P arányos tag</vt:lpstr>
      <vt:lpstr>I integráló tag</vt:lpstr>
      <vt:lpstr>D  differenciáló tag</vt:lpstr>
      <vt:lpstr>PT1  egytárolós tag</vt:lpstr>
      <vt:lpstr>PT2  kéttárolós tag</vt:lpstr>
      <vt:lpstr>PH  holtidős tag</vt:lpstr>
      <vt:lpstr>Kérdések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</cp:lastModifiedBy>
  <cp:revision>90</cp:revision>
  <dcterms:created xsi:type="dcterms:W3CDTF">2010-09-09T02:45:49Z</dcterms:created>
  <dcterms:modified xsi:type="dcterms:W3CDTF">2016-02-15T10:37:22Z</dcterms:modified>
</cp:coreProperties>
</file>