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72" r:id="rId2"/>
  </p:sldMasterIdLst>
  <p:notesMasterIdLst>
    <p:notesMasterId r:id="rId30"/>
  </p:notesMasterIdLst>
  <p:sldIdLst>
    <p:sldId id="284" r:id="rId3"/>
    <p:sldId id="318" r:id="rId4"/>
    <p:sldId id="316" r:id="rId5"/>
    <p:sldId id="31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319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0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21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20.wmf"/><Relationship Id="rId1" Type="http://schemas.openxmlformats.org/officeDocument/2006/relationships/image" Target="../media/image56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23.wmf"/><Relationship Id="rId9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65.wmf"/><Relationship Id="rId6" Type="http://schemas.openxmlformats.org/officeDocument/2006/relationships/image" Target="../media/image23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67.wmf"/><Relationship Id="rId5" Type="http://schemas.openxmlformats.org/officeDocument/2006/relationships/image" Target="../media/image23.wmf"/><Relationship Id="rId4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20.wmf"/><Relationship Id="rId7" Type="http://schemas.openxmlformats.org/officeDocument/2006/relationships/image" Target="../media/image35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20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7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43.wmf"/><Relationship Id="rId5" Type="http://schemas.openxmlformats.org/officeDocument/2006/relationships/image" Target="../media/image38.wmf"/><Relationship Id="rId10" Type="http://schemas.openxmlformats.org/officeDocument/2006/relationships/image" Target="../media/image42.wmf"/><Relationship Id="rId4" Type="http://schemas.openxmlformats.org/officeDocument/2006/relationships/image" Target="../media/image21.wmf"/><Relationship Id="rId9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D4C6755-0C77-4EF9-9CCE-316B15CEE6D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9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hu-H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hu-H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86AE7A58-77F7-4B01-9DF1-C66B68B3382A}" type="slidenum">
              <a:rPr lang="hu-HU" altLang="hu-HU">
                <a:latin typeface="Arial" charset="0"/>
              </a:rPr>
              <a:pPr eaLnBrk="1" hangingPunct="1"/>
              <a:t>10</a:t>
            </a:fld>
            <a:endParaRPr lang="hu-HU" altLang="hu-HU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1DE99CBE-5F5D-4FD3-8F4D-01C2CA7CA940}" type="slidenum">
              <a:rPr lang="hu-HU" altLang="hu-HU">
                <a:latin typeface="Arial" charset="0"/>
              </a:rPr>
              <a:pPr eaLnBrk="1" hangingPunct="1"/>
              <a:t>11</a:t>
            </a:fld>
            <a:endParaRPr lang="hu-HU" altLang="hu-HU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/>
            <a:fld id="{040369EE-D4FE-4095-8D2D-1CD097C89BD0}" type="slidenum">
              <a:rPr lang="hu-HU" altLang="hu-HU" sz="1200">
                <a:latin typeface="Arial" charset="0"/>
              </a:rPr>
              <a:pPr algn="r" eaLnBrk="1" hangingPunct="1"/>
              <a:t>12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56345435-9464-44ED-B3CF-0079D4EDAC2E}" type="slidenum">
              <a:rPr lang="hu-HU" altLang="hu-HU">
                <a:latin typeface="Arial" charset="0"/>
              </a:rPr>
              <a:pPr eaLnBrk="1" hangingPunct="1"/>
              <a:t>13</a:t>
            </a:fld>
            <a:endParaRPr lang="hu-HU" altLang="hu-HU">
              <a:latin typeface="Arial" charset="0"/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/>
            <a:fld id="{641AC8DC-DCBB-47C5-81D4-19C122DC1816}" type="slidenum">
              <a:rPr lang="hu-HU" altLang="hu-HU" sz="1200">
                <a:latin typeface="Arial" charset="0"/>
              </a:rPr>
              <a:pPr algn="r" eaLnBrk="1" hangingPunct="1"/>
              <a:t>13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55AD469A-668B-4989-BFCF-00B826548FEA}" type="slidenum">
              <a:rPr lang="hu-HU" altLang="hu-HU">
                <a:latin typeface="Arial" charset="0"/>
              </a:rPr>
              <a:pPr eaLnBrk="1" hangingPunct="1"/>
              <a:t>22</a:t>
            </a:fld>
            <a:endParaRPr lang="hu-HU" altLang="hu-HU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0F777C3C-BE8C-423E-AAAD-E61B5D7FFE2F}" type="slidenum">
              <a:rPr lang="hu-HU" altLang="hu-HU">
                <a:latin typeface="Arial" charset="0"/>
              </a:rPr>
              <a:pPr eaLnBrk="1" hangingPunct="1"/>
              <a:t>25</a:t>
            </a:fld>
            <a:endParaRPr lang="hu-HU" altLang="hu-HU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hu-HU" noProof="0" smtClean="0"/>
              <a:t>Mintacím szerkesztése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hu-HU" noProof="0" smtClean="0"/>
              <a:t>Alcím mintájának szerkesztése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1C8B5-2595-4333-8E94-AAC047144D4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430BB-6D2D-4C92-8C74-F9DBBBBAF13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DEF6-C582-4217-8F30-949A51E4322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2EFBC-90D9-4073-AD3E-39E1B5A6A5A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E255C-0551-4B05-97D2-A4580731914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CBF40-7990-422A-9688-2D9C6052A10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Cím, 1 nagy és 2 kisebb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5CC0C-78E0-40C4-9EE7-2063BD238AB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454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Cím és 4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327E4-959D-4E21-950F-88E9DEEFBA5E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07552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655 h 1906"/>
                <a:gd name="T4" fmla="*/ 5776 w 5740"/>
                <a:gd name="T5" fmla="*/ 1655 h 1906"/>
                <a:gd name="T6" fmla="*/ 5776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hu-HU" noProof="0" smtClean="0"/>
              <a:t>Mintacím szerkesztése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hu-HU" noProof="0" smtClean="0"/>
              <a:t>Alcím mintájának szerkesztése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BDE3F-EDD6-41F2-85E2-88B9E3755331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27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765B7-6A8F-4118-8281-E085DFE5154D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40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97069-AD10-4ED3-B757-188F7494ABF4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93AE8-8743-4C23-AC3D-1D32AEB2417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8AC5F-0ED2-4792-9C77-BB11A43DC449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56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57F6A-23A1-4058-B802-2D8ADCBC396D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83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FB3FB-9997-4528-A26C-58C25BE05588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24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3F48C-A019-4D50-A852-6EC35FC986B1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04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5185B-33BC-4BD8-B664-F03647C50A63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327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2A22A-9D71-42FE-BAB0-3DDFCA985AC1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493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F8B09-81F8-4EA1-9CA9-0A9DC2EF40D9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78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C3E65-1A62-458B-ADDB-CADC8270F089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75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309F3-F89B-4751-ADFC-79E8DD7A053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75B08-9E1A-4912-A34F-8CBA7689F85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7D42-DC81-491D-BC0D-AFCFA7F1F20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3B6C0-391B-4E5E-B218-18C5BB7B860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485FA-5EFB-4B59-BC1B-C583494FD3B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EC2FF-C09B-4B7A-9060-8BF9B91DA2A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12831-6339-4FD4-9283-D7FA520FAB3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6F0DF40-7F71-4D0E-AC33-C81AE88DCA4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  <p:sldLayoutId id="2147483666" r:id="rId13"/>
    <p:sldLayoutId id="2147483667" r:id="rId14"/>
    <p:sldLayoutId id="2147483669" r:id="rId15"/>
    <p:sldLayoutId id="2147483671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3274F23-E98A-4FCF-9411-DC7E95913FB6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655 h 1906"/>
                <a:gd name="T4" fmla="*/ 5776 w 5740"/>
                <a:gd name="T5" fmla="*/ 1655 h 1906"/>
                <a:gd name="T6" fmla="*/ 5776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70854334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4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2.wmf"/><Relationship Id="rId25" Type="http://schemas.openxmlformats.org/officeDocument/2006/relationships/image" Target="../media/image26.wmf"/><Relationship Id="rId33" Type="http://schemas.openxmlformats.org/officeDocument/2006/relationships/image" Target="../media/image30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15.bin"/><Relationship Id="rId32" Type="http://schemas.openxmlformats.org/officeDocument/2006/relationships/oleObject" Target="../embeddings/oleObject19.bin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17.bin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3.wmf"/><Relationship Id="rId31" Type="http://schemas.openxmlformats.org/officeDocument/2006/relationships/image" Target="../media/image29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23.wmf"/><Relationship Id="rId22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5.bin"/><Relationship Id="rId26" Type="http://schemas.openxmlformats.org/officeDocument/2006/relationships/oleObject" Target="../embeddings/oleObject69.bin"/><Relationship Id="rId3" Type="http://schemas.openxmlformats.org/officeDocument/2006/relationships/oleObject" Target="../embeddings/oleObject57.bin"/><Relationship Id="rId21" Type="http://schemas.openxmlformats.org/officeDocument/2006/relationships/image" Target="../media/image61.wmf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7.wmf"/><Relationship Id="rId17" Type="http://schemas.openxmlformats.org/officeDocument/2006/relationships/image" Target="../media/image59.wmf"/><Relationship Id="rId25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61.bin"/><Relationship Id="rId24" Type="http://schemas.openxmlformats.org/officeDocument/2006/relationships/oleObject" Target="../embeddings/oleObject68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image" Target="../media/image62.wmf"/><Relationship Id="rId10" Type="http://schemas.openxmlformats.org/officeDocument/2006/relationships/image" Target="../media/image23.wmf"/><Relationship Id="rId19" Type="http://schemas.openxmlformats.org/officeDocument/2006/relationships/image" Target="../media/image60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8.wmf"/><Relationship Id="rId22" Type="http://schemas.openxmlformats.org/officeDocument/2006/relationships/oleObject" Target="../embeddings/oleObject67.bin"/><Relationship Id="rId27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20.wmf"/><Relationship Id="rId5" Type="http://schemas.openxmlformats.org/officeDocument/2006/relationships/image" Target="../media/image65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7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8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6125" y="684213"/>
            <a:ext cx="7772400" cy="809625"/>
          </a:xfrm>
        </p:spPr>
        <p:txBody>
          <a:bodyPr/>
          <a:lstStyle/>
          <a:p>
            <a:r>
              <a:rPr lang="hu-HU" altLang="hu-HU" smtClean="0">
                <a:effectLst/>
                <a:latin typeface="Times New Roman" pitchFamily="18" charset="0"/>
              </a:rPr>
              <a:t>Automatika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6213" y="1673225"/>
            <a:ext cx="6400800" cy="630650"/>
          </a:xfrm>
        </p:spPr>
        <p:txBody>
          <a:bodyPr/>
          <a:lstStyle/>
          <a:p>
            <a:r>
              <a:rPr lang="hu-HU" altLang="hu-HU" dirty="0" smtClean="0">
                <a:effectLst/>
                <a:latin typeface="Times New Roman" pitchFamily="18" charset="0"/>
              </a:rPr>
              <a:t>Klasszikus szabályozás elmélet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2232024" y="2258870"/>
            <a:ext cx="494982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 dirty="0" smtClean="0">
                <a:latin typeface="Times New Roman" pitchFamily="18" charset="0"/>
              </a:rPr>
              <a:t>III.</a:t>
            </a:r>
            <a:endParaRPr lang="hu-HU" altLang="hu-HU" sz="3200" dirty="0">
              <a:latin typeface="Times New Roman" pitchFamily="18" charset="0"/>
            </a:endParaRPr>
          </a:p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 dirty="0" smtClean="0">
                <a:latin typeface="Times New Roman" pitchFamily="18" charset="0"/>
              </a:rPr>
              <a:t>LTI </a:t>
            </a:r>
            <a:r>
              <a:rPr lang="hu-HU" altLang="hu-HU" sz="3200" dirty="0">
                <a:latin typeface="Times New Roman" pitchFamily="18" charset="0"/>
              </a:rPr>
              <a:t>modell</a:t>
            </a:r>
            <a:r>
              <a:rPr lang="hu-HU" altLang="hu-HU" sz="3200" dirty="0" smtClean="0">
                <a:latin typeface="Times New Roman" pitchFamily="18" charset="0"/>
              </a:rPr>
              <a:t>,</a:t>
            </a:r>
          </a:p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 dirty="0" smtClean="0">
                <a:latin typeface="Times New Roman" pitchFamily="18" charset="0"/>
              </a:rPr>
              <a:t>Egyhurkos szabályozási kör</a:t>
            </a:r>
            <a:endParaRPr lang="hu-HU" altLang="hu-HU" sz="3200" dirty="0">
              <a:latin typeface="Times New Roman" pitchFamily="18" charset="0"/>
            </a:endParaRPr>
          </a:p>
        </p:txBody>
      </p:sp>
      <p:pic>
        <p:nvPicPr>
          <p:cNvPr id="28676" name="Kép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4005263"/>
            <a:ext cx="631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5224463"/>
            <a:ext cx="3314700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hu-HU" altLang="hu-HU" kern="0" smtClean="0">
                <a:effectLst/>
                <a:latin typeface="Times New Roman" pitchFamily="18" charset="0"/>
              </a:rPr>
              <a:t>Óbudai Egyetem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hu-HU" altLang="hu-HU" sz="2400" kern="0" smtClean="0">
                <a:effectLst/>
                <a:latin typeface="Times New Roman" pitchFamily="18" charset="0"/>
              </a:rPr>
              <a:t>Dr. Neszveda József</a:t>
            </a:r>
            <a:endParaRPr lang="hu-HU" altLang="hu-HU" sz="2400" kern="0" dirty="0" smtClean="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334000" y="1371600"/>
            <a:ext cx="2667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600">
                <a:latin typeface="Times New Roman" pitchFamily="18" charset="0"/>
              </a:rPr>
              <a:t>szakasz</a:t>
            </a:r>
            <a:endParaRPr lang="en-US" altLang="hu-HU" sz="1600">
              <a:latin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62000" y="1371600"/>
            <a:ext cx="2865438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600">
                <a:latin typeface="Times New Roman" pitchFamily="18" charset="0"/>
              </a:rPr>
              <a:t>szabályozó</a:t>
            </a:r>
            <a:endParaRPr lang="en-GB" altLang="hu-HU" sz="1600">
              <a:latin typeface="Times New Roman" pitchFamily="18" charset="0"/>
            </a:endParaRPr>
          </a:p>
        </p:txBody>
      </p:sp>
      <p:sp>
        <p:nvSpPr>
          <p:cNvPr id="3994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685800" y="233363"/>
            <a:ext cx="7800975" cy="765175"/>
          </a:xfrm>
        </p:spPr>
        <p:txBody>
          <a:bodyPr/>
          <a:lstStyle/>
          <a:p>
            <a:pPr eaLnBrk="1" hangingPunct="1">
              <a:defRPr/>
            </a:pPr>
            <a:r>
              <a:rPr lang="hu-HU" sz="3200" smtClean="0"/>
              <a:t>A egyhurkos szabályozási kör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010400" y="2209800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636838" y="2214563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/>
              <a:t>G</a:t>
            </a:r>
            <a:r>
              <a:rPr lang="hu-HU" altLang="hu-HU" baseline="-25000"/>
              <a:t>C</a:t>
            </a:r>
            <a:r>
              <a:rPr lang="hu-HU" altLang="hu-HU"/>
              <a:t>(s)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91000" y="2209800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/>
              <a:t>G</a:t>
            </a:r>
            <a:r>
              <a:rPr lang="hu-HU" altLang="hu-HU" baseline="-25000"/>
              <a:t>A</a:t>
            </a:r>
            <a:r>
              <a:rPr lang="hu-HU" altLang="hu-HU"/>
              <a:t>(s)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715000" y="2209800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191000" y="3276600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/>
              <a:t>G</a:t>
            </a:r>
            <a:r>
              <a:rPr lang="hu-HU" altLang="hu-HU" baseline="-25000"/>
              <a:t>T</a:t>
            </a:r>
            <a:r>
              <a:rPr lang="hu-HU" altLang="hu-HU"/>
              <a:t>(s)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914400" y="2209800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6324600" y="1524000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/>
              <a:t>G</a:t>
            </a:r>
            <a:r>
              <a:rPr lang="hu-HU" altLang="hu-HU" baseline="-25000"/>
              <a:t>W</a:t>
            </a:r>
            <a:r>
              <a:rPr lang="hu-HU" altLang="hu-HU"/>
              <a:t>(s)</a:t>
            </a:r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2057400" y="2438400"/>
            <a:ext cx="152400" cy="152400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6705600" y="2438400"/>
            <a:ext cx="152400" cy="152400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V="1">
            <a:off x="2133600" y="2590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2133600" y="3581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784860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flipH="1">
            <a:off x="5029200" y="35814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V="1">
            <a:off x="8153400" y="2514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1752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2209800" y="2514600"/>
            <a:ext cx="4270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 flipV="1">
            <a:off x="3492500" y="2528888"/>
            <a:ext cx="67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5029200" y="2514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6553200" y="2514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6858000" y="2514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67818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5029200" y="182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23" name="AutoShape 27"/>
          <p:cNvSpPr>
            <a:spLocks/>
          </p:cNvSpPr>
          <p:nvPr/>
        </p:nvSpPr>
        <p:spPr bwMode="auto">
          <a:xfrm>
            <a:off x="595313" y="5729288"/>
            <a:ext cx="1219200" cy="276225"/>
          </a:xfrm>
          <a:prstGeom prst="callout3">
            <a:avLst>
              <a:gd name="adj1" fmla="val 41380"/>
              <a:gd name="adj2" fmla="val -6250"/>
              <a:gd name="adj3" fmla="val 41380"/>
              <a:gd name="adj4" fmla="val -23699"/>
              <a:gd name="adj5" fmla="val -581611"/>
              <a:gd name="adj6" fmla="val -23699"/>
              <a:gd name="adj7" fmla="val -1118389"/>
              <a:gd name="adj8" fmla="val 3711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600">
                <a:latin typeface="Times New Roman" pitchFamily="18" charset="0"/>
              </a:rPr>
              <a:t>alapjel adó</a:t>
            </a:r>
          </a:p>
        </p:txBody>
      </p:sp>
      <p:sp>
        <p:nvSpPr>
          <p:cNvPr id="4124" name="AutoShape 28"/>
          <p:cNvSpPr>
            <a:spLocks/>
          </p:cNvSpPr>
          <p:nvPr/>
        </p:nvSpPr>
        <p:spPr bwMode="auto">
          <a:xfrm>
            <a:off x="1016000" y="5364163"/>
            <a:ext cx="715963" cy="276225"/>
          </a:xfrm>
          <a:prstGeom prst="callout3">
            <a:avLst>
              <a:gd name="adj1" fmla="val 41380"/>
              <a:gd name="adj2" fmla="val -10644"/>
              <a:gd name="adj3" fmla="val 41380"/>
              <a:gd name="adj4" fmla="val -68514"/>
              <a:gd name="adj5" fmla="val -86782"/>
              <a:gd name="adj6" fmla="val -68514"/>
              <a:gd name="adj7" fmla="val -1031611"/>
              <a:gd name="adj8" fmla="val 12283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600">
                <a:latin typeface="Times New Roman" pitchFamily="18" charset="0"/>
              </a:rPr>
              <a:t>r alapjel</a:t>
            </a:r>
          </a:p>
        </p:txBody>
      </p:sp>
      <p:sp>
        <p:nvSpPr>
          <p:cNvPr id="4125" name="AutoShape 29"/>
          <p:cNvSpPr>
            <a:spLocks/>
          </p:cNvSpPr>
          <p:nvPr/>
        </p:nvSpPr>
        <p:spPr bwMode="auto">
          <a:xfrm>
            <a:off x="1022350" y="4781550"/>
            <a:ext cx="1676400" cy="276225"/>
          </a:xfrm>
          <a:prstGeom prst="callout3">
            <a:avLst>
              <a:gd name="adj1" fmla="val 41380"/>
              <a:gd name="adj2" fmla="val -4546"/>
              <a:gd name="adj3" fmla="val 41380"/>
              <a:gd name="adj4" fmla="val -9657"/>
              <a:gd name="adj5" fmla="val -17241"/>
              <a:gd name="adj6" fmla="val -9657"/>
              <a:gd name="adj7" fmla="val -809769"/>
              <a:gd name="adj8" fmla="val 668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600">
                <a:latin typeface="Times New Roman" pitchFamily="18" charset="0"/>
              </a:rPr>
              <a:t>különbség képző</a:t>
            </a:r>
          </a:p>
        </p:txBody>
      </p:sp>
      <p:sp>
        <p:nvSpPr>
          <p:cNvPr id="4126" name="AutoShape 30"/>
          <p:cNvSpPr>
            <a:spLocks/>
          </p:cNvSpPr>
          <p:nvPr/>
        </p:nvSpPr>
        <p:spPr bwMode="auto">
          <a:xfrm>
            <a:off x="1579563" y="4305300"/>
            <a:ext cx="1417637" cy="276225"/>
          </a:xfrm>
          <a:prstGeom prst="callout3">
            <a:avLst>
              <a:gd name="adj1" fmla="val 41380"/>
              <a:gd name="adj2" fmla="val -5375"/>
              <a:gd name="adj3" fmla="val 41380"/>
              <a:gd name="adj4" fmla="val -17134"/>
              <a:gd name="adj5" fmla="val -54597"/>
              <a:gd name="adj6" fmla="val -17134"/>
              <a:gd name="adj7" fmla="val -647699"/>
              <a:gd name="adj8" fmla="val 6270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600">
                <a:latin typeface="Times New Roman" pitchFamily="18" charset="0"/>
              </a:rPr>
              <a:t>e rendelkező jel</a:t>
            </a:r>
            <a:endParaRPr lang="en-GB" altLang="hu-HU" sz="1600">
              <a:latin typeface="Times New Roman" pitchFamily="18" charset="0"/>
            </a:endParaRPr>
          </a:p>
        </p:txBody>
      </p:sp>
      <p:sp>
        <p:nvSpPr>
          <p:cNvPr id="4127" name="AutoShape 31"/>
          <p:cNvSpPr>
            <a:spLocks/>
          </p:cNvSpPr>
          <p:nvPr/>
        </p:nvSpPr>
        <p:spPr bwMode="auto">
          <a:xfrm>
            <a:off x="2097088" y="3743325"/>
            <a:ext cx="1368425" cy="276225"/>
          </a:xfrm>
          <a:prstGeom prst="callout3">
            <a:avLst>
              <a:gd name="adj1" fmla="val 41380"/>
              <a:gd name="adj2" fmla="val -5569"/>
              <a:gd name="adj3" fmla="val 41380"/>
              <a:gd name="adj4" fmla="val -19259"/>
              <a:gd name="adj5" fmla="val -7472"/>
              <a:gd name="adj6" fmla="val -19259"/>
              <a:gd name="adj7" fmla="val -431611"/>
              <a:gd name="adj8" fmla="val 5417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600">
                <a:latin typeface="Times New Roman" pitchFamily="18" charset="0"/>
              </a:rPr>
              <a:t>kompenzáló tag</a:t>
            </a:r>
            <a:endParaRPr lang="en-GB" altLang="hu-HU" sz="1600">
              <a:latin typeface="Times New Roman" pitchFamily="18" charset="0"/>
            </a:endParaRPr>
          </a:p>
        </p:txBody>
      </p:sp>
      <p:sp>
        <p:nvSpPr>
          <p:cNvPr id="4128" name="AutoShape 32"/>
          <p:cNvSpPr>
            <a:spLocks/>
          </p:cNvSpPr>
          <p:nvPr/>
        </p:nvSpPr>
        <p:spPr bwMode="auto">
          <a:xfrm>
            <a:off x="3124200" y="5811838"/>
            <a:ext cx="1538288" cy="276225"/>
          </a:xfrm>
          <a:prstGeom prst="callout3">
            <a:avLst>
              <a:gd name="adj1" fmla="val 41380"/>
              <a:gd name="adj2" fmla="val -4954"/>
              <a:gd name="adj3" fmla="val 41380"/>
              <a:gd name="adj4" fmla="val -31370"/>
              <a:gd name="adj5" fmla="val 41380"/>
              <a:gd name="adj6" fmla="val -31370"/>
              <a:gd name="adj7" fmla="val -1190806"/>
              <a:gd name="adj8" fmla="val 583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600">
                <a:latin typeface="Times New Roman" pitchFamily="18" charset="0"/>
              </a:rPr>
              <a:t>u végrehajtó jel</a:t>
            </a:r>
          </a:p>
        </p:txBody>
      </p:sp>
      <p:sp>
        <p:nvSpPr>
          <p:cNvPr id="4129" name="AutoShape 33"/>
          <p:cNvSpPr>
            <a:spLocks/>
          </p:cNvSpPr>
          <p:nvPr/>
        </p:nvSpPr>
        <p:spPr bwMode="auto">
          <a:xfrm>
            <a:off x="3414713" y="5451475"/>
            <a:ext cx="1614487" cy="276225"/>
          </a:xfrm>
          <a:prstGeom prst="callout3">
            <a:avLst>
              <a:gd name="adj1" fmla="val 21949"/>
              <a:gd name="adj2" fmla="val -4718"/>
              <a:gd name="adj3" fmla="val 21949"/>
              <a:gd name="adj4" fmla="val -28514"/>
              <a:gd name="adj5" fmla="val 21949"/>
              <a:gd name="adj6" fmla="val -28514"/>
              <a:gd name="adj7" fmla="val -668903"/>
              <a:gd name="adj8" fmla="val 193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600">
                <a:latin typeface="Times New Roman" pitchFamily="18" charset="0"/>
              </a:rPr>
              <a:t>y</a:t>
            </a:r>
            <a:r>
              <a:rPr lang="hu-HU" altLang="hu-HU" sz="1600" baseline="-25000">
                <a:latin typeface="Times New Roman" pitchFamily="18" charset="0"/>
              </a:rPr>
              <a:t>M</a:t>
            </a:r>
            <a:r>
              <a:rPr lang="hu-HU" altLang="hu-HU" sz="1600">
                <a:latin typeface="Times New Roman" pitchFamily="18" charset="0"/>
              </a:rPr>
              <a:t> ellenőrző jel</a:t>
            </a:r>
            <a:endParaRPr lang="en-GB" altLang="hu-HU" sz="1600">
              <a:latin typeface="Times New Roman" pitchFamily="18" charset="0"/>
            </a:endParaRPr>
          </a:p>
        </p:txBody>
      </p:sp>
      <p:sp>
        <p:nvSpPr>
          <p:cNvPr id="4130" name="AutoShape 34"/>
          <p:cNvSpPr>
            <a:spLocks/>
          </p:cNvSpPr>
          <p:nvPr/>
        </p:nvSpPr>
        <p:spPr bwMode="auto">
          <a:xfrm>
            <a:off x="3733800" y="4775200"/>
            <a:ext cx="1063625" cy="276225"/>
          </a:xfrm>
          <a:prstGeom prst="callout3">
            <a:avLst>
              <a:gd name="adj1" fmla="val 21949"/>
              <a:gd name="adj2" fmla="val -7162"/>
              <a:gd name="adj3" fmla="val 21949"/>
              <a:gd name="adj4" fmla="val -24181"/>
              <a:gd name="adj5" fmla="val -41463"/>
              <a:gd name="adj6" fmla="val -24181"/>
              <a:gd name="adj7" fmla="val -778657"/>
              <a:gd name="adj8" fmla="val 4671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600">
                <a:latin typeface="Times New Roman" pitchFamily="18" charset="0"/>
              </a:rPr>
              <a:t>végrehajtó</a:t>
            </a:r>
            <a:endParaRPr lang="en-GB" altLang="hu-HU" sz="1600">
              <a:latin typeface="Times New Roman" pitchFamily="18" charset="0"/>
            </a:endParaRPr>
          </a:p>
        </p:txBody>
      </p:sp>
      <p:sp>
        <p:nvSpPr>
          <p:cNvPr id="4131" name="AutoShape 35"/>
          <p:cNvSpPr>
            <a:spLocks/>
          </p:cNvSpPr>
          <p:nvPr/>
        </p:nvSpPr>
        <p:spPr bwMode="auto">
          <a:xfrm>
            <a:off x="4437063" y="4024313"/>
            <a:ext cx="592137" cy="276225"/>
          </a:xfrm>
          <a:prstGeom prst="callout3">
            <a:avLst>
              <a:gd name="adj1" fmla="val 41380"/>
              <a:gd name="adj2" fmla="val 112870"/>
              <a:gd name="adj3" fmla="val 41380"/>
              <a:gd name="adj4" fmla="val 175065"/>
              <a:gd name="adj5" fmla="val 41380"/>
              <a:gd name="adj6" fmla="val 175065"/>
              <a:gd name="adj7" fmla="val -171264"/>
              <a:gd name="adj8" fmla="val 6890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/>
            <a:r>
              <a:rPr lang="hu-HU" altLang="hu-HU" sz="1600">
                <a:latin typeface="Times New Roman" pitchFamily="18" charset="0"/>
              </a:rPr>
              <a:t>távadó</a:t>
            </a:r>
            <a:endParaRPr lang="en-GB" altLang="hu-HU" sz="1600">
              <a:latin typeface="Times New Roman" pitchFamily="18" charset="0"/>
            </a:endParaRPr>
          </a:p>
        </p:txBody>
      </p:sp>
      <p:sp>
        <p:nvSpPr>
          <p:cNvPr id="4132" name="AutoShape 36"/>
          <p:cNvSpPr>
            <a:spLocks/>
          </p:cNvSpPr>
          <p:nvPr/>
        </p:nvSpPr>
        <p:spPr bwMode="auto">
          <a:xfrm>
            <a:off x="3627438" y="4389438"/>
            <a:ext cx="1892300" cy="276225"/>
          </a:xfrm>
          <a:prstGeom prst="callout3">
            <a:avLst>
              <a:gd name="adj1" fmla="val 21949"/>
              <a:gd name="adj2" fmla="val 104028"/>
              <a:gd name="adj3" fmla="val 21949"/>
              <a:gd name="adj4" fmla="val 113843"/>
              <a:gd name="adj5" fmla="val 21949"/>
              <a:gd name="adj6" fmla="val 113843"/>
              <a:gd name="adj7" fmla="val -682315"/>
              <a:gd name="adj8" fmla="val 8599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/>
            <a:r>
              <a:rPr lang="hu-HU" altLang="hu-HU" sz="1600">
                <a:latin typeface="Times New Roman" pitchFamily="18" charset="0"/>
              </a:rPr>
              <a:t>u</a:t>
            </a:r>
            <a:r>
              <a:rPr lang="hu-HU" altLang="hu-HU" sz="1600" baseline="-25000">
                <a:latin typeface="Times New Roman" pitchFamily="18" charset="0"/>
              </a:rPr>
              <a:t>M</a:t>
            </a:r>
            <a:r>
              <a:rPr lang="hu-HU" altLang="hu-HU" sz="1600">
                <a:latin typeface="Times New Roman" pitchFamily="18" charset="0"/>
              </a:rPr>
              <a:t> módosító jellemző</a:t>
            </a:r>
            <a:endParaRPr lang="en-GB" altLang="hu-HU" sz="1600">
              <a:latin typeface="Times New Roman" pitchFamily="18" charset="0"/>
            </a:endParaRPr>
          </a:p>
        </p:txBody>
      </p:sp>
      <p:sp>
        <p:nvSpPr>
          <p:cNvPr id="4133" name="AutoShape 37"/>
          <p:cNvSpPr>
            <a:spLocks/>
          </p:cNvSpPr>
          <p:nvPr/>
        </p:nvSpPr>
        <p:spPr bwMode="auto">
          <a:xfrm>
            <a:off x="4437063" y="5008563"/>
            <a:ext cx="1616075" cy="276225"/>
          </a:xfrm>
          <a:prstGeom prst="callout3">
            <a:avLst>
              <a:gd name="adj1" fmla="val 21949"/>
              <a:gd name="adj2" fmla="val 104713"/>
              <a:gd name="adj3" fmla="val 21949"/>
              <a:gd name="adj4" fmla="val 118468"/>
              <a:gd name="adj5" fmla="val 21949"/>
              <a:gd name="adj6" fmla="val 118468"/>
              <a:gd name="adj7" fmla="val -1148782"/>
              <a:gd name="adj8" fmla="val 4606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/>
            <a:r>
              <a:rPr lang="hu-HU" altLang="hu-HU" sz="1600">
                <a:latin typeface="Times New Roman" pitchFamily="18" charset="0"/>
              </a:rPr>
              <a:t>w zavar jellemző</a:t>
            </a:r>
            <a:endParaRPr lang="en-GB" altLang="hu-HU" sz="1600">
              <a:latin typeface="Times New Roman" pitchFamily="18" charset="0"/>
            </a:endParaRPr>
          </a:p>
        </p:txBody>
      </p:sp>
      <p:sp>
        <p:nvSpPr>
          <p:cNvPr id="4134" name="AutoShape 38"/>
          <p:cNvSpPr>
            <a:spLocks/>
          </p:cNvSpPr>
          <p:nvPr/>
        </p:nvSpPr>
        <p:spPr bwMode="auto">
          <a:xfrm>
            <a:off x="6850063" y="3821113"/>
            <a:ext cx="1952625" cy="276225"/>
          </a:xfrm>
          <a:prstGeom prst="callout3">
            <a:avLst>
              <a:gd name="adj1" fmla="val 21949"/>
              <a:gd name="adj2" fmla="val -3903"/>
              <a:gd name="adj3" fmla="val 21949"/>
              <a:gd name="adj4" fmla="val -11949"/>
              <a:gd name="adj5" fmla="val 21949"/>
              <a:gd name="adj6" fmla="val -11949"/>
              <a:gd name="adj7" fmla="val -478051"/>
              <a:gd name="adj8" fmla="val 7251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600">
                <a:latin typeface="Times New Roman" pitchFamily="18" charset="0"/>
              </a:rPr>
              <a:t>y szabályozott jellemző</a:t>
            </a:r>
            <a:endParaRPr lang="en-GB" altLang="hu-HU" sz="1600">
              <a:latin typeface="Times New Roman" pitchFamily="18" charset="0"/>
            </a:endParaRPr>
          </a:p>
        </p:txBody>
      </p:sp>
      <p:sp>
        <p:nvSpPr>
          <p:cNvPr id="4135" name="AutoShape 39"/>
          <p:cNvSpPr>
            <a:spLocks/>
          </p:cNvSpPr>
          <p:nvPr/>
        </p:nvSpPr>
        <p:spPr bwMode="auto">
          <a:xfrm>
            <a:off x="4953000" y="5797550"/>
            <a:ext cx="2163763" cy="276225"/>
          </a:xfrm>
          <a:prstGeom prst="callout3">
            <a:avLst>
              <a:gd name="adj1" fmla="val 41380"/>
              <a:gd name="adj2" fmla="val 103523"/>
              <a:gd name="adj3" fmla="val 41380"/>
              <a:gd name="adj4" fmla="val 114014"/>
              <a:gd name="adj5" fmla="val 41380"/>
              <a:gd name="adj6" fmla="val 114014"/>
              <a:gd name="adj7" fmla="val -1095977"/>
              <a:gd name="adj8" fmla="val 3506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/>
            <a:r>
              <a:rPr lang="hu-HU" altLang="hu-HU" sz="1600">
                <a:latin typeface="Times New Roman" pitchFamily="18" charset="0"/>
              </a:rPr>
              <a:t>A szakasz blokk modellje</a:t>
            </a:r>
            <a:endParaRPr lang="en-GB" altLang="hu-HU" sz="16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4725" y="414338"/>
            <a:ext cx="7224713" cy="509587"/>
          </a:xfrm>
        </p:spPr>
        <p:txBody>
          <a:bodyPr wrap="none" lIns="18000" tIns="10800" rIns="18000" bIns="10800">
            <a:spAutoFit/>
          </a:bodyPr>
          <a:lstStyle/>
          <a:p>
            <a:pPr eaLnBrk="1" hangingPunct="1">
              <a:defRPr/>
            </a:pPr>
            <a:r>
              <a:rPr lang="hu-HU" sz="3200" dirty="0" smtClean="0"/>
              <a:t>A zárt szabályozási kör átviteli függvényei</a:t>
            </a:r>
          </a:p>
        </p:txBody>
      </p:sp>
      <p:graphicFrame>
        <p:nvGraphicFramePr>
          <p:cNvPr id="512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522288" y="5138738"/>
          <a:ext cx="37798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4" imgW="1879600" imgH="431800" progId="Equation.DSMT4">
                  <p:embed/>
                </p:oleObj>
              </mc:Choice>
              <mc:Fallback>
                <p:oleObj name="Equation" r:id="rId4" imgW="1879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5138738"/>
                        <a:ext cx="3779837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94263" y="4149725"/>
          <a:ext cx="36290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6" imgW="1943100" imgH="444500" progId="Equation.DSMT4">
                  <p:embed/>
                </p:oleObj>
              </mc:Choice>
              <mc:Fallback>
                <p:oleObj name="Equation" r:id="rId6" imgW="19431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4149725"/>
                        <a:ext cx="362902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629400" y="1752600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572250" y="177165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>
                <a:latin typeface="Times New Roman" pitchFamily="18" charset="0"/>
              </a:rPr>
              <a:t>G</a:t>
            </a:r>
            <a:r>
              <a:rPr lang="hu-HU" altLang="hu-HU" sz="2400" baseline="-25000">
                <a:latin typeface="Times New Roman" pitchFamily="18" charset="0"/>
              </a:rPr>
              <a:t>p</a:t>
            </a:r>
            <a:r>
              <a:rPr lang="hu-HU" altLang="hu-HU" sz="2400">
                <a:latin typeface="Times New Roman" pitchFamily="18" charset="0"/>
              </a:rPr>
              <a:t>(s)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00475" y="2800350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974725" y="1781175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5934075" y="1047750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2432050" y="1962150"/>
            <a:ext cx="152400" cy="152400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>
            <a:off x="6315075" y="1962150"/>
            <a:ext cx="152400" cy="152400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3357563" y="3105150"/>
            <a:ext cx="44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7458075" y="20383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H="1">
            <a:off x="4638675" y="310515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V="1">
            <a:off x="7762875" y="20383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1812925" y="2038350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2584450" y="2038350"/>
            <a:ext cx="773113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4202113" y="2038350"/>
            <a:ext cx="630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5665788" y="2038350"/>
            <a:ext cx="66198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6477000" y="20383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6391275" y="1581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>
            <a:off x="5476875" y="1352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 flipV="1">
            <a:off x="2508250" y="212407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5144" name="Object 24"/>
          <p:cNvGraphicFramePr>
            <a:graphicFrameLocks noChangeAspect="1"/>
          </p:cNvGraphicFramePr>
          <p:nvPr/>
        </p:nvGraphicFramePr>
        <p:xfrm>
          <a:off x="2727325" y="1690688"/>
          <a:ext cx="44608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8" imgW="291973" imgH="203112" progId="Equation.DSMT4">
                  <p:embed/>
                </p:oleObj>
              </mc:Choice>
              <mc:Fallback>
                <p:oleObj name="Equation" r:id="rId8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1690688"/>
                        <a:ext cx="446088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5" name="Object 25"/>
          <p:cNvGraphicFramePr>
            <a:graphicFrameLocks noChangeAspect="1"/>
          </p:cNvGraphicFramePr>
          <p:nvPr/>
        </p:nvGraphicFramePr>
        <p:xfrm>
          <a:off x="5314950" y="1020763"/>
          <a:ext cx="4873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10" imgW="317225" imgH="203024" progId="Equation.DSMT4">
                  <p:embed/>
                </p:oleObj>
              </mc:Choice>
              <mc:Fallback>
                <p:oleObj name="Equation" r:id="rId10" imgW="31722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1020763"/>
                        <a:ext cx="48736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6" name="Object 26"/>
          <p:cNvGraphicFramePr>
            <a:graphicFrameLocks noChangeAspect="1"/>
          </p:cNvGraphicFramePr>
          <p:nvPr/>
        </p:nvGraphicFramePr>
        <p:xfrm>
          <a:off x="7572375" y="1697038"/>
          <a:ext cx="4651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12" imgW="304536" imgH="203024" progId="Equation.DSMT4">
                  <p:embed/>
                </p:oleObj>
              </mc:Choice>
              <mc:Fallback>
                <p:oleObj name="Equation" r:id="rId12" imgW="30453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1697038"/>
                        <a:ext cx="4651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1014413" y="177165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>
                <a:latin typeface="Times New Roman" pitchFamily="18" charset="0"/>
              </a:rPr>
              <a:t>G</a:t>
            </a:r>
            <a:r>
              <a:rPr lang="hu-HU" altLang="hu-HU" sz="2400" baseline="-25000">
                <a:latin typeface="Times New Roman" pitchFamily="18" charset="0"/>
              </a:rPr>
              <a:t>R</a:t>
            </a:r>
            <a:r>
              <a:rPr lang="hu-HU" altLang="hu-HU" sz="2400">
                <a:latin typeface="Times New Roman" pitchFamily="18" charset="0"/>
              </a:rPr>
              <a:t>(s)</a:t>
            </a: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5943600" y="1057275"/>
            <a:ext cx="91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>
                <a:latin typeface="Times New Roman" pitchFamily="18" charset="0"/>
              </a:rPr>
              <a:t>G</a:t>
            </a:r>
            <a:r>
              <a:rPr lang="hu-HU" altLang="hu-HU" sz="2400" baseline="-25000">
                <a:latin typeface="Times New Roman" pitchFamily="18" charset="0"/>
              </a:rPr>
              <a:t>W</a:t>
            </a:r>
            <a:r>
              <a:rPr lang="hu-HU" altLang="hu-HU" sz="2400">
                <a:latin typeface="Times New Roman" pitchFamily="18" charset="0"/>
              </a:rPr>
              <a:t>(s)</a:t>
            </a:r>
          </a:p>
        </p:txBody>
      </p:sp>
      <p:grpSp>
        <p:nvGrpSpPr>
          <p:cNvPr id="5149" name="Group 29"/>
          <p:cNvGrpSpPr>
            <a:grpSpLocks/>
          </p:cNvGrpSpPr>
          <p:nvPr/>
        </p:nvGrpSpPr>
        <p:grpSpPr bwMode="auto">
          <a:xfrm>
            <a:off x="4813300" y="1733550"/>
            <a:ext cx="893763" cy="533400"/>
            <a:chOff x="2550" y="1308"/>
            <a:chExt cx="563" cy="336"/>
          </a:xfrm>
        </p:grpSpPr>
        <p:sp>
          <p:nvSpPr>
            <p:cNvPr id="5157" name="Rectangle 30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5158" name="Text Box 31"/>
            <p:cNvSpPr txBox="1">
              <a:spLocks noChangeArrowheads="1"/>
            </p:cNvSpPr>
            <p:nvPr/>
          </p:nvSpPr>
          <p:spPr bwMode="auto">
            <a:xfrm>
              <a:off x="2563" y="1350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r>
                <a:rPr lang="hu-HU" altLang="hu-HU" sz="2400">
                  <a:latin typeface="Times New Roman" pitchFamily="18" charset="0"/>
                </a:rPr>
                <a:t>G</a:t>
              </a:r>
              <a:r>
                <a:rPr lang="hu-HU" altLang="hu-HU" sz="2400" baseline="-25000">
                  <a:latin typeface="Times New Roman" pitchFamily="18" charset="0"/>
                </a:rPr>
                <a:t>A</a:t>
              </a:r>
              <a:r>
                <a:rPr lang="hu-HU" altLang="hu-HU" sz="2400">
                  <a:latin typeface="Times New Roman" pitchFamily="18" charset="0"/>
                </a:rPr>
                <a:t>(s)</a:t>
              </a:r>
            </a:p>
          </p:txBody>
        </p:sp>
      </p:grpSp>
      <p:sp>
        <p:nvSpPr>
          <p:cNvPr id="5150" name="Rectangle 32"/>
          <p:cNvSpPr>
            <a:spLocks noChangeArrowheads="1"/>
          </p:cNvSpPr>
          <p:nvPr/>
        </p:nvSpPr>
        <p:spPr bwMode="auto">
          <a:xfrm>
            <a:off x="3357563" y="1736725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51" name="Text Box 33"/>
          <p:cNvSpPr txBox="1">
            <a:spLocks noChangeArrowheads="1"/>
          </p:cNvSpPr>
          <p:nvPr/>
        </p:nvSpPr>
        <p:spPr bwMode="auto">
          <a:xfrm>
            <a:off x="3311525" y="1781175"/>
            <a:ext cx="81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>
                <a:latin typeface="Times New Roman" pitchFamily="18" charset="0"/>
              </a:rPr>
              <a:t>G</a:t>
            </a:r>
            <a:r>
              <a:rPr lang="hu-HU" altLang="hu-HU" sz="2400" baseline="-25000">
                <a:latin typeface="Times New Roman" pitchFamily="18" charset="0"/>
              </a:rPr>
              <a:t>c</a:t>
            </a:r>
            <a:r>
              <a:rPr lang="hu-HU" altLang="hu-HU" sz="2400">
                <a:latin typeface="Times New Roman" pitchFamily="18" charset="0"/>
              </a:rPr>
              <a:t>(s)</a:t>
            </a:r>
          </a:p>
        </p:txBody>
      </p:sp>
      <p:sp>
        <p:nvSpPr>
          <p:cNvPr id="5152" name="Text Box 34"/>
          <p:cNvSpPr txBox="1">
            <a:spLocks noChangeArrowheads="1"/>
          </p:cNvSpPr>
          <p:nvPr/>
        </p:nvSpPr>
        <p:spPr bwMode="auto">
          <a:xfrm>
            <a:off x="3840163" y="2838450"/>
            <a:ext cx="85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>
                <a:latin typeface="Times New Roman" pitchFamily="18" charset="0"/>
              </a:rPr>
              <a:t>G</a:t>
            </a:r>
            <a:r>
              <a:rPr lang="hu-HU" altLang="hu-HU" sz="2400" baseline="-25000">
                <a:latin typeface="Times New Roman" pitchFamily="18" charset="0"/>
              </a:rPr>
              <a:t>T</a:t>
            </a:r>
            <a:r>
              <a:rPr lang="hu-HU" altLang="hu-HU" sz="2400">
                <a:latin typeface="Times New Roman" pitchFamily="18" charset="0"/>
              </a:rPr>
              <a:t>(s)</a:t>
            </a:r>
          </a:p>
        </p:txBody>
      </p:sp>
      <p:graphicFrame>
        <p:nvGraphicFramePr>
          <p:cNvPr id="5153" name="Object 35"/>
          <p:cNvGraphicFramePr>
            <a:graphicFrameLocks noChangeAspect="1"/>
          </p:cNvGraphicFramePr>
          <p:nvPr/>
        </p:nvGraphicFramePr>
        <p:xfrm>
          <a:off x="1946275" y="1677988"/>
          <a:ext cx="44608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Equation" r:id="rId14" imgW="291973" imgH="203112" progId="Equation.DSMT4">
                  <p:embed/>
                </p:oleObj>
              </mc:Choice>
              <mc:Fallback>
                <p:oleObj name="Equation" r:id="rId14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1677988"/>
                        <a:ext cx="446088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4" name="Object 36"/>
          <p:cNvGraphicFramePr>
            <a:graphicFrameLocks noChangeAspect="1"/>
          </p:cNvGraphicFramePr>
          <p:nvPr/>
        </p:nvGraphicFramePr>
        <p:xfrm>
          <a:off x="566738" y="4090988"/>
          <a:ext cx="37576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16" imgW="1905000" imgH="444500" progId="Equation.DSMT4">
                  <p:embed/>
                </p:oleObj>
              </mc:Choice>
              <mc:Fallback>
                <p:oleObj name="Equation" r:id="rId16" imgW="1905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4090988"/>
                        <a:ext cx="375761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5" name="Object 37"/>
          <p:cNvGraphicFramePr>
            <a:graphicFrameLocks noChangeAspect="1"/>
          </p:cNvGraphicFramePr>
          <p:nvPr/>
        </p:nvGraphicFramePr>
        <p:xfrm>
          <a:off x="2366963" y="2130425"/>
          <a:ext cx="125412" cy="9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18" imgW="126780" imgH="101424" progId="Equation.DSMT4">
                  <p:embed/>
                </p:oleObj>
              </mc:Choice>
              <mc:Fallback>
                <p:oleObj name="Equation" r:id="rId18" imgW="126780" imgH="101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2130425"/>
                        <a:ext cx="125412" cy="9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6" name="Object 3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10125" y="5203825"/>
          <a:ext cx="36623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20" imgW="1930320" imgH="431640" progId="Equation.DSMT4">
                  <p:embed/>
                </p:oleObj>
              </mc:Choice>
              <mc:Fallback>
                <p:oleObj name="Equation" r:id="rId20" imgW="1930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5203825"/>
                        <a:ext cx="366236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2508250" y="3105150"/>
            <a:ext cx="665163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161" name="Line 41"/>
          <p:cNvSpPr>
            <a:spLocks noChangeShapeType="1"/>
          </p:cNvSpPr>
          <p:nvPr/>
        </p:nvSpPr>
        <p:spPr bwMode="auto">
          <a:xfrm flipH="1" flipV="1">
            <a:off x="3173413" y="2951163"/>
            <a:ext cx="18415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3149600" y="2654300"/>
            <a:ext cx="650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u-HU" sz="1600"/>
              <a:t>A/M</a:t>
            </a:r>
            <a:endParaRPr lang="hu-HU" altLang="hu-HU" sz="1600"/>
          </a:p>
        </p:txBody>
      </p:sp>
      <p:graphicFrame>
        <p:nvGraphicFramePr>
          <p:cNvPr id="5163" name="Object 36"/>
          <p:cNvGraphicFramePr>
            <a:graphicFrameLocks noChangeAspect="1"/>
          </p:cNvGraphicFramePr>
          <p:nvPr/>
        </p:nvGraphicFramePr>
        <p:xfrm>
          <a:off x="566738" y="3295650"/>
          <a:ext cx="23796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22" imgW="1206360" imgH="330120" progId="Equation.DSMT4">
                  <p:embed/>
                </p:oleObj>
              </mc:Choice>
              <mc:Fallback>
                <p:oleObj name="Equation" r:id="rId22" imgW="1206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3295650"/>
                        <a:ext cx="23796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4" name="Object 35"/>
          <p:cNvGraphicFramePr>
            <a:graphicFrameLocks noChangeAspect="1"/>
          </p:cNvGraphicFramePr>
          <p:nvPr/>
        </p:nvGraphicFramePr>
        <p:xfrm>
          <a:off x="1122363" y="1314450"/>
          <a:ext cx="5238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24" imgW="317160" imgH="228600" progId="Equation.DSMT4">
                  <p:embed/>
                </p:oleObj>
              </mc:Choice>
              <mc:Fallback>
                <p:oleObj name="Equation" r:id="rId24" imgW="317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314450"/>
                        <a:ext cx="5238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5" name="Object 35"/>
          <p:cNvGraphicFramePr>
            <a:graphicFrameLocks noChangeAspect="1"/>
          </p:cNvGraphicFramePr>
          <p:nvPr/>
        </p:nvGraphicFramePr>
        <p:xfrm>
          <a:off x="6897688" y="1301750"/>
          <a:ext cx="4826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26" imgW="291960" imgH="228600" progId="Equation.DSMT4">
                  <p:embed/>
                </p:oleObj>
              </mc:Choice>
              <mc:Fallback>
                <p:oleObj name="Equation" r:id="rId26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1301750"/>
                        <a:ext cx="4826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6" name="Object 35"/>
          <p:cNvGraphicFramePr>
            <a:graphicFrameLocks noChangeAspect="1"/>
          </p:cNvGraphicFramePr>
          <p:nvPr/>
        </p:nvGraphicFramePr>
        <p:xfrm>
          <a:off x="4681538" y="976313"/>
          <a:ext cx="54451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Equation" r:id="rId28" imgW="330120" imgH="228600" progId="Equation.DSMT4">
                  <p:embed/>
                </p:oleObj>
              </mc:Choice>
              <mc:Fallback>
                <p:oleObj name="Equation" r:id="rId28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976313"/>
                        <a:ext cx="54451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7" name="Object 35"/>
          <p:cNvGraphicFramePr>
            <a:graphicFrameLocks noChangeAspect="1"/>
          </p:cNvGraphicFramePr>
          <p:nvPr/>
        </p:nvGraphicFramePr>
        <p:xfrm>
          <a:off x="1876425" y="2314575"/>
          <a:ext cx="6286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30" imgW="380880" imgH="228600" progId="Equation.DSMT4">
                  <p:embed/>
                </p:oleObj>
              </mc:Choice>
              <mc:Fallback>
                <p:oleObj name="Equation" r:id="rId30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2314575"/>
                        <a:ext cx="6286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8" name="Object 26"/>
          <p:cNvGraphicFramePr>
            <a:graphicFrameLocks noChangeAspect="1"/>
          </p:cNvGraphicFramePr>
          <p:nvPr/>
        </p:nvGraphicFramePr>
        <p:xfrm>
          <a:off x="2508250" y="2324100"/>
          <a:ext cx="6191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32" imgW="406080" imgH="228600" progId="Equation.DSMT4">
                  <p:embed/>
                </p:oleObj>
              </mc:Choice>
              <mc:Fallback>
                <p:oleObj name="Equation" r:id="rId32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324100"/>
                        <a:ext cx="6191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2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74725" y="414338"/>
            <a:ext cx="7224713" cy="509587"/>
          </a:xfrm>
        </p:spPr>
        <p:txBody>
          <a:bodyPr wrap="none" lIns="18000" tIns="10800" rIns="18000" bIns="10800">
            <a:spAutoFit/>
          </a:bodyPr>
          <a:lstStyle/>
          <a:p>
            <a:pPr eaLnBrk="1" hangingPunct="1">
              <a:defRPr/>
            </a:pPr>
            <a:r>
              <a:rPr lang="hu-HU" sz="3200" dirty="0" smtClean="0"/>
              <a:t>A zárt szabályozási kör átviteli függvényei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674938" y="2822575"/>
            <a:ext cx="968375" cy="5762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4181475" y="4041775"/>
            <a:ext cx="152400" cy="152400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4168775" y="3028950"/>
            <a:ext cx="152400" cy="152400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321175" y="31146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V="1">
            <a:off x="2024063" y="2025650"/>
            <a:ext cx="0" cy="208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3538538" y="4117975"/>
            <a:ext cx="65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4232275" y="202565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33816" name="Object 24"/>
          <p:cNvGraphicFramePr>
            <a:graphicFrameLocks noChangeAspect="1"/>
          </p:cNvGraphicFramePr>
          <p:nvPr/>
        </p:nvGraphicFramePr>
        <p:xfrm>
          <a:off x="5054600" y="3960813"/>
          <a:ext cx="44608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4" imgW="291973" imgH="203112" progId="Equation.DSMT4">
                  <p:embed/>
                </p:oleObj>
              </mc:Choice>
              <mc:Fallback>
                <p:oleObj name="Equation" r:id="rId4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3960813"/>
                        <a:ext cx="446088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7" name="Object 25"/>
          <p:cNvGraphicFramePr>
            <a:graphicFrameLocks noChangeAspect="1"/>
          </p:cNvGraphicFramePr>
          <p:nvPr/>
        </p:nvGraphicFramePr>
        <p:xfrm>
          <a:off x="1017588" y="5029200"/>
          <a:ext cx="4873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6" imgW="317225" imgH="203024" progId="Equation.DSMT4">
                  <p:embed/>
                </p:oleObj>
              </mc:Choice>
              <mc:Fallback>
                <p:oleObj name="Equation" r:id="rId6" imgW="31722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5029200"/>
                        <a:ext cx="48736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8" name="Object 26"/>
          <p:cNvGraphicFramePr>
            <a:graphicFrameLocks noChangeAspect="1"/>
          </p:cNvGraphicFramePr>
          <p:nvPr/>
        </p:nvGraphicFramePr>
        <p:xfrm>
          <a:off x="5008563" y="2936875"/>
          <a:ext cx="4651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8" imgW="304536" imgH="203024" progId="Equation.DSMT4">
                  <p:embed/>
                </p:oleObj>
              </mc:Choice>
              <mc:Fallback>
                <p:oleObj name="Equation" r:id="rId8" imgW="30453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2936875"/>
                        <a:ext cx="4651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21" name="Group 29"/>
          <p:cNvGrpSpPr>
            <a:grpSpLocks/>
          </p:cNvGrpSpPr>
          <p:nvPr/>
        </p:nvGrpSpPr>
        <p:grpSpPr bwMode="auto">
          <a:xfrm>
            <a:off x="2654300" y="1714500"/>
            <a:ext cx="989013" cy="620713"/>
            <a:chOff x="2550" y="1308"/>
            <a:chExt cx="571" cy="336"/>
          </a:xfrm>
        </p:grpSpPr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33823" name="Text Box 31"/>
            <p:cNvSpPr txBox="1">
              <a:spLocks noChangeArrowheads="1"/>
            </p:cNvSpPr>
            <p:nvPr/>
          </p:nvSpPr>
          <p:spPr bwMode="auto">
            <a:xfrm>
              <a:off x="2563" y="1350"/>
              <a:ext cx="55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r>
                <a:rPr lang="hu-HU" altLang="hu-HU" sz="2400">
                  <a:latin typeface="Times New Roman" pitchFamily="18" charset="0"/>
                </a:rPr>
                <a:t>G</a:t>
              </a:r>
              <a:r>
                <a:rPr lang="hu-HU" altLang="hu-HU" sz="2400" baseline="-25000">
                  <a:latin typeface="Times New Roman" pitchFamily="18" charset="0"/>
                </a:rPr>
                <a:t>y</a:t>
              </a:r>
              <a:r>
                <a:rPr lang="en-US" altLang="hu-HU" sz="2400" baseline="-25000">
                  <a:latin typeface="Times New Roman" pitchFamily="18" charset="0"/>
                </a:rPr>
                <a:t>r</a:t>
              </a:r>
              <a:r>
                <a:rPr lang="hu-HU" altLang="hu-HU" sz="2400">
                  <a:latin typeface="Times New Roman" pitchFamily="18" charset="0"/>
                </a:rPr>
                <a:t>(s)</a:t>
              </a:r>
            </a:p>
          </p:txBody>
        </p:sp>
      </p:grp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2686050" y="2882900"/>
            <a:ext cx="98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>
                <a:latin typeface="Times New Roman" pitchFamily="18" charset="0"/>
              </a:rPr>
              <a:t>G</a:t>
            </a:r>
            <a:r>
              <a:rPr lang="hu-HU" altLang="hu-HU" sz="2400" baseline="-25000">
                <a:latin typeface="Times New Roman" pitchFamily="18" charset="0"/>
              </a:rPr>
              <a:t>yw</a:t>
            </a:r>
            <a:r>
              <a:rPr lang="hu-HU" altLang="hu-HU" sz="2400">
                <a:latin typeface="Times New Roman" pitchFamily="18" charset="0"/>
              </a:rPr>
              <a:t>(s)</a:t>
            </a:r>
          </a:p>
        </p:txBody>
      </p:sp>
      <p:graphicFrame>
        <p:nvGraphicFramePr>
          <p:cNvPr id="33827" name="Object 35"/>
          <p:cNvGraphicFramePr>
            <a:graphicFrameLocks noChangeAspect="1"/>
          </p:cNvGraphicFramePr>
          <p:nvPr/>
        </p:nvGraphicFramePr>
        <p:xfrm>
          <a:off x="1058863" y="1870075"/>
          <a:ext cx="44608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10" imgW="291973" imgH="203112" progId="Equation.DSMT4">
                  <p:embed/>
                </p:oleObj>
              </mc:Choice>
              <mc:Fallback>
                <p:oleObj name="Equation" r:id="rId10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870075"/>
                        <a:ext cx="446087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4" name="Object 36"/>
          <p:cNvGraphicFramePr>
            <a:graphicFrameLocks noChangeAspect="1"/>
          </p:cNvGraphicFramePr>
          <p:nvPr/>
        </p:nvGraphicFramePr>
        <p:xfrm>
          <a:off x="4706938" y="2122488"/>
          <a:ext cx="388302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12" imgW="1968480" imgH="355320" progId="Equation.DSMT4">
                  <p:embed/>
                </p:oleObj>
              </mc:Choice>
              <mc:Fallback>
                <p:oleObj name="Equation" r:id="rId12" imgW="19684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2122488"/>
                        <a:ext cx="3883025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8" name="Line 13"/>
          <p:cNvSpPr>
            <a:spLocks noChangeShapeType="1"/>
          </p:cNvSpPr>
          <p:nvPr/>
        </p:nvSpPr>
        <p:spPr bwMode="auto">
          <a:xfrm>
            <a:off x="4346575" y="41116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39" name="Line 16"/>
          <p:cNvSpPr>
            <a:spLocks noChangeShapeType="1"/>
          </p:cNvSpPr>
          <p:nvPr/>
        </p:nvSpPr>
        <p:spPr bwMode="auto">
          <a:xfrm>
            <a:off x="3643313" y="31146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40" name="Line 18"/>
          <p:cNvSpPr>
            <a:spLocks noChangeShapeType="1"/>
          </p:cNvSpPr>
          <p:nvPr/>
        </p:nvSpPr>
        <p:spPr bwMode="auto">
          <a:xfrm>
            <a:off x="2024063" y="4117975"/>
            <a:ext cx="630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41" name="Line 18"/>
          <p:cNvSpPr>
            <a:spLocks noChangeShapeType="1"/>
          </p:cNvSpPr>
          <p:nvPr/>
        </p:nvSpPr>
        <p:spPr bwMode="auto">
          <a:xfrm flipV="1">
            <a:off x="1738313" y="3111500"/>
            <a:ext cx="94773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42" name="Line 15"/>
          <p:cNvSpPr>
            <a:spLocks noChangeShapeType="1"/>
          </p:cNvSpPr>
          <p:nvPr/>
        </p:nvSpPr>
        <p:spPr bwMode="auto">
          <a:xfrm flipV="1">
            <a:off x="1755775" y="3111500"/>
            <a:ext cx="0" cy="209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43" name="Line 18"/>
          <p:cNvSpPr>
            <a:spLocks noChangeShapeType="1"/>
          </p:cNvSpPr>
          <p:nvPr/>
        </p:nvSpPr>
        <p:spPr bwMode="auto">
          <a:xfrm>
            <a:off x="1557338" y="2025650"/>
            <a:ext cx="1096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>
            <a:off x="3573463" y="2025650"/>
            <a:ext cx="658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845" name="Line 53"/>
          <p:cNvSpPr>
            <a:spLocks noChangeShapeType="1"/>
          </p:cNvSpPr>
          <p:nvPr/>
        </p:nvSpPr>
        <p:spPr bwMode="auto">
          <a:xfrm flipV="1">
            <a:off x="4257675" y="419417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>
            <a:off x="3548063" y="5184775"/>
            <a:ext cx="709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847" name="Line 18"/>
          <p:cNvSpPr>
            <a:spLocks noChangeShapeType="1"/>
          </p:cNvSpPr>
          <p:nvPr/>
        </p:nvSpPr>
        <p:spPr bwMode="auto">
          <a:xfrm>
            <a:off x="1557338" y="5203825"/>
            <a:ext cx="1096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33848" name="Group 29"/>
          <p:cNvGrpSpPr>
            <a:grpSpLocks/>
          </p:cNvGrpSpPr>
          <p:nvPr/>
        </p:nvGrpSpPr>
        <p:grpSpPr bwMode="auto">
          <a:xfrm>
            <a:off x="2674938" y="3800475"/>
            <a:ext cx="989012" cy="620713"/>
            <a:chOff x="2550" y="1308"/>
            <a:chExt cx="571" cy="336"/>
          </a:xfrm>
        </p:grpSpPr>
        <p:sp>
          <p:nvSpPr>
            <p:cNvPr id="33849" name="Rectangle 30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33850" name="Text Box 31"/>
            <p:cNvSpPr txBox="1">
              <a:spLocks noChangeArrowheads="1"/>
            </p:cNvSpPr>
            <p:nvPr/>
          </p:nvSpPr>
          <p:spPr bwMode="auto">
            <a:xfrm>
              <a:off x="2563" y="1350"/>
              <a:ext cx="55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r>
                <a:rPr lang="hu-HU" altLang="hu-HU" sz="2400">
                  <a:latin typeface="Times New Roman" pitchFamily="18" charset="0"/>
                </a:rPr>
                <a:t>G</a:t>
              </a:r>
              <a:r>
                <a:rPr lang="hu-HU" altLang="hu-HU" sz="2400" baseline="-25000">
                  <a:latin typeface="Times New Roman" pitchFamily="18" charset="0"/>
                </a:rPr>
                <a:t>e</a:t>
              </a:r>
              <a:r>
                <a:rPr lang="en-US" altLang="hu-HU" sz="2400" baseline="-25000">
                  <a:latin typeface="Times New Roman" pitchFamily="18" charset="0"/>
                </a:rPr>
                <a:t>r</a:t>
              </a:r>
              <a:r>
                <a:rPr lang="hu-HU" altLang="hu-HU" sz="2400">
                  <a:latin typeface="Times New Roman" pitchFamily="18" charset="0"/>
                </a:rPr>
                <a:t>(s)</a:t>
              </a:r>
            </a:p>
          </p:txBody>
        </p:sp>
      </p:grpSp>
      <p:grpSp>
        <p:nvGrpSpPr>
          <p:cNvPr id="33851" name="Group 29"/>
          <p:cNvGrpSpPr>
            <a:grpSpLocks/>
          </p:cNvGrpSpPr>
          <p:nvPr/>
        </p:nvGrpSpPr>
        <p:grpSpPr bwMode="auto">
          <a:xfrm>
            <a:off x="2654300" y="4833938"/>
            <a:ext cx="989013" cy="620712"/>
            <a:chOff x="2550" y="1308"/>
            <a:chExt cx="571" cy="336"/>
          </a:xfrm>
        </p:grpSpPr>
        <p:sp>
          <p:nvSpPr>
            <p:cNvPr id="33852" name="Rectangle 30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33853" name="Text Box 31"/>
            <p:cNvSpPr txBox="1">
              <a:spLocks noChangeArrowheads="1"/>
            </p:cNvSpPr>
            <p:nvPr/>
          </p:nvSpPr>
          <p:spPr bwMode="auto">
            <a:xfrm>
              <a:off x="2563" y="1350"/>
              <a:ext cx="55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r>
                <a:rPr lang="hu-HU" altLang="hu-HU" sz="2400">
                  <a:latin typeface="Times New Roman" pitchFamily="18" charset="0"/>
                </a:rPr>
                <a:t>G</a:t>
              </a:r>
              <a:r>
                <a:rPr lang="hu-HU" altLang="hu-HU" sz="2400" baseline="-25000">
                  <a:latin typeface="Times New Roman" pitchFamily="18" charset="0"/>
                </a:rPr>
                <a:t>ew</a:t>
              </a:r>
              <a:r>
                <a:rPr lang="hu-HU" altLang="hu-HU" sz="2400">
                  <a:latin typeface="Times New Roman" pitchFamily="18" charset="0"/>
                </a:rPr>
                <a:t>(s)</a:t>
              </a:r>
            </a:p>
          </p:txBody>
        </p:sp>
      </p:grpSp>
      <p:graphicFrame>
        <p:nvGraphicFramePr>
          <p:cNvPr id="33854" name="Object 36"/>
          <p:cNvGraphicFramePr>
            <a:graphicFrameLocks noChangeAspect="1"/>
          </p:cNvGraphicFramePr>
          <p:nvPr/>
        </p:nvGraphicFramePr>
        <p:xfrm>
          <a:off x="4745038" y="4506913"/>
          <a:ext cx="38068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14" imgW="1930320" imgH="330120" progId="Equation.DSMT4">
                  <p:embed/>
                </p:oleObj>
              </mc:Choice>
              <mc:Fallback>
                <p:oleObj name="Equation" r:id="rId14" imgW="1930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8" y="4506913"/>
                        <a:ext cx="38068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068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41425" y="279400"/>
            <a:ext cx="6931025" cy="509588"/>
          </a:xfrm>
        </p:spPr>
        <p:txBody>
          <a:bodyPr lIns="18000" tIns="10800" rIns="18000" bIns="10800">
            <a:spAutoFit/>
          </a:bodyPr>
          <a:lstStyle/>
          <a:p>
            <a:pPr eaLnBrk="1" hangingPunct="1">
              <a:defRPr/>
            </a:pPr>
            <a:r>
              <a:rPr lang="hu-HU" altLang="hu-HU" sz="3200" smtClean="0"/>
              <a:t>A zárt szabályozási kör statikus hibája</a:t>
            </a: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2174875" y="2963863"/>
            <a:ext cx="968375" cy="5762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u-HU" altLang="hu-HU" sz="1800"/>
          </a:p>
        </p:txBody>
      </p:sp>
      <p:sp>
        <p:nvSpPr>
          <p:cNvPr id="8196" name="AutoShape 10"/>
          <p:cNvSpPr>
            <a:spLocks noChangeArrowheads="1"/>
          </p:cNvSpPr>
          <p:nvPr/>
        </p:nvSpPr>
        <p:spPr bwMode="auto">
          <a:xfrm>
            <a:off x="3681413" y="4183063"/>
            <a:ext cx="152400" cy="152400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u-HU" altLang="hu-HU" sz="1800"/>
          </a:p>
        </p:txBody>
      </p:sp>
      <p:sp>
        <p:nvSpPr>
          <p:cNvPr id="8197" name="AutoShape 11"/>
          <p:cNvSpPr>
            <a:spLocks noChangeArrowheads="1"/>
          </p:cNvSpPr>
          <p:nvPr/>
        </p:nvSpPr>
        <p:spPr bwMode="auto">
          <a:xfrm>
            <a:off x="3668713" y="3170238"/>
            <a:ext cx="152400" cy="152400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u-HU" altLang="hu-HU" sz="1800"/>
          </a:p>
        </p:txBody>
      </p:sp>
      <p:sp>
        <p:nvSpPr>
          <p:cNvPr id="8198" name="Line 13"/>
          <p:cNvSpPr>
            <a:spLocks noChangeShapeType="1"/>
          </p:cNvSpPr>
          <p:nvPr/>
        </p:nvSpPr>
        <p:spPr bwMode="auto">
          <a:xfrm>
            <a:off x="3821113" y="32559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9" name="Line 15"/>
          <p:cNvSpPr>
            <a:spLocks noChangeShapeType="1"/>
          </p:cNvSpPr>
          <p:nvPr/>
        </p:nvSpPr>
        <p:spPr bwMode="auto">
          <a:xfrm flipV="1">
            <a:off x="1524000" y="2166938"/>
            <a:ext cx="0" cy="208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0" name="Line 16"/>
          <p:cNvSpPr>
            <a:spLocks noChangeShapeType="1"/>
          </p:cNvSpPr>
          <p:nvPr/>
        </p:nvSpPr>
        <p:spPr bwMode="auto">
          <a:xfrm>
            <a:off x="3038475" y="4259263"/>
            <a:ext cx="655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1" name="Line 21"/>
          <p:cNvSpPr>
            <a:spLocks noChangeShapeType="1"/>
          </p:cNvSpPr>
          <p:nvPr/>
        </p:nvSpPr>
        <p:spPr bwMode="auto">
          <a:xfrm>
            <a:off x="3732213" y="21669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8202" name="Object 24"/>
          <p:cNvGraphicFramePr>
            <a:graphicFrameLocks noChangeAspect="1"/>
          </p:cNvGraphicFramePr>
          <p:nvPr/>
        </p:nvGraphicFramePr>
        <p:xfrm>
          <a:off x="4554538" y="4102100"/>
          <a:ext cx="44608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4" imgW="291973" imgH="203112" progId="Equation.DSMT4">
                  <p:embed/>
                </p:oleObj>
              </mc:Choice>
              <mc:Fallback>
                <p:oleObj name="Equation" r:id="rId4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4102100"/>
                        <a:ext cx="446087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25"/>
          <p:cNvGraphicFramePr>
            <a:graphicFrameLocks noChangeAspect="1"/>
          </p:cNvGraphicFramePr>
          <p:nvPr/>
        </p:nvGraphicFramePr>
        <p:xfrm>
          <a:off x="517525" y="5170488"/>
          <a:ext cx="4873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6" imgW="317225" imgH="203024" progId="Equation.DSMT4">
                  <p:embed/>
                </p:oleObj>
              </mc:Choice>
              <mc:Fallback>
                <p:oleObj name="Equation" r:id="rId6" imgW="31722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5170488"/>
                        <a:ext cx="48736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26"/>
          <p:cNvGraphicFramePr>
            <a:graphicFrameLocks noChangeAspect="1"/>
          </p:cNvGraphicFramePr>
          <p:nvPr/>
        </p:nvGraphicFramePr>
        <p:xfrm>
          <a:off x="4508500" y="3078163"/>
          <a:ext cx="4651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8" imgW="304536" imgH="203024" progId="Equation.DSMT4">
                  <p:embed/>
                </p:oleObj>
              </mc:Choice>
              <mc:Fallback>
                <p:oleObj name="Equation" r:id="rId8" imgW="30453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078163"/>
                        <a:ext cx="4651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5" name="Group 29"/>
          <p:cNvGrpSpPr>
            <a:grpSpLocks/>
          </p:cNvGrpSpPr>
          <p:nvPr/>
        </p:nvGrpSpPr>
        <p:grpSpPr bwMode="auto">
          <a:xfrm>
            <a:off x="2154238" y="1855788"/>
            <a:ext cx="989012" cy="620712"/>
            <a:chOff x="2550" y="1308"/>
            <a:chExt cx="571" cy="336"/>
          </a:xfrm>
        </p:grpSpPr>
        <p:sp>
          <p:nvSpPr>
            <p:cNvPr id="8228" name="Rectangle 30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1800"/>
            </a:p>
          </p:txBody>
        </p:sp>
        <p:sp>
          <p:nvSpPr>
            <p:cNvPr id="8229" name="Text Box 31"/>
            <p:cNvSpPr txBox="1">
              <a:spLocks noChangeArrowheads="1"/>
            </p:cNvSpPr>
            <p:nvPr/>
          </p:nvSpPr>
          <p:spPr bwMode="auto">
            <a:xfrm>
              <a:off x="2563" y="1350"/>
              <a:ext cx="55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u-HU" altLang="hu-HU" sz="2400">
                  <a:latin typeface="Times New Roman" pitchFamily="18" charset="0"/>
                </a:rPr>
                <a:t>G</a:t>
              </a:r>
              <a:r>
                <a:rPr lang="hu-HU" altLang="hu-HU" sz="2400" baseline="-25000">
                  <a:latin typeface="Times New Roman" pitchFamily="18" charset="0"/>
                </a:rPr>
                <a:t>y</a:t>
              </a:r>
              <a:r>
                <a:rPr lang="en-US" altLang="hu-HU" sz="2400" baseline="-25000">
                  <a:latin typeface="Times New Roman" pitchFamily="18" charset="0"/>
                </a:rPr>
                <a:t>r</a:t>
              </a:r>
              <a:r>
                <a:rPr lang="hu-HU" altLang="hu-HU" sz="2400">
                  <a:latin typeface="Times New Roman" pitchFamily="18" charset="0"/>
                </a:rPr>
                <a:t>(s)</a:t>
              </a:r>
            </a:p>
          </p:txBody>
        </p:sp>
      </p:grpSp>
      <p:sp>
        <p:nvSpPr>
          <p:cNvPr id="8206" name="Text Box 34"/>
          <p:cNvSpPr txBox="1">
            <a:spLocks noChangeArrowheads="1"/>
          </p:cNvSpPr>
          <p:nvPr/>
        </p:nvSpPr>
        <p:spPr bwMode="auto">
          <a:xfrm>
            <a:off x="2185988" y="3024188"/>
            <a:ext cx="98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2400">
                <a:latin typeface="Times New Roman" pitchFamily="18" charset="0"/>
              </a:rPr>
              <a:t>G</a:t>
            </a:r>
            <a:r>
              <a:rPr lang="hu-HU" altLang="hu-HU" sz="2400" baseline="-25000">
                <a:latin typeface="Times New Roman" pitchFamily="18" charset="0"/>
              </a:rPr>
              <a:t>yw</a:t>
            </a:r>
            <a:r>
              <a:rPr lang="hu-HU" altLang="hu-HU" sz="2400">
                <a:latin typeface="Times New Roman" pitchFamily="18" charset="0"/>
              </a:rPr>
              <a:t>(s)</a:t>
            </a:r>
          </a:p>
        </p:txBody>
      </p:sp>
      <p:graphicFrame>
        <p:nvGraphicFramePr>
          <p:cNvPr id="8207" name="Object 35"/>
          <p:cNvGraphicFramePr>
            <a:graphicFrameLocks noChangeAspect="1"/>
          </p:cNvGraphicFramePr>
          <p:nvPr/>
        </p:nvGraphicFramePr>
        <p:xfrm>
          <a:off x="558800" y="2011363"/>
          <a:ext cx="44608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10" imgW="291973" imgH="203112" progId="Equation.DSMT4">
                  <p:embed/>
                </p:oleObj>
              </mc:Choice>
              <mc:Fallback>
                <p:oleObj name="Equation" r:id="rId10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011363"/>
                        <a:ext cx="446088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36"/>
          <p:cNvGraphicFramePr>
            <a:graphicFrameLocks noChangeAspect="1"/>
          </p:cNvGraphicFramePr>
          <p:nvPr/>
        </p:nvGraphicFramePr>
        <p:xfrm>
          <a:off x="1285875" y="863600"/>
          <a:ext cx="68405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12" imgW="3467100" imgH="482600" progId="Equation.DSMT4">
                  <p:embed/>
                </p:oleObj>
              </mc:Choice>
              <mc:Fallback>
                <p:oleObj name="Equation" r:id="rId12" imgW="3467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863600"/>
                        <a:ext cx="68405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Line 13"/>
          <p:cNvSpPr>
            <a:spLocks noChangeShapeType="1"/>
          </p:cNvSpPr>
          <p:nvPr/>
        </p:nvSpPr>
        <p:spPr bwMode="auto">
          <a:xfrm>
            <a:off x="3846513" y="42529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10" name="Line 16"/>
          <p:cNvSpPr>
            <a:spLocks noChangeShapeType="1"/>
          </p:cNvSpPr>
          <p:nvPr/>
        </p:nvSpPr>
        <p:spPr bwMode="auto">
          <a:xfrm>
            <a:off x="3143250" y="32559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11" name="Line 18"/>
          <p:cNvSpPr>
            <a:spLocks noChangeShapeType="1"/>
          </p:cNvSpPr>
          <p:nvPr/>
        </p:nvSpPr>
        <p:spPr bwMode="auto">
          <a:xfrm>
            <a:off x="1524000" y="4259263"/>
            <a:ext cx="630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12" name="Line 18"/>
          <p:cNvSpPr>
            <a:spLocks noChangeShapeType="1"/>
          </p:cNvSpPr>
          <p:nvPr/>
        </p:nvSpPr>
        <p:spPr bwMode="auto">
          <a:xfrm flipV="1">
            <a:off x="1238250" y="3252788"/>
            <a:ext cx="94773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13" name="Line 15"/>
          <p:cNvSpPr>
            <a:spLocks noChangeShapeType="1"/>
          </p:cNvSpPr>
          <p:nvPr/>
        </p:nvSpPr>
        <p:spPr bwMode="auto">
          <a:xfrm flipV="1">
            <a:off x="1255713" y="3252788"/>
            <a:ext cx="0" cy="209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14" name="Line 18"/>
          <p:cNvSpPr>
            <a:spLocks noChangeShapeType="1"/>
          </p:cNvSpPr>
          <p:nvPr/>
        </p:nvSpPr>
        <p:spPr bwMode="auto">
          <a:xfrm>
            <a:off x="1057275" y="2166938"/>
            <a:ext cx="1096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>
            <a:off x="3073400" y="2166938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216" name="Line 26"/>
          <p:cNvSpPr>
            <a:spLocks noChangeShapeType="1"/>
          </p:cNvSpPr>
          <p:nvPr/>
        </p:nvSpPr>
        <p:spPr bwMode="auto">
          <a:xfrm flipV="1">
            <a:off x="3757613" y="43354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>
            <a:off x="3048000" y="5326063"/>
            <a:ext cx="709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218" name="Line 18"/>
          <p:cNvSpPr>
            <a:spLocks noChangeShapeType="1"/>
          </p:cNvSpPr>
          <p:nvPr/>
        </p:nvSpPr>
        <p:spPr bwMode="auto">
          <a:xfrm>
            <a:off x="1057275" y="5345113"/>
            <a:ext cx="1096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219" name="Group 29"/>
          <p:cNvGrpSpPr>
            <a:grpSpLocks/>
          </p:cNvGrpSpPr>
          <p:nvPr/>
        </p:nvGrpSpPr>
        <p:grpSpPr bwMode="auto">
          <a:xfrm>
            <a:off x="2174875" y="3941763"/>
            <a:ext cx="989013" cy="620712"/>
            <a:chOff x="2550" y="1308"/>
            <a:chExt cx="571" cy="336"/>
          </a:xfrm>
        </p:grpSpPr>
        <p:sp>
          <p:nvSpPr>
            <p:cNvPr id="8226" name="Rectangle 30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1800"/>
            </a:p>
          </p:txBody>
        </p:sp>
        <p:sp>
          <p:nvSpPr>
            <p:cNvPr id="8227" name="Text Box 31"/>
            <p:cNvSpPr txBox="1">
              <a:spLocks noChangeArrowheads="1"/>
            </p:cNvSpPr>
            <p:nvPr/>
          </p:nvSpPr>
          <p:spPr bwMode="auto">
            <a:xfrm>
              <a:off x="2563" y="1350"/>
              <a:ext cx="55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u-HU" altLang="hu-HU" sz="2400">
                  <a:latin typeface="Times New Roman" pitchFamily="18" charset="0"/>
                </a:rPr>
                <a:t>G</a:t>
              </a:r>
              <a:r>
                <a:rPr lang="hu-HU" altLang="hu-HU" sz="2400" baseline="-25000">
                  <a:latin typeface="Times New Roman" pitchFamily="18" charset="0"/>
                </a:rPr>
                <a:t>e</a:t>
              </a:r>
              <a:r>
                <a:rPr lang="en-US" altLang="hu-HU" sz="2400" baseline="-25000">
                  <a:latin typeface="Times New Roman" pitchFamily="18" charset="0"/>
                </a:rPr>
                <a:t>r</a:t>
              </a:r>
              <a:r>
                <a:rPr lang="hu-HU" altLang="hu-HU" sz="2400">
                  <a:latin typeface="Times New Roman" pitchFamily="18" charset="0"/>
                </a:rPr>
                <a:t>(s)</a:t>
              </a:r>
            </a:p>
          </p:txBody>
        </p:sp>
      </p:grpSp>
      <p:grpSp>
        <p:nvGrpSpPr>
          <p:cNvPr id="8220" name="Group 29"/>
          <p:cNvGrpSpPr>
            <a:grpSpLocks/>
          </p:cNvGrpSpPr>
          <p:nvPr/>
        </p:nvGrpSpPr>
        <p:grpSpPr bwMode="auto">
          <a:xfrm>
            <a:off x="2154238" y="4975225"/>
            <a:ext cx="989012" cy="620713"/>
            <a:chOff x="2550" y="1308"/>
            <a:chExt cx="571" cy="336"/>
          </a:xfrm>
        </p:grpSpPr>
        <p:sp>
          <p:nvSpPr>
            <p:cNvPr id="8224" name="Rectangle 30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1800"/>
            </a:p>
          </p:txBody>
        </p:sp>
        <p:sp>
          <p:nvSpPr>
            <p:cNvPr id="8225" name="Text Box 31"/>
            <p:cNvSpPr txBox="1">
              <a:spLocks noChangeArrowheads="1"/>
            </p:cNvSpPr>
            <p:nvPr/>
          </p:nvSpPr>
          <p:spPr bwMode="auto">
            <a:xfrm>
              <a:off x="2563" y="1350"/>
              <a:ext cx="55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u-HU" altLang="hu-HU" sz="2400">
                  <a:latin typeface="Times New Roman" pitchFamily="18" charset="0"/>
                </a:rPr>
                <a:t>G</a:t>
              </a:r>
              <a:r>
                <a:rPr lang="hu-HU" altLang="hu-HU" sz="2400" baseline="-25000">
                  <a:latin typeface="Times New Roman" pitchFamily="18" charset="0"/>
                </a:rPr>
                <a:t>ew</a:t>
              </a:r>
              <a:r>
                <a:rPr lang="hu-HU" altLang="hu-HU" sz="2400">
                  <a:latin typeface="Times New Roman" pitchFamily="18" charset="0"/>
                </a:rPr>
                <a:t>(s)</a:t>
              </a:r>
            </a:p>
          </p:txBody>
        </p:sp>
      </p:grpSp>
      <p:graphicFrame>
        <p:nvGraphicFramePr>
          <p:cNvPr id="8221" name="Object 36"/>
          <p:cNvGraphicFramePr>
            <a:graphicFrameLocks noChangeAspect="1"/>
          </p:cNvGraphicFramePr>
          <p:nvPr/>
        </p:nvGraphicFramePr>
        <p:xfrm>
          <a:off x="1303338" y="5657850"/>
          <a:ext cx="67151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14" imgW="3403600" imgH="457200" progId="Equation.DSMT4">
                  <p:embed/>
                </p:oleObj>
              </mc:Choice>
              <mc:Fallback>
                <p:oleObj name="Equation" r:id="rId14" imgW="3403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5657850"/>
                        <a:ext cx="67151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" name="Object 36"/>
          <p:cNvGraphicFramePr>
            <a:graphicFrameLocks noChangeAspect="1"/>
          </p:cNvGraphicFramePr>
          <p:nvPr/>
        </p:nvGraphicFramePr>
        <p:xfrm>
          <a:off x="5292725" y="2259013"/>
          <a:ext cx="25304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16" imgW="1282700" imgH="279400" progId="Equation.DSMT4">
                  <p:embed/>
                </p:oleObj>
              </mc:Choice>
              <mc:Fallback>
                <p:oleObj name="Equation" r:id="rId16" imgW="1282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259013"/>
                        <a:ext cx="25304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" name="Object 36"/>
          <p:cNvGraphicFramePr>
            <a:graphicFrameLocks noChangeAspect="1"/>
          </p:cNvGraphicFramePr>
          <p:nvPr/>
        </p:nvGraphicFramePr>
        <p:xfrm>
          <a:off x="5284788" y="4554538"/>
          <a:ext cx="2454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18" imgW="1244600" imgH="279400" progId="Equation.DSMT4">
                  <p:embed/>
                </p:oleObj>
              </mc:Choice>
              <mc:Fallback>
                <p:oleObj name="Equation" r:id="rId18" imgW="1244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4554538"/>
                        <a:ext cx="24542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8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5763"/>
            <a:ext cx="6400800" cy="720725"/>
          </a:xfrm>
        </p:spPr>
        <p:txBody>
          <a:bodyPr/>
          <a:lstStyle/>
          <a:p>
            <a:pPr eaLnBrk="1" hangingPunct="1">
              <a:defRPr/>
            </a:pPr>
            <a:r>
              <a:rPr lang="hu-HU" altLang="hu-HU" sz="4000" smtClean="0">
                <a:latin typeface="Times New Roman" pitchFamily="18" charset="0"/>
              </a:rPr>
              <a:t>Példa</a:t>
            </a:r>
          </a:p>
        </p:txBody>
      </p:sp>
      <p:sp>
        <p:nvSpPr>
          <p:cNvPr id="10243" name="Line 6"/>
          <p:cNvSpPr>
            <a:spLocks noChangeShapeType="1"/>
          </p:cNvSpPr>
          <p:nvPr/>
        </p:nvSpPr>
        <p:spPr bwMode="auto">
          <a:xfrm>
            <a:off x="2101850" y="1441450"/>
            <a:ext cx="562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244" name="Oval 7"/>
          <p:cNvSpPr>
            <a:spLocks noChangeArrowheads="1"/>
          </p:cNvSpPr>
          <p:nvPr/>
        </p:nvSpPr>
        <p:spPr bwMode="auto">
          <a:xfrm>
            <a:off x="3271838" y="2239963"/>
            <a:ext cx="765175" cy="904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>
            <a:off x="4171950" y="2286000"/>
            <a:ext cx="404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246" name="Line 9"/>
          <p:cNvSpPr>
            <a:spLocks noChangeShapeType="1"/>
          </p:cNvSpPr>
          <p:nvPr/>
        </p:nvSpPr>
        <p:spPr bwMode="auto">
          <a:xfrm>
            <a:off x="2101850" y="3133725"/>
            <a:ext cx="567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247" name="Text Box 10"/>
          <p:cNvSpPr txBox="1">
            <a:spLocks noChangeArrowheads="1"/>
          </p:cNvSpPr>
          <p:nvPr/>
        </p:nvSpPr>
        <p:spPr bwMode="auto">
          <a:xfrm>
            <a:off x="4260850" y="1965325"/>
            <a:ext cx="904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v</a:t>
            </a:r>
          </a:p>
        </p:txBody>
      </p:sp>
      <p:sp>
        <p:nvSpPr>
          <p:cNvPr id="10248" name="Text Box 11"/>
          <p:cNvSpPr txBox="1">
            <a:spLocks noChangeArrowheads="1"/>
          </p:cNvSpPr>
          <p:nvPr/>
        </p:nvSpPr>
        <p:spPr bwMode="auto">
          <a:xfrm>
            <a:off x="930275" y="3500438"/>
            <a:ext cx="7292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>
                <a:latin typeface="Times New Roman" pitchFamily="18" charset="0"/>
              </a:rPr>
              <a:t>Egy hajó kikötéshez készülve a kormánykerék elfordítását követve folyamatosan fordul. A folyó sodrásának hatása a hajólapátra szintén folyamatosan nő. </a:t>
            </a:r>
          </a:p>
        </p:txBody>
      </p:sp>
    </p:spTree>
    <p:extLst>
      <p:ext uri="{BB962C8B-B14F-4D97-AF65-F5344CB8AC3E}">
        <p14:creationId xmlns:p14="http://schemas.microsoft.com/office/powerpoint/2010/main" val="34060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50"/>
          <p:cNvGrpSpPr>
            <a:grpSpLocks/>
          </p:cNvGrpSpPr>
          <p:nvPr/>
        </p:nvGrpSpPr>
        <p:grpSpPr bwMode="auto">
          <a:xfrm>
            <a:off x="5156715" y="3285558"/>
            <a:ext cx="1006475" cy="998537"/>
            <a:chOff x="2550" y="1332"/>
            <a:chExt cx="528" cy="336"/>
          </a:xfrm>
        </p:grpSpPr>
        <p:sp>
          <p:nvSpPr>
            <p:cNvPr id="11308" name="Rectangle 51"/>
            <p:cNvSpPr>
              <a:spLocks noChangeArrowheads="1"/>
            </p:cNvSpPr>
            <p:nvPr/>
          </p:nvSpPr>
          <p:spPr bwMode="auto">
            <a:xfrm>
              <a:off x="2550" y="1332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550" y="1350"/>
              <a:ext cx="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endParaRPr lang="hu-HU" altLang="hu-HU" sz="2400">
                <a:latin typeface="Times New Roman" pitchFamily="18" charset="0"/>
              </a:endParaRPr>
            </a:p>
          </p:txBody>
        </p:sp>
      </p:grpSp>
      <p:sp>
        <p:nvSpPr>
          <p:cNvPr id="11267" name="Text Box 11"/>
          <p:cNvSpPr txBox="1">
            <a:spLocks noChangeArrowheads="1"/>
          </p:cNvSpPr>
          <p:nvPr/>
        </p:nvSpPr>
        <p:spPr bwMode="auto">
          <a:xfrm>
            <a:off x="434840" y="1268760"/>
            <a:ext cx="805259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 dirty="0">
                <a:solidFill>
                  <a:schemeClr val="folHlink"/>
                </a:solidFill>
                <a:latin typeface="Times New Roman" pitchFamily="18" charset="0"/>
              </a:rPr>
              <a:t>A hajólapát elfordulása </a:t>
            </a:r>
            <a:r>
              <a:rPr lang="en-US" altLang="hu-HU" sz="24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±</a:t>
            </a:r>
            <a:r>
              <a:rPr lang="hu-HU" altLang="hu-HU" sz="24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en-US" altLang="hu-HU" sz="24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º</a:t>
            </a:r>
            <a:r>
              <a:rPr lang="hu-HU" altLang="hu-HU" sz="24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, R: 4-20 mA</a:t>
            </a:r>
          </a:p>
          <a:p>
            <a:pPr eaLnBrk="1" hangingPunct="1">
              <a:spcBef>
                <a:spcPct val="50000"/>
              </a:spcBef>
            </a:pPr>
            <a:r>
              <a:rPr lang="hu-HU" altLang="hu-HU" sz="2400" dirty="0">
                <a:latin typeface="Times New Roman" pitchFamily="18" charset="0"/>
              </a:rPr>
              <a:t>Mekkora legyen KC, ha</a:t>
            </a:r>
            <a:endParaRPr lang="en-US" altLang="hu-HU" sz="24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hu-HU" altLang="hu-HU" sz="2400" dirty="0">
                <a:latin typeface="Times New Roman" pitchFamily="18" charset="0"/>
              </a:rPr>
              <a:t>Az irányítástechnika blokkvázlat</a:t>
            </a:r>
          </a:p>
        </p:txBody>
      </p:sp>
      <p:sp>
        <p:nvSpPr>
          <p:cNvPr id="11268" name="AutoShape 14"/>
          <p:cNvSpPr>
            <a:spLocks noChangeArrowheads="1"/>
          </p:cNvSpPr>
          <p:nvPr/>
        </p:nvSpPr>
        <p:spPr bwMode="auto">
          <a:xfrm>
            <a:off x="1076325" y="3646488"/>
            <a:ext cx="180975" cy="179387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1269" name="AutoShape 15"/>
          <p:cNvSpPr>
            <a:spLocks noChangeArrowheads="1"/>
          </p:cNvSpPr>
          <p:nvPr/>
        </p:nvSpPr>
        <p:spPr bwMode="auto">
          <a:xfrm>
            <a:off x="6553085" y="3689350"/>
            <a:ext cx="152400" cy="152400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1270" name="Line 17"/>
          <p:cNvSpPr>
            <a:spLocks noChangeShapeType="1"/>
          </p:cNvSpPr>
          <p:nvPr/>
        </p:nvSpPr>
        <p:spPr bwMode="auto">
          <a:xfrm>
            <a:off x="8037513" y="3743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1" name="Line 18"/>
          <p:cNvSpPr>
            <a:spLocks noChangeShapeType="1"/>
          </p:cNvSpPr>
          <p:nvPr/>
        </p:nvSpPr>
        <p:spPr bwMode="auto">
          <a:xfrm flipH="1" flipV="1">
            <a:off x="5067300" y="4959350"/>
            <a:ext cx="3195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2" name="Line 19"/>
          <p:cNvSpPr>
            <a:spLocks noChangeShapeType="1"/>
          </p:cNvSpPr>
          <p:nvPr/>
        </p:nvSpPr>
        <p:spPr bwMode="auto">
          <a:xfrm flipV="1">
            <a:off x="8262938" y="3743325"/>
            <a:ext cx="0" cy="1216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3" name="Line 20"/>
          <p:cNvSpPr>
            <a:spLocks noChangeShapeType="1"/>
          </p:cNvSpPr>
          <p:nvPr/>
        </p:nvSpPr>
        <p:spPr bwMode="auto">
          <a:xfrm>
            <a:off x="446088" y="3735388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4" name="Line 21"/>
          <p:cNvSpPr>
            <a:spLocks noChangeShapeType="1"/>
          </p:cNvSpPr>
          <p:nvPr/>
        </p:nvSpPr>
        <p:spPr bwMode="auto">
          <a:xfrm>
            <a:off x="1255713" y="3735388"/>
            <a:ext cx="525977" cy="12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5" name="Line 22"/>
          <p:cNvSpPr>
            <a:spLocks noChangeShapeType="1"/>
          </p:cNvSpPr>
          <p:nvPr/>
        </p:nvSpPr>
        <p:spPr bwMode="auto">
          <a:xfrm>
            <a:off x="3131065" y="3743325"/>
            <a:ext cx="449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6" name="Line 23"/>
          <p:cNvSpPr>
            <a:spLocks noChangeShapeType="1"/>
          </p:cNvSpPr>
          <p:nvPr/>
        </p:nvSpPr>
        <p:spPr bwMode="auto">
          <a:xfrm>
            <a:off x="4705865" y="3743325"/>
            <a:ext cx="450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7" name="Line 25"/>
          <p:cNvSpPr>
            <a:spLocks noChangeShapeType="1"/>
          </p:cNvSpPr>
          <p:nvPr/>
        </p:nvSpPr>
        <p:spPr bwMode="auto">
          <a:xfrm>
            <a:off x="6616585" y="33194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8" name="Line 26"/>
          <p:cNvSpPr>
            <a:spLocks noChangeShapeType="1"/>
          </p:cNvSpPr>
          <p:nvPr/>
        </p:nvSpPr>
        <p:spPr bwMode="auto">
          <a:xfrm flipV="1">
            <a:off x="1166813" y="3825875"/>
            <a:ext cx="0" cy="1169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1127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614912"/>
              </p:ext>
            </p:extLst>
          </p:nvPr>
        </p:nvGraphicFramePr>
        <p:xfrm>
          <a:off x="1335602" y="3330575"/>
          <a:ext cx="4460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3" imgW="291973" imgH="203112" progId="Equation.DSMT4">
                  <p:embed/>
                </p:oleObj>
              </mc:Choice>
              <mc:Fallback>
                <p:oleObj name="Equation" r:id="rId3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602" y="3330575"/>
                        <a:ext cx="44608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318440"/>
              </p:ext>
            </p:extLst>
          </p:nvPr>
        </p:nvGraphicFramePr>
        <p:xfrm>
          <a:off x="6434022" y="2971300"/>
          <a:ext cx="4873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5" imgW="317225" imgH="203024" progId="Equation.DSMT4">
                  <p:embed/>
                </p:oleObj>
              </mc:Choice>
              <mc:Fallback>
                <p:oleObj name="Equation" r:id="rId5" imgW="31722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022" y="2971300"/>
                        <a:ext cx="48736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29"/>
          <p:cNvGraphicFramePr>
            <a:graphicFrameLocks noChangeAspect="1"/>
          </p:cNvGraphicFramePr>
          <p:nvPr/>
        </p:nvGraphicFramePr>
        <p:xfrm>
          <a:off x="8262938" y="3384550"/>
          <a:ext cx="4651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7" imgW="304536" imgH="203024" progId="Equation.DSMT4">
                  <p:embed/>
                </p:oleObj>
              </mc:Choice>
              <mc:Fallback>
                <p:oleObj name="Equation" r:id="rId7" imgW="30453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938" y="3384550"/>
                        <a:ext cx="4651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35"/>
          <p:cNvGraphicFramePr>
            <a:graphicFrameLocks noChangeAspect="1"/>
          </p:cNvGraphicFramePr>
          <p:nvPr/>
        </p:nvGraphicFramePr>
        <p:xfrm>
          <a:off x="492125" y="3330575"/>
          <a:ext cx="4460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9" imgW="291973" imgH="203112" progId="Equation.DSMT4">
                  <p:embed/>
                </p:oleObj>
              </mc:Choice>
              <mc:Fallback>
                <p:oleObj name="Equation" r:id="rId9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3330575"/>
                        <a:ext cx="446088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020874"/>
              </p:ext>
            </p:extLst>
          </p:nvPr>
        </p:nvGraphicFramePr>
        <p:xfrm>
          <a:off x="6051601" y="1858820"/>
          <a:ext cx="2152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11" imgW="1091726" imgH="203112" progId="Equation.DSMT4">
                  <p:embed/>
                </p:oleObj>
              </mc:Choice>
              <mc:Fallback>
                <p:oleObj name="Equation" r:id="rId11" imgW="109172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601" y="1858820"/>
                        <a:ext cx="21526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37"/>
          <p:cNvGraphicFramePr>
            <a:graphicFrameLocks noChangeAspect="1"/>
          </p:cNvGraphicFramePr>
          <p:nvPr/>
        </p:nvGraphicFramePr>
        <p:xfrm>
          <a:off x="1031875" y="3825875"/>
          <a:ext cx="125413" cy="9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13" imgW="126780" imgH="101424" progId="Equation.DSMT4">
                  <p:embed/>
                </p:oleObj>
              </mc:Choice>
              <mc:Fallback>
                <p:oleObj name="Equation" r:id="rId13" imgW="126780" imgH="101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825875"/>
                        <a:ext cx="125413" cy="9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5" name="Group 30"/>
          <p:cNvGrpSpPr>
            <a:grpSpLocks/>
          </p:cNvGrpSpPr>
          <p:nvPr/>
        </p:nvGrpSpPr>
        <p:grpSpPr bwMode="auto">
          <a:xfrm>
            <a:off x="3581915" y="3294063"/>
            <a:ext cx="1109663" cy="982662"/>
            <a:chOff x="2550" y="1308"/>
            <a:chExt cx="528" cy="336"/>
          </a:xfrm>
        </p:grpSpPr>
        <p:sp>
          <p:nvSpPr>
            <p:cNvPr id="11306" name="Rectangle 31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1307" name="Text Box 32"/>
            <p:cNvSpPr txBox="1">
              <a:spLocks noChangeArrowheads="1"/>
            </p:cNvSpPr>
            <p:nvPr/>
          </p:nvSpPr>
          <p:spPr bwMode="auto">
            <a:xfrm>
              <a:off x="2553" y="1350"/>
              <a:ext cx="8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endParaRPr lang="hu-HU" altLang="hu-HU" sz="2400">
                <a:latin typeface="Times New Roman" pitchFamily="18" charset="0"/>
              </a:endParaRPr>
            </a:p>
          </p:txBody>
        </p:sp>
      </p:grpSp>
      <p:graphicFrame>
        <p:nvGraphicFramePr>
          <p:cNvPr id="11286" name="Object 4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67592"/>
              </p:ext>
            </p:extLst>
          </p:nvPr>
        </p:nvGraphicFramePr>
        <p:xfrm>
          <a:off x="3612078" y="3338513"/>
          <a:ext cx="10795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15" imgW="520700" imgH="419100" progId="Equation.DSMT4">
                  <p:embed/>
                </p:oleObj>
              </mc:Choice>
              <mc:Fallback>
                <p:oleObj name="Equation" r:id="rId15" imgW="5207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078" y="3338513"/>
                        <a:ext cx="10795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7" name="Group 45"/>
          <p:cNvGrpSpPr>
            <a:grpSpLocks/>
          </p:cNvGrpSpPr>
          <p:nvPr/>
        </p:nvGrpSpPr>
        <p:grpSpPr bwMode="auto">
          <a:xfrm>
            <a:off x="1781690" y="3294063"/>
            <a:ext cx="1349375" cy="990600"/>
            <a:chOff x="2550" y="1308"/>
            <a:chExt cx="528" cy="336"/>
          </a:xfrm>
        </p:grpSpPr>
        <p:sp>
          <p:nvSpPr>
            <p:cNvPr id="11304" name="Rectangle 46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1305" name="Text Box 47"/>
            <p:cNvSpPr txBox="1">
              <a:spLocks noChangeArrowheads="1"/>
            </p:cNvSpPr>
            <p:nvPr/>
          </p:nvSpPr>
          <p:spPr bwMode="auto">
            <a:xfrm>
              <a:off x="2563" y="1350"/>
              <a:ext cx="7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endParaRPr lang="hu-HU" altLang="hu-HU" sz="2400">
                <a:latin typeface="Times New Roman" pitchFamily="18" charset="0"/>
              </a:endParaRPr>
            </a:p>
          </p:txBody>
        </p:sp>
      </p:grpSp>
      <p:graphicFrame>
        <p:nvGraphicFramePr>
          <p:cNvPr id="11288" name="Object 4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046758"/>
              </p:ext>
            </p:extLst>
          </p:nvPr>
        </p:nvGraphicFramePr>
        <p:xfrm>
          <a:off x="1826695" y="3383995"/>
          <a:ext cx="12604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17" imgW="609336" imgH="393529" progId="Equation.DSMT4">
                  <p:embed/>
                </p:oleObj>
              </mc:Choice>
              <mc:Fallback>
                <p:oleObj name="Equation" r:id="rId17" imgW="60933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695" y="3383995"/>
                        <a:ext cx="12604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9" name="Group 55"/>
          <p:cNvGrpSpPr>
            <a:grpSpLocks/>
          </p:cNvGrpSpPr>
          <p:nvPr/>
        </p:nvGrpSpPr>
        <p:grpSpPr bwMode="auto">
          <a:xfrm>
            <a:off x="3732213" y="4500563"/>
            <a:ext cx="1349375" cy="900112"/>
            <a:chOff x="2550" y="1308"/>
            <a:chExt cx="528" cy="336"/>
          </a:xfrm>
        </p:grpSpPr>
        <p:sp>
          <p:nvSpPr>
            <p:cNvPr id="11302" name="Rectangle 56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1303" name="Text Box 57"/>
            <p:cNvSpPr txBox="1">
              <a:spLocks noChangeArrowheads="1"/>
            </p:cNvSpPr>
            <p:nvPr/>
          </p:nvSpPr>
          <p:spPr bwMode="auto">
            <a:xfrm>
              <a:off x="2563" y="1350"/>
              <a:ext cx="7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endParaRPr lang="hu-HU" altLang="hu-HU" sz="2400">
                <a:latin typeface="Times New Roman" pitchFamily="18" charset="0"/>
              </a:endParaRPr>
            </a:p>
          </p:txBody>
        </p:sp>
      </p:grpSp>
      <p:graphicFrame>
        <p:nvGraphicFramePr>
          <p:cNvPr id="11290" name="Object 58"/>
          <p:cNvGraphicFramePr>
            <a:graphicFrameLocks noGrp="1" noChangeAspect="1"/>
          </p:cNvGraphicFramePr>
          <p:nvPr>
            <p:ph idx="1"/>
          </p:nvPr>
        </p:nvGraphicFramePr>
        <p:xfrm>
          <a:off x="3911600" y="4494213"/>
          <a:ext cx="10350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19" imgW="495085" imgH="418918" progId="Equation.DSMT4">
                  <p:embed/>
                </p:oleObj>
              </mc:Choice>
              <mc:Fallback>
                <p:oleObj name="Equation" r:id="rId19" imgW="495085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494213"/>
                        <a:ext cx="10350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Line 59"/>
          <p:cNvSpPr>
            <a:spLocks noChangeShapeType="1"/>
          </p:cNvSpPr>
          <p:nvPr/>
        </p:nvSpPr>
        <p:spPr bwMode="auto">
          <a:xfrm>
            <a:off x="6120328" y="37623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92" name="Line 60"/>
          <p:cNvSpPr>
            <a:spLocks noChangeShapeType="1"/>
          </p:cNvSpPr>
          <p:nvPr/>
        </p:nvSpPr>
        <p:spPr bwMode="auto">
          <a:xfrm flipH="1">
            <a:off x="1166813" y="4995863"/>
            <a:ext cx="256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graphicFrame>
        <p:nvGraphicFramePr>
          <p:cNvPr id="1129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51311"/>
              </p:ext>
            </p:extLst>
          </p:nvPr>
        </p:nvGraphicFramePr>
        <p:xfrm>
          <a:off x="3588220" y="1845022"/>
          <a:ext cx="21542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21" imgW="1091726" imgH="203112" progId="Equation.DSMT4">
                  <p:embed/>
                </p:oleObj>
              </mc:Choice>
              <mc:Fallback>
                <p:oleObj name="Equation" r:id="rId21" imgW="109172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8220" y="1845022"/>
                        <a:ext cx="21542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4" name="Text Box 63"/>
          <p:cNvSpPr txBox="1">
            <a:spLocks noChangeArrowheads="1"/>
          </p:cNvSpPr>
          <p:nvPr/>
        </p:nvSpPr>
        <p:spPr bwMode="auto">
          <a:xfrm>
            <a:off x="942975" y="5672100"/>
            <a:ext cx="711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 dirty="0">
                <a:latin typeface="Times New Roman" pitchFamily="18" charset="0"/>
              </a:rPr>
              <a:t>Az állandósult szögeltérés legyen kevesebb, mint 2,5</a:t>
            </a:r>
            <a:r>
              <a:rPr lang="en-US" altLang="hu-HU" sz="2400" dirty="0">
                <a:latin typeface="Times New Roman" pitchFamily="18" charset="0"/>
                <a:cs typeface="Times New Roman" pitchFamily="18" charset="0"/>
              </a:rPr>
              <a:t>º</a:t>
            </a:r>
            <a:r>
              <a:rPr lang="hu-HU" altLang="hu-HU" sz="2400" dirty="0">
                <a:latin typeface="Times New Roman" pitchFamily="18" charset="0"/>
              </a:rPr>
              <a:t>!</a:t>
            </a:r>
          </a:p>
        </p:txBody>
      </p:sp>
      <p:grpSp>
        <p:nvGrpSpPr>
          <p:cNvPr id="11295" name="Group 64"/>
          <p:cNvGrpSpPr>
            <a:grpSpLocks/>
          </p:cNvGrpSpPr>
          <p:nvPr/>
        </p:nvGrpSpPr>
        <p:grpSpPr bwMode="auto">
          <a:xfrm>
            <a:off x="7044885" y="3285557"/>
            <a:ext cx="1006475" cy="998538"/>
            <a:chOff x="2550" y="1308"/>
            <a:chExt cx="528" cy="336"/>
          </a:xfrm>
        </p:grpSpPr>
        <p:sp>
          <p:nvSpPr>
            <p:cNvPr id="11300" name="Rectangle 65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1301" name="Text Box 66"/>
            <p:cNvSpPr txBox="1">
              <a:spLocks noChangeArrowheads="1"/>
            </p:cNvSpPr>
            <p:nvPr/>
          </p:nvSpPr>
          <p:spPr bwMode="auto">
            <a:xfrm>
              <a:off x="2550" y="1350"/>
              <a:ext cx="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endParaRPr lang="hu-HU" altLang="hu-HU" sz="2400">
                <a:latin typeface="Times New Roman" pitchFamily="18" charset="0"/>
              </a:endParaRPr>
            </a:p>
          </p:txBody>
        </p:sp>
      </p:grpSp>
      <p:sp>
        <p:nvSpPr>
          <p:cNvPr id="11297" name="Line 68"/>
          <p:cNvSpPr>
            <a:spLocks noChangeShapeType="1"/>
          </p:cNvSpPr>
          <p:nvPr/>
        </p:nvSpPr>
        <p:spPr bwMode="auto">
          <a:xfrm>
            <a:off x="6705485" y="3762375"/>
            <a:ext cx="3414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109" name="Rectangle 69"/>
          <p:cNvSpPr>
            <a:spLocks noGrp="1" noRot="1" noChangeArrowheads="1"/>
          </p:cNvSpPr>
          <p:nvPr>
            <p:ph type="title" sz="quarter"/>
          </p:nvPr>
        </p:nvSpPr>
        <p:spPr>
          <a:xfrm>
            <a:off x="457200" y="436563"/>
            <a:ext cx="8229600" cy="652177"/>
          </a:xfrm>
        </p:spPr>
        <p:txBody>
          <a:bodyPr/>
          <a:lstStyle/>
          <a:p>
            <a:pPr eaLnBrk="1" hangingPunct="1">
              <a:defRPr/>
            </a:pPr>
            <a:r>
              <a:rPr lang="hu-HU" altLang="hu-HU" sz="4800" dirty="0" smtClean="0"/>
              <a:t>Adatok</a:t>
            </a:r>
          </a:p>
        </p:txBody>
      </p:sp>
      <p:graphicFrame>
        <p:nvGraphicFramePr>
          <p:cNvPr id="11299" name="Objektum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039757"/>
              </p:ext>
            </p:extLst>
          </p:nvPr>
        </p:nvGraphicFramePr>
        <p:xfrm>
          <a:off x="5439289" y="3338990"/>
          <a:ext cx="4413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23" imgW="203040" imgH="393480" progId="Equation.3">
                  <p:embed/>
                </p:oleObj>
              </mc:Choice>
              <mc:Fallback>
                <p:oleObj name="Equation" r:id="rId23" imgW="203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289" y="3338990"/>
                        <a:ext cx="44132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338445"/>
              </p:ext>
            </p:extLst>
          </p:nvPr>
        </p:nvGraphicFramePr>
        <p:xfrm>
          <a:off x="7092280" y="3352499"/>
          <a:ext cx="915191" cy="88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25" imgW="406080" imgH="393480" progId="Equation.3">
                  <p:embed/>
                </p:oleObj>
              </mc:Choice>
              <mc:Fallback>
                <p:oleObj name="Equation" r:id="rId25" imgW="4060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092280" y="3352499"/>
                        <a:ext cx="915191" cy="886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Grp="1" noRot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altLang="hu-HU" sz="3600" smtClean="0"/>
              <a:t>A hibajel (rendelkező jel) meghatározása</a:t>
            </a:r>
          </a:p>
        </p:txBody>
      </p:sp>
      <p:graphicFrame>
        <p:nvGraphicFramePr>
          <p:cNvPr id="12291" name="Object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57225" y="1360488"/>
          <a:ext cx="81899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3" imgW="3505200" imgH="292100" progId="Equation.DSMT4">
                  <p:embed/>
                </p:oleObj>
              </mc:Choice>
              <mc:Fallback>
                <p:oleObj name="Equation" r:id="rId3" imgW="3505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360488"/>
                        <a:ext cx="818991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01675" y="2262188"/>
          <a:ext cx="7289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5" imgW="3009900" imgH="279400" progId="Equation.DSMT4">
                  <p:embed/>
                </p:oleObj>
              </mc:Choice>
              <mc:Fallback>
                <p:oleObj name="Equation" r:id="rId5" imgW="3009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262188"/>
                        <a:ext cx="72898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3413" y="3213100"/>
          <a:ext cx="778668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7" imgW="3911600" imgH="609600" progId="Equation.DSMT4">
                  <p:embed/>
                </p:oleObj>
              </mc:Choice>
              <mc:Fallback>
                <p:oleObj name="Equation" r:id="rId7" imgW="39116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3213100"/>
                        <a:ext cx="7786687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2006600" y="1989138"/>
            <a:ext cx="1304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hu-HU" altLang="hu-HU"/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2366963" y="2484438"/>
            <a:ext cx="4500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hu-HU" altLang="hu-HU"/>
          </a:p>
        </p:txBody>
      </p:sp>
      <p:graphicFrame>
        <p:nvGraphicFramePr>
          <p:cNvPr id="12296" name="Object 1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719138" y="4657725"/>
          <a:ext cx="76612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9" imgW="3937000" imgH="812800" progId="Equation.DSMT4">
                  <p:embed/>
                </p:oleObj>
              </mc:Choice>
              <mc:Fallback>
                <p:oleObj name="Equation" r:id="rId9" imgW="39370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657725"/>
                        <a:ext cx="7661275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04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 sz="quarter"/>
          </p:nvPr>
        </p:nvSpPr>
        <p:spPr>
          <a:xfrm>
            <a:off x="457200" y="274638"/>
            <a:ext cx="8229600" cy="858837"/>
          </a:xfrm>
        </p:spPr>
        <p:txBody>
          <a:bodyPr/>
          <a:lstStyle/>
          <a:p>
            <a:pPr eaLnBrk="1" hangingPunct="1">
              <a:defRPr/>
            </a:pPr>
            <a:r>
              <a:rPr lang="hu-HU" altLang="hu-HU" sz="3600" smtClean="0"/>
              <a:t>A hibajel (rendelkező jel) meghatározása</a:t>
            </a:r>
          </a:p>
        </p:txBody>
      </p:sp>
      <p:graphicFrame>
        <p:nvGraphicFramePr>
          <p:cNvPr id="13315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134589932"/>
              </p:ext>
            </p:extLst>
          </p:nvPr>
        </p:nvGraphicFramePr>
        <p:xfrm>
          <a:off x="611560" y="1200150"/>
          <a:ext cx="643096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3390900" imgH="609600" progId="Equation.DSMT4">
                  <p:embed/>
                </p:oleObj>
              </mc:Choice>
              <mc:Fallback>
                <p:oleObj name="Equation" r:id="rId3" imgW="33909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200150"/>
                        <a:ext cx="6430962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2006600" y="1989138"/>
            <a:ext cx="1304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hu-HU" altLang="hu-HU"/>
          </a:p>
        </p:txBody>
      </p:sp>
      <p:graphicFrame>
        <p:nvGraphicFramePr>
          <p:cNvPr id="13317" name="Object 8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12754171"/>
              </p:ext>
            </p:extLst>
          </p:nvPr>
        </p:nvGraphicFramePr>
        <p:xfrm>
          <a:off x="656565" y="2483895"/>
          <a:ext cx="6243638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5" imgW="3441700" imgH="812800" progId="Equation.DSMT4">
                  <p:embed/>
                </p:oleObj>
              </mc:Choice>
              <mc:Fallback>
                <p:oleObj name="Equation" r:id="rId5" imgW="34417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65" y="2483895"/>
                        <a:ext cx="6243638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94082935"/>
              </p:ext>
            </p:extLst>
          </p:nvPr>
        </p:nvGraphicFramePr>
        <p:xfrm>
          <a:off x="686364" y="4104075"/>
          <a:ext cx="450056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7" imgW="2349500" imgH="431800" progId="Equation.DSMT4">
                  <p:embed/>
                </p:oleObj>
              </mc:Choice>
              <mc:Fallback>
                <p:oleObj name="Equation" r:id="rId7" imgW="2349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364" y="4104075"/>
                        <a:ext cx="4500563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7225" y="4959350"/>
          <a:ext cx="1709738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9" imgW="977900" imgH="647700" progId="Equation.DSMT4">
                  <p:embed/>
                </p:oleObj>
              </mc:Choice>
              <mc:Fallback>
                <p:oleObj name="Equation" r:id="rId9" imgW="977900" imgH="64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4959350"/>
                        <a:ext cx="1709738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4"/>
          <p:cNvGraphicFramePr>
            <a:graphicFrameLocks noChangeAspect="1"/>
          </p:cNvGraphicFramePr>
          <p:nvPr/>
        </p:nvGraphicFramePr>
        <p:xfrm>
          <a:off x="3492500" y="5229225"/>
          <a:ext cx="10048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11" imgW="520474" imgH="431613" progId="Equation.DSMT4">
                  <p:embed/>
                </p:oleObj>
              </mc:Choice>
              <mc:Fallback>
                <p:oleObj name="Equation" r:id="rId11" imgW="520474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229225"/>
                        <a:ext cx="10048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5"/>
          <p:cNvGraphicFramePr>
            <a:graphicFrameLocks noChangeAspect="1"/>
          </p:cNvGraphicFramePr>
          <p:nvPr/>
        </p:nvGraphicFramePr>
        <p:xfrm>
          <a:off x="5876925" y="5364163"/>
          <a:ext cx="10350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13" imgW="457200" imgH="228600" progId="Equation.DSMT4">
                  <p:embed/>
                </p:oleObj>
              </mc:Choice>
              <mc:Fallback>
                <p:oleObj name="Equation" r:id="rId13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5" y="5364163"/>
                        <a:ext cx="10350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AutoShape 16"/>
          <p:cNvSpPr>
            <a:spLocks noChangeArrowheads="1"/>
          </p:cNvSpPr>
          <p:nvPr/>
        </p:nvSpPr>
        <p:spPr bwMode="auto">
          <a:xfrm>
            <a:off x="2501900" y="5499100"/>
            <a:ext cx="674688" cy="225425"/>
          </a:xfrm>
          <a:prstGeom prst="rightArrow">
            <a:avLst>
              <a:gd name="adj1" fmla="val 50000"/>
              <a:gd name="adj2" fmla="val 748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3323" name="AutoShape 17"/>
          <p:cNvSpPr>
            <a:spLocks noChangeArrowheads="1"/>
          </p:cNvSpPr>
          <p:nvPr/>
        </p:nvSpPr>
        <p:spPr bwMode="auto">
          <a:xfrm>
            <a:off x="4841875" y="5499100"/>
            <a:ext cx="674688" cy="225425"/>
          </a:xfrm>
          <a:prstGeom prst="rightArrow">
            <a:avLst>
              <a:gd name="adj1" fmla="val 50000"/>
              <a:gd name="adj2" fmla="val 748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2341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 sz="quarter"/>
          </p:nvPr>
        </p:nvSpPr>
        <p:spPr>
          <a:xfrm>
            <a:off x="611188" y="458670"/>
            <a:ext cx="7875587" cy="858837"/>
          </a:xfrm>
        </p:spPr>
        <p:txBody>
          <a:bodyPr/>
          <a:lstStyle/>
          <a:p>
            <a:pPr eaLnBrk="1" hangingPunct="1">
              <a:defRPr/>
            </a:pPr>
            <a:r>
              <a:rPr lang="hu-HU" altLang="hu-HU" sz="4000" dirty="0" smtClean="0"/>
              <a:t>Ellenőrzés</a:t>
            </a:r>
          </a:p>
        </p:txBody>
      </p:sp>
      <p:sp>
        <p:nvSpPr>
          <p:cNvPr id="14339" name="Text Box 17"/>
          <p:cNvSpPr txBox="1">
            <a:spLocks noChangeArrowheads="1"/>
          </p:cNvSpPr>
          <p:nvPr/>
        </p:nvSpPr>
        <p:spPr bwMode="auto">
          <a:xfrm>
            <a:off x="566738" y="1403350"/>
            <a:ext cx="8054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 dirty="0" smtClean="0">
                <a:latin typeface="Times New Roman" pitchFamily="18" charset="0"/>
              </a:rPr>
              <a:t>K</a:t>
            </a:r>
            <a:r>
              <a:rPr lang="hu-HU" altLang="hu-HU" sz="2400" baseline="-25000" dirty="0" smtClean="0">
                <a:latin typeface="Times New Roman" pitchFamily="18" charset="0"/>
              </a:rPr>
              <a:t>C</a:t>
            </a:r>
            <a:r>
              <a:rPr lang="hu-HU" altLang="hu-HU" sz="2400" dirty="0" smtClean="0">
                <a:latin typeface="Times New Roman" pitchFamily="18" charset="0"/>
              </a:rPr>
              <a:t>=6 </a:t>
            </a:r>
            <a:r>
              <a:rPr lang="hu-HU" altLang="hu-HU" sz="2400" dirty="0">
                <a:latin typeface="Times New Roman" pitchFamily="18" charset="0"/>
              </a:rPr>
              <a:t>érték esetén </a:t>
            </a:r>
            <a:r>
              <a:rPr lang="hu-HU" altLang="hu-HU" sz="2400" dirty="0" smtClean="0">
                <a:latin typeface="Times New Roman" pitchFamily="18" charset="0"/>
              </a:rPr>
              <a:t>az alapjel átviteli függvény:</a:t>
            </a:r>
            <a:endParaRPr lang="hu-HU" altLang="hu-HU" sz="2400" dirty="0">
              <a:latin typeface="Times New Roman" pitchFamily="18" charset="0"/>
            </a:endParaRPr>
          </a:p>
        </p:txBody>
      </p:sp>
      <p:sp>
        <p:nvSpPr>
          <p:cNvPr id="14340" name="Text Box 18"/>
          <p:cNvSpPr txBox="1">
            <a:spLocks noChangeArrowheads="1"/>
          </p:cNvSpPr>
          <p:nvPr/>
        </p:nvSpPr>
        <p:spPr bwMode="auto">
          <a:xfrm>
            <a:off x="1422400" y="49149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hu-HU" altLang="hu-HU"/>
          </a:p>
        </p:txBody>
      </p:sp>
      <p:graphicFrame>
        <p:nvGraphicFramePr>
          <p:cNvPr id="1434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053764"/>
              </p:ext>
            </p:extLst>
          </p:nvPr>
        </p:nvGraphicFramePr>
        <p:xfrm>
          <a:off x="611188" y="2078850"/>
          <a:ext cx="61595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3111500" imgH="419100" progId="Equation.DSMT4">
                  <p:embed/>
                </p:oleObj>
              </mc:Choice>
              <mc:Fallback>
                <p:oleObj name="Equation" r:id="rId3" imgW="3111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78850"/>
                        <a:ext cx="615950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24"/>
          <p:cNvSpPr txBox="1">
            <a:spLocks noChangeArrowheads="1"/>
          </p:cNvSpPr>
          <p:nvPr/>
        </p:nvSpPr>
        <p:spPr bwMode="auto">
          <a:xfrm>
            <a:off x="566738" y="3011212"/>
            <a:ext cx="80549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 dirty="0">
                <a:latin typeface="Times New Roman" pitchFamily="18" charset="0"/>
              </a:rPr>
              <a:t>Használva a </a:t>
            </a:r>
            <a:r>
              <a:rPr lang="hu-HU" altLang="hu-HU" sz="2400" dirty="0" smtClean="0">
                <a:latin typeface="Times New Roman" pitchFamily="18" charset="0"/>
              </a:rPr>
              <a:t>„</a:t>
            </a:r>
            <a:r>
              <a:rPr lang="hu-HU" altLang="hu-HU" sz="2400" b="1" dirty="0" err="1" smtClean="0">
                <a:latin typeface="Times New Roman" pitchFamily="18" charset="0"/>
              </a:rPr>
              <a:t>pole</a:t>
            </a:r>
            <a:r>
              <a:rPr lang="hu-HU" altLang="hu-HU" sz="2400" b="1" dirty="0" smtClean="0">
                <a:latin typeface="Times New Roman" pitchFamily="18" charset="0"/>
              </a:rPr>
              <a:t>”</a:t>
            </a:r>
            <a:r>
              <a:rPr lang="hu-HU" altLang="hu-HU" sz="2400" dirty="0" smtClean="0">
                <a:latin typeface="Times New Roman" pitchFamily="18" charset="0"/>
              </a:rPr>
              <a:t> </a:t>
            </a:r>
            <a:r>
              <a:rPr lang="hu-HU" altLang="hu-HU" sz="2400" dirty="0">
                <a:latin typeface="Times New Roman" pitchFamily="18" charset="0"/>
              </a:rPr>
              <a:t>Matlab parancsot </a:t>
            </a:r>
            <a:r>
              <a:rPr lang="hu-HU" altLang="hu-HU" sz="2400" dirty="0" smtClean="0">
                <a:latin typeface="Times New Roman" pitchFamily="18" charset="0"/>
              </a:rPr>
              <a:t>mindegyik gyök negatív valós részű, </a:t>
            </a:r>
            <a:r>
              <a:rPr lang="hu-HU" altLang="hu-HU" sz="2400" dirty="0">
                <a:latin typeface="Times New Roman" pitchFamily="18" charset="0"/>
              </a:rPr>
              <a:t>vagyis a zárt szabályozási kör </a:t>
            </a:r>
            <a:r>
              <a:rPr lang="hu-HU" altLang="hu-HU" sz="2400" dirty="0" smtClean="0">
                <a:latin typeface="Times New Roman" pitchFamily="18" charset="0"/>
              </a:rPr>
              <a:t>stabil. Az </a:t>
            </a:r>
            <a:r>
              <a:rPr lang="hu-HU" altLang="hu-HU" sz="2400" dirty="0">
                <a:latin typeface="Times New Roman" pitchFamily="18" charset="0"/>
              </a:rPr>
              <a:t>egyik gyök konjugált komplex, és az imaginárius része jóval nagyobb, mint a reális, vagyis a zárt szabályozási kör </a:t>
            </a:r>
            <a:r>
              <a:rPr lang="hu-HU" altLang="hu-HU" sz="2400" dirty="0" smtClean="0">
                <a:latin typeface="Times New Roman" pitchFamily="18" charset="0"/>
              </a:rPr>
              <a:t>nagyon </a:t>
            </a:r>
            <a:r>
              <a:rPr lang="hu-HU" altLang="hu-HU" sz="2400" dirty="0">
                <a:latin typeface="Times New Roman" pitchFamily="18" charset="0"/>
              </a:rPr>
              <a:t>lengő</a:t>
            </a:r>
            <a:r>
              <a:rPr lang="hu-HU" altLang="hu-HU" sz="2400" dirty="0" smtClean="0">
                <a:latin typeface="Times New Roman" pitchFamily="18" charset="0"/>
              </a:rPr>
              <a:t>!</a:t>
            </a:r>
            <a:br>
              <a:rPr lang="hu-HU" altLang="hu-HU" sz="2400" dirty="0" smtClean="0">
                <a:latin typeface="Times New Roman" pitchFamily="18" charset="0"/>
              </a:rPr>
            </a:br>
            <a:r>
              <a:rPr lang="hu-HU" altLang="hu-HU" sz="2400" dirty="0" smtClean="0">
                <a:latin typeface="Times New Roman" pitchFamily="18" charset="0"/>
              </a:rPr>
              <a:t>(az állítások magyarázata később!)</a:t>
            </a:r>
          </a:p>
          <a:p>
            <a:pPr eaLnBrk="1" hangingPunct="1">
              <a:spcBef>
                <a:spcPct val="50000"/>
              </a:spcBef>
            </a:pPr>
            <a:r>
              <a:rPr lang="hu-HU" altLang="hu-HU" sz="2400" dirty="0" smtClean="0">
                <a:latin typeface="Times New Roman" pitchFamily="18" charset="0"/>
              </a:rPr>
              <a:t>Az </a:t>
            </a:r>
            <a:r>
              <a:rPr lang="hu-HU" altLang="hu-HU" sz="2400" dirty="0">
                <a:latin typeface="Times New Roman" pitchFamily="18" charset="0"/>
              </a:rPr>
              <a:t>adott példában kis túllendülés sem megengedett, ezért a megoldás összetett (többhurkos) szabályozás.</a:t>
            </a:r>
          </a:p>
        </p:txBody>
      </p:sp>
    </p:spTree>
    <p:extLst>
      <p:ext uri="{BB962C8B-B14F-4D97-AF65-F5344CB8AC3E}">
        <p14:creationId xmlns:p14="http://schemas.microsoft.com/office/powerpoint/2010/main" val="6918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7805738" cy="814387"/>
          </a:xfrm>
        </p:spPr>
        <p:txBody>
          <a:bodyPr/>
          <a:lstStyle/>
          <a:p>
            <a:pPr eaLnBrk="1" hangingPunct="1">
              <a:defRPr/>
            </a:pPr>
            <a:r>
              <a:rPr lang="hu-HU" altLang="hu-HU" sz="4000" smtClean="0">
                <a:latin typeface="Times New Roman" pitchFamily="18" charset="0"/>
              </a:rPr>
              <a:t>Példa: Kaszkád szabályozás</a:t>
            </a:r>
          </a:p>
        </p:txBody>
      </p:sp>
      <p:sp>
        <p:nvSpPr>
          <p:cNvPr id="15363" name="Text Box 9"/>
          <p:cNvSpPr txBox="1">
            <a:spLocks noChangeArrowheads="1"/>
          </p:cNvSpPr>
          <p:nvPr/>
        </p:nvSpPr>
        <p:spPr bwMode="auto">
          <a:xfrm>
            <a:off x="566738" y="1133475"/>
            <a:ext cx="517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>
                <a:latin typeface="Times New Roman" pitchFamily="18" charset="0"/>
              </a:rPr>
              <a:t>Az irányítástechnika blokkvázlat</a:t>
            </a:r>
          </a:p>
        </p:txBody>
      </p:sp>
      <p:sp>
        <p:nvSpPr>
          <p:cNvPr id="15364" name="AutoShape 10"/>
          <p:cNvSpPr>
            <a:spLocks noChangeArrowheads="1"/>
          </p:cNvSpPr>
          <p:nvPr/>
        </p:nvSpPr>
        <p:spPr bwMode="auto">
          <a:xfrm>
            <a:off x="1016000" y="2528888"/>
            <a:ext cx="180975" cy="179387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5365" name="AutoShape 11"/>
          <p:cNvSpPr>
            <a:spLocks noChangeArrowheads="1"/>
          </p:cNvSpPr>
          <p:nvPr/>
        </p:nvSpPr>
        <p:spPr bwMode="auto">
          <a:xfrm>
            <a:off x="7002463" y="2528888"/>
            <a:ext cx="152400" cy="152400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5366" name="Line 12"/>
          <p:cNvSpPr>
            <a:spLocks noChangeShapeType="1"/>
          </p:cNvSpPr>
          <p:nvPr/>
        </p:nvSpPr>
        <p:spPr bwMode="auto">
          <a:xfrm>
            <a:off x="8128000" y="2619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7" name="Line 13"/>
          <p:cNvSpPr>
            <a:spLocks noChangeShapeType="1"/>
          </p:cNvSpPr>
          <p:nvPr/>
        </p:nvSpPr>
        <p:spPr bwMode="auto">
          <a:xfrm flipH="1" flipV="1">
            <a:off x="5516563" y="4419600"/>
            <a:ext cx="292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8" name="Line 14"/>
          <p:cNvSpPr>
            <a:spLocks noChangeShapeType="1"/>
          </p:cNvSpPr>
          <p:nvPr/>
        </p:nvSpPr>
        <p:spPr bwMode="auto">
          <a:xfrm flipV="1">
            <a:off x="8442325" y="2619375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9" name="Line 15"/>
          <p:cNvSpPr>
            <a:spLocks noChangeShapeType="1"/>
          </p:cNvSpPr>
          <p:nvPr/>
        </p:nvSpPr>
        <p:spPr bwMode="auto">
          <a:xfrm flipV="1">
            <a:off x="566738" y="2617788"/>
            <a:ext cx="4381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0" name="Line 16"/>
          <p:cNvSpPr>
            <a:spLocks noChangeShapeType="1"/>
          </p:cNvSpPr>
          <p:nvPr/>
        </p:nvSpPr>
        <p:spPr bwMode="auto">
          <a:xfrm>
            <a:off x="1195388" y="2617788"/>
            <a:ext cx="2270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1" name="Line 17"/>
          <p:cNvSpPr>
            <a:spLocks noChangeShapeType="1"/>
          </p:cNvSpPr>
          <p:nvPr/>
        </p:nvSpPr>
        <p:spPr bwMode="auto">
          <a:xfrm>
            <a:off x="4122738" y="2619375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2" name="Line 18"/>
          <p:cNvSpPr>
            <a:spLocks noChangeShapeType="1"/>
          </p:cNvSpPr>
          <p:nvPr/>
        </p:nvSpPr>
        <p:spPr bwMode="auto">
          <a:xfrm>
            <a:off x="7137400" y="2619375"/>
            <a:ext cx="271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3" name="Line 19"/>
          <p:cNvSpPr>
            <a:spLocks noChangeShapeType="1"/>
          </p:cNvSpPr>
          <p:nvPr/>
        </p:nvSpPr>
        <p:spPr bwMode="auto">
          <a:xfrm>
            <a:off x="7091363" y="21478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4" name="Line 20"/>
          <p:cNvSpPr>
            <a:spLocks noChangeShapeType="1"/>
          </p:cNvSpPr>
          <p:nvPr/>
        </p:nvSpPr>
        <p:spPr bwMode="auto">
          <a:xfrm flipV="1">
            <a:off x="1106488" y="2708275"/>
            <a:ext cx="0" cy="171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15375" name="Object 22"/>
          <p:cNvGraphicFramePr>
            <a:graphicFrameLocks noChangeAspect="1"/>
          </p:cNvGraphicFramePr>
          <p:nvPr/>
        </p:nvGraphicFramePr>
        <p:xfrm>
          <a:off x="6462713" y="1179513"/>
          <a:ext cx="4873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3" imgW="317225" imgH="203024" progId="Equation.DSMT4">
                  <p:embed/>
                </p:oleObj>
              </mc:Choice>
              <mc:Fallback>
                <p:oleObj name="Equation" r:id="rId3" imgW="31722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1179513"/>
                        <a:ext cx="48736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23"/>
          <p:cNvGraphicFramePr>
            <a:graphicFrameLocks noChangeAspect="1"/>
          </p:cNvGraphicFramePr>
          <p:nvPr/>
        </p:nvGraphicFramePr>
        <p:xfrm>
          <a:off x="8307388" y="2259013"/>
          <a:ext cx="4651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5" imgW="304536" imgH="203024" progId="Equation.DSMT4">
                  <p:embed/>
                </p:oleObj>
              </mc:Choice>
              <mc:Fallback>
                <p:oleObj name="Equation" r:id="rId5" imgW="30453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388" y="2259013"/>
                        <a:ext cx="4651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24"/>
          <p:cNvGraphicFramePr>
            <a:graphicFrameLocks noChangeAspect="1"/>
          </p:cNvGraphicFramePr>
          <p:nvPr/>
        </p:nvGraphicFramePr>
        <p:xfrm>
          <a:off x="566738" y="2214563"/>
          <a:ext cx="44608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7" imgW="291973" imgH="203112" progId="Equation.DSMT4">
                  <p:embed/>
                </p:oleObj>
              </mc:Choice>
              <mc:Fallback>
                <p:oleObj name="Equation" r:id="rId7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214563"/>
                        <a:ext cx="446087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26"/>
          <p:cNvGraphicFramePr>
            <a:graphicFrameLocks noChangeAspect="1"/>
          </p:cNvGraphicFramePr>
          <p:nvPr/>
        </p:nvGraphicFramePr>
        <p:xfrm>
          <a:off x="971550" y="2708275"/>
          <a:ext cx="125413" cy="9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9" imgW="126780" imgH="101424" progId="Equation.DSMT4">
                  <p:embed/>
                </p:oleObj>
              </mc:Choice>
              <mc:Fallback>
                <p:oleObj name="Equation" r:id="rId9" imgW="126780" imgH="101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125413" cy="9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9" name="Group 47"/>
          <p:cNvGrpSpPr>
            <a:grpSpLocks/>
          </p:cNvGrpSpPr>
          <p:nvPr/>
        </p:nvGrpSpPr>
        <p:grpSpPr bwMode="auto">
          <a:xfrm>
            <a:off x="1422400" y="2303463"/>
            <a:ext cx="949325" cy="584200"/>
            <a:chOff x="1233" y="1423"/>
            <a:chExt cx="598" cy="368"/>
          </a:xfrm>
        </p:grpSpPr>
        <p:grpSp>
          <p:nvGrpSpPr>
            <p:cNvPr id="15428" name="Group 31"/>
            <p:cNvGrpSpPr>
              <a:grpSpLocks/>
            </p:cNvGrpSpPr>
            <p:nvPr/>
          </p:nvGrpSpPr>
          <p:grpSpPr bwMode="auto">
            <a:xfrm>
              <a:off x="1233" y="1423"/>
              <a:ext cx="598" cy="368"/>
              <a:chOff x="2547" y="1308"/>
              <a:chExt cx="531" cy="336"/>
            </a:xfrm>
          </p:grpSpPr>
          <p:sp>
            <p:nvSpPr>
              <p:cNvPr id="15430" name="Rectangle 32"/>
              <p:cNvSpPr>
                <a:spLocks noChangeArrowheads="1"/>
              </p:cNvSpPr>
              <p:nvPr/>
            </p:nvSpPr>
            <p:spPr bwMode="auto">
              <a:xfrm>
                <a:off x="2550" y="1308"/>
                <a:ext cx="528" cy="33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15431" name="Text Box 33"/>
              <p:cNvSpPr txBox="1">
                <a:spLocks noChangeArrowheads="1"/>
              </p:cNvSpPr>
              <p:nvPr/>
            </p:nvSpPr>
            <p:spPr bwMode="auto">
              <a:xfrm>
                <a:off x="2547" y="1350"/>
                <a:ext cx="103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endParaRPr lang="hu-HU" altLang="hu-HU" sz="240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5429" name="Object 34"/>
            <p:cNvGraphicFramePr>
              <a:graphicFrameLocks noChangeAspect="1"/>
            </p:cNvGraphicFramePr>
            <p:nvPr/>
          </p:nvGraphicFramePr>
          <p:xfrm>
            <a:off x="1264" y="1480"/>
            <a:ext cx="56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0" name="Equation" r:id="rId11" imgW="482391" imgH="228501" progId="Equation.DSMT4">
                    <p:embed/>
                  </p:oleObj>
                </mc:Choice>
                <mc:Fallback>
                  <p:oleObj name="Equation" r:id="rId11" imgW="482391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4" y="1480"/>
                          <a:ext cx="567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0" name="Line 43"/>
          <p:cNvSpPr>
            <a:spLocks noChangeShapeType="1"/>
          </p:cNvSpPr>
          <p:nvPr/>
        </p:nvSpPr>
        <p:spPr bwMode="auto">
          <a:xfrm>
            <a:off x="5427663" y="26193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81" name="Line 44"/>
          <p:cNvSpPr>
            <a:spLocks noChangeShapeType="1"/>
          </p:cNvSpPr>
          <p:nvPr/>
        </p:nvSpPr>
        <p:spPr bwMode="auto">
          <a:xfrm flipH="1">
            <a:off x="1106488" y="4419600"/>
            <a:ext cx="346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82" name="Text Box 46"/>
          <p:cNvSpPr txBox="1">
            <a:spLocks noChangeArrowheads="1"/>
          </p:cNvSpPr>
          <p:nvPr/>
        </p:nvSpPr>
        <p:spPr bwMode="auto">
          <a:xfrm>
            <a:off x="657225" y="5184775"/>
            <a:ext cx="79200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000">
                <a:latin typeface="Times New Roman" pitchFamily="18" charset="0"/>
              </a:rPr>
              <a:t>A kormánylapátra ható terhelő nyomaték terheli a forgató motort, csökken a fordulatszám, ami a belső hurokkal kiküszöbölhető, így a zavaró hatásból kevesebb jut a kimenetre, amit a külső hurok kiküszöböl.</a:t>
            </a:r>
          </a:p>
        </p:txBody>
      </p:sp>
      <p:grpSp>
        <p:nvGrpSpPr>
          <p:cNvPr id="15383" name="Group 48"/>
          <p:cNvGrpSpPr>
            <a:grpSpLocks/>
          </p:cNvGrpSpPr>
          <p:nvPr/>
        </p:nvGrpSpPr>
        <p:grpSpPr bwMode="auto">
          <a:xfrm>
            <a:off x="3176588" y="2303463"/>
            <a:ext cx="949325" cy="584200"/>
            <a:chOff x="1233" y="1423"/>
            <a:chExt cx="598" cy="368"/>
          </a:xfrm>
        </p:grpSpPr>
        <p:grpSp>
          <p:nvGrpSpPr>
            <p:cNvPr id="15424" name="Group 49"/>
            <p:cNvGrpSpPr>
              <a:grpSpLocks/>
            </p:cNvGrpSpPr>
            <p:nvPr/>
          </p:nvGrpSpPr>
          <p:grpSpPr bwMode="auto">
            <a:xfrm>
              <a:off x="1233" y="1423"/>
              <a:ext cx="598" cy="368"/>
              <a:chOff x="2547" y="1308"/>
              <a:chExt cx="531" cy="336"/>
            </a:xfrm>
          </p:grpSpPr>
          <p:sp>
            <p:nvSpPr>
              <p:cNvPr id="15426" name="Rectangle 50"/>
              <p:cNvSpPr>
                <a:spLocks noChangeArrowheads="1"/>
              </p:cNvSpPr>
              <p:nvPr/>
            </p:nvSpPr>
            <p:spPr bwMode="auto">
              <a:xfrm>
                <a:off x="2550" y="1308"/>
                <a:ext cx="528" cy="33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15427" name="Text Box 51"/>
              <p:cNvSpPr txBox="1">
                <a:spLocks noChangeArrowheads="1"/>
              </p:cNvSpPr>
              <p:nvPr/>
            </p:nvSpPr>
            <p:spPr bwMode="auto">
              <a:xfrm>
                <a:off x="2547" y="1350"/>
                <a:ext cx="103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endParaRPr lang="hu-HU" altLang="hu-HU" sz="240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5425" name="Object 52"/>
            <p:cNvGraphicFramePr>
              <a:graphicFrameLocks noChangeAspect="1"/>
            </p:cNvGraphicFramePr>
            <p:nvPr/>
          </p:nvGraphicFramePr>
          <p:xfrm>
            <a:off x="1286" y="1480"/>
            <a:ext cx="523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1" name="Equation" r:id="rId13" imgW="444307" imgH="228501" progId="Equation.DSMT4">
                    <p:embed/>
                  </p:oleObj>
                </mc:Choice>
                <mc:Fallback>
                  <p:oleObj name="Equation" r:id="rId13" imgW="444307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6" y="1480"/>
                          <a:ext cx="523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4" name="AutoShape 54"/>
          <p:cNvSpPr>
            <a:spLocks noChangeArrowheads="1"/>
          </p:cNvSpPr>
          <p:nvPr/>
        </p:nvSpPr>
        <p:spPr bwMode="auto">
          <a:xfrm>
            <a:off x="2681288" y="2528888"/>
            <a:ext cx="180975" cy="179387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5385" name="Line 55"/>
          <p:cNvSpPr>
            <a:spLocks noChangeShapeType="1"/>
          </p:cNvSpPr>
          <p:nvPr/>
        </p:nvSpPr>
        <p:spPr bwMode="auto">
          <a:xfrm flipV="1">
            <a:off x="2366963" y="2619375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86" name="Line 56"/>
          <p:cNvSpPr>
            <a:spLocks noChangeShapeType="1"/>
          </p:cNvSpPr>
          <p:nvPr/>
        </p:nvSpPr>
        <p:spPr bwMode="auto">
          <a:xfrm>
            <a:off x="2862263" y="2619375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87" name="Line 57"/>
          <p:cNvSpPr>
            <a:spLocks noChangeShapeType="1"/>
          </p:cNvSpPr>
          <p:nvPr/>
        </p:nvSpPr>
        <p:spPr bwMode="auto">
          <a:xfrm flipH="1" flipV="1">
            <a:off x="2771775" y="2708275"/>
            <a:ext cx="0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15388" name="Object 58"/>
          <p:cNvGraphicFramePr>
            <a:graphicFrameLocks noChangeAspect="1"/>
          </p:cNvGraphicFramePr>
          <p:nvPr/>
        </p:nvGraphicFramePr>
        <p:xfrm>
          <a:off x="2816225" y="2708275"/>
          <a:ext cx="125413" cy="9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15" imgW="126780" imgH="101424" progId="Equation.DSMT4">
                  <p:embed/>
                </p:oleObj>
              </mc:Choice>
              <mc:Fallback>
                <p:oleObj name="Equation" r:id="rId15" imgW="126780" imgH="101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2708275"/>
                        <a:ext cx="125413" cy="9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89" name="Group 59"/>
          <p:cNvGrpSpPr>
            <a:grpSpLocks/>
          </p:cNvGrpSpPr>
          <p:nvPr/>
        </p:nvGrpSpPr>
        <p:grpSpPr bwMode="auto">
          <a:xfrm>
            <a:off x="4527550" y="2303463"/>
            <a:ext cx="904875" cy="630237"/>
            <a:chOff x="1230" y="1423"/>
            <a:chExt cx="601" cy="368"/>
          </a:xfrm>
        </p:grpSpPr>
        <p:grpSp>
          <p:nvGrpSpPr>
            <p:cNvPr id="15420" name="Group 60"/>
            <p:cNvGrpSpPr>
              <a:grpSpLocks/>
            </p:cNvGrpSpPr>
            <p:nvPr/>
          </p:nvGrpSpPr>
          <p:grpSpPr bwMode="auto">
            <a:xfrm>
              <a:off x="1230" y="1423"/>
              <a:ext cx="601" cy="368"/>
              <a:chOff x="2544" y="1308"/>
              <a:chExt cx="534" cy="336"/>
            </a:xfrm>
          </p:grpSpPr>
          <p:sp>
            <p:nvSpPr>
              <p:cNvPr id="15422" name="Rectangle 61"/>
              <p:cNvSpPr>
                <a:spLocks noChangeArrowheads="1"/>
              </p:cNvSpPr>
              <p:nvPr/>
            </p:nvSpPr>
            <p:spPr bwMode="auto">
              <a:xfrm>
                <a:off x="2550" y="1308"/>
                <a:ext cx="528" cy="33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15423" name="Text Box 62"/>
              <p:cNvSpPr txBox="1">
                <a:spLocks noChangeArrowheads="1"/>
              </p:cNvSpPr>
              <p:nvPr/>
            </p:nvSpPr>
            <p:spPr bwMode="auto">
              <a:xfrm>
                <a:off x="2544" y="1350"/>
                <a:ext cx="109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endParaRPr lang="hu-HU" altLang="hu-HU" sz="240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5421" name="Object 63"/>
            <p:cNvGraphicFramePr>
              <a:graphicFrameLocks noChangeAspect="1"/>
            </p:cNvGraphicFramePr>
            <p:nvPr/>
          </p:nvGraphicFramePr>
          <p:xfrm>
            <a:off x="1350" y="1480"/>
            <a:ext cx="39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3" name="Equation" r:id="rId16" imgW="507780" imgH="393529" progId="Equation.DSMT4">
                    <p:embed/>
                  </p:oleObj>
                </mc:Choice>
                <mc:Fallback>
                  <p:oleObj name="Equation" r:id="rId16" imgW="507780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1480"/>
                          <a:ext cx="39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90" name="Group 64"/>
          <p:cNvGrpSpPr>
            <a:grpSpLocks/>
          </p:cNvGrpSpPr>
          <p:nvPr/>
        </p:nvGrpSpPr>
        <p:grpSpPr bwMode="auto">
          <a:xfrm>
            <a:off x="4616450" y="4059238"/>
            <a:ext cx="904875" cy="630237"/>
            <a:chOff x="1230" y="1423"/>
            <a:chExt cx="601" cy="368"/>
          </a:xfrm>
        </p:grpSpPr>
        <p:grpSp>
          <p:nvGrpSpPr>
            <p:cNvPr id="15416" name="Group 65"/>
            <p:cNvGrpSpPr>
              <a:grpSpLocks/>
            </p:cNvGrpSpPr>
            <p:nvPr/>
          </p:nvGrpSpPr>
          <p:grpSpPr bwMode="auto">
            <a:xfrm>
              <a:off x="1230" y="1423"/>
              <a:ext cx="601" cy="368"/>
              <a:chOff x="2544" y="1308"/>
              <a:chExt cx="534" cy="336"/>
            </a:xfrm>
          </p:grpSpPr>
          <p:sp>
            <p:nvSpPr>
              <p:cNvPr id="15418" name="Rectangle 66"/>
              <p:cNvSpPr>
                <a:spLocks noChangeArrowheads="1"/>
              </p:cNvSpPr>
              <p:nvPr/>
            </p:nvSpPr>
            <p:spPr bwMode="auto">
              <a:xfrm>
                <a:off x="2550" y="1308"/>
                <a:ext cx="528" cy="33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15419" name="Text Box 67"/>
              <p:cNvSpPr txBox="1">
                <a:spLocks noChangeArrowheads="1"/>
              </p:cNvSpPr>
              <p:nvPr/>
            </p:nvSpPr>
            <p:spPr bwMode="auto">
              <a:xfrm>
                <a:off x="2544" y="1350"/>
                <a:ext cx="109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endParaRPr lang="hu-HU" altLang="hu-HU" sz="240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5417" name="Object 68"/>
            <p:cNvGraphicFramePr>
              <a:graphicFrameLocks noChangeAspect="1"/>
            </p:cNvGraphicFramePr>
            <p:nvPr/>
          </p:nvGraphicFramePr>
          <p:xfrm>
            <a:off x="1354" y="1480"/>
            <a:ext cx="38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4" name="Equation" r:id="rId18" imgW="495085" imgH="393529" progId="Equation.DSMT4">
                    <p:embed/>
                  </p:oleObj>
                </mc:Choice>
                <mc:Fallback>
                  <p:oleObj name="Equation" r:id="rId18" imgW="495085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1480"/>
                          <a:ext cx="38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91" name="Group 69"/>
          <p:cNvGrpSpPr>
            <a:grpSpLocks/>
          </p:cNvGrpSpPr>
          <p:nvPr/>
        </p:nvGrpSpPr>
        <p:grpSpPr bwMode="auto">
          <a:xfrm>
            <a:off x="5786438" y="2303463"/>
            <a:ext cx="855662" cy="630237"/>
            <a:chOff x="1230" y="1423"/>
            <a:chExt cx="601" cy="368"/>
          </a:xfrm>
        </p:grpSpPr>
        <p:grpSp>
          <p:nvGrpSpPr>
            <p:cNvPr id="15412" name="Group 70"/>
            <p:cNvGrpSpPr>
              <a:grpSpLocks/>
            </p:cNvGrpSpPr>
            <p:nvPr/>
          </p:nvGrpSpPr>
          <p:grpSpPr bwMode="auto">
            <a:xfrm>
              <a:off x="1230" y="1423"/>
              <a:ext cx="601" cy="368"/>
              <a:chOff x="2544" y="1308"/>
              <a:chExt cx="534" cy="336"/>
            </a:xfrm>
          </p:grpSpPr>
          <p:sp>
            <p:nvSpPr>
              <p:cNvPr id="15414" name="Rectangle 71"/>
              <p:cNvSpPr>
                <a:spLocks noChangeArrowheads="1"/>
              </p:cNvSpPr>
              <p:nvPr/>
            </p:nvSpPr>
            <p:spPr bwMode="auto">
              <a:xfrm>
                <a:off x="2550" y="1308"/>
                <a:ext cx="528" cy="33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15415" name="Text Box 72"/>
              <p:cNvSpPr txBox="1">
                <a:spLocks noChangeArrowheads="1"/>
              </p:cNvSpPr>
              <p:nvPr/>
            </p:nvSpPr>
            <p:spPr bwMode="auto">
              <a:xfrm>
                <a:off x="2544" y="1350"/>
                <a:ext cx="109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endParaRPr lang="hu-HU" altLang="hu-HU" sz="240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5413" name="Object 73"/>
            <p:cNvGraphicFramePr>
              <a:graphicFrameLocks noChangeAspect="1"/>
            </p:cNvGraphicFramePr>
            <p:nvPr/>
          </p:nvGraphicFramePr>
          <p:xfrm>
            <a:off x="1468" y="1480"/>
            <a:ext cx="15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5" name="Equation" r:id="rId20" imgW="203112" imgH="393529" progId="Equation.DSMT4">
                    <p:embed/>
                  </p:oleObj>
                </mc:Choice>
                <mc:Fallback>
                  <p:oleObj name="Equation" r:id="rId20" imgW="203112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8" y="1480"/>
                          <a:ext cx="158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92" name="Line 74"/>
          <p:cNvSpPr>
            <a:spLocks noChangeShapeType="1"/>
          </p:cNvSpPr>
          <p:nvPr/>
        </p:nvSpPr>
        <p:spPr bwMode="auto">
          <a:xfrm>
            <a:off x="6642100" y="2619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5393" name="Group 76"/>
          <p:cNvGrpSpPr>
            <a:grpSpLocks/>
          </p:cNvGrpSpPr>
          <p:nvPr/>
        </p:nvGrpSpPr>
        <p:grpSpPr bwMode="auto">
          <a:xfrm>
            <a:off x="7407275" y="2303463"/>
            <a:ext cx="815975" cy="630237"/>
            <a:chOff x="1230" y="1423"/>
            <a:chExt cx="601" cy="368"/>
          </a:xfrm>
        </p:grpSpPr>
        <p:grpSp>
          <p:nvGrpSpPr>
            <p:cNvPr id="15408" name="Group 77"/>
            <p:cNvGrpSpPr>
              <a:grpSpLocks/>
            </p:cNvGrpSpPr>
            <p:nvPr/>
          </p:nvGrpSpPr>
          <p:grpSpPr bwMode="auto">
            <a:xfrm>
              <a:off x="1230" y="1423"/>
              <a:ext cx="601" cy="368"/>
              <a:chOff x="2544" y="1308"/>
              <a:chExt cx="534" cy="336"/>
            </a:xfrm>
          </p:grpSpPr>
          <p:sp>
            <p:nvSpPr>
              <p:cNvPr id="15410" name="Rectangle 78"/>
              <p:cNvSpPr>
                <a:spLocks noChangeArrowheads="1"/>
              </p:cNvSpPr>
              <p:nvPr/>
            </p:nvSpPr>
            <p:spPr bwMode="auto">
              <a:xfrm>
                <a:off x="2550" y="1308"/>
                <a:ext cx="528" cy="33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15411" name="Text Box 79"/>
              <p:cNvSpPr txBox="1">
                <a:spLocks noChangeArrowheads="1"/>
              </p:cNvSpPr>
              <p:nvPr/>
            </p:nvSpPr>
            <p:spPr bwMode="auto">
              <a:xfrm>
                <a:off x="2544" y="1350"/>
                <a:ext cx="109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endParaRPr lang="hu-HU" altLang="hu-HU" sz="240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5409" name="Object 80"/>
            <p:cNvGraphicFramePr>
              <a:graphicFrameLocks noChangeAspect="1"/>
            </p:cNvGraphicFramePr>
            <p:nvPr/>
          </p:nvGraphicFramePr>
          <p:xfrm>
            <a:off x="1394" y="1480"/>
            <a:ext cx="30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6" name="Equation" r:id="rId22" imgW="393529" imgH="393529" progId="Equation.DSMT4">
                    <p:embed/>
                  </p:oleObj>
                </mc:Choice>
                <mc:Fallback>
                  <p:oleObj name="Equation" r:id="rId22" imgW="393529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1480"/>
                          <a:ext cx="307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94" name="Group 81"/>
          <p:cNvGrpSpPr>
            <a:grpSpLocks/>
          </p:cNvGrpSpPr>
          <p:nvPr/>
        </p:nvGrpSpPr>
        <p:grpSpPr bwMode="auto">
          <a:xfrm>
            <a:off x="6642100" y="1584325"/>
            <a:ext cx="809625" cy="584200"/>
            <a:chOff x="1233" y="1423"/>
            <a:chExt cx="598" cy="368"/>
          </a:xfrm>
        </p:grpSpPr>
        <p:grpSp>
          <p:nvGrpSpPr>
            <p:cNvPr id="15404" name="Group 82"/>
            <p:cNvGrpSpPr>
              <a:grpSpLocks/>
            </p:cNvGrpSpPr>
            <p:nvPr/>
          </p:nvGrpSpPr>
          <p:grpSpPr bwMode="auto">
            <a:xfrm>
              <a:off x="1233" y="1423"/>
              <a:ext cx="598" cy="368"/>
              <a:chOff x="2547" y="1308"/>
              <a:chExt cx="531" cy="336"/>
            </a:xfrm>
          </p:grpSpPr>
          <p:sp>
            <p:nvSpPr>
              <p:cNvPr id="15406" name="Rectangle 83"/>
              <p:cNvSpPr>
                <a:spLocks noChangeArrowheads="1"/>
              </p:cNvSpPr>
              <p:nvPr/>
            </p:nvSpPr>
            <p:spPr bwMode="auto">
              <a:xfrm>
                <a:off x="2550" y="1308"/>
                <a:ext cx="528" cy="33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15407" name="Text Box 84"/>
              <p:cNvSpPr txBox="1">
                <a:spLocks noChangeArrowheads="1"/>
              </p:cNvSpPr>
              <p:nvPr/>
            </p:nvSpPr>
            <p:spPr bwMode="auto">
              <a:xfrm>
                <a:off x="2547" y="1350"/>
                <a:ext cx="103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endParaRPr lang="hu-HU" altLang="hu-HU" sz="240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5405" name="Object 85"/>
            <p:cNvGraphicFramePr>
              <a:graphicFrameLocks noChangeAspect="1"/>
            </p:cNvGraphicFramePr>
            <p:nvPr/>
          </p:nvGraphicFramePr>
          <p:xfrm>
            <a:off x="1301" y="1480"/>
            <a:ext cx="493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7" name="Equation" r:id="rId24" imgW="419100" imgH="228600" progId="Equation.DSMT4">
                    <p:embed/>
                  </p:oleObj>
                </mc:Choice>
                <mc:Fallback>
                  <p:oleObj name="Equation" r:id="rId24" imgW="4191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1" y="1480"/>
                          <a:ext cx="493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95" name="Line 86"/>
          <p:cNvSpPr>
            <a:spLocks noChangeShapeType="1"/>
          </p:cNvSpPr>
          <p:nvPr/>
        </p:nvSpPr>
        <p:spPr bwMode="auto">
          <a:xfrm>
            <a:off x="7046913" y="1179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96" name="Line 87"/>
          <p:cNvSpPr>
            <a:spLocks noChangeShapeType="1"/>
          </p:cNvSpPr>
          <p:nvPr/>
        </p:nvSpPr>
        <p:spPr bwMode="auto">
          <a:xfrm>
            <a:off x="7272338" y="2619375"/>
            <a:ext cx="0" cy="85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5397" name="Group 89"/>
          <p:cNvGrpSpPr>
            <a:grpSpLocks/>
          </p:cNvGrpSpPr>
          <p:nvPr/>
        </p:nvGrpSpPr>
        <p:grpSpPr bwMode="auto">
          <a:xfrm>
            <a:off x="4527550" y="3159125"/>
            <a:ext cx="904875" cy="630238"/>
            <a:chOff x="1230" y="1423"/>
            <a:chExt cx="601" cy="368"/>
          </a:xfrm>
        </p:grpSpPr>
        <p:grpSp>
          <p:nvGrpSpPr>
            <p:cNvPr id="15400" name="Group 90"/>
            <p:cNvGrpSpPr>
              <a:grpSpLocks/>
            </p:cNvGrpSpPr>
            <p:nvPr/>
          </p:nvGrpSpPr>
          <p:grpSpPr bwMode="auto">
            <a:xfrm>
              <a:off x="1230" y="1423"/>
              <a:ext cx="601" cy="368"/>
              <a:chOff x="2544" y="1308"/>
              <a:chExt cx="534" cy="336"/>
            </a:xfrm>
          </p:grpSpPr>
          <p:sp>
            <p:nvSpPr>
              <p:cNvPr id="15402" name="Rectangle 91"/>
              <p:cNvSpPr>
                <a:spLocks noChangeArrowheads="1"/>
              </p:cNvSpPr>
              <p:nvPr/>
            </p:nvSpPr>
            <p:spPr bwMode="auto">
              <a:xfrm>
                <a:off x="2550" y="1308"/>
                <a:ext cx="528" cy="33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15403" name="Text Box 92"/>
              <p:cNvSpPr txBox="1">
                <a:spLocks noChangeArrowheads="1"/>
              </p:cNvSpPr>
              <p:nvPr/>
            </p:nvSpPr>
            <p:spPr bwMode="auto">
              <a:xfrm>
                <a:off x="2544" y="1350"/>
                <a:ext cx="109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endParaRPr lang="hu-HU" altLang="hu-HU" sz="240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5401" name="Object 93"/>
            <p:cNvGraphicFramePr>
              <a:graphicFrameLocks noChangeAspect="1"/>
            </p:cNvGraphicFramePr>
            <p:nvPr/>
          </p:nvGraphicFramePr>
          <p:xfrm>
            <a:off x="1354" y="1500"/>
            <a:ext cx="38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8" name="Equation" r:id="rId26" imgW="583947" imgH="393529" progId="Equation.DSMT4">
                    <p:embed/>
                  </p:oleObj>
                </mc:Choice>
                <mc:Fallback>
                  <p:oleObj name="Equation" r:id="rId26" imgW="583947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1500"/>
                          <a:ext cx="38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98" name="Line 94"/>
          <p:cNvSpPr>
            <a:spLocks noChangeShapeType="1"/>
          </p:cNvSpPr>
          <p:nvPr/>
        </p:nvSpPr>
        <p:spPr bwMode="auto">
          <a:xfrm flipH="1" flipV="1">
            <a:off x="5427663" y="3473450"/>
            <a:ext cx="184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99" name="Line 95"/>
          <p:cNvSpPr>
            <a:spLocks noChangeShapeType="1"/>
          </p:cNvSpPr>
          <p:nvPr/>
        </p:nvSpPr>
        <p:spPr bwMode="auto">
          <a:xfrm flipH="1">
            <a:off x="2771775" y="3473450"/>
            <a:ext cx="171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41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1580" y="863715"/>
            <a:ext cx="7772400" cy="1305145"/>
          </a:xfrm>
        </p:spPr>
        <p:txBody>
          <a:bodyPr/>
          <a:lstStyle/>
          <a:p>
            <a:r>
              <a:rPr lang="hu-HU" altLang="hu-HU" sz="5400" dirty="0"/>
              <a:t>Az LTI modell</a:t>
            </a:r>
          </a:p>
        </p:txBody>
      </p:sp>
      <p:sp>
        <p:nvSpPr>
          <p:cNvPr id="2" name="Alcím 1"/>
          <p:cNvSpPr>
            <a:spLocks noGrp="1"/>
          </p:cNvSpPr>
          <p:nvPr>
            <p:ph type="subTitle" sz="quarter" idx="1"/>
          </p:nvPr>
        </p:nvSpPr>
        <p:spPr>
          <a:xfrm>
            <a:off x="1511660" y="2393885"/>
            <a:ext cx="6400800" cy="3240360"/>
          </a:xfrm>
        </p:spPr>
        <p:txBody>
          <a:bodyPr/>
          <a:lstStyle/>
          <a:p>
            <a:r>
              <a:rPr lang="en-US" dirty="0" smtClean="0"/>
              <a:t>Linear Time invariant</a:t>
            </a:r>
            <a:endParaRPr lang="hu-HU" dirty="0" smtClean="0"/>
          </a:p>
          <a:p>
            <a:endParaRPr lang="hu-HU" dirty="0"/>
          </a:p>
          <a:p>
            <a:r>
              <a:rPr lang="hu-HU" sz="2400" dirty="0" smtClean="0"/>
              <a:t>Érvényes a szuperpozicó</a:t>
            </a:r>
            <a:br>
              <a:rPr lang="hu-HU" sz="2400" dirty="0" smtClean="0"/>
            </a:br>
            <a:r>
              <a:rPr lang="hu-HU" sz="2400" dirty="0" smtClean="0"/>
              <a:t>A modell is összerakható az alaptagok</a:t>
            </a:r>
            <a:br>
              <a:rPr lang="hu-HU" sz="2400" dirty="0" smtClean="0"/>
            </a:br>
            <a:r>
              <a:rPr lang="hu-HU" sz="2400" dirty="0" smtClean="0"/>
              <a:t>soros, párhuzamos és visszacsatolt eredőjeként.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633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1084263" y="1428750"/>
            <a:ext cx="7304087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1pPr>
            <a:lvl2pPr algn="ctr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altLang="hu-HU" sz="4000" dirty="0" smtClean="0">
                <a:latin typeface="Times New Roman" pitchFamily="18" charset="0"/>
              </a:rPr>
              <a:t>Az egyhurkos szabályozási kör</a:t>
            </a:r>
          </a:p>
          <a:p>
            <a:pPr>
              <a:defRPr/>
            </a:pPr>
            <a:r>
              <a:rPr lang="hu-HU" altLang="hu-HU" sz="4000" dirty="0" smtClean="0">
                <a:latin typeface="Times New Roman" pitchFamily="18" charset="0"/>
              </a:rPr>
              <a:t>Értékkövetése és értéktartása</a:t>
            </a:r>
          </a:p>
        </p:txBody>
      </p:sp>
    </p:spTree>
    <p:extLst>
      <p:ext uri="{BB962C8B-B14F-4D97-AF65-F5344CB8AC3E}">
        <p14:creationId xmlns:p14="http://schemas.microsoft.com/office/powerpoint/2010/main" val="150205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hu-HU" altLang="hu-HU" sz="3200" smtClean="0"/>
              <a:t>Az egyhurkos zárt szabályozási kör értékkövetés vizsgálata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719263"/>
            <a:ext cx="8642350" cy="41846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u-HU" altLang="hu-HU" sz="2800" dirty="0" smtClean="0"/>
              <a:t>Az egyhurkos szabályozási kör értékkövetési képessége azt mutatja meg, hogy mennyire képes – a tranziensek lezajlása után – követni az alapjel által előírt alapérték változásait.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hu-HU" altLang="hu-HU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hu-HU" altLang="hu-HU" sz="2800" dirty="0" smtClean="0"/>
              <a:t>Az értékkövetési képesség függ:</a:t>
            </a:r>
          </a:p>
          <a:p>
            <a:pPr eaLnBrk="1" hangingPunct="1">
              <a:defRPr/>
            </a:pPr>
            <a:r>
              <a:rPr lang="hu-HU" altLang="hu-HU" sz="2800" dirty="0" smtClean="0"/>
              <a:t>A szabályozási kör típusszámától.</a:t>
            </a:r>
          </a:p>
          <a:p>
            <a:pPr eaLnBrk="1" hangingPunct="1">
              <a:defRPr/>
            </a:pPr>
            <a:r>
              <a:rPr lang="hu-HU" altLang="hu-HU" sz="2800" dirty="0" smtClean="0"/>
              <a:t>A hurok erősítés értékétől.</a:t>
            </a:r>
          </a:p>
          <a:p>
            <a:pPr eaLnBrk="1" hangingPunct="1">
              <a:defRPr/>
            </a:pPr>
            <a:r>
              <a:rPr lang="hu-HU" altLang="hu-HU" sz="2800" dirty="0" smtClean="0"/>
              <a:t>Az alapjel jellegétől. { 1(t); </a:t>
            </a:r>
            <a:r>
              <a:rPr lang="hu-HU" altLang="hu-HU" sz="2800" dirty="0" err="1" smtClean="0"/>
              <a:t>t</a:t>
            </a:r>
            <a:r>
              <a:rPr lang="hu-HU" altLang="hu-HU" sz="2800" dirty="0" smtClean="0"/>
              <a:t>*1(t); t</a:t>
            </a:r>
            <a:r>
              <a:rPr lang="hu-HU" altLang="hu-HU" sz="2800" baseline="30000" dirty="0" smtClean="0"/>
              <a:t>2</a:t>
            </a:r>
            <a:r>
              <a:rPr lang="hu-HU" altLang="hu-HU" sz="2800" dirty="0" smtClean="0"/>
              <a:t>*1(t) }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u-HU" altLang="hu-HU" sz="1800"/>
          </a:p>
        </p:txBody>
      </p:sp>
    </p:spTree>
    <p:extLst>
      <p:ext uri="{BB962C8B-B14F-4D97-AF65-F5344CB8AC3E}">
        <p14:creationId xmlns:p14="http://schemas.microsoft.com/office/powerpoint/2010/main" val="9496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550" y="458788"/>
            <a:ext cx="2387600" cy="509587"/>
          </a:xfrm>
        </p:spPr>
        <p:txBody>
          <a:bodyPr wrap="none" lIns="18000" tIns="10800" rIns="18000" bIns="10800">
            <a:spAutoFit/>
          </a:bodyPr>
          <a:lstStyle/>
          <a:p>
            <a:pPr eaLnBrk="1" hangingPunct="1">
              <a:defRPr/>
            </a:pPr>
            <a:r>
              <a:rPr lang="hu-HU" altLang="hu-HU" sz="3200" smtClean="0"/>
              <a:t>Értékkövetés </a:t>
            </a:r>
          </a:p>
        </p:txBody>
      </p:sp>
      <p:graphicFrame>
        <p:nvGraphicFramePr>
          <p:cNvPr id="1843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971550" y="3114675"/>
          <a:ext cx="7021513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4" imgW="2832100" imgH="673100" progId="Equation.DSMT4">
                  <p:embed/>
                </p:oleObj>
              </mc:Choice>
              <mc:Fallback>
                <p:oleObj name="Equation" r:id="rId4" imgW="2832100" imgH="673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14675"/>
                        <a:ext cx="7021513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6673850" y="1284288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6616700" y="130333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>
                <a:latin typeface="Times New Roman" pitchFamily="18" charset="0"/>
              </a:rPr>
              <a:t>G</a:t>
            </a:r>
            <a:r>
              <a:rPr lang="hu-HU" altLang="hu-HU" sz="2400" baseline="-25000">
                <a:latin typeface="Times New Roman" pitchFamily="18" charset="0"/>
              </a:rPr>
              <a:t>p</a:t>
            </a:r>
            <a:r>
              <a:rPr lang="hu-HU" altLang="hu-HU" sz="2400">
                <a:latin typeface="Times New Roman" pitchFamily="18" charset="0"/>
              </a:rPr>
              <a:t>(s)</a:t>
            </a: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3844925" y="2332038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1019175" y="1312863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5978525" y="579438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8441" name="AutoShape 10"/>
          <p:cNvSpPr>
            <a:spLocks noChangeArrowheads="1"/>
          </p:cNvSpPr>
          <p:nvPr/>
        </p:nvSpPr>
        <p:spPr bwMode="auto">
          <a:xfrm>
            <a:off x="2476500" y="1493838"/>
            <a:ext cx="152400" cy="152400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8442" name="AutoShape 11"/>
          <p:cNvSpPr>
            <a:spLocks noChangeArrowheads="1"/>
          </p:cNvSpPr>
          <p:nvPr/>
        </p:nvSpPr>
        <p:spPr bwMode="auto">
          <a:xfrm>
            <a:off x="6359525" y="1493838"/>
            <a:ext cx="152400" cy="152400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>
            <a:off x="2546350" y="2662238"/>
            <a:ext cx="1260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7502525" y="15700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 flipH="1">
            <a:off x="4683125" y="2636838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 flipV="1">
            <a:off x="7807325" y="157003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1857375" y="1570038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>
            <a:off x="2628900" y="1570038"/>
            <a:ext cx="773113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>
            <a:off x="4246563" y="1570038"/>
            <a:ext cx="630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5710238" y="1570038"/>
            <a:ext cx="66198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51" name="Line 20"/>
          <p:cNvSpPr>
            <a:spLocks noChangeShapeType="1"/>
          </p:cNvSpPr>
          <p:nvPr/>
        </p:nvSpPr>
        <p:spPr bwMode="auto">
          <a:xfrm>
            <a:off x="6521450" y="15700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52" name="Line 21"/>
          <p:cNvSpPr>
            <a:spLocks noChangeShapeType="1"/>
          </p:cNvSpPr>
          <p:nvPr/>
        </p:nvSpPr>
        <p:spPr bwMode="auto">
          <a:xfrm>
            <a:off x="6435725" y="11128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53" name="Line 22"/>
          <p:cNvSpPr>
            <a:spLocks noChangeShapeType="1"/>
          </p:cNvSpPr>
          <p:nvPr/>
        </p:nvSpPr>
        <p:spPr bwMode="auto">
          <a:xfrm>
            <a:off x="5521325" y="884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 flipV="1">
            <a:off x="2552700" y="16557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18455" name="Object 24"/>
          <p:cNvGraphicFramePr>
            <a:graphicFrameLocks noChangeAspect="1"/>
          </p:cNvGraphicFramePr>
          <p:nvPr/>
        </p:nvGraphicFramePr>
        <p:xfrm>
          <a:off x="2771775" y="1222375"/>
          <a:ext cx="4460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6" imgW="291973" imgH="203112" progId="Equation.DSMT4">
                  <p:embed/>
                </p:oleObj>
              </mc:Choice>
              <mc:Fallback>
                <p:oleObj name="Equation" r:id="rId6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222375"/>
                        <a:ext cx="44608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5"/>
          <p:cNvGraphicFramePr>
            <a:graphicFrameLocks noChangeAspect="1"/>
          </p:cNvGraphicFramePr>
          <p:nvPr/>
        </p:nvGraphicFramePr>
        <p:xfrm>
          <a:off x="5359400" y="552450"/>
          <a:ext cx="4873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8" imgW="317225" imgH="203024" progId="Equation.DSMT4">
                  <p:embed/>
                </p:oleObj>
              </mc:Choice>
              <mc:Fallback>
                <p:oleObj name="Equation" r:id="rId8" imgW="31722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552450"/>
                        <a:ext cx="48736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6"/>
          <p:cNvGraphicFramePr>
            <a:graphicFrameLocks noChangeAspect="1"/>
          </p:cNvGraphicFramePr>
          <p:nvPr/>
        </p:nvGraphicFramePr>
        <p:xfrm>
          <a:off x="7616825" y="1228725"/>
          <a:ext cx="4651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10" imgW="304536" imgH="203024" progId="Equation.DSMT4">
                  <p:embed/>
                </p:oleObj>
              </mc:Choice>
              <mc:Fallback>
                <p:oleObj name="Equation" r:id="rId10" imgW="30453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825" y="1228725"/>
                        <a:ext cx="4651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Text Box 27"/>
          <p:cNvSpPr txBox="1">
            <a:spLocks noChangeArrowheads="1"/>
          </p:cNvSpPr>
          <p:nvPr/>
        </p:nvSpPr>
        <p:spPr bwMode="auto">
          <a:xfrm>
            <a:off x="1058863" y="1303338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>
                <a:latin typeface="Times New Roman" pitchFamily="18" charset="0"/>
              </a:rPr>
              <a:t>G</a:t>
            </a:r>
            <a:r>
              <a:rPr lang="hu-HU" altLang="hu-HU" sz="2400" baseline="-25000">
                <a:latin typeface="Times New Roman" pitchFamily="18" charset="0"/>
              </a:rPr>
              <a:t>R</a:t>
            </a:r>
            <a:r>
              <a:rPr lang="hu-HU" altLang="hu-HU" sz="2400">
                <a:latin typeface="Times New Roman" pitchFamily="18" charset="0"/>
              </a:rPr>
              <a:t>(s)</a:t>
            </a:r>
          </a:p>
        </p:txBody>
      </p:sp>
      <p:sp>
        <p:nvSpPr>
          <p:cNvPr id="18459" name="Text Box 28"/>
          <p:cNvSpPr txBox="1">
            <a:spLocks noChangeArrowheads="1"/>
          </p:cNvSpPr>
          <p:nvPr/>
        </p:nvSpPr>
        <p:spPr bwMode="auto">
          <a:xfrm>
            <a:off x="5988050" y="588963"/>
            <a:ext cx="91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>
                <a:latin typeface="Times New Roman" pitchFamily="18" charset="0"/>
              </a:rPr>
              <a:t>G</a:t>
            </a:r>
            <a:r>
              <a:rPr lang="hu-HU" altLang="hu-HU" sz="2400" baseline="-25000">
                <a:latin typeface="Times New Roman" pitchFamily="18" charset="0"/>
              </a:rPr>
              <a:t>W</a:t>
            </a:r>
            <a:r>
              <a:rPr lang="hu-HU" altLang="hu-HU" sz="2400">
                <a:latin typeface="Times New Roman" pitchFamily="18" charset="0"/>
              </a:rPr>
              <a:t>(s)</a:t>
            </a:r>
          </a:p>
        </p:txBody>
      </p:sp>
      <p:grpSp>
        <p:nvGrpSpPr>
          <p:cNvPr id="18460" name="Group 29"/>
          <p:cNvGrpSpPr>
            <a:grpSpLocks/>
          </p:cNvGrpSpPr>
          <p:nvPr/>
        </p:nvGrpSpPr>
        <p:grpSpPr bwMode="auto">
          <a:xfrm>
            <a:off x="4841875" y="1268413"/>
            <a:ext cx="893763" cy="533400"/>
            <a:chOff x="2550" y="1308"/>
            <a:chExt cx="563" cy="336"/>
          </a:xfrm>
        </p:grpSpPr>
        <p:sp>
          <p:nvSpPr>
            <p:cNvPr id="18467" name="Rectangle 30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8468" name="Text Box 31"/>
            <p:cNvSpPr txBox="1">
              <a:spLocks noChangeArrowheads="1"/>
            </p:cNvSpPr>
            <p:nvPr/>
          </p:nvSpPr>
          <p:spPr bwMode="auto">
            <a:xfrm>
              <a:off x="2563" y="1350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r>
                <a:rPr lang="hu-HU" altLang="hu-HU" sz="2400">
                  <a:latin typeface="Times New Roman" pitchFamily="18" charset="0"/>
                </a:rPr>
                <a:t>G</a:t>
              </a:r>
              <a:r>
                <a:rPr lang="hu-HU" altLang="hu-HU" sz="2400" baseline="-25000">
                  <a:latin typeface="Times New Roman" pitchFamily="18" charset="0"/>
                </a:rPr>
                <a:t>A</a:t>
              </a:r>
              <a:r>
                <a:rPr lang="hu-HU" altLang="hu-HU" sz="2400">
                  <a:latin typeface="Times New Roman" pitchFamily="18" charset="0"/>
                </a:rPr>
                <a:t>(s)</a:t>
              </a:r>
            </a:p>
          </p:txBody>
        </p:sp>
      </p:grpSp>
      <p:sp>
        <p:nvSpPr>
          <p:cNvPr id="18461" name="Rectangle 32"/>
          <p:cNvSpPr>
            <a:spLocks noChangeArrowheads="1"/>
          </p:cNvSpPr>
          <p:nvPr/>
        </p:nvSpPr>
        <p:spPr bwMode="auto">
          <a:xfrm>
            <a:off x="3402013" y="1268413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8462" name="Text Box 33"/>
          <p:cNvSpPr txBox="1">
            <a:spLocks noChangeArrowheads="1"/>
          </p:cNvSpPr>
          <p:nvPr/>
        </p:nvSpPr>
        <p:spPr bwMode="auto">
          <a:xfrm>
            <a:off x="3355975" y="1312863"/>
            <a:ext cx="81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>
                <a:latin typeface="Times New Roman" pitchFamily="18" charset="0"/>
              </a:rPr>
              <a:t>G</a:t>
            </a:r>
            <a:r>
              <a:rPr lang="hu-HU" altLang="hu-HU" sz="2400" baseline="-25000">
                <a:latin typeface="Times New Roman" pitchFamily="18" charset="0"/>
              </a:rPr>
              <a:t>c</a:t>
            </a:r>
            <a:r>
              <a:rPr lang="hu-HU" altLang="hu-HU" sz="2400">
                <a:latin typeface="Times New Roman" pitchFamily="18" charset="0"/>
              </a:rPr>
              <a:t>(s)</a:t>
            </a:r>
          </a:p>
        </p:txBody>
      </p:sp>
      <p:sp>
        <p:nvSpPr>
          <p:cNvPr id="18463" name="Text Box 34"/>
          <p:cNvSpPr txBox="1">
            <a:spLocks noChangeArrowheads="1"/>
          </p:cNvSpPr>
          <p:nvPr/>
        </p:nvSpPr>
        <p:spPr bwMode="auto">
          <a:xfrm>
            <a:off x="3884613" y="2370138"/>
            <a:ext cx="85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>
                <a:latin typeface="Times New Roman" pitchFamily="18" charset="0"/>
              </a:rPr>
              <a:t>G</a:t>
            </a:r>
            <a:r>
              <a:rPr lang="hu-HU" altLang="hu-HU" sz="2400" baseline="-25000">
                <a:latin typeface="Times New Roman" pitchFamily="18" charset="0"/>
              </a:rPr>
              <a:t>T</a:t>
            </a:r>
            <a:r>
              <a:rPr lang="hu-HU" altLang="hu-HU" sz="2400">
                <a:latin typeface="Times New Roman" pitchFamily="18" charset="0"/>
              </a:rPr>
              <a:t>(s)</a:t>
            </a:r>
          </a:p>
        </p:txBody>
      </p:sp>
      <p:graphicFrame>
        <p:nvGraphicFramePr>
          <p:cNvPr id="18464" name="Object 35"/>
          <p:cNvGraphicFramePr>
            <a:graphicFrameLocks noChangeAspect="1"/>
          </p:cNvGraphicFramePr>
          <p:nvPr/>
        </p:nvGraphicFramePr>
        <p:xfrm>
          <a:off x="1990725" y="1209675"/>
          <a:ext cx="4460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12" imgW="291973" imgH="203112" progId="Equation.DSMT4">
                  <p:embed/>
                </p:oleObj>
              </mc:Choice>
              <mc:Fallback>
                <p:oleObj name="Equation" r:id="rId12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1209675"/>
                        <a:ext cx="446088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5" name="Object 37"/>
          <p:cNvGraphicFramePr>
            <a:graphicFrameLocks noChangeAspect="1"/>
          </p:cNvGraphicFramePr>
          <p:nvPr/>
        </p:nvGraphicFramePr>
        <p:xfrm>
          <a:off x="2411413" y="1662113"/>
          <a:ext cx="125412" cy="9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14" imgW="126780" imgH="101424" progId="Equation.DSMT4">
                  <p:embed/>
                </p:oleObj>
              </mc:Choice>
              <mc:Fallback>
                <p:oleObj name="Equation" r:id="rId14" imgW="126780" imgH="101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62113"/>
                        <a:ext cx="125412" cy="9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6" name="Text Box 44"/>
          <p:cNvSpPr txBox="1">
            <a:spLocks noChangeArrowheads="1"/>
          </p:cNvSpPr>
          <p:nvPr/>
        </p:nvSpPr>
        <p:spPr bwMode="auto">
          <a:xfrm>
            <a:off x="836613" y="5049838"/>
            <a:ext cx="7604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hu-HU" altLang="hu-HU" sz="2400">
                <a:latin typeface="Times New Roman" pitchFamily="18" charset="0"/>
              </a:rPr>
              <a:t>A típusszám a hurokban levő integráló hatások száma, ami csak három értéket vehet fel. A hurokátviteli függvény Bode alakjából vagy gyöktényezős alakjából lehet leolvasni.</a:t>
            </a:r>
          </a:p>
        </p:txBody>
      </p:sp>
    </p:spTree>
    <p:extLst>
      <p:ext uri="{BB962C8B-B14F-4D97-AF65-F5344CB8AC3E}">
        <p14:creationId xmlns:p14="http://schemas.microsoft.com/office/powerpoint/2010/main" val="28714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altLang="hu-HU" smtClean="0"/>
              <a:t>Értékkövetés</a:t>
            </a:r>
          </a:p>
        </p:txBody>
      </p:sp>
      <p:pic>
        <p:nvPicPr>
          <p:cNvPr id="19459" name="Picture 7" descr="kov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288" y="2079625"/>
            <a:ext cx="8056562" cy="3509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Line 8"/>
          <p:cNvSpPr>
            <a:spLocks noChangeShapeType="1"/>
          </p:cNvSpPr>
          <p:nvPr/>
        </p:nvSpPr>
        <p:spPr bwMode="auto">
          <a:xfrm>
            <a:off x="522288" y="3743325"/>
            <a:ext cx="7875587" cy="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9461" name="Line 9"/>
          <p:cNvSpPr>
            <a:spLocks noChangeShapeType="1"/>
          </p:cNvSpPr>
          <p:nvPr/>
        </p:nvSpPr>
        <p:spPr bwMode="auto">
          <a:xfrm>
            <a:off x="566738" y="3024188"/>
            <a:ext cx="7785100" cy="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9462" name="Line 10"/>
          <p:cNvSpPr>
            <a:spLocks noChangeShapeType="1"/>
          </p:cNvSpPr>
          <p:nvPr/>
        </p:nvSpPr>
        <p:spPr bwMode="auto">
          <a:xfrm>
            <a:off x="7137400" y="3024188"/>
            <a:ext cx="44450" cy="22494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9463" name="Line 11"/>
          <p:cNvSpPr>
            <a:spLocks noChangeShapeType="1"/>
          </p:cNvSpPr>
          <p:nvPr/>
        </p:nvSpPr>
        <p:spPr bwMode="auto">
          <a:xfrm>
            <a:off x="4346575" y="2528888"/>
            <a:ext cx="44450" cy="27447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9464" name="Line 12"/>
          <p:cNvSpPr>
            <a:spLocks noChangeShapeType="1"/>
          </p:cNvSpPr>
          <p:nvPr/>
        </p:nvSpPr>
        <p:spPr bwMode="auto">
          <a:xfrm>
            <a:off x="8351838" y="3024188"/>
            <a:ext cx="44450" cy="22494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53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76250" y="549275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hu-HU" altLang="hu-HU" sz="3200" smtClean="0"/>
              <a:t>Az egyhurkos zárt szabályozási kör értéktartás vizsgálata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6555" y="1853826"/>
            <a:ext cx="7875587" cy="423047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u-HU" altLang="hu-HU" sz="2400" dirty="0" smtClean="0">
                <a:latin typeface="Times New Roman" pitchFamily="18" charset="0"/>
              </a:rPr>
              <a:t>Az egyhurkos szabályozási kör értéktartási képessége azt mutatja meg, hogy mennyire képes – a tranziensek lezajlása után – tartani az előirt alapértéket zavaró hatások esetén.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u-HU" altLang="hu-HU" sz="2400" dirty="0" smtClean="0">
                <a:latin typeface="Times New Roman" pitchFamily="18" charset="0"/>
              </a:rPr>
              <a:t>Az értéktartási képesség függ:</a:t>
            </a:r>
          </a:p>
          <a:p>
            <a:pPr eaLnBrk="1" hangingPunct="1">
              <a:defRPr/>
            </a:pPr>
            <a:r>
              <a:rPr lang="hu-HU" altLang="hu-HU" sz="2400" dirty="0" smtClean="0">
                <a:latin typeface="Times New Roman" pitchFamily="18" charset="0"/>
              </a:rPr>
              <a:t>A szabályozási kör típusszámától.</a:t>
            </a:r>
          </a:p>
          <a:p>
            <a:pPr eaLnBrk="1" hangingPunct="1">
              <a:defRPr/>
            </a:pPr>
            <a:r>
              <a:rPr lang="hu-HU" altLang="hu-HU" sz="2400" dirty="0" smtClean="0">
                <a:latin typeface="Times New Roman" pitchFamily="18" charset="0"/>
              </a:rPr>
              <a:t>A hurok erősítés értékétől.</a:t>
            </a:r>
          </a:p>
          <a:p>
            <a:pPr eaLnBrk="1" hangingPunct="1">
              <a:defRPr/>
            </a:pPr>
            <a:r>
              <a:rPr lang="hu-HU" altLang="hu-HU" sz="2400" dirty="0" smtClean="0">
                <a:latin typeface="Times New Roman" pitchFamily="18" charset="0"/>
              </a:rPr>
              <a:t>Az zavarójel jellegétől. { 1(t); </a:t>
            </a:r>
            <a:r>
              <a:rPr lang="hu-HU" altLang="hu-HU" sz="2400" dirty="0" err="1" smtClean="0">
                <a:latin typeface="Times New Roman" pitchFamily="18" charset="0"/>
              </a:rPr>
              <a:t>t</a:t>
            </a:r>
            <a:r>
              <a:rPr lang="hu-HU" altLang="hu-HU" sz="2400" dirty="0" smtClean="0">
                <a:latin typeface="Times New Roman" pitchFamily="18" charset="0"/>
              </a:rPr>
              <a:t>*1(t); t</a:t>
            </a:r>
            <a:r>
              <a:rPr lang="hu-HU" altLang="hu-HU" sz="2400" baseline="30000" dirty="0" smtClean="0">
                <a:latin typeface="Times New Roman" pitchFamily="18" charset="0"/>
              </a:rPr>
              <a:t>2</a:t>
            </a:r>
            <a:r>
              <a:rPr lang="hu-HU" altLang="hu-HU" sz="2400" dirty="0" smtClean="0">
                <a:latin typeface="Times New Roman" pitchFamily="18" charset="0"/>
              </a:rPr>
              <a:t>*1(t) }</a:t>
            </a:r>
          </a:p>
          <a:p>
            <a:pPr eaLnBrk="1" hangingPunct="1">
              <a:defRPr/>
            </a:pPr>
            <a:r>
              <a:rPr lang="hu-HU" altLang="hu-HU" sz="2400" dirty="0" smtClean="0">
                <a:latin typeface="Times New Roman" pitchFamily="18" charset="0"/>
              </a:rPr>
              <a:t>A zavarójel támadáspontjának helyétől. Más szóval, hogy a zavar hány integráló hatáson keresztül érvényesül és hogy mekkora a zavar és a hibajel közötti erősítés.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u-HU" altLang="hu-HU" sz="1800"/>
          </a:p>
        </p:txBody>
      </p:sp>
    </p:spTree>
    <p:extLst>
      <p:ext uri="{BB962C8B-B14F-4D97-AF65-F5344CB8AC3E}">
        <p14:creationId xmlns:p14="http://schemas.microsoft.com/office/powerpoint/2010/main" val="26494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87750" y="503238"/>
            <a:ext cx="1949450" cy="509587"/>
          </a:xfrm>
        </p:spPr>
        <p:txBody>
          <a:bodyPr wrap="none" lIns="18000" tIns="10800" rIns="18000" bIns="10800">
            <a:spAutoFit/>
          </a:bodyPr>
          <a:lstStyle/>
          <a:p>
            <a:pPr eaLnBrk="1" hangingPunct="1">
              <a:defRPr/>
            </a:pPr>
            <a:r>
              <a:rPr lang="hu-HU" altLang="hu-HU" sz="3200" smtClean="0"/>
              <a:t>Értéktartás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6629400" y="2095500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6572250" y="211455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>
                <a:latin typeface="Times New Roman" pitchFamily="18" charset="0"/>
              </a:rPr>
              <a:t>G</a:t>
            </a:r>
            <a:r>
              <a:rPr lang="hu-HU" altLang="hu-HU" sz="2400" baseline="-25000">
                <a:latin typeface="Times New Roman" pitchFamily="18" charset="0"/>
              </a:rPr>
              <a:t>p</a:t>
            </a:r>
            <a:r>
              <a:rPr lang="hu-HU" altLang="hu-HU" sz="2400">
                <a:latin typeface="Times New Roman" pitchFamily="18" charset="0"/>
              </a:rPr>
              <a:t>(s)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3800475" y="3143250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974725" y="2124075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5934075" y="1390650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1512" name="AutoShape 9"/>
          <p:cNvSpPr>
            <a:spLocks noChangeArrowheads="1"/>
          </p:cNvSpPr>
          <p:nvPr/>
        </p:nvSpPr>
        <p:spPr bwMode="auto">
          <a:xfrm>
            <a:off x="2432050" y="2305050"/>
            <a:ext cx="152400" cy="152400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1513" name="AutoShape 10"/>
          <p:cNvSpPr>
            <a:spLocks noChangeArrowheads="1"/>
          </p:cNvSpPr>
          <p:nvPr/>
        </p:nvSpPr>
        <p:spPr bwMode="auto">
          <a:xfrm>
            <a:off x="6315075" y="2305050"/>
            <a:ext cx="152400" cy="152400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>
            <a:off x="2501900" y="3429000"/>
            <a:ext cx="129857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15" name="Line 12"/>
          <p:cNvSpPr>
            <a:spLocks noChangeShapeType="1"/>
          </p:cNvSpPr>
          <p:nvPr/>
        </p:nvSpPr>
        <p:spPr bwMode="auto">
          <a:xfrm>
            <a:off x="7458075" y="23812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 flipH="1">
            <a:off x="4638675" y="344805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 flipV="1">
            <a:off x="7762875" y="23812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>
            <a:off x="1812925" y="2381250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>
            <a:off x="2584450" y="2381250"/>
            <a:ext cx="773113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>
            <a:off x="4202113" y="2381250"/>
            <a:ext cx="630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auto">
          <a:xfrm>
            <a:off x="5665788" y="2381250"/>
            <a:ext cx="66198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>
            <a:off x="6477000" y="23812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auto">
          <a:xfrm>
            <a:off x="6391275" y="19240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4" name="Line 21"/>
          <p:cNvSpPr>
            <a:spLocks noChangeShapeType="1"/>
          </p:cNvSpPr>
          <p:nvPr/>
        </p:nvSpPr>
        <p:spPr bwMode="auto">
          <a:xfrm>
            <a:off x="5476875" y="1695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5" name="Line 22"/>
          <p:cNvSpPr>
            <a:spLocks noChangeShapeType="1"/>
          </p:cNvSpPr>
          <p:nvPr/>
        </p:nvSpPr>
        <p:spPr bwMode="auto">
          <a:xfrm flipV="1">
            <a:off x="2508250" y="246697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21526" name="Object 23"/>
          <p:cNvGraphicFramePr>
            <a:graphicFrameLocks noChangeAspect="1"/>
          </p:cNvGraphicFramePr>
          <p:nvPr/>
        </p:nvGraphicFramePr>
        <p:xfrm>
          <a:off x="2727325" y="2033588"/>
          <a:ext cx="44608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4" imgW="291973" imgH="203112" progId="Equation.DSMT4">
                  <p:embed/>
                </p:oleObj>
              </mc:Choice>
              <mc:Fallback>
                <p:oleObj name="Equation" r:id="rId4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2033588"/>
                        <a:ext cx="446088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4"/>
          <p:cNvGraphicFramePr>
            <a:graphicFrameLocks noChangeAspect="1"/>
          </p:cNvGraphicFramePr>
          <p:nvPr/>
        </p:nvGraphicFramePr>
        <p:xfrm>
          <a:off x="5314950" y="1363663"/>
          <a:ext cx="4873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6" imgW="317225" imgH="203024" progId="Equation.DSMT4">
                  <p:embed/>
                </p:oleObj>
              </mc:Choice>
              <mc:Fallback>
                <p:oleObj name="Equation" r:id="rId6" imgW="31722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1363663"/>
                        <a:ext cx="48736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5"/>
          <p:cNvGraphicFramePr>
            <a:graphicFrameLocks noChangeAspect="1"/>
          </p:cNvGraphicFramePr>
          <p:nvPr/>
        </p:nvGraphicFramePr>
        <p:xfrm>
          <a:off x="7572375" y="2039938"/>
          <a:ext cx="4651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Equation" r:id="rId8" imgW="304536" imgH="203024" progId="Equation.DSMT4">
                  <p:embed/>
                </p:oleObj>
              </mc:Choice>
              <mc:Fallback>
                <p:oleObj name="Equation" r:id="rId8" imgW="30453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2039938"/>
                        <a:ext cx="4651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1014413" y="211455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>
                <a:latin typeface="Times New Roman" pitchFamily="18" charset="0"/>
              </a:rPr>
              <a:t>G</a:t>
            </a:r>
            <a:r>
              <a:rPr lang="hu-HU" altLang="hu-HU" sz="2400" baseline="-25000">
                <a:latin typeface="Times New Roman" pitchFamily="18" charset="0"/>
              </a:rPr>
              <a:t>R</a:t>
            </a:r>
            <a:r>
              <a:rPr lang="hu-HU" altLang="hu-HU" sz="2400">
                <a:latin typeface="Times New Roman" pitchFamily="18" charset="0"/>
              </a:rPr>
              <a:t>(s)</a:t>
            </a:r>
          </a:p>
        </p:txBody>
      </p:sp>
      <p:sp>
        <p:nvSpPr>
          <p:cNvPr id="21530" name="Text Box 27"/>
          <p:cNvSpPr txBox="1">
            <a:spLocks noChangeArrowheads="1"/>
          </p:cNvSpPr>
          <p:nvPr/>
        </p:nvSpPr>
        <p:spPr bwMode="auto">
          <a:xfrm>
            <a:off x="5943600" y="1400175"/>
            <a:ext cx="91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>
                <a:latin typeface="Times New Roman" pitchFamily="18" charset="0"/>
              </a:rPr>
              <a:t>G</a:t>
            </a:r>
            <a:r>
              <a:rPr lang="hu-HU" altLang="hu-HU" sz="2400" baseline="-25000">
                <a:latin typeface="Times New Roman" pitchFamily="18" charset="0"/>
              </a:rPr>
              <a:t>W</a:t>
            </a:r>
            <a:r>
              <a:rPr lang="hu-HU" altLang="hu-HU" sz="2400">
                <a:latin typeface="Times New Roman" pitchFamily="18" charset="0"/>
              </a:rPr>
              <a:t>(s)</a:t>
            </a:r>
          </a:p>
        </p:txBody>
      </p:sp>
      <p:grpSp>
        <p:nvGrpSpPr>
          <p:cNvPr id="21531" name="Group 28"/>
          <p:cNvGrpSpPr>
            <a:grpSpLocks/>
          </p:cNvGrpSpPr>
          <p:nvPr/>
        </p:nvGrpSpPr>
        <p:grpSpPr bwMode="auto">
          <a:xfrm>
            <a:off x="4813300" y="2076450"/>
            <a:ext cx="893763" cy="533400"/>
            <a:chOff x="2550" y="1308"/>
            <a:chExt cx="563" cy="336"/>
          </a:xfrm>
        </p:grpSpPr>
        <p:sp>
          <p:nvSpPr>
            <p:cNvPr id="21538" name="Rectangle 29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1539" name="Text Box 30"/>
            <p:cNvSpPr txBox="1">
              <a:spLocks noChangeArrowheads="1"/>
            </p:cNvSpPr>
            <p:nvPr/>
          </p:nvSpPr>
          <p:spPr bwMode="auto">
            <a:xfrm>
              <a:off x="2563" y="1350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r>
                <a:rPr lang="hu-HU" altLang="hu-HU" sz="2400">
                  <a:latin typeface="Times New Roman" pitchFamily="18" charset="0"/>
                </a:rPr>
                <a:t>G</a:t>
              </a:r>
              <a:r>
                <a:rPr lang="hu-HU" altLang="hu-HU" sz="2400" baseline="-25000">
                  <a:latin typeface="Times New Roman" pitchFamily="18" charset="0"/>
                </a:rPr>
                <a:t>A</a:t>
              </a:r>
              <a:r>
                <a:rPr lang="hu-HU" altLang="hu-HU" sz="2400">
                  <a:latin typeface="Times New Roman" pitchFamily="18" charset="0"/>
                </a:rPr>
                <a:t>(s)</a:t>
              </a:r>
            </a:p>
          </p:txBody>
        </p:sp>
      </p:grpSp>
      <p:sp>
        <p:nvSpPr>
          <p:cNvPr id="21532" name="Rectangle 31"/>
          <p:cNvSpPr>
            <a:spLocks noChangeArrowheads="1"/>
          </p:cNvSpPr>
          <p:nvPr/>
        </p:nvSpPr>
        <p:spPr bwMode="auto">
          <a:xfrm>
            <a:off x="3357563" y="2079625"/>
            <a:ext cx="838200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1533" name="Text Box 32"/>
          <p:cNvSpPr txBox="1">
            <a:spLocks noChangeArrowheads="1"/>
          </p:cNvSpPr>
          <p:nvPr/>
        </p:nvSpPr>
        <p:spPr bwMode="auto">
          <a:xfrm>
            <a:off x="3311525" y="2124075"/>
            <a:ext cx="81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>
                <a:latin typeface="Times New Roman" pitchFamily="18" charset="0"/>
              </a:rPr>
              <a:t>G</a:t>
            </a:r>
            <a:r>
              <a:rPr lang="hu-HU" altLang="hu-HU" sz="2400" baseline="-25000">
                <a:latin typeface="Times New Roman" pitchFamily="18" charset="0"/>
              </a:rPr>
              <a:t>c</a:t>
            </a:r>
            <a:r>
              <a:rPr lang="hu-HU" altLang="hu-HU" sz="2400">
                <a:latin typeface="Times New Roman" pitchFamily="18" charset="0"/>
              </a:rPr>
              <a:t>(s)</a:t>
            </a:r>
          </a:p>
        </p:txBody>
      </p:sp>
      <p:sp>
        <p:nvSpPr>
          <p:cNvPr id="21534" name="Text Box 33"/>
          <p:cNvSpPr txBox="1">
            <a:spLocks noChangeArrowheads="1"/>
          </p:cNvSpPr>
          <p:nvPr/>
        </p:nvSpPr>
        <p:spPr bwMode="auto">
          <a:xfrm>
            <a:off x="3840163" y="3181350"/>
            <a:ext cx="85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>
                <a:latin typeface="Times New Roman" pitchFamily="18" charset="0"/>
              </a:rPr>
              <a:t>G</a:t>
            </a:r>
            <a:r>
              <a:rPr lang="hu-HU" altLang="hu-HU" sz="2400" baseline="-25000">
                <a:latin typeface="Times New Roman" pitchFamily="18" charset="0"/>
              </a:rPr>
              <a:t>T</a:t>
            </a:r>
            <a:r>
              <a:rPr lang="hu-HU" altLang="hu-HU" sz="2400">
                <a:latin typeface="Times New Roman" pitchFamily="18" charset="0"/>
              </a:rPr>
              <a:t>(s)</a:t>
            </a:r>
          </a:p>
        </p:txBody>
      </p:sp>
      <p:graphicFrame>
        <p:nvGraphicFramePr>
          <p:cNvPr id="21535" name="Object 34"/>
          <p:cNvGraphicFramePr>
            <a:graphicFrameLocks noChangeAspect="1"/>
          </p:cNvGraphicFramePr>
          <p:nvPr/>
        </p:nvGraphicFramePr>
        <p:xfrm>
          <a:off x="1946275" y="2020888"/>
          <a:ext cx="44608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10" imgW="291973" imgH="203112" progId="Equation.DSMT4">
                  <p:embed/>
                </p:oleObj>
              </mc:Choice>
              <mc:Fallback>
                <p:oleObj name="Equation" r:id="rId10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2020888"/>
                        <a:ext cx="446088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6" name="Object 35"/>
          <p:cNvGraphicFramePr>
            <a:graphicFrameLocks noChangeAspect="1"/>
          </p:cNvGraphicFramePr>
          <p:nvPr/>
        </p:nvGraphicFramePr>
        <p:xfrm>
          <a:off x="2366963" y="2473325"/>
          <a:ext cx="125412" cy="9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12" imgW="126780" imgH="101424" progId="Equation.DSMT4">
                  <p:embed/>
                </p:oleObj>
              </mc:Choice>
              <mc:Fallback>
                <p:oleObj name="Equation" r:id="rId12" imgW="126780" imgH="101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2473325"/>
                        <a:ext cx="125412" cy="9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7" name="Object 3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96975" y="3968750"/>
          <a:ext cx="6840538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14" imgW="2857500" imgH="939800" progId="Equation.DSMT4">
                  <p:embed/>
                </p:oleObj>
              </mc:Choice>
              <mc:Fallback>
                <p:oleObj name="Equation" r:id="rId14" imgW="28575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3968750"/>
                        <a:ext cx="6840538" cy="224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34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altLang="hu-HU" smtClean="0"/>
              <a:t>Értéktartás</a:t>
            </a:r>
          </a:p>
        </p:txBody>
      </p:sp>
      <p:pic>
        <p:nvPicPr>
          <p:cNvPr id="22531" name="Picture 6" descr="ta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800" y="2122488"/>
            <a:ext cx="8189913" cy="3441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2" name="Line 7"/>
          <p:cNvSpPr>
            <a:spLocks noChangeShapeType="1"/>
          </p:cNvSpPr>
          <p:nvPr/>
        </p:nvSpPr>
        <p:spPr bwMode="auto">
          <a:xfrm>
            <a:off x="7227888" y="3024188"/>
            <a:ext cx="44450" cy="22494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2533" name="Line 8"/>
          <p:cNvSpPr>
            <a:spLocks noChangeShapeType="1"/>
          </p:cNvSpPr>
          <p:nvPr/>
        </p:nvSpPr>
        <p:spPr bwMode="auto">
          <a:xfrm>
            <a:off x="6146800" y="3068638"/>
            <a:ext cx="44450" cy="22494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2534" name="Line 9"/>
          <p:cNvSpPr>
            <a:spLocks noChangeShapeType="1"/>
          </p:cNvSpPr>
          <p:nvPr/>
        </p:nvSpPr>
        <p:spPr bwMode="auto">
          <a:xfrm>
            <a:off x="3897313" y="3068638"/>
            <a:ext cx="44450" cy="22494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2535" name="Line 10"/>
          <p:cNvSpPr>
            <a:spLocks noChangeShapeType="1"/>
          </p:cNvSpPr>
          <p:nvPr/>
        </p:nvSpPr>
        <p:spPr bwMode="auto">
          <a:xfrm>
            <a:off x="2006600" y="3429000"/>
            <a:ext cx="539750" cy="0"/>
          </a:xfrm>
          <a:prstGeom prst="line">
            <a:avLst/>
          </a:prstGeom>
          <a:noFill/>
          <a:ln w="158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2536" name="Line 11"/>
          <p:cNvSpPr>
            <a:spLocks noChangeShapeType="1"/>
          </p:cNvSpPr>
          <p:nvPr/>
        </p:nvSpPr>
        <p:spPr bwMode="auto">
          <a:xfrm>
            <a:off x="4392613" y="3429000"/>
            <a:ext cx="269875" cy="0"/>
          </a:xfrm>
          <a:prstGeom prst="line">
            <a:avLst/>
          </a:prstGeom>
          <a:noFill/>
          <a:ln w="158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2537" name="Line 12"/>
          <p:cNvSpPr>
            <a:spLocks noChangeShapeType="1"/>
          </p:cNvSpPr>
          <p:nvPr/>
        </p:nvSpPr>
        <p:spPr bwMode="auto">
          <a:xfrm>
            <a:off x="7812088" y="3429000"/>
            <a:ext cx="315912" cy="0"/>
          </a:xfrm>
          <a:prstGeom prst="line">
            <a:avLst/>
          </a:prstGeom>
          <a:noFill/>
          <a:ln w="158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99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hu-HU" dirty="0" smtClean="0"/>
              <a:t>Kérdések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7992888" cy="4608512"/>
          </a:xfrm>
        </p:spPr>
        <p:txBody>
          <a:bodyPr/>
          <a:lstStyle/>
          <a:p>
            <a:pPr eaLnBrk="1" hangingPunct="1">
              <a:defRPr/>
            </a:pPr>
            <a:r>
              <a:rPr lang="hu-HU" sz="2800" dirty="0" smtClean="0"/>
              <a:t>Az IT1, DT1, PI PDT1 összetett tagok jellemzése.</a:t>
            </a:r>
          </a:p>
          <a:p>
            <a:pPr eaLnBrk="1" hangingPunct="1">
              <a:defRPr/>
            </a:pPr>
            <a:r>
              <a:rPr lang="hu-HU" sz="2800" dirty="0" smtClean="0"/>
              <a:t>A szabályozási kör átviteli függvényei.</a:t>
            </a:r>
          </a:p>
          <a:p>
            <a:pPr eaLnBrk="1" hangingPunct="1">
              <a:defRPr/>
            </a:pPr>
            <a:r>
              <a:rPr lang="hu-HU" sz="2800" dirty="0" smtClean="0">
                <a:solidFill>
                  <a:prstClr val="white"/>
                </a:solidFill>
              </a:rPr>
              <a:t>A típusszám fogalma.</a:t>
            </a:r>
          </a:p>
          <a:p>
            <a:pPr eaLnBrk="1" hangingPunct="1">
              <a:defRPr/>
            </a:pPr>
            <a:r>
              <a:rPr lang="hu-HU" sz="2800" dirty="0" smtClean="0">
                <a:solidFill>
                  <a:prstClr val="white"/>
                </a:solidFill>
              </a:rPr>
              <a:t>Mi az értékkövetés, és mi határozza meg a maradó szabályozási eltérést?</a:t>
            </a:r>
          </a:p>
          <a:p>
            <a:pPr lvl="0" eaLnBrk="1" hangingPunct="1">
              <a:buClr>
                <a:srgbClr val="66AACD"/>
              </a:buClr>
              <a:defRPr/>
            </a:pPr>
            <a:r>
              <a:rPr lang="hu-HU" sz="2800" dirty="0">
                <a:solidFill>
                  <a:prstClr val="white"/>
                </a:solidFill>
              </a:rPr>
              <a:t>Mi </a:t>
            </a:r>
            <a:r>
              <a:rPr lang="hu-HU" sz="2800">
                <a:solidFill>
                  <a:prstClr val="white"/>
                </a:solidFill>
              </a:rPr>
              <a:t>az </a:t>
            </a:r>
            <a:r>
              <a:rPr lang="hu-HU" sz="2800" smtClean="0">
                <a:solidFill>
                  <a:prstClr val="white"/>
                </a:solidFill>
              </a:rPr>
              <a:t>értéktartás, </a:t>
            </a:r>
            <a:r>
              <a:rPr lang="hu-HU" sz="2800" dirty="0">
                <a:solidFill>
                  <a:prstClr val="white"/>
                </a:solidFill>
              </a:rPr>
              <a:t>és mi határozza meg a maradó szabályozási eltérést?</a:t>
            </a:r>
          </a:p>
          <a:p>
            <a:pPr eaLnBrk="1" hangingPunct="1">
              <a:defRPr/>
            </a:pP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202282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66738" y="414338"/>
            <a:ext cx="7740650" cy="1123950"/>
          </a:xfrm>
          <a:noFill/>
        </p:spPr>
        <p:txBody>
          <a:bodyPr/>
          <a:lstStyle/>
          <a:p>
            <a:r>
              <a:rPr lang="hu-HU" sz="3600" smtClean="0">
                <a:effectLst/>
              </a:rPr>
              <a:t>Blokk diagram manipuláció</a:t>
            </a:r>
            <a:br>
              <a:rPr lang="hu-HU" sz="3600" smtClean="0">
                <a:effectLst/>
              </a:rPr>
            </a:br>
            <a:r>
              <a:rPr lang="hu-HU" sz="2800" smtClean="0">
                <a:effectLst/>
              </a:rPr>
              <a:t>Soros, párhuzamos, visszacsatolt eredő</a:t>
            </a:r>
            <a:endParaRPr lang="hu-HU" sz="3600" smtClean="0">
              <a:effectLst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822450" y="2735263"/>
            <a:ext cx="871538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G</a:t>
            </a:r>
            <a:r>
              <a:rPr lang="hu-HU" sz="2400" baseline="-25000">
                <a:latin typeface="Times New Roman" pitchFamily="18" charset="0"/>
              </a:rPr>
              <a:t>1</a:t>
            </a:r>
            <a:r>
              <a:rPr lang="hu-HU" sz="2400"/>
              <a:t>(j</a:t>
            </a:r>
            <a:r>
              <a:rPr lang="el-GR" sz="2400"/>
              <a:t>ω</a:t>
            </a:r>
            <a:r>
              <a:rPr lang="hu-HU" sz="2400"/>
              <a:t>)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700213" y="1854200"/>
            <a:ext cx="8667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G</a:t>
            </a:r>
            <a:r>
              <a:rPr lang="hu-HU" sz="2400" baseline="-25000">
                <a:latin typeface="Times New Roman" pitchFamily="18" charset="0"/>
              </a:rPr>
              <a:t>1</a:t>
            </a:r>
            <a:r>
              <a:rPr lang="hu-HU" sz="2400"/>
              <a:t>(j</a:t>
            </a:r>
            <a:r>
              <a:rPr lang="el-GR" sz="2400"/>
              <a:t>ω</a:t>
            </a:r>
            <a:r>
              <a:rPr lang="hu-HU" sz="2400"/>
              <a:t>)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951163" y="1854200"/>
            <a:ext cx="80962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G</a:t>
            </a:r>
            <a:r>
              <a:rPr lang="hu-HU" sz="2400" baseline="-25000">
                <a:latin typeface="Times New Roman" pitchFamily="18" charset="0"/>
              </a:rPr>
              <a:t>2</a:t>
            </a:r>
            <a:r>
              <a:rPr lang="hu-HU" sz="2400"/>
              <a:t>(j</a:t>
            </a:r>
            <a:r>
              <a:rPr lang="el-GR" sz="2400"/>
              <a:t>ω</a:t>
            </a:r>
            <a:r>
              <a:rPr lang="hu-HU" sz="2400"/>
              <a:t>)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1222375" y="2139950"/>
            <a:ext cx="477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2570163" y="21288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3760788" y="2128838"/>
            <a:ext cx="365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5629275" y="1868488"/>
            <a:ext cx="1755775" cy="581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G</a:t>
            </a:r>
            <a:r>
              <a:rPr lang="hu-HU" sz="2400" baseline="-25000">
                <a:latin typeface="Times New Roman" pitchFamily="18" charset="0"/>
              </a:rPr>
              <a:t>1</a:t>
            </a:r>
            <a:r>
              <a:rPr lang="hu-HU" sz="2400">
                <a:latin typeface="Times New Roman" pitchFamily="18" charset="0"/>
              </a:rPr>
              <a:t>(j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hu-HU" sz="2400">
                <a:latin typeface="Times New Roman" pitchFamily="18" charset="0"/>
              </a:rPr>
              <a:t>)G</a:t>
            </a:r>
            <a:r>
              <a:rPr lang="hu-HU" sz="2400" baseline="-25000">
                <a:latin typeface="Times New Roman" pitchFamily="18" charset="0"/>
              </a:rPr>
              <a:t>2</a:t>
            </a:r>
            <a:r>
              <a:rPr lang="hu-HU" sz="2400">
                <a:latin typeface="Times New Roman" pitchFamily="18" charset="0"/>
              </a:rPr>
              <a:t>(j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hu-HU" sz="2400">
                <a:latin typeface="Times New Roman" pitchFamily="18" charset="0"/>
              </a:rPr>
              <a:t>)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flipV="1">
            <a:off x="5256213" y="21351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7385050" y="2144713"/>
            <a:ext cx="468313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16" name="AutoShape 12"/>
          <p:cNvSpPr>
            <a:spLocks noChangeArrowheads="1"/>
          </p:cNvSpPr>
          <p:nvPr/>
        </p:nvSpPr>
        <p:spPr bwMode="auto">
          <a:xfrm>
            <a:off x="4511675" y="2082800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2951163" y="3344863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1822450" y="3573463"/>
            <a:ext cx="814388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G</a:t>
            </a:r>
            <a:r>
              <a:rPr lang="hu-HU" sz="2400" baseline="-25000">
                <a:latin typeface="Times New Roman" pitchFamily="18" charset="0"/>
              </a:rPr>
              <a:t>2</a:t>
            </a:r>
            <a:r>
              <a:rPr lang="hu-HU" sz="2400"/>
              <a:t>(j</a:t>
            </a:r>
            <a:r>
              <a:rPr lang="el-GR" sz="2400"/>
              <a:t>ω</a:t>
            </a:r>
            <a:r>
              <a:rPr lang="hu-HU" sz="2400"/>
              <a:t>)</a:t>
            </a:r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5524500" y="3171825"/>
            <a:ext cx="1981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G</a:t>
            </a:r>
            <a:r>
              <a:rPr lang="hu-HU" sz="2400" baseline="-25000">
                <a:latin typeface="Times New Roman" pitchFamily="18" charset="0"/>
              </a:rPr>
              <a:t>1</a:t>
            </a:r>
            <a:r>
              <a:rPr lang="hu-HU" sz="2400">
                <a:latin typeface="Times New Roman" pitchFamily="18" charset="0"/>
              </a:rPr>
              <a:t>(j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hu-HU" sz="2400">
                <a:latin typeface="Times New Roman" pitchFamily="18" charset="0"/>
              </a:rPr>
              <a:t>)+G</a:t>
            </a:r>
            <a:r>
              <a:rPr lang="hu-HU" sz="2400" baseline="-25000">
                <a:latin typeface="Times New Roman" pitchFamily="18" charset="0"/>
              </a:rPr>
              <a:t>2</a:t>
            </a:r>
            <a:r>
              <a:rPr lang="hu-HU" sz="2400">
                <a:latin typeface="Times New Roman" pitchFamily="18" charset="0"/>
              </a:rPr>
              <a:t>(j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hu-HU" sz="2400">
                <a:latin typeface="Times New Roman" pitchFamily="18" charset="0"/>
              </a:rPr>
              <a:t>)</a:t>
            </a:r>
            <a:endParaRPr lang="hu-HU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1577975" y="2963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1557338" y="3871913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1557338" y="295751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1176338" y="3382963"/>
            <a:ext cx="36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flipV="1">
            <a:off x="3027363" y="34972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3027363" y="29638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2636838" y="3878263"/>
            <a:ext cx="390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3103563" y="3421063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28" name="AutoShape 24"/>
          <p:cNvSpPr>
            <a:spLocks noChangeArrowheads="1"/>
          </p:cNvSpPr>
          <p:nvPr/>
        </p:nvSpPr>
        <p:spPr bwMode="auto">
          <a:xfrm>
            <a:off x="4527550" y="3338513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5175250" y="340042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7505700" y="3400425"/>
            <a:ext cx="46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7131" name="Group 27"/>
          <p:cNvGrpSpPr>
            <a:grpSpLocks/>
          </p:cNvGrpSpPr>
          <p:nvPr/>
        </p:nvGrpSpPr>
        <p:grpSpPr bwMode="auto">
          <a:xfrm>
            <a:off x="5607050" y="4238625"/>
            <a:ext cx="1897063" cy="1076325"/>
            <a:chOff x="2933" y="2638"/>
            <a:chExt cx="1113" cy="508"/>
          </a:xfrm>
        </p:grpSpPr>
        <p:sp>
          <p:nvSpPr>
            <p:cNvPr id="47132" name="Rectangle 28"/>
            <p:cNvSpPr>
              <a:spLocks noChangeArrowheads="1"/>
            </p:cNvSpPr>
            <p:nvPr/>
          </p:nvSpPr>
          <p:spPr bwMode="auto">
            <a:xfrm>
              <a:off x="2933" y="2638"/>
              <a:ext cx="1113" cy="5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graphicFrame>
          <p:nvGraphicFramePr>
            <p:cNvPr id="47133" name="Object 29"/>
            <p:cNvGraphicFramePr>
              <a:graphicFrameLocks noChangeAspect="1"/>
            </p:cNvGraphicFramePr>
            <p:nvPr/>
          </p:nvGraphicFramePr>
          <p:xfrm>
            <a:off x="2933" y="2683"/>
            <a:ext cx="1094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" name="Equation" r:id="rId4" imgW="1143000" imgH="431640" progId="Equation.DSMT4">
                    <p:embed/>
                  </p:oleObj>
                </mc:Choice>
                <mc:Fallback>
                  <p:oleObj name="Equation" r:id="rId4" imgW="11430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" y="2683"/>
                          <a:ext cx="1094" cy="4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34" name="AutoShape 30"/>
          <p:cNvSpPr>
            <a:spLocks noChangeArrowheads="1"/>
          </p:cNvSpPr>
          <p:nvPr/>
        </p:nvSpPr>
        <p:spPr bwMode="auto">
          <a:xfrm>
            <a:off x="4527550" y="4733925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>
            <a:off x="5141913" y="4756150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7504113" y="4772025"/>
            <a:ext cx="46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7137" name="Group 33"/>
          <p:cNvGrpSpPr>
            <a:grpSpLocks/>
          </p:cNvGrpSpPr>
          <p:nvPr/>
        </p:nvGrpSpPr>
        <p:grpSpPr bwMode="auto">
          <a:xfrm>
            <a:off x="1196975" y="4487863"/>
            <a:ext cx="2476500" cy="1608137"/>
            <a:chOff x="1392" y="2970"/>
            <a:chExt cx="1560" cy="1013"/>
          </a:xfrm>
        </p:grpSpPr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flipH="1" flipV="1">
              <a:off x="1698" y="3262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>
              <a:off x="1698" y="3815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40" name="Rectangle 36"/>
            <p:cNvSpPr>
              <a:spLocks noChangeArrowheads="1"/>
            </p:cNvSpPr>
            <p:nvPr/>
          </p:nvSpPr>
          <p:spPr bwMode="auto">
            <a:xfrm>
              <a:off x="1896" y="2970"/>
              <a:ext cx="6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hu-HU" sz="2400">
                  <a:latin typeface="Times New Roman" pitchFamily="18" charset="0"/>
                </a:rPr>
                <a:t>G</a:t>
              </a:r>
              <a:r>
                <a:rPr lang="hu-HU" sz="2400" baseline="-25000">
                  <a:latin typeface="Times New Roman" pitchFamily="18" charset="0"/>
                </a:rPr>
                <a:t>1</a:t>
              </a:r>
              <a:r>
                <a:rPr lang="hu-HU" sz="2400">
                  <a:latin typeface="Times New Roman" pitchFamily="18" charset="0"/>
                </a:rPr>
                <a:t>(j</a:t>
              </a:r>
              <a:r>
                <a:rPr lang="el-GR" sz="240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hu-HU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l-GR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141" name="Rectangle 37"/>
            <p:cNvSpPr>
              <a:spLocks noChangeArrowheads="1"/>
            </p:cNvSpPr>
            <p:nvPr/>
          </p:nvSpPr>
          <p:spPr bwMode="auto">
            <a:xfrm>
              <a:off x="1932" y="3647"/>
              <a:ext cx="6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hu-HU" sz="2400">
                  <a:latin typeface="Times New Roman" pitchFamily="18" charset="0"/>
                </a:rPr>
                <a:t>G</a:t>
              </a:r>
              <a:r>
                <a:rPr lang="hu-HU" sz="2400" baseline="-25000">
                  <a:latin typeface="Times New Roman" pitchFamily="18" charset="0"/>
                </a:rPr>
                <a:t>2</a:t>
              </a:r>
              <a:r>
                <a:rPr lang="hu-HU" sz="2400">
                  <a:latin typeface="Times New Roman" pitchFamily="18" charset="0"/>
                </a:rPr>
                <a:t>(j</a:t>
              </a:r>
              <a:r>
                <a:rPr lang="el-GR" sz="240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hu-HU" sz="24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1650" y="313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>
              <a:off x="1746" y="317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>
              <a:off x="2532" y="3152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>
              <a:off x="2749" y="3138"/>
              <a:ext cx="0" cy="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flipH="1">
              <a:off x="2568" y="3802"/>
              <a:ext cx="18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>
              <a:off x="1392" y="3179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graphicFrame>
          <p:nvGraphicFramePr>
            <p:cNvPr id="47148" name="Object 44"/>
            <p:cNvGraphicFramePr>
              <a:graphicFrameLocks noChangeAspect="1"/>
            </p:cNvGraphicFramePr>
            <p:nvPr/>
          </p:nvGraphicFramePr>
          <p:xfrm>
            <a:off x="1707" y="3262"/>
            <a:ext cx="10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name="Equation" r:id="rId6" imgW="139680" imgH="164880" progId="Equation.DSMT4">
                    <p:embed/>
                  </p:oleObj>
                </mc:Choice>
                <mc:Fallback>
                  <p:oleObj name="Equation" r:id="rId6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7" y="3262"/>
                          <a:ext cx="102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49" name="Line 45"/>
          <p:cNvSpPr>
            <a:spLocks noChangeShapeType="1"/>
          </p:cNvSpPr>
          <p:nvPr/>
        </p:nvSpPr>
        <p:spPr bwMode="auto">
          <a:xfrm flipH="1">
            <a:off x="2703513" y="2954338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543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403225"/>
            <a:ext cx="7800975" cy="1450975"/>
          </a:xfrm>
          <a:noFill/>
        </p:spPr>
        <p:txBody>
          <a:bodyPr/>
          <a:lstStyle/>
          <a:p>
            <a:r>
              <a:rPr lang="hu-HU" sz="4000" smtClean="0">
                <a:effectLst/>
              </a:rPr>
              <a:t>Blokk diagram manipuláció</a:t>
            </a:r>
            <a:br>
              <a:rPr lang="hu-HU" sz="4000" smtClean="0">
                <a:effectLst/>
              </a:rPr>
            </a:br>
            <a:r>
              <a:rPr lang="hu-HU" sz="2800" smtClean="0">
                <a:effectLst/>
              </a:rPr>
              <a:t>Blokkok áthelyezése</a:t>
            </a:r>
            <a:endParaRPr lang="hu-HU" sz="4000" smtClean="0">
              <a:effectLst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4449763" y="2417763"/>
            <a:ext cx="3411537" cy="1209675"/>
            <a:chOff x="3136" y="912"/>
            <a:chExt cx="2149" cy="762"/>
          </a:xfrm>
        </p:grpSpPr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4853" y="930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hu-HU" sz="2400">
                  <a:latin typeface="Times New Roman" pitchFamily="18" charset="0"/>
                </a:rPr>
                <a:t>G</a:t>
              </a:r>
              <a:r>
                <a:rPr lang="hu-HU" sz="2400" baseline="-25000">
                  <a:latin typeface="Times New Roman" pitchFamily="18" charset="0"/>
                </a:rPr>
                <a:t>1</a:t>
              </a:r>
              <a:endParaRPr lang="hu-HU" sz="2400">
                <a:latin typeface="Times New Roman" pitchFamily="18" charset="0"/>
              </a:endParaRPr>
            </a:p>
          </p:txBody>
        </p:sp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4853" y="1338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hu-HU" sz="2400">
                  <a:latin typeface="Times New Roman" pitchFamily="18" charset="0"/>
                </a:rPr>
                <a:t>G</a:t>
              </a:r>
              <a:r>
                <a:rPr lang="hu-HU" sz="2400" baseline="-25000">
                  <a:latin typeface="Times New Roman" pitchFamily="18" charset="0"/>
                </a:rPr>
                <a:t>1</a:t>
              </a:r>
              <a:endParaRPr lang="hu-HU" sz="2400">
                <a:latin typeface="Times New Roman" pitchFamily="18" charset="0"/>
              </a:endParaRPr>
            </a:p>
          </p:txBody>
        </p:sp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>
              <a:off x="4535" y="107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4709" y="151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 flipV="1">
              <a:off x="4709" y="1074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>
              <a:off x="3280" y="91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hu-HU" sz="2400">
                  <a:latin typeface="Times New Roman" pitchFamily="18" charset="0"/>
                </a:rPr>
                <a:t>G</a:t>
              </a:r>
              <a:r>
                <a:rPr lang="hu-HU" sz="2400" baseline="-25000">
                  <a:latin typeface="Times New Roman" pitchFamily="18" charset="0"/>
                </a:rPr>
                <a:t>1</a:t>
              </a:r>
              <a:endParaRPr lang="hu-HU" sz="2400">
                <a:latin typeface="Times New Roman" pitchFamily="18" charset="0"/>
              </a:endParaRPr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>
              <a:off x="3136" y="10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 flipV="1">
              <a:off x="3568" y="1080"/>
              <a:ext cx="4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3687" y="10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>
              <a:off x="3687" y="151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5141" y="153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5141" y="10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49168" name="AutoShape 16"/>
          <p:cNvSpPr>
            <a:spLocks noChangeArrowheads="1"/>
          </p:cNvSpPr>
          <p:nvPr/>
        </p:nvSpPr>
        <p:spPr bwMode="auto">
          <a:xfrm>
            <a:off x="6284913" y="4800600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>
            <a:off x="6146800" y="2717800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5129213" y="4343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G</a:t>
            </a:r>
            <a:r>
              <a:rPr lang="hu-HU" sz="2400" baseline="-25000">
                <a:latin typeface="Times New Roman" pitchFamily="18" charset="0"/>
              </a:rPr>
              <a:t>1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4633913" y="4619625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4892675" y="4619625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4892675" y="5105400"/>
            <a:ext cx="1363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>
            <a:off x="5586413" y="4648200"/>
            <a:ext cx="669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7129463" y="43719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G</a:t>
            </a:r>
            <a:r>
              <a:rPr lang="hu-HU" sz="2400" baseline="-25000">
                <a:latin typeface="Times New Roman" pitchFamily="18" charset="0"/>
              </a:rPr>
              <a:t>1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6634163" y="46482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7586663" y="4676775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8085138" y="4676775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9179" name="Group 27"/>
          <p:cNvGrpSpPr>
            <a:grpSpLocks/>
          </p:cNvGrpSpPr>
          <p:nvPr/>
        </p:nvGrpSpPr>
        <p:grpSpPr bwMode="auto">
          <a:xfrm>
            <a:off x="7775575" y="4924425"/>
            <a:ext cx="614363" cy="749300"/>
            <a:chOff x="3813" y="2688"/>
            <a:chExt cx="387" cy="472"/>
          </a:xfrm>
        </p:grpSpPr>
        <p:sp>
          <p:nvSpPr>
            <p:cNvPr id="49180" name="Rectangle 28"/>
            <p:cNvSpPr>
              <a:spLocks noChangeArrowheads="1"/>
            </p:cNvSpPr>
            <p:nvPr/>
          </p:nvSpPr>
          <p:spPr bwMode="auto">
            <a:xfrm>
              <a:off x="3813" y="2688"/>
              <a:ext cx="387" cy="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graphicFrame>
          <p:nvGraphicFramePr>
            <p:cNvPr id="49181" name="Object 29"/>
            <p:cNvGraphicFramePr>
              <a:graphicFrameLocks noChangeAspect="1"/>
            </p:cNvGraphicFramePr>
            <p:nvPr/>
          </p:nvGraphicFramePr>
          <p:xfrm>
            <a:off x="3899" y="2688"/>
            <a:ext cx="215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" name="Equation" r:id="rId4" imgW="215640" imgH="431640" progId="Equation.DSMT4">
                    <p:embed/>
                  </p:oleObj>
                </mc:Choice>
                <mc:Fallback>
                  <p:oleObj name="Equation" r:id="rId4" imgW="2156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9" y="2688"/>
                          <a:ext cx="215" cy="4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8085138" y="5673725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183" name="Rectangle 31"/>
          <p:cNvSpPr>
            <a:spLocks noChangeArrowheads="1"/>
          </p:cNvSpPr>
          <p:nvPr/>
        </p:nvSpPr>
        <p:spPr bwMode="auto">
          <a:xfrm>
            <a:off x="2997200" y="23653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G</a:t>
            </a:r>
            <a:r>
              <a:rPr lang="hu-HU" sz="2400" baseline="-25000">
                <a:latin typeface="Times New Roman" pitchFamily="18" charset="0"/>
              </a:rPr>
              <a:t>1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49184" name="Oval 32"/>
          <p:cNvSpPr>
            <a:spLocks noChangeArrowheads="1"/>
          </p:cNvSpPr>
          <p:nvPr/>
        </p:nvSpPr>
        <p:spPr bwMode="auto">
          <a:xfrm>
            <a:off x="3606800" y="2974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185" name="Rectangle 33"/>
          <p:cNvSpPr>
            <a:spLocks noChangeArrowheads="1"/>
          </p:cNvSpPr>
          <p:nvPr/>
        </p:nvSpPr>
        <p:spPr bwMode="auto">
          <a:xfrm>
            <a:off x="2997200" y="32035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G</a:t>
            </a:r>
            <a:r>
              <a:rPr lang="hu-HU" sz="2400" baseline="-25000">
                <a:latin typeface="Times New Roman" pitchFamily="18" charset="0"/>
              </a:rPr>
              <a:t>1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>
            <a:off x="2768600" y="25939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2768600" y="35083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188" name="Line 36"/>
          <p:cNvSpPr>
            <a:spLocks noChangeShapeType="1"/>
          </p:cNvSpPr>
          <p:nvPr/>
        </p:nvSpPr>
        <p:spPr bwMode="auto">
          <a:xfrm flipV="1">
            <a:off x="3683000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189" name="Line 37"/>
          <p:cNvSpPr>
            <a:spLocks noChangeShapeType="1"/>
          </p:cNvSpPr>
          <p:nvPr/>
        </p:nvSpPr>
        <p:spPr bwMode="auto">
          <a:xfrm>
            <a:off x="3683000" y="25939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190" name="Line 38"/>
          <p:cNvSpPr>
            <a:spLocks noChangeShapeType="1"/>
          </p:cNvSpPr>
          <p:nvPr/>
        </p:nvSpPr>
        <p:spPr bwMode="auto">
          <a:xfrm>
            <a:off x="3454400" y="25939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191" name="Line 39"/>
          <p:cNvSpPr>
            <a:spLocks noChangeShapeType="1"/>
          </p:cNvSpPr>
          <p:nvPr/>
        </p:nvSpPr>
        <p:spPr bwMode="auto">
          <a:xfrm>
            <a:off x="3454400" y="35083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>
            <a:off x="3759200" y="30511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9193" name="Group 41"/>
          <p:cNvGrpSpPr>
            <a:grpSpLocks/>
          </p:cNvGrpSpPr>
          <p:nvPr/>
        </p:nvGrpSpPr>
        <p:grpSpPr bwMode="auto">
          <a:xfrm>
            <a:off x="635000" y="2746375"/>
            <a:ext cx="1447800" cy="609600"/>
            <a:chOff x="432" y="3312"/>
            <a:chExt cx="912" cy="384"/>
          </a:xfrm>
        </p:grpSpPr>
        <p:sp>
          <p:nvSpPr>
            <p:cNvPr id="49194" name="Oval 42"/>
            <p:cNvSpPr>
              <a:spLocks noChangeArrowheads="1"/>
            </p:cNvSpPr>
            <p:nvPr/>
          </p:nvSpPr>
          <p:spPr bwMode="auto">
            <a:xfrm>
              <a:off x="582" y="343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9195" name="Rectangle 43"/>
            <p:cNvSpPr>
              <a:spLocks noChangeArrowheads="1"/>
            </p:cNvSpPr>
            <p:nvPr/>
          </p:nvSpPr>
          <p:spPr bwMode="auto">
            <a:xfrm>
              <a:off x="870" y="331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hu-HU" sz="2400">
                  <a:latin typeface="Times New Roman" pitchFamily="18" charset="0"/>
                </a:rPr>
                <a:t>G</a:t>
              </a:r>
              <a:r>
                <a:rPr lang="hu-HU" sz="2400" baseline="-25000">
                  <a:latin typeface="Times New Roman" pitchFamily="18" charset="0"/>
                </a:rPr>
                <a:t>1</a:t>
              </a:r>
              <a:endParaRPr lang="hu-HU" sz="2400">
                <a:latin typeface="Times New Roman" pitchFamily="18" charset="0"/>
              </a:endParaRPr>
            </a:p>
          </p:txBody>
        </p:sp>
        <p:sp>
          <p:nvSpPr>
            <p:cNvPr id="49196" name="Line 44"/>
            <p:cNvSpPr>
              <a:spLocks noChangeShapeType="1"/>
            </p:cNvSpPr>
            <p:nvPr/>
          </p:nvSpPr>
          <p:spPr bwMode="auto">
            <a:xfrm>
              <a:off x="432" y="3480"/>
              <a:ext cx="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9197" name="Line 45"/>
            <p:cNvSpPr>
              <a:spLocks noChangeShapeType="1"/>
            </p:cNvSpPr>
            <p:nvPr/>
          </p:nvSpPr>
          <p:spPr bwMode="auto">
            <a:xfrm>
              <a:off x="678" y="34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9198" name="Line 46"/>
            <p:cNvSpPr>
              <a:spLocks noChangeShapeType="1"/>
            </p:cNvSpPr>
            <p:nvPr/>
          </p:nvSpPr>
          <p:spPr bwMode="auto">
            <a:xfrm>
              <a:off x="1158" y="3480"/>
              <a:ext cx="1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 flipV="1">
              <a:off x="636" y="3528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9200" name="Line 48"/>
            <p:cNvSpPr>
              <a:spLocks noChangeShapeType="1"/>
            </p:cNvSpPr>
            <p:nvPr/>
          </p:nvSpPr>
          <p:spPr bwMode="auto">
            <a:xfrm flipH="1">
              <a:off x="432" y="36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49201" name="AutoShape 49"/>
          <p:cNvSpPr>
            <a:spLocks noChangeArrowheads="1"/>
          </p:cNvSpPr>
          <p:nvPr/>
        </p:nvSpPr>
        <p:spPr bwMode="auto">
          <a:xfrm>
            <a:off x="2225675" y="2974975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202" name="Rectangle 50"/>
          <p:cNvSpPr>
            <a:spLocks noChangeArrowheads="1"/>
          </p:cNvSpPr>
          <p:nvPr/>
        </p:nvSpPr>
        <p:spPr bwMode="auto">
          <a:xfrm>
            <a:off x="723900" y="436245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G</a:t>
            </a:r>
            <a:r>
              <a:rPr lang="hu-HU" sz="2400" baseline="-25000">
                <a:latin typeface="Times New Roman" pitchFamily="18" charset="0"/>
              </a:rPr>
              <a:t>1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49203" name="Line 51"/>
          <p:cNvSpPr>
            <a:spLocks noChangeShapeType="1"/>
          </p:cNvSpPr>
          <p:nvPr/>
        </p:nvSpPr>
        <p:spPr bwMode="auto">
          <a:xfrm>
            <a:off x="458788" y="46291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204" name="Oval 52"/>
          <p:cNvSpPr>
            <a:spLocks noChangeArrowheads="1"/>
          </p:cNvSpPr>
          <p:nvPr/>
        </p:nvSpPr>
        <p:spPr bwMode="auto">
          <a:xfrm>
            <a:off x="1443038" y="455295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205" name="Line 53"/>
          <p:cNvSpPr>
            <a:spLocks noChangeShapeType="1"/>
          </p:cNvSpPr>
          <p:nvPr/>
        </p:nvSpPr>
        <p:spPr bwMode="auto">
          <a:xfrm>
            <a:off x="1181100" y="4629150"/>
            <a:ext cx="261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206" name="Line 54"/>
          <p:cNvSpPr>
            <a:spLocks noChangeShapeType="1"/>
          </p:cNvSpPr>
          <p:nvPr/>
        </p:nvSpPr>
        <p:spPr bwMode="auto">
          <a:xfrm>
            <a:off x="1595438" y="4629150"/>
            <a:ext cx="16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207" name="Line 55"/>
          <p:cNvSpPr>
            <a:spLocks noChangeShapeType="1"/>
          </p:cNvSpPr>
          <p:nvPr/>
        </p:nvSpPr>
        <p:spPr bwMode="auto">
          <a:xfrm flipV="1">
            <a:off x="1528763" y="4705350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208" name="Line 56"/>
          <p:cNvSpPr>
            <a:spLocks noChangeShapeType="1"/>
          </p:cNvSpPr>
          <p:nvPr/>
        </p:nvSpPr>
        <p:spPr bwMode="auto">
          <a:xfrm flipH="1">
            <a:off x="592138" y="53244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209" name="Oval 57"/>
          <p:cNvSpPr>
            <a:spLocks noChangeArrowheads="1"/>
          </p:cNvSpPr>
          <p:nvPr/>
        </p:nvSpPr>
        <p:spPr bwMode="auto">
          <a:xfrm>
            <a:off x="3184525" y="455295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210" name="Line 58"/>
          <p:cNvSpPr>
            <a:spLocks noChangeShapeType="1"/>
          </p:cNvSpPr>
          <p:nvPr/>
        </p:nvSpPr>
        <p:spPr bwMode="auto">
          <a:xfrm>
            <a:off x="2419350" y="4629150"/>
            <a:ext cx="76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211" name="Rectangle 59"/>
          <p:cNvSpPr>
            <a:spLocks noChangeArrowheads="1"/>
          </p:cNvSpPr>
          <p:nvPr/>
        </p:nvSpPr>
        <p:spPr bwMode="auto">
          <a:xfrm>
            <a:off x="3581400" y="436245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G</a:t>
            </a:r>
            <a:r>
              <a:rPr lang="hu-HU" sz="2400" baseline="-25000">
                <a:latin typeface="Times New Roman" pitchFamily="18" charset="0"/>
              </a:rPr>
              <a:t>1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49212" name="Line 60"/>
          <p:cNvSpPr>
            <a:spLocks noChangeShapeType="1"/>
          </p:cNvSpPr>
          <p:nvPr/>
        </p:nvSpPr>
        <p:spPr bwMode="auto">
          <a:xfrm>
            <a:off x="3336925" y="4629150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213" name="Line 61"/>
          <p:cNvSpPr>
            <a:spLocks noChangeShapeType="1"/>
          </p:cNvSpPr>
          <p:nvPr/>
        </p:nvSpPr>
        <p:spPr bwMode="auto">
          <a:xfrm>
            <a:off x="4038600" y="4629150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214" name="Line 62"/>
          <p:cNvSpPr>
            <a:spLocks noChangeShapeType="1"/>
          </p:cNvSpPr>
          <p:nvPr/>
        </p:nvSpPr>
        <p:spPr bwMode="auto">
          <a:xfrm flipV="1">
            <a:off x="3279775" y="4714875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9215" name="Group 63"/>
          <p:cNvGrpSpPr>
            <a:grpSpLocks/>
          </p:cNvGrpSpPr>
          <p:nvPr/>
        </p:nvGrpSpPr>
        <p:grpSpPr bwMode="auto">
          <a:xfrm>
            <a:off x="2419350" y="5200650"/>
            <a:ext cx="614363" cy="749300"/>
            <a:chOff x="3813" y="2688"/>
            <a:chExt cx="387" cy="472"/>
          </a:xfrm>
        </p:grpSpPr>
        <p:sp>
          <p:nvSpPr>
            <p:cNvPr id="49216" name="Rectangle 64"/>
            <p:cNvSpPr>
              <a:spLocks noChangeArrowheads="1"/>
            </p:cNvSpPr>
            <p:nvPr/>
          </p:nvSpPr>
          <p:spPr bwMode="auto">
            <a:xfrm>
              <a:off x="3813" y="2688"/>
              <a:ext cx="387" cy="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graphicFrame>
          <p:nvGraphicFramePr>
            <p:cNvPr id="49217" name="Object 65"/>
            <p:cNvGraphicFramePr>
              <a:graphicFrameLocks noChangeAspect="1"/>
            </p:cNvGraphicFramePr>
            <p:nvPr/>
          </p:nvGraphicFramePr>
          <p:xfrm>
            <a:off x="3899" y="2688"/>
            <a:ext cx="215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5" name="Equation" r:id="rId6" imgW="215640" imgH="431640" progId="Equation.DSMT4">
                    <p:embed/>
                  </p:oleObj>
                </mc:Choice>
                <mc:Fallback>
                  <p:oleObj name="Equation" r:id="rId6" imgW="2156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9" y="2688"/>
                          <a:ext cx="215" cy="4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218" name="Line 66"/>
          <p:cNvSpPr>
            <a:spLocks noChangeShapeType="1"/>
          </p:cNvSpPr>
          <p:nvPr/>
        </p:nvSpPr>
        <p:spPr bwMode="auto">
          <a:xfrm flipH="1">
            <a:off x="3033713" y="5543550"/>
            <a:ext cx="24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219" name="Line 67"/>
          <p:cNvSpPr>
            <a:spLocks noChangeShapeType="1"/>
          </p:cNvSpPr>
          <p:nvPr/>
        </p:nvSpPr>
        <p:spPr bwMode="auto">
          <a:xfrm>
            <a:off x="2070100" y="5543550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9220" name="AutoShape 68"/>
          <p:cNvSpPr>
            <a:spLocks noChangeArrowheads="1"/>
          </p:cNvSpPr>
          <p:nvPr/>
        </p:nvSpPr>
        <p:spPr bwMode="auto">
          <a:xfrm>
            <a:off x="1841500" y="5048250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251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49263"/>
            <a:ext cx="8229600" cy="768350"/>
          </a:xfrm>
        </p:spPr>
        <p:txBody>
          <a:bodyPr/>
          <a:lstStyle/>
          <a:p>
            <a:r>
              <a:rPr lang="hu-HU" altLang="hu-HU" sz="4000"/>
              <a:t>IT1  integráló egy tárolós tag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1023143" y="5903913"/>
            <a:ext cx="7097713" cy="55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sz="2800" dirty="0"/>
              <a:t>	Átmeneti függvény		Bode diagram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pic>
        <p:nvPicPr>
          <p:cNvPr id="92168" name="Picture 8" descr="it1h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943" y="2566395"/>
            <a:ext cx="3983038" cy="3216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169" name="Picture 9" descr="it1b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4406" y="2566395"/>
            <a:ext cx="4021137" cy="3222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2479675" y="5537200"/>
            <a:ext cx="4371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altLang="hu-HU"/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1920357" y="1496700"/>
            <a:ext cx="27453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hu-HU" altLang="hu-HU" sz="2400" dirty="0"/>
              <a:t>Sorba kapcsolt tagok.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zövegdoboz 1"/>
              <p:cNvSpPr txBox="1"/>
              <p:nvPr/>
            </p:nvSpPr>
            <p:spPr>
              <a:xfrm>
                <a:off x="4560306" y="1299064"/>
                <a:ext cx="2945806" cy="846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hu-HU" sz="2400" b="0" i="1" smtClean="0">
                              <a:latin typeface="Cambria Math"/>
                            </a:rPr>
                            <m:t>𝐼𝑇</m:t>
                          </m:r>
                          <m:r>
                            <a:rPr lang="hu-HU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u-HU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hu-HU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hu-HU" sz="2400" b="0" i="1" smtClean="0">
                              <a:latin typeface="Cambria Math"/>
                            </a:rPr>
                            <m:t>𝑠</m:t>
                          </m:r>
                          <m:sSub>
                            <m:sSubPr>
                              <m:ctrlPr>
                                <a:rPr lang="hu-HU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hu-HU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hu-HU" sz="2400" b="0" i="1" smtClean="0">
                              <a:latin typeface="Cambria Math"/>
                            </a:rPr>
                            <m:t>𝑠𝑇</m:t>
                          </m:r>
                          <m:r>
                            <a:rPr lang="hu-HU" sz="2400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hu-HU" sz="2400" dirty="0"/>
              </a:p>
            </p:txBody>
          </p:sp>
        </mc:Choice>
        <mc:Fallback xmlns="">
          <p:sp>
            <p:nvSpPr>
              <p:cNvPr id="2" name="Szövegdoboz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306" y="1299064"/>
                <a:ext cx="2945806" cy="8466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Egyenes összekötő nyíllal 3"/>
          <p:cNvCxnSpPr/>
          <p:nvPr/>
        </p:nvCxnSpPr>
        <p:spPr>
          <a:xfrm>
            <a:off x="6192180" y="4824155"/>
            <a:ext cx="405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nyíllal 5"/>
          <p:cNvCxnSpPr/>
          <p:nvPr/>
        </p:nvCxnSpPr>
        <p:spPr>
          <a:xfrm>
            <a:off x="3716905" y="3068960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>
            <a:off x="3491880" y="3383995"/>
            <a:ext cx="495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3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23655"/>
            <a:ext cx="8229600" cy="768350"/>
          </a:xfrm>
        </p:spPr>
        <p:txBody>
          <a:bodyPr/>
          <a:lstStyle/>
          <a:p>
            <a:r>
              <a:rPr lang="hu-HU" altLang="hu-HU" sz="4000" dirty="0"/>
              <a:t>DT1  differenciáló egy tárolós tag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791580" y="5904275"/>
            <a:ext cx="7250112" cy="4762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sz="2800" dirty="0"/>
              <a:t>	Átmeneti függvény		Bode diagram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pic>
        <p:nvPicPr>
          <p:cNvPr id="93192" name="Picture 8" descr="gdt1h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7290" y="2583430"/>
            <a:ext cx="4008438" cy="3178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3193" name="Picture 9" descr="gdt1b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7015" y="2573905"/>
            <a:ext cx="4038600" cy="318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1646675" y="1583795"/>
            <a:ext cx="284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 sz="2400" dirty="0"/>
              <a:t>Sorba kapcsolt tagok.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/>
              <p:cNvSpPr txBox="1"/>
              <p:nvPr/>
            </p:nvSpPr>
            <p:spPr>
              <a:xfrm>
                <a:off x="4560306" y="1389074"/>
                <a:ext cx="2559996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hu-HU" sz="2400" b="0" i="1" smtClean="0">
                              <a:latin typeface="Cambria Math"/>
                            </a:rPr>
                            <m:t>𝐷𝑇</m:t>
                          </m:r>
                          <m:r>
                            <a:rPr lang="hu-HU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u-HU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hu-HU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latin typeface="Cambria Math"/>
                            </a:rPr>
                            <m:t>𝑠</m:t>
                          </m:r>
                          <m:sSub>
                            <m:sSubPr>
                              <m:ctrlPr>
                                <a:rPr lang="hu-HU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hu-HU" sz="2400" b="0" i="1" smtClean="0">
                              <a:latin typeface="Cambria Math"/>
                            </a:rPr>
                            <m:t>𝑠𝑇</m:t>
                          </m:r>
                          <m:r>
                            <a:rPr lang="hu-HU" sz="2400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hu-HU" sz="2400" dirty="0"/>
              </a:p>
            </p:txBody>
          </p:sp>
        </mc:Choice>
        <mc:Fallback xmlns="">
          <p:sp>
            <p:nvSpPr>
              <p:cNvPr id="11" name="Szövegdoboz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306" y="1389074"/>
                <a:ext cx="2559996" cy="7899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Egyenes összekötő nyíllal 2"/>
          <p:cNvCxnSpPr/>
          <p:nvPr/>
        </p:nvCxnSpPr>
        <p:spPr>
          <a:xfrm>
            <a:off x="6012160" y="4824155"/>
            <a:ext cx="585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4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</p:spPr>
        <p:txBody>
          <a:bodyPr/>
          <a:lstStyle/>
          <a:p>
            <a:r>
              <a:rPr lang="hu-HU" altLang="hu-HU" sz="4000"/>
              <a:t>PI  arányos, integráló tag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881591" y="5611994"/>
            <a:ext cx="7642225" cy="5254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sz="2800" dirty="0"/>
              <a:t>	Átmeneti függvény		Bode diagram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540306" y="1423222"/>
            <a:ext cx="381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 sz="2400" dirty="0"/>
              <a:t>Párhuzamosan kapcsolt tagok.</a:t>
            </a:r>
          </a:p>
        </p:txBody>
      </p:sp>
      <p:pic>
        <p:nvPicPr>
          <p:cNvPr id="94217" name="Picture 9" descr="PI_h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554" y="2281624"/>
            <a:ext cx="3959225" cy="3235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4218" name="Picture 10" descr="PI_b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2020" y="2303875"/>
            <a:ext cx="3993595" cy="32181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/>
              <p:cNvSpPr txBox="1"/>
              <p:nvPr/>
            </p:nvSpPr>
            <p:spPr>
              <a:xfrm>
                <a:off x="4544890" y="1256842"/>
                <a:ext cx="2438616" cy="846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hu-HU" sz="2400" b="0" i="1" smtClean="0">
                              <a:latin typeface="Cambria Math"/>
                            </a:rPr>
                            <m:t>𝑃𝐼</m:t>
                          </m:r>
                        </m:sub>
                      </m:sSub>
                      <m:d>
                        <m:dPr>
                          <m:ctrlPr>
                            <a:rPr lang="hu-HU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hu-HU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latin typeface="Cambria Math"/>
                            </a:rPr>
                            <m:t>𝑠</m:t>
                          </m:r>
                          <m:sSub>
                            <m:sSubPr>
                              <m:ctrlPr>
                                <a:rPr lang="hu-HU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/>
                                </a:rPr>
                                <m:t>𝐼</m:t>
                              </m:r>
                            </m:sub>
                          </m:sSub>
                          <m:r>
                            <a:rPr lang="hu-HU" sz="2400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hu-HU" sz="2400" b="0" i="1" smtClean="0">
                              <a:latin typeface="Cambria Math"/>
                            </a:rPr>
                            <m:t>𝑠</m:t>
                          </m:r>
                          <m:sSub>
                            <m:sSubPr>
                              <m:ctrlPr>
                                <a:rPr lang="hu-HU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u-HU" sz="2400" dirty="0"/>
              </a:p>
            </p:txBody>
          </p:sp>
        </mc:Choice>
        <mc:Fallback xmlns="">
          <p:sp>
            <p:nvSpPr>
              <p:cNvPr id="11" name="Szövegdoboz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890" y="1256842"/>
                <a:ext cx="2438616" cy="8466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84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8670"/>
            <a:ext cx="8229600" cy="585065"/>
          </a:xfrm>
        </p:spPr>
        <p:txBody>
          <a:bodyPr/>
          <a:lstStyle/>
          <a:p>
            <a:r>
              <a:rPr lang="hu-HU" altLang="hu-HU" sz="3200" dirty="0"/>
              <a:t>PDT1 arányos, differenciáló, egy tárolós tag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11560" y="5733535"/>
            <a:ext cx="7750175" cy="485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sz="2800" dirty="0"/>
              <a:t>	Átmeneti függvény		Bode diagram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pic>
        <p:nvPicPr>
          <p:cNvPr id="95240" name="Picture 8" descr="pdt_h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077" y="2359930"/>
            <a:ext cx="3957638" cy="324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5241" name="Picture 9" descr="pdt_b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7015" y="2342467"/>
            <a:ext cx="3983037" cy="3259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1560" y="1448780"/>
            <a:ext cx="382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 sz="2400" dirty="0"/>
              <a:t>Párhuzamosan kapcsolt tagok.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/>
              <p:cNvSpPr txBox="1"/>
              <p:nvPr/>
            </p:nvSpPr>
            <p:spPr>
              <a:xfrm>
                <a:off x="4436985" y="1277213"/>
                <a:ext cx="3402983" cy="795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hu-HU" sz="2400" b="0" i="1" smtClean="0">
                              <a:latin typeface="Cambria Math"/>
                            </a:rPr>
                            <m:t>𝑃𝐷𝑇</m:t>
                          </m:r>
                        </m:sub>
                      </m:sSub>
                      <m:d>
                        <m:dPr>
                          <m:ctrlPr>
                            <a:rPr lang="hu-HU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hu-HU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latin typeface="Cambria Math"/>
                            </a:rPr>
                            <m:t>𝑠</m:t>
                          </m:r>
                          <m:sSub>
                            <m:sSubPr>
                              <m:ctrlPr>
                                <a:rPr lang="hu-HU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hu-HU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hu-HU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hu-HU" sz="2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hu-HU" sz="2400" b="0" i="1" smtClean="0">
                              <a:latin typeface="Cambria Math"/>
                            </a:rPr>
                            <m:t>)+1</m:t>
                          </m:r>
                        </m:num>
                        <m:den>
                          <m:r>
                            <a:rPr lang="hu-HU" sz="2400" b="0" i="1" smtClean="0">
                              <a:latin typeface="Cambria Math"/>
                            </a:rPr>
                            <m:t>𝑠𝑇</m:t>
                          </m:r>
                          <m:r>
                            <a:rPr lang="hu-HU" sz="2400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hu-HU" sz="2400" dirty="0"/>
              </a:p>
            </p:txBody>
          </p:sp>
        </mc:Choice>
        <mc:Fallback xmlns="">
          <p:sp>
            <p:nvSpPr>
              <p:cNvPr id="11" name="Szövegdoboz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85" y="1277213"/>
                <a:ext cx="3402983" cy="7959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45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46575" y="1628800"/>
            <a:ext cx="7772400" cy="1035050"/>
          </a:xfrm>
          <a:noFill/>
        </p:spPr>
        <p:txBody>
          <a:bodyPr/>
          <a:lstStyle/>
          <a:p>
            <a:r>
              <a:rPr lang="hu-HU" altLang="hu-HU" dirty="0">
                <a:latin typeface="Times New Roman" pitchFamily="18" charset="0"/>
              </a:rPr>
              <a:t>Egyhurkos szabályozási kör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11660" y="3091450"/>
            <a:ext cx="6400800" cy="69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algn="ctr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algn="ctr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algn="ctr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hu-HU" dirty="0" smtClean="0">
                <a:latin typeface="Times New Roman" pitchFamily="18" charset="0"/>
              </a:rPr>
              <a:t>Feedback control</a:t>
            </a:r>
            <a:endParaRPr lang="en-US" altLang="hu-HU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57660"/>
      </p:ext>
    </p:extLst>
  </p:cSld>
  <p:clrMapOvr>
    <a:masterClrMapping/>
  </p:clrMapOvr>
</p:sld>
</file>

<file path=ppt/theme/theme1.xml><?xml version="1.0" encoding="utf-8"?>
<a:theme xmlns:a="http://schemas.openxmlformats.org/drawingml/2006/main" name="Patak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ata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tak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ak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atak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ata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tak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ak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651</TotalTime>
  <Words>728</Words>
  <Application>Microsoft Office PowerPoint</Application>
  <PresentationFormat>Diavetítés a képernyőre (4:3 oldalarány)</PresentationFormat>
  <Paragraphs>150</Paragraphs>
  <Slides>27</Slides>
  <Notes>8</Notes>
  <HiddenSlides>0</HiddenSlides>
  <MMClips>0</MMClips>
  <ScaleCrop>false</ScaleCrop>
  <HeadingPairs>
    <vt:vector size="6" baseType="variant"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27</vt:i4>
      </vt:variant>
    </vt:vector>
  </HeadingPairs>
  <TitlesOfParts>
    <vt:vector size="31" baseType="lpstr">
      <vt:lpstr>Patak</vt:lpstr>
      <vt:lpstr>1_Patak</vt:lpstr>
      <vt:lpstr>Equation</vt:lpstr>
      <vt:lpstr>Microsoft Equation 3.0</vt:lpstr>
      <vt:lpstr>Automatika</vt:lpstr>
      <vt:lpstr>Az LTI modell</vt:lpstr>
      <vt:lpstr>Blokk diagram manipuláció Soros, párhuzamos, visszacsatolt eredő</vt:lpstr>
      <vt:lpstr>Blokk diagram manipuláció Blokkok áthelyezése</vt:lpstr>
      <vt:lpstr>IT1  integráló egy tárolós tag</vt:lpstr>
      <vt:lpstr>DT1  differenciáló egy tárolós tag</vt:lpstr>
      <vt:lpstr>PI  arányos, integráló tag</vt:lpstr>
      <vt:lpstr>PDT1 arányos, differenciáló, egy tárolós tag</vt:lpstr>
      <vt:lpstr>Egyhurkos szabályozási kör</vt:lpstr>
      <vt:lpstr>A egyhurkos szabályozási kör</vt:lpstr>
      <vt:lpstr>A zárt szabályozási kör átviteli függvényei</vt:lpstr>
      <vt:lpstr>A zárt szabályozási kör átviteli függvényei</vt:lpstr>
      <vt:lpstr>A zárt szabályozási kör statikus hibája</vt:lpstr>
      <vt:lpstr>PowerPoint bemutató</vt:lpstr>
      <vt:lpstr>Adatok</vt:lpstr>
      <vt:lpstr>A hibajel (rendelkező jel) meghatározása</vt:lpstr>
      <vt:lpstr>A hibajel (rendelkező jel) meghatározása</vt:lpstr>
      <vt:lpstr>Ellenőrzés</vt:lpstr>
      <vt:lpstr>Példa: Kaszkád szabályozás</vt:lpstr>
      <vt:lpstr>PowerPoint bemutató</vt:lpstr>
      <vt:lpstr>Az egyhurkos zárt szabályozási kör értékkövetés vizsgálata</vt:lpstr>
      <vt:lpstr>Értékkövetés </vt:lpstr>
      <vt:lpstr>Értékkövetés</vt:lpstr>
      <vt:lpstr>Az egyhurkos zárt szabályozási kör értéktartás vizsgálata</vt:lpstr>
      <vt:lpstr>Értéktartás</vt:lpstr>
      <vt:lpstr>Értéktartás</vt:lpstr>
      <vt:lpstr>Kérdések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Automatika</dc:title>
  <dc:creator>József Neszveda</dc:creator>
  <cp:lastModifiedBy>Neszveda</cp:lastModifiedBy>
  <cp:revision>88</cp:revision>
  <dcterms:created xsi:type="dcterms:W3CDTF">2010-09-09T02:45:49Z</dcterms:created>
  <dcterms:modified xsi:type="dcterms:W3CDTF">2016-02-15T10:48:15Z</dcterms:modified>
</cp:coreProperties>
</file>