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72" r:id="rId2"/>
  </p:sldMasterIdLst>
  <p:notesMasterIdLst>
    <p:notesMasterId r:id="rId26"/>
  </p:notesMasterIdLst>
  <p:sldIdLst>
    <p:sldId id="284" r:id="rId3"/>
    <p:sldId id="337" r:id="rId4"/>
    <p:sldId id="297" r:id="rId5"/>
    <p:sldId id="298" r:id="rId6"/>
    <p:sldId id="315" r:id="rId7"/>
    <p:sldId id="299" r:id="rId8"/>
    <p:sldId id="302" r:id="rId9"/>
    <p:sldId id="303" r:id="rId10"/>
    <p:sldId id="300" r:id="rId11"/>
    <p:sldId id="304" r:id="rId12"/>
    <p:sldId id="305" r:id="rId13"/>
    <p:sldId id="335" r:id="rId14"/>
    <p:sldId id="338" r:id="rId15"/>
    <p:sldId id="306" r:id="rId16"/>
    <p:sldId id="307" r:id="rId17"/>
    <p:sldId id="308" r:id="rId18"/>
    <p:sldId id="309" r:id="rId19"/>
    <p:sldId id="313" r:id="rId20"/>
    <p:sldId id="311" r:id="rId21"/>
    <p:sldId id="312" r:id="rId22"/>
    <p:sldId id="310" r:id="rId23"/>
    <p:sldId id="314" r:id="rId24"/>
    <p:sldId id="334" r:id="rId2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0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5.wmf"/><Relationship Id="rId7" Type="http://schemas.openxmlformats.org/officeDocument/2006/relationships/image" Target="../media/image43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10.wmf"/><Relationship Id="rId9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4.wmf"/><Relationship Id="rId7" Type="http://schemas.openxmlformats.org/officeDocument/2006/relationships/image" Target="../media/image37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6.wmf"/><Relationship Id="rId5" Type="http://schemas.openxmlformats.org/officeDocument/2006/relationships/image" Target="../media/image10.wmf"/><Relationship Id="rId10" Type="http://schemas.openxmlformats.org/officeDocument/2006/relationships/image" Target="../media/image40.wmf"/><Relationship Id="rId4" Type="http://schemas.openxmlformats.org/officeDocument/2006/relationships/image" Target="../media/image35.wmf"/><Relationship Id="rId9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D4C6755-0C77-4EF9-9CCE-316B15CEE6D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9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416E183A-49DF-40CC-8B6C-8DBCD4792BF9}" type="slidenum">
              <a:rPr lang="hu-HU" altLang="hu-HU">
                <a:latin typeface="Arial" charset="0"/>
              </a:rPr>
              <a:pPr eaLnBrk="1" hangingPunct="1"/>
              <a:t>12</a:t>
            </a:fld>
            <a:endParaRPr lang="hu-HU" altLang="hu-HU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416E183A-49DF-40CC-8B6C-8DBCD4792BF9}" type="slidenum">
              <a:rPr lang="hu-HU" altLang="hu-HU">
                <a:latin typeface="Arial" charset="0"/>
              </a:rPr>
              <a:pPr eaLnBrk="1" hangingPunct="1"/>
              <a:t>13</a:t>
            </a:fld>
            <a:endParaRPr lang="hu-HU" altLang="hu-HU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238A8B66-A9D8-4A09-9EE2-BA48D1723E77}" type="slidenum">
              <a:rPr lang="hu-HU" altLang="hu-HU">
                <a:latin typeface="Arial" charset="0"/>
              </a:rPr>
              <a:pPr eaLnBrk="1" hangingPunct="1"/>
              <a:t>14</a:t>
            </a:fld>
            <a:endParaRPr lang="hu-HU" altLang="hu-HU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hu-HU" altLang="hu-HU" smtClean="0"/>
              <a:t>Root locus diagram: gyökhely görbe</a:t>
            </a:r>
          </a:p>
          <a:p>
            <a:pPr eaLnBrk="1" hangingPunct="1"/>
            <a:r>
              <a:rPr lang="hu-HU" altLang="hu-HU" smtClean="0"/>
              <a:t>Root loci: gyökhely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hu-HU" noProof="0" smtClean="0"/>
              <a:t>Mintacím szerkesztése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hu-HU" noProof="0" smtClean="0"/>
              <a:t>Alcím mintájának szerkesztése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1C8B5-2595-4333-8E94-AAC047144D4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430BB-6D2D-4C92-8C74-F9DBBBBAF13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DEF6-C582-4217-8F30-949A51E4322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2EFBC-90D9-4073-AD3E-39E1B5A6A5A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E255C-0551-4B05-97D2-A4580731914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CBF40-7990-422A-9688-2D9C6052A10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EC834-0E20-49D0-8669-079B2C6F9B9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552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655 h 1906"/>
                <a:gd name="T4" fmla="*/ 5776 w 5740"/>
                <a:gd name="T5" fmla="*/ 1655 h 1906"/>
                <a:gd name="T6" fmla="*/ 5776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hu-HU" noProof="0" smtClean="0"/>
              <a:t>Mintacím szerkesztése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hu-HU" noProof="0" smtClean="0"/>
              <a:t>Alcím mintájának szerkesztése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BDE3F-EDD6-41F2-85E2-88B9E3755331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06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765B7-6A8F-4118-8281-E085DFE5154D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97069-AD10-4ED3-B757-188F7494ABF4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48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8AC5F-0ED2-4792-9C77-BB11A43DC449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93AE8-8743-4C23-AC3D-1D32AEB2417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57F6A-23A1-4058-B802-2D8ADCBC396D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619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FB3FB-9997-4528-A26C-58C25BE05588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3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3F48C-A019-4D50-A852-6EC35FC986B1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5185B-33BC-4BD8-B664-F03647C50A63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44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2A22A-9D71-42FE-BAB0-3DDFCA985AC1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94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F8B09-81F8-4EA1-9CA9-0A9DC2EF40D9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319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C3E65-1A62-458B-ADDB-CADC8270F089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0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309F3-F89B-4751-ADFC-79E8DD7A053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75B08-9E1A-4912-A34F-8CBA7689F85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7D42-DC81-491D-BC0D-AFCFA7F1F20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3B6C0-391B-4E5E-B218-18C5BB7B860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485FA-5EFB-4B59-BC1B-C583494FD3B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EC2FF-C09B-4B7A-9060-8BF9B91DA2A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12831-6339-4FD4-9283-D7FA520FAB3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6F0DF40-7F71-4D0E-AC33-C81AE88DCA4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  <p:sldLayoutId id="2147483666" r:id="rId13"/>
    <p:sldLayoutId id="2147483667" r:id="rId14"/>
    <p:sldLayoutId id="2147483670" r:id="rId1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3274F23-E98A-4FCF-9411-DC7E95913FB6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655 h 1906"/>
                <a:gd name="T4" fmla="*/ 5776 w 5740"/>
                <a:gd name="T5" fmla="*/ 1655 h 1906"/>
                <a:gd name="T6" fmla="*/ 5776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91441819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0.wmf"/><Relationship Id="rId10" Type="http://schemas.openxmlformats.org/officeDocument/2006/relationships/image" Target="../media/image25.png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Relationship Id="rId22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6125" y="684213"/>
            <a:ext cx="7772400" cy="809625"/>
          </a:xfrm>
        </p:spPr>
        <p:txBody>
          <a:bodyPr/>
          <a:lstStyle/>
          <a:p>
            <a:r>
              <a:rPr lang="hu-HU" altLang="hu-HU" smtClean="0">
                <a:effectLst/>
                <a:latin typeface="Times New Roman" pitchFamily="18" charset="0"/>
              </a:rPr>
              <a:t>Automatika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6213" y="1673225"/>
            <a:ext cx="6400800" cy="765665"/>
          </a:xfrm>
        </p:spPr>
        <p:txBody>
          <a:bodyPr/>
          <a:lstStyle/>
          <a:p>
            <a:r>
              <a:rPr lang="hu-HU" altLang="hu-HU" dirty="0" smtClean="0">
                <a:effectLst/>
                <a:latin typeface="Times New Roman" pitchFamily="18" charset="0"/>
              </a:rPr>
              <a:t>Klasszikus szabályozás elmélet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1601670" y="2573905"/>
            <a:ext cx="6570729" cy="204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 dirty="0" smtClean="0">
                <a:latin typeface="Times New Roman" pitchFamily="18" charset="0"/>
              </a:rPr>
              <a:t>IV.</a:t>
            </a:r>
            <a:endParaRPr lang="hu-HU" altLang="hu-HU" sz="3200" dirty="0">
              <a:latin typeface="Times New Roman" pitchFamily="18" charset="0"/>
            </a:endParaRPr>
          </a:p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 dirty="0" smtClean="0">
                <a:latin typeface="Times New Roman" pitchFamily="18" charset="0"/>
              </a:rPr>
              <a:t>A szabályozási kör minőségi jellemzői</a:t>
            </a:r>
          </a:p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 dirty="0" smtClean="0">
                <a:latin typeface="Times New Roman" pitchFamily="18" charset="0"/>
              </a:rPr>
              <a:t>Stabilitás vizsgálatok</a:t>
            </a:r>
          </a:p>
        </p:txBody>
      </p:sp>
      <p:pic>
        <p:nvPicPr>
          <p:cNvPr id="28676" name="Kép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4005263"/>
            <a:ext cx="631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5224463"/>
            <a:ext cx="3314700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hu-HU" altLang="hu-HU" kern="0" smtClean="0">
                <a:effectLst/>
                <a:latin typeface="Times New Roman" pitchFamily="18" charset="0"/>
              </a:rPr>
              <a:t>Óbudai Egyetem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hu-HU" altLang="hu-HU" sz="2400" kern="0" smtClean="0">
                <a:effectLst/>
                <a:latin typeface="Times New Roman" pitchFamily="18" charset="0"/>
              </a:rPr>
              <a:t>Dr. Neszveda József</a:t>
            </a:r>
            <a:endParaRPr lang="hu-HU" altLang="hu-HU" sz="2400" kern="0" dirty="0" smtClean="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14338"/>
            <a:ext cx="8229600" cy="989012"/>
          </a:xfrm>
        </p:spPr>
        <p:txBody>
          <a:bodyPr/>
          <a:lstStyle/>
          <a:p>
            <a:pPr eaLnBrk="1" hangingPunct="1"/>
            <a:r>
              <a:rPr lang="hu-HU" altLang="hu-HU" sz="3200" smtClean="0"/>
              <a:t>A zárt szabályozási kör pólus-zérus elrendezése és az időállandói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622425"/>
            <a:ext cx="5275262" cy="4641850"/>
          </a:xfrm>
        </p:spPr>
        <p:txBody>
          <a:bodyPr/>
          <a:lstStyle/>
          <a:p>
            <a:pPr eaLnBrk="1" hangingPunct="1">
              <a:buNone/>
            </a:pPr>
            <a:r>
              <a:rPr lang="hu-HU" altLang="hu-HU" sz="2400" dirty="0" smtClean="0">
                <a:latin typeface="Times New Roman" pitchFamily="18" charset="0"/>
              </a:rPr>
              <a:t>A gyökök komplex számok. A 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komplex számsíkon a pólusokat x, a zérusokat o szimbólummal szokás jelölni</a:t>
            </a:r>
            <a:endParaRPr lang="hu-HU" altLang="hu-HU" sz="24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hu-HU" altLang="hu-HU" sz="2400" dirty="0" smtClean="0">
                <a:latin typeface="Times New Roman" pitchFamily="18" charset="0"/>
              </a:rPr>
              <a:t>A konjugált komplex gyökpárok egymás tükörképei.</a:t>
            </a:r>
          </a:p>
          <a:p>
            <a:pPr eaLnBrk="1" hangingPunct="1">
              <a:buFont typeface="Wingdings" pitchFamily="2" charset="2"/>
              <a:buNone/>
            </a:pPr>
            <a:r>
              <a:rPr lang="hu-HU" altLang="hu-HU" sz="2400" dirty="0" smtClean="0">
                <a:latin typeface="Times New Roman" pitchFamily="18" charset="0"/>
              </a:rPr>
              <a:t>A gyökök origótól mért távolságának reciprok értéke a rendszer időállandói.</a:t>
            </a:r>
          </a:p>
          <a:p>
            <a:pPr eaLnBrk="1" hangingPunct="1">
              <a:buFont typeface="Wingdings" pitchFamily="2" charset="2"/>
              <a:buNone/>
            </a:pPr>
            <a:endParaRPr lang="hu-HU" altLang="hu-HU" sz="16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hu-HU" altLang="hu-HU" sz="2400" dirty="0" smtClean="0">
                <a:latin typeface="Times New Roman" pitchFamily="18" charset="0"/>
              </a:rPr>
              <a:t>Valós negatív pólus esetén: </a:t>
            </a:r>
          </a:p>
          <a:p>
            <a:pPr eaLnBrk="1" hangingPunct="1">
              <a:buFont typeface="Wingdings" pitchFamily="2" charset="2"/>
              <a:buNone/>
            </a:pPr>
            <a:endParaRPr lang="hu-HU" altLang="hu-H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hu-HU" altLang="hu-HU" sz="2400" dirty="0" smtClean="0">
                <a:latin typeface="Times New Roman" pitchFamily="18" charset="0"/>
              </a:rPr>
              <a:t>Komplex pólus esetén:</a:t>
            </a:r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>
            <a:off x="5886450" y="3716338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 flipV="1">
            <a:off x="7956550" y="1763713"/>
            <a:ext cx="0" cy="374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7596188" y="1700213"/>
            <a:ext cx="288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Im</a:t>
            </a: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8477250" y="3421063"/>
            <a:ext cx="288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Re</a:t>
            </a:r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6742113" y="2636838"/>
            <a:ext cx="144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x</a:t>
            </a:r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6156325" y="3559175"/>
            <a:ext cx="144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x</a:t>
            </a:r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6742113" y="4365625"/>
            <a:ext cx="1793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x</a:t>
            </a:r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7272338" y="3559175"/>
            <a:ext cx="144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o</a:t>
            </a:r>
          </a:p>
        </p:txBody>
      </p:sp>
      <p:graphicFrame>
        <p:nvGraphicFramePr>
          <p:cNvPr id="133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791864"/>
              </p:ext>
            </p:extLst>
          </p:nvPr>
        </p:nvGraphicFramePr>
        <p:xfrm>
          <a:off x="4166955" y="4588482"/>
          <a:ext cx="9906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3" imgW="520560" imgH="431640" progId="Equation.DSMT4">
                  <p:embed/>
                </p:oleObj>
              </mc:Choice>
              <mc:Fallback>
                <p:oleObj name="Equation" r:id="rId3" imgW="520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955" y="4588482"/>
                        <a:ext cx="9906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260082"/>
              </p:ext>
            </p:extLst>
          </p:nvPr>
        </p:nvGraphicFramePr>
        <p:xfrm>
          <a:off x="3671900" y="5464770"/>
          <a:ext cx="35274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5" imgW="1854000" imgH="444240" progId="Equation.DSMT4">
                  <p:embed/>
                </p:oleObj>
              </mc:Choice>
              <mc:Fallback>
                <p:oleObj name="Equation" r:id="rId5" imgW="1854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900" y="5464770"/>
                        <a:ext cx="35274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672263" y="2393950"/>
            <a:ext cx="214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/>
              <a:t>p</a:t>
            </a:r>
            <a:r>
              <a:rPr lang="hu-HU" altLang="hu-HU" baseline="-25000"/>
              <a:t>j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6086475" y="3284538"/>
            <a:ext cx="214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/>
              <a:t>p</a:t>
            </a:r>
            <a:r>
              <a:rPr lang="hu-HU" altLang="hu-HU" baseline="-25000"/>
              <a:t>k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6634163" y="4090988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/>
              <a:t>p</a:t>
            </a:r>
            <a:r>
              <a:rPr lang="hu-HU" altLang="hu-HU" baseline="-25000"/>
              <a:t>j+1</a:t>
            </a:r>
          </a:p>
        </p:txBody>
      </p:sp>
    </p:spTree>
    <p:extLst>
      <p:ext uri="{BB962C8B-B14F-4D97-AF65-F5344CB8AC3E}">
        <p14:creationId xmlns:p14="http://schemas.microsoft.com/office/powerpoint/2010/main" val="37850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1313" y="323850"/>
            <a:ext cx="8370887" cy="1214438"/>
          </a:xfrm>
        </p:spPr>
        <p:txBody>
          <a:bodyPr/>
          <a:lstStyle/>
          <a:p>
            <a:pPr eaLnBrk="1" hangingPunct="1"/>
            <a:r>
              <a:rPr lang="hu-HU" altLang="hu-HU" sz="3200" smtClean="0"/>
              <a:t>A szabályozási kör</a:t>
            </a:r>
            <a:r>
              <a:rPr lang="hu-HU" altLang="hu-HU" sz="4000" smtClean="0"/>
              <a:t> </a:t>
            </a:r>
            <a:r>
              <a:rPr lang="hu-HU" altLang="hu-HU" sz="3200" smtClean="0"/>
              <a:t>időtartománybeli minőség jellemzői a pólus-zérus elrendezés alapján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1550" y="1883569"/>
            <a:ext cx="6227763" cy="1119188"/>
          </a:xfr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buNone/>
            </a:pPr>
            <a:r>
              <a:rPr lang="hu-HU" altLang="hu-HU" sz="2400" dirty="0" smtClean="0">
                <a:latin typeface="Times New Roman" pitchFamily="18" charset="0"/>
              </a:rPr>
              <a:t>Ha valamennyi pólus valós, akkor  a T</a:t>
            </a:r>
            <a:r>
              <a:rPr lang="hu-HU" altLang="hu-HU" sz="2400" baseline="-25000" dirty="0" smtClean="0">
                <a:latin typeface="Times New Roman" pitchFamily="18" charset="0"/>
              </a:rPr>
              <a:t>a2%</a:t>
            </a:r>
            <a:r>
              <a:rPr lang="hu-HU" altLang="hu-HU" sz="2400" dirty="0" smtClean="0">
                <a:latin typeface="Times New Roman" pitchFamily="18" charset="0"/>
              </a:rPr>
              <a:t> és </a:t>
            </a:r>
            <a:r>
              <a:rPr lang="hu-HU" altLang="hu-HU" sz="2400" dirty="0">
                <a:latin typeface="Times New Roman" pitchFamily="18" charset="0"/>
              </a:rPr>
              <a:t>a </a:t>
            </a:r>
            <a:r>
              <a:rPr lang="hu-HU" altLang="hu-HU" sz="2400" dirty="0" smtClean="0">
                <a:latin typeface="Times New Roman" pitchFamily="18" charset="0"/>
              </a:rPr>
              <a:t>T</a:t>
            </a:r>
            <a:r>
              <a:rPr lang="hu-HU" altLang="hu-HU" sz="2400" baseline="-25000" dirty="0" smtClean="0">
                <a:latin typeface="Times New Roman" pitchFamily="18" charset="0"/>
              </a:rPr>
              <a:t>a5%</a:t>
            </a:r>
            <a:r>
              <a:rPr lang="hu-HU" altLang="hu-HU" sz="2400" dirty="0" smtClean="0">
                <a:latin typeface="Times New Roman" pitchFamily="18" charset="0"/>
              </a:rPr>
              <a:t> </a:t>
            </a:r>
            <a:r>
              <a:rPr lang="hu-HU" altLang="hu-HU" sz="2400" dirty="0">
                <a:latin typeface="Times New Roman" pitchFamily="18" charset="0"/>
              </a:rPr>
              <a:t>szabályozási </a:t>
            </a:r>
            <a:r>
              <a:rPr lang="hu-HU" altLang="hu-HU" sz="2400" dirty="0" smtClean="0">
                <a:latin typeface="Times New Roman" pitchFamily="18" charset="0"/>
              </a:rPr>
              <a:t>idő számítható a pólusok és az origó </a:t>
            </a:r>
            <a:r>
              <a:rPr lang="el-GR" altLang="hu-HU" sz="24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hu-HU" altLang="hu-HU" sz="24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hu-HU" altLang="hu-HU" sz="2400" dirty="0" smtClean="0">
                <a:latin typeface="Times New Roman" pitchFamily="18" charset="0"/>
                <a:cs typeface="Times New Roman" pitchFamily="18" charset="0"/>
              </a:rPr>
              <a:t> távolságaiból:</a:t>
            </a:r>
            <a:endParaRPr lang="el-GR" altLang="hu-H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5292725" y="3724275"/>
            <a:ext cx="3240088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7812088" y="2206625"/>
            <a:ext cx="0" cy="284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451725" y="2168525"/>
            <a:ext cx="288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Im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332788" y="3789363"/>
            <a:ext cx="288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Re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5589588" y="3559175"/>
            <a:ext cx="107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x</a:t>
            </a:r>
          </a:p>
        </p:txBody>
      </p:sp>
      <p:sp>
        <p:nvSpPr>
          <p:cNvPr id="14345" name="Text Box 12"/>
          <p:cNvSpPr txBox="1">
            <a:spLocks noChangeArrowheads="1"/>
          </p:cNvSpPr>
          <p:nvPr/>
        </p:nvSpPr>
        <p:spPr bwMode="auto">
          <a:xfrm>
            <a:off x="6057900" y="3563938"/>
            <a:ext cx="107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x</a:t>
            </a:r>
          </a:p>
        </p:txBody>
      </p:sp>
      <p:sp>
        <p:nvSpPr>
          <p:cNvPr id="14346" name="Text Box 13"/>
          <p:cNvSpPr txBox="1">
            <a:spLocks noChangeArrowheads="1"/>
          </p:cNvSpPr>
          <p:nvPr/>
        </p:nvSpPr>
        <p:spPr bwMode="auto">
          <a:xfrm>
            <a:off x="7002463" y="3563938"/>
            <a:ext cx="107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x</a:t>
            </a:r>
          </a:p>
        </p:txBody>
      </p:sp>
      <p:sp>
        <p:nvSpPr>
          <p:cNvPr id="14347" name="Text Box 14"/>
          <p:cNvSpPr txBox="1">
            <a:spLocks noChangeArrowheads="1"/>
          </p:cNvSpPr>
          <p:nvPr/>
        </p:nvSpPr>
        <p:spPr bwMode="auto">
          <a:xfrm>
            <a:off x="6551613" y="3563938"/>
            <a:ext cx="107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o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476251" y="4194175"/>
            <a:ext cx="6075362" cy="193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Akkor </a:t>
            </a:r>
            <a:r>
              <a:rPr lang="hu-HU" altLang="hu-HU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egyenlő </a:t>
            </a:r>
            <a:r>
              <a:rPr lang="hu-HU" altLang="hu-HU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 T</a:t>
            </a:r>
            <a:r>
              <a:rPr lang="hu-HU" altLang="hu-HU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a5%</a:t>
            </a:r>
            <a:r>
              <a:rPr lang="hu-HU" altLang="hu-HU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szabályozási idővel, ha a rendszer egytárolós</a:t>
            </a:r>
            <a:r>
              <a:rPr lang="hu-HU" altLang="hu-HU" sz="2400" dirty="0">
                <a:latin typeface="Times New Roman" pitchFamily="18" charset="0"/>
              </a:rPr>
              <a:t> </a:t>
            </a:r>
            <a:r>
              <a:rPr lang="hu-HU" altLang="hu-HU" sz="2400" dirty="0" smtClean="0">
                <a:latin typeface="Times New Roman" pitchFamily="18" charset="0"/>
              </a:rPr>
              <a:t>PT1. </a:t>
            </a:r>
            <a:r>
              <a:rPr lang="hu-HU" altLang="hu-HU" sz="2400" dirty="0">
                <a:latin typeface="Times New Roman" pitchFamily="18" charset="0"/>
              </a:rPr>
              <a:t>Több egymáshoz közeli időállandó esetén </a:t>
            </a:r>
            <a:r>
              <a:rPr lang="hu-HU" altLang="hu-HU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 T</a:t>
            </a:r>
            <a:r>
              <a:rPr lang="hu-HU" altLang="hu-HU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a2%</a:t>
            </a:r>
            <a:r>
              <a:rPr lang="hu-HU" altLang="hu-HU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szabályozási idő is kisebb lehet az időállandók összegének ötszörösénél.</a:t>
            </a:r>
            <a:endParaRPr lang="el-GR" altLang="hu-HU" sz="24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4349" name="Text Box 16"/>
          <p:cNvSpPr txBox="1">
            <a:spLocks noChangeArrowheads="1"/>
          </p:cNvSpPr>
          <p:nvPr/>
        </p:nvSpPr>
        <p:spPr bwMode="auto">
          <a:xfrm>
            <a:off x="2185988" y="4194175"/>
            <a:ext cx="103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hu-HU" alt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zövegdoboz 1"/>
              <p:cNvSpPr txBox="1"/>
              <p:nvPr/>
            </p:nvSpPr>
            <p:spPr>
              <a:xfrm>
                <a:off x="566555" y="3134891"/>
                <a:ext cx="4050450" cy="986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hu-HU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hu-HU" sz="2400" b="0" i="1" smtClean="0">
                              <a:latin typeface="Cambria Math"/>
                            </a:rPr>
                            <m:t>2%</m:t>
                          </m:r>
                        </m:sub>
                      </m:sSub>
                      <m:r>
                        <a:rPr lang="hu-HU" sz="2400" b="0" i="1" smtClean="0">
                          <a:latin typeface="Cambria Math"/>
                        </a:rPr>
                        <m:t> </m:t>
                      </m:r>
                      <m:r>
                        <a:rPr lang="hu-HU" sz="2400" b="0" i="1" smtClean="0">
                          <a:latin typeface="Cambria Math"/>
                          <a:ea typeface="Cambria Math"/>
                        </a:rPr>
                        <m:t>≤5∙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hu-HU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hu-HU" sz="2400" b="0" i="1" smtClean="0">
                              <a:latin typeface="Cambria Math"/>
                              <a:ea typeface="Cambria Math"/>
                            </a:rPr>
                            <m:t> ≤ </m:t>
                          </m:r>
                          <m:sSub>
                            <m:sSubPr>
                              <m:ctrlPr>
                                <a:rPr lang="hu-HU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hu-HU" sz="2400" b="0" i="1" smtClean="0">
                                  <a:latin typeface="Cambria Math"/>
                                  <a:ea typeface="Cambria Math"/>
                                </a:rPr>
                                <m:t>5%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sz="2400" dirty="0"/>
              </a:p>
            </p:txBody>
          </p:sp>
        </mc:Choice>
        <mc:Fallback xmlns="">
          <p:sp>
            <p:nvSpPr>
              <p:cNvPr id="2" name="Szövegdoboz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5" y="3134891"/>
                <a:ext cx="4050450" cy="9866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8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8128000" y="4059238"/>
          <a:ext cx="32543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4" imgW="215619" imgH="177569" progId="Equation.DSMT4">
                  <p:embed/>
                </p:oleObj>
              </mc:Choice>
              <mc:Fallback>
                <p:oleObj name="Equation" r:id="rId4" imgW="215619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4059238"/>
                        <a:ext cx="32543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Line 4"/>
          <p:cNvSpPr>
            <a:spLocks noChangeShapeType="1"/>
          </p:cNvSpPr>
          <p:nvPr/>
        </p:nvSpPr>
        <p:spPr bwMode="auto">
          <a:xfrm flipV="1">
            <a:off x="5516563" y="3997325"/>
            <a:ext cx="2871787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 flipV="1">
            <a:off x="7632700" y="1943100"/>
            <a:ext cx="0" cy="3783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15365" name="Object 6"/>
          <p:cNvGraphicFramePr>
            <a:graphicFrameLocks noChangeAspect="1"/>
          </p:cNvGraphicFramePr>
          <p:nvPr/>
        </p:nvGraphicFramePr>
        <p:xfrm>
          <a:off x="7181850" y="1898650"/>
          <a:ext cx="3524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6" imgW="215619" imgH="164885" progId="Equation.DSMT4">
                  <p:embed/>
                </p:oleObj>
              </mc:Choice>
              <mc:Fallback>
                <p:oleObj name="Equation" r:id="rId6" imgW="215619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1898650"/>
                        <a:ext cx="3524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200" smtClean="0"/>
              <a:t>A szabályozási kör</a:t>
            </a:r>
            <a:r>
              <a:rPr lang="hu-HU" altLang="hu-HU" sz="4000" smtClean="0"/>
              <a:t> </a:t>
            </a:r>
            <a:r>
              <a:rPr lang="hu-HU" altLang="hu-HU" sz="3200" smtClean="0"/>
              <a:t>időtartománybeli minőség jellemzői a pólus-zérus elrendezés alapján</a:t>
            </a:r>
          </a:p>
        </p:txBody>
      </p:sp>
      <p:graphicFrame>
        <p:nvGraphicFramePr>
          <p:cNvPr id="15367" name="Object 3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915720"/>
              </p:ext>
            </p:extLst>
          </p:nvPr>
        </p:nvGraphicFramePr>
        <p:xfrm>
          <a:off x="601662" y="3449638"/>
          <a:ext cx="30591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8" imgW="1586811" imgH="444307" progId="Equation.DSMT4">
                  <p:embed/>
                </p:oleObj>
              </mc:Choice>
              <mc:Fallback>
                <p:oleObj name="Equation" r:id="rId8" imgW="1586811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" y="3449638"/>
                        <a:ext cx="30591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Line 9"/>
          <p:cNvSpPr>
            <a:spLocks noChangeShapeType="1"/>
          </p:cNvSpPr>
          <p:nvPr/>
        </p:nvSpPr>
        <p:spPr bwMode="auto">
          <a:xfrm flipH="1" flipV="1">
            <a:off x="3078163" y="4649788"/>
            <a:ext cx="85725" cy="1492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 flipH="1" flipV="1">
            <a:off x="6388100" y="2259013"/>
            <a:ext cx="1236663" cy="172243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 flipH="1">
            <a:off x="6365875" y="4014788"/>
            <a:ext cx="1236663" cy="172243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>
            <a:off x="7046913" y="2287588"/>
            <a:ext cx="0" cy="33242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2" name="Rectangle 18"/>
          <p:cNvSpPr>
            <a:spLocks noChangeArrowheads="1"/>
          </p:cNvSpPr>
          <p:nvPr/>
        </p:nvSpPr>
        <p:spPr bwMode="auto">
          <a:xfrm>
            <a:off x="582011" y="4464115"/>
            <a:ext cx="5169501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 dirty="0">
                <a:latin typeface="Times New Roman" pitchFamily="18" charset="0"/>
              </a:rPr>
              <a:t>ahol az </a:t>
            </a:r>
            <a:r>
              <a:rPr lang="el-GR" altLang="hu-HU" sz="2400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hu-HU" altLang="hu-HU" sz="24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hu-HU" altLang="hu-HU" sz="2400" dirty="0">
                <a:latin typeface="Times New Roman" pitchFamily="18" charset="0"/>
                <a:cs typeface="Times New Roman" pitchFamily="18" charset="0"/>
              </a:rPr>
              <a:t> a valós pólusok és </a:t>
            </a:r>
            <a:r>
              <a:rPr lang="el-GR" altLang="hu-HU" sz="2400" dirty="0">
                <a:latin typeface="Times New Roman" pitchFamily="18" charset="0"/>
              </a:rPr>
              <a:t>α</a:t>
            </a:r>
            <a:r>
              <a:rPr lang="hu-HU" altLang="hu-HU" sz="2400" baseline="-25000" dirty="0">
                <a:latin typeface="Times New Roman" pitchFamily="18" charset="0"/>
              </a:rPr>
              <a:t>j</a:t>
            </a:r>
            <a:r>
              <a:rPr lang="hu-HU" altLang="hu-HU" sz="2400" dirty="0">
                <a:latin typeface="Times New Roman" pitchFamily="18" charset="0"/>
              </a:rPr>
              <a:t> a</a:t>
            </a:r>
            <a:r>
              <a:rPr lang="hu-HU" altLang="hu-HU" dirty="0"/>
              <a:t>  </a:t>
            </a:r>
            <a:r>
              <a:rPr lang="hu-HU" altLang="hu-HU" sz="2400" dirty="0">
                <a:latin typeface="Times New Roman" pitchFamily="18" charset="0"/>
              </a:rPr>
              <a:t>konjugált komplex pólusok </a:t>
            </a:r>
            <a:r>
              <a:rPr lang="hu-HU" altLang="hu-HU" sz="2400" dirty="0" smtClean="0">
                <a:latin typeface="Times New Roman" pitchFamily="18" charset="0"/>
              </a:rPr>
              <a:t>tá</a:t>
            </a:r>
            <a:r>
              <a:rPr lang="hu-HU" altLang="hu-HU" sz="2400" dirty="0" smtClean="0">
                <a:latin typeface="Times New Roman" pitchFamily="18" charset="0"/>
                <a:cs typeface="Times New Roman" pitchFamily="18" charset="0"/>
              </a:rPr>
              <a:t>volsága a képzetes tengelytől.</a:t>
            </a:r>
            <a:endParaRPr lang="hu-HU" altLang="hu-HU" sz="2400" dirty="0">
              <a:latin typeface="Times New Roman" pitchFamily="18" charset="0"/>
              <a:cs typeface="Times New Roman" pitchFamily="18" charset="0"/>
            </a:endParaRPr>
          </a:p>
          <a:p>
            <a:endParaRPr lang="hu-HU" altLang="hu-H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hu-HU" altLang="hu-HU" sz="2400" dirty="0">
                <a:latin typeface="Times New Roman" pitchFamily="18" charset="0"/>
                <a:cs typeface="Times New Roman" pitchFamily="18" charset="0"/>
              </a:rPr>
              <a:t>A túllendülés:</a:t>
            </a:r>
          </a:p>
        </p:txBody>
      </p:sp>
      <p:sp>
        <p:nvSpPr>
          <p:cNvPr id="15373" name="Rectangle 22"/>
          <p:cNvSpPr>
            <a:spLocks noChangeArrowheads="1"/>
          </p:cNvSpPr>
          <p:nvPr/>
        </p:nvSpPr>
        <p:spPr bwMode="auto">
          <a:xfrm>
            <a:off x="601662" y="1583795"/>
            <a:ext cx="5275263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 dirty="0">
                <a:latin typeface="Times New Roman" pitchFamily="18" charset="0"/>
              </a:rPr>
              <a:t>Ha a  nevező polinom gyökei között van egy konjugált komplex póluspár és ezek távolsága az imaginárius tengelytől </a:t>
            </a:r>
            <a:r>
              <a:rPr lang="el-GR" altLang="hu-HU" sz="2400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hu-HU" altLang="hu-HU" sz="2400" dirty="0">
                <a:latin typeface="Times New Roman" pitchFamily="18" charset="0"/>
                <a:cs typeface="Times New Roman" pitchFamily="18" charset="0"/>
              </a:rPr>
              <a:t> és a reális tengelytől </a:t>
            </a:r>
            <a:r>
              <a:rPr lang="el-GR" altLang="hu-HU" sz="2400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hu-HU" altLang="hu-HU" sz="2400" dirty="0">
                <a:latin typeface="Times New Roman" pitchFamily="18" charset="0"/>
                <a:cs typeface="Times New Roman" pitchFamily="18" charset="0"/>
              </a:rPr>
              <a:t>, és </a:t>
            </a:r>
            <a:r>
              <a:rPr lang="el-GR" altLang="hu-HU" sz="2400" dirty="0">
                <a:latin typeface="Times New Roman" pitchFamily="18" charset="0"/>
              </a:rPr>
              <a:t>β</a:t>
            </a:r>
            <a:r>
              <a:rPr lang="hu-HU" altLang="hu-HU" sz="2400" dirty="0">
                <a:latin typeface="Times New Roman" pitchFamily="18" charset="0"/>
              </a:rPr>
              <a:t> &gt; </a:t>
            </a:r>
            <a:r>
              <a:rPr lang="el-GR" altLang="hu-HU" sz="2400" dirty="0">
                <a:latin typeface="Times New Roman" pitchFamily="18" charset="0"/>
              </a:rPr>
              <a:t>α</a:t>
            </a:r>
            <a:r>
              <a:rPr lang="hu-HU" altLang="hu-HU" sz="2400" dirty="0">
                <a:latin typeface="Times New Roman" pitchFamily="18" charset="0"/>
              </a:rPr>
              <a:t>,</a:t>
            </a:r>
            <a:r>
              <a:rPr lang="hu-HU" altLang="hu-HU" dirty="0"/>
              <a:t>  </a:t>
            </a:r>
            <a:r>
              <a:rPr lang="hu-HU" altLang="hu-HU" sz="2400" dirty="0">
                <a:latin typeface="Times New Roman" pitchFamily="18" charset="0"/>
                <a:cs typeface="Times New Roman" pitchFamily="18" charset="0"/>
              </a:rPr>
              <a:t>akkor jobb közelítés a szabályozási időre az alábbi:</a:t>
            </a:r>
          </a:p>
        </p:txBody>
      </p:sp>
      <p:sp>
        <p:nvSpPr>
          <p:cNvPr id="15374" name="Line 23"/>
          <p:cNvSpPr>
            <a:spLocks noChangeShapeType="1"/>
          </p:cNvSpPr>
          <p:nvPr/>
        </p:nvSpPr>
        <p:spPr bwMode="auto">
          <a:xfrm flipH="1" flipV="1">
            <a:off x="6867525" y="3159125"/>
            <a:ext cx="12160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5" name="Line 24"/>
          <p:cNvSpPr>
            <a:spLocks noChangeShapeType="1"/>
          </p:cNvSpPr>
          <p:nvPr/>
        </p:nvSpPr>
        <p:spPr bwMode="auto">
          <a:xfrm flipH="1" flipV="1">
            <a:off x="6867525" y="4778375"/>
            <a:ext cx="12160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6" name="Text Box 25"/>
          <p:cNvSpPr txBox="1">
            <a:spLocks noChangeArrowheads="1"/>
          </p:cNvSpPr>
          <p:nvPr/>
        </p:nvSpPr>
        <p:spPr bwMode="auto">
          <a:xfrm>
            <a:off x="7002463" y="3024188"/>
            <a:ext cx="144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x</a:t>
            </a:r>
          </a:p>
        </p:txBody>
      </p:sp>
      <p:sp>
        <p:nvSpPr>
          <p:cNvPr id="15377" name="Text Box 26"/>
          <p:cNvSpPr txBox="1">
            <a:spLocks noChangeArrowheads="1"/>
          </p:cNvSpPr>
          <p:nvPr/>
        </p:nvSpPr>
        <p:spPr bwMode="auto">
          <a:xfrm>
            <a:off x="5607050" y="3878263"/>
            <a:ext cx="144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x</a:t>
            </a:r>
          </a:p>
        </p:txBody>
      </p:sp>
      <p:sp>
        <p:nvSpPr>
          <p:cNvPr id="15378" name="Text Box 27"/>
          <p:cNvSpPr txBox="1">
            <a:spLocks noChangeArrowheads="1"/>
          </p:cNvSpPr>
          <p:nvPr/>
        </p:nvSpPr>
        <p:spPr bwMode="auto">
          <a:xfrm>
            <a:off x="6992938" y="4640263"/>
            <a:ext cx="144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x</a:t>
            </a:r>
          </a:p>
        </p:txBody>
      </p:sp>
      <p:sp>
        <p:nvSpPr>
          <p:cNvPr id="15379" name="Text Box 28"/>
          <p:cNvSpPr txBox="1">
            <a:spLocks noChangeArrowheads="1"/>
          </p:cNvSpPr>
          <p:nvPr/>
        </p:nvSpPr>
        <p:spPr bwMode="auto">
          <a:xfrm>
            <a:off x="5876925" y="3878263"/>
            <a:ext cx="144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o</a:t>
            </a:r>
          </a:p>
        </p:txBody>
      </p:sp>
      <p:sp>
        <p:nvSpPr>
          <p:cNvPr id="15380" name="Text Box 29"/>
          <p:cNvSpPr txBox="1">
            <a:spLocks noChangeArrowheads="1"/>
          </p:cNvSpPr>
          <p:nvPr/>
        </p:nvSpPr>
        <p:spPr bwMode="auto">
          <a:xfrm>
            <a:off x="881063" y="3608388"/>
            <a:ext cx="1125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hu-HU" altLang="hu-HU"/>
          </a:p>
        </p:txBody>
      </p:sp>
      <p:sp>
        <p:nvSpPr>
          <p:cNvPr id="1538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graphicFrame>
        <p:nvGraphicFramePr>
          <p:cNvPr id="15382" name="Object 30"/>
          <p:cNvGraphicFramePr>
            <a:graphicFrameLocks noChangeAspect="1"/>
          </p:cNvGraphicFramePr>
          <p:nvPr/>
        </p:nvGraphicFramePr>
        <p:xfrm>
          <a:off x="0" y="0"/>
          <a:ext cx="6381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10" imgW="634725" imgH="393529" progId="Equation.DSMT4">
                  <p:embed/>
                </p:oleObj>
              </mc:Choice>
              <mc:Fallback>
                <p:oleObj name="Equation" r:id="rId10" imgW="63472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381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Text Box 32"/>
          <p:cNvSpPr txBox="1">
            <a:spLocks noChangeArrowheads="1"/>
          </p:cNvSpPr>
          <p:nvPr/>
        </p:nvSpPr>
        <p:spPr bwMode="auto">
          <a:xfrm>
            <a:off x="1062038" y="3608388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hu-HU" altLang="hu-HU"/>
          </a:p>
        </p:txBody>
      </p:sp>
      <p:graphicFrame>
        <p:nvGraphicFramePr>
          <p:cNvPr id="15384" name="Object 3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1117196"/>
              </p:ext>
            </p:extLst>
          </p:nvPr>
        </p:nvGraphicFramePr>
        <p:xfrm>
          <a:off x="2456765" y="5523507"/>
          <a:ext cx="22510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12" imgW="1091726" imgH="380835" progId="Equation.DSMT4">
                  <p:embed/>
                </p:oleObj>
              </mc:Choice>
              <mc:Fallback>
                <p:oleObj name="Equation" r:id="rId12" imgW="1091726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765" y="5523507"/>
                        <a:ext cx="22510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6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81443"/>
              </p:ext>
            </p:extLst>
          </p:nvPr>
        </p:nvGraphicFramePr>
        <p:xfrm>
          <a:off x="7813673" y="4596814"/>
          <a:ext cx="32543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4" imgW="215619" imgH="177569" progId="Equation.DSMT4">
                  <p:embed/>
                </p:oleObj>
              </mc:Choice>
              <mc:Fallback>
                <p:oleObj name="Equation" r:id="rId4" imgW="215619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3" y="4596814"/>
                        <a:ext cx="32543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Line 4"/>
          <p:cNvSpPr>
            <a:spLocks noChangeShapeType="1"/>
          </p:cNvSpPr>
          <p:nvPr/>
        </p:nvSpPr>
        <p:spPr bwMode="auto">
          <a:xfrm flipV="1">
            <a:off x="5202236" y="4534901"/>
            <a:ext cx="2871787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 flipV="1">
            <a:off x="7318373" y="2480676"/>
            <a:ext cx="0" cy="3783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1536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798606"/>
              </p:ext>
            </p:extLst>
          </p:nvPr>
        </p:nvGraphicFramePr>
        <p:xfrm>
          <a:off x="6867523" y="2436226"/>
          <a:ext cx="3524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6" imgW="215619" imgH="164885" progId="Equation.DSMT4">
                  <p:embed/>
                </p:oleObj>
              </mc:Choice>
              <mc:Fallback>
                <p:oleObj name="Equation" r:id="rId6" imgW="215619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523" y="2436226"/>
                        <a:ext cx="3524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200" smtClean="0"/>
              <a:t>A szabályozási kör</a:t>
            </a:r>
            <a:r>
              <a:rPr lang="hu-HU" altLang="hu-HU" sz="4000" smtClean="0"/>
              <a:t> </a:t>
            </a:r>
            <a:r>
              <a:rPr lang="hu-HU" altLang="hu-HU" sz="3200" smtClean="0"/>
              <a:t>időtartománybeli minőség jellemzői a pólus-zérus elrendezés alapján</a:t>
            </a:r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 flipH="1" flipV="1">
            <a:off x="3078163" y="4649788"/>
            <a:ext cx="85725" cy="1492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 flipH="1" flipV="1">
            <a:off x="6119755" y="3417643"/>
            <a:ext cx="1198617" cy="1117258"/>
          </a:xfrm>
          <a:prstGeom prst="line">
            <a:avLst/>
          </a:prstGeom>
          <a:noFill/>
          <a:ln w="254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 flipH="1">
            <a:off x="6119756" y="4552364"/>
            <a:ext cx="1198616" cy="1000377"/>
          </a:xfrm>
          <a:prstGeom prst="line">
            <a:avLst/>
          </a:prstGeom>
          <a:noFill/>
          <a:ln w="254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>
            <a:off x="6980120" y="4062127"/>
            <a:ext cx="1" cy="887990"/>
          </a:xfrm>
          <a:prstGeom prst="line">
            <a:avLst/>
          </a:prstGeom>
          <a:noFill/>
          <a:ln w="254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2" name="Rectangle 18"/>
          <p:cNvSpPr>
            <a:spLocks noChangeArrowheads="1"/>
          </p:cNvSpPr>
          <p:nvPr/>
        </p:nvSpPr>
        <p:spPr bwMode="auto">
          <a:xfrm>
            <a:off x="641967" y="3972763"/>
            <a:ext cx="430575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 dirty="0" smtClean="0">
                <a:latin typeface="Times New Roman" pitchFamily="18" charset="0"/>
              </a:rPr>
              <a:t>Kijelölhető egy tartomány, ahol a tá</a:t>
            </a:r>
            <a:r>
              <a:rPr lang="hu-HU" altLang="hu-HU" sz="2400" dirty="0" smtClean="0">
                <a:latin typeface="Times New Roman" pitchFamily="18" charset="0"/>
                <a:cs typeface="Times New Roman" pitchFamily="18" charset="0"/>
              </a:rPr>
              <a:t>volság </a:t>
            </a:r>
            <a:r>
              <a:rPr lang="hu-HU" altLang="hu-HU" sz="2400" dirty="0" smtClean="0">
                <a:latin typeface="Times New Roman" pitchFamily="18" charset="0"/>
                <a:cs typeface="Times New Roman" pitchFamily="18" charset="0"/>
              </a:rPr>
              <a:t>a képzetes </a:t>
            </a:r>
            <a:r>
              <a:rPr lang="hu-HU" altLang="hu-HU" sz="2400" dirty="0" smtClean="0">
                <a:latin typeface="Times New Roman" pitchFamily="18" charset="0"/>
                <a:cs typeface="Times New Roman" pitchFamily="18" charset="0"/>
              </a:rPr>
              <a:t>tengelytől a megengedett maximális beállási idő és az origóba húzott egyenesek szöge a maximálisan megengedett túllendülést adja meg.</a:t>
            </a:r>
            <a:endParaRPr lang="hu-HU" altLang="hu-H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3" name="Rectangle 22"/>
          <p:cNvSpPr>
            <a:spLocks noChangeArrowheads="1"/>
          </p:cNvSpPr>
          <p:nvPr/>
        </p:nvSpPr>
        <p:spPr bwMode="auto">
          <a:xfrm>
            <a:off x="581680" y="1880453"/>
            <a:ext cx="524092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2400" dirty="0" smtClean="0">
                <a:latin typeface="Times New Roman" pitchFamily="18" charset="0"/>
              </a:rPr>
              <a:t>A gyakorlatban a pólusok abszolút értékének reciproka adja az időállandókat, és ezek összegének ötszöröse jó közelítés</a:t>
            </a:r>
            <a:r>
              <a:rPr lang="hu-HU" altLang="hu-H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hu-HU" altLang="hu-H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4" name="Line 23"/>
          <p:cNvSpPr>
            <a:spLocks noChangeShapeType="1"/>
          </p:cNvSpPr>
          <p:nvPr/>
        </p:nvSpPr>
        <p:spPr bwMode="auto">
          <a:xfrm flipH="1" flipV="1">
            <a:off x="6485066" y="4062127"/>
            <a:ext cx="12160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5" name="Line 24"/>
          <p:cNvSpPr>
            <a:spLocks noChangeShapeType="1"/>
          </p:cNvSpPr>
          <p:nvPr/>
        </p:nvSpPr>
        <p:spPr bwMode="auto">
          <a:xfrm flipH="1" flipV="1">
            <a:off x="6553197" y="4947813"/>
            <a:ext cx="12160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6" name="Text Box 25"/>
          <p:cNvSpPr txBox="1">
            <a:spLocks noChangeArrowheads="1"/>
          </p:cNvSpPr>
          <p:nvPr/>
        </p:nvSpPr>
        <p:spPr bwMode="auto">
          <a:xfrm>
            <a:off x="6688136" y="3912698"/>
            <a:ext cx="722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dirty="0"/>
              <a:t>x</a:t>
            </a:r>
          </a:p>
        </p:txBody>
      </p:sp>
      <p:sp>
        <p:nvSpPr>
          <p:cNvPr id="15377" name="Text Box 26"/>
          <p:cNvSpPr txBox="1">
            <a:spLocks noChangeArrowheads="1"/>
          </p:cNvSpPr>
          <p:nvPr/>
        </p:nvSpPr>
        <p:spPr bwMode="auto">
          <a:xfrm>
            <a:off x="6340603" y="4403146"/>
            <a:ext cx="144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dirty="0"/>
              <a:t>x</a:t>
            </a:r>
          </a:p>
        </p:txBody>
      </p:sp>
      <p:sp>
        <p:nvSpPr>
          <p:cNvPr id="15378" name="Text Box 27"/>
          <p:cNvSpPr txBox="1">
            <a:spLocks noChangeArrowheads="1"/>
          </p:cNvSpPr>
          <p:nvPr/>
        </p:nvSpPr>
        <p:spPr bwMode="auto">
          <a:xfrm>
            <a:off x="6678611" y="4812798"/>
            <a:ext cx="144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dirty="0"/>
              <a:t>x</a:t>
            </a:r>
          </a:p>
        </p:txBody>
      </p:sp>
      <p:sp>
        <p:nvSpPr>
          <p:cNvPr id="15379" name="Text Box 28"/>
          <p:cNvSpPr txBox="1">
            <a:spLocks noChangeArrowheads="1"/>
          </p:cNvSpPr>
          <p:nvPr/>
        </p:nvSpPr>
        <p:spPr bwMode="auto">
          <a:xfrm>
            <a:off x="6051547" y="4403146"/>
            <a:ext cx="144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dirty="0"/>
              <a:t>o</a:t>
            </a:r>
          </a:p>
        </p:txBody>
      </p:sp>
      <p:sp>
        <p:nvSpPr>
          <p:cNvPr id="15380" name="Text Box 29"/>
          <p:cNvSpPr txBox="1">
            <a:spLocks noChangeArrowheads="1"/>
          </p:cNvSpPr>
          <p:nvPr/>
        </p:nvSpPr>
        <p:spPr bwMode="auto">
          <a:xfrm>
            <a:off x="881063" y="3608388"/>
            <a:ext cx="1125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hu-HU" altLang="hu-HU"/>
          </a:p>
        </p:txBody>
      </p:sp>
      <p:sp>
        <p:nvSpPr>
          <p:cNvPr id="1538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graphicFrame>
        <p:nvGraphicFramePr>
          <p:cNvPr id="15382" name="Object 30"/>
          <p:cNvGraphicFramePr>
            <a:graphicFrameLocks noChangeAspect="1"/>
          </p:cNvGraphicFramePr>
          <p:nvPr/>
        </p:nvGraphicFramePr>
        <p:xfrm>
          <a:off x="0" y="0"/>
          <a:ext cx="6381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8" imgW="634725" imgH="393529" progId="Equation.DSMT4">
                  <p:embed/>
                </p:oleObj>
              </mc:Choice>
              <mc:Fallback>
                <p:oleObj name="Equation" r:id="rId8" imgW="63472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381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Text Box 32"/>
          <p:cNvSpPr txBox="1">
            <a:spLocks noChangeArrowheads="1"/>
          </p:cNvSpPr>
          <p:nvPr/>
        </p:nvSpPr>
        <p:spPr bwMode="auto">
          <a:xfrm>
            <a:off x="1062038" y="3608388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hu-HU" alt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zövegdoboz 2"/>
              <p:cNvSpPr txBox="1"/>
              <p:nvPr/>
            </p:nvSpPr>
            <p:spPr>
              <a:xfrm>
                <a:off x="581680" y="3096790"/>
                <a:ext cx="3623224" cy="662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hu-HU" sz="2400" b="0" i="1" smtClean="0">
                            <a:latin typeface="Cambria Math"/>
                          </a:rPr>
                          <m:t>𝑎</m:t>
                        </m:r>
                        <m:r>
                          <a:rPr lang="hu-HU" sz="2400" b="0" i="1" smtClean="0">
                            <a:latin typeface="Cambria Math"/>
                          </a:rPr>
                          <m:t>5%</m:t>
                        </m:r>
                      </m:sub>
                    </m:sSub>
                    <m:r>
                      <a:rPr lang="hu-HU" sz="2400" b="0" i="1" smtClean="0">
                        <a:latin typeface="Cambria Math"/>
                      </a:rPr>
                      <m:t> 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≥5∙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hu-HU" sz="24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hu-HU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hu-HU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⌊"/>
                                <m:endChr m:val="⌋"/>
                                <m:ctrlPr>
                                  <a:rPr lang="hu-HU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hu-H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hu-HU" sz="2400" b="0" i="1" dirty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hu-HU" sz="2400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sz="2400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hu-HU" sz="2400" b="0" i="1" dirty="0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hu-HU" sz="2400" b="0" i="1" dirty="0" smtClean="0">
                            <a:latin typeface="Cambria Math"/>
                            <a:ea typeface="Cambria Math"/>
                          </a:rPr>
                          <m:t>2%</m:t>
                        </m:r>
                      </m:sub>
                    </m:sSub>
                  </m:oMath>
                </a14:m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80" y="3096790"/>
                <a:ext cx="3623224" cy="66248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593207" y="4403146"/>
            <a:ext cx="144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992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/>
          <p:cNvSpPr>
            <a:spLocks noChangeArrowheads="1"/>
          </p:cNvSpPr>
          <p:nvPr/>
        </p:nvSpPr>
        <p:spPr bwMode="auto">
          <a:xfrm>
            <a:off x="2169319" y="4418806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209004"/>
              </p:ext>
            </p:extLst>
          </p:nvPr>
        </p:nvGraphicFramePr>
        <p:xfrm>
          <a:off x="2890044" y="4104481"/>
          <a:ext cx="4000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4" imgW="215619" imgH="177569" progId="Equation.DSMT4">
                  <p:embed/>
                </p:oleObj>
              </mc:Choice>
              <mc:Fallback>
                <p:oleObj name="Equation" r:id="rId4" imgW="215619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044" y="4104481"/>
                        <a:ext cx="40005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413544" y="4464843"/>
            <a:ext cx="256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2529681" y="2934493"/>
            <a:ext cx="0" cy="310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666000"/>
              </p:ext>
            </p:extLst>
          </p:nvPr>
        </p:nvGraphicFramePr>
        <p:xfrm>
          <a:off x="2574131" y="2844006"/>
          <a:ext cx="4000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6" imgW="215619" imgH="164885" progId="Equation.DSMT4">
                  <p:embed/>
                </p:oleObj>
              </mc:Choice>
              <mc:Fallback>
                <p:oleObj name="Equation" r:id="rId6" imgW="215619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131" y="2844006"/>
                        <a:ext cx="4000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Rectangle 14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04112"/>
          </a:xfrm>
        </p:spPr>
        <p:txBody>
          <a:bodyPr/>
          <a:lstStyle/>
          <a:p>
            <a:pPr eaLnBrk="1" hangingPunct="1"/>
            <a:r>
              <a:rPr lang="hu-HU" altLang="hu-HU" sz="3600" dirty="0" smtClean="0"/>
              <a:t>Gyökhely görbe, pólus zérus elrendezés</a:t>
            </a:r>
          </a:p>
        </p:txBody>
      </p:sp>
      <p:sp>
        <p:nvSpPr>
          <p:cNvPr id="16423" name="Rectangle 39"/>
          <p:cNvSpPr>
            <a:spLocks noGrp="1" noChangeArrowheads="1"/>
          </p:cNvSpPr>
          <p:nvPr>
            <p:ph type="body" sz="half" idx="1"/>
          </p:nvPr>
        </p:nvSpPr>
        <p:spPr>
          <a:xfrm>
            <a:off x="4438650" y="1365250"/>
            <a:ext cx="4049713" cy="1574800"/>
          </a:xfrm>
        </p:spPr>
        <p:txBody>
          <a:bodyPr lIns="0" tIns="0" rIns="0" bIns="0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u-HU" sz="2400" b="1" smtClean="0">
                <a:latin typeface="Times New Roman" pitchFamily="18" charset="0"/>
              </a:rPr>
              <a:t>A gyökhely görbe a K</a:t>
            </a:r>
            <a:r>
              <a:rPr lang="hu-HU" sz="2400" b="1" baseline="-25000" smtClean="0">
                <a:latin typeface="Times New Roman" pitchFamily="18" charset="0"/>
              </a:rPr>
              <a:t>C</a:t>
            </a:r>
            <a:r>
              <a:rPr lang="hu-HU" sz="2400" b="1" smtClean="0">
                <a:latin typeface="Times New Roman" pitchFamily="18" charset="0"/>
              </a:rPr>
              <a:t> hurokerősítés függvényében történő pólus, zérus vándorlást ábrázolja. </a:t>
            </a:r>
          </a:p>
        </p:txBody>
      </p:sp>
      <p:sp>
        <p:nvSpPr>
          <p:cNvPr id="16393" name="Line 15"/>
          <p:cNvSpPr>
            <a:spLocks noChangeShapeType="1"/>
          </p:cNvSpPr>
          <p:nvPr/>
        </p:nvSpPr>
        <p:spPr bwMode="auto">
          <a:xfrm flipH="1" flipV="1">
            <a:off x="3105944" y="5190331"/>
            <a:ext cx="85725" cy="1492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6394" name="Group 16"/>
          <p:cNvGrpSpPr>
            <a:grpSpLocks/>
          </p:cNvGrpSpPr>
          <p:nvPr/>
        </p:nvGrpSpPr>
        <p:grpSpPr bwMode="auto">
          <a:xfrm>
            <a:off x="455612" y="1642990"/>
            <a:ext cx="3579813" cy="814387"/>
            <a:chOff x="48" y="747"/>
            <a:chExt cx="2124" cy="513"/>
          </a:xfrm>
        </p:grpSpPr>
        <p:sp>
          <p:nvSpPr>
            <p:cNvPr id="16408" name="Rectangle 17"/>
            <p:cNvSpPr>
              <a:spLocks noChangeArrowheads="1"/>
            </p:cNvSpPr>
            <p:nvPr/>
          </p:nvSpPr>
          <p:spPr bwMode="auto">
            <a:xfrm>
              <a:off x="519" y="755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6409" name="Rectangle 18"/>
            <p:cNvSpPr>
              <a:spLocks noChangeArrowheads="1"/>
            </p:cNvSpPr>
            <p:nvPr/>
          </p:nvSpPr>
          <p:spPr bwMode="auto">
            <a:xfrm>
              <a:off x="1373" y="755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6410" name="Line 19"/>
            <p:cNvSpPr>
              <a:spLocks noChangeShapeType="1"/>
            </p:cNvSpPr>
            <p:nvPr/>
          </p:nvSpPr>
          <p:spPr bwMode="auto">
            <a:xfrm>
              <a:off x="1047" y="931"/>
              <a:ext cx="3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11" name="Line 20"/>
            <p:cNvSpPr>
              <a:spLocks noChangeShapeType="1"/>
            </p:cNvSpPr>
            <p:nvPr/>
          </p:nvSpPr>
          <p:spPr bwMode="auto">
            <a:xfrm>
              <a:off x="1901" y="931"/>
              <a:ext cx="2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12" name="Line 21"/>
            <p:cNvSpPr>
              <a:spLocks noChangeShapeType="1"/>
            </p:cNvSpPr>
            <p:nvPr/>
          </p:nvSpPr>
          <p:spPr bwMode="auto">
            <a:xfrm>
              <a:off x="343" y="931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13" name="AutoShape 22"/>
            <p:cNvSpPr>
              <a:spLocks noChangeArrowheads="1"/>
            </p:cNvSpPr>
            <p:nvPr/>
          </p:nvSpPr>
          <p:spPr bwMode="auto">
            <a:xfrm>
              <a:off x="240" y="883"/>
              <a:ext cx="96" cy="96"/>
            </a:xfrm>
            <a:prstGeom prst="flowChartSummingJunction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6414" name="Line 23"/>
            <p:cNvSpPr>
              <a:spLocks noChangeShapeType="1"/>
            </p:cNvSpPr>
            <p:nvPr/>
          </p:nvSpPr>
          <p:spPr bwMode="auto">
            <a:xfrm>
              <a:off x="48" y="93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15" name="Line 24"/>
            <p:cNvSpPr>
              <a:spLocks noChangeShapeType="1"/>
            </p:cNvSpPr>
            <p:nvPr/>
          </p:nvSpPr>
          <p:spPr bwMode="auto">
            <a:xfrm flipV="1">
              <a:off x="294" y="973"/>
              <a:ext cx="0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16" name="Line 25"/>
            <p:cNvSpPr>
              <a:spLocks noChangeShapeType="1"/>
            </p:cNvSpPr>
            <p:nvPr/>
          </p:nvSpPr>
          <p:spPr bwMode="auto">
            <a:xfrm>
              <a:off x="294" y="1260"/>
              <a:ext cx="1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17" name="Line 26"/>
            <p:cNvSpPr>
              <a:spLocks noChangeShapeType="1"/>
            </p:cNvSpPr>
            <p:nvPr/>
          </p:nvSpPr>
          <p:spPr bwMode="auto">
            <a:xfrm flipV="1">
              <a:off x="1994" y="931"/>
              <a:ext cx="0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aphicFrame>
          <p:nvGraphicFramePr>
            <p:cNvPr id="16418" name="Object 27"/>
            <p:cNvGraphicFramePr>
              <a:graphicFrameLocks noChangeAspect="1"/>
            </p:cNvGraphicFramePr>
            <p:nvPr/>
          </p:nvGraphicFramePr>
          <p:xfrm>
            <a:off x="622" y="755"/>
            <a:ext cx="339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1" name="Egyenlet" r:id="rId8" imgW="381000" imgH="228600" progId="Equation.3">
                    <p:embed/>
                  </p:oleObj>
                </mc:Choice>
                <mc:Fallback>
                  <p:oleObj name="Egyenlet" r:id="rId8" imgW="381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755"/>
                          <a:ext cx="339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9" name="Object 28"/>
            <p:cNvGraphicFramePr>
              <a:graphicFrameLocks noChangeAspect="1"/>
            </p:cNvGraphicFramePr>
            <p:nvPr/>
          </p:nvGraphicFramePr>
          <p:xfrm>
            <a:off x="1463" y="747"/>
            <a:ext cx="349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2" name="Equation" r:id="rId10" imgW="393529" imgH="241195" progId="Equation.DSMT4">
                    <p:embed/>
                  </p:oleObj>
                </mc:Choice>
                <mc:Fallback>
                  <p:oleObj name="Equation" r:id="rId10" imgW="393529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" y="747"/>
                          <a:ext cx="349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5" name="Text Box 36"/>
          <p:cNvSpPr txBox="1">
            <a:spLocks noChangeArrowheads="1"/>
          </p:cNvSpPr>
          <p:nvPr/>
        </p:nvSpPr>
        <p:spPr bwMode="auto">
          <a:xfrm>
            <a:off x="1899444" y="3699668"/>
            <a:ext cx="144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x</a:t>
            </a:r>
          </a:p>
        </p:txBody>
      </p:sp>
      <p:sp>
        <p:nvSpPr>
          <p:cNvPr id="16396" name="Text Box 37"/>
          <p:cNvSpPr txBox="1">
            <a:spLocks noChangeArrowheads="1"/>
          </p:cNvSpPr>
          <p:nvPr/>
        </p:nvSpPr>
        <p:spPr bwMode="auto">
          <a:xfrm>
            <a:off x="719931" y="4325143"/>
            <a:ext cx="144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x</a:t>
            </a:r>
          </a:p>
        </p:txBody>
      </p:sp>
      <p:sp>
        <p:nvSpPr>
          <p:cNvPr id="16397" name="Text Box 38"/>
          <p:cNvSpPr txBox="1">
            <a:spLocks noChangeArrowheads="1"/>
          </p:cNvSpPr>
          <p:nvPr/>
        </p:nvSpPr>
        <p:spPr bwMode="auto">
          <a:xfrm>
            <a:off x="1899444" y="4869656"/>
            <a:ext cx="144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x</a:t>
            </a:r>
          </a:p>
        </p:txBody>
      </p:sp>
      <p:graphicFrame>
        <p:nvGraphicFramePr>
          <p:cNvPr id="2" name="Object 4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5638168"/>
              </p:ext>
            </p:extLst>
          </p:nvPr>
        </p:nvGraphicFramePr>
        <p:xfrm>
          <a:off x="3565039" y="3527413"/>
          <a:ext cx="48609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12" imgW="2539800" imgH="419040" progId="Equation.DSMT4">
                  <p:embed/>
                </p:oleObj>
              </mc:Choice>
              <mc:Fallback>
                <p:oleObj name="Equation" r:id="rId12" imgW="2539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039" y="3527413"/>
                        <a:ext cx="486092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6" name="Text Box 42"/>
          <p:cNvSpPr txBox="1">
            <a:spLocks noChangeArrowheads="1"/>
          </p:cNvSpPr>
          <p:nvPr/>
        </p:nvSpPr>
        <p:spPr bwMode="auto">
          <a:xfrm>
            <a:off x="3819426" y="4501184"/>
            <a:ext cx="4794250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 b="1" dirty="0">
                <a:latin typeface="Times New Roman" pitchFamily="18" charset="0"/>
              </a:rPr>
              <a:t>A pólus zérus elrendezés konkrét paraméterek esetén mutatja meg a pólusok és a zérusok helyét.</a:t>
            </a:r>
            <a:br>
              <a:rPr lang="hu-HU" altLang="hu-HU" sz="2400" b="1" dirty="0">
                <a:latin typeface="Times New Roman" pitchFamily="18" charset="0"/>
              </a:rPr>
            </a:br>
            <a:r>
              <a:rPr lang="hu-HU" altLang="hu-HU" sz="2400" dirty="0">
                <a:latin typeface="Times New Roman" pitchFamily="18" charset="0"/>
              </a:rPr>
              <a:t>MATLAB parancs: </a:t>
            </a:r>
            <a:r>
              <a:rPr lang="hu-HU" altLang="hu-HU" sz="2400" dirty="0" err="1">
                <a:latin typeface="Times New Roman" pitchFamily="18" charset="0"/>
              </a:rPr>
              <a:t>pzmap</a:t>
            </a:r>
            <a:r>
              <a:rPr lang="hu-HU" altLang="hu-HU" sz="2400" dirty="0">
                <a:latin typeface="Times New Roman" pitchFamily="18" charset="0"/>
              </a:rPr>
              <a:t>(</a:t>
            </a:r>
            <a:r>
              <a:rPr lang="hu-HU" altLang="hu-HU" sz="2400" dirty="0" err="1">
                <a:latin typeface="Times New Roman" pitchFamily="18" charset="0"/>
              </a:rPr>
              <a:t>Gyr</a:t>
            </a:r>
            <a:r>
              <a:rPr lang="hu-HU" altLang="hu-HU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16400" name="Text Box 43"/>
          <p:cNvSpPr txBox="1">
            <a:spLocks noChangeArrowheads="1"/>
          </p:cNvSpPr>
          <p:nvPr/>
        </p:nvSpPr>
        <p:spPr bwMode="auto">
          <a:xfrm>
            <a:off x="3548508" y="3059733"/>
            <a:ext cx="4030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 dirty="0">
                <a:latin typeface="Times New Roman" pitchFamily="18" charset="0"/>
              </a:rPr>
              <a:t>MATLAB parancs: </a:t>
            </a:r>
            <a:r>
              <a:rPr lang="hu-HU" altLang="hu-HU" sz="2400" dirty="0" err="1">
                <a:latin typeface="Times New Roman" pitchFamily="18" charset="0"/>
              </a:rPr>
              <a:t>rlocus</a:t>
            </a:r>
            <a:r>
              <a:rPr lang="hu-HU" altLang="hu-HU" sz="2400" dirty="0">
                <a:latin typeface="Times New Roman" pitchFamily="18" charset="0"/>
              </a:rPr>
              <a:t>(</a:t>
            </a:r>
            <a:r>
              <a:rPr lang="hu-HU" altLang="hu-HU" sz="2400" dirty="0" err="1">
                <a:latin typeface="Times New Roman" pitchFamily="18" charset="0"/>
              </a:rPr>
              <a:t>Gyr</a:t>
            </a:r>
            <a:r>
              <a:rPr lang="hu-HU" altLang="hu-HU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16401" name="Freeform 44"/>
          <p:cNvSpPr>
            <a:spLocks/>
          </p:cNvSpPr>
          <p:nvPr/>
        </p:nvSpPr>
        <p:spPr bwMode="auto">
          <a:xfrm>
            <a:off x="1929606" y="3024981"/>
            <a:ext cx="600075" cy="809625"/>
          </a:xfrm>
          <a:custGeom>
            <a:avLst/>
            <a:gdLst>
              <a:gd name="T0" fmla="*/ 14288 w 378"/>
              <a:gd name="T1" fmla="*/ 809625 h 345"/>
              <a:gd name="T2" fmla="*/ 14288 w 378"/>
              <a:gd name="T3" fmla="*/ 610152 h 345"/>
              <a:gd name="T4" fmla="*/ 104775 w 378"/>
              <a:gd name="T5" fmla="*/ 344971 h 345"/>
              <a:gd name="T6" fmla="*/ 284163 w 378"/>
              <a:gd name="T7" fmla="*/ 77442 h 345"/>
              <a:gd name="T8" fmla="*/ 420688 w 378"/>
              <a:gd name="T9" fmla="*/ 11734 h 345"/>
              <a:gd name="T10" fmla="*/ 509588 w 378"/>
              <a:gd name="T11" fmla="*/ 11734 h 345"/>
              <a:gd name="T12" fmla="*/ 600075 w 378"/>
              <a:gd name="T13" fmla="*/ 11734 h 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8" h="345">
                <a:moveTo>
                  <a:pt x="9" y="345"/>
                </a:moveTo>
                <a:cubicBezTo>
                  <a:pt x="4" y="319"/>
                  <a:pt x="0" y="293"/>
                  <a:pt x="9" y="260"/>
                </a:cubicBezTo>
                <a:cubicBezTo>
                  <a:pt x="18" y="227"/>
                  <a:pt x="38" y="185"/>
                  <a:pt x="66" y="147"/>
                </a:cubicBezTo>
                <a:cubicBezTo>
                  <a:pt x="94" y="109"/>
                  <a:pt x="146" y="57"/>
                  <a:pt x="179" y="33"/>
                </a:cubicBezTo>
                <a:cubicBezTo>
                  <a:pt x="212" y="9"/>
                  <a:pt x="241" y="10"/>
                  <a:pt x="265" y="5"/>
                </a:cubicBezTo>
                <a:cubicBezTo>
                  <a:pt x="289" y="0"/>
                  <a:pt x="302" y="5"/>
                  <a:pt x="321" y="5"/>
                </a:cubicBezTo>
                <a:cubicBezTo>
                  <a:pt x="340" y="5"/>
                  <a:pt x="359" y="5"/>
                  <a:pt x="378" y="5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402" name="Freeform 45"/>
          <p:cNvSpPr>
            <a:spLocks/>
          </p:cNvSpPr>
          <p:nvPr/>
        </p:nvSpPr>
        <p:spPr bwMode="auto">
          <a:xfrm flipV="1">
            <a:off x="1943894" y="5049043"/>
            <a:ext cx="600075" cy="900113"/>
          </a:xfrm>
          <a:custGeom>
            <a:avLst/>
            <a:gdLst>
              <a:gd name="T0" fmla="*/ 14288 w 378"/>
              <a:gd name="T1" fmla="*/ 900113 h 345"/>
              <a:gd name="T2" fmla="*/ 14288 w 378"/>
              <a:gd name="T3" fmla="*/ 678346 h 345"/>
              <a:gd name="T4" fmla="*/ 104775 w 378"/>
              <a:gd name="T5" fmla="*/ 383526 h 345"/>
              <a:gd name="T6" fmla="*/ 284163 w 378"/>
              <a:gd name="T7" fmla="*/ 86098 h 345"/>
              <a:gd name="T8" fmla="*/ 420688 w 378"/>
              <a:gd name="T9" fmla="*/ 13045 h 345"/>
              <a:gd name="T10" fmla="*/ 509588 w 378"/>
              <a:gd name="T11" fmla="*/ 13045 h 345"/>
              <a:gd name="T12" fmla="*/ 600075 w 378"/>
              <a:gd name="T13" fmla="*/ 13045 h 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8" h="345">
                <a:moveTo>
                  <a:pt x="9" y="345"/>
                </a:moveTo>
                <a:cubicBezTo>
                  <a:pt x="4" y="319"/>
                  <a:pt x="0" y="293"/>
                  <a:pt x="9" y="260"/>
                </a:cubicBezTo>
                <a:cubicBezTo>
                  <a:pt x="18" y="227"/>
                  <a:pt x="38" y="185"/>
                  <a:pt x="66" y="147"/>
                </a:cubicBezTo>
                <a:cubicBezTo>
                  <a:pt x="94" y="109"/>
                  <a:pt x="146" y="57"/>
                  <a:pt x="179" y="33"/>
                </a:cubicBezTo>
                <a:cubicBezTo>
                  <a:pt x="212" y="9"/>
                  <a:pt x="241" y="10"/>
                  <a:pt x="265" y="5"/>
                </a:cubicBezTo>
                <a:cubicBezTo>
                  <a:pt x="289" y="0"/>
                  <a:pt x="302" y="5"/>
                  <a:pt x="321" y="5"/>
                </a:cubicBezTo>
                <a:cubicBezTo>
                  <a:pt x="340" y="5"/>
                  <a:pt x="359" y="5"/>
                  <a:pt x="378" y="5"/>
                </a:cubicBezTo>
              </a:path>
            </a:pathLst>
          </a:custGeom>
          <a:noFill/>
          <a:ln w="12700" cmpd="sng">
            <a:solidFill>
              <a:schemeClr val="hlink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403" name="Text Box 46"/>
          <p:cNvSpPr txBox="1">
            <a:spLocks noChangeArrowheads="1"/>
          </p:cNvSpPr>
          <p:nvPr/>
        </p:nvSpPr>
        <p:spPr bwMode="auto">
          <a:xfrm>
            <a:off x="2304256" y="4325143"/>
            <a:ext cx="134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x</a:t>
            </a:r>
          </a:p>
        </p:txBody>
      </p:sp>
      <p:sp>
        <p:nvSpPr>
          <p:cNvPr id="16404" name="Oval 47"/>
          <p:cNvSpPr>
            <a:spLocks noChangeArrowheads="1"/>
          </p:cNvSpPr>
          <p:nvPr/>
        </p:nvSpPr>
        <p:spPr bwMode="auto">
          <a:xfrm>
            <a:off x="1313656" y="4433093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6405" name="Line 48"/>
          <p:cNvSpPr>
            <a:spLocks noChangeShapeType="1"/>
          </p:cNvSpPr>
          <p:nvPr/>
        </p:nvSpPr>
        <p:spPr bwMode="auto">
          <a:xfrm>
            <a:off x="773906" y="4464843"/>
            <a:ext cx="26987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406" name="Line 49"/>
          <p:cNvSpPr>
            <a:spLocks noChangeShapeType="1"/>
          </p:cNvSpPr>
          <p:nvPr/>
        </p:nvSpPr>
        <p:spPr bwMode="auto">
          <a:xfrm flipH="1">
            <a:off x="1089819" y="4464843"/>
            <a:ext cx="26987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407" name="Line 50"/>
          <p:cNvSpPr>
            <a:spLocks noChangeShapeType="1"/>
          </p:cNvSpPr>
          <p:nvPr/>
        </p:nvSpPr>
        <p:spPr bwMode="auto">
          <a:xfrm>
            <a:off x="2213769" y="4464843"/>
            <a:ext cx="13652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7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14387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Gyökhelygörbe (Root-locus) diagram</a:t>
            </a:r>
          </a:p>
        </p:txBody>
      </p:sp>
      <p:pic>
        <p:nvPicPr>
          <p:cNvPr id="17411" name="Picture 6" descr="rlocu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2025" y="1089025"/>
            <a:ext cx="5310188" cy="4629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927100" y="5903913"/>
            <a:ext cx="73818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u-HU" sz="2400"/>
              <a:t>Figyelem: Az ábra </a:t>
            </a:r>
            <a:r>
              <a:rPr lang="hu-HU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hu-HU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hu-HU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=</a:t>
            </a:r>
            <a:r>
              <a:rPr lang="hu-HU" sz="2400"/>
              <a:t> 1 kiindulási érték mellett lett felvéve.</a:t>
            </a:r>
          </a:p>
        </p:txBody>
      </p:sp>
    </p:spTree>
    <p:extLst>
      <p:ext uri="{BB962C8B-B14F-4D97-AF65-F5344CB8AC3E}">
        <p14:creationId xmlns:p14="http://schemas.microsoft.com/office/powerpoint/2010/main" val="24781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01675" y="1223963"/>
            <a:ext cx="7785100" cy="3330575"/>
          </a:xfrm>
        </p:spPr>
        <p:txBody>
          <a:bodyPr/>
          <a:lstStyle/>
          <a:p>
            <a:pPr eaLnBrk="1" hangingPunct="1"/>
            <a:r>
              <a:rPr lang="hu-HU" altLang="hu-HU" sz="5400" smtClean="0"/>
              <a:t>Stabilitás vizsgálat a felnyitott hurok átviteli függvénye alapján</a:t>
            </a:r>
          </a:p>
        </p:txBody>
      </p:sp>
    </p:spTree>
    <p:extLst>
      <p:ext uri="{BB962C8B-B14F-4D97-AF65-F5344CB8AC3E}">
        <p14:creationId xmlns:p14="http://schemas.microsoft.com/office/powerpoint/2010/main" val="14981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3200" smtClean="0"/>
              <a:t>A szabályozási kör felnyitott hurokátviteli függvényéhez tartozó szakkifejezések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3519488"/>
            <a:ext cx="8326438" cy="29241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u-HU" sz="2000" smtClean="0"/>
              <a:t>A </a:t>
            </a:r>
            <a:r>
              <a:rPr lang="hu-HU" sz="2000" b="1" smtClean="0"/>
              <a:t>vágási </a:t>
            </a:r>
            <a:r>
              <a:rPr lang="hu-HU" sz="2000" smtClean="0"/>
              <a:t>(</a:t>
            </a:r>
            <a:r>
              <a:rPr lang="en-US" sz="2000" smtClean="0"/>
              <a:t>gain crossover</a:t>
            </a:r>
            <a:r>
              <a:rPr lang="hu-HU" sz="2000" smtClean="0"/>
              <a:t>) </a:t>
            </a:r>
            <a:r>
              <a:rPr lang="hu-HU" sz="2000" b="1" smtClean="0"/>
              <a:t>körfrekvencia</a:t>
            </a:r>
            <a:r>
              <a:rPr lang="hu-HU" sz="2000" smtClean="0"/>
              <a:t> az a körfrekvencia ahol az amplitúdó átvitel értéke 1.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u-HU" sz="2000" smtClean="0"/>
              <a:t>A </a:t>
            </a:r>
            <a:r>
              <a:rPr lang="hu-HU" sz="2000" b="1" smtClean="0"/>
              <a:t>fázis-kereszteződési</a:t>
            </a:r>
            <a:r>
              <a:rPr lang="hu-HU" sz="2000" smtClean="0"/>
              <a:t> (</a:t>
            </a:r>
            <a:r>
              <a:rPr lang="en-US" sz="2000" smtClean="0"/>
              <a:t>phase crossover</a:t>
            </a:r>
            <a:r>
              <a:rPr lang="hu-HU" sz="2000" smtClean="0"/>
              <a:t>) </a:t>
            </a:r>
            <a:r>
              <a:rPr lang="hu-HU" sz="2000" b="1" smtClean="0"/>
              <a:t>körfrekvencia</a:t>
            </a:r>
            <a:r>
              <a:rPr lang="hu-HU" sz="2000" smtClean="0"/>
              <a:t> az a körfrekvencia ahol fázistolás -180</a:t>
            </a:r>
            <a:r>
              <a:rPr lang="en-US" sz="2000" smtClean="0">
                <a:cs typeface="Times New Roman" pitchFamily="18" charset="0"/>
              </a:rPr>
              <a:t>º</a:t>
            </a:r>
            <a:r>
              <a:rPr lang="hu-HU" sz="2000" smtClean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u-HU" sz="2000" smtClean="0"/>
              <a:t>Van </a:t>
            </a:r>
            <a:r>
              <a:rPr lang="hu-HU" sz="2000" b="1" smtClean="0"/>
              <a:t>fázistartalék</a:t>
            </a:r>
            <a:r>
              <a:rPr lang="hu-HU" sz="2000" smtClean="0"/>
              <a:t> (pm) ha </a:t>
            </a:r>
            <a:r>
              <a:rPr lang="hu-HU" sz="2000" smtClean="0">
                <a:cs typeface="Times New Roman" pitchFamily="18" charset="0"/>
              </a:rPr>
              <a:t>teljesül: (fázistolás a vágási </a:t>
            </a:r>
            <a:r>
              <a:rPr lang="hu-HU" sz="2000" smtClean="0"/>
              <a:t>körfrekvenciánál) + 180</a:t>
            </a:r>
            <a:r>
              <a:rPr lang="en-US" sz="2000" smtClean="0">
                <a:cs typeface="Times New Roman" pitchFamily="18" charset="0"/>
              </a:rPr>
              <a:t>º</a:t>
            </a:r>
            <a:r>
              <a:rPr lang="hu-HU" sz="2000" smtClean="0">
                <a:cs typeface="Times New Roman" pitchFamily="18" charset="0"/>
              </a:rPr>
              <a:t> érték pozitív.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u-HU" sz="2000" smtClean="0">
                <a:cs typeface="Times New Roman" pitchFamily="18" charset="0"/>
              </a:rPr>
              <a:t>Van </a:t>
            </a:r>
            <a:r>
              <a:rPr lang="hu-HU" sz="2000" b="1" smtClean="0">
                <a:cs typeface="Times New Roman" pitchFamily="18" charset="0"/>
              </a:rPr>
              <a:t>erősítéstartalék</a:t>
            </a:r>
            <a:r>
              <a:rPr lang="hu-HU" sz="2000" smtClean="0">
                <a:cs typeface="Times New Roman" pitchFamily="18" charset="0"/>
              </a:rPr>
              <a:t> (gm) ha teljesül: a </a:t>
            </a:r>
            <a:r>
              <a:rPr lang="hu-HU" sz="2000" smtClean="0"/>
              <a:t>fázis-kereszteződési körfrekvenciához tartozó erősítés reciprok értéke nagyobb, mint 1. </a:t>
            </a:r>
            <a:endParaRPr lang="en-US" sz="2000" smtClean="0"/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66738" y="2979738"/>
          <a:ext cx="427513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Equation" r:id="rId3" imgW="2159000" imgH="228600" progId="Equation.DSMT4">
                  <p:embed/>
                </p:oleObj>
              </mc:Choice>
              <mc:Fallback>
                <p:oleObj name="Equation" r:id="rId3" imgW="2159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979738"/>
                        <a:ext cx="427513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AutoShape 6"/>
          <p:cNvSpPr>
            <a:spLocks noChangeArrowheads="1"/>
          </p:cNvSpPr>
          <p:nvPr/>
        </p:nvSpPr>
        <p:spPr bwMode="auto">
          <a:xfrm>
            <a:off x="881063" y="1900238"/>
            <a:ext cx="180975" cy="179387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 flipH="1" flipV="1">
            <a:off x="3357563" y="2619375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 flipV="1">
            <a:off x="4662488" y="1943100"/>
            <a:ext cx="0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476250" y="198913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1060450" y="1989138"/>
            <a:ext cx="452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2366963" y="1989138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>
            <a:off x="3402013" y="1989138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18444" name="Object 13"/>
          <p:cNvGraphicFramePr>
            <a:graphicFrameLocks noChangeAspect="1"/>
          </p:cNvGraphicFramePr>
          <p:nvPr/>
        </p:nvGraphicFramePr>
        <p:xfrm>
          <a:off x="1062038" y="1584325"/>
          <a:ext cx="44608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5" imgW="291973" imgH="203112" progId="Equation.DSMT4">
                  <p:embed/>
                </p:oleObj>
              </mc:Choice>
              <mc:Fallback>
                <p:oleObj name="Equation" r:id="rId5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1584325"/>
                        <a:ext cx="446087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4"/>
          <p:cNvGraphicFramePr>
            <a:graphicFrameLocks noChangeAspect="1"/>
          </p:cNvGraphicFramePr>
          <p:nvPr/>
        </p:nvGraphicFramePr>
        <p:xfrm>
          <a:off x="4527550" y="1584325"/>
          <a:ext cx="4651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7" imgW="304536" imgH="203024" progId="Equation.DSMT4">
                  <p:embed/>
                </p:oleObj>
              </mc:Choice>
              <mc:Fallback>
                <p:oleObj name="Equation" r:id="rId7" imgW="30453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584325"/>
                        <a:ext cx="4651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5"/>
          <p:cNvGraphicFramePr>
            <a:graphicFrameLocks noChangeAspect="1"/>
          </p:cNvGraphicFramePr>
          <p:nvPr/>
        </p:nvGraphicFramePr>
        <p:xfrm>
          <a:off x="431800" y="1584325"/>
          <a:ext cx="4460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9" imgW="291973" imgH="203112" progId="Equation.DSMT4">
                  <p:embed/>
                </p:oleObj>
              </mc:Choice>
              <mc:Fallback>
                <p:oleObj name="Equation" r:id="rId9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584325"/>
                        <a:ext cx="446088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6"/>
          <p:cNvGraphicFramePr>
            <a:graphicFrameLocks noChangeAspect="1"/>
          </p:cNvGraphicFramePr>
          <p:nvPr/>
        </p:nvGraphicFramePr>
        <p:xfrm>
          <a:off x="836613" y="2079625"/>
          <a:ext cx="125412" cy="9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11" imgW="126780" imgH="101424" progId="Equation.DSMT4">
                  <p:embed/>
                </p:oleObj>
              </mc:Choice>
              <mc:Fallback>
                <p:oleObj name="Equation" r:id="rId11" imgW="126780" imgH="101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079625"/>
                        <a:ext cx="125412" cy="9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8" name="Group 28"/>
          <p:cNvGrpSpPr>
            <a:grpSpLocks/>
          </p:cNvGrpSpPr>
          <p:nvPr/>
        </p:nvGrpSpPr>
        <p:grpSpPr bwMode="auto">
          <a:xfrm>
            <a:off x="2592388" y="1697038"/>
            <a:ext cx="809625" cy="539750"/>
            <a:chOff x="2710" y="1054"/>
            <a:chExt cx="652" cy="454"/>
          </a:xfrm>
        </p:grpSpPr>
        <p:sp>
          <p:nvSpPr>
            <p:cNvPr id="18462" name="Rectangle 25"/>
            <p:cNvSpPr>
              <a:spLocks noChangeArrowheads="1"/>
            </p:cNvSpPr>
            <p:nvPr/>
          </p:nvSpPr>
          <p:spPr bwMode="auto">
            <a:xfrm>
              <a:off x="2710" y="1054"/>
              <a:ext cx="652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graphicFrame>
          <p:nvGraphicFramePr>
            <p:cNvPr id="18463" name="Object 17"/>
            <p:cNvGraphicFramePr>
              <a:graphicFrameLocks noChangeAspect="1"/>
            </p:cNvGraphicFramePr>
            <p:nvPr/>
          </p:nvGraphicFramePr>
          <p:xfrm>
            <a:off x="2766" y="1134"/>
            <a:ext cx="56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3" name="Equation" r:id="rId13" imgW="393529" imgH="228501" progId="Equation.DSMT4">
                    <p:embed/>
                  </p:oleObj>
                </mc:Choice>
                <mc:Fallback>
                  <p:oleObj name="Equation" r:id="rId13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1134"/>
                          <a:ext cx="568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9" name="Group 27"/>
          <p:cNvGrpSpPr>
            <a:grpSpLocks/>
          </p:cNvGrpSpPr>
          <p:nvPr/>
        </p:nvGrpSpPr>
        <p:grpSpPr bwMode="auto">
          <a:xfrm>
            <a:off x="1511300" y="1697038"/>
            <a:ext cx="809625" cy="541337"/>
            <a:chOff x="1661" y="1054"/>
            <a:chExt cx="652" cy="454"/>
          </a:xfrm>
        </p:grpSpPr>
        <p:sp>
          <p:nvSpPr>
            <p:cNvPr id="18460" name="Rectangle 23"/>
            <p:cNvSpPr>
              <a:spLocks noChangeArrowheads="1"/>
            </p:cNvSpPr>
            <p:nvPr/>
          </p:nvSpPr>
          <p:spPr bwMode="auto">
            <a:xfrm>
              <a:off x="1661" y="1054"/>
              <a:ext cx="652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graphicFrame>
          <p:nvGraphicFramePr>
            <p:cNvPr id="18461" name="Object 18"/>
            <p:cNvGraphicFramePr>
              <a:graphicFrameLocks noChangeAspect="1"/>
            </p:cNvGraphicFramePr>
            <p:nvPr/>
          </p:nvGraphicFramePr>
          <p:xfrm>
            <a:off x="1718" y="1139"/>
            <a:ext cx="56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4" name="Equation" r:id="rId15" imgW="406224" imgH="228501" progId="Equation.DSMT4">
                    <p:embed/>
                  </p:oleObj>
                </mc:Choice>
                <mc:Fallback>
                  <p:oleObj name="Equation" r:id="rId15" imgW="40622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1139"/>
                          <a:ext cx="56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50" name="Group 29"/>
          <p:cNvGrpSpPr>
            <a:grpSpLocks/>
          </p:cNvGrpSpPr>
          <p:nvPr/>
        </p:nvGrpSpPr>
        <p:grpSpPr bwMode="auto">
          <a:xfrm>
            <a:off x="3671888" y="1695450"/>
            <a:ext cx="765175" cy="541338"/>
            <a:chOff x="3787" y="998"/>
            <a:chExt cx="652" cy="454"/>
          </a:xfrm>
        </p:grpSpPr>
        <p:sp>
          <p:nvSpPr>
            <p:cNvPr id="18458" name="Rectangle 24"/>
            <p:cNvSpPr>
              <a:spLocks noChangeArrowheads="1"/>
            </p:cNvSpPr>
            <p:nvPr/>
          </p:nvSpPr>
          <p:spPr bwMode="auto">
            <a:xfrm>
              <a:off x="3787" y="998"/>
              <a:ext cx="652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graphicFrame>
          <p:nvGraphicFramePr>
            <p:cNvPr id="18459" name="Object 19"/>
            <p:cNvGraphicFramePr>
              <a:graphicFrameLocks noChangeAspect="1"/>
            </p:cNvGraphicFramePr>
            <p:nvPr/>
          </p:nvGraphicFramePr>
          <p:xfrm>
            <a:off x="3806" y="1066"/>
            <a:ext cx="60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5" name="Equation" r:id="rId17" imgW="393529" imgH="228501" progId="Equation.DSMT4">
                    <p:embed/>
                  </p:oleObj>
                </mc:Choice>
                <mc:Fallback>
                  <p:oleObj name="Equation" r:id="rId17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6" y="1066"/>
                          <a:ext cx="605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51" name="Group 30"/>
          <p:cNvGrpSpPr>
            <a:grpSpLocks/>
          </p:cNvGrpSpPr>
          <p:nvPr/>
        </p:nvGrpSpPr>
        <p:grpSpPr bwMode="auto">
          <a:xfrm>
            <a:off x="2592388" y="2349500"/>
            <a:ext cx="765175" cy="539750"/>
            <a:chOff x="2908" y="1791"/>
            <a:chExt cx="652" cy="454"/>
          </a:xfrm>
        </p:grpSpPr>
        <p:sp>
          <p:nvSpPr>
            <p:cNvPr id="18456" name="Rectangle 26"/>
            <p:cNvSpPr>
              <a:spLocks noChangeArrowheads="1"/>
            </p:cNvSpPr>
            <p:nvPr/>
          </p:nvSpPr>
          <p:spPr bwMode="auto">
            <a:xfrm>
              <a:off x="2908" y="1791"/>
              <a:ext cx="652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graphicFrame>
          <p:nvGraphicFramePr>
            <p:cNvPr id="18457" name="Object 20"/>
            <p:cNvGraphicFramePr>
              <a:graphicFrameLocks noChangeAspect="1"/>
            </p:cNvGraphicFramePr>
            <p:nvPr/>
          </p:nvGraphicFramePr>
          <p:xfrm>
            <a:off x="2936" y="1846"/>
            <a:ext cx="56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6" name="Equation" r:id="rId19" imgW="393529" imgH="228501" progId="Equation.DSMT4">
                    <p:embed/>
                  </p:oleObj>
                </mc:Choice>
                <mc:Fallback>
                  <p:oleObj name="Equation" r:id="rId19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6" y="1846"/>
                          <a:ext cx="568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52" name="Line 21"/>
          <p:cNvSpPr>
            <a:spLocks noChangeShapeType="1"/>
          </p:cNvSpPr>
          <p:nvPr/>
        </p:nvSpPr>
        <p:spPr bwMode="auto">
          <a:xfrm>
            <a:off x="4437063" y="19431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53" name="Line 22"/>
          <p:cNvSpPr>
            <a:spLocks noChangeShapeType="1"/>
          </p:cNvSpPr>
          <p:nvPr/>
        </p:nvSpPr>
        <p:spPr bwMode="auto">
          <a:xfrm flipH="1">
            <a:off x="971550" y="2619375"/>
            <a:ext cx="1576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454" name="Text Box 32"/>
          <p:cNvSpPr txBox="1">
            <a:spLocks noChangeArrowheads="1"/>
          </p:cNvSpPr>
          <p:nvPr/>
        </p:nvSpPr>
        <p:spPr bwMode="auto">
          <a:xfrm>
            <a:off x="5202238" y="1538288"/>
            <a:ext cx="3375025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>
                <a:latin typeface="Times New Roman" pitchFamily="18" charset="0"/>
              </a:rPr>
              <a:t>A felnyitott hurokátviteli függvény a szabályozási kör rendelkező és ellenőrző jele közötti jelátviteli tagok szorzata.</a:t>
            </a:r>
          </a:p>
        </p:txBody>
      </p:sp>
      <p:graphicFrame>
        <p:nvGraphicFramePr>
          <p:cNvPr id="18455" name="Object 33"/>
          <p:cNvGraphicFramePr>
            <a:graphicFrameLocks noChangeAspect="1"/>
          </p:cNvGraphicFramePr>
          <p:nvPr/>
        </p:nvGraphicFramePr>
        <p:xfrm>
          <a:off x="938213" y="2284413"/>
          <a:ext cx="62071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Equation" r:id="rId21" imgW="406224" imgH="228501" progId="Equation.DSMT4">
                  <p:embed/>
                </p:oleObj>
              </mc:Choice>
              <mc:Fallback>
                <p:oleObj name="Equation" r:id="rId21" imgW="40622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2284413"/>
                        <a:ext cx="62071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30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76545" y="54868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hu-HU" sz="3200" dirty="0" smtClean="0"/>
              <a:t>Stabilitás vizsgálat a szabályozási kör felnyitott hurokátviteli függvénye alapján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185382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sz="2800" b="1" dirty="0" smtClean="0">
                <a:latin typeface="Times New Roman" pitchFamily="18" charset="0"/>
              </a:rPr>
              <a:t>A stabilitás definíciója: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sz="2400" dirty="0" smtClean="0">
                <a:latin typeface="Times New Roman" pitchFamily="18" charset="0"/>
              </a:rPr>
              <a:t>Ha a vágási körfrekvencián van fázistartalék és </a:t>
            </a:r>
            <a:br>
              <a:rPr lang="hu-HU" sz="2400" dirty="0" smtClean="0">
                <a:latin typeface="Times New Roman" pitchFamily="18" charset="0"/>
              </a:rPr>
            </a:br>
            <a:r>
              <a:rPr lang="hu-HU" sz="2400" dirty="0" smtClean="0">
                <a:latin typeface="Times New Roman" pitchFamily="18" charset="0"/>
              </a:rPr>
              <a:t>a fázis-kereszteződési körfrekvencián van erősítés-tartalék, akkor stabil a szabályozási kör.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sz="2400" dirty="0" smtClean="0">
                <a:latin typeface="Times New Roman" pitchFamily="18" charset="0"/>
              </a:rPr>
              <a:t>Ha több vágási körfrekvencia van, akkor valamennyinél kell lennie fázistartaléknak.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sz="2400" dirty="0" smtClean="0">
                <a:latin typeface="Times New Roman" pitchFamily="18" charset="0"/>
              </a:rPr>
              <a:t>Ha több fázis-kereszteződési körfrekvencia van, akkor csak a legnagyobb értékű fázis-kereszteződési körfrekvencián kell meglennie az erősítés-tartaléknak. </a:t>
            </a:r>
            <a:endParaRPr lang="hu-HU" sz="2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hu-HU" sz="2400" dirty="0">
                <a:latin typeface="Times New Roman" pitchFamily="18" charset="0"/>
              </a:rPr>
              <a:t>A leggyakrabban előforduló eset, amikor a felnyitott hurokátviteli függvénynek (G</a:t>
            </a:r>
            <a:r>
              <a:rPr lang="hu-HU" sz="2400" baseline="-25000" dirty="0">
                <a:latin typeface="Times New Roman" pitchFamily="18" charset="0"/>
              </a:rPr>
              <a:t>0</a:t>
            </a:r>
            <a:r>
              <a:rPr lang="hu-HU" sz="2400" dirty="0">
                <a:latin typeface="Times New Roman" pitchFamily="18" charset="0"/>
              </a:rPr>
              <a:t>(s)) egy vágási és egy fázis-kereszteződési körfrekvencia értéke van. </a:t>
            </a:r>
          </a:p>
        </p:txBody>
      </p:sp>
    </p:spTree>
    <p:extLst>
      <p:ext uri="{BB962C8B-B14F-4D97-AF65-F5344CB8AC3E}">
        <p14:creationId xmlns:p14="http://schemas.microsoft.com/office/powerpoint/2010/main" val="133045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21550" y="1585119"/>
            <a:ext cx="1530350" cy="809625"/>
          </a:xfrm>
        </p:spPr>
        <p:txBody>
          <a:bodyPr/>
          <a:lstStyle/>
          <a:p>
            <a:pPr eaLnBrk="1" hangingPunct="1">
              <a:defRPr/>
            </a:pPr>
            <a:r>
              <a:rPr lang="hu-HU" dirty="0" smtClean="0"/>
              <a:t>Példa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 flipV="1">
            <a:off x="2232025" y="1404938"/>
            <a:ext cx="0" cy="1169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4662487" y="865188"/>
            <a:ext cx="1169988" cy="990600"/>
            <a:chOff x="2550" y="1308"/>
            <a:chExt cx="528" cy="336"/>
          </a:xfrm>
        </p:grpSpPr>
        <p:sp>
          <p:nvSpPr>
            <p:cNvPr id="19492" name="Rectangle 5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9493" name="Text Box 6"/>
            <p:cNvSpPr txBox="1">
              <a:spLocks noChangeArrowheads="1"/>
            </p:cNvSpPr>
            <p:nvPr/>
          </p:nvSpPr>
          <p:spPr bwMode="auto">
            <a:xfrm>
              <a:off x="2555" y="1350"/>
              <a:ext cx="8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endParaRPr lang="hu-HU" altLang="hu-HU" sz="2400">
                <a:latin typeface="Times New Roman" pitchFamily="18" charset="0"/>
              </a:endParaRPr>
            </a:p>
          </p:txBody>
        </p:sp>
      </p:grpSp>
      <p:grpSp>
        <p:nvGrpSpPr>
          <p:cNvPr id="19461" name="Group 7"/>
          <p:cNvGrpSpPr>
            <a:grpSpLocks/>
          </p:cNvGrpSpPr>
          <p:nvPr/>
        </p:nvGrpSpPr>
        <p:grpSpPr bwMode="auto">
          <a:xfrm>
            <a:off x="2906712" y="955676"/>
            <a:ext cx="1349375" cy="900112"/>
            <a:chOff x="2550" y="1308"/>
            <a:chExt cx="528" cy="336"/>
          </a:xfrm>
        </p:grpSpPr>
        <p:sp>
          <p:nvSpPr>
            <p:cNvPr id="19490" name="Rectangle 8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9491" name="Text Box 9"/>
            <p:cNvSpPr txBox="1">
              <a:spLocks noChangeArrowheads="1"/>
            </p:cNvSpPr>
            <p:nvPr/>
          </p:nvSpPr>
          <p:spPr bwMode="auto">
            <a:xfrm>
              <a:off x="2563" y="1350"/>
              <a:ext cx="7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endParaRPr lang="hu-HU" altLang="hu-HU" sz="2400">
                <a:latin typeface="Times New Roman" pitchFamily="18" charset="0"/>
              </a:endParaRPr>
            </a:p>
          </p:txBody>
        </p:sp>
      </p:grpSp>
      <p:grpSp>
        <p:nvGrpSpPr>
          <p:cNvPr id="19462" name="Group 10"/>
          <p:cNvGrpSpPr>
            <a:grpSpLocks/>
          </p:cNvGrpSpPr>
          <p:nvPr/>
        </p:nvGrpSpPr>
        <p:grpSpPr bwMode="auto">
          <a:xfrm>
            <a:off x="6237287" y="911226"/>
            <a:ext cx="1620838" cy="990600"/>
            <a:chOff x="2550" y="1308"/>
            <a:chExt cx="528" cy="336"/>
          </a:xfrm>
        </p:grpSpPr>
        <p:sp>
          <p:nvSpPr>
            <p:cNvPr id="19488" name="Rectangle 11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9489" name="Text Box 12"/>
            <p:cNvSpPr txBox="1">
              <a:spLocks noChangeArrowheads="1"/>
            </p:cNvSpPr>
            <p:nvPr/>
          </p:nvSpPr>
          <p:spPr bwMode="auto">
            <a:xfrm>
              <a:off x="2563" y="1350"/>
              <a:ext cx="6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endParaRPr lang="hu-HU" altLang="hu-HU" sz="2400">
                <a:latin typeface="Times New Roman" pitchFamily="18" charset="0"/>
              </a:endParaRPr>
            </a:p>
          </p:txBody>
        </p:sp>
      </p:grpSp>
      <p:grpSp>
        <p:nvGrpSpPr>
          <p:cNvPr id="19463" name="Group 13"/>
          <p:cNvGrpSpPr>
            <a:grpSpLocks/>
          </p:cNvGrpSpPr>
          <p:nvPr/>
        </p:nvGrpSpPr>
        <p:grpSpPr bwMode="auto">
          <a:xfrm>
            <a:off x="4797425" y="2081213"/>
            <a:ext cx="1349375" cy="900113"/>
            <a:chOff x="2550" y="1308"/>
            <a:chExt cx="528" cy="336"/>
          </a:xfrm>
        </p:grpSpPr>
        <p:sp>
          <p:nvSpPr>
            <p:cNvPr id="19486" name="Rectangle 14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9487" name="Text Box 15"/>
            <p:cNvSpPr txBox="1">
              <a:spLocks noChangeArrowheads="1"/>
            </p:cNvSpPr>
            <p:nvPr/>
          </p:nvSpPr>
          <p:spPr bwMode="auto">
            <a:xfrm>
              <a:off x="2563" y="1350"/>
              <a:ext cx="7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endParaRPr lang="hu-HU" altLang="hu-HU" sz="2400">
                <a:latin typeface="Times New Roman" pitchFamily="18" charset="0"/>
              </a:endParaRPr>
            </a:p>
          </p:txBody>
        </p:sp>
      </p:grpSp>
      <p:grpSp>
        <p:nvGrpSpPr>
          <p:cNvPr id="19464" name="Group 16"/>
          <p:cNvGrpSpPr>
            <a:grpSpLocks/>
          </p:cNvGrpSpPr>
          <p:nvPr/>
        </p:nvGrpSpPr>
        <p:grpSpPr bwMode="auto">
          <a:xfrm>
            <a:off x="1692275" y="911226"/>
            <a:ext cx="6719887" cy="2041525"/>
            <a:chOff x="754" y="2103"/>
            <a:chExt cx="4233" cy="1286"/>
          </a:xfrm>
        </p:grpSpPr>
        <p:sp>
          <p:nvSpPr>
            <p:cNvPr id="19469" name="AutoShape 17"/>
            <p:cNvSpPr>
              <a:spLocks noChangeArrowheads="1"/>
            </p:cNvSpPr>
            <p:nvPr/>
          </p:nvSpPr>
          <p:spPr bwMode="auto">
            <a:xfrm>
              <a:off x="1037" y="2302"/>
              <a:ext cx="114" cy="113"/>
            </a:xfrm>
            <a:prstGeom prst="flowChartSummingJunction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9470" name="Line 18"/>
            <p:cNvSpPr>
              <a:spLocks noChangeShapeType="1"/>
            </p:cNvSpPr>
            <p:nvPr/>
          </p:nvSpPr>
          <p:spPr bwMode="auto">
            <a:xfrm flipH="1" flipV="1">
              <a:off x="3560" y="3124"/>
              <a:ext cx="1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9471" name="Line 19"/>
            <p:cNvSpPr>
              <a:spLocks noChangeShapeType="1"/>
            </p:cNvSpPr>
            <p:nvPr/>
          </p:nvSpPr>
          <p:spPr bwMode="auto">
            <a:xfrm flipV="1">
              <a:off x="4836" y="2358"/>
              <a:ext cx="0" cy="7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9472" name="Line 20"/>
            <p:cNvSpPr>
              <a:spLocks noChangeShapeType="1"/>
            </p:cNvSpPr>
            <p:nvPr/>
          </p:nvSpPr>
          <p:spPr bwMode="auto">
            <a:xfrm>
              <a:off x="782" y="2358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9473" name="Line 21"/>
            <p:cNvSpPr>
              <a:spLocks noChangeShapeType="1"/>
            </p:cNvSpPr>
            <p:nvPr/>
          </p:nvSpPr>
          <p:spPr bwMode="auto">
            <a:xfrm>
              <a:off x="1150" y="2358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9474" name="Line 22"/>
            <p:cNvSpPr>
              <a:spLocks noChangeShapeType="1"/>
            </p:cNvSpPr>
            <p:nvPr/>
          </p:nvSpPr>
          <p:spPr bwMode="auto">
            <a:xfrm>
              <a:off x="2341" y="2358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9475" name="Line 23"/>
            <p:cNvSpPr>
              <a:spLocks noChangeShapeType="1"/>
            </p:cNvSpPr>
            <p:nvPr/>
          </p:nvSpPr>
          <p:spPr bwMode="auto">
            <a:xfrm>
              <a:off x="3334" y="2358"/>
              <a:ext cx="2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aphicFrame>
          <p:nvGraphicFramePr>
            <p:cNvPr id="19476" name="Object 24"/>
            <p:cNvGraphicFramePr>
              <a:graphicFrameLocks noChangeAspect="1"/>
            </p:cNvGraphicFramePr>
            <p:nvPr/>
          </p:nvGraphicFramePr>
          <p:xfrm>
            <a:off x="1151" y="2103"/>
            <a:ext cx="28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9" name="Equation" r:id="rId3" imgW="291973" imgH="203112" progId="Equation.DSMT4">
                    <p:embed/>
                  </p:oleObj>
                </mc:Choice>
                <mc:Fallback>
                  <p:oleObj name="Equation" r:id="rId3" imgW="29197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2103"/>
                          <a:ext cx="281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25"/>
            <p:cNvGraphicFramePr>
              <a:graphicFrameLocks noChangeAspect="1"/>
            </p:cNvGraphicFramePr>
            <p:nvPr/>
          </p:nvGraphicFramePr>
          <p:xfrm>
            <a:off x="4694" y="2103"/>
            <a:ext cx="293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0" name="Equation" r:id="rId5" imgW="304536" imgH="203024" progId="Equation.DSMT4">
                    <p:embed/>
                  </p:oleObj>
                </mc:Choice>
                <mc:Fallback>
                  <p:oleObj name="Equation" r:id="rId5" imgW="304536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103"/>
                          <a:ext cx="293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26"/>
            <p:cNvGraphicFramePr>
              <a:graphicFrameLocks noChangeAspect="1"/>
            </p:cNvGraphicFramePr>
            <p:nvPr/>
          </p:nvGraphicFramePr>
          <p:xfrm>
            <a:off x="754" y="2103"/>
            <a:ext cx="28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1" name="Equation" r:id="rId7" imgW="291973" imgH="203112" progId="Equation.DSMT4">
                    <p:embed/>
                  </p:oleObj>
                </mc:Choice>
                <mc:Fallback>
                  <p:oleObj name="Equation" r:id="rId7" imgW="29197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" y="2103"/>
                          <a:ext cx="28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9" name="Object 27"/>
            <p:cNvGraphicFramePr>
              <a:graphicFrameLocks noChangeAspect="1"/>
            </p:cNvGraphicFramePr>
            <p:nvPr/>
          </p:nvGraphicFramePr>
          <p:xfrm>
            <a:off x="1009" y="2415"/>
            <a:ext cx="79" cy="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2" name="Equation" r:id="rId9" imgW="126780" imgH="101424" progId="Equation.DSMT4">
                    <p:embed/>
                  </p:oleObj>
                </mc:Choice>
                <mc:Fallback>
                  <p:oleObj name="Equation" r:id="rId9" imgW="126780" imgH="1014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2415"/>
                          <a:ext cx="79" cy="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0" name="Object 28"/>
            <p:cNvGraphicFramePr>
              <a:graphicFrameLocks noChangeAspect="1"/>
            </p:cNvGraphicFramePr>
            <p:nvPr/>
          </p:nvGraphicFramePr>
          <p:xfrm>
            <a:off x="2653" y="2132"/>
            <a:ext cx="708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3" name="Equation" r:id="rId11" imgW="520700" imgH="419100" progId="Equation.DSMT4">
                    <p:embed/>
                  </p:oleObj>
                </mc:Choice>
                <mc:Fallback>
                  <p:oleObj name="Equation" r:id="rId11" imgW="5207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132"/>
                          <a:ext cx="708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1" name="Object 29"/>
            <p:cNvGraphicFramePr>
              <a:graphicFrameLocks noChangeAspect="1"/>
            </p:cNvGraphicFramePr>
            <p:nvPr/>
          </p:nvGraphicFramePr>
          <p:xfrm>
            <a:off x="1519" y="2127"/>
            <a:ext cx="794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4" name="Equation" r:id="rId13" imgW="545863" imgH="393529" progId="Equation.DSMT4">
                    <p:embed/>
                  </p:oleObj>
                </mc:Choice>
                <mc:Fallback>
                  <p:oleObj name="Equation" r:id="rId13" imgW="545863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127"/>
                          <a:ext cx="794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2" name="Object 30"/>
            <p:cNvGraphicFramePr>
              <a:graphicFrameLocks noChangeAspect="1"/>
            </p:cNvGraphicFramePr>
            <p:nvPr/>
          </p:nvGraphicFramePr>
          <p:xfrm>
            <a:off x="3693" y="2108"/>
            <a:ext cx="895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5" name="Equation" r:id="rId15" imgW="634725" imgH="418918" progId="Equation.DSMT4">
                    <p:embed/>
                  </p:oleObj>
                </mc:Choice>
                <mc:Fallback>
                  <p:oleObj name="Equation" r:id="rId15" imgW="634725" imgH="4189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3" y="2108"/>
                          <a:ext cx="895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3" name="Object 31"/>
            <p:cNvGraphicFramePr>
              <a:graphicFrameLocks noChangeAspect="1"/>
            </p:cNvGraphicFramePr>
            <p:nvPr/>
          </p:nvGraphicFramePr>
          <p:xfrm>
            <a:off x="2823" y="2836"/>
            <a:ext cx="652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" name="Equation" r:id="rId17" imgW="495085" imgH="418918" progId="Equation.DSMT4">
                    <p:embed/>
                  </p:oleObj>
                </mc:Choice>
                <mc:Fallback>
                  <p:oleObj name="Equation" r:id="rId17" imgW="495085" imgH="4189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" y="2836"/>
                          <a:ext cx="652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4" name="Line 32"/>
            <p:cNvSpPr>
              <a:spLocks noChangeShapeType="1"/>
            </p:cNvSpPr>
            <p:nvPr/>
          </p:nvSpPr>
          <p:spPr bwMode="auto">
            <a:xfrm>
              <a:off x="4638" y="2358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9485" name="Line 33"/>
            <p:cNvSpPr>
              <a:spLocks noChangeShapeType="1"/>
            </p:cNvSpPr>
            <p:nvPr/>
          </p:nvSpPr>
          <p:spPr bwMode="auto">
            <a:xfrm flipH="1">
              <a:off x="1094" y="3152"/>
              <a:ext cx="16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9465" name="Text Box 34"/>
          <p:cNvSpPr txBox="1">
            <a:spLocks noChangeArrowheads="1"/>
          </p:cNvSpPr>
          <p:nvPr/>
        </p:nvSpPr>
        <p:spPr bwMode="auto">
          <a:xfrm>
            <a:off x="859634" y="4104075"/>
            <a:ext cx="7515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800" dirty="0">
                <a:latin typeface="Times New Roman" pitchFamily="18" charset="0"/>
              </a:rPr>
              <a:t>MATLAB parancs: </a:t>
            </a:r>
            <a:r>
              <a:rPr lang="hu-HU" altLang="hu-HU" sz="2800" dirty="0" err="1">
                <a:latin typeface="Times New Roman" pitchFamily="18" charset="0"/>
              </a:rPr>
              <a:t>bode</a:t>
            </a:r>
            <a:r>
              <a:rPr lang="hu-HU" altLang="hu-HU" sz="2800" dirty="0">
                <a:latin typeface="Times New Roman" pitchFamily="18" charset="0"/>
              </a:rPr>
              <a:t>(G0)</a:t>
            </a:r>
          </a:p>
        </p:txBody>
      </p:sp>
      <p:sp>
        <p:nvSpPr>
          <p:cNvPr id="19466" name="Text Box 35"/>
          <p:cNvSpPr txBox="1">
            <a:spLocks noChangeArrowheads="1"/>
          </p:cNvSpPr>
          <p:nvPr/>
        </p:nvSpPr>
        <p:spPr bwMode="auto">
          <a:xfrm>
            <a:off x="1871663" y="5364163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hu-HU" altLang="hu-HU"/>
          </a:p>
        </p:txBody>
      </p:sp>
      <p:graphicFrame>
        <p:nvGraphicFramePr>
          <p:cNvPr id="1946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836816"/>
              </p:ext>
            </p:extLst>
          </p:nvPr>
        </p:nvGraphicFramePr>
        <p:xfrm>
          <a:off x="917794" y="3169037"/>
          <a:ext cx="52689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Equation" r:id="rId19" imgW="2361960" imgH="419040" progId="Equation.DSMT4">
                  <p:embed/>
                </p:oleObj>
              </mc:Choice>
              <mc:Fallback>
                <p:oleObj name="Equation" r:id="rId19" imgW="2361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794" y="3169037"/>
                        <a:ext cx="52689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37"/>
          <p:cNvSpPr txBox="1">
            <a:spLocks noChangeArrowheads="1"/>
          </p:cNvSpPr>
          <p:nvPr/>
        </p:nvSpPr>
        <p:spPr bwMode="auto">
          <a:xfrm>
            <a:off x="853372" y="4806156"/>
            <a:ext cx="7245350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 dirty="0"/>
              <a:t>(A felrajzolt Bode diagramon a jobb egérgombbal megnyitott lehetőségekből kiválasztjuk a „</a:t>
            </a:r>
            <a:r>
              <a:rPr lang="en-US" altLang="hu-HU" sz="2400" dirty="0"/>
              <a:t>Characteristics</a:t>
            </a:r>
            <a:r>
              <a:rPr lang="hu-HU" altLang="hu-HU" sz="2400" dirty="0"/>
              <a:t>” menüt, majd kijelöljük a „</a:t>
            </a:r>
            <a:r>
              <a:rPr lang="en-US" altLang="hu-HU" sz="2400" dirty="0"/>
              <a:t>Minimum Stability Margins</a:t>
            </a:r>
            <a:r>
              <a:rPr lang="hu-HU" altLang="hu-HU" sz="2400" dirty="0"/>
              <a:t>” opciót, akkor megjelenik a vágási és a fázis-kereszteződési körfrekvencia.)</a:t>
            </a:r>
          </a:p>
        </p:txBody>
      </p:sp>
    </p:spTree>
    <p:extLst>
      <p:ext uri="{BB962C8B-B14F-4D97-AF65-F5344CB8AC3E}">
        <p14:creationId xmlns:p14="http://schemas.microsoft.com/office/powerpoint/2010/main" val="202950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lIns="18000" rIns="18000"/>
          <a:lstStyle/>
          <a:p>
            <a:pPr eaLnBrk="1" hangingPunct="1">
              <a:defRPr/>
            </a:pPr>
            <a:r>
              <a:rPr lang="hu-HU" sz="3600" smtClean="0"/>
              <a:t>A zárt szabályozási kör</a:t>
            </a:r>
            <a:br>
              <a:rPr lang="hu-HU" sz="3600" smtClean="0"/>
            </a:br>
            <a:r>
              <a:rPr lang="hu-HU" sz="3600" smtClean="0"/>
              <a:t>minőségi jellemzői az időtartományban</a:t>
            </a:r>
            <a:endParaRPr lang="hu-HU" sz="4000" smtClean="0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H="1" flipV="1">
            <a:off x="3078163" y="5819775"/>
            <a:ext cx="85725" cy="1492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696913" y="5199063"/>
            <a:ext cx="6126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1190625" y="2297113"/>
            <a:ext cx="0" cy="307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2" name="Freeform 6"/>
          <p:cNvSpPr>
            <a:spLocks/>
          </p:cNvSpPr>
          <p:nvPr/>
        </p:nvSpPr>
        <p:spPr bwMode="auto">
          <a:xfrm>
            <a:off x="1190625" y="2713038"/>
            <a:ext cx="3957638" cy="2486025"/>
          </a:xfrm>
          <a:custGeom>
            <a:avLst/>
            <a:gdLst>
              <a:gd name="T0" fmla="*/ 0 w 2493"/>
              <a:gd name="T1" fmla="*/ 2486025 h 1566"/>
              <a:gd name="T2" fmla="*/ 815975 w 2493"/>
              <a:gd name="T3" fmla="*/ 692150 h 1566"/>
              <a:gd name="T4" fmla="*/ 1292225 w 2493"/>
              <a:gd name="T5" fmla="*/ 96838 h 1566"/>
              <a:gd name="T6" fmla="*/ 1557338 w 2493"/>
              <a:gd name="T7" fmla="*/ 114300 h 1566"/>
              <a:gd name="T8" fmla="*/ 1841500 w 2493"/>
              <a:gd name="T9" fmla="*/ 279400 h 1566"/>
              <a:gd name="T10" fmla="*/ 2106613 w 2493"/>
              <a:gd name="T11" fmla="*/ 179388 h 1566"/>
              <a:gd name="T12" fmla="*/ 2427288 w 2493"/>
              <a:gd name="T13" fmla="*/ 233363 h 1566"/>
              <a:gd name="T14" fmla="*/ 2784475 w 2493"/>
              <a:gd name="T15" fmla="*/ 187325 h 1566"/>
              <a:gd name="T16" fmla="*/ 3957638 w 2493"/>
              <a:gd name="T17" fmla="*/ 206375 h 15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93" h="1566">
                <a:moveTo>
                  <a:pt x="0" y="1566"/>
                </a:moveTo>
                <a:cubicBezTo>
                  <a:pt x="189" y="1126"/>
                  <a:pt x="378" y="687"/>
                  <a:pt x="514" y="436"/>
                </a:cubicBezTo>
                <a:cubicBezTo>
                  <a:pt x="650" y="185"/>
                  <a:pt x="736" y="122"/>
                  <a:pt x="814" y="61"/>
                </a:cubicBezTo>
                <a:cubicBezTo>
                  <a:pt x="892" y="0"/>
                  <a:pt x="923" y="53"/>
                  <a:pt x="981" y="72"/>
                </a:cubicBezTo>
                <a:cubicBezTo>
                  <a:pt x="1039" y="91"/>
                  <a:pt x="1102" y="169"/>
                  <a:pt x="1160" y="176"/>
                </a:cubicBezTo>
                <a:cubicBezTo>
                  <a:pt x="1218" y="183"/>
                  <a:pt x="1266" y="118"/>
                  <a:pt x="1327" y="113"/>
                </a:cubicBezTo>
                <a:cubicBezTo>
                  <a:pt x="1388" y="108"/>
                  <a:pt x="1458" y="146"/>
                  <a:pt x="1529" y="147"/>
                </a:cubicBezTo>
                <a:cubicBezTo>
                  <a:pt x="1600" y="148"/>
                  <a:pt x="1593" y="121"/>
                  <a:pt x="1754" y="118"/>
                </a:cubicBezTo>
                <a:cubicBezTo>
                  <a:pt x="1915" y="115"/>
                  <a:pt x="2370" y="128"/>
                  <a:pt x="2493" y="1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1098550" y="2908300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1062038" y="2754313"/>
            <a:ext cx="1970087" cy="47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287713" y="2865438"/>
            <a:ext cx="28495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3278188" y="2960688"/>
            <a:ext cx="28495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701675" y="2625725"/>
            <a:ext cx="5414963" cy="38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V="1">
            <a:off x="1704975" y="3121025"/>
            <a:ext cx="585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1209675" y="4957763"/>
            <a:ext cx="593725" cy="79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V="1">
            <a:off x="5513388" y="2973388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5111750" y="2889250"/>
            <a:ext cx="0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5510213" y="2693988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5111750" y="2484438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5111750" y="2619375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5513388" y="2865438"/>
            <a:ext cx="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1285875" y="3968750"/>
            <a:ext cx="874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 flipV="1">
            <a:off x="1285875" y="3878263"/>
            <a:ext cx="19050" cy="10874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2179638" y="3111500"/>
            <a:ext cx="6350" cy="10382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3608388" y="2919413"/>
            <a:ext cx="0" cy="8604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1190625" y="3386138"/>
            <a:ext cx="2417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601" name="AutoShape 25"/>
          <p:cNvSpPr>
            <a:spLocks/>
          </p:cNvSpPr>
          <p:nvPr/>
        </p:nvSpPr>
        <p:spPr bwMode="auto">
          <a:xfrm>
            <a:off x="5832475" y="1644650"/>
            <a:ext cx="1800225" cy="558800"/>
          </a:xfrm>
          <a:prstGeom prst="accentCallout2">
            <a:avLst>
              <a:gd name="adj1" fmla="val 20454"/>
              <a:gd name="adj2" fmla="val -4231"/>
              <a:gd name="adj3" fmla="val 20454"/>
              <a:gd name="adj4" fmla="val -26454"/>
              <a:gd name="adj5" fmla="val 208241"/>
              <a:gd name="adj6" fmla="val -3862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>
                <a:latin typeface="Times New Roman" pitchFamily="18" charset="0"/>
              </a:rPr>
              <a:t>y</a:t>
            </a:r>
            <a:r>
              <a:rPr lang="hu-HU" altLang="hu-HU" baseline="-25000">
                <a:latin typeface="Times New Roman" pitchFamily="18" charset="0"/>
              </a:rPr>
              <a:t>h</a:t>
            </a:r>
            <a:r>
              <a:rPr lang="hu-HU" altLang="hu-HU">
                <a:latin typeface="Times New Roman" pitchFamily="18" charset="0"/>
              </a:rPr>
              <a:t> statikus hibajel </a:t>
            </a:r>
          </a:p>
          <a:p>
            <a:r>
              <a:rPr lang="hu-HU" altLang="hu-HU"/>
              <a:t>y</a:t>
            </a:r>
            <a:r>
              <a:rPr lang="hu-HU" altLang="hu-HU" baseline="-25000"/>
              <a:t>h</a:t>
            </a:r>
            <a:r>
              <a:rPr lang="hu-HU" altLang="hu-HU"/>
              <a:t> </a:t>
            </a:r>
            <a:r>
              <a:rPr lang="hu-HU" altLang="hu-HU">
                <a:latin typeface="Times New Roman" pitchFamily="18" charset="0"/>
              </a:rPr>
              <a:t>=  Y</a:t>
            </a:r>
            <a:r>
              <a:rPr lang="hu-HU" altLang="hu-HU" baseline="-25000">
                <a:latin typeface="Times New Roman" pitchFamily="18" charset="0"/>
              </a:rPr>
              <a:t>D</a:t>
            </a:r>
            <a:r>
              <a:rPr lang="hu-HU" altLang="hu-HU">
                <a:latin typeface="Times New Roman" pitchFamily="18" charset="0"/>
              </a:rPr>
              <a:t> – h(</a:t>
            </a:r>
            <a:r>
              <a:rPr lang="hu-HU" altLang="hu-HU">
                <a:latin typeface="Times New Roman" pitchFamily="18" charset="0"/>
                <a:cs typeface="Times New Roman" pitchFamily="18" charset="0"/>
              </a:rPr>
              <a:t>∞</a:t>
            </a:r>
            <a:r>
              <a:rPr lang="hu-HU" altLang="hu-HU">
                <a:latin typeface="Times New Roman" pitchFamily="18" charset="0"/>
              </a:rPr>
              <a:t>)</a:t>
            </a:r>
            <a:endParaRPr lang="en-GB" altLang="hu-HU">
              <a:latin typeface="Times New Roman" pitchFamily="18" charset="0"/>
            </a:endParaRPr>
          </a:p>
        </p:txBody>
      </p:sp>
      <p:sp>
        <p:nvSpPr>
          <p:cNvPr id="24602" name="AutoShape 26"/>
          <p:cNvSpPr>
            <a:spLocks/>
          </p:cNvSpPr>
          <p:nvPr/>
        </p:nvSpPr>
        <p:spPr bwMode="auto">
          <a:xfrm>
            <a:off x="5778500" y="3152775"/>
            <a:ext cx="1585913" cy="284163"/>
          </a:xfrm>
          <a:prstGeom prst="accentCallout2">
            <a:avLst>
              <a:gd name="adj1" fmla="val 40222"/>
              <a:gd name="adj2" fmla="val -4806"/>
              <a:gd name="adj3" fmla="val 40222"/>
              <a:gd name="adj4" fmla="val -4806"/>
              <a:gd name="adj5" fmla="val -74861"/>
              <a:gd name="adj6" fmla="val -1631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>
                <a:latin typeface="Times New Roman" pitchFamily="18" charset="0"/>
              </a:rPr>
              <a:t>Tolerancia sáv</a:t>
            </a:r>
          </a:p>
        </p:txBody>
      </p:sp>
      <p:sp>
        <p:nvSpPr>
          <p:cNvPr id="24603" name="AutoShape 27"/>
          <p:cNvSpPr>
            <a:spLocks/>
          </p:cNvSpPr>
          <p:nvPr/>
        </p:nvSpPr>
        <p:spPr bwMode="auto">
          <a:xfrm>
            <a:off x="3048000" y="4010025"/>
            <a:ext cx="2873375" cy="284163"/>
          </a:xfrm>
          <a:prstGeom prst="accentCallout2">
            <a:avLst>
              <a:gd name="adj1" fmla="val 31440"/>
              <a:gd name="adj2" fmla="val -2653"/>
              <a:gd name="adj3" fmla="val 31440"/>
              <a:gd name="adj4" fmla="val -8782"/>
              <a:gd name="adj5" fmla="val -116157"/>
              <a:gd name="adj6" fmla="val -1994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>
                <a:latin typeface="Times New Roman" pitchFamily="18" charset="0"/>
              </a:rPr>
              <a:t>T</a:t>
            </a:r>
            <a:r>
              <a:rPr lang="hu-HU" altLang="hu-HU" baseline="-25000">
                <a:latin typeface="Times New Roman" pitchFamily="18" charset="0"/>
              </a:rPr>
              <a:t>a2%</a:t>
            </a:r>
            <a:r>
              <a:rPr lang="hu-HU" altLang="hu-HU">
                <a:latin typeface="Times New Roman" pitchFamily="18" charset="0"/>
              </a:rPr>
              <a:t> Szabályozási idő</a:t>
            </a:r>
            <a:endParaRPr lang="en-GB" altLang="hu-HU">
              <a:latin typeface="Times New Roman" pitchFamily="18" charset="0"/>
            </a:endParaRPr>
          </a:p>
        </p:txBody>
      </p:sp>
      <p:sp>
        <p:nvSpPr>
          <p:cNvPr id="24604" name="AutoShape 28"/>
          <p:cNvSpPr>
            <a:spLocks/>
          </p:cNvSpPr>
          <p:nvPr/>
        </p:nvSpPr>
        <p:spPr bwMode="auto">
          <a:xfrm>
            <a:off x="1692275" y="1641475"/>
            <a:ext cx="1260475" cy="284163"/>
          </a:xfrm>
          <a:prstGeom prst="accentCallout2">
            <a:avLst>
              <a:gd name="adj1" fmla="val 40222"/>
              <a:gd name="adj2" fmla="val -6046"/>
              <a:gd name="adj3" fmla="val 40222"/>
              <a:gd name="adj4" fmla="val -30856"/>
              <a:gd name="adj5" fmla="val 344694"/>
              <a:gd name="adj6" fmla="val -7519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>
                <a:latin typeface="Times New Roman" pitchFamily="18" charset="0"/>
              </a:rPr>
              <a:t>Y</a:t>
            </a:r>
            <a:r>
              <a:rPr lang="hu-HU" altLang="hu-HU" baseline="-25000">
                <a:latin typeface="Times New Roman" pitchFamily="18" charset="0"/>
              </a:rPr>
              <a:t>D</a:t>
            </a:r>
            <a:r>
              <a:rPr lang="hu-HU" altLang="hu-HU">
                <a:latin typeface="Times New Roman" pitchFamily="18" charset="0"/>
              </a:rPr>
              <a:t> alapérték</a:t>
            </a:r>
            <a:endParaRPr lang="en-GB" altLang="hu-HU">
              <a:latin typeface="Times New Roman" pitchFamily="18" charset="0"/>
            </a:endParaRPr>
          </a:p>
        </p:txBody>
      </p:sp>
      <p:sp>
        <p:nvSpPr>
          <p:cNvPr id="24605" name="AutoShape 29"/>
          <p:cNvSpPr>
            <a:spLocks/>
          </p:cNvSpPr>
          <p:nvPr/>
        </p:nvSpPr>
        <p:spPr bwMode="auto">
          <a:xfrm>
            <a:off x="3590925" y="1628775"/>
            <a:ext cx="1549400" cy="284163"/>
          </a:xfrm>
          <a:prstGeom prst="accentCallout2">
            <a:avLst>
              <a:gd name="adj1" fmla="val 40222"/>
              <a:gd name="adj2" fmla="val -4917"/>
              <a:gd name="adj3" fmla="val 40222"/>
              <a:gd name="adj4" fmla="val -20083"/>
              <a:gd name="adj5" fmla="val 458102"/>
              <a:gd name="adj6" fmla="val -11844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>
                <a:latin typeface="Times New Roman" pitchFamily="18" charset="0"/>
              </a:rPr>
              <a:t>h(</a:t>
            </a:r>
            <a:r>
              <a:rPr lang="hu-HU" altLang="hu-HU">
                <a:latin typeface="Times New Roman" pitchFamily="18" charset="0"/>
                <a:cs typeface="Times New Roman" pitchFamily="18" charset="0"/>
              </a:rPr>
              <a:t>∞</a:t>
            </a:r>
            <a:r>
              <a:rPr lang="hu-HU" altLang="hu-HU">
                <a:latin typeface="Times New Roman" pitchFamily="18" charset="0"/>
              </a:rPr>
              <a:t>) végérték</a:t>
            </a:r>
            <a:endParaRPr lang="en-GB" altLang="hu-HU">
              <a:latin typeface="Times New Roman" pitchFamily="18" charset="0"/>
            </a:endParaRPr>
          </a:p>
        </p:txBody>
      </p:sp>
      <p:sp>
        <p:nvSpPr>
          <p:cNvPr id="24606" name="AutoShape 30"/>
          <p:cNvSpPr>
            <a:spLocks/>
          </p:cNvSpPr>
          <p:nvPr/>
        </p:nvSpPr>
        <p:spPr bwMode="auto">
          <a:xfrm>
            <a:off x="3311525" y="2168525"/>
            <a:ext cx="1665288" cy="284163"/>
          </a:xfrm>
          <a:prstGeom prst="accentCallout2">
            <a:avLst>
              <a:gd name="adj1" fmla="val 40222"/>
              <a:gd name="adj2" fmla="val -4574"/>
              <a:gd name="adj3" fmla="val 40222"/>
              <a:gd name="adj4" fmla="val -15731"/>
              <a:gd name="adj5" fmla="val 192181"/>
              <a:gd name="adj6" fmla="val -4175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>
                <a:latin typeface="Times New Roman" pitchFamily="18" charset="0"/>
              </a:rPr>
              <a:t>h(T</a:t>
            </a:r>
            <a:r>
              <a:rPr lang="hu-HU" altLang="hu-HU" baseline="-25000">
                <a:latin typeface="Times New Roman" pitchFamily="18" charset="0"/>
              </a:rPr>
              <a:t>p</a:t>
            </a:r>
            <a:r>
              <a:rPr lang="hu-HU" altLang="hu-HU">
                <a:latin typeface="Times New Roman" pitchFamily="18" charset="0"/>
              </a:rPr>
              <a:t>) csúcsérték</a:t>
            </a:r>
            <a:endParaRPr lang="en-GB" altLang="hu-HU">
              <a:latin typeface="Times New Roman" pitchFamily="18" charset="0"/>
            </a:endParaRPr>
          </a:p>
        </p:txBody>
      </p:sp>
      <p:sp>
        <p:nvSpPr>
          <p:cNvPr id="24607" name="AutoShape 31"/>
          <p:cNvSpPr>
            <a:spLocks/>
          </p:cNvSpPr>
          <p:nvPr/>
        </p:nvSpPr>
        <p:spPr bwMode="auto">
          <a:xfrm>
            <a:off x="2306638" y="4424363"/>
            <a:ext cx="1430337" cy="284162"/>
          </a:xfrm>
          <a:prstGeom prst="accentCallout2">
            <a:avLst>
              <a:gd name="adj1" fmla="val 40222"/>
              <a:gd name="adj2" fmla="val -5329"/>
              <a:gd name="adj3" fmla="val 40222"/>
              <a:gd name="adj4" fmla="val -18093"/>
              <a:gd name="adj5" fmla="val -157542"/>
              <a:gd name="adj6" fmla="val -3129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T</a:t>
            </a:r>
            <a:r>
              <a:rPr lang="hu-HU" altLang="hu-HU" baseline="-25000"/>
              <a:t>r</a:t>
            </a:r>
            <a:r>
              <a:rPr lang="hu-HU" altLang="hu-HU"/>
              <a:t> felfutási idő</a:t>
            </a:r>
            <a:endParaRPr lang="en-GB" altLang="hu-HU"/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1758950" y="4813300"/>
            <a:ext cx="419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>
                <a:latin typeface="Times New Roman" pitchFamily="18" charset="0"/>
              </a:rPr>
              <a:t>10%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1304925" y="2973388"/>
            <a:ext cx="419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>
                <a:latin typeface="Times New Roman" pitchFamily="18" charset="0"/>
              </a:rPr>
              <a:t>90%</a:t>
            </a:r>
          </a:p>
        </p:txBody>
      </p:sp>
      <p:sp>
        <p:nvSpPr>
          <p:cNvPr id="24610" name="AutoShape 34"/>
          <p:cNvSpPr>
            <a:spLocks/>
          </p:cNvSpPr>
          <p:nvPr/>
        </p:nvSpPr>
        <p:spPr bwMode="auto">
          <a:xfrm>
            <a:off x="4354513" y="3556000"/>
            <a:ext cx="2827337" cy="284163"/>
          </a:xfrm>
          <a:prstGeom prst="accentCallout2">
            <a:avLst>
              <a:gd name="adj1" fmla="val 40222"/>
              <a:gd name="adj2" fmla="val -2694"/>
              <a:gd name="adj3" fmla="val 40222"/>
              <a:gd name="adj4" fmla="val -2694"/>
              <a:gd name="adj5" fmla="val -241898"/>
              <a:gd name="adj6" fmla="val -3638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i="1">
                <a:latin typeface="Times New Roman" pitchFamily="18" charset="0"/>
              </a:rPr>
              <a:t>h(T</a:t>
            </a:r>
            <a:r>
              <a:rPr lang="hu-HU" altLang="hu-HU" i="1" baseline="-25000">
                <a:latin typeface="Times New Roman" pitchFamily="18" charset="0"/>
              </a:rPr>
              <a:t>p2</a:t>
            </a:r>
            <a:r>
              <a:rPr lang="hu-HU" altLang="hu-HU" i="1">
                <a:latin typeface="Times New Roman" pitchFamily="18" charset="0"/>
              </a:rPr>
              <a:t>) második csúcsérték</a:t>
            </a:r>
            <a:endParaRPr lang="en-GB" altLang="hu-HU" i="1">
              <a:latin typeface="Times New Roman" pitchFamily="18" charset="0"/>
            </a:endParaRPr>
          </a:p>
        </p:txBody>
      </p:sp>
      <p:graphicFrame>
        <p:nvGraphicFramePr>
          <p:cNvPr id="24611" name="Object 35"/>
          <p:cNvGraphicFramePr>
            <a:graphicFrameLocks noChangeAspect="1"/>
          </p:cNvGraphicFramePr>
          <p:nvPr/>
        </p:nvGraphicFramePr>
        <p:xfrm>
          <a:off x="3897313" y="5454650"/>
          <a:ext cx="27463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1562100" imgH="444500" progId="Equation.DSMT4">
                  <p:embed/>
                </p:oleObj>
              </mc:Choice>
              <mc:Fallback>
                <p:oleObj name="Equation" r:id="rId3" imgW="15621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5454650"/>
                        <a:ext cx="27463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Object 36"/>
          <p:cNvGraphicFramePr>
            <a:graphicFrameLocks noChangeAspect="1"/>
          </p:cNvGraphicFramePr>
          <p:nvPr/>
        </p:nvGraphicFramePr>
        <p:xfrm>
          <a:off x="792163" y="5408613"/>
          <a:ext cx="252888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5" imgW="1282700" imgH="469900" progId="Equation.DSMT4">
                  <p:embed/>
                </p:oleObj>
              </mc:Choice>
              <mc:Fallback>
                <p:oleObj name="Equation" r:id="rId5" imgW="12827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408613"/>
                        <a:ext cx="2528887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6686550" y="5132388"/>
            <a:ext cx="134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t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7272338" y="5678488"/>
            <a:ext cx="1304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i="1">
                <a:latin typeface="Times New Roman" pitchFamily="18" charset="0"/>
              </a:rPr>
              <a:t>lengésszám</a:t>
            </a:r>
          </a:p>
        </p:txBody>
      </p:sp>
      <p:graphicFrame>
        <p:nvGraphicFramePr>
          <p:cNvPr id="24615" name="Object 39"/>
          <p:cNvGraphicFramePr>
            <a:graphicFrameLocks noGrp="1" noChangeAspect="1"/>
          </p:cNvGraphicFramePr>
          <p:nvPr>
            <p:ph idx="1"/>
          </p:nvPr>
        </p:nvGraphicFramePr>
        <p:xfrm>
          <a:off x="5021263" y="4238625"/>
          <a:ext cx="36004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7" imgW="2171700" imgH="469900" progId="Equation.DSMT4">
                  <p:embed/>
                </p:oleObj>
              </mc:Choice>
              <mc:Fallback>
                <p:oleObj name="Equation" r:id="rId7" imgW="21717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4238625"/>
                        <a:ext cx="360045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1285875" y="212407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h(t)</a:t>
            </a:r>
          </a:p>
        </p:txBody>
      </p:sp>
    </p:spTree>
    <p:extLst>
      <p:ext uri="{BB962C8B-B14F-4D97-AF65-F5344CB8AC3E}">
        <p14:creationId xmlns:p14="http://schemas.microsoft.com/office/powerpoint/2010/main" val="24331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58837"/>
          </a:xfrm>
        </p:spPr>
        <p:txBody>
          <a:bodyPr/>
          <a:lstStyle/>
          <a:p>
            <a:pPr eaLnBrk="1" hangingPunct="1">
              <a:defRPr/>
            </a:pPr>
            <a:r>
              <a:rPr lang="hu-HU" sz="3200" smtClean="0">
                <a:latin typeface="Times New Roman" pitchFamily="18" charset="0"/>
              </a:rPr>
              <a:t>A példa felnyitott hurok átviteli függvénye</a:t>
            </a:r>
          </a:p>
        </p:txBody>
      </p:sp>
      <p:pic>
        <p:nvPicPr>
          <p:cNvPr id="20483" name="Picture 6" descr="bodeg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1788" y="1243013"/>
            <a:ext cx="6030912" cy="5329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165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274638"/>
            <a:ext cx="8229600" cy="949325"/>
          </a:xfrm>
        </p:spPr>
        <p:txBody>
          <a:bodyPr/>
          <a:lstStyle/>
          <a:p>
            <a:pPr eaLnBrk="1" hangingPunct="1"/>
            <a:r>
              <a:rPr lang="hu-HU" altLang="hu-HU" sz="4000" smtClean="0"/>
              <a:t>Minimál fázisú rendszerek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3963"/>
            <a:ext cx="8229600" cy="4814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sz="2800" smtClean="0"/>
              <a:t>Ha egy rendszer az adott időállandók mellett a lehető legkisebb negatív fázistolással rendelkezik, akkor azt minimál fázisúnak nevezik.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sz="2800" smtClean="0"/>
              <a:t>A minimál fázisú rendszerek holtidő nélküliek és csak a bal félsíkon vannak pólusaik és zérusaik.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sz="2800" smtClean="0"/>
              <a:t>Lehet stabil a rendszer, ha a felnyitott hurokátviteli függvénynek van a jobboldalon pólusa és/vagy zérusa, illetve ha az alapjel átviteli függvényének van pozitív valós részű zérusa.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sz="2800" smtClean="0">
                <a:latin typeface="Times New Roman" pitchFamily="18" charset="0"/>
              </a:rPr>
              <a:t>Nem minimál fázisú rendszer nem vizsgálható Bode diagrammal!</a:t>
            </a:r>
          </a:p>
        </p:txBody>
      </p:sp>
    </p:spTree>
    <p:extLst>
      <p:ext uri="{BB962C8B-B14F-4D97-AF65-F5344CB8AC3E}">
        <p14:creationId xmlns:p14="http://schemas.microsoft.com/office/powerpoint/2010/main" val="354658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489075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Stabilitás vizsgálat a szabályozási kör felnyitott hurokátviteli függvénye alapján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14563"/>
            <a:ext cx="8229600" cy="391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u-HU" sz="2800" smtClean="0">
                <a:latin typeface="Times New Roman" pitchFamily="18" charset="0"/>
              </a:rPr>
              <a:t>Ha a felnyitott hurokátviteli függvénynek (G</a:t>
            </a:r>
            <a:r>
              <a:rPr lang="hu-HU" sz="2800" baseline="-25000" smtClean="0">
                <a:latin typeface="Times New Roman" pitchFamily="18" charset="0"/>
              </a:rPr>
              <a:t>0</a:t>
            </a:r>
            <a:r>
              <a:rPr lang="hu-HU" sz="2800" smtClean="0">
                <a:latin typeface="Times New Roman" pitchFamily="18" charset="0"/>
              </a:rPr>
              <a:t>(s)) van pozitív valósrészű gyöke, akkor a teljes Nyquist stabilitási kritériumot lehet csak alkalmazni.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hu-HU" sz="280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hu-HU" sz="2400" smtClean="0">
                <a:latin typeface="Times New Roman" pitchFamily="18" charset="0"/>
              </a:rPr>
              <a:t>Figyelem: Ehhez kell a virtuális negatív körfrekvencia értékekhez tartozó felnyitott hurok átviteli értékeit is ábrázolni! </a:t>
            </a:r>
          </a:p>
        </p:txBody>
      </p:sp>
    </p:spTree>
    <p:extLst>
      <p:ext uri="{BB962C8B-B14F-4D97-AF65-F5344CB8AC3E}">
        <p14:creationId xmlns:p14="http://schemas.microsoft.com/office/powerpoint/2010/main" val="1518271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hu-HU" dirty="0" smtClean="0"/>
              <a:t>Kérdések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7992888" cy="4608512"/>
          </a:xfrm>
        </p:spPr>
        <p:txBody>
          <a:bodyPr/>
          <a:lstStyle/>
          <a:p>
            <a:pPr eaLnBrk="1" hangingPunct="1">
              <a:defRPr/>
            </a:pPr>
            <a:r>
              <a:rPr lang="hu-HU" sz="2800" dirty="0" smtClean="0"/>
              <a:t>Melyek az időtartománybeli minőségi jellemzők?</a:t>
            </a:r>
          </a:p>
          <a:p>
            <a:pPr eaLnBrk="1" hangingPunct="1">
              <a:defRPr/>
            </a:pPr>
            <a:r>
              <a:rPr lang="hu-HU" sz="2800" dirty="0" smtClean="0"/>
              <a:t>Stabilitás feltétele az alapjel átviteli függvény vizsgálatakor?</a:t>
            </a:r>
          </a:p>
          <a:p>
            <a:pPr lvl="0" eaLnBrk="1" hangingPunct="1">
              <a:buClr>
                <a:srgbClr val="66AACD"/>
              </a:buClr>
              <a:defRPr/>
            </a:pPr>
            <a:r>
              <a:rPr lang="hu-HU" sz="2800" dirty="0">
                <a:solidFill>
                  <a:prstClr val="white"/>
                </a:solidFill>
              </a:rPr>
              <a:t>Stabilitás feltétele </a:t>
            </a:r>
            <a:r>
              <a:rPr lang="hu-HU" sz="2800" dirty="0" smtClean="0">
                <a:solidFill>
                  <a:prstClr val="white"/>
                </a:solidFill>
              </a:rPr>
              <a:t>a felnyitott hurok </a:t>
            </a:r>
            <a:r>
              <a:rPr lang="hu-HU" sz="2800" dirty="0">
                <a:solidFill>
                  <a:prstClr val="white"/>
                </a:solidFill>
              </a:rPr>
              <a:t>átviteli függvény vizsgálatakor?</a:t>
            </a:r>
          </a:p>
          <a:p>
            <a:pPr eaLnBrk="1" hangingPunct="1">
              <a:defRPr/>
            </a:pPr>
            <a:r>
              <a:rPr lang="hu-HU" sz="2800" dirty="0" smtClean="0">
                <a:solidFill>
                  <a:prstClr val="white"/>
                </a:solidFill>
              </a:rPr>
              <a:t>Mi a fázis és az erősítés tartalék?</a:t>
            </a:r>
          </a:p>
          <a:p>
            <a:pPr eaLnBrk="1" hangingPunct="1">
              <a:defRPr/>
            </a:pPr>
            <a:r>
              <a:rPr lang="hu-HU" sz="2800" dirty="0" smtClean="0">
                <a:solidFill>
                  <a:prstClr val="white"/>
                </a:solidFill>
              </a:rPr>
              <a:t>Hogyan határozhatók meg az időállandók a </a:t>
            </a:r>
            <a:r>
              <a:rPr lang="hu-HU" sz="2800" smtClean="0">
                <a:solidFill>
                  <a:prstClr val="white"/>
                </a:solidFill>
              </a:rPr>
              <a:t>pólus-zérus elrendezésből?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20712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hu-HU" sz="3200" smtClean="0"/>
              <a:t>Az egyhurkos zárt szabályozási kör stabilitás vizsgálata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994" y="1744249"/>
            <a:ext cx="8229600" cy="19161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u-HU" altLang="hu-HU" sz="2800" dirty="0" smtClean="0"/>
              <a:t>Definíció: Stabil az egyhurkos zárt szabályozási kör, ha bizonyos idő elteltével pontosan vagy véges hibával képes követni az alapértéket azután, hogy impulzus jellegű  gerjesztés kibillenti az egyensúlyi helyzetéből.  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6149" name="Line 12"/>
          <p:cNvSpPr>
            <a:spLocks noChangeShapeType="1"/>
          </p:cNvSpPr>
          <p:nvPr/>
        </p:nvSpPr>
        <p:spPr bwMode="auto">
          <a:xfrm>
            <a:off x="1331913" y="5686425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150" name="Line 13"/>
          <p:cNvSpPr>
            <a:spLocks noChangeShapeType="1"/>
          </p:cNvSpPr>
          <p:nvPr/>
        </p:nvSpPr>
        <p:spPr bwMode="auto">
          <a:xfrm flipV="1">
            <a:off x="1476375" y="3670300"/>
            <a:ext cx="0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151" name="Text Box 14"/>
          <p:cNvSpPr txBox="1">
            <a:spLocks noChangeArrowheads="1"/>
          </p:cNvSpPr>
          <p:nvPr/>
        </p:nvSpPr>
        <p:spPr bwMode="auto">
          <a:xfrm>
            <a:off x="701675" y="5057775"/>
            <a:ext cx="782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W+w(t)</a:t>
            </a:r>
          </a:p>
        </p:txBody>
      </p:sp>
      <p:sp>
        <p:nvSpPr>
          <p:cNvPr id="6152" name="Text Box 15"/>
          <p:cNvSpPr txBox="1">
            <a:spLocks noChangeArrowheads="1"/>
          </p:cNvSpPr>
          <p:nvPr/>
        </p:nvSpPr>
        <p:spPr bwMode="auto">
          <a:xfrm>
            <a:off x="8397875" y="5686425"/>
            <a:ext cx="142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t</a:t>
            </a:r>
          </a:p>
        </p:txBody>
      </p:sp>
      <p:sp>
        <p:nvSpPr>
          <p:cNvPr id="6153" name="Text Box 16"/>
          <p:cNvSpPr txBox="1">
            <a:spLocks noChangeArrowheads="1"/>
          </p:cNvSpPr>
          <p:nvPr/>
        </p:nvSpPr>
        <p:spPr bwMode="auto">
          <a:xfrm>
            <a:off x="746125" y="4202113"/>
            <a:ext cx="611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Y+y(t)</a:t>
            </a:r>
          </a:p>
        </p:txBody>
      </p:sp>
      <p:sp>
        <p:nvSpPr>
          <p:cNvPr id="6154" name="Line 17"/>
          <p:cNvSpPr>
            <a:spLocks noChangeShapeType="1"/>
          </p:cNvSpPr>
          <p:nvPr/>
        </p:nvSpPr>
        <p:spPr bwMode="auto">
          <a:xfrm>
            <a:off x="1189038" y="4535488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155" name="Line 18"/>
          <p:cNvSpPr>
            <a:spLocks noChangeShapeType="1"/>
          </p:cNvSpPr>
          <p:nvPr/>
        </p:nvSpPr>
        <p:spPr bwMode="auto">
          <a:xfrm>
            <a:off x="5364163" y="4535488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156" name="Freeform 19"/>
          <p:cNvSpPr>
            <a:spLocks/>
          </p:cNvSpPr>
          <p:nvPr/>
        </p:nvSpPr>
        <p:spPr bwMode="auto">
          <a:xfrm>
            <a:off x="3781425" y="4451350"/>
            <a:ext cx="1582738" cy="238125"/>
          </a:xfrm>
          <a:custGeom>
            <a:avLst/>
            <a:gdLst>
              <a:gd name="T0" fmla="*/ 0 w 997"/>
              <a:gd name="T1" fmla="*/ 84138 h 150"/>
              <a:gd name="T2" fmla="*/ 142875 w 997"/>
              <a:gd name="T3" fmla="*/ 227013 h 150"/>
              <a:gd name="T4" fmla="*/ 503238 w 997"/>
              <a:gd name="T5" fmla="*/ 155575 h 150"/>
              <a:gd name="T6" fmla="*/ 935038 w 997"/>
              <a:gd name="T7" fmla="*/ 11113 h 150"/>
              <a:gd name="T8" fmla="*/ 1223963 w 997"/>
              <a:gd name="T9" fmla="*/ 84138 h 150"/>
              <a:gd name="T10" fmla="*/ 1582738 w 997"/>
              <a:gd name="T11" fmla="*/ 84138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97" h="150">
                <a:moveTo>
                  <a:pt x="0" y="53"/>
                </a:moveTo>
                <a:cubicBezTo>
                  <a:pt x="18" y="94"/>
                  <a:pt x="37" y="136"/>
                  <a:pt x="90" y="143"/>
                </a:cubicBezTo>
                <a:cubicBezTo>
                  <a:pt x="143" y="150"/>
                  <a:pt x="234" y="121"/>
                  <a:pt x="317" y="98"/>
                </a:cubicBezTo>
                <a:cubicBezTo>
                  <a:pt x="400" y="75"/>
                  <a:pt x="513" y="14"/>
                  <a:pt x="589" y="7"/>
                </a:cubicBezTo>
                <a:cubicBezTo>
                  <a:pt x="665" y="0"/>
                  <a:pt x="703" y="45"/>
                  <a:pt x="771" y="53"/>
                </a:cubicBezTo>
                <a:cubicBezTo>
                  <a:pt x="839" y="61"/>
                  <a:pt x="918" y="57"/>
                  <a:pt x="997" y="5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157" name="Line 20"/>
          <p:cNvSpPr>
            <a:spLocks noChangeShapeType="1"/>
          </p:cNvSpPr>
          <p:nvPr/>
        </p:nvSpPr>
        <p:spPr bwMode="auto">
          <a:xfrm>
            <a:off x="1196975" y="5416550"/>
            <a:ext cx="2519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158" name="Line 21"/>
          <p:cNvSpPr>
            <a:spLocks noChangeShapeType="1"/>
          </p:cNvSpPr>
          <p:nvPr/>
        </p:nvSpPr>
        <p:spPr bwMode="auto">
          <a:xfrm flipV="1">
            <a:off x="3716338" y="487680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159" name="Line 22"/>
          <p:cNvSpPr>
            <a:spLocks noChangeShapeType="1"/>
          </p:cNvSpPr>
          <p:nvPr/>
        </p:nvSpPr>
        <p:spPr bwMode="auto">
          <a:xfrm>
            <a:off x="3716338" y="4876800"/>
            <a:ext cx="90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160" name="Line 23"/>
          <p:cNvSpPr>
            <a:spLocks noChangeShapeType="1"/>
          </p:cNvSpPr>
          <p:nvPr/>
        </p:nvSpPr>
        <p:spPr bwMode="auto">
          <a:xfrm>
            <a:off x="3806825" y="487680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161" name="Line 24"/>
          <p:cNvSpPr>
            <a:spLocks noChangeShapeType="1"/>
          </p:cNvSpPr>
          <p:nvPr/>
        </p:nvSpPr>
        <p:spPr bwMode="auto">
          <a:xfrm>
            <a:off x="3806825" y="5416550"/>
            <a:ext cx="4186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89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93685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dirty="0" smtClean="0"/>
              <a:t>Az egyhurkos zárt szabályozási kör stabilitás vizsgálata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943835"/>
            <a:ext cx="8642350" cy="4320480"/>
          </a:xfrm>
        </p:spPr>
        <p:txBody>
          <a:bodyPr/>
          <a:lstStyle/>
          <a:p>
            <a:pPr eaLnBrk="1" hangingPunct="1">
              <a:buNone/>
            </a:pPr>
            <a:r>
              <a:rPr lang="hu-HU" altLang="hu-HU" sz="2800" dirty="0"/>
              <a:t>A stabilitás vizsgálható:</a:t>
            </a:r>
          </a:p>
          <a:p>
            <a:pPr eaLnBrk="1" hangingPunct="1"/>
            <a:r>
              <a:rPr lang="hu-HU" altLang="hu-HU" sz="2800" dirty="0"/>
              <a:t>A zárt szabályozási kör alapjel átviteli függvénye alapján.</a:t>
            </a:r>
          </a:p>
          <a:p>
            <a:pPr eaLnBrk="1" hangingPunct="1"/>
            <a:r>
              <a:rPr lang="hu-HU" altLang="hu-HU" sz="2800" dirty="0"/>
              <a:t>A felnyitott hurok átviteli függvénye alapján.</a:t>
            </a:r>
          </a:p>
          <a:p>
            <a:pPr eaLnBrk="1" hangingPunct="1">
              <a:buFont typeface="Wingdings" pitchFamily="2" charset="2"/>
              <a:buNone/>
            </a:pPr>
            <a:endParaRPr lang="hu-HU" altLang="hu-HU" sz="1400" dirty="0" smtClean="0"/>
          </a:p>
          <a:p>
            <a:pPr eaLnBrk="1" hangingPunct="1">
              <a:buFont typeface="Wingdings" pitchFamily="2" charset="2"/>
              <a:buNone/>
            </a:pPr>
            <a:r>
              <a:rPr lang="hu-HU" altLang="hu-HU" sz="2800" dirty="0" smtClean="0"/>
              <a:t>Az egyhurkos szabályozási kör gerjesztő jele lehet az alapjel impulzus jellegű változása, vagy a hurok bármely pontját (szakasz, végrehajtó, távadó) érő impulzus jellegű zavarás.</a:t>
            </a:r>
          </a:p>
          <a:p>
            <a:pPr eaLnBrk="1" hangingPunct="1">
              <a:buFont typeface="Wingdings" pitchFamily="2" charset="2"/>
              <a:buNone/>
            </a:pPr>
            <a:r>
              <a:rPr lang="hu-HU" altLang="hu-HU" sz="2800" dirty="0" smtClean="0"/>
              <a:t>Jól műszerezett rendszerben a végrehajtó és az ellenőrző jel nem tartalmazz számottevő zavarösszetevőt</a:t>
            </a:r>
            <a:r>
              <a:rPr lang="hu-HU" altLang="hu-HU" sz="2800" dirty="0" smtClean="0"/>
              <a:t>!</a:t>
            </a:r>
            <a:endParaRPr lang="hu-HU" altLang="hu-HU" sz="2800" dirty="0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779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01675" y="1223963"/>
            <a:ext cx="7785100" cy="3330575"/>
          </a:xfrm>
        </p:spPr>
        <p:txBody>
          <a:bodyPr/>
          <a:lstStyle/>
          <a:p>
            <a:pPr eaLnBrk="1" hangingPunct="1"/>
            <a:r>
              <a:rPr lang="hu-HU" altLang="hu-HU" sz="5400" dirty="0" smtClean="0"/>
              <a:t>Stabilitás vizsgálat a zárt szabályozási kör alapjel átviteli függvénye alapján</a:t>
            </a:r>
          </a:p>
        </p:txBody>
      </p:sp>
    </p:spTree>
    <p:extLst>
      <p:ext uri="{BB962C8B-B14F-4D97-AF65-F5344CB8AC3E}">
        <p14:creationId xmlns:p14="http://schemas.microsoft.com/office/powerpoint/2010/main" val="22406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545" y="1133744"/>
            <a:ext cx="7695855" cy="51755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hu-HU" altLang="hu-HU" sz="2800" dirty="0" smtClean="0"/>
              <a:t>A zárt szabályozási kör alapjel átviteli függvénye</a:t>
            </a:r>
            <a:br>
              <a:rPr lang="hu-HU" altLang="hu-HU" sz="2800" dirty="0" smtClean="0"/>
            </a:br>
            <a:r>
              <a:rPr lang="hu-HU" altLang="hu-HU" sz="2800" dirty="0" smtClean="0"/>
              <a:t>alakra rendezhető.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hu-HU" altLang="hu-HU" sz="1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hu-HU" altLang="hu-HU" sz="2800" dirty="0" smtClean="0"/>
              <a:t>Például:</a:t>
            </a:r>
          </a:p>
          <a:p>
            <a:pPr eaLnBrk="1" hangingPunct="1">
              <a:buFont typeface="Wingdings" pitchFamily="2" charset="2"/>
              <a:buNone/>
            </a:pPr>
            <a:endParaRPr lang="hu-HU" altLang="hu-HU" sz="1400" dirty="0" smtClean="0"/>
          </a:p>
          <a:p>
            <a:pPr lvl="0" eaLnBrk="1" hangingPunct="1">
              <a:lnSpc>
                <a:spcPct val="90000"/>
              </a:lnSpc>
              <a:buClr>
                <a:srgbClr val="66AACD"/>
              </a:buClr>
              <a:buNone/>
            </a:pPr>
            <a:r>
              <a:rPr lang="hu-HU" altLang="hu-HU" sz="2800" dirty="0" smtClean="0">
                <a:solidFill>
                  <a:prstClr val="white"/>
                </a:solidFill>
              </a:rPr>
              <a:t>A </a:t>
            </a:r>
            <a:r>
              <a:rPr lang="hu-HU" altLang="hu-HU" sz="2800" dirty="0">
                <a:solidFill>
                  <a:prstClr val="white"/>
                </a:solidFill>
              </a:rPr>
              <a:t>D(s) nevező polinom gyökeit </a:t>
            </a:r>
            <a:r>
              <a:rPr lang="hu-HU" altLang="hu-HU" sz="2800" b="1" dirty="0">
                <a:solidFill>
                  <a:prstClr val="white"/>
                </a:solidFill>
              </a:rPr>
              <a:t>pólusoknak</a:t>
            </a:r>
            <a:r>
              <a:rPr lang="hu-HU" altLang="hu-HU" sz="2800" dirty="0">
                <a:solidFill>
                  <a:prstClr val="white"/>
                </a:solidFill>
              </a:rPr>
              <a:t>, az N(s) számláló polinom gyökeit  </a:t>
            </a:r>
            <a:r>
              <a:rPr lang="hu-HU" altLang="hu-HU" sz="2800" b="1" dirty="0">
                <a:solidFill>
                  <a:prstClr val="white"/>
                </a:solidFill>
              </a:rPr>
              <a:t>zérusoknak</a:t>
            </a:r>
            <a:r>
              <a:rPr lang="hu-HU" altLang="hu-HU" sz="2800" dirty="0">
                <a:solidFill>
                  <a:prstClr val="white"/>
                </a:solidFill>
              </a:rPr>
              <a:t> nevezik.</a:t>
            </a:r>
          </a:p>
          <a:p>
            <a:pPr lvl="0" eaLnBrk="1" hangingPunct="1">
              <a:lnSpc>
                <a:spcPct val="90000"/>
              </a:lnSpc>
              <a:buClr>
                <a:srgbClr val="66AACD"/>
              </a:buClr>
              <a:buNone/>
            </a:pPr>
            <a:endParaRPr lang="hu-HU" altLang="hu-HU" sz="1000" b="1" i="1" dirty="0" smtClean="0">
              <a:solidFill>
                <a:prstClr val="white"/>
              </a:solidFill>
            </a:endParaRPr>
          </a:p>
          <a:p>
            <a:pPr lvl="0" eaLnBrk="1" hangingPunct="1">
              <a:lnSpc>
                <a:spcPct val="90000"/>
              </a:lnSpc>
              <a:buClr>
                <a:srgbClr val="66AACD"/>
              </a:buClr>
              <a:buNone/>
            </a:pPr>
            <a:r>
              <a:rPr lang="hu-HU" altLang="hu-HU" sz="2800" b="1" i="1" dirty="0" smtClean="0">
                <a:solidFill>
                  <a:prstClr val="white"/>
                </a:solidFill>
              </a:rPr>
              <a:t>Ha </a:t>
            </a:r>
            <a:r>
              <a:rPr lang="hu-HU" altLang="hu-HU" sz="2800" b="1" i="1" dirty="0">
                <a:solidFill>
                  <a:prstClr val="white"/>
                </a:solidFill>
              </a:rPr>
              <a:t>a nevező polinom D(s) gyökei, vagyis a pólusok, negatív valós részűek, akkor a szabályozási kör stabil</a:t>
            </a:r>
            <a:r>
              <a:rPr lang="hu-HU" altLang="hu-HU" sz="2800" b="1" i="1" dirty="0" smtClean="0">
                <a:solidFill>
                  <a:prstClr val="white"/>
                </a:solidFill>
              </a:rPr>
              <a:t>.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hu-HU" altLang="hu-HU" sz="2000" kern="1200" dirty="0" smtClean="0">
                <a:solidFill>
                  <a:prstClr val="white"/>
                </a:solidFill>
                <a:effectLst/>
                <a:latin typeface="Garamond" pitchFamily="18" charset="0"/>
              </a:rPr>
              <a:t>Az alapjel átviteli függvény D(s</a:t>
            </a:r>
            <a:r>
              <a:rPr lang="hu-HU" altLang="hu-HU" sz="2000" kern="1200" dirty="0">
                <a:solidFill>
                  <a:prstClr val="white"/>
                </a:solidFill>
                <a:effectLst/>
                <a:latin typeface="Garamond" pitchFamily="18" charset="0"/>
              </a:rPr>
              <a:t>) </a:t>
            </a:r>
            <a:r>
              <a:rPr lang="hu-HU" altLang="hu-HU" sz="2000" kern="1200" dirty="0" smtClean="0">
                <a:solidFill>
                  <a:prstClr val="white"/>
                </a:solidFill>
                <a:effectLst/>
                <a:latin typeface="Garamond" pitchFamily="18" charset="0"/>
              </a:rPr>
              <a:t>nevezőjének </a:t>
            </a:r>
            <a:r>
              <a:rPr lang="hu-HU" altLang="hu-HU" sz="2000" kern="1200" dirty="0">
                <a:solidFill>
                  <a:prstClr val="white"/>
                </a:solidFill>
                <a:effectLst/>
                <a:latin typeface="Garamond" pitchFamily="18" charset="0"/>
              </a:rPr>
              <a:t>inverz Laplace transzformáltja </a:t>
            </a:r>
            <a:r>
              <a:rPr lang="hu-HU" altLang="hu-HU" sz="2000" kern="1200" dirty="0" smtClean="0">
                <a:solidFill>
                  <a:prstClr val="white"/>
                </a:solidFill>
                <a:effectLst/>
                <a:latin typeface="Garamond" pitchFamily="18" charset="0"/>
              </a:rPr>
              <a:t>a zárt szabályozási kör differenciál egyenletének karakterisztikus egyenlete.</a:t>
            </a:r>
            <a:endParaRPr lang="hu-HU" altLang="hu-HU" sz="2000" kern="1200" dirty="0">
              <a:solidFill>
                <a:prstClr val="white"/>
              </a:solidFill>
              <a:effectLst/>
              <a:latin typeface="Garamond" pitchFamily="18" charset="0"/>
            </a:endParaRPr>
          </a:p>
          <a:p>
            <a:pPr lvl="0" eaLnBrk="1" hangingPunct="1">
              <a:lnSpc>
                <a:spcPct val="90000"/>
              </a:lnSpc>
              <a:buClr>
                <a:srgbClr val="66AACD"/>
              </a:buClr>
              <a:buNone/>
            </a:pPr>
            <a:endParaRPr lang="hu-HU" altLang="hu-HU" sz="2800" b="1" i="1" dirty="0" smtClean="0">
              <a:solidFill>
                <a:prstClr val="white"/>
              </a:solidFill>
            </a:endParaRP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1513486"/>
              </p:ext>
            </p:extLst>
          </p:nvPr>
        </p:nvGraphicFramePr>
        <p:xfrm>
          <a:off x="7298720" y="1043735"/>
          <a:ext cx="8286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368300" imgH="419100" progId="Equation.DSMT4">
                  <p:embed/>
                </p:oleObj>
              </mc:Choice>
              <mc:Fallback>
                <p:oleObj name="Equation" r:id="rId3" imgW="368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8720" y="1043735"/>
                        <a:ext cx="82867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390297"/>
              </p:ext>
            </p:extLst>
          </p:nvPr>
        </p:nvGraphicFramePr>
        <p:xfrm>
          <a:off x="1781690" y="2303875"/>
          <a:ext cx="56642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5" imgW="2539800" imgH="419040" progId="Equation.DSMT4">
                  <p:embed/>
                </p:oleObj>
              </mc:Choice>
              <mc:Fallback>
                <p:oleObj name="Equation" r:id="rId5" imgW="2539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690" y="2303875"/>
                        <a:ext cx="56642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51620" y="278650"/>
            <a:ext cx="6320045" cy="859107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dirty="0" smtClean="0"/>
              <a:t>Pólusok és zérusok</a:t>
            </a:r>
          </a:p>
        </p:txBody>
      </p:sp>
    </p:spTree>
    <p:extLst>
      <p:ext uri="{BB962C8B-B14F-4D97-AF65-F5344CB8AC3E}">
        <p14:creationId xmlns:p14="http://schemas.microsoft.com/office/powerpoint/2010/main" val="32517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1925" y="954088"/>
            <a:ext cx="1530350" cy="809625"/>
          </a:xfrm>
        </p:spPr>
        <p:txBody>
          <a:bodyPr/>
          <a:lstStyle/>
          <a:p>
            <a:pPr eaLnBrk="1" hangingPunct="1">
              <a:defRPr/>
            </a:pPr>
            <a:r>
              <a:rPr lang="hu-HU" smtClean="0"/>
              <a:t>Példa</a:t>
            </a:r>
          </a:p>
        </p:txBody>
      </p:sp>
      <p:sp>
        <p:nvSpPr>
          <p:cNvPr id="11267" name="Line 20"/>
          <p:cNvSpPr>
            <a:spLocks noChangeShapeType="1"/>
          </p:cNvSpPr>
          <p:nvPr/>
        </p:nvSpPr>
        <p:spPr bwMode="auto">
          <a:xfrm flipV="1">
            <a:off x="2141538" y="1177537"/>
            <a:ext cx="0" cy="1169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1268" name="Group 27"/>
          <p:cNvGrpSpPr>
            <a:grpSpLocks/>
          </p:cNvGrpSpPr>
          <p:nvPr/>
        </p:nvGrpSpPr>
        <p:grpSpPr bwMode="auto">
          <a:xfrm>
            <a:off x="4572000" y="637787"/>
            <a:ext cx="1169988" cy="990600"/>
            <a:chOff x="2550" y="1308"/>
            <a:chExt cx="528" cy="336"/>
          </a:xfrm>
        </p:grpSpPr>
        <p:sp>
          <p:nvSpPr>
            <p:cNvPr id="11300" name="Rectangle 28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1301" name="Text Box 29"/>
            <p:cNvSpPr txBox="1">
              <a:spLocks noChangeArrowheads="1"/>
            </p:cNvSpPr>
            <p:nvPr/>
          </p:nvSpPr>
          <p:spPr bwMode="auto">
            <a:xfrm>
              <a:off x="2555" y="1350"/>
              <a:ext cx="8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endParaRPr lang="hu-HU" altLang="hu-HU" sz="2400">
                <a:latin typeface="Times New Roman" pitchFamily="18" charset="0"/>
              </a:endParaRPr>
            </a:p>
          </p:txBody>
        </p:sp>
      </p:grpSp>
      <p:grpSp>
        <p:nvGrpSpPr>
          <p:cNvPr id="11269" name="Group 31"/>
          <p:cNvGrpSpPr>
            <a:grpSpLocks/>
          </p:cNvGrpSpPr>
          <p:nvPr/>
        </p:nvGrpSpPr>
        <p:grpSpPr bwMode="auto">
          <a:xfrm>
            <a:off x="2816225" y="728275"/>
            <a:ext cx="1349375" cy="900112"/>
            <a:chOff x="2550" y="1308"/>
            <a:chExt cx="528" cy="336"/>
          </a:xfrm>
        </p:grpSpPr>
        <p:sp>
          <p:nvSpPr>
            <p:cNvPr id="11298" name="Rectangle 32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1299" name="Text Box 33"/>
            <p:cNvSpPr txBox="1">
              <a:spLocks noChangeArrowheads="1"/>
            </p:cNvSpPr>
            <p:nvPr/>
          </p:nvSpPr>
          <p:spPr bwMode="auto">
            <a:xfrm>
              <a:off x="2563" y="1350"/>
              <a:ext cx="7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endParaRPr lang="hu-HU" altLang="hu-HU" sz="2400">
                <a:latin typeface="Times New Roman" pitchFamily="18" charset="0"/>
              </a:endParaRPr>
            </a:p>
          </p:txBody>
        </p:sp>
      </p:grpSp>
      <p:grpSp>
        <p:nvGrpSpPr>
          <p:cNvPr id="11270" name="Group 35"/>
          <p:cNvGrpSpPr>
            <a:grpSpLocks/>
          </p:cNvGrpSpPr>
          <p:nvPr/>
        </p:nvGrpSpPr>
        <p:grpSpPr bwMode="auto">
          <a:xfrm>
            <a:off x="6146800" y="683825"/>
            <a:ext cx="1620838" cy="990600"/>
            <a:chOff x="2550" y="1308"/>
            <a:chExt cx="528" cy="336"/>
          </a:xfrm>
        </p:grpSpPr>
        <p:sp>
          <p:nvSpPr>
            <p:cNvPr id="11296" name="Rectangle 36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1297" name="Text Box 37"/>
            <p:cNvSpPr txBox="1">
              <a:spLocks noChangeArrowheads="1"/>
            </p:cNvSpPr>
            <p:nvPr/>
          </p:nvSpPr>
          <p:spPr bwMode="auto">
            <a:xfrm>
              <a:off x="2563" y="1350"/>
              <a:ext cx="6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endParaRPr lang="hu-HU" altLang="hu-HU" sz="2400">
                <a:latin typeface="Times New Roman" pitchFamily="18" charset="0"/>
              </a:endParaRPr>
            </a:p>
          </p:txBody>
        </p:sp>
      </p:grpSp>
      <p:grpSp>
        <p:nvGrpSpPr>
          <p:cNvPr id="11271" name="Group 39"/>
          <p:cNvGrpSpPr>
            <a:grpSpLocks/>
          </p:cNvGrpSpPr>
          <p:nvPr/>
        </p:nvGrpSpPr>
        <p:grpSpPr bwMode="auto">
          <a:xfrm>
            <a:off x="4706938" y="1853812"/>
            <a:ext cx="1349375" cy="900113"/>
            <a:chOff x="2550" y="1308"/>
            <a:chExt cx="528" cy="336"/>
          </a:xfrm>
        </p:grpSpPr>
        <p:sp>
          <p:nvSpPr>
            <p:cNvPr id="11294" name="Rectangle 40"/>
            <p:cNvSpPr>
              <a:spLocks noChangeArrowheads="1"/>
            </p:cNvSpPr>
            <p:nvPr/>
          </p:nvSpPr>
          <p:spPr bwMode="auto">
            <a:xfrm>
              <a:off x="2550" y="1308"/>
              <a:ext cx="528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1295" name="Text Box 41"/>
            <p:cNvSpPr txBox="1">
              <a:spLocks noChangeArrowheads="1"/>
            </p:cNvSpPr>
            <p:nvPr/>
          </p:nvSpPr>
          <p:spPr bwMode="auto">
            <a:xfrm>
              <a:off x="2563" y="1350"/>
              <a:ext cx="7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endParaRPr lang="hu-HU" altLang="hu-HU" sz="2400">
                <a:latin typeface="Times New Roman" pitchFamily="18" charset="0"/>
              </a:endParaRPr>
            </a:p>
          </p:txBody>
        </p:sp>
      </p:grpSp>
      <p:grpSp>
        <p:nvGrpSpPr>
          <p:cNvPr id="11272" name="Group 48"/>
          <p:cNvGrpSpPr>
            <a:grpSpLocks/>
          </p:cNvGrpSpPr>
          <p:nvPr/>
        </p:nvGrpSpPr>
        <p:grpSpPr bwMode="auto">
          <a:xfrm>
            <a:off x="1601788" y="683825"/>
            <a:ext cx="6719887" cy="2041525"/>
            <a:chOff x="754" y="2103"/>
            <a:chExt cx="4233" cy="1286"/>
          </a:xfrm>
        </p:grpSpPr>
        <p:sp>
          <p:nvSpPr>
            <p:cNvPr id="11277" name="AutoShape 10"/>
            <p:cNvSpPr>
              <a:spLocks noChangeArrowheads="1"/>
            </p:cNvSpPr>
            <p:nvPr/>
          </p:nvSpPr>
          <p:spPr bwMode="auto">
            <a:xfrm>
              <a:off x="1037" y="2302"/>
              <a:ext cx="114" cy="113"/>
            </a:xfrm>
            <a:prstGeom prst="flowChartSummingJunction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 flipH="1" flipV="1">
              <a:off x="3560" y="3124"/>
              <a:ext cx="1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 flipV="1">
              <a:off x="4836" y="2358"/>
              <a:ext cx="0" cy="7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>
              <a:off x="782" y="2358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>
              <a:off x="1150" y="2358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1282" name="Line 17"/>
            <p:cNvSpPr>
              <a:spLocks noChangeShapeType="1"/>
            </p:cNvSpPr>
            <p:nvPr/>
          </p:nvSpPr>
          <p:spPr bwMode="auto">
            <a:xfrm>
              <a:off x="2341" y="2358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>
              <a:off x="3334" y="2358"/>
              <a:ext cx="2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aphicFrame>
          <p:nvGraphicFramePr>
            <p:cNvPr id="11284" name="Object 21"/>
            <p:cNvGraphicFramePr>
              <a:graphicFrameLocks noChangeAspect="1"/>
            </p:cNvGraphicFramePr>
            <p:nvPr/>
          </p:nvGraphicFramePr>
          <p:xfrm>
            <a:off x="1151" y="2103"/>
            <a:ext cx="28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8" name="Equation" r:id="rId3" imgW="291973" imgH="203112" progId="Equation.DSMT4">
                    <p:embed/>
                  </p:oleObj>
                </mc:Choice>
                <mc:Fallback>
                  <p:oleObj name="Equation" r:id="rId3" imgW="29197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2103"/>
                          <a:ext cx="281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23"/>
            <p:cNvGraphicFramePr>
              <a:graphicFrameLocks noChangeAspect="1"/>
            </p:cNvGraphicFramePr>
            <p:nvPr/>
          </p:nvGraphicFramePr>
          <p:xfrm>
            <a:off x="4694" y="2103"/>
            <a:ext cx="293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" name="Equation" r:id="rId5" imgW="304536" imgH="203024" progId="Equation.DSMT4">
                    <p:embed/>
                  </p:oleObj>
                </mc:Choice>
                <mc:Fallback>
                  <p:oleObj name="Equation" r:id="rId5" imgW="304536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103"/>
                          <a:ext cx="293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24"/>
            <p:cNvGraphicFramePr>
              <a:graphicFrameLocks noChangeAspect="1"/>
            </p:cNvGraphicFramePr>
            <p:nvPr/>
          </p:nvGraphicFramePr>
          <p:xfrm>
            <a:off x="754" y="2103"/>
            <a:ext cx="28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0" name="Equation" r:id="rId7" imgW="291973" imgH="203112" progId="Equation.DSMT4">
                    <p:embed/>
                  </p:oleObj>
                </mc:Choice>
                <mc:Fallback>
                  <p:oleObj name="Equation" r:id="rId7" imgW="29197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" y="2103"/>
                          <a:ext cx="28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26"/>
            <p:cNvGraphicFramePr>
              <a:graphicFrameLocks noChangeAspect="1"/>
            </p:cNvGraphicFramePr>
            <p:nvPr/>
          </p:nvGraphicFramePr>
          <p:xfrm>
            <a:off x="1009" y="2415"/>
            <a:ext cx="79" cy="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1" name="Equation" r:id="rId9" imgW="126780" imgH="101424" progId="Equation.DSMT4">
                    <p:embed/>
                  </p:oleObj>
                </mc:Choice>
                <mc:Fallback>
                  <p:oleObj name="Equation" r:id="rId9" imgW="126780" imgH="1014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2415"/>
                          <a:ext cx="79" cy="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30"/>
            <p:cNvGraphicFramePr>
              <a:graphicFrameLocks noChangeAspect="1"/>
            </p:cNvGraphicFramePr>
            <p:nvPr/>
          </p:nvGraphicFramePr>
          <p:xfrm>
            <a:off x="2653" y="2132"/>
            <a:ext cx="708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2" name="Equation" r:id="rId11" imgW="520700" imgH="419100" progId="Equation.DSMT4">
                    <p:embed/>
                  </p:oleObj>
                </mc:Choice>
                <mc:Fallback>
                  <p:oleObj name="Equation" r:id="rId11" imgW="5207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132"/>
                          <a:ext cx="708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34"/>
            <p:cNvGraphicFramePr>
              <a:graphicFrameLocks noChangeAspect="1"/>
            </p:cNvGraphicFramePr>
            <p:nvPr/>
          </p:nvGraphicFramePr>
          <p:xfrm>
            <a:off x="1519" y="2127"/>
            <a:ext cx="794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3" name="Equation" r:id="rId13" imgW="545863" imgH="393529" progId="Equation.DSMT4">
                    <p:embed/>
                  </p:oleObj>
                </mc:Choice>
                <mc:Fallback>
                  <p:oleObj name="Equation" r:id="rId13" imgW="545863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127"/>
                          <a:ext cx="794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Object 38"/>
            <p:cNvGraphicFramePr>
              <a:graphicFrameLocks noChangeAspect="1"/>
            </p:cNvGraphicFramePr>
            <p:nvPr/>
          </p:nvGraphicFramePr>
          <p:xfrm>
            <a:off x="3693" y="2108"/>
            <a:ext cx="895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4" name="Equation" r:id="rId15" imgW="634725" imgH="418918" progId="Equation.DSMT4">
                    <p:embed/>
                  </p:oleObj>
                </mc:Choice>
                <mc:Fallback>
                  <p:oleObj name="Equation" r:id="rId15" imgW="634725" imgH="4189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3" y="2108"/>
                          <a:ext cx="895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42"/>
            <p:cNvGraphicFramePr>
              <a:graphicFrameLocks noChangeAspect="1"/>
            </p:cNvGraphicFramePr>
            <p:nvPr/>
          </p:nvGraphicFramePr>
          <p:xfrm>
            <a:off x="2823" y="2836"/>
            <a:ext cx="652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5" name="Equation" r:id="rId17" imgW="495085" imgH="418918" progId="Equation.DSMT4">
                    <p:embed/>
                  </p:oleObj>
                </mc:Choice>
                <mc:Fallback>
                  <p:oleObj name="Equation" r:id="rId17" imgW="495085" imgH="4189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" y="2836"/>
                          <a:ext cx="652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2" name="Line 43"/>
            <p:cNvSpPr>
              <a:spLocks noChangeShapeType="1"/>
            </p:cNvSpPr>
            <p:nvPr/>
          </p:nvSpPr>
          <p:spPr bwMode="auto">
            <a:xfrm>
              <a:off x="4638" y="2358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1293" name="Line 44"/>
            <p:cNvSpPr>
              <a:spLocks noChangeShapeType="1"/>
            </p:cNvSpPr>
            <p:nvPr/>
          </p:nvSpPr>
          <p:spPr bwMode="auto">
            <a:xfrm flipH="1">
              <a:off x="1094" y="3152"/>
              <a:ext cx="16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1273" name="Text Box 47"/>
          <p:cNvSpPr txBox="1">
            <a:spLocks noChangeArrowheads="1"/>
          </p:cNvSpPr>
          <p:nvPr/>
        </p:nvSpPr>
        <p:spPr bwMode="auto">
          <a:xfrm>
            <a:off x="602307" y="4734145"/>
            <a:ext cx="8145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800" dirty="0">
                <a:latin typeface="Times New Roman" pitchFamily="18" charset="0"/>
              </a:rPr>
              <a:t>MATLAB parancs: </a:t>
            </a:r>
            <a:r>
              <a:rPr lang="hu-HU" altLang="hu-HU" sz="2800" dirty="0" err="1">
                <a:latin typeface="Times New Roman" pitchFamily="18" charset="0"/>
              </a:rPr>
              <a:t>Gyr</a:t>
            </a:r>
            <a:r>
              <a:rPr lang="hu-HU" altLang="hu-HU" sz="2800" dirty="0">
                <a:latin typeface="Times New Roman" pitchFamily="18" charset="0"/>
              </a:rPr>
              <a:t>=</a:t>
            </a:r>
            <a:r>
              <a:rPr lang="hu-HU" altLang="hu-HU" sz="2800" dirty="0" err="1">
                <a:latin typeface="Times New Roman" pitchFamily="18" charset="0"/>
              </a:rPr>
              <a:t>feedback</a:t>
            </a:r>
            <a:r>
              <a:rPr lang="hu-HU" altLang="hu-HU" sz="2800" dirty="0">
                <a:latin typeface="Times New Roman" pitchFamily="18" charset="0"/>
              </a:rPr>
              <a:t>(</a:t>
            </a:r>
            <a:r>
              <a:rPr lang="hu-HU" altLang="hu-HU" sz="2800" dirty="0" err="1">
                <a:latin typeface="Times New Roman" pitchFamily="18" charset="0"/>
              </a:rPr>
              <a:t>Gc</a:t>
            </a:r>
            <a:r>
              <a:rPr lang="hu-HU" altLang="hu-HU" sz="2800" dirty="0">
                <a:latin typeface="Times New Roman" pitchFamily="18" charset="0"/>
              </a:rPr>
              <a:t>*</a:t>
            </a:r>
            <a:r>
              <a:rPr lang="hu-HU" altLang="hu-HU" sz="2800" dirty="0" err="1">
                <a:latin typeface="Times New Roman" pitchFamily="18" charset="0"/>
              </a:rPr>
              <a:t>Ga</a:t>
            </a:r>
            <a:r>
              <a:rPr lang="hu-HU" altLang="hu-HU" sz="2800" dirty="0">
                <a:latin typeface="Times New Roman" pitchFamily="18" charset="0"/>
              </a:rPr>
              <a:t>*</a:t>
            </a:r>
            <a:r>
              <a:rPr lang="hu-HU" altLang="hu-HU" sz="2800" dirty="0" err="1">
                <a:latin typeface="Times New Roman" pitchFamily="18" charset="0"/>
              </a:rPr>
              <a:t>Gp</a:t>
            </a:r>
            <a:r>
              <a:rPr lang="hu-HU" altLang="hu-HU" sz="2800" dirty="0">
                <a:latin typeface="Times New Roman" pitchFamily="18" charset="0"/>
              </a:rPr>
              <a:t>,</a:t>
            </a:r>
            <a:r>
              <a:rPr lang="hu-HU" altLang="hu-HU" sz="2800" dirty="0" err="1">
                <a:latin typeface="Times New Roman" pitchFamily="18" charset="0"/>
              </a:rPr>
              <a:t>Gt</a:t>
            </a:r>
            <a:r>
              <a:rPr lang="hu-HU" altLang="hu-HU" sz="2800" dirty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11274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166844"/>
              </p:ext>
            </p:extLst>
          </p:nvPr>
        </p:nvGraphicFramePr>
        <p:xfrm>
          <a:off x="780222" y="3023955"/>
          <a:ext cx="76057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Equation" r:id="rId19" imgW="3898900" imgH="812800" progId="Equation.DSMT4">
                  <p:embed/>
                </p:oleObj>
              </mc:Choice>
              <mc:Fallback>
                <p:oleObj name="Equation" r:id="rId19" imgW="38989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22" y="3023955"/>
                        <a:ext cx="760571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50"/>
          <p:cNvSpPr txBox="1">
            <a:spLocks noChangeArrowheads="1"/>
          </p:cNvSpPr>
          <p:nvPr/>
        </p:nvSpPr>
        <p:spPr bwMode="auto">
          <a:xfrm>
            <a:off x="1871663" y="5364163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hu-HU" altLang="hu-HU"/>
          </a:p>
        </p:txBody>
      </p:sp>
      <p:graphicFrame>
        <p:nvGraphicFramePr>
          <p:cNvPr id="11276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52100"/>
              </p:ext>
            </p:extLst>
          </p:nvPr>
        </p:nvGraphicFramePr>
        <p:xfrm>
          <a:off x="1196625" y="5364163"/>
          <a:ext cx="56642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Equation" r:id="rId21" imgW="2539800" imgH="419040" progId="Equation.DSMT4">
                  <p:embed/>
                </p:oleObj>
              </mc:Choice>
              <mc:Fallback>
                <p:oleObj name="Equation" r:id="rId21" imgW="2539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625" y="5364163"/>
                        <a:ext cx="56642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03263" y="279400"/>
            <a:ext cx="7289800" cy="809625"/>
          </a:xfrm>
        </p:spPr>
        <p:txBody>
          <a:bodyPr/>
          <a:lstStyle/>
          <a:p>
            <a:pPr eaLnBrk="1" hangingPunct="1"/>
            <a:r>
              <a:rPr lang="hu-HU" altLang="hu-HU" dirty="0" smtClean="0"/>
              <a:t>A példa folytatása</a:t>
            </a:r>
          </a:p>
        </p:txBody>
      </p:sp>
      <p:sp>
        <p:nvSpPr>
          <p:cNvPr id="12297" name="Text Box 34"/>
          <p:cNvSpPr txBox="1">
            <a:spLocks noChangeArrowheads="1"/>
          </p:cNvSpPr>
          <p:nvPr/>
        </p:nvSpPr>
        <p:spPr bwMode="auto">
          <a:xfrm>
            <a:off x="793750" y="2414833"/>
            <a:ext cx="7515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800" dirty="0">
                <a:latin typeface="Times New Roman" pitchFamily="18" charset="0"/>
              </a:rPr>
              <a:t>MATLAB parancs: </a:t>
            </a:r>
            <a:r>
              <a:rPr lang="hu-HU" altLang="hu-HU" sz="2800" dirty="0" err="1">
                <a:latin typeface="Times New Roman" pitchFamily="18" charset="0"/>
              </a:rPr>
              <a:t>pole</a:t>
            </a:r>
            <a:r>
              <a:rPr lang="hu-HU" altLang="hu-HU" sz="2800" dirty="0">
                <a:latin typeface="Times New Roman" pitchFamily="18" charset="0"/>
              </a:rPr>
              <a:t>(</a:t>
            </a:r>
            <a:r>
              <a:rPr lang="hu-HU" altLang="hu-HU" sz="2800" dirty="0" err="1">
                <a:latin typeface="Times New Roman" pitchFamily="18" charset="0"/>
              </a:rPr>
              <a:t>Gyr</a:t>
            </a:r>
            <a:r>
              <a:rPr lang="hu-HU" altLang="hu-HU" sz="2800" dirty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12298" name="Object 37"/>
          <p:cNvGraphicFramePr>
            <a:graphicFrameLocks noChangeAspect="1"/>
          </p:cNvGraphicFramePr>
          <p:nvPr/>
        </p:nvGraphicFramePr>
        <p:xfrm>
          <a:off x="839788" y="1284288"/>
          <a:ext cx="56657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2539800" imgH="419040" progId="Equation.DSMT4">
                  <p:embed/>
                </p:oleObj>
              </mc:Choice>
              <mc:Fallback>
                <p:oleObj name="Equation" r:id="rId3" imgW="2539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284288"/>
                        <a:ext cx="566578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38"/>
          <p:cNvSpPr txBox="1">
            <a:spLocks noChangeArrowheads="1"/>
          </p:cNvSpPr>
          <p:nvPr/>
        </p:nvSpPr>
        <p:spPr bwMode="auto">
          <a:xfrm>
            <a:off x="882650" y="2969567"/>
            <a:ext cx="7516813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000" dirty="0">
                <a:latin typeface="Times New Roman" pitchFamily="18" charset="0"/>
              </a:rPr>
              <a:t>Az eredmény négy tizedes jelig van megadva, de elég három értékes jegy (ezrelékes pontosság)!</a:t>
            </a:r>
          </a:p>
          <a:p>
            <a:pPr eaLnBrk="1" hangingPunct="1">
              <a:spcBef>
                <a:spcPct val="50000"/>
              </a:spcBef>
            </a:pPr>
            <a:r>
              <a:rPr lang="hu-HU" altLang="hu-HU" sz="2400" dirty="0">
                <a:latin typeface="Times New Roman" pitchFamily="18" charset="0"/>
              </a:rPr>
              <a:t>p1=-10,5  ;  p2=-1,25+2,04i  ; p2=-1,25-2,04i  ;  p4=-0,2</a:t>
            </a:r>
          </a:p>
        </p:txBody>
      </p:sp>
      <p:sp>
        <p:nvSpPr>
          <p:cNvPr id="12326" name="Text Box 34"/>
          <p:cNvSpPr txBox="1">
            <a:spLocks noChangeArrowheads="1"/>
          </p:cNvSpPr>
          <p:nvPr/>
        </p:nvSpPr>
        <p:spPr bwMode="auto">
          <a:xfrm>
            <a:off x="703263" y="4429887"/>
            <a:ext cx="7877175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 dirty="0">
                <a:latin typeface="Times New Roman" pitchFamily="18" charset="0"/>
              </a:rPr>
              <a:t>A </a:t>
            </a:r>
            <a:r>
              <a:rPr lang="hu-HU" altLang="hu-HU" sz="2400" dirty="0" err="1">
                <a:latin typeface="Times New Roman" pitchFamily="18" charset="0"/>
              </a:rPr>
              <a:t>roots</a:t>
            </a:r>
            <a:r>
              <a:rPr lang="hu-HU" altLang="hu-HU" sz="2400" dirty="0">
                <a:latin typeface="Times New Roman" pitchFamily="18" charset="0"/>
              </a:rPr>
              <a:t>([den]) parancs használatakor a nevező együtthatóiból kreált vektort kell megadni a parancs operandusaként. MATLAB parancs:</a:t>
            </a:r>
            <a:r>
              <a:rPr lang="hu-HU" altLang="hu-HU" dirty="0"/>
              <a:t> </a:t>
            </a:r>
            <a:r>
              <a:rPr lang="hu-HU" altLang="hu-HU" sz="2800" dirty="0" err="1">
                <a:latin typeface="Times New Roman" pitchFamily="18" charset="0"/>
              </a:rPr>
              <a:t>roots</a:t>
            </a:r>
            <a:r>
              <a:rPr lang="hu-HU" altLang="hu-HU" sz="2800" dirty="0">
                <a:latin typeface="Times New Roman" pitchFamily="18" charset="0"/>
              </a:rPr>
              <a:t>([1.25 16.5 43.25 83 15])</a:t>
            </a:r>
          </a:p>
        </p:txBody>
      </p:sp>
    </p:spTree>
    <p:extLst>
      <p:ext uri="{BB962C8B-B14F-4D97-AF65-F5344CB8AC3E}">
        <p14:creationId xmlns:p14="http://schemas.microsoft.com/office/powerpoint/2010/main" val="26426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521550" y="413665"/>
            <a:ext cx="8055895" cy="13500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hu-HU" sz="3600" kern="0" dirty="0" smtClean="0"/>
              <a:t>A szabályozási kör átmeneti és az alapjel átviteli függvényének kapcsolata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zövegdoboz 4"/>
              <p:cNvSpPr txBox="1"/>
              <p:nvPr/>
            </p:nvSpPr>
            <p:spPr>
              <a:xfrm>
                <a:off x="791580" y="1898830"/>
                <a:ext cx="7380820" cy="427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altLang="hu-HU" sz="2800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/>
                  </a:rPr>
                  <a:t>Az időtartománybeli </a:t>
                </a:r>
                <a:r>
                  <a:rPr lang="hu-HU" altLang="hu-HU" sz="2800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/>
                  </a:rPr>
                  <a:t>minőségi jellemzőket a zárt szabályozási kör </a:t>
                </a:r>
                <a:r>
                  <a:rPr lang="hu-HU" altLang="hu-HU" sz="2800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/>
                  </a:rPr>
                  <a:t>átmeneti </a:t>
                </a:r>
                <a:r>
                  <a:rPr lang="hu-HU" altLang="hu-HU" sz="2800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/>
                  </a:rPr>
                  <a:t>függvényhez </a:t>
                </a:r>
                <a:r>
                  <a:rPr lang="hu-HU" altLang="hu-HU" sz="2800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/>
                  </a:rPr>
                  <a:t>rendeltük.</a:t>
                </a:r>
              </a:p>
              <a:p>
                <a:r>
                  <a:rPr lang="hu-HU" altLang="hu-HU" sz="2000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/>
                  </a:rPr>
                  <a:t>(Az alapjel ugrásszerű változását hogyan követi a szabályozott jellemző.)</a:t>
                </a:r>
                <a:endParaRPr lang="hu-HU" altLang="hu-HU" sz="20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/>
                </a:endParaRPr>
              </a:p>
              <a:p>
                <a:endParaRPr lang="hu-HU" altLang="hu-HU" sz="1600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/>
                </a:endParaRPr>
              </a:p>
              <a:p>
                <a:r>
                  <a:rPr lang="hu-HU" altLang="hu-HU" sz="2800" b="0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</a:t>
                </a:r>
                <a14:m>
                  <m:oMath xmlns:m="http://schemas.openxmlformats.org/officeDocument/2006/math">
                    <m:r>
                      <a:rPr lang="hu-HU" altLang="hu-HU" sz="2800" b="0" i="1" kern="0" smtClean="0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hu-HU" altLang="hu-HU" sz="2800" b="0" i="1" kern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r>
                          <a:rPr lang="hu-HU" altLang="hu-HU" sz="2800" b="0" i="1" kern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hu-HU" altLang="hu-HU" sz="2800" b="0" i="1" kern="0" smtClean="0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altLang="hu-HU" sz="2800" b="0" i="1" kern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hu-HU" altLang="hu-HU" sz="2800" b="0" i="1" kern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hu-HU" altLang="hu-HU" sz="2800" b="0" i="1" kern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hu-HU" altLang="hu-HU" sz="2800" i="1" kern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hu-HU" altLang="hu-HU" sz="2800" b="0" i="1" kern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hu-HU" altLang="hu-HU" sz="2800" b="0" i="1" kern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  <m:t>𝑦𝑟</m:t>
                        </m:r>
                      </m:sub>
                    </m:sSub>
                    <m:r>
                      <a:rPr lang="hu-HU" altLang="hu-HU" sz="2800" b="0" i="1" kern="0" smtClean="0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/>
                      </a:rPr>
                      <m:t>(</m:t>
                    </m:r>
                    <m:r>
                      <a:rPr lang="hu-HU" altLang="hu-HU" sz="2800" b="0" i="1" kern="0" smtClean="0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/>
                      </a:rPr>
                      <m:t>𝑠</m:t>
                    </m:r>
                    <m:r>
                      <a:rPr lang="hu-HU" altLang="hu-HU" sz="2800" b="0" i="1" kern="0" smtClean="0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/>
                      </a:rPr>
                      <m:t>)</m:t>
                    </m:r>
                  </m:oMath>
                </a14:m>
                <a:r>
                  <a:rPr lang="hu-HU" altLang="hu-HU" sz="2800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/>
                  </a:rPr>
                  <a:t>;	 </a:t>
                </a:r>
                <a14:m>
                  <m:oMath xmlns:m="http://schemas.openxmlformats.org/officeDocument/2006/math">
                    <m:r>
                      <a:rPr lang="hu-HU" altLang="hu-HU" sz="2800" b="0" i="1" kern="0" dirty="0" smtClean="0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hu-HU" altLang="hu-HU" sz="2800" b="0" i="1" kern="0" dirty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r>
                          <a:rPr lang="hu-HU" altLang="hu-HU" sz="2800" b="0" i="1" kern="0" dirty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hu-HU" altLang="hu-HU" sz="2800" b="0" i="1" kern="0" dirty="0" smtClean="0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hu-HU" altLang="hu-HU" sz="2800" b="0" i="1" kern="0" dirty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</m:ctrlPr>
                      </m:sSupPr>
                      <m:e>
                        <m:r>
                          <a:rPr lang="hu-HU" altLang="hu-HU" sz="2800" b="0" i="1" kern="0" dirty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hu-HU" altLang="hu-HU" sz="2800" b="0" i="1" kern="0" dirty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hu-HU" altLang="hu-HU" sz="2800" b="0" i="1" kern="0" dirty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r>
                          <a:rPr lang="hu-HU" altLang="hu-HU" sz="2800" b="0" i="1" kern="0" dirty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  <m:t>𝑦</m:t>
                        </m:r>
                        <m:r>
                          <a:rPr lang="hu-HU" altLang="hu-HU" sz="2800" b="0" i="1" kern="0" dirty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  <m:t>(</m:t>
                        </m:r>
                        <m:r>
                          <a:rPr lang="hu-HU" altLang="hu-HU" sz="2800" b="0" i="1" kern="0" dirty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  <m:t>𝑠</m:t>
                        </m:r>
                        <m:r>
                          <a:rPr lang="hu-HU" altLang="hu-HU" sz="2800" b="0" i="1" kern="0" dirty="0" smtClean="0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hu-HU" altLang="hu-HU" sz="2800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/>
                </a:endParaRPr>
              </a:p>
              <a:p>
                <a:endParaRPr lang="hu-HU" altLang="hu-HU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/>
                </a:endParaRPr>
              </a:p>
              <a:p>
                <a:r>
                  <a:rPr lang="hu-HU" altLang="hu-HU" sz="2800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/>
                  </a:rPr>
                  <a:t>Ezért </a:t>
                </a:r>
                <a:r>
                  <a:rPr lang="hu-HU" altLang="hu-HU" sz="2800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/>
                  </a:rPr>
                  <a:t>a pólusok és zérusok elrendezéséből következtetni lehet az </a:t>
                </a:r>
                <a:r>
                  <a:rPr lang="hu-HU" altLang="hu-HU" sz="2800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/>
                  </a:rPr>
                  <a:t>időtartománybeli </a:t>
                </a:r>
                <a:r>
                  <a:rPr lang="hu-HU" altLang="hu-HU" sz="2800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/>
                  </a:rPr>
                  <a:t>minőségi </a:t>
                </a:r>
                <a:r>
                  <a:rPr lang="hu-HU" altLang="hu-HU" sz="2800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/>
                  </a:rPr>
                  <a:t>jellemzőkre.</a:t>
                </a:r>
              </a:p>
              <a:p>
                <a:pPr lvl="0"/>
                <a:r>
                  <a:rPr lang="hu-HU" altLang="hu-HU" sz="2000" dirty="0" smtClean="0">
                    <a:solidFill>
                      <a:prstClr val="white"/>
                    </a:solidFill>
                  </a:rPr>
                  <a:t>Ugrás jellegű gerjesztésre az </a:t>
                </a:r>
                <a:r>
                  <a:rPr lang="hu-HU" altLang="hu-HU" sz="2000" dirty="0" smtClean="0">
                    <a:solidFill>
                      <a:prstClr val="white"/>
                    </a:solidFill>
                  </a:rPr>
                  <a:t>y(s</a:t>
                </a:r>
                <a:r>
                  <a:rPr lang="hu-HU" altLang="hu-HU" sz="2000" dirty="0">
                    <a:solidFill>
                      <a:prstClr val="white"/>
                    </a:solidFill>
                  </a:rPr>
                  <a:t>) </a:t>
                </a:r>
                <a:r>
                  <a:rPr lang="hu-HU" altLang="hu-HU" sz="2000" dirty="0" smtClean="0">
                    <a:solidFill>
                      <a:prstClr val="white"/>
                    </a:solidFill>
                  </a:rPr>
                  <a:t>inverz </a:t>
                </a:r>
                <a:r>
                  <a:rPr lang="hu-HU" altLang="hu-HU" sz="2000" dirty="0">
                    <a:solidFill>
                      <a:prstClr val="white"/>
                    </a:solidFill>
                  </a:rPr>
                  <a:t>Laplace transzformáltja az </a:t>
                </a:r>
                <a:r>
                  <a:rPr lang="hu-HU" altLang="hu-HU" sz="2000" dirty="0" smtClean="0">
                    <a:solidFill>
                      <a:prstClr val="white"/>
                    </a:solidFill>
                  </a:rPr>
                  <a:t>átmeneti függvény és az y(s) tartalmazza a pólusokat és a zérusokat.</a:t>
                </a:r>
                <a:endParaRPr lang="hu-HU" altLang="hu-HU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1898830"/>
                <a:ext cx="7380820" cy="4273221"/>
              </a:xfrm>
              <a:prstGeom prst="rect">
                <a:avLst/>
              </a:prstGeom>
              <a:blipFill rotWithShape="1">
                <a:blip r:embed="rId2"/>
                <a:stretch>
                  <a:fillRect l="-1817" t="-1427" b="-171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2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tak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ata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tak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ak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atak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ata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tak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ak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728</TotalTime>
  <Words>1039</Words>
  <Application>Microsoft Office PowerPoint</Application>
  <PresentationFormat>Diavetítés a képernyőre (4:3 oldalarány)</PresentationFormat>
  <Paragraphs>151</Paragraphs>
  <Slides>23</Slides>
  <Notes>3</Notes>
  <HiddenSlides>0</HiddenSlides>
  <MMClips>0</MMClips>
  <ScaleCrop>false</ScaleCrop>
  <HeadingPairs>
    <vt:vector size="6" baseType="variant"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23</vt:i4>
      </vt:variant>
    </vt:vector>
  </HeadingPairs>
  <TitlesOfParts>
    <vt:vector size="27" baseType="lpstr">
      <vt:lpstr>Patak</vt:lpstr>
      <vt:lpstr>1_Patak</vt:lpstr>
      <vt:lpstr>Equation</vt:lpstr>
      <vt:lpstr>Egyenlet</vt:lpstr>
      <vt:lpstr>Automatika</vt:lpstr>
      <vt:lpstr>A zárt szabályozási kör minőségi jellemzői az időtartományban</vt:lpstr>
      <vt:lpstr>Az egyhurkos zárt szabályozási kör stabilitás vizsgálata</vt:lpstr>
      <vt:lpstr>Az egyhurkos zárt szabályozási kör stabilitás vizsgálata</vt:lpstr>
      <vt:lpstr>Stabilitás vizsgálat a zárt szabályozási kör alapjel átviteli függvénye alapján</vt:lpstr>
      <vt:lpstr>Pólusok és zérusok</vt:lpstr>
      <vt:lpstr>Példa</vt:lpstr>
      <vt:lpstr>A példa folytatása</vt:lpstr>
      <vt:lpstr>PowerPoint bemutató</vt:lpstr>
      <vt:lpstr>A zárt szabályozási kör pólus-zérus elrendezése és az időállandói</vt:lpstr>
      <vt:lpstr>A szabályozási kör időtartománybeli minőség jellemzői a pólus-zérus elrendezés alapján</vt:lpstr>
      <vt:lpstr>A szabályozási kör időtartománybeli minőség jellemzői a pólus-zérus elrendezés alapján</vt:lpstr>
      <vt:lpstr>A szabályozási kör időtartománybeli minőség jellemzői a pólus-zérus elrendezés alapján</vt:lpstr>
      <vt:lpstr>Gyökhely görbe, pólus zérus elrendezés</vt:lpstr>
      <vt:lpstr>Gyökhelygörbe (Root-locus) diagram</vt:lpstr>
      <vt:lpstr>Stabilitás vizsgálat a felnyitott hurok átviteli függvénye alapján</vt:lpstr>
      <vt:lpstr>A szabályozási kör felnyitott hurokátviteli függvényéhez tartozó szakkifejezések</vt:lpstr>
      <vt:lpstr>Stabilitás vizsgálat a szabályozási kör felnyitott hurokátviteli függvénye alapján</vt:lpstr>
      <vt:lpstr>Példa</vt:lpstr>
      <vt:lpstr>A példa felnyitott hurok átviteli függvénye</vt:lpstr>
      <vt:lpstr>Minimál fázisú rendszerek</vt:lpstr>
      <vt:lpstr>Stabilitás vizsgálat a szabályozási kör felnyitott hurokátviteli függvénye alapján</vt:lpstr>
      <vt:lpstr>Kérdések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Automatika</dc:title>
  <dc:creator>József Neszveda</dc:creator>
  <cp:lastModifiedBy>Neszveda</cp:lastModifiedBy>
  <cp:revision>98</cp:revision>
  <dcterms:created xsi:type="dcterms:W3CDTF">2010-09-09T02:45:49Z</dcterms:created>
  <dcterms:modified xsi:type="dcterms:W3CDTF">2016-02-21T08:36:18Z</dcterms:modified>
</cp:coreProperties>
</file>