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72" r:id="rId2"/>
  </p:sldMasterIdLst>
  <p:notesMasterIdLst>
    <p:notesMasterId r:id="rId28"/>
  </p:notesMasterIdLst>
  <p:sldIdLst>
    <p:sldId id="284" r:id="rId3"/>
    <p:sldId id="335" r:id="rId4"/>
    <p:sldId id="356" r:id="rId5"/>
    <p:sldId id="357" r:id="rId6"/>
    <p:sldId id="358" r:id="rId7"/>
    <p:sldId id="359" r:id="rId8"/>
    <p:sldId id="360" r:id="rId9"/>
    <p:sldId id="361" r:id="rId10"/>
    <p:sldId id="362" r:id="rId11"/>
    <p:sldId id="336" r:id="rId12"/>
    <p:sldId id="337" r:id="rId13"/>
    <p:sldId id="338" r:id="rId14"/>
    <p:sldId id="339" r:id="rId15"/>
    <p:sldId id="340" r:id="rId16"/>
    <p:sldId id="363" r:id="rId17"/>
    <p:sldId id="341" r:id="rId18"/>
    <p:sldId id="342" r:id="rId19"/>
    <p:sldId id="343" r:id="rId20"/>
    <p:sldId id="344" r:id="rId21"/>
    <p:sldId id="345" r:id="rId22"/>
    <p:sldId id="346" r:id="rId23"/>
    <p:sldId id="353" r:id="rId24"/>
    <p:sldId id="354" r:id="rId25"/>
    <p:sldId id="355" r:id="rId26"/>
    <p:sldId id="334" r:id="rId27"/>
  </p:sldIdLst>
  <p:sldSz cx="9144000" cy="6858000" type="screen4x3"/>
  <p:notesSz cx="6858000" cy="9144000"/>
  <p:defaultTextStyle>
    <a:defPPr>
      <a:defRPr lang="hu-HU"/>
    </a:defPPr>
    <a:lvl1pPr algn="l" rtl="0" fontAlgn="base">
      <a:spcBef>
        <a:spcPct val="0"/>
      </a:spcBef>
      <a:spcAft>
        <a:spcPct val="0"/>
      </a:spcAft>
      <a:defRPr kern="1200">
        <a:solidFill>
          <a:schemeClr val="tx1"/>
        </a:solidFill>
        <a:latin typeface="Garamond" pitchFamily="18" charset="0"/>
        <a:ea typeface="+mn-ea"/>
        <a:cs typeface="+mn-cs"/>
      </a:defRPr>
    </a:lvl1pPr>
    <a:lvl2pPr marL="457200" algn="l" rtl="0" fontAlgn="base">
      <a:spcBef>
        <a:spcPct val="0"/>
      </a:spcBef>
      <a:spcAft>
        <a:spcPct val="0"/>
      </a:spcAft>
      <a:defRPr kern="1200">
        <a:solidFill>
          <a:schemeClr val="tx1"/>
        </a:solidFill>
        <a:latin typeface="Garamond" pitchFamily="18" charset="0"/>
        <a:ea typeface="+mn-ea"/>
        <a:cs typeface="+mn-cs"/>
      </a:defRPr>
    </a:lvl2pPr>
    <a:lvl3pPr marL="914400" algn="l" rtl="0" fontAlgn="base">
      <a:spcBef>
        <a:spcPct val="0"/>
      </a:spcBef>
      <a:spcAft>
        <a:spcPct val="0"/>
      </a:spcAft>
      <a:defRPr kern="1200">
        <a:solidFill>
          <a:schemeClr val="tx1"/>
        </a:solidFill>
        <a:latin typeface="Garamond" pitchFamily="18" charset="0"/>
        <a:ea typeface="+mn-ea"/>
        <a:cs typeface="+mn-cs"/>
      </a:defRPr>
    </a:lvl3pPr>
    <a:lvl4pPr marL="1371600" algn="l" rtl="0" fontAlgn="base">
      <a:spcBef>
        <a:spcPct val="0"/>
      </a:spcBef>
      <a:spcAft>
        <a:spcPct val="0"/>
      </a:spcAft>
      <a:defRPr kern="1200">
        <a:solidFill>
          <a:schemeClr val="tx1"/>
        </a:solidFill>
        <a:latin typeface="Garamond" pitchFamily="18" charset="0"/>
        <a:ea typeface="+mn-ea"/>
        <a:cs typeface="+mn-cs"/>
      </a:defRPr>
    </a:lvl4pPr>
    <a:lvl5pPr marL="1828800" algn="l" rtl="0" fontAlgn="base">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302"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4.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3.wmf"/><Relationship Id="rId5" Type="http://schemas.openxmlformats.org/officeDocument/2006/relationships/image" Target="../media/image15.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6.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5.wmf"/><Relationship Id="rId5" Type="http://schemas.openxmlformats.org/officeDocument/2006/relationships/image" Target="../media/image20.wmf"/><Relationship Id="rId4"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9"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40.wmf"/><Relationship Id="rId7" Type="http://schemas.openxmlformats.org/officeDocument/2006/relationships/image" Target="../media/image33.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4.wmf"/><Relationship Id="rId5" Type="http://schemas.openxmlformats.org/officeDocument/2006/relationships/image" Target="../media/image32.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hu-HU"/>
          </a:p>
        </p:txBody>
      </p:sp>
      <p:sp>
        <p:nvSpPr>
          <p:cNvPr id="31747"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hu-H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hu-HU" noProof="0" smtClean="0"/>
              <a:t>Mintaszöveg szerkesztése</a:t>
            </a:r>
          </a:p>
          <a:p>
            <a:pPr lvl="1"/>
            <a:r>
              <a:rPr lang="hu-HU" noProof="0" smtClean="0"/>
              <a:t>Második szint</a:t>
            </a:r>
          </a:p>
          <a:p>
            <a:pPr lvl="2"/>
            <a:r>
              <a:rPr lang="hu-HU" noProof="0" smtClean="0"/>
              <a:t>Harmadik szint</a:t>
            </a:r>
          </a:p>
          <a:p>
            <a:pPr lvl="3"/>
            <a:r>
              <a:rPr lang="hu-HU" noProof="0" smtClean="0"/>
              <a:t>Negyedik szint</a:t>
            </a:r>
          </a:p>
          <a:p>
            <a:pPr lvl="4"/>
            <a:r>
              <a:rPr lang="hu-HU" noProof="0" smtClean="0"/>
              <a:t>Ötödik szint</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hu-HU"/>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D4C6755-0C77-4EF9-9CCE-316B15CEE6D5}" type="slidenum">
              <a:rPr lang="hu-HU"/>
              <a:pPr>
                <a:defRPr/>
              </a:pPr>
              <a:t>‹#›</a:t>
            </a:fld>
            <a:endParaRPr lang="hu-HU"/>
          </a:p>
        </p:txBody>
      </p:sp>
    </p:spTree>
    <p:extLst>
      <p:ext uri="{BB962C8B-B14F-4D97-AF65-F5344CB8AC3E}">
        <p14:creationId xmlns:p14="http://schemas.microsoft.com/office/powerpoint/2010/main" val="42539699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fld id="{3B051C10-E8AC-4C51-8F27-BCDF9FDD53CA}" type="slidenum">
              <a:rPr lang="hu-HU" altLang="hu-HU">
                <a:latin typeface="Arial" charset="0"/>
              </a:rPr>
              <a:pPr eaLnBrk="1" hangingPunct="1"/>
              <a:t>6</a:t>
            </a:fld>
            <a:endParaRPr lang="hu-HU" altLang="hu-HU">
              <a:latin typeface="Arial" charset="0"/>
            </a:endParaRPr>
          </a:p>
        </p:txBody>
      </p:sp>
      <p:sp>
        <p:nvSpPr>
          <p:cNvPr id="38915" name="Rectangle 2"/>
          <p:cNvSpPr>
            <a:spLocks noGrp="1" noChangeArrowheads="1"/>
          </p:cNvSpPr>
          <p:nvPr>
            <p:ph type="body" idx="1"/>
          </p:nvPr>
        </p:nvSpPr>
        <p:spPr>
          <a:xfrm>
            <a:off x="914400" y="4343400"/>
            <a:ext cx="5029200" cy="4114800"/>
          </a:xfrm>
          <a:noFill/>
        </p:spPr>
        <p:txBody>
          <a:bodyPr/>
          <a:lstStyle/>
          <a:p>
            <a:pPr eaLnBrk="1" hangingPunct="1"/>
            <a:r>
              <a:rPr lang="en-GB" altLang="hu-HU" smtClean="0"/>
              <a:t>Apply a small step-change to the controller output and record the open-loop response.</a:t>
            </a:r>
          </a:p>
          <a:p>
            <a:pPr eaLnBrk="1" hangingPunct="1"/>
            <a:r>
              <a:rPr lang="en-GB" altLang="hu-HU" smtClean="0"/>
              <a:t>The first step is to find the maximum slope of the reaction curve and draw a tangent. </a:t>
            </a:r>
          </a:p>
          <a:p>
            <a:pPr eaLnBrk="1" hangingPunct="1"/>
            <a:r>
              <a:rPr lang="en-GB" altLang="hu-HU" smtClean="0"/>
              <a:t>The next step is to determine the “effective delay time” and the “effective time constant” of the plant, where the line of maximum slope crosses the initial and final value of the response. </a:t>
            </a:r>
          </a:p>
          <a:p>
            <a:pPr eaLnBrk="1" hangingPunct="1"/>
            <a:r>
              <a:rPr lang="en-GB" altLang="hu-HU" smtClean="0"/>
              <a:t> </a:t>
            </a:r>
          </a:p>
        </p:txBody>
      </p:sp>
      <p:sp>
        <p:nvSpPr>
          <p:cNvPr id="38916" name="Rectangle 3"/>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fld id="{94772A56-49EE-4D4A-9285-643ED2C5A1B4}" type="slidenum">
              <a:rPr lang="hu-HU" altLang="hu-HU">
                <a:latin typeface="Arial" charset="0"/>
              </a:rPr>
              <a:pPr eaLnBrk="1" hangingPunct="1"/>
              <a:t>7</a:t>
            </a:fld>
            <a:endParaRPr lang="hu-HU" altLang="hu-HU">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4400" y="4343400"/>
            <a:ext cx="5029200" cy="4114800"/>
          </a:xfrm>
          <a:noFill/>
        </p:spPr>
        <p:txBody>
          <a:bodyPr/>
          <a:lstStyle/>
          <a:p>
            <a:pPr eaLnBrk="1" hangingPunct="1"/>
            <a:endParaRPr lang="en-GB" altLang="hu-H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fld id="{B4BF1A46-71A4-405D-A81D-EE4C3EC262E3}" type="slidenum">
              <a:rPr lang="hu-HU" altLang="hu-HU">
                <a:latin typeface="Arial" charset="0"/>
              </a:rPr>
              <a:pPr eaLnBrk="1" hangingPunct="1"/>
              <a:t>22</a:t>
            </a:fld>
            <a:endParaRPr lang="hu-HU" altLang="hu-HU">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914400" y="4343400"/>
            <a:ext cx="5029200" cy="4114800"/>
          </a:xfrm>
          <a:noFill/>
        </p:spPr>
        <p:txBody>
          <a:bodyPr/>
          <a:lstStyle/>
          <a:p>
            <a:pPr eaLnBrk="1" hangingPunct="1"/>
            <a:endParaRPr lang="hu-HU" altLang="hu-H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fld id="{DB65FCDE-E4EB-460E-9015-E145F12F7F03}" type="slidenum">
              <a:rPr lang="hu-HU" altLang="hu-HU">
                <a:latin typeface="Arial" charset="0"/>
              </a:rPr>
              <a:pPr eaLnBrk="1" hangingPunct="1"/>
              <a:t>23</a:t>
            </a:fld>
            <a:endParaRPr lang="hu-HU" altLang="hu-HU">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029200" cy="4114800"/>
          </a:xfrm>
          <a:noFill/>
        </p:spPr>
        <p:txBody>
          <a:bodyPr/>
          <a:lstStyle/>
          <a:p>
            <a:pPr eaLnBrk="1" hangingPunct="1"/>
            <a:endParaRPr lang="hu-HU" altLang="hu-H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p:spPr>
            <p:txBody>
              <a:bodyPr/>
              <a:lstStyle/>
              <a:p>
                <a:pPr>
                  <a:defRPr/>
                </a:pPr>
                <a:endParaRPr lang="hu-HU"/>
              </a:p>
            </p:txBody>
          </p:sp>
          <p:sp>
            <p:nvSpPr>
              <p:cNvPr id="9"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p:spPr>
            <p:txBody>
              <a:bodyPr/>
              <a:lstStyle/>
              <a:p>
                <a:pPr>
                  <a:defRPr/>
                </a:pPr>
                <a:endParaRPr lang="hu-HU"/>
              </a:p>
            </p:txBody>
          </p:sp>
          <p:sp>
            <p:nvSpPr>
              <p:cNvPr id="10"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p:spPr>
            <p:txBody>
              <a:bodyPr/>
              <a:lstStyle/>
              <a:p>
                <a:pPr>
                  <a:defRPr/>
                </a:pPr>
                <a:endParaRPr lang="hu-HU"/>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p:spPr>
            <p:txBody>
              <a:bodyPr/>
              <a:lstStyle/>
              <a:p>
                <a:pPr>
                  <a:defRPr/>
                </a:pPr>
                <a:endParaRPr lang="hu-HU"/>
              </a:p>
            </p:txBody>
          </p:sp>
          <p:sp>
            <p:nvSpPr>
              <p:cNvPr id="12"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p:spPr>
            <p:txBody>
              <a:bodyPr/>
              <a:lstStyle/>
              <a:p>
                <a:pPr>
                  <a:defRPr/>
                </a:pPr>
                <a:endParaRPr lang="hu-HU"/>
              </a:p>
            </p:txBody>
          </p:sp>
        </p:grpSp>
        <p:sp>
          <p:nvSpPr>
            <p:cNvPr id="6"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p:spPr>
          <p:txBody>
            <a:bodyPr/>
            <a:lstStyle/>
            <a:p>
              <a:pPr>
                <a:defRPr/>
              </a:pPr>
              <a:endParaRPr lang="hu-HU"/>
            </a:p>
          </p:txBody>
        </p:sp>
        <p:sp>
          <p:nvSpPr>
            <p:cNvPr id="7" name="Freeform 10"/>
            <p:cNvSpPr>
              <a:spLocks/>
            </p:cNvSpPr>
            <p:nvPr/>
          </p:nvSpPr>
          <p:spPr bwMode="hidden">
            <a:xfrm>
              <a:off x="0" y="0"/>
              <a:ext cx="5758" cy="1776"/>
            </a:xfrm>
            <a:custGeom>
              <a:avLst/>
              <a:gdLst>
                <a:gd name="T0" fmla="*/ 0 w 5740"/>
                <a:gd name="T1" fmla="*/ 0 h 1906"/>
                <a:gd name="T2" fmla="*/ 0 w 5740"/>
                <a:gd name="T3" fmla="*/ 1776 h 1906"/>
                <a:gd name="T4" fmla="*/ 5758 w 5740"/>
                <a:gd name="T5" fmla="*/ 1776 h 1906"/>
                <a:gd name="T6" fmla="*/ 5758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p:spPr>
          <p:txBody>
            <a:bodyPr/>
            <a:lstStyle/>
            <a:p>
              <a:pPr>
                <a:defRPr/>
              </a:pPr>
              <a:endParaRPr lang="hu-HU"/>
            </a:p>
          </p:txBody>
        </p:sp>
      </p:grpSp>
      <p:sp>
        <p:nvSpPr>
          <p:cNvPr id="11275"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hu-HU" noProof="0" smtClean="0"/>
              <a:t>Mintacím szerkesztése</a:t>
            </a:r>
          </a:p>
        </p:txBody>
      </p:sp>
      <p:sp>
        <p:nvSpPr>
          <p:cNvPr id="1127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hu-HU" noProof="0" smtClean="0"/>
              <a:t>Alcím mintájának szerkesztése</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hu-HU"/>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hu-HU"/>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0D91C8B5-2595-4333-8E94-AAC047144D49}" type="slidenum">
              <a:rPr lang="hu-HU"/>
              <a:pPr>
                <a:defRPr/>
              </a:pPr>
              <a:t>‹#›</a:t>
            </a:fld>
            <a:endParaRPr lang="hu-H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2"/>
          <p:cNvSpPr>
            <a:spLocks noGrp="1" noChangeArrowheads="1"/>
          </p:cNvSpPr>
          <p:nvPr>
            <p:ph type="dt" sz="half" idx="10"/>
          </p:nvPr>
        </p:nvSpPr>
        <p:spPr>
          <a:ln/>
        </p:spPr>
        <p:txBody>
          <a:bodyPr/>
          <a:lstStyle>
            <a:lvl1pPr>
              <a:defRPr/>
            </a:lvl1pPr>
          </a:lstStyle>
          <a:p>
            <a:pPr>
              <a:defRPr/>
            </a:pPr>
            <a:endParaRPr lang="hu-HU"/>
          </a:p>
        </p:txBody>
      </p:sp>
      <p:sp>
        <p:nvSpPr>
          <p:cNvPr id="5" name="Rectangle 3"/>
          <p:cNvSpPr>
            <a:spLocks noGrp="1" noChangeArrowheads="1"/>
          </p:cNvSpPr>
          <p:nvPr>
            <p:ph type="sldNum" sz="quarter" idx="11"/>
          </p:nvPr>
        </p:nvSpPr>
        <p:spPr>
          <a:ln/>
        </p:spPr>
        <p:txBody>
          <a:bodyPr/>
          <a:lstStyle>
            <a:lvl1pPr>
              <a:defRPr/>
            </a:lvl1pPr>
          </a:lstStyle>
          <a:p>
            <a:pPr>
              <a:defRPr/>
            </a:pPr>
            <a:fld id="{944430BB-6D2D-4C92-8C74-F9DBBBBAF131}" type="slidenum">
              <a:rPr lang="hu-HU"/>
              <a:pPr>
                <a:defRPr/>
              </a:pPr>
              <a:t>‹#›</a:t>
            </a:fld>
            <a:endParaRPr lang="hu-HU"/>
          </a:p>
        </p:txBody>
      </p:sp>
      <p:sp>
        <p:nvSpPr>
          <p:cNvPr id="6" name="Rectangle 14"/>
          <p:cNvSpPr>
            <a:spLocks noGrp="1" noChangeArrowheads="1"/>
          </p:cNvSpPr>
          <p:nvPr>
            <p:ph type="ftr" sz="quarter" idx="12"/>
          </p:nvPr>
        </p:nvSpPr>
        <p:spPr>
          <a:ln/>
        </p:spPr>
        <p:txBody>
          <a:bodyPr/>
          <a:lstStyle>
            <a:lvl1pPr>
              <a:defRPr/>
            </a:lvl1pPr>
          </a:lstStyle>
          <a:p>
            <a:pPr>
              <a:defRPr/>
            </a:pPr>
            <a:endParaRPr lang="hu-H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2"/>
          <p:cNvSpPr>
            <a:spLocks noGrp="1" noChangeArrowheads="1"/>
          </p:cNvSpPr>
          <p:nvPr>
            <p:ph type="dt" sz="half" idx="10"/>
          </p:nvPr>
        </p:nvSpPr>
        <p:spPr>
          <a:ln/>
        </p:spPr>
        <p:txBody>
          <a:bodyPr/>
          <a:lstStyle>
            <a:lvl1pPr>
              <a:defRPr/>
            </a:lvl1pPr>
          </a:lstStyle>
          <a:p>
            <a:pPr>
              <a:defRPr/>
            </a:pPr>
            <a:endParaRPr lang="hu-HU"/>
          </a:p>
        </p:txBody>
      </p:sp>
      <p:sp>
        <p:nvSpPr>
          <p:cNvPr id="5" name="Rectangle 3"/>
          <p:cNvSpPr>
            <a:spLocks noGrp="1" noChangeArrowheads="1"/>
          </p:cNvSpPr>
          <p:nvPr>
            <p:ph type="sldNum" sz="quarter" idx="11"/>
          </p:nvPr>
        </p:nvSpPr>
        <p:spPr>
          <a:ln/>
        </p:spPr>
        <p:txBody>
          <a:bodyPr/>
          <a:lstStyle>
            <a:lvl1pPr>
              <a:defRPr/>
            </a:lvl1pPr>
          </a:lstStyle>
          <a:p>
            <a:pPr>
              <a:defRPr/>
            </a:pPr>
            <a:fld id="{4D5BDEF6-C582-4217-8F30-949A51E43227}" type="slidenum">
              <a:rPr lang="hu-HU"/>
              <a:pPr>
                <a:defRPr/>
              </a:pPr>
              <a:t>‹#›</a:t>
            </a:fld>
            <a:endParaRPr lang="hu-HU"/>
          </a:p>
        </p:txBody>
      </p:sp>
      <p:sp>
        <p:nvSpPr>
          <p:cNvPr id="6" name="Rectangle 14"/>
          <p:cNvSpPr>
            <a:spLocks noGrp="1" noChangeArrowheads="1"/>
          </p:cNvSpPr>
          <p:nvPr>
            <p:ph type="ftr" sz="quarter" idx="12"/>
          </p:nvPr>
        </p:nvSpPr>
        <p:spPr>
          <a:ln/>
        </p:spPr>
        <p:txBody>
          <a:bodyPr/>
          <a:lstStyle>
            <a:lvl1pPr>
              <a:defRPr/>
            </a:lvl1pPr>
          </a:lstStyle>
          <a:p>
            <a:pPr>
              <a:defRPr/>
            </a:pPr>
            <a:endParaRPr lang="hu-H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smtClean="0"/>
              <a:t>Alcím mintájának szerkesztése</a:t>
            </a:r>
            <a:endParaRPr lang="hu-HU"/>
          </a:p>
        </p:txBody>
      </p:sp>
      <p:sp>
        <p:nvSpPr>
          <p:cNvPr id="4" name="Rectangle 2"/>
          <p:cNvSpPr>
            <a:spLocks noGrp="1" noChangeArrowheads="1"/>
          </p:cNvSpPr>
          <p:nvPr>
            <p:ph type="dt" sz="half" idx="10"/>
          </p:nvPr>
        </p:nvSpPr>
        <p:spPr>
          <a:ln/>
        </p:spPr>
        <p:txBody>
          <a:bodyPr/>
          <a:lstStyle>
            <a:lvl1pPr>
              <a:defRPr/>
            </a:lvl1pPr>
          </a:lstStyle>
          <a:p>
            <a:pPr>
              <a:defRPr/>
            </a:pPr>
            <a:endParaRPr lang="hu-HU"/>
          </a:p>
        </p:txBody>
      </p:sp>
      <p:sp>
        <p:nvSpPr>
          <p:cNvPr id="5" name="Rectangle 3"/>
          <p:cNvSpPr>
            <a:spLocks noGrp="1" noChangeArrowheads="1"/>
          </p:cNvSpPr>
          <p:nvPr>
            <p:ph type="sldNum" sz="quarter" idx="11"/>
          </p:nvPr>
        </p:nvSpPr>
        <p:spPr>
          <a:ln/>
        </p:spPr>
        <p:txBody>
          <a:bodyPr/>
          <a:lstStyle>
            <a:lvl1pPr>
              <a:defRPr/>
            </a:lvl1pPr>
          </a:lstStyle>
          <a:p>
            <a:pPr>
              <a:defRPr/>
            </a:pPr>
            <a:fld id="{E1F2EFBC-90D9-4073-AD3E-39E1B5A6A5AE}" type="slidenum">
              <a:rPr lang="hu-HU"/>
              <a:pPr>
                <a:defRPr/>
              </a:pPr>
              <a:t>‹#›</a:t>
            </a:fld>
            <a:endParaRPr lang="hu-HU"/>
          </a:p>
        </p:txBody>
      </p:sp>
      <p:sp>
        <p:nvSpPr>
          <p:cNvPr id="6" name="Rectangle 14"/>
          <p:cNvSpPr>
            <a:spLocks noGrp="1" noChangeArrowheads="1"/>
          </p:cNvSpPr>
          <p:nvPr>
            <p:ph type="ftr" sz="quarter" idx="12"/>
          </p:nvPr>
        </p:nvSpPr>
        <p:spPr>
          <a:ln/>
        </p:spPr>
        <p:txBody>
          <a:bodyPr/>
          <a:lstStyle>
            <a:lvl1pPr>
              <a:defRPr/>
            </a:lvl1pPr>
          </a:lstStyle>
          <a:p>
            <a:pPr>
              <a:defRPr/>
            </a:pPr>
            <a:endParaRPr lang="hu-H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hu-HU"/>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Date Placeholder 5"/>
          <p:cNvSpPr>
            <a:spLocks noGrp="1"/>
          </p:cNvSpPr>
          <p:nvPr>
            <p:ph type="dt" sz="half" idx="10"/>
          </p:nvPr>
        </p:nvSpPr>
        <p:spPr>
          <a:xfrm>
            <a:off x="457200" y="6251575"/>
            <a:ext cx="2133600" cy="476250"/>
          </a:xfrm>
        </p:spPr>
        <p:txBody>
          <a:bodyPr/>
          <a:lstStyle>
            <a:lvl1pPr>
              <a:defRPr/>
            </a:lvl1pPr>
          </a:lstStyle>
          <a:p>
            <a:pPr>
              <a:defRPr/>
            </a:pPr>
            <a:endParaRPr lang="hu-HU"/>
          </a:p>
        </p:txBody>
      </p:sp>
      <p:sp>
        <p:nvSpPr>
          <p:cNvPr id="7" name="Slide Number Placeholder 6"/>
          <p:cNvSpPr>
            <a:spLocks noGrp="1"/>
          </p:cNvSpPr>
          <p:nvPr>
            <p:ph type="sldNum" sz="quarter" idx="11"/>
          </p:nvPr>
        </p:nvSpPr>
        <p:spPr>
          <a:xfrm>
            <a:off x="6553200" y="6248400"/>
            <a:ext cx="2133600" cy="476250"/>
          </a:xfrm>
        </p:spPr>
        <p:txBody>
          <a:bodyPr/>
          <a:lstStyle>
            <a:lvl1pPr>
              <a:defRPr/>
            </a:lvl1pPr>
          </a:lstStyle>
          <a:p>
            <a:pPr>
              <a:defRPr/>
            </a:pPr>
            <a:fld id="{2FCE255C-0551-4B05-97D2-A45807319141}" type="slidenum">
              <a:rPr lang="hu-HU"/>
              <a:pPr>
                <a:defRPr/>
              </a:pPr>
              <a:t>‹#›</a:t>
            </a:fld>
            <a:endParaRPr lang="hu-HU"/>
          </a:p>
        </p:txBody>
      </p:sp>
      <p:sp>
        <p:nvSpPr>
          <p:cNvPr id="8" name="Footer Placeholder 7"/>
          <p:cNvSpPr>
            <a:spLocks noGrp="1"/>
          </p:cNvSpPr>
          <p:nvPr>
            <p:ph type="ftr" sz="quarter" idx="12"/>
          </p:nvPr>
        </p:nvSpPr>
        <p:spPr>
          <a:xfrm>
            <a:off x="3124200" y="6248400"/>
            <a:ext cx="2895600" cy="476250"/>
          </a:xfrm>
        </p:spPr>
        <p:txBody>
          <a:bodyPr/>
          <a:lstStyle>
            <a:lvl1pPr>
              <a:defRPr/>
            </a:lvl1pPr>
          </a:lstStyle>
          <a:p>
            <a:pPr>
              <a:defRPr/>
            </a:pPr>
            <a:endParaRPr lang="hu-H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hu-HU"/>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p:cNvSpPr>
            <a:spLocks noGrp="1"/>
          </p:cNvSpPr>
          <p:nvPr>
            <p:ph type="body" sz="half" idx="3"/>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Date Placeholder 5"/>
          <p:cNvSpPr>
            <a:spLocks noGrp="1"/>
          </p:cNvSpPr>
          <p:nvPr>
            <p:ph type="dt" sz="half" idx="10"/>
          </p:nvPr>
        </p:nvSpPr>
        <p:spPr>
          <a:xfrm>
            <a:off x="457200" y="6251575"/>
            <a:ext cx="2133600" cy="476250"/>
          </a:xfrm>
        </p:spPr>
        <p:txBody>
          <a:bodyPr/>
          <a:lstStyle>
            <a:lvl1pPr>
              <a:defRPr/>
            </a:lvl1pPr>
          </a:lstStyle>
          <a:p>
            <a:pPr>
              <a:defRPr/>
            </a:pPr>
            <a:endParaRPr lang="hu-HU"/>
          </a:p>
        </p:txBody>
      </p:sp>
      <p:sp>
        <p:nvSpPr>
          <p:cNvPr id="7" name="Slide Number Placeholder 6"/>
          <p:cNvSpPr>
            <a:spLocks noGrp="1"/>
          </p:cNvSpPr>
          <p:nvPr>
            <p:ph type="sldNum" sz="quarter" idx="11"/>
          </p:nvPr>
        </p:nvSpPr>
        <p:spPr>
          <a:xfrm>
            <a:off x="6553200" y="6248400"/>
            <a:ext cx="2133600" cy="476250"/>
          </a:xfrm>
        </p:spPr>
        <p:txBody>
          <a:bodyPr/>
          <a:lstStyle>
            <a:lvl1pPr>
              <a:defRPr/>
            </a:lvl1pPr>
          </a:lstStyle>
          <a:p>
            <a:pPr>
              <a:defRPr/>
            </a:pPr>
            <a:fld id="{605CBF40-7990-422A-9688-2D9C6052A10E}" type="slidenum">
              <a:rPr lang="hu-HU"/>
              <a:pPr>
                <a:defRPr/>
              </a:pPr>
              <a:t>‹#›</a:t>
            </a:fld>
            <a:endParaRPr lang="hu-HU"/>
          </a:p>
        </p:txBody>
      </p:sp>
      <p:sp>
        <p:nvSpPr>
          <p:cNvPr id="8" name="Footer Placeholder 7"/>
          <p:cNvSpPr>
            <a:spLocks noGrp="1"/>
          </p:cNvSpPr>
          <p:nvPr>
            <p:ph type="ftr" sz="quarter" idx="12"/>
          </p:nvPr>
        </p:nvSpPr>
        <p:spPr>
          <a:xfrm>
            <a:off x="3124200" y="6248400"/>
            <a:ext cx="2895600" cy="476250"/>
          </a:xfrm>
        </p:spPr>
        <p:txBody>
          <a:bodyPr/>
          <a:lstStyle>
            <a:lvl1pPr>
              <a:defRPr/>
            </a:lvl1pPr>
          </a:lstStyle>
          <a:p>
            <a:pPr>
              <a:defRPr/>
            </a:pPr>
            <a:endParaRPr lang="hu-H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Cím, szöveg és tartalom">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p:spPr>
        <p:txBody>
          <a:bodyPr/>
          <a:lstStyle/>
          <a:p>
            <a:r>
              <a:rPr lang="hu-HU" smtClean="0"/>
              <a:t>Mintacím szerkesztése</a:t>
            </a:r>
            <a:endParaRPr lang="hu-HU"/>
          </a:p>
        </p:txBody>
      </p:sp>
      <p:sp>
        <p:nvSpPr>
          <p:cNvPr id="3" name="Szöveg helye 2"/>
          <p:cNvSpPr>
            <a:spLocks noGrp="1"/>
          </p:cNvSpPr>
          <p:nvPr>
            <p:ph type="body" sz="half" idx="1"/>
          </p:nvPr>
        </p:nvSpPr>
        <p:spPr>
          <a:xfrm>
            <a:off x="457200" y="1600200"/>
            <a:ext cx="4038600" cy="4525963"/>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a:xfrm>
            <a:off x="457200" y="6251575"/>
            <a:ext cx="2133600" cy="476250"/>
          </a:xfrm>
        </p:spPr>
        <p:txBody>
          <a:bodyPr/>
          <a:lstStyle>
            <a:lvl1pPr>
              <a:defRPr/>
            </a:lvl1pPr>
          </a:lstStyle>
          <a:p>
            <a:endParaRPr lang="hu-HU" altLang="hu-HU"/>
          </a:p>
        </p:txBody>
      </p:sp>
      <p:sp>
        <p:nvSpPr>
          <p:cNvPr id="6" name="Dia számának helye 5"/>
          <p:cNvSpPr>
            <a:spLocks noGrp="1"/>
          </p:cNvSpPr>
          <p:nvPr>
            <p:ph type="sldNum" sz="quarter" idx="11"/>
          </p:nvPr>
        </p:nvSpPr>
        <p:spPr>
          <a:xfrm>
            <a:off x="6553200" y="6248400"/>
            <a:ext cx="2133600" cy="476250"/>
          </a:xfrm>
        </p:spPr>
        <p:txBody>
          <a:bodyPr/>
          <a:lstStyle>
            <a:lvl1pPr>
              <a:defRPr/>
            </a:lvl1pPr>
          </a:lstStyle>
          <a:p>
            <a:fld id="{916C10B4-A2F1-43F7-8030-214A3D426DA8}" type="slidenum">
              <a:rPr lang="hu-HU" altLang="hu-HU"/>
              <a:pPr/>
              <a:t>‹#›</a:t>
            </a:fld>
            <a:endParaRPr lang="hu-HU" altLang="hu-HU"/>
          </a:p>
        </p:txBody>
      </p:sp>
      <p:sp>
        <p:nvSpPr>
          <p:cNvPr id="7" name="Élőláb helye 6"/>
          <p:cNvSpPr>
            <a:spLocks noGrp="1"/>
          </p:cNvSpPr>
          <p:nvPr>
            <p:ph type="ftr" sz="quarter" idx="12"/>
          </p:nvPr>
        </p:nvSpPr>
        <p:spPr>
          <a:xfrm>
            <a:off x="3124200" y="6248400"/>
            <a:ext cx="2895600" cy="476250"/>
          </a:xfrm>
        </p:spPr>
        <p:txBody>
          <a:bodyPr/>
          <a:lstStyle>
            <a:lvl1pPr>
              <a:defRPr/>
            </a:lvl1pPr>
          </a:lstStyle>
          <a:p>
            <a:endParaRPr lang="hu-HU" altLang="hu-HU"/>
          </a:p>
        </p:txBody>
      </p:sp>
    </p:spTree>
    <p:extLst>
      <p:ext uri="{BB962C8B-B14F-4D97-AF65-F5344CB8AC3E}">
        <p14:creationId xmlns:p14="http://schemas.microsoft.com/office/powerpoint/2010/main" val="2057836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Cím, 1 nagy és 2 kisebb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quarter" idx="2"/>
          </p:nvPr>
        </p:nvSpPr>
        <p:spPr>
          <a:xfrm>
            <a:off x="4648200" y="1600200"/>
            <a:ext cx="4038600" cy="21859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Tartalom helye 4"/>
          <p:cNvSpPr>
            <a:spLocks noGrp="1"/>
          </p:cNvSpPr>
          <p:nvPr>
            <p:ph sz="quarter" idx="3"/>
          </p:nvPr>
        </p:nvSpPr>
        <p:spPr>
          <a:xfrm>
            <a:off x="4648200" y="3938588"/>
            <a:ext cx="4038600" cy="2187575"/>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Dátum helye 5"/>
          <p:cNvSpPr>
            <a:spLocks noGrp="1"/>
          </p:cNvSpPr>
          <p:nvPr>
            <p:ph type="dt" sz="half" idx="10"/>
          </p:nvPr>
        </p:nvSpPr>
        <p:spPr>
          <a:xfrm>
            <a:off x="457200" y="6251575"/>
            <a:ext cx="2133600" cy="476250"/>
          </a:xfrm>
        </p:spPr>
        <p:txBody>
          <a:bodyPr/>
          <a:lstStyle>
            <a:lvl1pPr>
              <a:defRPr/>
            </a:lvl1pPr>
          </a:lstStyle>
          <a:p>
            <a:endParaRPr lang="hu-HU" altLang="hu-HU"/>
          </a:p>
        </p:txBody>
      </p:sp>
      <p:sp>
        <p:nvSpPr>
          <p:cNvPr id="7" name="Dia számának helye 6"/>
          <p:cNvSpPr>
            <a:spLocks noGrp="1"/>
          </p:cNvSpPr>
          <p:nvPr>
            <p:ph type="sldNum" sz="quarter" idx="11"/>
          </p:nvPr>
        </p:nvSpPr>
        <p:spPr>
          <a:xfrm>
            <a:off x="6553200" y="6248400"/>
            <a:ext cx="2133600" cy="476250"/>
          </a:xfrm>
        </p:spPr>
        <p:txBody>
          <a:bodyPr/>
          <a:lstStyle>
            <a:lvl1pPr>
              <a:defRPr/>
            </a:lvl1pPr>
          </a:lstStyle>
          <a:p>
            <a:fld id="{9501E99C-A0C4-487D-8D9D-0178BA66E3C4}" type="slidenum">
              <a:rPr lang="hu-HU" altLang="hu-HU"/>
              <a:pPr/>
              <a:t>‹#›</a:t>
            </a:fld>
            <a:endParaRPr lang="hu-HU" altLang="hu-HU"/>
          </a:p>
        </p:txBody>
      </p:sp>
      <p:sp>
        <p:nvSpPr>
          <p:cNvPr id="8" name="Élőláb helye 7"/>
          <p:cNvSpPr>
            <a:spLocks noGrp="1"/>
          </p:cNvSpPr>
          <p:nvPr>
            <p:ph type="ftr" sz="quarter" idx="12"/>
          </p:nvPr>
        </p:nvSpPr>
        <p:spPr>
          <a:xfrm>
            <a:off x="3124200" y="6248400"/>
            <a:ext cx="2895600" cy="476250"/>
          </a:xfrm>
        </p:spPr>
        <p:txBody>
          <a:bodyPr/>
          <a:lstStyle>
            <a:lvl1pPr>
              <a:defRPr/>
            </a:lvl1pPr>
          </a:lstStyle>
          <a:p>
            <a:endParaRPr lang="hu-HU" altLang="hu-HU"/>
          </a:p>
        </p:txBody>
      </p:sp>
    </p:spTree>
    <p:extLst>
      <p:ext uri="{BB962C8B-B14F-4D97-AF65-F5344CB8AC3E}">
        <p14:creationId xmlns:p14="http://schemas.microsoft.com/office/powerpoint/2010/main" val="1878753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cSld name="Cím és 4 tartalomrész">
    <p:spTree>
      <p:nvGrpSpPr>
        <p:cNvPr id="1" name=""/>
        <p:cNvGrpSpPr/>
        <p:nvPr/>
      </p:nvGrpSpPr>
      <p:grpSpPr>
        <a:xfrm>
          <a:off x="0" y="0"/>
          <a:ext cx="0" cy="0"/>
          <a:chOff x="0" y="0"/>
          <a:chExt cx="0" cy="0"/>
        </a:xfrm>
      </p:grpSpPr>
      <p:sp>
        <p:nvSpPr>
          <p:cNvPr id="2" name="Cím 1"/>
          <p:cNvSpPr>
            <a:spLocks noGrp="1"/>
          </p:cNvSpPr>
          <p:nvPr>
            <p:ph type="title" sz="quarter"/>
          </p:nvPr>
        </p:nvSpPr>
        <p:spPr>
          <a:xfrm>
            <a:off x="457200" y="274638"/>
            <a:ext cx="8229600" cy="1143000"/>
          </a:xfrm>
        </p:spPr>
        <p:txBody>
          <a:bodyPr/>
          <a:lstStyle/>
          <a:p>
            <a:r>
              <a:rPr lang="hu-HU" smtClean="0"/>
              <a:t>Mintacím szerkesztése</a:t>
            </a:r>
            <a:endParaRPr lang="hu-HU"/>
          </a:p>
        </p:txBody>
      </p:sp>
      <p:sp>
        <p:nvSpPr>
          <p:cNvPr id="3" name="Tartalom helye 2"/>
          <p:cNvSpPr>
            <a:spLocks noGrp="1"/>
          </p:cNvSpPr>
          <p:nvPr>
            <p:ph sz="quarter" idx="1"/>
          </p:nvPr>
        </p:nvSpPr>
        <p:spPr>
          <a:xfrm>
            <a:off x="457200" y="1600200"/>
            <a:ext cx="4038600" cy="21859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quarter" idx="2"/>
          </p:nvPr>
        </p:nvSpPr>
        <p:spPr>
          <a:xfrm>
            <a:off x="4648200" y="1600200"/>
            <a:ext cx="4038600" cy="21859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Tartalom helye 4"/>
          <p:cNvSpPr>
            <a:spLocks noGrp="1"/>
          </p:cNvSpPr>
          <p:nvPr>
            <p:ph sz="quarter" idx="3"/>
          </p:nvPr>
        </p:nvSpPr>
        <p:spPr>
          <a:xfrm>
            <a:off x="457200" y="3938588"/>
            <a:ext cx="4038600" cy="2187575"/>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Tartalom helye 5"/>
          <p:cNvSpPr>
            <a:spLocks noGrp="1"/>
          </p:cNvSpPr>
          <p:nvPr>
            <p:ph sz="quarter" idx="4"/>
          </p:nvPr>
        </p:nvSpPr>
        <p:spPr>
          <a:xfrm>
            <a:off x="4648200" y="3938588"/>
            <a:ext cx="4038600" cy="2187575"/>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a:xfrm>
            <a:off x="457200" y="6251575"/>
            <a:ext cx="2133600" cy="476250"/>
          </a:xfrm>
        </p:spPr>
        <p:txBody>
          <a:bodyPr/>
          <a:lstStyle>
            <a:lvl1pPr>
              <a:defRPr/>
            </a:lvl1pPr>
          </a:lstStyle>
          <a:p>
            <a:endParaRPr lang="hu-HU" altLang="hu-HU"/>
          </a:p>
        </p:txBody>
      </p:sp>
      <p:sp>
        <p:nvSpPr>
          <p:cNvPr id="8" name="Dia számának helye 7"/>
          <p:cNvSpPr>
            <a:spLocks noGrp="1"/>
          </p:cNvSpPr>
          <p:nvPr>
            <p:ph type="sldNum" sz="quarter" idx="11"/>
          </p:nvPr>
        </p:nvSpPr>
        <p:spPr>
          <a:xfrm>
            <a:off x="6553200" y="6248400"/>
            <a:ext cx="2133600" cy="476250"/>
          </a:xfrm>
        </p:spPr>
        <p:txBody>
          <a:bodyPr/>
          <a:lstStyle>
            <a:lvl1pPr>
              <a:defRPr/>
            </a:lvl1pPr>
          </a:lstStyle>
          <a:p>
            <a:fld id="{546947DD-7D7E-43A3-B068-E471B5513E82}" type="slidenum">
              <a:rPr lang="hu-HU" altLang="hu-HU"/>
              <a:pPr/>
              <a:t>‹#›</a:t>
            </a:fld>
            <a:endParaRPr lang="hu-HU" altLang="hu-HU"/>
          </a:p>
        </p:txBody>
      </p:sp>
      <p:sp>
        <p:nvSpPr>
          <p:cNvPr id="9" name="Élőláb helye 8"/>
          <p:cNvSpPr>
            <a:spLocks noGrp="1"/>
          </p:cNvSpPr>
          <p:nvPr>
            <p:ph type="ftr" sz="quarter" idx="12"/>
          </p:nvPr>
        </p:nvSpPr>
        <p:spPr>
          <a:xfrm>
            <a:off x="3124200" y="6248400"/>
            <a:ext cx="2895600" cy="476250"/>
          </a:xfrm>
        </p:spPr>
        <p:txBody>
          <a:bodyPr/>
          <a:lstStyle>
            <a:lvl1pPr>
              <a:defRPr/>
            </a:lvl1pPr>
          </a:lstStyle>
          <a:p>
            <a:endParaRPr lang="hu-HU" altLang="hu-HU"/>
          </a:p>
        </p:txBody>
      </p:sp>
    </p:spTree>
    <p:extLst>
      <p:ext uri="{BB962C8B-B14F-4D97-AF65-F5344CB8AC3E}">
        <p14:creationId xmlns:p14="http://schemas.microsoft.com/office/powerpoint/2010/main" val="1501439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AndObj">
  <p:cSld name="Cím, 2 kisebb és 1 nagy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p:spPr>
        <p:txBody>
          <a:bodyPr/>
          <a:lstStyle/>
          <a:p>
            <a:r>
              <a:rPr lang="hu-HU" smtClean="0"/>
              <a:t>Mintacím szerkesztése</a:t>
            </a:r>
            <a:endParaRPr lang="hu-HU"/>
          </a:p>
        </p:txBody>
      </p:sp>
      <p:sp>
        <p:nvSpPr>
          <p:cNvPr id="3" name="Tartalom helye 2"/>
          <p:cNvSpPr>
            <a:spLocks noGrp="1"/>
          </p:cNvSpPr>
          <p:nvPr>
            <p:ph sz="quarter" idx="1"/>
          </p:nvPr>
        </p:nvSpPr>
        <p:spPr>
          <a:xfrm>
            <a:off x="457200" y="1600200"/>
            <a:ext cx="4038600" cy="21859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quarter" idx="2"/>
          </p:nvPr>
        </p:nvSpPr>
        <p:spPr>
          <a:xfrm>
            <a:off x="457200" y="3938588"/>
            <a:ext cx="4038600" cy="2187575"/>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Tartalom helye 4"/>
          <p:cNvSpPr>
            <a:spLocks noGrp="1"/>
          </p:cNvSpPr>
          <p:nvPr>
            <p:ph sz="half" idx="3"/>
          </p:nvPr>
        </p:nvSpPr>
        <p:spPr>
          <a:xfrm>
            <a:off x="4648200" y="1600200"/>
            <a:ext cx="4038600" cy="4525963"/>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Dátum helye 5"/>
          <p:cNvSpPr>
            <a:spLocks noGrp="1"/>
          </p:cNvSpPr>
          <p:nvPr>
            <p:ph type="dt" sz="half" idx="10"/>
          </p:nvPr>
        </p:nvSpPr>
        <p:spPr>
          <a:xfrm>
            <a:off x="457200" y="6251575"/>
            <a:ext cx="2133600" cy="476250"/>
          </a:xfrm>
        </p:spPr>
        <p:txBody>
          <a:bodyPr/>
          <a:lstStyle>
            <a:lvl1pPr>
              <a:defRPr/>
            </a:lvl1pPr>
          </a:lstStyle>
          <a:p>
            <a:endParaRPr lang="hu-HU" altLang="hu-HU"/>
          </a:p>
        </p:txBody>
      </p:sp>
      <p:sp>
        <p:nvSpPr>
          <p:cNvPr id="7" name="Dia számának helye 6"/>
          <p:cNvSpPr>
            <a:spLocks noGrp="1"/>
          </p:cNvSpPr>
          <p:nvPr>
            <p:ph type="sldNum" sz="quarter" idx="11"/>
          </p:nvPr>
        </p:nvSpPr>
        <p:spPr>
          <a:xfrm>
            <a:off x="6553200" y="6248400"/>
            <a:ext cx="2133600" cy="476250"/>
          </a:xfrm>
        </p:spPr>
        <p:txBody>
          <a:bodyPr/>
          <a:lstStyle>
            <a:lvl1pPr>
              <a:defRPr/>
            </a:lvl1pPr>
          </a:lstStyle>
          <a:p>
            <a:fld id="{1CF79856-0D34-412E-8E41-05D88281D1F5}" type="slidenum">
              <a:rPr lang="hu-HU" altLang="hu-HU"/>
              <a:pPr/>
              <a:t>‹#›</a:t>
            </a:fld>
            <a:endParaRPr lang="hu-HU" altLang="hu-HU"/>
          </a:p>
        </p:txBody>
      </p:sp>
      <p:sp>
        <p:nvSpPr>
          <p:cNvPr id="8" name="Élőláb helye 7"/>
          <p:cNvSpPr>
            <a:spLocks noGrp="1"/>
          </p:cNvSpPr>
          <p:nvPr>
            <p:ph type="ftr" sz="quarter" idx="12"/>
          </p:nvPr>
        </p:nvSpPr>
        <p:spPr>
          <a:xfrm>
            <a:off x="3124200" y="6248400"/>
            <a:ext cx="2895600" cy="476250"/>
          </a:xfrm>
        </p:spPr>
        <p:txBody>
          <a:bodyPr/>
          <a:lstStyle>
            <a:lvl1pPr>
              <a:defRPr/>
            </a:lvl1pPr>
          </a:lstStyle>
          <a:p>
            <a:endParaRPr lang="hu-HU" altLang="hu-HU"/>
          </a:p>
        </p:txBody>
      </p:sp>
    </p:spTree>
    <p:extLst>
      <p:ext uri="{BB962C8B-B14F-4D97-AF65-F5344CB8AC3E}">
        <p14:creationId xmlns:p14="http://schemas.microsoft.com/office/powerpoint/2010/main" val="416673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hu-HU">
                  <a:solidFill>
                    <a:prstClr val="white"/>
                  </a:solidFill>
                </a:endParaRPr>
              </a:p>
            </p:txBody>
          </p:sp>
          <p:sp>
            <p:nvSpPr>
              <p:cNvPr id="9"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hu-HU">
                  <a:solidFill>
                    <a:prstClr val="white"/>
                  </a:solidFill>
                </a:endParaRPr>
              </a:p>
            </p:txBody>
          </p:sp>
          <p:sp>
            <p:nvSpPr>
              <p:cNvPr id="10"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hu-HU">
                  <a:solidFill>
                    <a:prstClr val="white"/>
                  </a:solidFill>
                </a:endParaRPr>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solidFill>
                    <a:prstClr val="white"/>
                  </a:solidFill>
                </a:endParaRPr>
              </a:p>
            </p:txBody>
          </p:sp>
          <p:sp>
            <p:nvSpPr>
              <p:cNvPr id="12"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hu-HU">
                  <a:solidFill>
                    <a:prstClr val="white"/>
                  </a:solidFill>
                </a:endParaRPr>
              </a:p>
            </p:txBody>
          </p:sp>
        </p:grpSp>
        <p:sp>
          <p:nvSpPr>
            <p:cNvPr id="6"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hu-HU">
                <a:solidFill>
                  <a:prstClr val="white"/>
                </a:solidFill>
              </a:endParaRPr>
            </a:p>
          </p:txBody>
        </p:sp>
        <p:sp>
          <p:nvSpPr>
            <p:cNvPr id="7" name="Freeform 10"/>
            <p:cNvSpPr>
              <a:spLocks/>
            </p:cNvSpPr>
            <p:nvPr/>
          </p:nvSpPr>
          <p:spPr bwMode="hidden">
            <a:xfrm>
              <a:off x="0" y="0"/>
              <a:ext cx="5758" cy="1776"/>
            </a:xfrm>
            <a:custGeom>
              <a:avLst/>
              <a:gdLst>
                <a:gd name="T0" fmla="*/ 0 w 5740"/>
                <a:gd name="T1" fmla="*/ 0 h 1906"/>
                <a:gd name="T2" fmla="*/ 0 w 5740"/>
                <a:gd name="T3" fmla="*/ 1655 h 1906"/>
                <a:gd name="T4" fmla="*/ 5776 w 5740"/>
                <a:gd name="T5" fmla="*/ 1655 h 1906"/>
                <a:gd name="T6" fmla="*/ 5776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solidFill>
                  <a:prstClr val="white"/>
                </a:solidFill>
              </a:endParaRPr>
            </a:p>
          </p:txBody>
        </p:sp>
      </p:grpSp>
      <p:sp>
        <p:nvSpPr>
          <p:cNvPr id="11275"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hu-HU" noProof="0" smtClean="0"/>
              <a:t>Mintacím szerkesztése</a:t>
            </a:r>
          </a:p>
        </p:txBody>
      </p:sp>
      <p:sp>
        <p:nvSpPr>
          <p:cNvPr id="1127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hu-HU" noProof="0" smtClean="0"/>
              <a:t>Alcím mintájának szerkesztése</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hu-HU">
              <a:solidFill>
                <a:prstClr val="white"/>
              </a:solidFill>
            </a:endParaRPr>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hu-HU">
              <a:solidFill>
                <a:prstClr val="white"/>
              </a:solidFill>
            </a:endParaRPr>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469BDE3F-EDD6-41F2-85E2-88B9E3755331}" type="slidenum">
              <a:rPr lang="hu-HU">
                <a:solidFill>
                  <a:prstClr val="white"/>
                </a:solidFill>
              </a:rPr>
              <a:pPr>
                <a:defRPr/>
              </a:pPr>
              <a:t>‹#›</a:t>
            </a:fld>
            <a:endParaRPr lang="hu-HU">
              <a:solidFill>
                <a:prstClr val="white"/>
              </a:solidFill>
            </a:endParaRPr>
          </a:p>
        </p:txBody>
      </p:sp>
    </p:spTree>
    <p:extLst>
      <p:ext uri="{BB962C8B-B14F-4D97-AF65-F5344CB8AC3E}">
        <p14:creationId xmlns:p14="http://schemas.microsoft.com/office/powerpoint/2010/main" val="236200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2"/>
          <p:cNvSpPr>
            <a:spLocks noGrp="1" noChangeArrowheads="1"/>
          </p:cNvSpPr>
          <p:nvPr>
            <p:ph type="dt" sz="half" idx="10"/>
          </p:nvPr>
        </p:nvSpPr>
        <p:spPr>
          <a:ln/>
        </p:spPr>
        <p:txBody>
          <a:bodyPr/>
          <a:lstStyle>
            <a:lvl1pPr>
              <a:defRPr/>
            </a:lvl1pPr>
          </a:lstStyle>
          <a:p>
            <a:pPr>
              <a:defRPr/>
            </a:pPr>
            <a:endParaRPr lang="hu-HU"/>
          </a:p>
        </p:txBody>
      </p:sp>
      <p:sp>
        <p:nvSpPr>
          <p:cNvPr id="5" name="Rectangle 3"/>
          <p:cNvSpPr>
            <a:spLocks noGrp="1" noChangeArrowheads="1"/>
          </p:cNvSpPr>
          <p:nvPr>
            <p:ph type="sldNum" sz="quarter" idx="11"/>
          </p:nvPr>
        </p:nvSpPr>
        <p:spPr>
          <a:ln/>
        </p:spPr>
        <p:txBody>
          <a:bodyPr/>
          <a:lstStyle>
            <a:lvl1pPr>
              <a:defRPr/>
            </a:lvl1pPr>
          </a:lstStyle>
          <a:p>
            <a:pPr>
              <a:defRPr/>
            </a:pPr>
            <a:fld id="{33293AE8-8743-4C23-AC3D-1D32AEB24170}" type="slidenum">
              <a:rPr lang="hu-HU"/>
              <a:pPr>
                <a:defRPr/>
              </a:pPr>
              <a:t>‹#›</a:t>
            </a:fld>
            <a:endParaRPr lang="hu-HU"/>
          </a:p>
        </p:txBody>
      </p:sp>
      <p:sp>
        <p:nvSpPr>
          <p:cNvPr id="6" name="Rectangle 14"/>
          <p:cNvSpPr>
            <a:spLocks noGrp="1" noChangeArrowheads="1"/>
          </p:cNvSpPr>
          <p:nvPr>
            <p:ph type="ftr" sz="quarter" idx="12"/>
          </p:nvPr>
        </p:nvSpPr>
        <p:spPr>
          <a:ln/>
        </p:spPr>
        <p:txBody>
          <a:bodyPr/>
          <a:lstStyle>
            <a:lvl1pPr>
              <a:defRPr/>
            </a:lvl1pPr>
          </a:lstStyle>
          <a:p>
            <a:pPr>
              <a:defRPr/>
            </a:pPr>
            <a:endParaRPr lang="hu-H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2"/>
          <p:cNvSpPr>
            <a:spLocks noGrp="1" noChangeArrowheads="1"/>
          </p:cNvSpPr>
          <p:nvPr>
            <p:ph type="dt" sz="half" idx="10"/>
          </p:nvPr>
        </p:nvSpPr>
        <p:spPr>
          <a:ln/>
        </p:spPr>
        <p:txBody>
          <a:bodyPr/>
          <a:lstStyle>
            <a:lvl1pPr>
              <a:defRPr/>
            </a:lvl1pPr>
          </a:lstStyle>
          <a:p>
            <a:pPr>
              <a:defRPr/>
            </a:pPr>
            <a:endParaRPr lang="hu-HU">
              <a:solidFill>
                <a:prstClr val="white"/>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365765B7-6A8F-4118-8281-E085DFE5154D}" type="slidenum">
              <a:rPr lang="hu-HU">
                <a:solidFill>
                  <a:prstClr val="white"/>
                </a:solidFill>
              </a:rPr>
              <a:pPr>
                <a:defRPr/>
              </a:pPr>
              <a:t>‹#›</a:t>
            </a:fld>
            <a:endParaRPr lang="hu-HU">
              <a:solidFill>
                <a:prstClr val="white"/>
              </a:solidFill>
            </a:endParaRPr>
          </a:p>
        </p:txBody>
      </p:sp>
      <p:sp>
        <p:nvSpPr>
          <p:cNvPr id="6" name="Rectangle 14"/>
          <p:cNvSpPr>
            <a:spLocks noGrp="1" noChangeArrowheads="1"/>
          </p:cNvSpPr>
          <p:nvPr>
            <p:ph type="ftr" sz="quarter" idx="12"/>
          </p:nvPr>
        </p:nvSpPr>
        <p:spPr>
          <a:ln/>
        </p:spPr>
        <p:txBody>
          <a:bodyPr/>
          <a:lstStyle>
            <a:lvl1pPr>
              <a:defRPr/>
            </a:lvl1pPr>
          </a:lstStyle>
          <a:p>
            <a:pPr>
              <a:defRPr/>
            </a:pPr>
            <a:endParaRPr lang="hu-HU">
              <a:solidFill>
                <a:prstClr val="white"/>
              </a:solidFill>
            </a:endParaRPr>
          </a:p>
        </p:txBody>
      </p:sp>
    </p:spTree>
    <p:extLst>
      <p:ext uri="{BB962C8B-B14F-4D97-AF65-F5344CB8AC3E}">
        <p14:creationId xmlns:p14="http://schemas.microsoft.com/office/powerpoint/2010/main" val="3574044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smtClean="0"/>
              <a:t>Mintaszöveg szerkesztése</a:t>
            </a:r>
          </a:p>
        </p:txBody>
      </p:sp>
      <p:sp>
        <p:nvSpPr>
          <p:cNvPr id="4" name="Rectangle 2"/>
          <p:cNvSpPr>
            <a:spLocks noGrp="1" noChangeArrowheads="1"/>
          </p:cNvSpPr>
          <p:nvPr>
            <p:ph type="dt" sz="half" idx="10"/>
          </p:nvPr>
        </p:nvSpPr>
        <p:spPr>
          <a:ln/>
        </p:spPr>
        <p:txBody>
          <a:bodyPr/>
          <a:lstStyle>
            <a:lvl1pPr>
              <a:defRPr/>
            </a:lvl1pPr>
          </a:lstStyle>
          <a:p>
            <a:pPr>
              <a:defRPr/>
            </a:pPr>
            <a:endParaRPr lang="hu-HU">
              <a:solidFill>
                <a:prstClr val="white"/>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AC097069-AD10-4ED3-B757-188F7494ABF4}" type="slidenum">
              <a:rPr lang="hu-HU">
                <a:solidFill>
                  <a:prstClr val="white"/>
                </a:solidFill>
              </a:rPr>
              <a:pPr>
                <a:defRPr/>
              </a:pPr>
              <a:t>‹#›</a:t>
            </a:fld>
            <a:endParaRPr lang="hu-HU">
              <a:solidFill>
                <a:prstClr val="white"/>
              </a:solidFill>
            </a:endParaRPr>
          </a:p>
        </p:txBody>
      </p:sp>
      <p:sp>
        <p:nvSpPr>
          <p:cNvPr id="6" name="Rectangle 14"/>
          <p:cNvSpPr>
            <a:spLocks noGrp="1" noChangeArrowheads="1"/>
          </p:cNvSpPr>
          <p:nvPr>
            <p:ph type="ftr" sz="quarter" idx="12"/>
          </p:nvPr>
        </p:nvSpPr>
        <p:spPr>
          <a:ln/>
        </p:spPr>
        <p:txBody>
          <a:bodyPr/>
          <a:lstStyle>
            <a:lvl1pPr>
              <a:defRPr/>
            </a:lvl1pPr>
          </a:lstStyle>
          <a:p>
            <a:pPr>
              <a:defRPr/>
            </a:pPr>
            <a:endParaRPr lang="hu-HU">
              <a:solidFill>
                <a:prstClr val="white"/>
              </a:solidFill>
            </a:endParaRPr>
          </a:p>
        </p:txBody>
      </p:sp>
    </p:spTree>
    <p:extLst>
      <p:ext uri="{BB962C8B-B14F-4D97-AF65-F5344CB8AC3E}">
        <p14:creationId xmlns:p14="http://schemas.microsoft.com/office/powerpoint/2010/main" val="519948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Rectangle 2"/>
          <p:cNvSpPr>
            <a:spLocks noGrp="1" noChangeArrowheads="1"/>
          </p:cNvSpPr>
          <p:nvPr>
            <p:ph type="dt" sz="half" idx="10"/>
          </p:nvPr>
        </p:nvSpPr>
        <p:spPr>
          <a:ln/>
        </p:spPr>
        <p:txBody>
          <a:bodyPr/>
          <a:lstStyle>
            <a:lvl1pPr>
              <a:defRPr/>
            </a:lvl1pPr>
          </a:lstStyle>
          <a:p>
            <a:pPr>
              <a:defRPr/>
            </a:pPr>
            <a:endParaRPr lang="hu-HU">
              <a:solidFill>
                <a:prstClr val="white"/>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45A8AC5F-0ED2-4792-9C77-BB11A43DC449}" type="slidenum">
              <a:rPr lang="hu-HU">
                <a:solidFill>
                  <a:prstClr val="white"/>
                </a:solidFill>
              </a:rPr>
              <a:pPr>
                <a:defRPr/>
              </a:pPr>
              <a:t>‹#›</a:t>
            </a:fld>
            <a:endParaRPr lang="hu-HU">
              <a:solidFill>
                <a:prstClr val="white"/>
              </a:solidFill>
            </a:endParaRPr>
          </a:p>
        </p:txBody>
      </p:sp>
      <p:sp>
        <p:nvSpPr>
          <p:cNvPr id="7" name="Rectangle 14"/>
          <p:cNvSpPr>
            <a:spLocks noGrp="1" noChangeArrowheads="1"/>
          </p:cNvSpPr>
          <p:nvPr>
            <p:ph type="ftr" sz="quarter" idx="12"/>
          </p:nvPr>
        </p:nvSpPr>
        <p:spPr>
          <a:ln/>
        </p:spPr>
        <p:txBody>
          <a:bodyPr/>
          <a:lstStyle>
            <a:lvl1pPr>
              <a:defRPr/>
            </a:lvl1pPr>
          </a:lstStyle>
          <a:p>
            <a:pPr>
              <a:defRPr/>
            </a:pPr>
            <a:endParaRPr lang="hu-HU">
              <a:solidFill>
                <a:prstClr val="white"/>
              </a:solidFill>
            </a:endParaRPr>
          </a:p>
        </p:txBody>
      </p:sp>
    </p:spTree>
    <p:extLst>
      <p:ext uri="{BB962C8B-B14F-4D97-AF65-F5344CB8AC3E}">
        <p14:creationId xmlns:p14="http://schemas.microsoft.com/office/powerpoint/2010/main" val="19891772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Rectangle 2"/>
          <p:cNvSpPr>
            <a:spLocks noGrp="1" noChangeArrowheads="1"/>
          </p:cNvSpPr>
          <p:nvPr>
            <p:ph type="dt" sz="half" idx="10"/>
          </p:nvPr>
        </p:nvSpPr>
        <p:spPr>
          <a:ln/>
        </p:spPr>
        <p:txBody>
          <a:bodyPr/>
          <a:lstStyle>
            <a:lvl1pPr>
              <a:defRPr/>
            </a:lvl1pPr>
          </a:lstStyle>
          <a:p>
            <a:pPr>
              <a:defRPr/>
            </a:pPr>
            <a:endParaRPr lang="hu-HU">
              <a:solidFill>
                <a:prstClr val="white"/>
              </a:solidFill>
            </a:endParaRPr>
          </a:p>
        </p:txBody>
      </p:sp>
      <p:sp>
        <p:nvSpPr>
          <p:cNvPr id="8" name="Rectangle 3"/>
          <p:cNvSpPr>
            <a:spLocks noGrp="1" noChangeArrowheads="1"/>
          </p:cNvSpPr>
          <p:nvPr>
            <p:ph type="sldNum" sz="quarter" idx="11"/>
          </p:nvPr>
        </p:nvSpPr>
        <p:spPr>
          <a:ln/>
        </p:spPr>
        <p:txBody>
          <a:bodyPr/>
          <a:lstStyle>
            <a:lvl1pPr>
              <a:defRPr/>
            </a:lvl1pPr>
          </a:lstStyle>
          <a:p>
            <a:pPr>
              <a:defRPr/>
            </a:pPr>
            <a:fld id="{35A57F6A-23A1-4058-B802-2D8ADCBC396D}" type="slidenum">
              <a:rPr lang="hu-HU">
                <a:solidFill>
                  <a:prstClr val="white"/>
                </a:solidFill>
              </a:rPr>
              <a:pPr>
                <a:defRPr/>
              </a:pPr>
              <a:t>‹#›</a:t>
            </a:fld>
            <a:endParaRPr lang="hu-HU">
              <a:solidFill>
                <a:prstClr val="white"/>
              </a:solidFill>
            </a:endParaRPr>
          </a:p>
        </p:txBody>
      </p:sp>
      <p:sp>
        <p:nvSpPr>
          <p:cNvPr id="9" name="Rectangle 14"/>
          <p:cNvSpPr>
            <a:spLocks noGrp="1" noChangeArrowheads="1"/>
          </p:cNvSpPr>
          <p:nvPr>
            <p:ph type="ftr" sz="quarter" idx="12"/>
          </p:nvPr>
        </p:nvSpPr>
        <p:spPr>
          <a:ln/>
        </p:spPr>
        <p:txBody>
          <a:bodyPr/>
          <a:lstStyle>
            <a:lvl1pPr>
              <a:defRPr/>
            </a:lvl1pPr>
          </a:lstStyle>
          <a:p>
            <a:pPr>
              <a:defRPr/>
            </a:pPr>
            <a:endParaRPr lang="hu-HU">
              <a:solidFill>
                <a:prstClr val="white"/>
              </a:solidFill>
            </a:endParaRPr>
          </a:p>
        </p:txBody>
      </p:sp>
    </p:spTree>
    <p:extLst>
      <p:ext uri="{BB962C8B-B14F-4D97-AF65-F5344CB8AC3E}">
        <p14:creationId xmlns:p14="http://schemas.microsoft.com/office/powerpoint/2010/main" val="939619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Rectangle 2"/>
          <p:cNvSpPr>
            <a:spLocks noGrp="1" noChangeArrowheads="1"/>
          </p:cNvSpPr>
          <p:nvPr>
            <p:ph type="dt" sz="half" idx="10"/>
          </p:nvPr>
        </p:nvSpPr>
        <p:spPr>
          <a:ln/>
        </p:spPr>
        <p:txBody>
          <a:bodyPr/>
          <a:lstStyle>
            <a:lvl1pPr>
              <a:defRPr/>
            </a:lvl1pPr>
          </a:lstStyle>
          <a:p>
            <a:pPr>
              <a:defRPr/>
            </a:pPr>
            <a:endParaRPr lang="hu-HU">
              <a:solidFill>
                <a:prstClr val="white"/>
              </a:solidFill>
            </a:endParaRPr>
          </a:p>
        </p:txBody>
      </p:sp>
      <p:sp>
        <p:nvSpPr>
          <p:cNvPr id="4" name="Rectangle 3"/>
          <p:cNvSpPr>
            <a:spLocks noGrp="1" noChangeArrowheads="1"/>
          </p:cNvSpPr>
          <p:nvPr>
            <p:ph type="sldNum" sz="quarter" idx="11"/>
          </p:nvPr>
        </p:nvSpPr>
        <p:spPr>
          <a:ln/>
        </p:spPr>
        <p:txBody>
          <a:bodyPr/>
          <a:lstStyle>
            <a:lvl1pPr>
              <a:defRPr/>
            </a:lvl1pPr>
          </a:lstStyle>
          <a:p>
            <a:pPr>
              <a:defRPr/>
            </a:pPr>
            <a:fld id="{091FB3FB-9997-4528-A26C-58C25BE05588}" type="slidenum">
              <a:rPr lang="hu-HU">
                <a:solidFill>
                  <a:prstClr val="white"/>
                </a:solidFill>
              </a:rPr>
              <a:pPr>
                <a:defRPr/>
              </a:pPr>
              <a:t>‹#›</a:t>
            </a:fld>
            <a:endParaRPr lang="hu-HU">
              <a:solidFill>
                <a:prstClr val="white"/>
              </a:solidFill>
            </a:endParaRPr>
          </a:p>
        </p:txBody>
      </p:sp>
      <p:sp>
        <p:nvSpPr>
          <p:cNvPr id="5" name="Rectangle 14"/>
          <p:cNvSpPr>
            <a:spLocks noGrp="1" noChangeArrowheads="1"/>
          </p:cNvSpPr>
          <p:nvPr>
            <p:ph type="ftr" sz="quarter" idx="12"/>
          </p:nvPr>
        </p:nvSpPr>
        <p:spPr>
          <a:ln/>
        </p:spPr>
        <p:txBody>
          <a:bodyPr/>
          <a:lstStyle>
            <a:lvl1pPr>
              <a:defRPr/>
            </a:lvl1pPr>
          </a:lstStyle>
          <a:p>
            <a:pPr>
              <a:defRPr/>
            </a:pPr>
            <a:endParaRPr lang="hu-HU">
              <a:solidFill>
                <a:prstClr val="white"/>
              </a:solidFill>
            </a:endParaRPr>
          </a:p>
        </p:txBody>
      </p:sp>
    </p:spTree>
    <p:extLst>
      <p:ext uri="{BB962C8B-B14F-4D97-AF65-F5344CB8AC3E}">
        <p14:creationId xmlns:p14="http://schemas.microsoft.com/office/powerpoint/2010/main" val="10240347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hu-HU">
              <a:solidFill>
                <a:prstClr val="white"/>
              </a:solidFill>
            </a:endParaRPr>
          </a:p>
        </p:txBody>
      </p:sp>
      <p:sp>
        <p:nvSpPr>
          <p:cNvPr id="3" name="Rectangle 3"/>
          <p:cNvSpPr>
            <a:spLocks noGrp="1" noChangeArrowheads="1"/>
          </p:cNvSpPr>
          <p:nvPr>
            <p:ph type="sldNum" sz="quarter" idx="11"/>
          </p:nvPr>
        </p:nvSpPr>
        <p:spPr>
          <a:ln/>
        </p:spPr>
        <p:txBody>
          <a:bodyPr/>
          <a:lstStyle>
            <a:lvl1pPr>
              <a:defRPr/>
            </a:lvl1pPr>
          </a:lstStyle>
          <a:p>
            <a:pPr>
              <a:defRPr/>
            </a:pPr>
            <a:fld id="{CA73F48C-A019-4D50-A852-6EC35FC986B1}" type="slidenum">
              <a:rPr lang="hu-HU">
                <a:solidFill>
                  <a:prstClr val="white"/>
                </a:solidFill>
              </a:rPr>
              <a:pPr>
                <a:defRPr/>
              </a:pPr>
              <a:t>‹#›</a:t>
            </a:fld>
            <a:endParaRPr lang="hu-HU">
              <a:solidFill>
                <a:prstClr val="white"/>
              </a:solidFill>
            </a:endParaRPr>
          </a:p>
        </p:txBody>
      </p:sp>
      <p:sp>
        <p:nvSpPr>
          <p:cNvPr id="4" name="Rectangle 14"/>
          <p:cNvSpPr>
            <a:spLocks noGrp="1" noChangeArrowheads="1"/>
          </p:cNvSpPr>
          <p:nvPr>
            <p:ph type="ftr" sz="quarter" idx="12"/>
          </p:nvPr>
        </p:nvSpPr>
        <p:spPr>
          <a:ln/>
        </p:spPr>
        <p:txBody>
          <a:bodyPr/>
          <a:lstStyle>
            <a:lvl1pPr>
              <a:defRPr/>
            </a:lvl1pPr>
          </a:lstStyle>
          <a:p>
            <a:pPr>
              <a:defRPr/>
            </a:pPr>
            <a:endParaRPr lang="hu-HU">
              <a:solidFill>
                <a:prstClr val="white"/>
              </a:solidFill>
            </a:endParaRPr>
          </a:p>
        </p:txBody>
      </p:sp>
    </p:spTree>
    <p:extLst>
      <p:ext uri="{BB962C8B-B14F-4D97-AF65-F5344CB8AC3E}">
        <p14:creationId xmlns:p14="http://schemas.microsoft.com/office/powerpoint/2010/main" val="84652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2"/>
          <p:cNvSpPr>
            <a:spLocks noGrp="1" noChangeArrowheads="1"/>
          </p:cNvSpPr>
          <p:nvPr>
            <p:ph type="dt" sz="half" idx="10"/>
          </p:nvPr>
        </p:nvSpPr>
        <p:spPr>
          <a:ln/>
        </p:spPr>
        <p:txBody>
          <a:bodyPr/>
          <a:lstStyle>
            <a:lvl1pPr>
              <a:defRPr/>
            </a:lvl1pPr>
          </a:lstStyle>
          <a:p>
            <a:pPr>
              <a:defRPr/>
            </a:pPr>
            <a:endParaRPr lang="hu-HU">
              <a:solidFill>
                <a:prstClr val="white"/>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D985185B-33BC-4BD8-B664-F03647C50A63}" type="slidenum">
              <a:rPr lang="hu-HU">
                <a:solidFill>
                  <a:prstClr val="white"/>
                </a:solidFill>
              </a:rPr>
              <a:pPr>
                <a:defRPr/>
              </a:pPr>
              <a:t>‹#›</a:t>
            </a:fld>
            <a:endParaRPr lang="hu-HU">
              <a:solidFill>
                <a:prstClr val="white"/>
              </a:solidFill>
            </a:endParaRPr>
          </a:p>
        </p:txBody>
      </p:sp>
      <p:sp>
        <p:nvSpPr>
          <p:cNvPr id="7" name="Rectangle 14"/>
          <p:cNvSpPr>
            <a:spLocks noGrp="1" noChangeArrowheads="1"/>
          </p:cNvSpPr>
          <p:nvPr>
            <p:ph type="ftr" sz="quarter" idx="12"/>
          </p:nvPr>
        </p:nvSpPr>
        <p:spPr>
          <a:ln/>
        </p:spPr>
        <p:txBody>
          <a:bodyPr/>
          <a:lstStyle>
            <a:lvl1pPr>
              <a:defRPr/>
            </a:lvl1pPr>
          </a:lstStyle>
          <a:p>
            <a:pPr>
              <a:defRPr/>
            </a:pPr>
            <a:endParaRPr lang="hu-HU">
              <a:solidFill>
                <a:prstClr val="white"/>
              </a:solidFill>
            </a:endParaRPr>
          </a:p>
        </p:txBody>
      </p:sp>
    </p:spTree>
    <p:extLst>
      <p:ext uri="{BB962C8B-B14F-4D97-AF65-F5344CB8AC3E}">
        <p14:creationId xmlns:p14="http://schemas.microsoft.com/office/powerpoint/2010/main" val="41547445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smtClean="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2"/>
          <p:cNvSpPr>
            <a:spLocks noGrp="1" noChangeArrowheads="1"/>
          </p:cNvSpPr>
          <p:nvPr>
            <p:ph type="dt" sz="half" idx="10"/>
          </p:nvPr>
        </p:nvSpPr>
        <p:spPr>
          <a:ln/>
        </p:spPr>
        <p:txBody>
          <a:bodyPr/>
          <a:lstStyle>
            <a:lvl1pPr>
              <a:defRPr/>
            </a:lvl1pPr>
          </a:lstStyle>
          <a:p>
            <a:pPr>
              <a:defRPr/>
            </a:pPr>
            <a:endParaRPr lang="hu-HU">
              <a:solidFill>
                <a:prstClr val="white"/>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BB32A22A-9D71-42FE-BAB0-3DDFCA985AC1}" type="slidenum">
              <a:rPr lang="hu-HU">
                <a:solidFill>
                  <a:prstClr val="white"/>
                </a:solidFill>
              </a:rPr>
              <a:pPr>
                <a:defRPr/>
              </a:pPr>
              <a:t>‹#›</a:t>
            </a:fld>
            <a:endParaRPr lang="hu-HU">
              <a:solidFill>
                <a:prstClr val="white"/>
              </a:solidFill>
            </a:endParaRPr>
          </a:p>
        </p:txBody>
      </p:sp>
      <p:sp>
        <p:nvSpPr>
          <p:cNvPr id="7" name="Rectangle 14"/>
          <p:cNvSpPr>
            <a:spLocks noGrp="1" noChangeArrowheads="1"/>
          </p:cNvSpPr>
          <p:nvPr>
            <p:ph type="ftr" sz="quarter" idx="12"/>
          </p:nvPr>
        </p:nvSpPr>
        <p:spPr>
          <a:ln/>
        </p:spPr>
        <p:txBody>
          <a:bodyPr/>
          <a:lstStyle>
            <a:lvl1pPr>
              <a:defRPr/>
            </a:lvl1pPr>
          </a:lstStyle>
          <a:p>
            <a:pPr>
              <a:defRPr/>
            </a:pPr>
            <a:endParaRPr lang="hu-HU">
              <a:solidFill>
                <a:prstClr val="white"/>
              </a:solidFill>
            </a:endParaRPr>
          </a:p>
        </p:txBody>
      </p:sp>
    </p:spTree>
    <p:extLst>
      <p:ext uri="{BB962C8B-B14F-4D97-AF65-F5344CB8AC3E}">
        <p14:creationId xmlns:p14="http://schemas.microsoft.com/office/powerpoint/2010/main" val="41598947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2"/>
          <p:cNvSpPr>
            <a:spLocks noGrp="1" noChangeArrowheads="1"/>
          </p:cNvSpPr>
          <p:nvPr>
            <p:ph type="dt" sz="half" idx="10"/>
          </p:nvPr>
        </p:nvSpPr>
        <p:spPr>
          <a:ln/>
        </p:spPr>
        <p:txBody>
          <a:bodyPr/>
          <a:lstStyle>
            <a:lvl1pPr>
              <a:defRPr/>
            </a:lvl1pPr>
          </a:lstStyle>
          <a:p>
            <a:pPr>
              <a:defRPr/>
            </a:pPr>
            <a:endParaRPr lang="hu-HU">
              <a:solidFill>
                <a:prstClr val="white"/>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504F8B09-81F8-4EA1-9CA9-0A9DC2EF40D9}" type="slidenum">
              <a:rPr lang="hu-HU">
                <a:solidFill>
                  <a:prstClr val="white"/>
                </a:solidFill>
              </a:rPr>
              <a:pPr>
                <a:defRPr/>
              </a:pPr>
              <a:t>‹#›</a:t>
            </a:fld>
            <a:endParaRPr lang="hu-HU">
              <a:solidFill>
                <a:prstClr val="white"/>
              </a:solidFill>
            </a:endParaRPr>
          </a:p>
        </p:txBody>
      </p:sp>
      <p:sp>
        <p:nvSpPr>
          <p:cNvPr id="6" name="Rectangle 14"/>
          <p:cNvSpPr>
            <a:spLocks noGrp="1" noChangeArrowheads="1"/>
          </p:cNvSpPr>
          <p:nvPr>
            <p:ph type="ftr" sz="quarter" idx="12"/>
          </p:nvPr>
        </p:nvSpPr>
        <p:spPr>
          <a:ln/>
        </p:spPr>
        <p:txBody>
          <a:bodyPr/>
          <a:lstStyle>
            <a:lvl1pPr>
              <a:defRPr/>
            </a:lvl1pPr>
          </a:lstStyle>
          <a:p>
            <a:pPr>
              <a:defRPr/>
            </a:pPr>
            <a:endParaRPr lang="hu-HU">
              <a:solidFill>
                <a:prstClr val="white"/>
              </a:solidFill>
            </a:endParaRPr>
          </a:p>
        </p:txBody>
      </p:sp>
    </p:spTree>
    <p:extLst>
      <p:ext uri="{BB962C8B-B14F-4D97-AF65-F5344CB8AC3E}">
        <p14:creationId xmlns:p14="http://schemas.microsoft.com/office/powerpoint/2010/main" val="40322319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2"/>
          <p:cNvSpPr>
            <a:spLocks noGrp="1" noChangeArrowheads="1"/>
          </p:cNvSpPr>
          <p:nvPr>
            <p:ph type="dt" sz="half" idx="10"/>
          </p:nvPr>
        </p:nvSpPr>
        <p:spPr>
          <a:ln/>
        </p:spPr>
        <p:txBody>
          <a:bodyPr/>
          <a:lstStyle>
            <a:lvl1pPr>
              <a:defRPr/>
            </a:lvl1pPr>
          </a:lstStyle>
          <a:p>
            <a:pPr>
              <a:defRPr/>
            </a:pPr>
            <a:endParaRPr lang="hu-HU">
              <a:solidFill>
                <a:prstClr val="white"/>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020C3E65-1A62-458B-ADDB-CADC8270F089}" type="slidenum">
              <a:rPr lang="hu-HU">
                <a:solidFill>
                  <a:prstClr val="white"/>
                </a:solidFill>
              </a:rPr>
              <a:pPr>
                <a:defRPr/>
              </a:pPr>
              <a:t>‹#›</a:t>
            </a:fld>
            <a:endParaRPr lang="hu-HU">
              <a:solidFill>
                <a:prstClr val="white"/>
              </a:solidFill>
            </a:endParaRPr>
          </a:p>
        </p:txBody>
      </p:sp>
      <p:sp>
        <p:nvSpPr>
          <p:cNvPr id="6" name="Rectangle 14"/>
          <p:cNvSpPr>
            <a:spLocks noGrp="1" noChangeArrowheads="1"/>
          </p:cNvSpPr>
          <p:nvPr>
            <p:ph type="ftr" sz="quarter" idx="12"/>
          </p:nvPr>
        </p:nvSpPr>
        <p:spPr>
          <a:ln/>
        </p:spPr>
        <p:txBody>
          <a:bodyPr/>
          <a:lstStyle>
            <a:lvl1pPr>
              <a:defRPr/>
            </a:lvl1pPr>
          </a:lstStyle>
          <a:p>
            <a:pPr>
              <a:defRPr/>
            </a:pPr>
            <a:endParaRPr lang="hu-HU">
              <a:solidFill>
                <a:prstClr val="white"/>
              </a:solidFill>
            </a:endParaRPr>
          </a:p>
        </p:txBody>
      </p:sp>
    </p:spTree>
    <p:extLst>
      <p:ext uri="{BB962C8B-B14F-4D97-AF65-F5344CB8AC3E}">
        <p14:creationId xmlns:p14="http://schemas.microsoft.com/office/powerpoint/2010/main" val="241400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smtClean="0"/>
              <a:t>Mintaszöveg szerkesztése</a:t>
            </a:r>
          </a:p>
        </p:txBody>
      </p:sp>
      <p:sp>
        <p:nvSpPr>
          <p:cNvPr id="4" name="Rectangle 2"/>
          <p:cNvSpPr>
            <a:spLocks noGrp="1" noChangeArrowheads="1"/>
          </p:cNvSpPr>
          <p:nvPr>
            <p:ph type="dt" sz="half" idx="10"/>
          </p:nvPr>
        </p:nvSpPr>
        <p:spPr>
          <a:ln/>
        </p:spPr>
        <p:txBody>
          <a:bodyPr/>
          <a:lstStyle>
            <a:lvl1pPr>
              <a:defRPr/>
            </a:lvl1pPr>
          </a:lstStyle>
          <a:p>
            <a:pPr>
              <a:defRPr/>
            </a:pPr>
            <a:endParaRPr lang="hu-HU"/>
          </a:p>
        </p:txBody>
      </p:sp>
      <p:sp>
        <p:nvSpPr>
          <p:cNvPr id="5" name="Rectangle 3"/>
          <p:cNvSpPr>
            <a:spLocks noGrp="1" noChangeArrowheads="1"/>
          </p:cNvSpPr>
          <p:nvPr>
            <p:ph type="sldNum" sz="quarter" idx="11"/>
          </p:nvPr>
        </p:nvSpPr>
        <p:spPr>
          <a:ln/>
        </p:spPr>
        <p:txBody>
          <a:bodyPr/>
          <a:lstStyle>
            <a:lvl1pPr>
              <a:defRPr/>
            </a:lvl1pPr>
          </a:lstStyle>
          <a:p>
            <a:pPr>
              <a:defRPr/>
            </a:pPr>
            <a:fld id="{E5F309F3-F89B-4751-ADFC-79E8DD7A0534}" type="slidenum">
              <a:rPr lang="hu-HU"/>
              <a:pPr>
                <a:defRPr/>
              </a:pPr>
              <a:t>‹#›</a:t>
            </a:fld>
            <a:endParaRPr lang="hu-HU"/>
          </a:p>
        </p:txBody>
      </p:sp>
      <p:sp>
        <p:nvSpPr>
          <p:cNvPr id="6" name="Rectangle 14"/>
          <p:cNvSpPr>
            <a:spLocks noGrp="1" noChangeArrowheads="1"/>
          </p:cNvSpPr>
          <p:nvPr>
            <p:ph type="ftr" sz="quarter" idx="12"/>
          </p:nvPr>
        </p:nvSpPr>
        <p:spPr>
          <a:ln/>
        </p:spPr>
        <p:txBody>
          <a:bodyPr/>
          <a:lstStyle>
            <a:lvl1pPr>
              <a:defRPr/>
            </a:lvl1pPr>
          </a:lstStyle>
          <a:p>
            <a:pPr>
              <a:defRPr/>
            </a:pPr>
            <a:endParaRPr lang="hu-H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Rectangle 2"/>
          <p:cNvSpPr>
            <a:spLocks noGrp="1" noChangeArrowheads="1"/>
          </p:cNvSpPr>
          <p:nvPr>
            <p:ph type="dt" sz="half" idx="10"/>
          </p:nvPr>
        </p:nvSpPr>
        <p:spPr>
          <a:ln/>
        </p:spPr>
        <p:txBody>
          <a:bodyPr/>
          <a:lstStyle>
            <a:lvl1pPr>
              <a:defRPr/>
            </a:lvl1pPr>
          </a:lstStyle>
          <a:p>
            <a:pPr>
              <a:defRPr/>
            </a:pPr>
            <a:endParaRPr lang="hu-HU"/>
          </a:p>
        </p:txBody>
      </p:sp>
      <p:sp>
        <p:nvSpPr>
          <p:cNvPr id="6" name="Rectangle 3"/>
          <p:cNvSpPr>
            <a:spLocks noGrp="1" noChangeArrowheads="1"/>
          </p:cNvSpPr>
          <p:nvPr>
            <p:ph type="sldNum" sz="quarter" idx="11"/>
          </p:nvPr>
        </p:nvSpPr>
        <p:spPr>
          <a:ln/>
        </p:spPr>
        <p:txBody>
          <a:bodyPr/>
          <a:lstStyle>
            <a:lvl1pPr>
              <a:defRPr/>
            </a:lvl1pPr>
          </a:lstStyle>
          <a:p>
            <a:pPr>
              <a:defRPr/>
            </a:pPr>
            <a:fld id="{4B975B08-9E1A-4912-A34F-8CBA7689F858}" type="slidenum">
              <a:rPr lang="hu-HU"/>
              <a:pPr>
                <a:defRPr/>
              </a:pPr>
              <a:t>‹#›</a:t>
            </a:fld>
            <a:endParaRPr lang="hu-HU"/>
          </a:p>
        </p:txBody>
      </p:sp>
      <p:sp>
        <p:nvSpPr>
          <p:cNvPr id="7" name="Rectangle 14"/>
          <p:cNvSpPr>
            <a:spLocks noGrp="1" noChangeArrowheads="1"/>
          </p:cNvSpPr>
          <p:nvPr>
            <p:ph type="ftr" sz="quarter" idx="12"/>
          </p:nvPr>
        </p:nvSpPr>
        <p:spPr>
          <a:ln/>
        </p:spPr>
        <p:txBody>
          <a:bodyPr/>
          <a:lstStyle>
            <a:lvl1pPr>
              <a:defRPr/>
            </a:lvl1pPr>
          </a:lstStyle>
          <a:p>
            <a:pPr>
              <a:defRPr/>
            </a:pPr>
            <a:endParaRPr lang="hu-H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Rectangle 2"/>
          <p:cNvSpPr>
            <a:spLocks noGrp="1" noChangeArrowheads="1"/>
          </p:cNvSpPr>
          <p:nvPr>
            <p:ph type="dt" sz="half" idx="10"/>
          </p:nvPr>
        </p:nvSpPr>
        <p:spPr>
          <a:ln/>
        </p:spPr>
        <p:txBody>
          <a:bodyPr/>
          <a:lstStyle>
            <a:lvl1pPr>
              <a:defRPr/>
            </a:lvl1pPr>
          </a:lstStyle>
          <a:p>
            <a:pPr>
              <a:defRPr/>
            </a:pPr>
            <a:endParaRPr lang="hu-HU"/>
          </a:p>
        </p:txBody>
      </p:sp>
      <p:sp>
        <p:nvSpPr>
          <p:cNvPr id="8" name="Rectangle 3"/>
          <p:cNvSpPr>
            <a:spLocks noGrp="1" noChangeArrowheads="1"/>
          </p:cNvSpPr>
          <p:nvPr>
            <p:ph type="sldNum" sz="quarter" idx="11"/>
          </p:nvPr>
        </p:nvSpPr>
        <p:spPr>
          <a:ln/>
        </p:spPr>
        <p:txBody>
          <a:bodyPr/>
          <a:lstStyle>
            <a:lvl1pPr>
              <a:defRPr/>
            </a:lvl1pPr>
          </a:lstStyle>
          <a:p>
            <a:pPr>
              <a:defRPr/>
            </a:pPr>
            <a:fld id="{3A2D7D42-DC81-491D-BC0D-AFCFA7F1F209}" type="slidenum">
              <a:rPr lang="hu-HU"/>
              <a:pPr>
                <a:defRPr/>
              </a:pPr>
              <a:t>‹#›</a:t>
            </a:fld>
            <a:endParaRPr lang="hu-HU"/>
          </a:p>
        </p:txBody>
      </p:sp>
      <p:sp>
        <p:nvSpPr>
          <p:cNvPr id="9" name="Rectangle 14"/>
          <p:cNvSpPr>
            <a:spLocks noGrp="1" noChangeArrowheads="1"/>
          </p:cNvSpPr>
          <p:nvPr>
            <p:ph type="ftr" sz="quarter" idx="12"/>
          </p:nvPr>
        </p:nvSpPr>
        <p:spPr>
          <a:ln/>
        </p:spPr>
        <p:txBody>
          <a:bodyPr/>
          <a:lstStyle>
            <a:lvl1pPr>
              <a:defRPr/>
            </a:lvl1pPr>
          </a:lstStyle>
          <a:p>
            <a:pPr>
              <a:defRPr/>
            </a:pPr>
            <a:endParaRPr lang="hu-H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Rectangle 2"/>
          <p:cNvSpPr>
            <a:spLocks noGrp="1" noChangeArrowheads="1"/>
          </p:cNvSpPr>
          <p:nvPr>
            <p:ph type="dt" sz="half" idx="10"/>
          </p:nvPr>
        </p:nvSpPr>
        <p:spPr>
          <a:ln/>
        </p:spPr>
        <p:txBody>
          <a:bodyPr/>
          <a:lstStyle>
            <a:lvl1pPr>
              <a:defRPr/>
            </a:lvl1pPr>
          </a:lstStyle>
          <a:p>
            <a:pPr>
              <a:defRPr/>
            </a:pPr>
            <a:endParaRPr lang="hu-HU"/>
          </a:p>
        </p:txBody>
      </p:sp>
      <p:sp>
        <p:nvSpPr>
          <p:cNvPr id="4" name="Rectangle 3"/>
          <p:cNvSpPr>
            <a:spLocks noGrp="1" noChangeArrowheads="1"/>
          </p:cNvSpPr>
          <p:nvPr>
            <p:ph type="sldNum" sz="quarter" idx="11"/>
          </p:nvPr>
        </p:nvSpPr>
        <p:spPr>
          <a:ln/>
        </p:spPr>
        <p:txBody>
          <a:bodyPr/>
          <a:lstStyle>
            <a:lvl1pPr>
              <a:defRPr/>
            </a:lvl1pPr>
          </a:lstStyle>
          <a:p>
            <a:pPr>
              <a:defRPr/>
            </a:pPr>
            <a:fld id="{5173B6C0-391B-4E5E-B218-18C5BB7B8602}" type="slidenum">
              <a:rPr lang="hu-HU"/>
              <a:pPr>
                <a:defRPr/>
              </a:pPr>
              <a:t>‹#›</a:t>
            </a:fld>
            <a:endParaRPr lang="hu-HU"/>
          </a:p>
        </p:txBody>
      </p:sp>
      <p:sp>
        <p:nvSpPr>
          <p:cNvPr id="5" name="Rectangle 14"/>
          <p:cNvSpPr>
            <a:spLocks noGrp="1" noChangeArrowheads="1"/>
          </p:cNvSpPr>
          <p:nvPr>
            <p:ph type="ftr" sz="quarter" idx="12"/>
          </p:nvPr>
        </p:nvSpPr>
        <p:spPr>
          <a:ln/>
        </p:spPr>
        <p:txBody>
          <a:bodyPr/>
          <a:lstStyle>
            <a:lvl1pPr>
              <a:defRPr/>
            </a:lvl1pPr>
          </a:lstStyle>
          <a:p>
            <a:pPr>
              <a:defRPr/>
            </a:pPr>
            <a:endParaRPr 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hu-HU"/>
          </a:p>
        </p:txBody>
      </p:sp>
      <p:sp>
        <p:nvSpPr>
          <p:cNvPr id="3" name="Rectangle 3"/>
          <p:cNvSpPr>
            <a:spLocks noGrp="1" noChangeArrowheads="1"/>
          </p:cNvSpPr>
          <p:nvPr>
            <p:ph type="sldNum" sz="quarter" idx="11"/>
          </p:nvPr>
        </p:nvSpPr>
        <p:spPr>
          <a:ln/>
        </p:spPr>
        <p:txBody>
          <a:bodyPr/>
          <a:lstStyle>
            <a:lvl1pPr>
              <a:defRPr/>
            </a:lvl1pPr>
          </a:lstStyle>
          <a:p>
            <a:pPr>
              <a:defRPr/>
            </a:pPr>
            <a:fld id="{2E5485FA-5EFB-4B59-BC1B-C583494FD3B4}" type="slidenum">
              <a:rPr lang="hu-HU"/>
              <a:pPr>
                <a:defRPr/>
              </a:pPr>
              <a:t>‹#›</a:t>
            </a:fld>
            <a:endParaRPr lang="hu-HU"/>
          </a:p>
        </p:txBody>
      </p:sp>
      <p:sp>
        <p:nvSpPr>
          <p:cNvPr id="4" name="Rectangle 14"/>
          <p:cNvSpPr>
            <a:spLocks noGrp="1" noChangeArrowheads="1"/>
          </p:cNvSpPr>
          <p:nvPr>
            <p:ph type="ftr" sz="quarter" idx="12"/>
          </p:nvPr>
        </p:nvSpPr>
        <p:spPr>
          <a:ln/>
        </p:spPr>
        <p:txBody>
          <a:bodyPr/>
          <a:lstStyle>
            <a:lvl1pPr>
              <a:defRPr/>
            </a:lvl1pPr>
          </a:lstStyle>
          <a:p>
            <a:pPr>
              <a:defRPr/>
            </a:pPr>
            <a:endParaRPr lang="hu-H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2"/>
          <p:cNvSpPr>
            <a:spLocks noGrp="1" noChangeArrowheads="1"/>
          </p:cNvSpPr>
          <p:nvPr>
            <p:ph type="dt" sz="half" idx="10"/>
          </p:nvPr>
        </p:nvSpPr>
        <p:spPr>
          <a:ln/>
        </p:spPr>
        <p:txBody>
          <a:bodyPr/>
          <a:lstStyle>
            <a:lvl1pPr>
              <a:defRPr/>
            </a:lvl1pPr>
          </a:lstStyle>
          <a:p>
            <a:pPr>
              <a:defRPr/>
            </a:pPr>
            <a:endParaRPr lang="hu-HU"/>
          </a:p>
        </p:txBody>
      </p:sp>
      <p:sp>
        <p:nvSpPr>
          <p:cNvPr id="6" name="Rectangle 3"/>
          <p:cNvSpPr>
            <a:spLocks noGrp="1" noChangeArrowheads="1"/>
          </p:cNvSpPr>
          <p:nvPr>
            <p:ph type="sldNum" sz="quarter" idx="11"/>
          </p:nvPr>
        </p:nvSpPr>
        <p:spPr>
          <a:ln/>
        </p:spPr>
        <p:txBody>
          <a:bodyPr/>
          <a:lstStyle>
            <a:lvl1pPr>
              <a:defRPr/>
            </a:lvl1pPr>
          </a:lstStyle>
          <a:p>
            <a:pPr>
              <a:defRPr/>
            </a:pPr>
            <a:fld id="{2ACEC2FF-C09B-4B7A-9060-8BF9B91DA2A2}" type="slidenum">
              <a:rPr lang="hu-HU"/>
              <a:pPr>
                <a:defRPr/>
              </a:pPr>
              <a:t>‹#›</a:t>
            </a:fld>
            <a:endParaRPr lang="hu-HU"/>
          </a:p>
        </p:txBody>
      </p:sp>
      <p:sp>
        <p:nvSpPr>
          <p:cNvPr id="7" name="Rectangle 14"/>
          <p:cNvSpPr>
            <a:spLocks noGrp="1" noChangeArrowheads="1"/>
          </p:cNvSpPr>
          <p:nvPr>
            <p:ph type="ftr" sz="quarter" idx="12"/>
          </p:nvPr>
        </p:nvSpPr>
        <p:spPr>
          <a:ln/>
        </p:spPr>
        <p:txBody>
          <a:bodyPr/>
          <a:lstStyle>
            <a:lvl1pPr>
              <a:defRPr/>
            </a:lvl1pPr>
          </a:lstStyle>
          <a:p>
            <a:pPr>
              <a:defRPr/>
            </a:pPr>
            <a:endParaRPr lang="hu-H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smtClean="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2"/>
          <p:cNvSpPr>
            <a:spLocks noGrp="1" noChangeArrowheads="1"/>
          </p:cNvSpPr>
          <p:nvPr>
            <p:ph type="dt" sz="half" idx="10"/>
          </p:nvPr>
        </p:nvSpPr>
        <p:spPr>
          <a:ln/>
        </p:spPr>
        <p:txBody>
          <a:bodyPr/>
          <a:lstStyle>
            <a:lvl1pPr>
              <a:defRPr/>
            </a:lvl1pPr>
          </a:lstStyle>
          <a:p>
            <a:pPr>
              <a:defRPr/>
            </a:pPr>
            <a:endParaRPr lang="hu-HU"/>
          </a:p>
        </p:txBody>
      </p:sp>
      <p:sp>
        <p:nvSpPr>
          <p:cNvPr id="6" name="Rectangle 3"/>
          <p:cNvSpPr>
            <a:spLocks noGrp="1" noChangeArrowheads="1"/>
          </p:cNvSpPr>
          <p:nvPr>
            <p:ph type="sldNum" sz="quarter" idx="11"/>
          </p:nvPr>
        </p:nvSpPr>
        <p:spPr>
          <a:ln/>
        </p:spPr>
        <p:txBody>
          <a:bodyPr/>
          <a:lstStyle>
            <a:lvl1pPr>
              <a:defRPr/>
            </a:lvl1pPr>
          </a:lstStyle>
          <a:p>
            <a:pPr>
              <a:defRPr/>
            </a:pPr>
            <a:fld id="{96A12831-6339-4FD4-9283-D7FA520FAB32}" type="slidenum">
              <a:rPr lang="hu-HU"/>
              <a:pPr>
                <a:defRPr/>
              </a:pPr>
              <a:t>‹#›</a:t>
            </a:fld>
            <a:endParaRPr lang="hu-HU"/>
          </a:p>
        </p:txBody>
      </p:sp>
      <p:sp>
        <p:nvSpPr>
          <p:cNvPr id="7" name="Rectangle 14"/>
          <p:cNvSpPr>
            <a:spLocks noGrp="1" noChangeArrowheads="1"/>
          </p:cNvSpPr>
          <p:nvPr>
            <p:ph type="ftr" sz="quarter" idx="12"/>
          </p:nvPr>
        </p:nvSpPr>
        <p:spPr>
          <a:ln/>
        </p:spPr>
        <p:txBody>
          <a:bodyPr/>
          <a:lstStyle>
            <a:lvl1pPr>
              <a:defRPr/>
            </a:lvl1pPr>
          </a:lstStyle>
          <a:p>
            <a:pPr>
              <a:defRPr/>
            </a:pPr>
            <a:endParaRPr lang="hu-H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dt" sz="half" idx="2"/>
          </p:nvPr>
        </p:nvSpPr>
        <p:spPr bwMode="auto">
          <a:xfrm>
            <a:off x="457200" y="625157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hu-HU"/>
          </a:p>
        </p:txBody>
      </p:sp>
      <p:sp>
        <p:nvSpPr>
          <p:cNvPr id="10243" name="Rectangle 3"/>
          <p:cNvSpPr>
            <a:spLocks noGrp="1" noChangeArrowheads="1"/>
          </p:cNvSpPr>
          <p:nvPr>
            <p:ph type="sldNum" sz="quarter" idx="4"/>
          </p:nvPr>
        </p:nvSpPr>
        <p:spPr bwMode="auto">
          <a:xfrm>
            <a:off x="6553200" y="6248400"/>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6F0DF40-7F71-4D0E-AC33-C81AE88DCA4E}" type="slidenum">
              <a:rPr lang="hu-HU"/>
              <a:pPr>
                <a:defRPr/>
              </a:pPr>
              <a:t>‹#›</a:t>
            </a:fld>
            <a:endParaRPr lang="hu-HU"/>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10246"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p:spPr>
            <p:txBody>
              <a:bodyPr/>
              <a:lstStyle/>
              <a:p>
                <a:pPr>
                  <a:defRPr/>
                </a:pPr>
                <a:endParaRPr lang="hu-HU"/>
              </a:p>
            </p:txBody>
          </p:sp>
          <p:sp>
            <p:nvSpPr>
              <p:cNvPr id="10247"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p:spPr>
            <p:txBody>
              <a:bodyPr/>
              <a:lstStyle/>
              <a:p>
                <a:pPr>
                  <a:defRPr/>
                </a:pPr>
                <a:endParaRPr lang="hu-HU"/>
              </a:p>
            </p:txBody>
          </p:sp>
          <p:sp>
            <p:nvSpPr>
              <p:cNvPr id="10248"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p:spPr>
            <p:txBody>
              <a:bodyPr/>
              <a:lstStyle/>
              <a:p>
                <a:pPr>
                  <a:defRPr/>
                </a:pPr>
                <a:endParaRPr lang="hu-HU"/>
              </a:p>
            </p:txBody>
          </p:sp>
          <p:sp>
            <p:nvSpPr>
              <p:cNvPr id="1038"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p:spPr>
            <p:txBody>
              <a:bodyPr/>
              <a:lstStyle/>
              <a:p>
                <a:pPr>
                  <a:defRPr/>
                </a:pPr>
                <a:endParaRPr lang="hu-HU"/>
              </a:p>
            </p:txBody>
          </p:sp>
          <p:sp>
            <p:nvSpPr>
              <p:cNvPr id="10250"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p:spPr>
            <p:txBody>
              <a:bodyPr/>
              <a:lstStyle/>
              <a:p>
                <a:pPr>
                  <a:defRPr/>
                </a:pPr>
                <a:endParaRPr lang="hu-HU"/>
              </a:p>
            </p:txBody>
          </p:sp>
        </p:grpSp>
        <p:sp>
          <p:nvSpPr>
            <p:cNvPr id="10251"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p:spPr>
          <p:txBody>
            <a:bodyPr/>
            <a:lstStyle/>
            <a:p>
              <a:pPr>
                <a:defRPr/>
              </a:pPr>
              <a:endParaRPr lang="hu-HU"/>
            </a:p>
          </p:txBody>
        </p:sp>
        <p:sp>
          <p:nvSpPr>
            <p:cNvPr id="1034" name="Freeform 12"/>
            <p:cNvSpPr>
              <a:spLocks/>
            </p:cNvSpPr>
            <p:nvPr/>
          </p:nvSpPr>
          <p:spPr bwMode="hidden">
            <a:xfrm>
              <a:off x="0" y="0"/>
              <a:ext cx="5758" cy="1776"/>
            </a:xfrm>
            <a:custGeom>
              <a:avLst/>
              <a:gdLst>
                <a:gd name="T0" fmla="*/ 0 w 5740"/>
                <a:gd name="T1" fmla="*/ 0 h 1906"/>
                <a:gd name="T2" fmla="*/ 0 w 5740"/>
                <a:gd name="T3" fmla="*/ 1776 h 1906"/>
                <a:gd name="T4" fmla="*/ 5758 w 5740"/>
                <a:gd name="T5" fmla="*/ 1776 h 1906"/>
                <a:gd name="T6" fmla="*/ 5758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p:spPr>
          <p:txBody>
            <a:bodyPr/>
            <a:lstStyle/>
            <a:p>
              <a:pPr>
                <a:defRPr/>
              </a:pPr>
              <a:endParaRPr lang="hu-HU"/>
            </a:p>
          </p:txBody>
        </p:sp>
      </p:grpSp>
      <p:sp>
        <p:nvSpPr>
          <p:cNvPr id="10253" name="Rectangle 13"/>
          <p:cNvSpPr>
            <a:spLocks noGrp="1" noRot="1" noChangeArrowheads="1"/>
          </p:cNvSpPr>
          <p:nvPr>
            <p:ph type="title"/>
          </p:nvPr>
        </p:nvSpPr>
        <p:spPr bwMode="auto">
          <a:xfrm>
            <a:off x="457200" y="274638"/>
            <a:ext cx="8229600" cy="11430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hu-HU" smtClean="0"/>
              <a:t>Mintacím szerkesztése</a:t>
            </a:r>
          </a:p>
        </p:txBody>
      </p:sp>
      <p:sp>
        <p:nvSpPr>
          <p:cNvPr id="10254" name="Rectangle 14"/>
          <p:cNvSpPr>
            <a:spLocks noGrp="1" noChangeArrowheads="1"/>
          </p:cNvSpPr>
          <p:nvPr>
            <p:ph type="ftr" sz="quarter" idx="3"/>
          </p:nvPr>
        </p:nvSpPr>
        <p:spPr bwMode="auto">
          <a:xfrm>
            <a:off x="3124200" y="6248400"/>
            <a:ext cx="2895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hu-HU"/>
          </a:p>
        </p:txBody>
      </p:sp>
      <p:sp>
        <p:nvSpPr>
          <p:cNvPr id="10255" name="Rectangle 15"/>
          <p:cNvSpPr>
            <a:spLocks noGrp="1" noChangeArrowheads="1"/>
          </p:cNvSpPr>
          <p:nvPr>
            <p:ph type="body" idx="1"/>
          </p:nvPr>
        </p:nvSpPr>
        <p:spPr bwMode="auto">
          <a:xfrm>
            <a:off x="457200" y="1600200"/>
            <a:ext cx="8229600" cy="4525963"/>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p>
        </p:txBody>
      </p:sp>
    </p:spTree>
  </p:cSld>
  <p:clrMap bg1="dk2" tx1="lt1" bg2="dk1" tx2="lt2" accent1="accent1" accent2="accent2" accent3="accent3" accent4="accent4" accent5="accent5" accent6="accent6" hlink="hlink" folHlink="folHlink"/>
  <p:sldLayoutIdLst>
    <p:sldLayoutId id="2147483668" r:id="rId1"/>
    <p:sldLayoutId id="2147483665" r:id="rId2"/>
    <p:sldLayoutId id="2147483664" r:id="rId3"/>
    <p:sldLayoutId id="2147483663" r:id="rId4"/>
    <p:sldLayoutId id="2147483662" r:id="rId5"/>
    <p:sldLayoutId id="2147483661" r:id="rId6"/>
    <p:sldLayoutId id="2147483660" r:id="rId7"/>
    <p:sldLayoutId id="2147483659" r:id="rId8"/>
    <p:sldLayoutId id="2147483658" r:id="rId9"/>
    <p:sldLayoutId id="2147483657" r:id="rId10"/>
    <p:sldLayoutId id="2147483656" r:id="rId11"/>
    <p:sldLayoutId id="2147483655" r:id="rId12"/>
    <p:sldLayoutId id="2147483666" r:id="rId13"/>
    <p:sldLayoutId id="2147483667" r:id="rId14"/>
    <p:sldLayoutId id="2147483684" r:id="rId15"/>
    <p:sldLayoutId id="2147483685" r:id="rId16"/>
    <p:sldLayoutId id="2147483686" r:id="rId17"/>
    <p:sldLayoutId id="2147483687" r:id="rId18"/>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hu-HU">
              <a:solidFill>
                <a:prstClr val="white"/>
              </a:solidFill>
            </a:endParaRPr>
          </a:p>
        </p:txBody>
      </p:sp>
      <p:sp>
        <p:nvSpPr>
          <p:cNvPr id="10243"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3274F23-E98A-4FCF-9411-DC7E95913FB6}" type="slidenum">
              <a:rPr lang="hu-HU">
                <a:solidFill>
                  <a:prstClr val="white"/>
                </a:solidFill>
              </a:rPr>
              <a:pPr>
                <a:defRPr/>
              </a:pPr>
              <a:t>‹#›</a:t>
            </a:fld>
            <a:endParaRPr lang="hu-HU">
              <a:solidFill>
                <a:prstClr val="white"/>
              </a:solidFill>
            </a:endParaRPr>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10246"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hu-HU">
                  <a:solidFill>
                    <a:prstClr val="white"/>
                  </a:solidFill>
                </a:endParaRPr>
              </a:p>
            </p:txBody>
          </p:sp>
          <p:sp>
            <p:nvSpPr>
              <p:cNvPr id="10247"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hu-HU">
                  <a:solidFill>
                    <a:prstClr val="white"/>
                  </a:solidFill>
                </a:endParaRPr>
              </a:p>
            </p:txBody>
          </p:sp>
          <p:sp>
            <p:nvSpPr>
              <p:cNvPr id="10248"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hu-HU">
                  <a:solidFill>
                    <a:prstClr val="white"/>
                  </a:solidFill>
                </a:endParaRPr>
              </a:p>
            </p:txBody>
          </p:sp>
          <p:sp>
            <p:nvSpPr>
              <p:cNvPr id="1038"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solidFill>
                    <a:prstClr val="white"/>
                  </a:solidFill>
                </a:endParaRPr>
              </a:p>
            </p:txBody>
          </p:sp>
          <p:sp>
            <p:nvSpPr>
              <p:cNvPr id="10250"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hu-HU">
                  <a:solidFill>
                    <a:prstClr val="white"/>
                  </a:solidFill>
                </a:endParaRPr>
              </a:p>
            </p:txBody>
          </p:sp>
        </p:grpSp>
        <p:sp>
          <p:nvSpPr>
            <p:cNvPr id="10251"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hu-HU">
                <a:solidFill>
                  <a:prstClr val="white"/>
                </a:solidFill>
              </a:endParaRPr>
            </a:p>
          </p:txBody>
        </p:sp>
        <p:sp>
          <p:nvSpPr>
            <p:cNvPr id="1034" name="Freeform 12"/>
            <p:cNvSpPr>
              <a:spLocks/>
            </p:cNvSpPr>
            <p:nvPr/>
          </p:nvSpPr>
          <p:spPr bwMode="hidden">
            <a:xfrm>
              <a:off x="0" y="0"/>
              <a:ext cx="5758" cy="1776"/>
            </a:xfrm>
            <a:custGeom>
              <a:avLst/>
              <a:gdLst>
                <a:gd name="T0" fmla="*/ 0 w 5740"/>
                <a:gd name="T1" fmla="*/ 0 h 1906"/>
                <a:gd name="T2" fmla="*/ 0 w 5740"/>
                <a:gd name="T3" fmla="*/ 1655 h 1906"/>
                <a:gd name="T4" fmla="*/ 5776 w 5740"/>
                <a:gd name="T5" fmla="*/ 1655 h 1906"/>
                <a:gd name="T6" fmla="*/ 5776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solidFill>
                  <a:prstClr val="white"/>
                </a:solidFill>
              </a:endParaRPr>
            </a:p>
          </p:txBody>
        </p:sp>
      </p:grpSp>
      <p:sp>
        <p:nvSpPr>
          <p:cNvPr id="10253"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hu-HU" smtClean="0"/>
              <a:t>Mintacím szerkesztése</a:t>
            </a:r>
          </a:p>
        </p:txBody>
      </p:sp>
      <p:sp>
        <p:nvSpPr>
          <p:cNvPr id="10254"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hu-HU">
              <a:solidFill>
                <a:prstClr val="white"/>
              </a:solidFill>
            </a:endParaRPr>
          </a:p>
        </p:txBody>
      </p:sp>
      <p:sp>
        <p:nvSpPr>
          <p:cNvPr id="10255" name="Rectangle 15"/>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p>
        </p:txBody>
      </p:sp>
    </p:spTree>
    <p:extLst>
      <p:ext uri="{BB962C8B-B14F-4D97-AF65-F5344CB8AC3E}">
        <p14:creationId xmlns:p14="http://schemas.microsoft.com/office/powerpoint/2010/main" val="914418197"/>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4.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oleObject" Target="../embeddings/oleObject23.bin"/><Relationship Id="rId2" Type="http://schemas.openxmlformats.org/officeDocument/2006/relationships/slideLayout" Target="../slideLayouts/slideLayout16.xml"/><Relationship Id="rId1" Type="http://schemas.openxmlformats.org/officeDocument/2006/relationships/vmlDrawing" Target="../drawings/vmlDrawing4.vml"/><Relationship Id="rId6" Type="http://schemas.openxmlformats.org/officeDocument/2006/relationships/image" Target="../media/image18.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6.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1.bin"/><Relationship Id="rId14" Type="http://schemas.openxmlformats.org/officeDocument/2006/relationships/oleObject" Target="../embeddings/oleObject25.bin"/></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32.bin"/><Relationship Id="rId18" Type="http://schemas.openxmlformats.org/officeDocument/2006/relationships/oleObject" Target="../embeddings/oleObject35.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20.wmf"/><Relationship Id="rId17" Type="http://schemas.openxmlformats.org/officeDocument/2006/relationships/oleObject" Target="../embeddings/oleObject34.bin"/><Relationship Id="rId2" Type="http://schemas.openxmlformats.org/officeDocument/2006/relationships/slideLayout" Target="../slideLayouts/slideLayout16.xml"/><Relationship Id="rId16" Type="http://schemas.openxmlformats.org/officeDocument/2006/relationships/image" Target="../media/image26.wmf"/><Relationship Id="rId1" Type="http://schemas.openxmlformats.org/officeDocument/2006/relationships/vmlDrawing" Target="../drawings/vmlDrawing5.vml"/><Relationship Id="rId6" Type="http://schemas.openxmlformats.org/officeDocument/2006/relationships/image" Target="../media/image22.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30.bin"/><Relationship Id="rId14" Type="http://schemas.openxmlformats.org/officeDocument/2006/relationships/image" Target="../media/image2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41.bin"/><Relationship Id="rId18" Type="http://schemas.openxmlformats.org/officeDocument/2006/relationships/image" Target="../media/image33.wmf"/><Relationship Id="rId3" Type="http://schemas.openxmlformats.org/officeDocument/2006/relationships/oleObject" Target="../embeddings/oleObject36.bin"/><Relationship Id="rId21" Type="http://schemas.openxmlformats.org/officeDocument/2006/relationships/image" Target="../media/image34.wmf"/><Relationship Id="rId7" Type="http://schemas.openxmlformats.org/officeDocument/2006/relationships/oleObject" Target="../embeddings/oleObject38.bin"/><Relationship Id="rId12" Type="http://schemas.openxmlformats.org/officeDocument/2006/relationships/image" Target="../media/image30.wmf"/><Relationship Id="rId17" Type="http://schemas.openxmlformats.org/officeDocument/2006/relationships/oleObject" Target="../embeddings/oleObject43.bin"/><Relationship Id="rId2" Type="http://schemas.openxmlformats.org/officeDocument/2006/relationships/slideLayout" Target="../slideLayouts/slideLayout17.xml"/><Relationship Id="rId16" Type="http://schemas.openxmlformats.org/officeDocument/2006/relationships/image" Target="../media/image32.wmf"/><Relationship Id="rId20" Type="http://schemas.openxmlformats.org/officeDocument/2006/relationships/oleObject" Target="../embeddings/oleObject45.bin"/><Relationship Id="rId1" Type="http://schemas.openxmlformats.org/officeDocument/2006/relationships/vmlDrawing" Target="../drawings/vmlDrawing6.vml"/><Relationship Id="rId6" Type="http://schemas.openxmlformats.org/officeDocument/2006/relationships/image" Target="../media/image27.wmf"/><Relationship Id="rId11" Type="http://schemas.openxmlformats.org/officeDocument/2006/relationships/oleObject" Target="../embeddings/oleObject40.bin"/><Relationship Id="rId24" Type="http://schemas.openxmlformats.org/officeDocument/2006/relationships/oleObject" Target="../embeddings/oleObject48.bin"/><Relationship Id="rId5" Type="http://schemas.openxmlformats.org/officeDocument/2006/relationships/oleObject" Target="../embeddings/oleObject37.bin"/><Relationship Id="rId15" Type="http://schemas.openxmlformats.org/officeDocument/2006/relationships/oleObject" Target="../embeddings/oleObject42.bin"/><Relationship Id="rId23" Type="http://schemas.openxmlformats.org/officeDocument/2006/relationships/oleObject" Target="../embeddings/oleObject47.bin"/><Relationship Id="rId10" Type="http://schemas.openxmlformats.org/officeDocument/2006/relationships/image" Target="../media/image29.wmf"/><Relationship Id="rId19" Type="http://schemas.openxmlformats.org/officeDocument/2006/relationships/oleObject" Target="../embeddings/oleObject44.bin"/><Relationship Id="rId4" Type="http://schemas.openxmlformats.org/officeDocument/2006/relationships/image" Target="../media/image22.wmf"/><Relationship Id="rId9" Type="http://schemas.openxmlformats.org/officeDocument/2006/relationships/oleObject" Target="../embeddings/oleObject39.bin"/><Relationship Id="rId14" Type="http://schemas.openxmlformats.org/officeDocument/2006/relationships/image" Target="../media/image31.wmf"/><Relationship Id="rId22" Type="http://schemas.openxmlformats.org/officeDocument/2006/relationships/oleObject" Target="../embeddings/oleObject46.bin"/></Relationships>
</file>

<file path=ppt/slides/_rels/slide14.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39.wmf"/><Relationship Id="rId2" Type="http://schemas.openxmlformats.org/officeDocument/2006/relationships/slideLayout" Target="../slideLayouts/slideLayout17.xml"/><Relationship Id="rId1" Type="http://schemas.openxmlformats.org/officeDocument/2006/relationships/vmlDrawing" Target="../drawings/vmlDrawing7.vml"/><Relationship Id="rId6" Type="http://schemas.openxmlformats.org/officeDocument/2006/relationships/image" Target="../media/image36.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5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59.bin"/><Relationship Id="rId18" Type="http://schemas.openxmlformats.org/officeDocument/2006/relationships/oleObject" Target="../embeddings/oleObject62.bin"/><Relationship Id="rId3" Type="http://schemas.openxmlformats.org/officeDocument/2006/relationships/oleObject" Target="../embeddings/oleObject54.bin"/><Relationship Id="rId21" Type="http://schemas.openxmlformats.org/officeDocument/2006/relationships/oleObject" Target="../embeddings/oleObject64.bin"/><Relationship Id="rId7" Type="http://schemas.openxmlformats.org/officeDocument/2006/relationships/oleObject" Target="../embeddings/oleObject56.bin"/><Relationship Id="rId12" Type="http://schemas.openxmlformats.org/officeDocument/2006/relationships/image" Target="../media/image32.wmf"/><Relationship Id="rId17" Type="http://schemas.openxmlformats.org/officeDocument/2006/relationships/oleObject" Target="../embeddings/oleObject61.bin"/><Relationship Id="rId2" Type="http://schemas.openxmlformats.org/officeDocument/2006/relationships/slideLayout" Target="../slideLayouts/slideLayout16.xml"/><Relationship Id="rId16" Type="http://schemas.openxmlformats.org/officeDocument/2006/relationships/image" Target="../media/image33.wmf"/><Relationship Id="rId20" Type="http://schemas.openxmlformats.org/officeDocument/2006/relationships/image" Target="../media/image42.wmf"/><Relationship Id="rId1" Type="http://schemas.openxmlformats.org/officeDocument/2006/relationships/vmlDrawing" Target="../drawings/vmlDrawing8.vml"/><Relationship Id="rId6" Type="http://schemas.openxmlformats.org/officeDocument/2006/relationships/image" Target="../media/image29.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41.wmf"/><Relationship Id="rId19" Type="http://schemas.openxmlformats.org/officeDocument/2006/relationships/oleObject" Target="../embeddings/oleObject63.bin"/><Relationship Id="rId4" Type="http://schemas.openxmlformats.org/officeDocument/2006/relationships/image" Target="../media/image28.wmf"/><Relationship Id="rId9" Type="http://schemas.openxmlformats.org/officeDocument/2006/relationships/oleObject" Target="../embeddings/oleObject57.bin"/><Relationship Id="rId14" Type="http://schemas.openxmlformats.org/officeDocument/2006/relationships/image" Target="../media/image34.wmf"/><Relationship Id="rId22" Type="http://schemas.openxmlformats.org/officeDocument/2006/relationships/oleObject" Target="../embeddings/oleObject65.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44.wmf"/><Relationship Id="rId5" Type="http://schemas.openxmlformats.org/officeDocument/2006/relationships/oleObject" Target="../embeddings/oleObject67.bin"/><Relationship Id="rId4" Type="http://schemas.openxmlformats.org/officeDocument/2006/relationships/image" Target="../media/image4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46.wmf"/><Relationship Id="rId5" Type="http://schemas.openxmlformats.org/officeDocument/2006/relationships/oleObject" Target="../embeddings/oleObject69.bin"/><Relationship Id="rId4" Type="http://schemas.openxmlformats.org/officeDocument/2006/relationships/image" Target="../media/image45.wmf"/></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49.wmf"/><Relationship Id="rId5" Type="http://schemas.openxmlformats.org/officeDocument/2006/relationships/oleObject" Target="../embeddings/oleObject70.bin"/><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18" Type="http://schemas.openxmlformats.org/officeDocument/2006/relationships/oleObject" Target="../embeddings/oleObject8.bin"/><Relationship Id="rId3" Type="http://schemas.openxmlformats.org/officeDocument/2006/relationships/notesSlide" Target="../notesSlides/notesSlide1.xml"/><Relationship Id="rId21" Type="http://schemas.openxmlformats.org/officeDocument/2006/relationships/image" Target="../media/image10.wmf"/><Relationship Id="rId7" Type="http://schemas.openxmlformats.org/officeDocument/2006/relationships/image" Target="../media/image3.wmf"/><Relationship Id="rId12" Type="http://schemas.openxmlformats.org/officeDocument/2006/relationships/oleObject" Target="../embeddings/oleObject5.bin"/><Relationship Id="rId17" Type="http://schemas.openxmlformats.org/officeDocument/2006/relationships/image" Target="../media/image8.wmf"/><Relationship Id="rId2" Type="http://schemas.openxmlformats.org/officeDocument/2006/relationships/slideLayout" Target="../slideLayouts/slideLayout7.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image" Target="../media/image7.wmf"/><Relationship Id="rId10" Type="http://schemas.openxmlformats.org/officeDocument/2006/relationships/oleObject" Target="../embeddings/oleObject4.bin"/><Relationship Id="rId19" Type="http://schemas.openxmlformats.org/officeDocument/2006/relationships/image" Target="../media/image9.wmf"/><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5.wmf"/><Relationship Id="rId3" Type="http://schemas.openxmlformats.org/officeDocument/2006/relationships/notesSlide" Target="../notesSlides/notesSlide2.xml"/><Relationship Id="rId7" Type="http://schemas.openxmlformats.org/officeDocument/2006/relationships/image" Target="../media/image12.wmf"/><Relationship Id="rId12" Type="http://schemas.openxmlformats.org/officeDocument/2006/relationships/oleObject" Target="../embeddings/oleObject14.bin"/><Relationship Id="rId17" Type="http://schemas.openxmlformats.org/officeDocument/2006/relationships/image" Target="../media/image4.wmf"/><Relationship Id="rId2" Type="http://schemas.openxmlformats.org/officeDocument/2006/relationships/slideLayout" Target="../slideLayouts/slideLayout7.xml"/><Relationship Id="rId16" Type="http://schemas.openxmlformats.org/officeDocument/2006/relationships/oleObject" Target="../embeddings/oleObject16.bin"/><Relationship Id="rId1" Type="http://schemas.openxmlformats.org/officeDocument/2006/relationships/vmlDrawing" Target="../drawings/vmlDrawing2.vml"/><Relationship Id="rId6" Type="http://schemas.openxmlformats.org/officeDocument/2006/relationships/oleObject" Target="../embeddings/oleObject11.bin"/><Relationship Id="rId11" Type="http://schemas.openxmlformats.org/officeDocument/2006/relationships/image" Target="../media/image14.wmf"/><Relationship Id="rId5" Type="http://schemas.openxmlformats.org/officeDocument/2006/relationships/image" Target="../media/image11.wmf"/><Relationship Id="rId15" Type="http://schemas.openxmlformats.org/officeDocument/2006/relationships/image" Target="../media/image3.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3.wmf"/><Relationship Id="rId1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ctrTitle"/>
          </p:nvPr>
        </p:nvSpPr>
        <p:spPr>
          <a:xfrm>
            <a:off x="746125" y="593685"/>
            <a:ext cx="7772400" cy="809625"/>
          </a:xfrm>
        </p:spPr>
        <p:txBody>
          <a:bodyPr/>
          <a:lstStyle/>
          <a:p>
            <a:r>
              <a:rPr lang="hu-HU" altLang="hu-HU" dirty="0" smtClean="0">
                <a:effectLst/>
                <a:latin typeface="Times New Roman" pitchFamily="18" charset="0"/>
              </a:rPr>
              <a:t>Automatika</a:t>
            </a:r>
          </a:p>
        </p:txBody>
      </p:sp>
      <p:sp>
        <p:nvSpPr>
          <p:cNvPr id="28674" name="Rectangle 3"/>
          <p:cNvSpPr>
            <a:spLocks noGrp="1" noChangeArrowheads="1"/>
          </p:cNvSpPr>
          <p:nvPr>
            <p:ph type="subTitle" idx="1"/>
          </p:nvPr>
        </p:nvSpPr>
        <p:spPr>
          <a:xfrm>
            <a:off x="1446213" y="1583795"/>
            <a:ext cx="6400800" cy="765665"/>
          </a:xfrm>
        </p:spPr>
        <p:txBody>
          <a:bodyPr/>
          <a:lstStyle/>
          <a:p>
            <a:r>
              <a:rPr lang="hu-HU" altLang="hu-HU" dirty="0" smtClean="0">
                <a:effectLst/>
                <a:latin typeface="Times New Roman" pitchFamily="18" charset="0"/>
              </a:rPr>
              <a:t>Klasszikus szabályozás elmélet</a:t>
            </a:r>
          </a:p>
        </p:txBody>
      </p:sp>
      <p:sp>
        <p:nvSpPr>
          <p:cNvPr id="28675" name="Rectangle 4"/>
          <p:cNvSpPr>
            <a:spLocks noChangeArrowheads="1"/>
          </p:cNvSpPr>
          <p:nvPr/>
        </p:nvSpPr>
        <p:spPr bwMode="auto">
          <a:xfrm>
            <a:off x="1331641" y="2375393"/>
            <a:ext cx="6660740" cy="1729262"/>
          </a:xfrm>
          <a:prstGeom prst="rect">
            <a:avLst/>
          </a:prstGeom>
          <a:noFill/>
          <a:ln w="9525">
            <a:noFill/>
            <a:miter lim="800000"/>
            <a:headEnd/>
            <a:tailEnd/>
          </a:ln>
        </p:spPr>
        <p:txBody>
          <a:bodyPr/>
          <a:lstStyle/>
          <a:p>
            <a:pPr algn="ctr" eaLnBrk="0" hangingPunct="0">
              <a:spcBef>
                <a:spcPct val="20000"/>
              </a:spcBef>
              <a:buClr>
                <a:schemeClr val="hlink"/>
              </a:buClr>
              <a:buSzPct val="70000"/>
              <a:buFont typeface="Wingdings" pitchFamily="2" charset="2"/>
              <a:buNone/>
            </a:pPr>
            <a:r>
              <a:rPr lang="hu-HU" altLang="hu-HU" sz="3200" dirty="0" smtClean="0">
                <a:latin typeface="Times New Roman" pitchFamily="18" charset="0"/>
              </a:rPr>
              <a:t>IV.</a:t>
            </a:r>
            <a:endParaRPr lang="hu-HU" altLang="hu-HU" sz="3200" dirty="0">
              <a:latin typeface="Times New Roman" pitchFamily="18" charset="0"/>
            </a:endParaRPr>
          </a:p>
          <a:p>
            <a:pPr algn="ctr" eaLnBrk="0" hangingPunct="0">
              <a:spcBef>
                <a:spcPct val="20000"/>
              </a:spcBef>
              <a:buClr>
                <a:schemeClr val="hlink"/>
              </a:buClr>
              <a:buSzPct val="70000"/>
              <a:buFont typeface="Wingdings" pitchFamily="2" charset="2"/>
              <a:buNone/>
            </a:pPr>
            <a:r>
              <a:rPr lang="hu-HU" altLang="hu-HU" sz="3200" dirty="0" smtClean="0">
                <a:latin typeface="Times New Roman" pitchFamily="18" charset="0"/>
              </a:rPr>
              <a:t>A szabályozási kör kompenzálásának menete</a:t>
            </a:r>
          </a:p>
        </p:txBody>
      </p:sp>
      <p:pic>
        <p:nvPicPr>
          <p:cNvPr id="28676" name="Kép 1"/>
          <p:cNvPicPr>
            <a:picLocks noChangeAspect="1" noChangeArrowheads="1"/>
          </p:cNvPicPr>
          <p:nvPr/>
        </p:nvPicPr>
        <p:blipFill>
          <a:blip r:embed="rId2"/>
          <a:srcRect/>
          <a:stretch>
            <a:fillRect/>
          </a:stretch>
        </p:blipFill>
        <p:spPr bwMode="auto">
          <a:xfrm>
            <a:off x="800100" y="4005263"/>
            <a:ext cx="631825" cy="1219200"/>
          </a:xfrm>
          <a:prstGeom prst="rect">
            <a:avLst/>
          </a:prstGeom>
          <a:noFill/>
          <a:ln w="9525">
            <a:noFill/>
            <a:miter lim="800000"/>
            <a:headEnd/>
            <a:tailEnd/>
          </a:ln>
        </p:spPr>
      </p:pic>
      <p:sp>
        <p:nvSpPr>
          <p:cNvPr id="6" name="Rectangle 3"/>
          <p:cNvSpPr txBox="1">
            <a:spLocks noChangeArrowheads="1"/>
          </p:cNvSpPr>
          <p:nvPr/>
        </p:nvSpPr>
        <p:spPr bwMode="auto">
          <a:xfrm>
            <a:off x="684213" y="5224463"/>
            <a:ext cx="3314700" cy="942975"/>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0" indent="0">
              <a:buFont typeface="Wingdings" pitchFamily="2" charset="2"/>
              <a:buNone/>
              <a:defRPr/>
            </a:pPr>
            <a:r>
              <a:rPr lang="hu-HU" altLang="hu-HU" kern="0" smtClean="0">
                <a:effectLst/>
                <a:latin typeface="Times New Roman" pitchFamily="18" charset="0"/>
              </a:rPr>
              <a:t>Óbudai Egyetem </a:t>
            </a:r>
          </a:p>
          <a:p>
            <a:pPr marL="0" indent="0">
              <a:buFont typeface="Wingdings" pitchFamily="2" charset="2"/>
              <a:buNone/>
              <a:defRPr/>
            </a:pPr>
            <a:r>
              <a:rPr lang="hu-HU" altLang="hu-HU" sz="2400" kern="0" smtClean="0">
                <a:effectLst/>
                <a:latin typeface="Times New Roman" pitchFamily="18" charset="0"/>
              </a:rPr>
              <a:t>Dr. Neszveda József</a:t>
            </a:r>
            <a:endParaRPr lang="hu-HU" altLang="hu-HU" sz="2400" kern="0" dirty="0" smtClean="0">
              <a:effectLst/>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385763" y="323655"/>
            <a:ext cx="8229600" cy="850900"/>
          </a:xfrm>
        </p:spPr>
        <p:txBody>
          <a:bodyPr/>
          <a:lstStyle/>
          <a:p>
            <a:r>
              <a:rPr lang="hu-HU" altLang="hu-HU" sz="4000">
                <a:latin typeface="Times New Roman" pitchFamily="18" charset="0"/>
              </a:rPr>
              <a:t>A kompenzáló tag elhelyezése</a:t>
            </a:r>
            <a:endParaRPr lang="hu-HU" altLang="hu-HU" sz="3200">
              <a:latin typeface="Times New Roman" pitchFamily="18" charset="0"/>
            </a:endParaRPr>
          </a:p>
        </p:txBody>
      </p:sp>
      <p:sp>
        <p:nvSpPr>
          <p:cNvPr id="52230" name="Text Box 6"/>
          <p:cNvSpPr txBox="1">
            <a:spLocks noChangeArrowheads="1"/>
          </p:cNvSpPr>
          <p:nvPr/>
        </p:nvSpPr>
        <p:spPr bwMode="auto">
          <a:xfrm>
            <a:off x="1050718" y="1323975"/>
            <a:ext cx="8651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hu-HU" altLang="hu-HU" sz="2000" dirty="0">
                <a:latin typeface="Times New Roman" pitchFamily="18" charset="0"/>
              </a:rPr>
              <a:t>soros</a:t>
            </a:r>
          </a:p>
        </p:txBody>
      </p:sp>
      <p:sp>
        <p:nvSpPr>
          <p:cNvPr id="52232" name="Line 8"/>
          <p:cNvSpPr>
            <a:spLocks noChangeShapeType="1"/>
          </p:cNvSpPr>
          <p:nvPr/>
        </p:nvSpPr>
        <p:spPr bwMode="auto">
          <a:xfrm>
            <a:off x="2699420" y="1987550"/>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235" name="Line 11"/>
          <p:cNvSpPr>
            <a:spLocks noChangeShapeType="1"/>
          </p:cNvSpPr>
          <p:nvPr/>
        </p:nvSpPr>
        <p:spPr bwMode="auto">
          <a:xfrm>
            <a:off x="5723607" y="1987550"/>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237" name="Text Box 13"/>
          <p:cNvSpPr txBox="1">
            <a:spLocks noChangeArrowheads="1"/>
          </p:cNvSpPr>
          <p:nvPr/>
        </p:nvSpPr>
        <p:spPr bwMode="auto">
          <a:xfrm>
            <a:off x="701570" y="2847976"/>
            <a:ext cx="78095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pPr>
            <a:r>
              <a:rPr lang="hu-HU" altLang="hu-HU" sz="2400" dirty="0"/>
              <a:t>A </a:t>
            </a:r>
            <a:r>
              <a:rPr lang="hu-HU" altLang="hu-HU" sz="2400" dirty="0" smtClean="0"/>
              <a:t>soros </a:t>
            </a:r>
            <a:r>
              <a:rPr lang="hu-HU" altLang="hu-HU" sz="2400" dirty="0"/>
              <a:t>kompenzálás a leggyakoribb </a:t>
            </a:r>
            <a:r>
              <a:rPr lang="hu-HU" altLang="hu-HU" sz="2400" dirty="0" smtClean="0"/>
              <a:t>az </a:t>
            </a:r>
            <a:r>
              <a:rPr lang="hu-HU" altLang="hu-HU" sz="2400" dirty="0"/>
              <a:t>ipari technológiák, gépek egyes dinamikai jellemzőinek egyhurkos </a:t>
            </a:r>
            <a:r>
              <a:rPr lang="hu-HU" altLang="hu-HU" sz="2400" dirty="0" smtClean="0"/>
              <a:t>kompenzálásakor.</a:t>
            </a:r>
            <a:endParaRPr lang="hu-HU" altLang="hu-HU" sz="2400" dirty="0"/>
          </a:p>
        </p:txBody>
      </p:sp>
      <p:sp>
        <p:nvSpPr>
          <p:cNvPr id="52239" name="Line 15"/>
          <p:cNvSpPr>
            <a:spLocks noChangeShapeType="1"/>
          </p:cNvSpPr>
          <p:nvPr/>
        </p:nvSpPr>
        <p:spPr bwMode="auto">
          <a:xfrm>
            <a:off x="2627982" y="2708275"/>
            <a:ext cx="3384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240" name="Line 16"/>
          <p:cNvSpPr>
            <a:spLocks noChangeShapeType="1"/>
          </p:cNvSpPr>
          <p:nvPr/>
        </p:nvSpPr>
        <p:spPr bwMode="auto">
          <a:xfrm>
            <a:off x="4067845" y="1987550"/>
            <a:ext cx="7921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241" name="AutoShape 17"/>
          <p:cNvSpPr>
            <a:spLocks noChangeArrowheads="1"/>
          </p:cNvSpPr>
          <p:nvPr/>
        </p:nvSpPr>
        <p:spPr bwMode="auto">
          <a:xfrm>
            <a:off x="2554957" y="1916113"/>
            <a:ext cx="152400" cy="152400"/>
          </a:xfrm>
          <a:prstGeom prst="flowChartSummingJunction">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242" name="Line 18"/>
          <p:cNvSpPr>
            <a:spLocks noChangeShapeType="1"/>
          </p:cNvSpPr>
          <p:nvPr/>
        </p:nvSpPr>
        <p:spPr bwMode="auto">
          <a:xfrm flipV="1">
            <a:off x="2627982" y="2060575"/>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aphicFrame>
        <p:nvGraphicFramePr>
          <p:cNvPr id="52243" name="Object 19"/>
          <p:cNvGraphicFramePr>
            <a:graphicFrameLocks noChangeAspect="1"/>
          </p:cNvGraphicFramePr>
          <p:nvPr>
            <p:extLst>
              <p:ext uri="{D42A27DB-BD31-4B8C-83A1-F6EECF244321}">
                <p14:modId xmlns:p14="http://schemas.microsoft.com/office/powerpoint/2010/main" val="2273450860"/>
              </p:ext>
            </p:extLst>
          </p:nvPr>
        </p:nvGraphicFramePr>
        <p:xfrm>
          <a:off x="2699420" y="1628775"/>
          <a:ext cx="446087" cy="312738"/>
        </p:xfrm>
        <a:graphic>
          <a:graphicData uri="http://schemas.openxmlformats.org/presentationml/2006/ole">
            <mc:AlternateContent xmlns:mc="http://schemas.openxmlformats.org/markup-compatibility/2006">
              <mc:Choice xmlns:v="urn:schemas-microsoft-com:vml" Requires="v">
                <p:oleObj spid="_x0000_s4152" name="Equation" r:id="rId3" imgW="291960" imgH="203040" progId="Equation.DSMT4">
                  <p:embed/>
                </p:oleObj>
              </mc:Choice>
              <mc:Fallback>
                <p:oleObj name="Equation" r:id="rId3" imgW="2919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420" y="1628775"/>
                        <a:ext cx="446087"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4" name="Object 20"/>
          <p:cNvGraphicFramePr>
            <a:graphicFrameLocks noChangeAspect="1"/>
          </p:cNvGraphicFramePr>
          <p:nvPr>
            <p:extLst>
              <p:ext uri="{D42A27DB-BD31-4B8C-83A1-F6EECF244321}">
                <p14:modId xmlns:p14="http://schemas.microsoft.com/office/powerpoint/2010/main" val="2450787283"/>
              </p:ext>
            </p:extLst>
          </p:nvPr>
        </p:nvGraphicFramePr>
        <p:xfrm>
          <a:off x="5717257" y="1609725"/>
          <a:ext cx="620713" cy="349250"/>
        </p:xfrm>
        <a:graphic>
          <a:graphicData uri="http://schemas.openxmlformats.org/presentationml/2006/ole">
            <mc:AlternateContent xmlns:mc="http://schemas.openxmlformats.org/markup-compatibility/2006">
              <mc:Choice xmlns:v="urn:schemas-microsoft-com:vml" Requires="v">
                <p:oleObj spid="_x0000_s4153" name="Equation" r:id="rId5" imgW="406080" imgH="228600" progId="Equation.DSMT4">
                  <p:embed/>
                </p:oleObj>
              </mc:Choice>
              <mc:Fallback>
                <p:oleObj name="Equation" r:id="rId5" imgW="4060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7257" y="1609725"/>
                        <a:ext cx="620713"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245" name="Group 21"/>
          <p:cNvGrpSpPr>
            <a:grpSpLocks/>
          </p:cNvGrpSpPr>
          <p:nvPr/>
        </p:nvGrpSpPr>
        <p:grpSpPr bwMode="auto">
          <a:xfrm>
            <a:off x="3204245" y="1700213"/>
            <a:ext cx="838200" cy="533400"/>
            <a:chOff x="930" y="1026"/>
            <a:chExt cx="528" cy="336"/>
          </a:xfrm>
        </p:grpSpPr>
        <p:sp>
          <p:nvSpPr>
            <p:cNvPr id="52246" name="Rectangle 22"/>
            <p:cNvSpPr>
              <a:spLocks noChangeArrowheads="1"/>
            </p:cNvSpPr>
            <p:nvPr/>
          </p:nvSpPr>
          <p:spPr bwMode="auto">
            <a:xfrm>
              <a:off x="930" y="1026"/>
              <a:ext cx="528" cy="336"/>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247" name="Text Box 23"/>
            <p:cNvSpPr txBox="1">
              <a:spLocks noChangeArrowheads="1"/>
            </p:cNvSpPr>
            <p:nvPr/>
          </p:nvSpPr>
          <p:spPr bwMode="auto">
            <a:xfrm>
              <a:off x="975" y="1050"/>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0" hangingPunct="0"/>
              <a:r>
                <a:rPr lang="hu-HU" altLang="hu-HU" sz="2400">
                  <a:latin typeface="Times New Roman" pitchFamily="18" charset="0"/>
                </a:rPr>
                <a:t>G</a:t>
              </a:r>
              <a:r>
                <a:rPr lang="hu-HU" altLang="hu-HU" sz="2400" baseline="-25000">
                  <a:latin typeface="Times New Roman" pitchFamily="18" charset="0"/>
                </a:rPr>
                <a:t>C</a:t>
              </a:r>
              <a:r>
                <a:rPr lang="hu-HU" altLang="hu-HU" sz="2400">
                  <a:latin typeface="Times New Roman" pitchFamily="18" charset="0"/>
                </a:rPr>
                <a:t>(s)</a:t>
              </a:r>
            </a:p>
          </p:txBody>
        </p:sp>
      </p:grpSp>
      <p:graphicFrame>
        <p:nvGraphicFramePr>
          <p:cNvPr id="52248" name="Object 24"/>
          <p:cNvGraphicFramePr>
            <a:graphicFrameLocks noChangeAspect="1"/>
          </p:cNvGraphicFramePr>
          <p:nvPr>
            <p:extLst>
              <p:ext uri="{D42A27DB-BD31-4B8C-83A1-F6EECF244321}">
                <p14:modId xmlns:p14="http://schemas.microsoft.com/office/powerpoint/2010/main" val="3347770690"/>
              </p:ext>
            </p:extLst>
          </p:nvPr>
        </p:nvGraphicFramePr>
        <p:xfrm>
          <a:off x="2051720" y="1628775"/>
          <a:ext cx="446087" cy="309563"/>
        </p:xfrm>
        <a:graphic>
          <a:graphicData uri="http://schemas.openxmlformats.org/presentationml/2006/ole">
            <mc:AlternateContent xmlns:mc="http://schemas.openxmlformats.org/markup-compatibility/2006">
              <mc:Choice xmlns:v="urn:schemas-microsoft-com:vml" Requires="v">
                <p:oleObj spid="_x0000_s4154" name="Equation" r:id="rId7" imgW="291960" imgH="203040" progId="Equation.DSMT4">
                  <p:embed/>
                </p:oleObj>
              </mc:Choice>
              <mc:Fallback>
                <p:oleObj name="Equation" r:id="rId7" imgW="29196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720" y="1628775"/>
                        <a:ext cx="446087"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9" name="Object 25"/>
          <p:cNvGraphicFramePr>
            <a:graphicFrameLocks noChangeAspect="1"/>
          </p:cNvGraphicFramePr>
          <p:nvPr>
            <p:extLst>
              <p:ext uri="{D42A27DB-BD31-4B8C-83A1-F6EECF244321}">
                <p14:modId xmlns:p14="http://schemas.microsoft.com/office/powerpoint/2010/main" val="3644860200"/>
              </p:ext>
            </p:extLst>
          </p:nvPr>
        </p:nvGraphicFramePr>
        <p:xfrm>
          <a:off x="2483520" y="2060575"/>
          <a:ext cx="125412" cy="98425"/>
        </p:xfrm>
        <a:graphic>
          <a:graphicData uri="http://schemas.openxmlformats.org/presentationml/2006/ole">
            <mc:AlternateContent xmlns:mc="http://schemas.openxmlformats.org/markup-compatibility/2006">
              <mc:Choice xmlns:v="urn:schemas-microsoft-com:vml" Requires="v">
                <p:oleObj spid="_x0000_s4155" name="Equation" r:id="rId9" imgW="126720" imgH="101520" progId="Equation.DSMT4">
                  <p:embed/>
                </p:oleObj>
              </mc:Choice>
              <mc:Fallback>
                <p:oleObj name="Equation" r:id="rId9" imgW="126720" imgH="10152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3520" y="2060575"/>
                        <a:ext cx="125412" cy="9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0" name="Line 26"/>
          <p:cNvSpPr>
            <a:spLocks noChangeShapeType="1"/>
          </p:cNvSpPr>
          <p:nvPr/>
        </p:nvSpPr>
        <p:spPr bwMode="auto">
          <a:xfrm>
            <a:off x="2051720" y="1987550"/>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nvGrpSpPr>
          <p:cNvPr id="52251" name="Group 27"/>
          <p:cNvGrpSpPr>
            <a:grpSpLocks/>
          </p:cNvGrpSpPr>
          <p:nvPr/>
        </p:nvGrpSpPr>
        <p:grpSpPr bwMode="auto">
          <a:xfrm>
            <a:off x="4860007" y="1700213"/>
            <a:ext cx="838200" cy="533400"/>
            <a:chOff x="930" y="1026"/>
            <a:chExt cx="528" cy="336"/>
          </a:xfrm>
        </p:grpSpPr>
        <p:sp>
          <p:nvSpPr>
            <p:cNvPr id="52252" name="Rectangle 28"/>
            <p:cNvSpPr>
              <a:spLocks noChangeArrowheads="1"/>
            </p:cNvSpPr>
            <p:nvPr/>
          </p:nvSpPr>
          <p:spPr bwMode="auto">
            <a:xfrm>
              <a:off x="930" y="1026"/>
              <a:ext cx="528" cy="336"/>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253" name="Text Box 29"/>
            <p:cNvSpPr txBox="1">
              <a:spLocks noChangeArrowheads="1"/>
            </p:cNvSpPr>
            <p:nvPr/>
          </p:nvSpPr>
          <p:spPr bwMode="auto">
            <a:xfrm>
              <a:off x="975" y="1050"/>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0" hangingPunct="0"/>
              <a:r>
                <a:rPr lang="hu-HU" altLang="hu-HU" sz="2400">
                  <a:latin typeface="Times New Roman" pitchFamily="18" charset="0"/>
                </a:rPr>
                <a:t>G</a:t>
              </a:r>
              <a:r>
                <a:rPr lang="hu-HU" altLang="hu-HU" sz="2400" baseline="-25000">
                  <a:latin typeface="Times New Roman" pitchFamily="18" charset="0"/>
                </a:rPr>
                <a:t>E</a:t>
              </a:r>
              <a:r>
                <a:rPr lang="hu-HU" altLang="hu-HU" sz="2400">
                  <a:latin typeface="Times New Roman" pitchFamily="18" charset="0"/>
                </a:rPr>
                <a:t>(s)</a:t>
              </a:r>
            </a:p>
          </p:txBody>
        </p:sp>
      </p:grpSp>
      <p:sp>
        <p:nvSpPr>
          <p:cNvPr id="52254" name="Line 30"/>
          <p:cNvSpPr>
            <a:spLocks noChangeShapeType="1"/>
          </p:cNvSpPr>
          <p:nvPr/>
        </p:nvSpPr>
        <p:spPr bwMode="auto">
          <a:xfrm flipV="1">
            <a:off x="6012532" y="1987550"/>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2297" name="Text Box 73"/>
          <p:cNvSpPr txBox="1">
            <a:spLocks noChangeArrowheads="1"/>
          </p:cNvSpPr>
          <p:nvPr/>
        </p:nvSpPr>
        <p:spPr bwMode="auto">
          <a:xfrm>
            <a:off x="1052823" y="3833813"/>
            <a:ext cx="245836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pPr>
            <a:r>
              <a:rPr lang="hu-HU" altLang="hu-HU" sz="2000">
                <a:latin typeface="Times New Roman" pitchFamily="18" charset="0"/>
              </a:rPr>
              <a:t>soros és visszacsatolt</a:t>
            </a:r>
          </a:p>
        </p:txBody>
      </p:sp>
      <p:sp>
        <p:nvSpPr>
          <p:cNvPr id="52298" name="Line 74"/>
          <p:cNvSpPr>
            <a:spLocks noChangeShapeType="1"/>
          </p:cNvSpPr>
          <p:nvPr/>
        </p:nvSpPr>
        <p:spPr bwMode="auto">
          <a:xfrm>
            <a:off x="2853577" y="4824853"/>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299" name="Line 75"/>
          <p:cNvSpPr>
            <a:spLocks noChangeShapeType="1"/>
          </p:cNvSpPr>
          <p:nvPr/>
        </p:nvSpPr>
        <p:spPr bwMode="auto">
          <a:xfrm>
            <a:off x="6292102" y="4824853"/>
            <a:ext cx="630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300" name="Line 76"/>
          <p:cNvSpPr>
            <a:spLocks noChangeShapeType="1"/>
          </p:cNvSpPr>
          <p:nvPr/>
        </p:nvSpPr>
        <p:spPr bwMode="auto">
          <a:xfrm>
            <a:off x="2782140" y="6039290"/>
            <a:ext cx="3870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301" name="Line 77"/>
          <p:cNvSpPr>
            <a:spLocks noChangeShapeType="1"/>
          </p:cNvSpPr>
          <p:nvPr/>
        </p:nvSpPr>
        <p:spPr bwMode="auto">
          <a:xfrm>
            <a:off x="4312490" y="4824853"/>
            <a:ext cx="4048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302" name="AutoShape 78"/>
          <p:cNvSpPr>
            <a:spLocks noChangeArrowheads="1"/>
          </p:cNvSpPr>
          <p:nvPr/>
        </p:nvSpPr>
        <p:spPr bwMode="auto">
          <a:xfrm>
            <a:off x="2709115" y="4753415"/>
            <a:ext cx="152400" cy="152400"/>
          </a:xfrm>
          <a:prstGeom prst="flowChartSummingJunction">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303" name="Line 79"/>
          <p:cNvSpPr>
            <a:spLocks noChangeShapeType="1"/>
          </p:cNvSpPr>
          <p:nvPr/>
        </p:nvSpPr>
        <p:spPr bwMode="auto">
          <a:xfrm flipV="1">
            <a:off x="2782140" y="4897878"/>
            <a:ext cx="0" cy="11414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aphicFrame>
        <p:nvGraphicFramePr>
          <p:cNvPr id="52304" name="Object 80"/>
          <p:cNvGraphicFramePr>
            <a:graphicFrameLocks noChangeAspect="1"/>
          </p:cNvGraphicFramePr>
          <p:nvPr>
            <p:extLst>
              <p:ext uri="{D42A27DB-BD31-4B8C-83A1-F6EECF244321}">
                <p14:modId xmlns:p14="http://schemas.microsoft.com/office/powerpoint/2010/main" val="4166300274"/>
              </p:ext>
            </p:extLst>
          </p:nvPr>
        </p:nvGraphicFramePr>
        <p:xfrm>
          <a:off x="2853577" y="4466078"/>
          <a:ext cx="446088" cy="312737"/>
        </p:xfrm>
        <a:graphic>
          <a:graphicData uri="http://schemas.openxmlformats.org/presentationml/2006/ole">
            <mc:AlternateContent xmlns:mc="http://schemas.openxmlformats.org/markup-compatibility/2006">
              <mc:Choice xmlns:v="urn:schemas-microsoft-com:vml" Requires="v">
                <p:oleObj spid="_x0000_s4156" name="Equation" r:id="rId11" imgW="291960" imgH="203040" progId="Equation.DSMT4">
                  <p:embed/>
                </p:oleObj>
              </mc:Choice>
              <mc:Fallback>
                <p:oleObj name="Equation" r:id="rId11" imgW="2919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3577" y="4466078"/>
                        <a:ext cx="446088"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305" name="Object 81"/>
          <p:cNvGraphicFramePr>
            <a:graphicFrameLocks noChangeAspect="1"/>
          </p:cNvGraphicFramePr>
          <p:nvPr>
            <p:extLst>
              <p:ext uri="{D42A27DB-BD31-4B8C-83A1-F6EECF244321}">
                <p14:modId xmlns:p14="http://schemas.microsoft.com/office/powerpoint/2010/main" val="3249157145"/>
              </p:ext>
            </p:extLst>
          </p:nvPr>
        </p:nvGraphicFramePr>
        <p:xfrm>
          <a:off x="6336552" y="4418453"/>
          <a:ext cx="620713" cy="349250"/>
        </p:xfrm>
        <a:graphic>
          <a:graphicData uri="http://schemas.openxmlformats.org/presentationml/2006/ole">
            <mc:AlternateContent xmlns:mc="http://schemas.openxmlformats.org/markup-compatibility/2006">
              <mc:Choice xmlns:v="urn:schemas-microsoft-com:vml" Requires="v">
                <p:oleObj spid="_x0000_s4157" name="Equation" r:id="rId12" imgW="406080" imgH="228600" progId="Equation.DSMT4">
                  <p:embed/>
                </p:oleObj>
              </mc:Choice>
              <mc:Fallback>
                <p:oleObj name="Equation" r:id="rId12" imgW="4060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6552" y="4418453"/>
                        <a:ext cx="620713"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306" name="Group 82"/>
          <p:cNvGrpSpPr>
            <a:grpSpLocks/>
          </p:cNvGrpSpPr>
          <p:nvPr/>
        </p:nvGrpSpPr>
        <p:grpSpPr bwMode="auto">
          <a:xfrm>
            <a:off x="3358402" y="4537515"/>
            <a:ext cx="954088" cy="533400"/>
            <a:chOff x="930" y="1026"/>
            <a:chExt cx="528" cy="336"/>
          </a:xfrm>
        </p:grpSpPr>
        <p:sp>
          <p:nvSpPr>
            <p:cNvPr id="52307" name="Rectangle 83"/>
            <p:cNvSpPr>
              <a:spLocks noChangeArrowheads="1"/>
            </p:cNvSpPr>
            <p:nvPr/>
          </p:nvSpPr>
          <p:spPr bwMode="auto">
            <a:xfrm>
              <a:off x="930" y="1026"/>
              <a:ext cx="528" cy="336"/>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308" name="Text Box 84"/>
            <p:cNvSpPr txBox="1">
              <a:spLocks noChangeArrowheads="1"/>
            </p:cNvSpPr>
            <p:nvPr/>
          </p:nvSpPr>
          <p:spPr bwMode="auto">
            <a:xfrm>
              <a:off x="975" y="1050"/>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0" hangingPunct="0"/>
              <a:r>
                <a:rPr lang="hu-HU" altLang="hu-HU" sz="2400">
                  <a:latin typeface="Times New Roman" pitchFamily="18" charset="0"/>
                </a:rPr>
                <a:t>G</a:t>
              </a:r>
              <a:r>
                <a:rPr lang="hu-HU" altLang="hu-HU" sz="2400" baseline="-25000">
                  <a:latin typeface="Times New Roman" pitchFamily="18" charset="0"/>
                </a:rPr>
                <a:t>C1</a:t>
              </a:r>
              <a:r>
                <a:rPr lang="hu-HU" altLang="hu-HU" sz="2400">
                  <a:latin typeface="Times New Roman" pitchFamily="18" charset="0"/>
                </a:rPr>
                <a:t>(s)</a:t>
              </a:r>
            </a:p>
          </p:txBody>
        </p:sp>
      </p:grpSp>
      <p:graphicFrame>
        <p:nvGraphicFramePr>
          <p:cNvPr id="52309" name="Object 85"/>
          <p:cNvGraphicFramePr>
            <a:graphicFrameLocks noChangeAspect="1"/>
          </p:cNvGraphicFramePr>
          <p:nvPr>
            <p:extLst>
              <p:ext uri="{D42A27DB-BD31-4B8C-83A1-F6EECF244321}">
                <p14:modId xmlns:p14="http://schemas.microsoft.com/office/powerpoint/2010/main" val="3684438480"/>
              </p:ext>
            </p:extLst>
          </p:nvPr>
        </p:nvGraphicFramePr>
        <p:xfrm>
          <a:off x="2205877" y="4466078"/>
          <a:ext cx="446088" cy="309562"/>
        </p:xfrm>
        <a:graphic>
          <a:graphicData uri="http://schemas.openxmlformats.org/presentationml/2006/ole">
            <mc:AlternateContent xmlns:mc="http://schemas.openxmlformats.org/markup-compatibility/2006">
              <mc:Choice xmlns:v="urn:schemas-microsoft-com:vml" Requires="v">
                <p:oleObj spid="_x0000_s4158" name="Equation" r:id="rId13" imgW="291960" imgH="203040" progId="Equation.DSMT4">
                  <p:embed/>
                </p:oleObj>
              </mc:Choice>
              <mc:Fallback>
                <p:oleObj name="Equation" r:id="rId13" imgW="29196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5877" y="4466078"/>
                        <a:ext cx="446088" cy="30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310" name="Object 86"/>
          <p:cNvGraphicFramePr>
            <a:graphicFrameLocks noChangeAspect="1"/>
          </p:cNvGraphicFramePr>
          <p:nvPr>
            <p:extLst>
              <p:ext uri="{D42A27DB-BD31-4B8C-83A1-F6EECF244321}">
                <p14:modId xmlns:p14="http://schemas.microsoft.com/office/powerpoint/2010/main" val="4123122723"/>
              </p:ext>
            </p:extLst>
          </p:nvPr>
        </p:nvGraphicFramePr>
        <p:xfrm>
          <a:off x="2637677" y="4897878"/>
          <a:ext cx="125413" cy="98425"/>
        </p:xfrm>
        <a:graphic>
          <a:graphicData uri="http://schemas.openxmlformats.org/presentationml/2006/ole">
            <mc:AlternateContent xmlns:mc="http://schemas.openxmlformats.org/markup-compatibility/2006">
              <mc:Choice xmlns:v="urn:schemas-microsoft-com:vml" Requires="v">
                <p:oleObj spid="_x0000_s4159" name="Equation" r:id="rId14" imgW="126720" imgH="101520" progId="Equation.DSMT4">
                  <p:embed/>
                </p:oleObj>
              </mc:Choice>
              <mc:Fallback>
                <p:oleObj name="Equation" r:id="rId14" imgW="126720" imgH="10152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7677" y="4897878"/>
                        <a:ext cx="125413" cy="9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311" name="Line 87"/>
          <p:cNvSpPr>
            <a:spLocks noChangeShapeType="1"/>
          </p:cNvSpPr>
          <p:nvPr/>
        </p:nvSpPr>
        <p:spPr bwMode="auto">
          <a:xfrm>
            <a:off x="2205877" y="4824853"/>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nvGrpSpPr>
          <p:cNvPr id="52312" name="Group 88"/>
          <p:cNvGrpSpPr>
            <a:grpSpLocks/>
          </p:cNvGrpSpPr>
          <p:nvPr/>
        </p:nvGrpSpPr>
        <p:grpSpPr bwMode="auto">
          <a:xfrm>
            <a:off x="5301502" y="4508940"/>
            <a:ext cx="990600" cy="533400"/>
            <a:chOff x="930" y="1026"/>
            <a:chExt cx="528" cy="336"/>
          </a:xfrm>
        </p:grpSpPr>
        <p:sp>
          <p:nvSpPr>
            <p:cNvPr id="52313" name="Rectangle 89"/>
            <p:cNvSpPr>
              <a:spLocks noChangeArrowheads="1"/>
            </p:cNvSpPr>
            <p:nvPr/>
          </p:nvSpPr>
          <p:spPr bwMode="auto">
            <a:xfrm>
              <a:off x="930" y="1026"/>
              <a:ext cx="528" cy="336"/>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314" name="Text Box 90"/>
            <p:cNvSpPr txBox="1">
              <a:spLocks noChangeArrowheads="1"/>
            </p:cNvSpPr>
            <p:nvPr/>
          </p:nvSpPr>
          <p:spPr bwMode="auto">
            <a:xfrm>
              <a:off x="975" y="1050"/>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r>
                <a:rPr lang="hu-HU" altLang="hu-HU" sz="2400">
                  <a:latin typeface="Times New Roman" pitchFamily="18" charset="0"/>
                </a:rPr>
                <a:t>G</a:t>
              </a:r>
              <a:r>
                <a:rPr lang="hu-HU" altLang="hu-HU" sz="2400" baseline="-25000">
                  <a:latin typeface="Times New Roman" pitchFamily="18" charset="0"/>
                </a:rPr>
                <a:t>E</a:t>
              </a:r>
              <a:r>
                <a:rPr lang="hu-HU" altLang="hu-HU" sz="2400">
                  <a:latin typeface="Times New Roman" pitchFamily="18" charset="0"/>
                </a:rPr>
                <a:t>(s)</a:t>
              </a:r>
            </a:p>
          </p:txBody>
        </p:sp>
      </p:grpSp>
      <p:sp>
        <p:nvSpPr>
          <p:cNvPr id="52315" name="Line 91"/>
          <p:cNvSpPr>
            <a:spLocks noChangeShapeType="1"/>
          </p:cNvSpPr>
          <p:nvPr/>
        </p:nvSpPr>
        <p:spPr bwMode="auto">
          <a:xfrm flipV="1">
            <a:off x="6652465" y="4824853"/>
            <a:ext cx="0" cy="1214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2316" name="AutoShape 92"/>
          <p:cNvSpPr>
            <a:spLocks noChangeArrowheads="1"/>
          </p:cNvSpPr>
          <p:nvPr/>
        </p:nvSpPr>
        <p:spPr bwMode="auto">
          <a:xfrm>
            <a:off x="4699840" y="4734365"/>
            <a:ext cx="152400" cy="152400"/>
          </a:xfrm>
          <a:prstGeom prst="flowChartSummingJunction">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317" name="Line 93"/>
          <p:cNvSpPr>
            <a:spLocks noChangeShapeType="1"/>
          </p:cNvSpPr>
          <p:nvPr/>
        </p:nvSpPr>
        <p:spPr bwMode="auto">
          <a:xfrm flipV="1">
            <a:off x="4761752" y="4913753"/>
            <a:ext cx="0" cy="6746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nvGrpSpPr>
          <p:cNvPr id="52318" name="Group 94"/>
          <p:cNvGrpSpPr>
            <a:grpSpLocks/>
          </p:cNvGrpSpPr>
          <p:nvPr/>
        </p:nvGrpSpPr>
        <p:grpSpPr bwMode="auto">
          <a:xfrm>
            <a:off x="3321890" y="5274115"/>
            <a:ext cx="990600" cy="533400"/>
            <a:chOff x="930" y="1026"/>
            <a:chExt cx="528" cy="336"/>
          </a:xfrm>
        </p:grpSpPr>
        <p:sp>
          <p:nvSpPr>
            <p:cNvPr id="52319" name="Rectangle 95"/>
            <p:cNvSpPr>
              <a:spLocks noChangeArrowheads="1"/>
            </p:cNvSpPr>
            <p:nvPr/>
          </p:nvSpPr>
          <p:spPr bwMode="auto">
            <a:xfrm>
              <a:off x="930" y="1026"/>
              <a:ext cx="528" cy="336"/>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320" name="Text Box 96"/>
            <p:cNvSpPr txBox="1">
              <a:spLocks noChangeArrowheads="1"/>
            </p:cNvSpPr>
            <p:nvPr/>
          </p:nvSpPr>
          <p:spPr bwMode="auto">
            <a:xfrm>
              <a:off x="975" y="1050"/>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0" hangingPunct="0"/>
              <a:r>
                <a:rPr lang="hu-HU" altLang="hu-HU" sz="2400">
                  <a:latin typeface="Times New Roman" pitchFamily="18" charset="0"/>
                </a:rPr>
                <a:t>G</a:t>
              </a:r>
              <a:r>
                <a:rPr lang="hu-HU" altLang="hu-HU" sz="2400" baseline="-25000">
                  <a:latin typeface="Times New Roman" pitchFamily="18" charset="0"/>
                </a:rPr>
                <a:t>C2</a:t>
              </a:r>
              <a:r>
                <a:rPr lang="hu-HU" altLang="hu-HU" sz="2400">
                  <a:latin typeface="Times New Roman" pitchFamily="18" charset="0"/>
                </a:rPr>
                <a:t>(s)</a:t>
              </a:r>
            </a:p>
          </p:txBody>
        </p:sp>
      </p:grpSp>
      <p:graphicFrame>
        <p:nvGraphicFramePr>
          <p:cNvPr id="52321" name="Object 97"/>
          <p:cNvGraphicFramePr>
            <a:graphicFrameLocks noChangeAspect="1"/>
          </p:cNvGraphicFramePr>
          <p:nvPr>
            <p:extLst>
              <p:ext uri="{D42A27DB-BD31-4B8C-83A1-F6EECF244321}">
                <p14:modId xmlns:p14="http://schemas.microsoft.com/office/powerpoint/2010/main" val="1160481858"/>
              </p:ext>
            </p:extLst>
          </p:nvPr>
        </p:nvGraphicFramePr>
        <p:xfrm>
          <a:off x="4626815" y="4869303"/>
          <a:ext cx="125412" cy="98425"/>
        </p:xfrm>
        <a:graphic>
          <a:graphicData uri="http://schemas.openxmlformats.org/presentationml/2006/ole">
            <mc:AlternateContent xmlns:mc="http://schemas.openxmlformats.org/markup-compatibility/2006">
              <mc:Choice xmlns:v="urn:schemas-microsoft-com:vml" Requires="v">
                <p:oleObj spid="_x0000_s4160" name="Equation" r:id="rId15" imgW="126720" imgH="101520" progId="Equation.DSMT4">
                  <p:embed/>
                </p:oleObj>
              </mc:Choice>
              <mc:Fallback>
                <p:oleObj name="Equation" r:id="rId15" imgW="126720" imgH="10152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6815" y="4869303"/>
                        <a:ext cx="125412" cy="9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322" name="Line 98"/>
          <p:cNvSpPr>
            <a:spLocks noChangeShapeType="1"/>
          </p:cNvSpPr>
          <p:nvPr/>
        </p:nvSpPr>
        <p:spPr bwMode="auto">
          <a:xfrm>
            <a:off x="4852240" y="4824853"/>
            <a:ext cx="449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2323" name="Line 99"/>
          <p:cNvSpPr>
            <a:spLocks noChangeShapeType="1"/>
          </p:cNvSpPr>
          <p:nvPr/>
        </p:nvSpPr>
        <p:spPr bwMode="auto">
          <a:xfrm flipH="1">
            <a:off x="4266452" y="5588440"/>
            <a:ext cx="495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2324" name="Line 100"/>
          <p:cNvSpPr>
            <a:spLocks noChangeShapeType="1"/>
          </p:cNvSpPr>
          <p:nvPr/>
        </p:nvSpPr>
        <p:spPr bwMode="auto">
          <a:xfrm>
            <a:off x="2782140" y="5543990"/>
            <a:ext cx="495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Tree>
    <p:extLst>
      <p:ext uri="{BB962C8B-B14F-4D97-AF65-F5344CB8AC3E}">
        <p14:creationId xmlns:p14="http://schemas.microsoft.com/office/powerpoint/2010/main" val="2582637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Rot="1" noChangeArrowheads="1"/>
          </p:cNvSpPr>
          <p:nvPr>
            <p:ph type="title"/>
          </p:nvPr>
        </p:nvSpPr>
        <p:spPr>
          <a:xfrm>
            <a:off x="457200" y="274638"/>
            <a:ext cx="8229600" cy="850900"/>
          </a:xfrm>
        </p:spPr>
        <p:txBody>
          <a:bodyPr/>
          <a:lstStyle/>
          <a:p>
            <a:r>
              <a:rPr lang="hu-HU" altLang="hu-HU" sz="4000">
                <a:latin typeface="Times New Roman" pitchFamily="18" charset="0"/>
              </a:rPr>
              <a:t>A kompenzáló tag elhelyezése</a:t>
            </a:r>
            <a:endParaRPr lang="hu-HU" altLang="hu-HU" sz="3200">
              <a:latin typeface="Times New Roman" pitchFamily="18" charset="0"/>
            </a:endParaRPr>
          </a:p>
        </p:txBody>
      </p:sp>
      <p:graphicFrame>
        <p:nvGraphicFramePr>
          <p:cNvPr id="8382" name="Object 190"/>
          <p:cNvGraphicFramePr>
            <a:graphicFrameLocks noGrp="1" noChangeAspect="1"/>
          </p:cNvGraphicFramePr>
          <p:nvPr>
            <p:ph sz="half" idx="1"/>
          </p:nvPr>
        </p:nvGraphicFramePr>
        <p:xfrm>
          <a:off x="2366963" y="3384550"/>
          <a:ext cx="431800" cy="300038"/>
        </p:xfrm>
        <a:graphic>
          <a:graphicData uri="http://schemas.openxmlformats.org/presentationml/2006/ole">
            <mc:AlternateContent xmlns:mc="http://schemas.openxmlformats.org/markup-compatibility/2006">
              <mc:Choice xmlns:v="urn:schemas-microsoft-com:vml" Requires="v">
                <p:oleObj spid="_x0000_s5176" name="Equation" r:id="rId3" imgW="291960" imgH="203040" progId="Equation.DSMT4">
                  <p:embed/>
                </p:oleObj>
              </mc:Choice>
              <mc:Fallback>
                <p:oleObj name="Equation" r:id="rId3" imgW="2919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963" y="3384550"/>
                        <a:ext cx="43180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47" name="Object 55"/>
          <p:cNvGraphicFramePr>
            <a:graphicFrameLocks noGrp="1" noChangeAspect="1"/>
          </p:cNvGraphicFramePr>
          <p:nvPr>
            <p:ph sz="quarter" idx="2"/>
          </p:nvPr>
        </p:nvGraphicFramePr>
        <p:xfrm>
          <a:off x="6146800" y="2079625"/>
          <a:ext cx="139700" cy="139700"/>
        </p:xfrm>
        <a:graphic>
          <a:graphicData uri="http://schemas.openxmlformats.org/presentationml/2006/ole">
            <mc:AlternateContent xmlns:mc="http://schemas.openxmlformats.org/markup-compatibility/2006">
              <mc:Choice xmlns:v="urn:schemas-microsoft-com:vml" Requires="v">
                <p:oleObj spid="_x0000_s5177" name="Equation" r:id="rId5" imgW="139680" imgH="139680" progId="Equation.DSMT4">
                  <p:embed/>
                </p:oleObj>
              </mc:Choice>
              <mc:Fallback>
                <p:oleObj name="Equation" r:id="rId5" imgW="139680" imgH="139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6800" y="2079625"/>
                        <a:ext cx="1397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35" name="AutoShape 43"/>
          <p:cNvSpPr>
            <a:spLocks noChangeArrowheads="1"/>
          </p:cNvSpPr>
          <p:nvPr/>
        </p:nvSpPr>
        <p:spPr bwMode="auto">
          <a:xfrm>
            <a:off x="6291263" y="2224088"/>
            <a:ext cx="152400" cy="152400"/>
          </a:xfrm>
          <a:prstGeom prst="flowChartSummingJunction">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237" name="Line 45"/>
          <p:cNvSpPr>
            <a:spLocks noChangeShapeType="1"/>
          </p:cNvSpPr>
          <p:nvPr/>
        </p:nvSpPr>
        <p:spPr bwMode="auto">
          <a:xfrm>
            <a:off x="6362700" y="186372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251" name="Text Box 59"/>
          <p:cNvSpPr txBox="1">
            <a:spLocks noChangeArrowheads="1"/>
          </p:cNvSpPr>
          <p:nvPr/>
        </p:nvSpPr>
        <p:spPr bwMode="auto">
          <a:xfrm>
            <a:off x="927100" y="2124075"/>
            <a:ext cx="1422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hu-HU" altLang="hu-HU" sz="2000">
                <a:latin typeface="Times New Roman" pitchFamily="18" charset="0"/>
              </a:rPr>
              <a:t>párhuzamos</a:t>
            </a:r>
          </a:p>
        </p:txBody>
      </p:sp>
      <p:sp>
        <p:nvSpPr>
          <p:cNvPr id="8267" name="Text Box 75"/>
          <p:cNvSpPr txBox="1">
            <a:spLocks noChangeArrowheads="1"/>
          </p:cNvSpPr>
          <p:nvPr/>
        </p:nvSpPr>
        <p:spPr bwMode="auto">
          <a:xfrm>
            <a:off x="927100" y="3968750"/>
            <a:ext cx="1420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hu-HU" altLang="hu-HU" sz="2000">
                <a:latin typeface="Times New Roman" pitchFamily="18" charset="0"/>
              </a:rPr>
              <a:t>visszacsatolt</a:t>
            </a:r>
          </a:p>
        </p:txBody>
      </p:sp>
      <p:sp>
        <p:nvSpPr>
          <p:cNvPr id="8279" name="Line 87"/>
          <p:cNvSpPr>
            <a:spLocks noChangeShapeType="1"/>
          </p:cNvSpPr>
          <p:nvPr/>
        </p:nvSpPr>
        <p:spPr bwMode="auto">
          <a:xfrm rot="5400000">
            <a:off x="6003131" y="2655094"/>
            <a:ext cx="719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342" name="Line 150"/>
          <p:cNvSpPr>
            <a:spLocks noChangeShapeType="1"/>
          </p:cNvSpPr>
          <p:nvPr/>
        </p:nvSpPr>
        <p:spPr bwMode="auto">
          <a:xfrm>
            <a:off x="3194050" y="2295525"/>
            <a:ext cx="2889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343" name="Line 151"/>
          <p:cNvSpPr>
            <a:spLocks noChangeShapeType="1"/>
          </p:cNvSpPr>
          <p:nvPr/>
        </p:nvSpPr>
        <p:spPr bwMode="auto">
          <a:xfrm flipV="1">
            <a:off x="2978150" y="1862138"/>
            <a:ext cx="2160588"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344" name="AutoShape 152"/>
          <p:cNvSpPr>
            <a:spLocks noChangeArrowheads="1"/>
          </p:cNvSpPr>
          <p:nvPr/>
        </p:nvSpPr>
        <p:spPr bwMode="auto">
          <a:xfrm>
            <a:off x="2833688" y="1790700"/>
            <a:ext cx="152400" cy="152400"/>
          </a:xfrm>
          <a:prstGeom prst="flowChartSummingJunction">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345" name="Line 153"/>
          <p:cNvSpPr>
            <a:spLocks noChangeShapeType="1"/>
          </p:cNvSpPr>
          <p:nvPr/>
        </p:nvSpPr>
        <p:spPr bwMode="auto">
          <a:xfrm flipV="1">
            <a:off x="2906713" y="1935163"/>
            <a:ext cx="0"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aphicFrame>
        <p:nvGraphicFramePr>
          <p:cNvPr id="8346" name="Object 154"/>
          <p:cNvGraphicFramePr>
            <a:graphicFrameLocks noChangeAspect="1"/>
          </p:cNvGraphicFramePr>
          <p:nvPr/>
        </p:nvGraphicFramePr>
        <p:xfrm>
          <a:off x="3041650" y="1493838"/>
          <a:ext cx="446088" cy="312737"/>
        </p:xfrm>
        <a:graphic>
          <a:graphicData uri="http://schemas.openxmlformats.org/presentationml/2006/ole">
            <mc:AlternateContent xmlns:mc="http://schemas.openxmlformats.org/markup-compatibility/2006">
              <mc:Choice xmlns:v="urn:schemas-microsoft-com:vml" Requires="v">
                <p:oleObj spid="_x0000_s5178" name="Equation" r:id="rId7" imgW="291960" imgH="203040" progId="Equation.DSMT4">
                  <p:embed/>
                </p:oleObj>
              </mc:Choice>
              <mc:Fallback>
                <p:oleObj name="Equation" r:id="rId7" imgW="29196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1650" y="1493838"/>
                        <a:ext cx="446088"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47" name="Object 155"/>
          <p:cNvGraphicFramePr>
            <a:graphicFrameLocks noChangeAspect="1"/>
          </p:cNvGraphicFramePr>
          <p:nvPr/>
        </p:nvGraphicFramePr>
        <p:xfrm>
          <a:off x="6507163" y="2528888"/>
          <a:ext cx="619125" cy="349250"/>
        </p:xfrm>
        <a:graphic>
          <a:graphicData uri="http://schemas.openxmlformats.org/presentationml/2006/ole">
            <mc:AlternateContent xmlns:mc="http://schemas.openxmlformats.org/markup-compatibility/2006">
              <mc:Choice xmlns:v="urn:schemas-microsoft-com:vml" Requires="v">
                <p:oleObj spid="_x0000_s5179" name="Equation" r:id="rId9" imgW="406080" imgH="228600" progId="Equation.DSMT4">
                  <p:embed/>
                </p:oleObj>
              </mc:Choice>
              <mc:Fallback>
                <p:oleObj name="Equation" r:id="rId9" imgW="4060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7163" y="2528888"/>
                        <a:ext cx="619125"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348" name="Group 156"/>
          <p:cNvGrpSpPr>
            <a:grpSpLocks/>
          </p:cNvGrpSpPr>
          <p:nvPr/>
        </p:nvGrpSpPr>
        <p:grpSpPr bwMode="auto">
          <a:xfrm>
            <a:off x="3482975" y="2006600"/>
            <a:ext cx="838200" cy="533400"/>
            <a:chOff x="930" y="1026"/>
            <a:chExt cx="528" cy="336"/>
          </a:xfrm>
        </p:grpSpPr>
        <p:sp>
          <p:nvSpPr>
            <p:cNvPr id="8349" name="Rectangle 157"/>
            <p:cNvSpPr>
              <a:spLocks noChangeArrowheads="1"/>
            </p:cNvSpPr>
            <p:nvPr/>
          </p:nvSpPr>
          <p:spPr bwMode="auto">
            <a:xfrm>
              <a:off x="930" y="1026"/>
              <a:ext cx="528" cy="336"/>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350" name="Text Box 158"/>
            <p:cNvSpPr txBox="1">
              <a:spLocks noChangeArrowheads="1"/>
            </p:cNvSpPr>
            <p:nvPr/>
          </p:nvSpPr>
          <p:spPr bwMode="auto">
            <a:xfrm>
              <a:off x="975" y="1050"/>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0" hangingPunct="0"/>
              <a:r>
                <a:rPr lang="hu-HU" altLang="hu-HU" sz="2400">
                  <a:latin typeface="Times New Roman" pitchFamily="18" charset="0"/>
                </a:rPr>
                <a:t>G</a:t>
              </a:r>
              <a:r>
                <a:rPr lang="hu-HU" altLang="hu-HU" sz="2400" baseline="-25000">
                  <a:latin typeface="Times New Roman" pitchFamily="18" charset="0"/>
                </a:rPr>
                <a:t>C</a:t>
              </a:r>
              <a:r>
                <a:rPr lang="hu-HU" altLang="hu-HU" sz="2400">
                  <a:latin typeface="Times New Roman" pitchFamily="18" charset="0"/>
                </a:rPr>
                <a:t>(s)</a:t>
              </a:r>
            </a:p>
          </p:txBody>
        </p:sp>
      </p:grpSp>
      <p:graphicFrame>
        <p:nvGraphicFramePr>
          <p:cNvPr id="8352" name="Object 160"/>
          <p:cNvGraphicFramePr>
            <a:graphicFrameLocks noChangeAspect="1"/>
          </p:cNvGraphicFramePr>
          <p:nvPr/>
        </p:nvGraphicFramePr>
        <p:xfrm>
          <a:off x="2762250" y="1935163"/>
          <a:ext cx="125413" cy="98425"/>
        </p:xfrm>
        <a:graphic>
          <a:graphicData uri="http://schemas.openxmlformats.org/presentationml/2006/ole">
            <mc:AlternateContent xmlns:mc="http://schemas.openxmlformats.org/markup-compatibility/2006">
              <mc:Choice xmlns:v="urn:schemas-microsoft-com:vml" Requires="v">
                <p:oleObj spid="_x0000_s5180" name="Equation" r:id="rId11" imgW="126720" imgH="101520" progId="Equation.DSMT4">
                  <p:embed/>
                </p:oleObj>
              </mc:Choice>
              <mc:Fallback>
                <p:oleObj name="Equation" r:id="rId11" imgW="126720" imgH="10152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62250" y="1935163"/>
                        <a:ext cx="125413" cy="9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53" name="Line 161"/>
          <p:cNvSpPr>
            <a:spLocks noChangeShapeType="1"/>
          </p:cNvSpPr>
          <p:nvPr/>
        </p:nvSpPr>
        <p:spPr bwMode="auto">
          <a:xfrm>
            <a:off x="2330450" y="1862138"/>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nvGrpSpPr>
          <p:cNvPr id="8354" name="Group 162"/>
          <p:cNvGrpSpPr>
            <a:grpSpLocks/>
          </p:cNvGrpSpPr>
          <p:nvPr/>
        </p:nvGrpSpPr>
        <p:grpSpPr bwMode="auto">
          <a:xfrm>
            <a:off x="5138738" y="1574800"/>
            <a:ext cx="838200" cy="533400"/>
            <a:chOff x="930" y="1026"/>
            <a:chExt cx="528" cy="336"/>
          </a:xfrm>
        </p:grpSpPr>
        <p:sp>
          <p:nvSpPr>
            <p:cNvPr id="8355" name="Rectangle 163"/>
            <p:cNvSpPr>
              <a:spLocks noChangeArrowheads="1"/>
            </p:cNvSpPr>
            <p:nvPr/>
          </p:nvSpPr>
          <p:spPr bwMode="auto">
            <a:xfrm>
              <a:off x="930" y="1026"/>
              <a:ext cx="528" cy="336"/>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356" name="Text Box 164"/>
            <p:cNvSpPr txBox="1">
              <a:spLocks noChangeArrowheads="1"/>
            </p:cNvSpPr>
            <p:nvPr/>
          </p:nvSpPr>
          <p:spPr bwMode="auto">
            <a:xfrm>
              <a:off x="975" y="1050"/>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0" hangingPunct="0"/>
              <a:r>
                <a:rPr lang="hu-HU" altLang="hu-HU" sz="2400">
                  <a:latin typeface="Times New Roman" pitchFamily="18" charset="0"/>
                </a:rPr>
                <a:t>G</a:t>
              </a:r>
              <a:r>
                <a:rPr lang="hu-HU" altLang="hu-HU" sz="2400" baseline="-25000">
                  <a:latin typeface="Times New Roman" pitchFamily="18" charset="0"/>
                </a:rPr>
                <a:t>P</a:t>
              </a:r>
              <a:r>
                <a:rPr lang="hu-HU" altLang="hu-HU" sz="2400">
                  <a:latin typeface="Times New Roman" pitchFamily="18" charset="0"/>
                </a:rPr>
                <a:t>(s)</a:t>
              </a:r>
            </a:p>
          </p:txBody>
        </p:sp>
      </p:grpSp>
      <p:sp>
        <p:nvSpPr>
          <p:cNvPr id="8358" name="Line 166"/>
          <p:cNvSpPr>
            <a:spLocks noChangeShapeType="1"/>
          </p:cNvSpPr>
          <p:nvPr/>
        </p:nvSpPr>
        <p:spPr bwMode="auto">
          <a:xfrm>
            <a:off x="5157788" y="3743325"/>
            <a:ext cx="13319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359" name="Line 167"/>
          <p:cNvSpPr>
            <a:spLocks noChangeShapeType="1"/>
          </p:cNvSpPr>
          <p:nvPr/>
        </p:nvSpPr>
        <p:spPr bwMode="auto">
          <a:xfrm>
            <a:off x="2997200" y="3743325"/>
            <a:ext cx="13049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360" name="AutoShape 168"/>
          <p:cNvSpPr>
            <a:spLocks noChangeArrowheads="1"/>
          </p:cNvSpPr>
          <p:nvPr/>
        </p:nvSpPr>
        <p:spPr bwMode="auto">
          <a:xfrm>
            <a:off x="2887663" y="3670300"/>
            <a:ext cx="152400" cy="152400"/>
          </a:xfrm>
          <a:prstGeom prst="flowChartSummingJunction">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361" name="Line 169"/>
          <p:cNvSpPr>
            <a:spLocks noChangeShapeType="1"/>
          </p:cNvSpPr>
          <p:nvPr/>
        </p:nvSpPr>
        <p:spPr bwMode="auto">
          <a:xfrm flipV="1">
            <a:off x="2951163" y="3833813"/>
            <a:ext cx="0" cy="809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aphicFrame>
        <p:nvGraphicFramePr>
          <p:cNvPr id="8362" name="Object 170"/>
          <p:cNvGraphicFramePr>
            <a:graphicFrameLocks noChangeAspect="1"/>
          </p:cNvGraphicFramePr>
          <p:nvPr/>
        </p:nvGraphicFramePr>
        <p:xfrm>
          <a:off x="3176588" y="3384550"/>
          <a:ext cx="446087" cy="312738"/>
        </p:xfrm>
        <a:graphic>
          <a:graphicData uri="http://schemas.openxmlformats.org/presentationml/2006/ole">
            <mc:AlternateContent xmlns:mc="http://schemas.openxmlformats.org/markup-compatibility/2006">
              <mc:Choice xmlns:v="urn:schemas-microsoft-com:vml" Requires="v">
                <p:oleObj spid="_x0000_s5181" name="Equation" r:id="rId13" imgW="291960" imgH="203040" progId="Equation.DSMT4">
                  <p:embed/>
                </p:oleObj>
              </mc:Choice>
              <mc:Fallback>
                <p:oleObj name="Equation" r:id="rId13" imgW="291960" imgH="203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6588" y="3384550"/>
                        <a:ext cx="446087"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63" name="Object 171"/>
          <p:cNvGraphicFramePr>
            <a:graphicFrameLocks noChangeAspect="1"/>
          </p:cNvGraphicFramePr>
          <p:nvPr/>
        </p:nvGraphicFramePr>
        <p:xfrm>
          <a:off x="6551613" y="3563938"/>
          <a:ext cx="620712" cy="349250"/>
        </p:xfrm>
        <a:graphic>
          <a:graphicData uri="http://schemas.openxmlformats.org/presentationml/2006/ole">
            <mc:AlternateContent xmlns:mc="http://schemas.openxmlformats.org/markup-compatibility/2006">
              <mc:Choice xmlns:v="urn:schemas-microsoft-com:vml" Requires="v">
                <p:oleObj spid="_x0000_s5182" name="Equation" r:id="rId15" imgW="406080" imgH="228600" progId="Equation.DSMT4">
                  <p:embed/>
                </p:oleObj>
              </mc:Choice>
              <mc:Fallback>
                <p:oleObj name="Equation" r:id="rId15" imgW="40608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51613" y="3563938"/>
                        <a:ext cx="620712"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364" name="Group 172"/>
          <p:cNvGrpSpPr>
            <a:grpSpLocks/>
          </p:cNvGrpSpPr>
          <p:nvPr/>
        </p:nvGrpSpPr>
        <p:grpSpPr bwMode="auto">
          <a:xfrm>
            <a:off x="4302125" y="4329113"/>
            <a:ext cx="838200" cy="533400"/>
            <a:chOff x="930" y="1026"/>
            <a:chExt cx="528" cy="336"/>
          </a:xfrm>
        </p:grpSpPr>
        <p:sp>
          <p:nvSpPr>
            <p:cNvPr id="8365" name="Rectangle 173"/>
            <p:cNvSpPr>
              <a:spLocks noChangeArrowheads="1"/>
            </p:cNvSpPr>
            <p:nvPr/>
          </p:nvSpPr>
          <p:spPr bwMode="auto">
            <a:xfrm>
              <a:off x="930" y="1026"/>
              <a:ext cx="528" cy="336"/>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366" name="Text Box 174"/>
            <p:cNvSpPr txBox="1">
              <a:spLocks noChangeArrowheads="1"/>
            </p:cNvSpPr>
            <p:nvPr/>
          </p:nvSpPr>
          <p:spPr bwMode="auto">
            <a:xfrm>
              <a:off x="975" y="1050"/>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0" hangingPunct="0"/>
              <a:r>
                <a:rPr lang="hu-HU" altLang="hu-HU" sz="2400">
                  <a:latin typeface="Times New Roman" pitchFamily="18" charset="0"/>
                </a:rPr>
                <a:t>G</a:t>
              </a:r>
              <a:r>
                <a:rPr lang="hu-HU" altLang="hu-HU" sz="2400" baseline="-25000">
                  <a:latin typeface="Times New Roman" pitchFamily="18" charset="0"/>
                </a:rPr>
                <a:t>C</a:t>
              </a:r>
              <a:r>
                <a:rPr lang="hu-HU" altLang="hu-HU" sz="2400">
                  <a:latin typeface="Times New Roman" pitchFamily="18" charset="0"/>
                </a:rPr>
                <a:t>(s)</a:t>
              </a:r>
            </a:p>
          </p:txBody>
        </p:sp>
      </p:grpSp>
      <p:graphicFrame>
        <p:nvGraphicFramePr>
          <p:cNvPr id="8368" name="Object 176"/>
          <p:cNvGraphicFramePr>
            <a:graphicFrameLocks noChangeAspect="1"/>
          </p:cNvGraphicFramePr>
          <p:nvPr/>
        </p:nvGraphicFramePr>
        <p:xfrm>
          <a:off x="2816225" y="3814763"/>
          <a:ext cx="125413" cy="98425"/>
        </p:xfrm>
        <a:graphic>
          <a:graphicData uri="http://schemas.openxmlformats.org/presentationml/2006/ole">
            <mc:AlternateContent xmlns:mc="http://schemas.openxmlformats.org/markup-compatibility/2006">
              <mc:Choice xmlns:v="urn:schemas-microsoft-com:vml" Requires="v">
                <p:oleObj spid="_x0000_s5183" name="Equation" r:id="rId17" imgW="126720" imgH="101520" progId="Equation.DSMT4">
                  <p:embed/>
                </p:oleObj>
              </mc:Choice>
              <mc:Fallback>
                <p:oleObj name="Equation" r:id="rId17" imgW="126720" imgH="10152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6225" y="3814763"/>
                        <a:ext cx="125413" cy="9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69" name="Line 177"/>
          <p:cNvSpPr>
            <a:spLocks noChangeShapeType="1"/>
          </p:cNvSpPr>
          <p:nvPr/>
        </p:nvSpPr>
        <p:spPr bwMode="auto">
          <a:xfrm>
            <a:off x="2384425" y="3741738"/>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nvGrpSpPr>
          <p:cNvPr id="8370" name="Group 178"/>
          <p:cNvGrpSpPr>
            <a:grpSpLocks/>
          </p:cNvGrpSpPr>
          <p:nvPr/>
        </p:nvGrpSpPr>
        <p:grpSpPr bwMode="auto">
          <a:xfrm>
            <a:off x="4302125" y="3473450"/>
            <a:ext cx="838200" cy="533400"/>
            <a:chOff x="930" y="1026"/>
            <a:chExt cx="528" cy="336"/>
          </a:xfrm>
        </p:grpSpPr>
        <p:sp>
          <p:nvSpPr>
            <p:cNvPr id="8371" name="Rectangle 179"/>
            <p:cNvSpPr>
              <a:spLocks noChangeArrowheads="1"/>
            </p:cNvSpPr>
            <p:nvPr/>
          </p:nvSpPr>
          <p:spPr bwMode="auto">
            <a:xfrm>
              <a:off x="930" y="1026"/>
              <a:ext cx="528" cy="336"/>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372" name="Text Box 180"/>
            <p:cNvSpPr txBox="1">
              <a:spLocks noChangeArrowheads="1"/>
            </p:cNvSpPr>
            <p:nvPr/>
          </p:nvSpPr>
          <p:spPr bwMode="auto">
            <a:xfrm>
              <a:off x="975" y="1050"/>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0" hangingPunct="0"/>
              <a:r>
                <a:rPr lang="hu-HU" altLang="hu-HU" sz="2400">
                  <a:latin typeface="Times New Roman" pitchFamily="18" charset="0"/>
                </a:rPr>
                <a:t>G</a:t>
              </a:r>
              <a:r>
                <a:rPr lang="hu-HU" altLang="hu-HU" sz="2400" baseline="-25000">
                  <a:latin typeface="Times New Roman" pitchFamily="18" charset="0"/>
                </a:rPr>
                <a:t>P</a:t>
              </a:r>
              <a:r>
                <a:rPr lang="hu-HU" altLang="hu-HU" sz="2400">
                  <a:latin typeface="Times New Roman" pitchFamily="18" charset="0"/>
                </a:rPr>
                <a:t>(s)</a:t>
              </a:r>
            </a:p>
          </p:txBody>
        </p:sp>
      </p:grpSp>
      <p:sp>
        <p:nvSpPr>
          <p:cNvPr id="8373" name="Line 181"/>
          <p:cNvSpPr>
            <a:spLocks noChangeShapeType="1"/>
          </p:cNvSpPr>
          <p:nvPr/>
        </p:nvSpPr>
        <p:spPr bwMode="auto">
          <a:xfrm flipV="1">
            <a:off x="6237288" y="3743325"/>
            <a:ext cx="0" cy="900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8374" name="Line 182"/>
          <p:cNvSpPr>
            <a:spLocks noChangeShapeType="1"/>
          </p:cNvSpPr>
          <p:nvPr/>
        </p:nvSpPr>
        <p:spPr bwMode="auto">
          <a:xfrm flipH="1">
            <a:off x="2951163" y="4643438"/>
            <a:ext cx="1350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8375" name="Line 183"/>
          <p:cNvSpPr>
            <a:spLocks noChangeShapeType="1"/>
          </p:cNvSpPr>
          <p:nvPr/>
        </p:nvSpPr>
        <p:spPr bwMode="auto">
          <a:xfrm>
            <a:off x="5157788" y="4643438"/>
            <a:ext cx="10795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8376" name="Line 184"/>
          <p:cNvSpPr>
            <a:spLocks noChangeShapeType="1"/>
          </p:cNvSpPr>
          <p:nvPr/>
        </p:nvSpPr>
        <p:spPr bwMode="auto">
          <a:xfrm flipV="1">
            <a:off x="3194050" y="186372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8377" name="Line 185"/>
          <p:cNvSpPr>
            <a:spLocks noChangeShapeType="1"/>
          </p:cNvSpPr>
          <p:nvPr/>
        </p:nvSpPr>
        <p:spPr bwMode="auto">
          <a:xfrm>
            <a:off x="4706938" y="287178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8378" name="Line 186"/>
          <p:cNvSpPr>
            <a:spLocks noChangeShapeType="1"/>
          </p:cNvSpPr>
          <p:nvPr/>
        </p:nvSpPr>
        <p:spPr bwMode="auto">
          <a:xfrm>
            <a:off x="6002338" y="1863725"/>
            <a:ext cx="360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8379" name="Line 187"/>
          <p:cNvSpPr>
            <a:spLocks noChangeShapeType="1"/>
          </p:cNvSpPr>
          <p:nvPr/>
        </p:nvSpPr>
        <p:spPr bwMode="auto">
          <a:xfrm>
            <a:off x="2906713" y="2798763"/>
            <a:ext cx="3455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8381" name="Line 189"/>
          <p:cNvSpPr>
            <a:spLocks noChangeShapeType="1"/>
          </p:cNvSpPr>
          <p:nvPr/>
        </p:nvSpPr>
        <p:spPr bwMode="auto">
          <a:xfrm>
            <a:off x="4346575" y="2295525"/>
            <a:ext cx="19446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aphicFrame>
        <p:nvGraphicFramePr>
          <p:cNvPr id="8384" name="Object 192"/>
          <p:cNvGraphicFramePr>
            <a:graphicFrameLocks noGrp="1" noChangeAspect="1"/>
          </p:cNvGraphicFramePr>
          <p:nvPr>
            <p:ph sz="quarter" idx="3"/>
          </p:nvPr>
        </p:nvGraphicFramePr>
        <p:xfrm>
          <a:off x="2276475" y="1493838"/>
          <a:ext cx="449263" cy="312737"/>
        </p:xfrm>
        <a:graphic>
          <a:graphicData uri="http://schemas.openxmlformats.org/presentationml/2006/ole">
            <mc:AlternateContent xmlns:mc="http://schemas.openxmlformats.org/markup-compatibility/2006">
              <mc:Choice xmlns:v="urn:schemas-microsoft-com:vml" Requires="v">
                <p:oleObj spid="_x0000_s5184" name="Equation" r:id="rId18" imgW="291960" imgH="203040" progId="Equation.DSMT4">
                  <p:embed/>
                </p:oleObj>
              </mc:Choice>
              <mc:Fallback>
                <p:oleObj name="Equation" r:id="rId18" imgW="2919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6475" y="1493838"/>
                        <a:ext cx="449263"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86" name="Text Box 194"/>
          <p:cNvSpPr txBox="1">
            <a:spLocks noChangeArrowheads="1"/>
          </p:cNvSpPr>
          <p:nvPr/>
        </p:nvSpPr>
        <p:spPr bwMode="auto">
          <a:xfrm>
            <a:off x="611188" y="5184775"/>
            <a:ext cx="799465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hu-HU" altLang="hu-HU" sz="2400"/>
              <a:t>A párhuzamos és a visszacsatolt kompenzálást önmagában elsősorban az áramkörtechnikában alkalmazzák.</a:t>
            </a:r>
          </a:p>
        </p:txBody>
      </p:sp>
    </p:spTree>
    <p:extLst>
      <p:ext uri="{BB962C8B-B14F-4D97-AF65-F5344CB8AC3E}">
        <p14:creationId xmlns:p14="http://schemas.microsoft.com/office/powerpoint/2010/main" val="1107150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457200" y="274638"/>
            <a:ext cx="8218488" cy="922337"/>
          </a:xfrm>
        </p:spPr>
        <p:txBody>
          <a:bodyPr/>
          <a:lstStyle/>
          <a:p>
            <a:r>
              <a:rPr lang="hu-HU" altLang="hu-HU" sz="3600"/>
              <a:t>A párhuzamos PIDT1 kompenzáló tag</a:t>
            </a:r>
          </a:p>
        </p:txBody>
      </p:sp>
      <p:sp>
        <p:nvSpPr>
          <p:cNvPr id="18435" name="Rectangle 3"/>
          <p:cNvSpPr>
            <a:spLocks noGrp="1" noChangeArrowheads="1"/>
          </p:cNvSpPr>
          <p:nvPr>
            <p:ph type="body" sz="half" idx="1"/>
          </p:nvPr>
        </p:nvSpPr>
        <p:spPr>
          <a:xfrm>
            <a:off x="395288" y="1196975"/>
            <a:ext cx="8364537" cy="5040313"/>
          </a:xfrm>
        </p:spPr>
        <p:txBody>
          <a:bodyPr/>
          <a:lstStyle/>
          <a:p>
            <a:pPr algn="just">
              <a:buFont typeface="Wingdings" pitchFamily="2" charset="2"/>
              <a:buNone/>
            </a:pPr>
            <a:r>
              <a:rPr lang="hu-HU" altLang="hu-HU" sz="2800">
                <a:latin typeface="Times New Roman" pitchFamily="18" charset="0"/>
              </a:rPr>
              <a:t>A három jelátvivő tag jelleget (arányos, integráló, differenciáló) tartalmazza.</a:t>
            </a:r>
          </a:p>
          <a:p>
            <a:pPr algn="just"/>
            <a:r>
              <a:rPr lang="hu-HU" altLang="hu-HU" sz="2800">
                <a:latin typeface="Times New Roman" pitchFamily="18" charset="0"/>
              </a:rPr>
              <a:t>Az arányos hatás felerősíti a rendelkező (hiba) jelet, azaz a szabályozási eltérést.</a:t>
            </a:r>
          </a:p>
          <a:p>
            <a:pPr algn="just"/>
            <a:r>
              <a:rPr lang="hu-HU" altLang="hu-HU" sz="2800">
                <a:latin typeface="Times New Roman" pitchFamily="18" charset="0"/>
              </a:rPr>
              <a:t>Az integráló hatás addig változtatja a végrehajtó jelet, amíg a rendelkező (hiba) jel nem nulla.</a:t>
            </a:r>
          </a:p>
          <a:p>
            <a:pPr algn="just"/>
            <a:r>
              <a:rPr lang="hu-HU" altLang="hu-HU" sz="2800">
                <a:latin typeface="Times New Roman" pitchFamily="18" charset="0"/>
              </a:rPr>
              <a:t>A differenciáló egytárolós hatás előjel helyesen felerősíti a rendelkező (hiba) jel változását, és így gyorsítja a végrehajtó jelet.</a:t>
            </a:r>
          </a:p>
          <a:p>
            <a:pPr algn="just">
              <a:buFont typeface="Wingdings" pitchFamily="2" charset="2"/>
              <a:buNone/>
            </a:pPr>
            <a:r>
              <a:rPr lang="hu-HU" altLang="hu-HU" sz="2400">
                <a:latin typeface="Times New Roman" pitchFamily="18" charset="0"/>
              </a:rPr>
              <a:t>     Folytonos vagy folytonosnak tekinthető rendszerekben ideális D jelátvivő tagot nem előnyös alkalmazni.</a:t>
            </a:r>
          </a:p>
        </p:txBody>
      </p:sp>
    </p:spTree>
    <p:extLst>
      <p:ext uri="{BB962C8B-B14F-4D97-AF65-F5344CB8AC3E}">
        <p14:creationId xmlns:p14="http://schemas.microsoft.com/office/powerpoint/2010/main" val="3322399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sz="quarter"/>
          </p:nvPr>
        </p:nvSpPr>
        <p:spPr>
          <a:xfrm>
            <a:off x="341313" y="274638"/>
            <a:ext cx="8345487" cy="1489075"/>
          </a:xfrm>
        </p:spPr>
        <p:txBody>
          <a:bodyPr/>
          <a:lstStyle/>
          <a:p>
            <a:r>
              <a:rPr lang="hu-HU" altLang="hu-HU" sz="3600">
                <a:latin typeface="Times New Roman" pitchFamily="18" charset="0"/>
              </a:rPr>
              <a:t>A párhuzamos PIDT kompenzáló struktúra</a:t>
            </a:r>
            <a:br>
              <a:rPr lang="hu-HU" altLang="hu-HU" sz="3600">
                <a:latin typeface="Times New Roman" pitchFamily="18" charset="0"/>
              </a:rPr>
            </a:br>
            <a:r>
              <a:rPr lang="hu-HU" altLang="hu-HU" sz="2800">
                <a:latin typeface="Times New Roman" pitchFamily="18" charset="0"/>
              </a:rPr>
              <a:t>(Európai elrendezés)</a:t>
            </a:r>
          </a:p>
        </p:txBody>
      </p:sp>
      <p:graphicFrame>
        <p:nvGraphicFramePr>
          <p:cNvPr id="15363" name="Object 3"/>
          <p:cNvGraphicFramePr>
            <a:graphicFrameLocks noGrp="1" noChangeAspect="1"/>
          </p:cNvGraphicFramePr>
          <p:nvPr>
            <p:ph sz="quarter" idx="2"/>
          </p:nvPr>
        </p:nvGraphicFramePr>
        <p:xfrm>
          <a:off x="6948488" y="3789363"/>
          <a:ext cx="139700" cy="139700"/>
        </p:xfrm>
        <a:graphic>
          <a:graphicData uri="http://schemas.openxmlformats.org/presentationml/2006/ole">
            <mc:AlternateContent xmlns:mc="http://schemas.openxmlformats.org/markup-compatibility/2006">
              <mc:Choice xmlns:v="urn:schemas-microsoft-com:vml" Requires="v">
                <p:oleObj spid="_x0000_s6224" name="Equation" r:id="rId3" imgW="139680" imgH="139680" progId="Equation.DSMT4">
                  <p:embed/>
                </p:oleObj>
              </mc:Choice>
              <mc:Fallback>
                <p:oleObj name="Equation" r:id="rId3" imgW="139680" imgH="139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3789363"/>
                        <a:ext cx="1397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4"/>
          <p:cNvGraphicFramePr>
            <a:graphicFrameLocks noGrp="1" noChangeAspect="1"/>
          </p:cNvGraphicFramePr>
          <p:nvPr>
            <p:ph sz="quarter" idx="3"/>
          </p:nvPr>
        </p:nvGraphicFramePr>
        <p:xfrm>
          <a:off x="6545263" y="2133600"/>
          <a:ext cx="80962" cy="139700"/>
        </p:xfrm>
        <a:graphic>
          <a:graphicData uri="http://schemas.openxmlformats.org/presentationml/2006/ole">
            <mc:AlternateContent xmlns:mc="http://schemas.openxmlformats.org/markup-compatibility/2006">
              <mc:Choice xmlns:v="urn:schemas-microsoft-com:vml" Requires="v">
                <p:oleObj spid="_x0000_s6225" name="Equation" r:id="rId5" imgW="88560" imgH="152280" progId="Equation.DSMT4">
                  <p:embed/>
                </p:oleObj>
              </mc:Choice>
              <mc:Fallback>
                <p:oleObj name="Equation" r:id="rId5" imgW="88560" imgH="1522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5263" y="2133600"/>
                        <a:ext cx="80962"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5" name="Line 5"/>
          <p:cNvSpPr>
            <a:spLocks noChangeShapeType="1"/>
          </p:cNvSpPr>
          <p:nvPr/>
        </p:nvSpPr>
        <p:spPr bwMode="auto">
          <a:xfrm rot="5400000">
            <a:off x="6346031" y="3023394"/>
            <a:ext cx="10620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366" name="Line 6"/>
          <p:cNvSpPr>
            <a:spLocks noChangeShapeType="1"/>
          </p:cNvSpPr>
          <p:nvPr/>
        </p:nvSpPr>
        <p:spPr bwMode="auto">
          <a:xfrm>
            <a:off x="5508625" y="2492375"/>
            <a:ext cx="13684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aphicFrame>
        <p:nvGraphicFramePr>
          <p:cNvPr id="15367" name="Object 7"/>
          <p:cNvGraphicFramePr>
            <a:graphicFrameLocks noChangeAspect="1"/>
          </p:cNvGraphicFramePr>
          <p:nvPr/>
        </p:nvGraphicFramePr>
        <p:xfrm>
          <a:off x="2411413" y="3284538"/>
          <a:ext cx="504825" cy="354012"/>
        </p:xfrm>
        <a:graphic>
          <a:graphicData uri="http://schemas.openxmlformats.org/presentationml/2006/ole">
            <mc:AlternateContent xmlns:mc="http://schemas.openxmlformats.org/markup-compatibility/2006">
              <mc:Choice xmlns:v="urn:schemas-microsoft-com:vml" Requires="v">
                <p:oleObj spid="_x0000_s6226" name="Equation" r:id="rId7" imgW="291960" imgH="203040" progId="Equation.DSMT4">
                  <p:embed/>
                </p:oleObj>
              </mc:Choice>
              <mc:Fallback>
                <p:oleObj name="Equation" r:id="rId7" imgW="29196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3284538"/>
                        <a:ext cx="504825"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9" name="Rectangle 9"/>
          <p:cNvSpPr>
            <a:spLocks noChangeArrowheads="1"/>
          </p:cNvSpPr>
          <p:nvPr/>
        </p:nvSpPr>
        <p:spPr bwMode="auto">
          <a:xfrm>
            <a:off x="4716463" y="2133600"/>
            <a:ext cx="863600" cy="792163"/>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370" name="Text Box 10"/>
          <p:cNvSpPr txBox="1">
            <a:spLocks noChangeArrowheads="1"/>
          </p:cNvSpPr>
          <p:nvPr/>
        </p:nvSpPr>
        <p:spPr bwMode="auto">
          <a:xfrm>
            <a:off x="4776788" y="2346325"/>
            <a:ext cx="7429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hu-HU" altLang="hu-HU" sz="2400">
                <a:latin typeface="Times New Roman" pitchFamily="18" charset="0"/>
              </a:rPr>
              <a:t>1</a:t>
            </a:r>
          </a:p>
        </p:txBody>
      </p:sp>
      <p:graphicFrame>
        <p:nvGraphicFramePr>
          <p:cNvPr id="15371" name="Object 11"/>
          <p:cNvGraphicFramePr>
            <a:graphicFrameLocks noChangeAspect="1"/>
          </p:cNvGraphicFramePr>
          <p:nvPr/>
        </p:nvGraphicFramePr>
        <p:xfrm>
          <a:off x="8243888" y="3284538"/>
          <a:ext cx="585787" cy="390525"/>
        </p:xfrm>
        <a:graphic>
          <a:graphicData uri="http://schemas.openxmlformats.org/presentationml/2006/ole">
            <mc:AlternateContent xmlns:mc="http://schemas.openxmlformats.org/markup-compatibility/2006">
              <mc:Choice xmlns:v="urn:schemas-microsoft-com:vml" Requires="v">
                <p:oleObj spid="_x0000_s6227" name="Equation" r:id="rId9" imgW="304560" imgH="203040" progId="Equation.DSMT4">
                  <p:embed/>
                </p:oleObj>
              </mc:Choice>
              <mc:Fallback>
                <p:oleObj name="Equation" r:id="rId9" imgW="30456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43888" y="3284538"/>
                        <a:ext cx="585787"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2" name="Text Box 12"/>
          <p:cNvSpPr txBox="1">
            <a:spLocks noChangeArrowheads="1"/>
          </p:cNvSpPr>
          <p:nvPr/>
        </p:nvSpPr>
        <p:spPr bwMode="auto">
          <a:xfrm>
            <a:off x="1835150" y="1125538"/>
            <a:ext cx="1657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endParaRPr lang="hu-HU" altLang="hu-HU"/>
          </a:p>
        </p:txBody>
      </p:sp>
      <p:sp>
        <p:nvSpPr>
          <p:cNvPr id="15373" name="Text Box 13"/>
          <p:cNvSpPr txBox="1">
            <a:spLocks noChangeArrowheads="1"/>
          </p:cNvSpPr>
          <p:nvPr/>
        </p:nvSpPr>
        <p:spPr bwMode="auto">
          <a:xfrm>
            <a:off x="539750" y="2276475"/>
            <a:ext cx="20875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hu-HU" altLang="hu-HU" sz="2000">
                <a:latin typeface="Times New Roman" pitchFamily="18" charset="0"/>
              </a:rPr>
              <a:t>arányos          P</a:t>
            </a:r>
          </a:p>
        </p:txBody>
      </p:sp>
      <p:sp>
        <p:nvSpPr>
          <p:cNvPr id="15374" name="AutoShape 14"/>
          <p:cNvSpPr>
            <a:spLocks noChangeArrowheads="1"/>
          </p:cNvSpPr>
          <p:nvPr/>
        </p:nvSpPr>
        <p:spPr bwMode="auto">
          <a:xfrm>
            <a:off x="6804025" y="3563938"/>
            <a:ext cx="152400" cy="152400"/>
          </a:xfrm>
          <a:prstGeom prst="flowChartSummingJunction">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375" name="Line 15"/>
          <p:cNvSpPr>
            <a:spLocks noChangeShapeType="1"/>
          </p:cNvSpPr>
          <p:nvPr/>
        </p:nvSpPr>
        <p:spPr bwMode="auto">
          <a:xfrm>
            <a:off x="5724525" y="2276475"/>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376" name="Line 16"/>
          <p:cNvSpPr>
            <a:spLocks noChangeShapeType="1"/>
          </p:cNvSpPr>
          <p:nvPr/>
        </p:nvSpPr>
        <p:spPr bwMode="auto">
          <a:xfrm flipV="1">
            <a:off x="5795963" y="1844675"/>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377" name="Text Box 17"/>
          <p:cNvSpPr txBox="1">
            <a:spLocks noChangeArrowheads="1"/>
          </p:cNvSpPr>
          <p:nvPr/>
        </p:nvSpPr>
        <p:spPr bwMode="auto">
          <a:xfrm>
            <a:off x="539750" y="3429000"/>
            <a:ext cx="1728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hu-HU" altLang="hu-HU" sz="2000">
                <a:latin typeface="Times New Roman" pitchFamily="18" charset="0"/>
              </a:rPr>
              <a:t>integráló         I</a:t>
            </a:r>
          </a:p>
        </p:txBody>
      </p:sp>
      <p:sp>
        <p:nvSpPr>
          <p:cNvPr id="15378" name="Line 18"/>
          <p:cNvSpPr>
            <a:spLocks noChangeShapeType="1"/>
          </p:cNvSpPr>
          <p:nvPr/>
        </p:nvSpPr>
        <p:spPr bwMode="auto">
          <a:xfrm>
            <a:off x="8172450" y="3644900"/>
            <a:ext cx="5746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379" name="Line 19"/>
          <p:cNvSpPr>
            <a:spLocks noChangeShapeType="1"/>
          </p:cNvSpPr>
          <p:nvPr/>
        </p:nvSpPr>
        <p:spPr bwMode="auto">
          <a:xfrm>
            <a:off x="6948488" y="3644900"/>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380" name="Line 20"/>
          <p:cNvSpPr>
            <a:spLocks noChangeShapeType="1"/>
          </p:cNvSpPr>
          <p:nvPr/>
        </p:nvSpPr>
        <p:spPr bwMode="auto">
          <a:xfrm>
            <a:off x="5580063" y="3644900"/>
            <a:ext cx="12255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381" name="Text Box 21"/>
          <p:cNvSpPr txBox="1">
            <a:spLocks noChangeArrowheads="1"/>
          </p:cNvSpPr>
          <p:nvPr/>
        </p:nvSpPr>
        <p:spPr bwMode="auto">
          <a:xfrm>
            <a:off x="539750" y="4437063"/>
            <a:ext cx="1917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hu-HU" altLang="hu-HU" sz="2000">
                <a:latin typeface="Times New Roman" pitchFamily="18" charset="0"/>
              </a:rPr>
              <a:t>differenciáló,</a:t>
            </a:r>
            <a:br>
              <a:rPr lang="hu-HU" altLang="hu-HU" sz="2000">
                <a:latin typeface="Times New Roman" pitchFamily="18" charset="0"/>
              </a:rPr>
            </a:br>
            <a:r>
              <a:rPr lang="hu-HU" altLang="hu-HU" sz="2000">
                <a:latin typeface="Times New Roman" pitchFamily="18" charset="0"/>
              </a:rPr>
              <a:t>egy tárolós    DT1 </a:t>
            </a:r>
          </a:p>
        </p:txBody>
      </p:sp>
      <p:sp>
        <p:nvSpPr>
          <p:cNvPr id="15382" name="Text Box 22"/>
          <p:cNvSpPr txBox="1">
            <a:spLocks noChangeArrowheads="1"/>
          </p:cNvSpPr>
          <p:nvPr/>
        </p:nvSpPr>
        <p:spPr bwMode="auto">
          <a:xfrm>
            <a:off x="385763" y="5408613"/>
            <a:ext cx="8280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hu-HU" altLang="hu-HU" sz="2400"/>
              <a:t>A technológiai rendszerek vagy gépek jellemzőinek egyhurkos szabályozásakor a P, I, és DT1 hatások párhuzamos elrendezése a szokásos.</a:t>
            </a:r>
          </a:p>
        </p:txBody>
      </p:sp>
      <p:sp>
        <p:nvSpPr>
          <p:cNvPr id="15383" name="Line 23"/>
          <p:cNvSpPr>
            <a:spLocks noChangeShapeType="1"/>
          </p:cNvSpPr>
          <p:nvPr/>
        </p:nvSpPr>
        <p:spPr bwMode="auto">
          <a:xfrm rot="16200000" flipV="1">
            <a:off x="6346031" y="4247357"/>
            <a:ext cx="10620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384" name="Line 24"/>
          <p:cNvSpPr>
            <a:spLocks noChangeShapeType="1"/>
          </p:cNvSpPr>
          <p:nvPr/>
        </p:nvSpPr>
        <p:spPr bwMode="auto">
          <a:xfrm>
            <a:off x="5508625" y="4795838"/>
            <a:ext cx="13684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385" name="Line 25"/>
          <p:cNvSpPr>
            <a:spLocks noChangeShapeType="1"/>
          </p:cNvSpPr>
          <p:nvPr/>
        </p:nvSpPr>
        <p:spPr bwMode="auto">
          <a:xfrm>
            <a:off x="5795963" y="2060575"/>
            <a:ext cx="72072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nvGrpSpPr>
          <p:cNvPr id="15387" name="Group 27"/>
          <p:cNvGrpSpPr>
            <a:grpSpLocks/>
          </p:cNvGrpSpPr>
          <p:nvPr/>
        </p:nvGrpSpPr>
        <p:grpSpPr bwMode="auto">
          <a:xfrm>
            <a:off x="4716463" y="3284538"/>
            <a:ext cx="863600" cy="792162"/>
            <a:chOff x="2978" y="1503"/>
            <a:chExt cx="544" cy="499"/>
          </a:xfrm>
        </p:grpSpPr>
        <p:sp>
          <p:nvSpPr>
            <p:cNvPr id="15388" name="Rectangle 28"/>
            <p:cNvSpPr>
              <a:spLocks noChangeArrowheads="1"/>
            </p:cNvSpPr>
            <p:nvPr/>
          </p:nvSpPr>
          <p:spPr bwMode="auto">
            <a:xfrm>
              <a:off x="2978" y="1503"/>
              <a:ext cx="544" cy="499"/>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389" name="Text Box 29"/>
            <p:cNvSpPr txBox="1">
              <a:spLocks noChangeArrowheads="1"/>
            </p:cNvSpPr>
            <p:nvPr/>
          </p:nvSpPr>
          <p:spPr bwMode="auto">
            <a:xfrm>
              <a:off x="3016" y="1637"/>
              <a:ext cx="46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endParaRPr lang="hu-HU" altLang="hu-HU" sz="2400">
                <a:latin typeface="Times New Roman" pitchFamily="18" charset="0"/>
              </a:endParaRPr>
            </a:p>
          </p:txBody>
        </p:sp>
      </p:grpSp>
      <p:graphicFrame>
        <p:nvGraphicFramePr>
          <p:cNvPr id="15390" name="Object 30"/>
          <p:cNvGraphicFramePr>
            <a:graphicFrameLocks noChangeAspect="1"/>
          </p:cNvGraphicFramePr>
          <p:nvPr/>
        </p:nvGraphicFramePr>
        <p:xfrm>
          <a:off x="4932363" y="3284538"/>
          <a:ext cx="465137" cy="792162"/>
        </p:xfrm>
        <a:graphic>
          <a:graphicData uri="http://schemas.openxmlformats.org/presentationml/2006/ole">
            <mc:AlternateContent xmlns:mc="http://schemas.openxmlformats.org/markup-compatibility/2006">
              <mc:Choice xmlns:v="urn:schemas-microsoft-com:vml" Requires="v">
                <p:oleObj spid="_x0000_s6228" name="Equation" r:id="rId11" imgW="253800" imgH="431640" progId="Equation.DSMT4">
                  <p:embed/>
                </p:oleObj>
              </mc:Choice>
              <mc:Fallback>
                <p:oleObj name="Equation" r:id="rId11" imgW="253800" imgH="431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2363" y="3284538"/>
                        <a:ext cx="465137"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91" name="Group 31"/>
          <p:cNvGrpSpPr>
            <a:grpSpLocks/>
          </p:cNvGrpSpPr>
          <p:nvPr/>
        </p:nvGrpSpPr>
        <p:grpSpPr bwMode="auto">
          <a:xfrm>
            <a:off x="4716463" y="4437063"/>
            <a:ext cx="863600" cy="792162"/>
            <a:chOff x="2978" y="1503"/>
            <a:chExt cx="544" cy="499"/>
          </a:xfrm>
        </p:grpSpPr>
        <p:sp>
          <p:nvSpPr>
            <p:cNvPr id="15392" name="Rectangle 32"/>
            <p:cNvSpPr>
              <a:spLocks noChangeArrowheads="1"/>
            </p:cNvSpPr>
            <p:nvPr/>
          </p:nvSpPr>
          <p:spPr bwMode="auto">
            <a:xfrm>
              <a:off x="2978" y="1503"/>
              <a:ext cx="544" cy="499"/>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393" name="Text Box 33"/>
            <p:cNvSpPr txBox="1">
              <a:spLocks noChangeArrowheads="1"/>
            </p:cNvSpPr>
            <p:nvPr/>
          </p:nvSpPr>
          <p:spPr bwMode="auto">
            <a:xfrm>
              <a:off x="3016" y="1637"/>
              <a:ext cx="46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endParaRPr lang="hu-HU" altLang="hu-HU" sz="2400">
                <a:latin typeface="Times New Roman" pitchFamily="18" charset="0"/>
              </a:endParaRPr>
            </a:p>
          </p:txBody>
        </p:sp>
      </p:grpSp>
      <p:graphicFrame>
        <p:nvGraphicFramePr>
          <p:cNvPr id="15394" name="Object 34"/>
          <p:cNvGraphicFramePr>
            <a:graphicFrameLocks noChangeAspect="1"/>
          </p:cNvGraphicFramePr>
          <p:nvPr/>
        </p:nvGraphicFramePr>
        <p:xfrm>
          <a:off x="4787900" y="4437063"/>
          <a:ext cx="792163" cy="768350"/>
        </p:xfrm>
        <a:graphic>
          <a:graphicData uri="http://schemas.openxmlformats.org/presentationml/2006/ole">
            <mc:AlternateContent xmlns:mc="http://schemas.openxmlformats.org/markup-compatibility/2006">
              <mc:Choice xmlns:v="urn:schemas-microsoft-com:vml" Requires="v">
                <p:oleObj spid="_x0000_s6229" name="Equation" r:id="rId13" imgW="406080" imgH="393480" progId="Equation.DSMT4">
                  <p:embed/>
                </p:oleObj>
              </mc:Choice>
              <mc:Fallback>
                <p:oleObj name="Equation" r:id="rId13" imgW="406080" imgH="393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7900" y="4437063"/>
                        <a:ext cx="792163"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95" name="Group 35"/>
          <p:cNvGrpSpPr>
            <a:grpSpLocks/>
          </p:cNvGrpSpPr>
          <p:nvPr/>
        </p:nvGrpSpPr>
        <p:grpSpPr bwMode="auto">
          <a:xfrm>
            <a:off x="7308850" y="3213100"/>
            <a:ext cx="863600" cy="792163"/>
            <a:chOff x="2978" y="1503"/>
            <a:chExt cx="544" cy="499"/>
          </a:xfrm>
        </p:grpSpPr>
        <p:sp>
          <p:nvSpPr>
            <p:cNvPr id="15396" name="Rectangle 36"/>
            <p:cNvSpPr>
              <a:spLocks noChangeArrowheads="1"/>
            </p:cNvSpPr>
            <p:nvPr/>
          </p:nvSpPr>
          <p:spPr bwMode="auto">
            <a:xfrm>
              <a:off x="2978" y="1503"/>
              <a:ext cx="544" cy="499"/>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397" name="Text Box 37"/>
            <p:cNvSpPr txBox="1">
              <a:spLocks noChangeArrowheads="1"/>
            </p:cNvSpPr>
            <p:nvPr/>
          </p:nvSpPr>
          <p:spPr bwMode="auto">
            <a:xfrm>
              <a:off x="3016" y="1637"/>
              <a:ext cx="46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endParaRPr lang="hu-HU" altLang="hu-HU" sz="2400">
                <a:latin typeface="Times New Roman" pitchFamily="18" charset="0"/>
              </a:endParaRPr>
            </a:p>
          </p:txBody>
        </p:sp>
      </p:grpSp>
      <p:graphicFrame>
        <p:nvGraphicFramePr>
          <p:cNvPr id="15398" name="Object 38"/>
          <p:cNvGraphicFramePr>
            <a:graphicFrameLocks noChangeAspect="1"/>
          </p:cNvGraphicFramePr>
          <p:nvPr/>
        </p:nvGraphicFramePr>
        <p:xfrm>
          <a:off x="7524750" y="3429000"/>
          <a:ext cx="473075" cy="473075"/>
        </p:xfrm>
        <a:graphic>
          <a:graphicData uri="http://schemas.openxmlformats.org/presentationml/2006/ole">
            <mc:AlternateContent xmlns:mc="http://schemas.openxmlformats.org/markup-compatibility/2006">
              <mc:Choice xmlns:v="urn:schemas-microsoft-com:vml" Requires="v">
                <p:oleObj spid="_x0000_s6230" name="Equation" r:id="rId15" imgW="228600" imgH="228600" progId="Equation.DSMT4">
                  <p:embed/>
                </p:oleObj>
              </mc:Choice>
              <mc:Fallback>
                <p:oleObj name="Equation" r:id="rId15" imgW="22860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24750" y="3429000"/>
                        <a:ext cx="47307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9" name="Line 39"/>
          <p:cNvSpPr>
            <a:spLocks noChangeShapeType="1"/>
          </p:cNvSpPr>
          <p:nvPr/>
        </p:nvSpPr>
        <p:spPr bwMode="auto">
          <a:xfrm>
            <a:off x="2411413" y="3644900"/>
            <a:ext cx="8651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5400" name="Line 40"/>
          <p:cNvSpPr>
            <a:spLocks noChangeShapeType="1"/>
          </p:cNvSpPr>
          <p:nvPr/>
        </p:nvSpPr>
        <p:spPr bwMode="auto">
          <a:xfrm>
            <a:off x="4356100" y="4797425"/>
            <a:ext cx="360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401" name="Line 41"/>
          <p:cNvSpPr>
            <a:spLocks noChangeShapeType="1"/>
          </p:cNvSpPr>
          <p:nvPr/>
        </p:nvSpPr>
        <p:spPr bwMode="auto">
          <a:xfrm>
            <a:off x="4356100" y="3644900"/>
            <a:ext cx="360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402" name="Line 42"/>
          <p:cNvSpPr>
            <a:spLocks noChangeShapeType="1"/>
          </p:cNvSpPr>
          <p:nvPr/>
        </p:nvSpPr>
        <p:spPr bwMode="auto">
          <a:xfrm>
            <a:off x="4356100" y="2492375"/>
            <a:ext cx="360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403" name="Line 43"/>
          <p:cNvSpPr>
            <a:spLocks noChangeShapeType="1"/>
          </p:cNvSpPr>
          <p:nvPr/>
        </p:nvSpPr>
        <p:spPr bwMode="auto">
          <a:xfrm flipV="1">
            <a:off x="4067175" y="2349500"/>
            <a:ext cx="360363"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5404" name="Line 44"/>
          <p:cNvSpPr>
            <a:spLocks noChangeShapeType="1"/>
          </p:cNvSpPr>
          <p:nvPr/>
        </p:nvSpPr>
        <p:spPr bwMode="auto">
          <a:xfrm>
            <a:off x="3276600" y="2492375"/>
            <a:ext cx="0" cy="2305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5405" name="Line 45"/>
          <p:cNvSpPr>
            <a:spLocks noChangeShapeType="1"/>
          </p:cNvSpPr>
          <p:nvPr/>
        </p:nvSpPr>
        <p:spPr bwMode="auto">
          <a:xfrm>
            <a:off x="3276600" y="2492375"/>
            <a:ext cx="790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5406" name="Line 46"/>
          <p:cNvSpPr>
            <a:spLocks noChangeShapeType="1"/>
          </p:cNvSpPr>
          <p:nvPr/>
        </p:nvSpPr>
        <p:spPr bwMode="auto">
          <a:xfrm flipV="1">
            <a:off x="4067175" y="3502025"/>
            <a:ext cx="360363"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5407" name="Line 47"/>
          <p:cNvSpPr>
            <a:spLocks noChangeShapeType="1"/>
          </p:cNvSpPr>
          <p:nvPr/>
        </p:nvSpPr>
        <p:spPr bwMode="auto">
          <a:xfrm>
            <a:off x="3276600" y="3644900"/>
            <a:ext cx="790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5408" name="Line 48"/>
          <p:cNvSpPr>
            <a:spLocks noChangeShapeType="1"/>
          </p:cNvSpPr>
          <p:nvPr/>
        </p:nvSpPr>
        <p:spPr bwMode="auto">
          <a:xfrm flipV="1">
            <a:off x="4067175" y="4654550"/>
            <a:ext cx="360363"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5409" name="Line 49"/>
          <p:cNvSpPr>
            <a:spLocks noChangeShapeType="1"/>
          </p:cNvSpPr>
          <p:nvPr/>
        </p:nvSpPr>
        <p:spPr bwMode="auto">
          <a:xfrm>
            <a:off x="3276600" y="4797425"/>
            <a:ext cx="790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5410" name="Line 50"/>
          <p:cNvSpPr>
            <a:spLocks noChangeShapeType="1"/>
          </p:cNvSpPr>
          <p:nvPr/>
        </p:nvSpPr>
        <p:spPr bwMode="auto">
          <a:xfrm>
            <a:off x="5724525" y="3500438"/>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411" name="Line 51"/>
          <p:cNvSpPr>
            <a:spLocks noChangeShapeType="1"/>
          </p:cNvSpPr>
          <p:nvPr/>
        </p:nvSpPr>
        <p:spPr bwMode="auto">
          <a:xfrm flipV="1">
            <a:off x="5795963" y="3068638"/>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412" name="Line 52"/>
          <p:cNvSpPr>
            <a:spLocks noChangeShapeType="1"/>
          </p:cNvSpPr>
          <p:nvPr/>
        </p:nvSpPr>
        <p:spPr bwMode="auto">
          <a:xfrm flipV="1">
            <a:off x="5795963" y="3213100"/>
            <a:ext cx="720725" cy="287338"/>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5413" name="Line 53"/>
          <p:cNvSpPr>
            <a:spLocks noChangeShapeType="1"/>
          </p:cNvSpPr>
          <p:nvPr/>
        </p:nvSpPr>
        <p:spPr bwMode="auto">
          <a:xfrm>
            <a:off x="5724525" y="4652963"/>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414" name="Line 54"/>
          <p:cNvSpPr>
            <a:spLocks noChangeShapeType="1"/>
          </p:cNvSpPr>
          <p:nvPr/>
        </p:nvSpPr>
        <p:spPr bwMode="auto">
          <a:xfrm flipV="1">
            <a:off x="5795963" y="4221163"/>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5415" name="Freeform 55"/>
          <p:cNvSpPr>
            <a:spLocks/>
          </p:cNvSpPr>
          <p:nvPr/>
        </p:nvSpPr>
        <p:spPr bwMode="auto">
          <a:xfrm>
            <a:off x="5795963" y="4365625"/>
            <a:ext cx="504825" cy="298450"/>
          </a:xfrm>
          <a:custGeom>
            <a:avLst/>
            <a:gdLst>
              <a:gd name="T0" fmla="*/ 0 w 318"/>
              <a:gd name="T1" fmla="*/ 0 h 188"/>
              <a:gd name="T2" fmla="*/ 45 w 318"/>
              <a:gd name="T3" fmla="*/ 45 h 188"/>
              <a:gd name="T4" fmla="*/ 91 w 318"/>
              <a:gd name="T5" fmla="*/ 136 h 188"/>
              <a:gd name="T6" fmla="*/ 182 w 318"/>
              <a:gd name="T7" fmla="*/ 181 h 188"/>
              <a:gd name="T8" fmla="*/ 318 w 318"/>
              <a:gd name="T9" fmla="*/ 181 h 188"/>
            </a:gdLst>
            <a:ahLst/>
            <a:cxnLst>
              <a:cxn ang="0">
                <a:pos x="T0" y="T1"/>
              </a:cxn>
              <a:cxn ang="0">
                <a:pos x="T2" y="T3"/>
              </a:cxn>
              <a:cxn ang="0">
                <a:pos x="T4" y="T5"/>
              </a:cxn>
              <a:cxn ang="0">
                <a:pos x="T6" y="T7"/>
              </a:cxn>
              <a:cxn ang="0">
                <a:pos x="T8" y="T9"/>
              </a:cxn>
            </a:cxnLst>
            <a:rect l="0" t="0" r="r" b="b"/>
            <a:pathLst>
              <a:path w="318" h="188">
                <a:moveTo>
                  <a:pt x="0" y="0"/>
                </a:moveTo>
                <a:cubicBezTo>
                  <a:pt x="15" y="11"/>
                  <a:pt x="30" y="22"/>
                  <a:pt x="45" y="45"/>
                </a:cubicBezTo>
                <a:cubicBezTo>
                  <a:pt x="60" y="68"/>
                  <a:pt x="68" y="113"/>
                  <a:pt x="91" y="136"/>
                </a:cubicBezTo>
                <a:cubicBezTo>
                  <a:pt x="114" y="159"/>
                  <a:pt x="144" y="174"/>
                  <a:pt x="182" y="181"/>
                </a:cubicBezTo>
                <a:cubicBezTo>
                  <a:pt x="220" y="188"/>
                  <a:pt x="269" y="184"/>
                  <a:pt x="318" y="181"/>
                </a:cubicBezTo>
              </a:path>
            </a:pathLst>
          </a:custGeom>
          <a:noFill/>
          <a:ln w="9525" cap="flat">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aphicFrame>
        <p:nvGraphicFramePr>
          <p:cNvPr id="15416" name="Object 56"/>
          <p:cNvGraphicFramePr>
            <a:graphicFrameLocks noGrp="1" noChangeAspect="1"/>
          </p:cNvGraphicFramePr>
          <p:nvPr>
            <p:ph sz="quarter" idx="4"/>
          </p:nvPr>
        </p:nvGraphicFramePr>
        <p:xfrm>
          <a:off x="5795963" y="1773238"/>
          <a:ext cx="287337" cy="209550"/>
        </p:xfrm>
        <a:graphic>
          <a:graphicData uri="http://schemas.openxmlformats.org/presentationml/2006/ole">
            <mc:AlternateContent xmlns:mc="http://schemas.openxmlformats.org/markup-compatibility/2006">
              <mc:Choice xmlns:v="urn:schemas-microsoft-com:vml" Requires="v">
                <p:oleObj spid="_x0000_s6231" name="Equation" r:id="rId17" imgW="279360" imgH="203040" progId="Equation.DSMT4">
                  <p:embed/>
                </p:oleObj>
              </mc:Choice>
              <mc:Fallback>
                <p:oleObj name="Equation" r:id="rId17" imgW="279360" imgH="2030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5963" y="1773238"/>
                        <a:ext cx="287337"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18" name="Object 58"/>
          <p:cNvGraphicFramePr>
            <a:graphicFrameLocks noChangeAspect="1"/>
          </p:cNvGraphicFramePr>
          <p:nvPr/>
        </p:nvGraphicFramePr>
        <p:xfrm>
          <a:off x="6948488" y="3360738"/>
          <a:ext cx="139700" cy="139700"/>
        </p:xfrm>
        <a:graphic>
          <a:graphicData uri="http://schemas.openxmlformats.org/presentationml/2006/ole">
            <mc:AlternateContent xmlns:mc="http://schemas.openxmlformats.org/markup-compatibility/2006">
              <mc:Choice xmlns:v="urn:schemas-microsoft-com:vml" Requires="v">
                <p:oleObj spid="_x0000_s6232" name="Equation" r:id="rId19" imgW="139680" imgH="139680" progId="Equation.DSMT4">
                  <p:embed/>
                </p:oleObj>
              </mc:Choice>
              <mc:Fallback>
                <p:oleObj name="Equation" r:id="rId19" imgW="139680" imgH="139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3360738"/>
                        <a:ext cx="1397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19" name="Object 59"/>
          <p:cNvGraphicFramePr>
            <a:graphicFrameLocks noChangeAspect="1"/>
          </p:cNvGraphicFramePr>
          <p:nvPr/>
        </p:nvGraphicFramePr>
        <p:xfrm>
          <a:off x="6469063" y="4430713"/>
          <a:ext cx="88900" cy="152400"/>
        </p:xfrm>
        <a:graphic>
          <a:graphicData uri="http://schemas.openxmlformats.org/presentationml/2006/ole">
            <mc:AlternateContent xmlns:mc="http://schemas.openxmlformats.org/markup-compatibility/2006">
              <mc:Choice xmlns:v="urn:schemas-microsoft-com:vml" Requires="v">
                <p:oleObj spid="_x0000_s6233" name="Equation" r:id="rId20" imgW="88560" imgH="152280" progId="Equation.DSMT4">
                  <p:embed/>
                </p:oleObj>
              </mc:Choice>
              <mc:Fallback>
                <p:oleObj name="Equation" r:id="rId20" imgW="88560" imgH="15228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69063" y="4430713"/>
                        <a:ext cx="889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20" name="Object 60"/>
          <p:cNvGraphicFramePr>
            <a:graphicFrameLocks noChangeAspect="1"/>
          </p:cNvGraphicFramePr>
          <p:nvPr/>
        </p:nvGraphicFramePr>
        <p:xfrm>
          <a:off x="6545263" y="3360738"/>
          <a:ext cx="80962" cy="139700"/>
        </p:xfrm>
        <a:graphic>
          <a:graphicData uri="http://schemas.openxmlformats.org/presentationml/2006/ole">
            <mc:AlternateContent xmlns:mc="http://schemas.openxmlformats.org/markup-compatibility/2006">
              <mc:Choice xmlns:v="urn:schemas-microsoft-com:vml" Requires="v">
                <p:oleObj spid="_x0000_s6234" name="Equation" r:id="rId22" imgW="88560" imgH="152280" progId="Equation.DSMT4">
                  <p:embed/>
                </p:oleObj>
              </mc:Choice>
              <mc:Fallback>
                <p:oleObj name="Equation" r:id="rId22" imgW="88560" imgH="1522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5263" y="3360738"/>
                        <a:ext cx="80962"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21" name="Object 61"/>
          <p:cNvGraphicFramePr>
            <a:graphicFrameLocks noChangeAspect="1"/>
          </p:cNvGraphicFramePr>
          <p:nvPr/>
        </p:nvGraphicFramePr>
        <p:xfrm>
          <a:off x="5795963" y="3000375"/>
          <a:ext cx="287337" cy="209550"/>
        </p:xfrm>
        <a:graphic>
          <a:graphicData uri="http://schemas.openxmlformats.org/presentationml/2006/ole">
            <mc:AlternateContent xmlns:mc="http://schemas.openxmlformats.org/markup-compatibility/2006">
              <mc:Choice xmlns:v="urn:schemas-microsoft-com:vml" Requires="v">
                <p:oleObj spid="_x0000_s6235" name="Equation" r:id="rId23" imgW="279360" imgH="203040" progId="Equation.DSMT4">
                  <p:embed/>
                </p:oleObj>
              </mc:Choice>
              <mc:Fallback>
                <p:oleObj name="Equation" r:id="rId23" imgW="279360" imgH="2030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5963" y="3000375"/>
                        <a:ext cx="287337"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24" name="Object 64"/>
          <p:cNvGraphicFramePr>
            <a:graphicFrameLocks noChangeAspect="1"/>
          </p:cNvGraphicFramePr>
          <p:nvPr/>
        </p:nvGraphicFramePr>
        <p:xfrm>
          <a:off x="5795963" y="4076700"/>
          <a:ext cx="287337" cy="209550"/>
        </p:xfrm>
        <a:graphic>
          <a:graphicData uri="http://schemas.openxmlformats.org/presentationml/2006/ole">
            <mc:AlternateContent xmlns:mc="http://schemas.openxmlformats.org/markup-compatibility/2006">
              <mc:Choice xmlns:v="urn:schemas-microsoft-com:vml" Requires="v">
                <p:oleObj spid="_x0000_s6236" name="Equation" r:id="rId24" imgW="279360" imgH="203040" progId="Equation.DSMT4">
                  <p:embed/>
                </p:oleObj>
              </mc:Choice>
              <mc:Fallback>
                <p:oleObj name="Equation" r:id="rId24" imgW="279360" imgH="2030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5963" y="4076700"/>
                        <a:ext cx="287337"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8801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sz="quarter"/>
          </p:nvPr>
        </p:nvSpPr>
        <p:spPr>
          <a:xfrm>
            <a:off x="468313" y="503675"/>
            <a:ext cx="8229600" cy="1143000"/>
          </a:xfrm>
        </p:spPr>
        <p:txBody>
          <a:bodyPr/>
          <a:lstStyle/>
          <a:p>
            <a:r>
              <a:rPr lang="hu-HU" altLang="hu-HU" sz="3600" dirty="0">
                <a:latin typeface="Times New Roman" pitchFamily="18" charset="0"/>
              </a:rPr>
              <a:t>A párhuzamos PIDT kompenzáló tag átviteli függvényei</a:t>
            </a:r>
          </a:p>
        </p:txBody>
      </p:sp>
      <p:graphicFrame>
        <p:nvGraphicFramePr>
          <p:cNvPr id="22538" name="Object 10"/>
          <p:cNvGraphicFramePr>
            <a:graphicFrameLocks noGrp="1" noChangeAspect="1"/>
          </p:cNvGraphicFramePr>
          <p:nvPr>
            <p:ph sz="quarter" idx="1"/>
          </p:nvPr>
        </p:nvGraphicFramePr>
        <p:xfrm>
          <a:off x="2987675" y="4429125"/>
          <a:ext cx="4537075" cy="741363"/>
        </p:xfrm>
        <a:graphic>
          <a:graphicData uri="http://schemas.openxmlformats.org/presentationml/2006/ole">
            <mc:AlternateContent xmlns:mc="http://schemas.openxmlformats.org/markup-compatibility/2006">
              <mc:Choice xmlns:v="urn:schemas-microsoft-com:vml" Requires="v">
                <p:oleObj spid="_x0000_s7205" name="Equation" r:id="rId3" imgW="2717640" imgH="444240" progId="Equation.DSMT4">
                  <p:embed/>
                </p:oleObj>
              </mc:Choice>
              <mc:Fallback>
                <p:oleObj name="Equation" r:id="rId3" imgW="271764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4429125"/>
                        <a:ext cx="4537075"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5" name="Object 27"/>
          <p:cNvGraphicFramePr>
            <a:graphicFrameLocks noGrp="1" noChangeAspect="1"/>
          </p:cNvGraphicFramePr>
          <p:nvPr>
            <p:ph sz="quarter" idx="2"/>
          </p:nvPr>
        </p:nvGraphicFramePr>
        <p:xfrm>
          <a:off x="2987675" y="2420938"/>
          <a:ext cx="1389063" cy="814387"/>
        </p:xfrm>
        <a:graphic>
          <a:graphicData uri="http://schemas.openxmlformats.org/presentationml/2006/ole">
            <mc:AlternateContent xmlns:mc="http://schemas.openxmlformats.org/markup-compatibility/2006">
              <mc:Choice xmlns:v="urn:schemas-microsoft-com:vml" Requires="v">
                <p:oleObj spid="_x0000_s7206" name="Equation" r:id="rId5" imgW="736560" imgH="431640" progId="Equation.DSMT4">
                  <p:embed/>
                </p:oleObj>
              </mc:Choice>
              <mc:Fallback>
                <p:oleObj name="Equation" r:id="rId5" imgW="73656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2420938"/>
                        <a:ext cx="1389063"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6" name="Object 28"/>
          <p:cNvGraphicFramePr>
            <a:graphicFrameLocks noGrp="1" noChangeAspect="1"/>
          </p:cNvGraphicFramePr>
          <p:nvPr>
            <p:ph sz="quarter" idx="3"/>
          </p:nvPr>
        </p:nvGraphicFramePr>
        <p:xfrm>
          <a:off x="2987675" y="5468938"/>
          <a:ext cx="5832475" cy="901700"/>
        </p:xfrm>
        <a:graphic>
          <a:graphicData uri="http://schemas.openxmlformats.org/presentationml/2006/ole">
            <mc:AlternateContent xmlns:mc="http://schemas.openxmlformats.org/markup-compatibility/2006">
              <mc:Choice xmlns:v="urn:schemas-microsoft-com:vml" Requires="v">
                <p:oleObj spid="_x0000_s7207" name="Equation" r:id="rId7" imgW="3124080" imgH="482400" progId="Equation.DSMT4">
                  <p:embed/>
                </p:oleObj>
              </mc:Choice>
              <mc:Fallback>
                <p:oleObj name="Equation" r:id="rId7" imgW="3124080" imgH="482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5468938"/>
                        <a:ext cx="5832475"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2" name="Text Box 4"/>
          <p:cNvSpPr txBox="1">
            <a:spLocks noChangeArrowheads="1"/>
          </p:cNvSpPr>
          <p:nvPr/>
        </p:nvSpPr>
        <p:spPr bwMode="auto">
          <a:xfrm>
            <a:off x="468313" y="1844675"/>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hu-HU" altLang="hu-HU" sz="2400">
                <a:latin typeface="Times New Roman" pitchFamily="18" charset="0"/>
              </a:rPr>
              <a:t>Arányos	P</a:t>
            </a:r>
          </a:p>
        </p:txBody>
      </p:sp>
      <p:sp>
        <p:nvSpPr>
          <p:cNvPr id="22533" name="Text Box 5"/>
          <p:cNvSpPr txBox="1">
            <a:spLocks noChangeArrowheads="1"/>
          </p:cNvSpPr>
          <p:nvPr/>
        </p:nvSpPr>
        <p:spPr bwMode="auto">
          <a:xfrm>
            <a:off x="468313" y="2565400"/>
            <a:ext cx="215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hu-HU" altLang="hu-HU" sz="2400" dirty="0">
                <a:latin typeface="Times New Roman" pitchFamily="18" charset="0"/>
              </a:rPr>
              <a:t>Integráló	I</a:t>
            </a:r>
          </a:p>
        </p:txBody>
      </p:sp>
      <p:sp>
        <p:nvSpPr>
          <p:cNvPr id="22534" name="Text Box 6"/>
          <p:cNvSpPr txBox="1">
            <a:spLocks noChangeArrowheads="1"/>
          </p:cNvSpPr>
          <p:nvPr/>
        </p:nvSpPr>
        <p:spPr bwMode="auto">
          <a:xfrm>
            <a:off x="468313" y="2997200"/>
            <a:ext cx="23034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hu-HU" altLang="hu-HU" sz="2400" dirty="0">
                <a:latin typeface="Times New Roman" pitchFamily="18" charset="0"/>
              </a:rPr>
              <a:t>Arányos</a:t>
            </a:r>
            <a:br>
              <a:rPr lang="hu-HU" altLang="hu-HU" sz="2400" dirty="0">
                <a:latin typeface="Times New Roman" pitchFamily="18" charset="0"/>
              </a:rPr>
            </a:br>
            <a:r>
              <a:rPr lang="hu-HU" altLang="hu-HU" sz="2400" dirty="0">
                <a:latin typeface="Times New Roman" pitchFamily="18" charset="0"/>
              </a:rPr>
              <a:t>Integráló	PI</a:t>
            </a:r>
            <a:br>
              <a:rPr lang="hu-HU" altLang="hu-HU" sz="2400" dirty="0">
                <a:latin typeface="Times New Roman" pitchFamily="18" charset="0"/>
              </a:rPr>
            </a:br>
            <a:endParaRPr lang="hu-HU" altLang="hu-HU" sz="2400" dirty="0">
              <a:latin typeface="Times New Roman" pitchFamily="18" charset="0"/>
            </a:endParaRPr>
          </a:p>
        </p:txBody>
      </p:sp>
      <p:sp>
        <p:nvSpPr>
          <p:cNvPr id="22535" name="Text Box 7"/>
          <p:cNvSpPr txBox="1">
            <a:spLocks noChangeArrowheads="1"/>
          </p:cNvSpPr>
          <p:nvPr/>
        </p:nvSpPr>
        <p:spPr bwMode="auto">
          <a:xfrm>
            <a:off x="468313" y="4149725"/>
            <a:ext cx="23749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hu-HU" altLang="hu-HU" sz="2400" dirty="0">
                <a:latin typeface="Times New Roman" pitchFamily="18" charset="0"/>
              </a:rPr>
              <a:t>Arányos </a:t>
            </a:r>
            <a:br>
              <a:rPr lang="hu-HU" altLang="hu-HU" sz="2400" dirty="0">
                <a:latin typeface="Times New Roman" pitchFamily="18" charset="0"/>
              </a:rPr>
            </a:br>
            <a:r>
              <a:rPr lang="hu-HU" altLang="hu-HU" sz="2400" dirty="0">
                <a:latin typeface="Times New Roman" pitchFamily="18" charset="0"/>
              </a:rPr>
              <a:t>Differenciáló PDT</a:t>
            </a:r>
            <a:br>
              <a:rPr lang="hu-HU" altLang="hu-HU" sz="2400" dirty="0">
                <a:latin typeface="Times New Roman" pitchFamily="18" charset="0"/>
              </a:rPr>
            </a:br>
            <a:endParaRPr lang="hu-HU" altLang="hu-HU" sz="2400" dirty="0">
              <a:latin typeface="Times New Roman" pitchFamily="18" charset="0"/>
            </a:endParaRPr>
          </a:p>
        </p:txBody>
      </p:sp>
      <p:sp>
        <p:nvSpPr>
          <p:cNvPr id="22536" name="Text Box 8"/>
          <p:cNvSpPr txBox="1">
            <a:spLocks noChangeArrowheads="1"/>
          </p:cNvSpPr>
          <p:nvPr/>
        </p:nvSpPr>
        <p:spPr bwMode="auto">
          <a:xfrm>
            <a:off x="468313" y="5300663"/>
            <a:ext cx="2590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hu-HU" altLang="hu-HU" sz="2400">
                <a:latin typeface="Times New Roman" pitchFamily="18" charset="0"/>
              </a:rPr>
              <a:t>Arányos</a:t>
            </a:r>
            <a:br>
              <a:rPr lang="hu-HU" altLang="hu-HU" sz="2400">
                <a:latin typeface="Times New Roman" pitchFamily="18" charset="0"/>
              </a:rPr>
            </a:br>
            <a:r>
              <a:rPr lang="hu-HU" altLang="hu-HU" sz="2400">
                <a:latin typeface="Times New Roman" pitchFamily="18" charset="0"/>
              </a:rPr>
              <a:t>Integráló       PIDT</a:t>
            </a:r>
            <a:br>
              <a:rPr lang="hu-HU" altLang="hu-HU" sz="2400">
                <a:latin typeface="Times New Roman" pitchFamily="18" charset="0"/>
              </a:rPr>
            </a:br>
            <a:r>
              <a:rPr lang="hu-HU" altLang="hu-HU" sz="2400">
                <a:latin typeface="Times New Roman" pitchFamily="18" charset="0"/>
              </a:rPr>
              <a:t>Differenciáló</a:t>
            </a:r>
          </a:p>
        </p:txBody>
      </p:sp>
      <p:graphicFrame>
        <p:nvGraphicFramePr>
          <p:cNvPr id="22558" name="Object 30"/>
          <p:cNvGraphicFramePr>
            <a:graphicFrameLocks noGrp="1" noChangeAspect="1"/>
          </p:cNvGraphicFramePr>
          <p:nvPr>
            <p:ph sz="quarter" idx="4"/>
          </p:nvPr>
        </p:nvGraphicFramePr>
        <p:xfrm>
          <a:off x="2987675" y="1844675"/>
          <a:ext cx="1584325" cy="492125"/>
        </p:xfrm>
        <a:graphic>
          <a:graphicData uri="http://schemas.openxmlformats.org/presentationml/2006/ole">
            <mc:AlternateContent xmlns:mc="http://schemas.openxmlformats.org/markup-compatibility/2006">
              <mc:Choice xmlns:v="urn:schemas-microsoft-com:vml" Requires="v">
                <p:oleObj spid="_x0000_s7208" name="Equation" r:id="rId9" imgW="736560" imgH="228600" progId="Equation.DSMT4">
                  <p:embed/>
                </p:oleObj>
              </mc:Choice>
              <mc:Fallback>
                <p:oleObj name="Equation" r:id="rId9" imgW="73656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1844675"/>
                        <a:ext cx="158432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0" name="Object 32"/>
          <p:cNvGraphicFramePr>
            <a:graphicFrameLocks noChangeAspect="1"/>
          </p:cNvGraphicFramePr>
          <p:nvPr/>
        </p:nvGraphicFramePr>
        <p:xfrm>
          <a:off x="2987675" y="3141663"/>
          <a:ext cx="4211638" cy="965200"/>
        </p:xfrm>
        <a:graphic>
          <a:graphicData uri="http://schemas.openxmlformats.org/presentationml/2006/ole">
            <mc:AlternateContent xmlns:mc="http://schemas.openxmlformats.org/markup-compatibility/2006">
              <mc:Choice xmlns:v="urn:schemas-microsoft-com:vml" Requires="v">
                <p:oleObj spid="_x0000_s7209" name="Equation" r:id="rId11" imgW="2108160" imgH="482400" progId="Equation.DSMT4">
                  <p:embed/>
                </p:oleObj>
              </mc:Choice>
              <mc:Fallback>
                <p:oleObj name="Equation" r:id="rId11" imgW="2108160" imgH="4824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675" y="3141663"/>
                        <a:ext cx="421163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42286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sz="quarter"/>
          </p:nvPr>
        </p:nvSpPr>
        <p:spPr>
          <a:xfrm>
            <a:off x="457200" y="413665"/>
            <a:ext cx="8229600" cy="1305145"/>
          </a:xfrm>
        </p:spPr>
        <p:txBody>
          <a:bodyPr/>
          <a:lstStyle/>
          <a:p>
            <a:r>
              <a:rPr lang="hu-HU" altLang="hu-HU" sz="3600" dirty="0">
                <a:latin typeface="Times New Roman" pitchFamily="18" charset="0"/>
              </a:rPr>
              <a:t>A </a:t>
            </a:r>
            <a:r>
              <a:rPr lang="hu-HU" altLang="hu-HU" sz="3600" dirty="0" smtClean="0">
                <a:latin typeface="Times New Roman" pitchFamily="18" charset="0"/>
              </a:rPr>
              <a:t>PIDT </a:t>
            </a:r>
            <a:r>
              <a:rPr lang="hu-HU" altLang="hu-HU" sz="3600" dirty="0">
                <a:latin typeface="Times New Roman" pitchFamily="18" charset="0"/>
              </a:rPr>
              <a:t>kompenzáló tag átviteli </a:t>
            </a:r>
            <a:r>
              <a:rPr lang="hu-HU" altLang="hu-HU" sz="3600" dirty="0" smtClean="0">
                <a:latin typeface="Times New Roman" pitchFamily="18" charset="0"/>
              </a:rPr>
              <a:t>függvényeinek alkalmazási területei</a:t>
            </a:r>
            <a:endParaRPr lang="hu-HU" altLang="hu-HU" sz="3600" dirty="0">
              <a:latin typeface="Times New Roman" pitchFamily="18" charset="0"/>
            </a:endParaRPr>
          </a:p>
        </p:txBody>
      </p:sp>
      <p:sp>
        <p:nvSpPr>
          <p:cNvPr id="22532" name="Text Box 4"/>
          <p:cNvSpPr txBox="1">
            <a:spLocks noChangeArrowheads="1"/>
          </p:cNvSpPr>
          <p:nvPr/>
        </p:nvSpPr>
        <p:spPr bwMode="auto">
          <a:xfrm>
            <a:off x="656565" y="1718810"/>
            <a:ext cx="76058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spcBef>
                <a:spcPct val="50000"/>
              </a:spcBef>
            </a:pPr>
            <a:r>
              <a:rPr lang="hu-HU" altLang="hu-HU" sz="2400" b="1" dirty="0" smtClean="0">
                <a:latin typeface="Times New Roman" pitchFamily="18" charset="0"/>
              </a:rPr>
              <a:t>Arányos P</a:t>
            </a:r>
            <a:r>
              <a:rPr lang="hu-HU" altLang="hu-HU" sz="2400" dirty="0" smtClean="0">
                <a:latin typeface="Times New Roman" pitchFamily="18" charset="0"/>
              </a:rPr>
              <a:t>: Integráló jellegű szakasz zajos mért szabályozott jellemző</a:t>
            </a:r>
            <a:endParaRPr lang="hu-HU" altLang="hu-HU" sz="2400" dirty="0">
              <a:latin typeface="Times New Roman" pitchFamily="18" charset="0"/>
            </a:endParaRPr>
          </a:p>
        </p:txBody>
      </p:sp>
      <p:sp>
        <p:nvSpPr>
          <p:cNvPr id="22533" name="Text Box 5"/>
          <p:cNvSpPr txBox="1">
            <a:spLocks noChangeArrowheads="1"/>
          </p:cNvSpPr>
          <p:nvPr/>
        </p:nvSpPr>
        <p:spPr bwMode="auto">
          <a:xfrm>
            <a:off x="656564" y="2521750"/>
            <a:ext cx="751583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spcBef>
                <a:spcPct val="50000"/>
              </a:spcBef>
            </a:pPr>
            <a:r>
              <a:rPr lang="hu-HU" altLang="hu-HU" sz="2400" b="1" dirty="0" smtClean="0">
                <a:latin typeface="Times New Roman" pitchFamily="18" charset="0"/>
              </a:rPr>
              <a:t>Integráló I</a:t>
            </a:r>
            <a:r>
              <a:rPr lang="hu-HU" altLang="hu-HU" sz="2400" dirty="0" smtClean="0">
                <a:latin typeface="Times New Roman" pitchFamily="18" charset="0"/>
              </a:rPr>
              <a:t>: Nagyon-nagy holtidő esetén</a:t>
            </a:r>
            <a:endParaRPr lang="hu-HU" altLang="hu-HU" sz="2400" dirty="0">
              <a:latin typeface="Times New Roman" pitchFamily="18" charset="0"/>
            </a:endParaRPr>
          </a:p>
        </p:txBody>
      </p:sp>
      <p:sp>
        <p:nvSpPr>
          <p:cNvPr id="22534" name="Text Box 6"/>
          <p:cNvSpPr txBox="1">
            <a:spLocks noChangeArrowheads="1"/>
          </p:cNvSpPr>
          <p:nvPr/>
        </p:nvSpPr>
        <p:spPr bwMode="auto">
          <a:xfrm>
            <a:off x="656564" y="3003048"/>
            <a:ext cx="77408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spcBef>
                <a:spcPct val="50000"/>
              </a:spcBef>
            </a:pPr>
            <a:r>
              <a:rPr lang="hu-HU" altLang="hu-HU" sz="2400" b="1" dirty="0" smtClean="0">
                <a:latin typeface="Times New Roman" pitchFamily="18" charset="0"/>
              </a:rPr>
              <a:t>Arányos Integráló PI</a:t>
            </a:r>
            <a:r>
              <a:rPr lang="hu-HU" altLang="hu-HU" sz="2400" dirty="0" smtClean="0">
                <a:latin typeface="Times New Roman" pitchFamily="18" charset="0"/>
              </a:rPr>
              <a:t>: Önbeálló jellegű eredő szakaszok esetén a leggyakrabban alkalmazott.  </a:t>
            </a:r>
            <a:endParaRPr lang="hu-HU" altLang="hu-HU" sz="2400" dirty="0">
              <a:latin typeface="Times New Roman" pitchFamily="18" charset="0"/>
            </a:endParaRPr>
          </a:p>
        </p:txBody>
      </p:sp>
      <p:sp>
        <p:nvSpPr>
          <p:cNvPr id="22535" name="Text Box 7"/>
          <p:cNvSpPr txBox="1">
            <a:spLocks noChangeArrowheads="1"/>
          </p:cNvSpPr>
          <p:nvPr/>
        </p:nvSpPr>
        <p:spPr bwMode="auto">
          <a:xfrm>
            <a:off x="656895" y="3813138"/>
            <a:ext cx="760551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spcBef>
                <a:spcPct val="50000"/>
              </a:spcBef>
            </a:pPr>
            <a:r>
              <a:rPr lang="hu-HU" altLang="hu-HU" sz="2400" b="1" dirty="0">
                <a:latin typeface="Times New Roman" pitchFamily="18" charset="0"/>
              </a:rPr>
              <a:t>Arányos </a:t>
            </a:r>
            <a:r>
              <a:rPr lang="hu-HU" altLang="hu-HU" sz="2400" b="1" dirty="0" smtClean="0">
                <a:latin typeface="Times New Roman" pitchFamily="18" charset="0"/>
              </a:rPr>
              <a:t>Differenciáló PDT</a:t>
            </a:r>
            <a:r>
              <a:rPr lang="hu-HU" altLang="hu-HU" sz="2400" dirty="0" smtClean="0">
                <a:latin typeface="Times New Roman" pitchFamily="18" charset="0"/>
              </a:rPr>
              <a:t>: Ha nem zajos a mért jellemző, akkor ez a legjobb integráló jellegű eredő szakaszokhoz</a:t>
            </a:r>
            <a:endParaRPr lang="hu-HU" altLang="hu-HU" sz="2400" dirty="0">
              <a:latin typeface="Times New Roman" pitchFamily="18" charset="0"/>
            </a:endParaRPr>
          </a:p>
        </p:txBody>
      </p:sp>
      <p:sp>
        <p:nvSpPr>
          <p:cNvPr id="22536" name="Text Box 8"/>
          <p:cNvSpPr txBox="1">
            <a:spLocks noChangeArrowheads="1"/>
          </p:cNvSpPr>
          <p:nvPr/>
        </p:nvSpPr>
        <p:spPr bwMode="auto">
          <a:xfrm>
            <a:off x="629945" y="4644135"/>
            <a:ext cx="779409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spcBef>
                <a:spcPct val="50000"/>
              </a:spcBef>
            </a:pPr>
            <a:r>
              <a:rPr lang="hu-HU" altLang="hu-HU" sz="2400" b="1" dirty="0" smtClean="0">
                <a:latin typeface="Times New Roman" pitchFamily="18" charset="0"/>
              </a:rPr>
              <a:t>Arányos </a:t>
            </a:r>
            <a:r>
              <a:rPr lang="hu-HU" altLang="hu-HU" sz="2400" b="1" dirty="0">
                <a:latin typeface="Times New Roman" pitchFamily="18" charset="0"/>
              </a:rPr>
              <a:t>Integráló </a:t>
            </a:r>
            <a:r>
              <a:rPr lang="hu-HU" altLang="hu-HU" sz="2400" b="1" dirty="0" smtClean="0">
                <a:latin typeface="Times New Roman" pitchFamily="18" charset="0"/>
              </a:rPr>
              <a:t>Differenciáló</a:t>
            </a:r>
            <a:r>
              <a:rPr lang="hu-HU" altLang="hu-HU" sz="2400" b="1" dirty="0" smtClean="0">
                <a:latin typeface="Times New Roman" pitchFamily="18" charset="0"/>
              </a:rPr>
              <a:t> PIDT</a:t>
            </a:r>
            <a:r>
              <a:rPr lang="hu-HU" altLang="hu-HU" sz="2400" dirty="0" smtClean="0">
                <a:latin typeface="Times New Roman" pitchFamily="18" charset="0"/>
              </a:rPr>
              <a:t>: Önbeálló és integráló jellegű szakaszokhoz is lehet alkalmazni, de integráló jellegűnél sosem, önbeálló jellegűnél speciális esetben ad jobb eredményt, mint a PDT vagy PI </a:t>
            </a:r>
            <a:endParaRPr lang="hu-HU" altLang="hu-HU" sz="2400" dirty="0">
              <a:latin typeface="Times New Roman" pitchFamily="18" charset="0"/>
            </a:endParaRPr>
          </a:p>
        </p:txBody>
      </p:sp>
    </p:spTree>
    <p:extLst>
      <p:ext uri="{BB962C8B-B14F-4D97-AF65-F5344CB8AC3E}">
        <p14:creationId xmlns:p14="http://schemas.microsoft.com/office/powerpoint/2010/main" val="116212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457200" y="274638"/>
            <a:ext cx="8229600" cy="993775"/>
          </a:xfrm>
        </p:spPr>
        <p:txBody>
          <a:bodyPr/>
          <a:lstStyle/>
          <a:p>
            <a:r>
              <a:rPr lang="hu-HU" altLang="hu-HU" sz="4000">
                <a:latin typeface="Times New Roman" pitchFamily="18" charset="0"/>
              </a:rPr>
              <a:t>A PIPDT kompenzáló struktúra</a:t>
            </a:r>
            <a:endParaRPr lang="hu-HU" altLang="hu-HU" sz="3200">
              <a:latin typeface="Times New Roman" pitchFamily="18" charset="0"/>
            </a:endParaRPr>
          </a:p>
        </p:txBody>
      </p:sp>
      <p:graphicFrame>
        <p:nvGraphicFramePr>
          <p:cNvPr id="54275" name="Object 3"/>
          <p:cNvGraphicFramePr>
            <a:graphicFrameLocks noChangeAspect="1"/>
          </p:cNvGraphicFramePr>
          <p:nvPr/>
        </p:nvGraphicFramePr>
        <p:xfrm>
          <a:off x="611188" y="2259013"/>
          <a:ext cx="504825" cy="354012"/>
        </p:xfrm>
        <a:graphic>
          <a:graphicData uri="http://schemas.openxmlformats.org/presentationml/2006/ole">
            <mc:AlternateContent xmlns:mc="http://schemas.openxmlformats.org/markup-compatibility/2006">
              <mc:Choice xmlns:v="urn:schemas-microsoft-com:vml" Requires="v">
                <p:oleObj spid="_x0000_s8266" name="Equation" r:id="rId3" imgW="291960" imgH="203040" progId="Equation.DSMT4">
                  <p:embed/>
                </p:oleObj>
              </mc:Choice>
              <mc:Fallback>
                <p:oleObj name="Equation" r:id="rId3" imgW="2919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59013"/>
                        <a:ext cx="504825"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6" name="Object 4"/>
          <p:cNvGraphicFramePr>
            <a:graphicFrameLocks noChangeAspect="1"/>
          </p:cNvGraphicFramePr>
          <p:nvPr/>
        </p:nvGraphicFramePr>
        <p:xfrm>
          <a:off x="7858125" y="2214563"/>
          <a:ext cx="585788" cy="390525"/>
        </p:xfrm>
        <a:graphic>
          <a:graphicData uri="http://schemas.openxmlformats.org/presentationml/2006/ole">
            <mc:AlternateContent xmlns:mc="http://schemas.openxmlformats.org/markup-compatibility/2006">
              <mc:Choice xmlns:v="urn:schemas-microsoft-com:vml" Requires="v">
                <p:oleObj spid="_x0000_s8267" name="Equation" r:id="rId5" imgW="304560" imgH="203040" progId="Equation.DSMT4">
                  <p:embed/>
                </p:oleObj>
              </mc:Choice>
              <mc:Fallback>
                <p:oleObj name="Equation" r:id="rId5" imgW="30456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25" y="2214563"/>
                        <a:ext cx="585788"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7" name="Text Box 5"/>
          <p:cNvSpPr txBox="1">
            <a:spLocks noChangeArrowheads="1"/>
          </p:cNvSpPr>
          <p:nvPr/>
        </p:nvSpPr>
        <p:spPr bwMode="auto">
          <a:xfrm>
            <a:off x="1835150" y="1125538"/>
            <a:ext cx="1657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endParaRPr lang="hu-HU" altLang="hu-HU"/>
          </a:p>
        </p:txBody>
      </p:sp>
      <p:sp>
        <p:nvSpPr>
          <p:cNvPr id="54278" name="Text Box 6"/>
          <p:cNvSpPr txBox="1">
            <a:spLocks noChangeArrowheads="1"/>
          </p:cNvSpPr>
          <p:nvPr/>
        </p:nvSpPr>
        <p:spPr bwMode="auto">
          <a:xfrm>
            <a:off x="5651500" y="1774825"/>
            <a:ext cx="180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hu-HU" altLang="hu-HU" sz="2000">
                <a:latin typeface="Times New Roman" pitchFamily="18" charset="0"/>
              </a:rPr>
              <a:t>P</a:t>
            </a:r>
          </a:p>
        </p:txBody>
      </p:sp>
      <p:sp>
        <p:nvSpPr>
          <p:cNvPr id="54279" name="Text Box 7"/>
          <p:cNvSpPr txBox="1">
            <a:spLocks noChangeArrowheads="1"/>
          </p:cNvSpPr>
          <p:nvPr/>
        </p:nvSpPr>
        <p:spPr bwMode="auto">
          <a:xfrm>
            <a:off x="3536950" y="1808163"/>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hu-HU" altLang="hu-HU" sz="2000">
                <a:latin typeface="Times New Roman" pitchFamily="18" charset="0"/>
              </a:rPr>
              <a:t>PI</a:t>
            </a:r>
          </a:p>
        </p:txBody>
      </p:sp>
      <p:sp>
        <p:nvSpPr>
          <p:cNvPr id="54280" name="Line 8"/>
          <p:cNvSpPr>
            <a:spLocks noChangeShapeType="1"/>
          </p:cNvSpPr>
          <p:nvPr/>
        </p:nvSpPr>
        <p:spPr bwMode="auto">
          <a:xfrm>
            <a:off x="6416675" y="2663825"/>
            <a:ext cx="17097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4281" name="Text Box 9"/>
          <p:cNvSpPr txBox="1">
            <a:spLocks noChangeArrowheads="1"/>
          </p:cNvSpPr>
          <p:nvPr/>
        </p:nvSpPr>
        <p:spPr bwMode="auto">
          <a:xfrm>
            <a:off x="1466850" y="180816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hu-HU" altLang="hu-HU" sz="2000">
                <a:latin typeface="Times New Roman" pitchFamily="18" charset="0"/>
              </a:rPr>
              <a:t>PDT</a:t>
            </a:r>
          </a:p>
        </p:txBody>
      </p:sp>
      <p:sp>
        <p:nvSpPr>
          <p:cNvPr id="54282" name="Text Box 10"/>
          <p:cNvSpPr txBox="1">
            <a:spLocks noChangeArrowheads="1"/>
          </p:cNvSpPr>
          <p:nvPr/>
        </p:nvSpPr>
        <p:spPr bwMode="auto">
          <a:xfrm>
            <a:off x="476250" y="4733925"/>
            <a:ext cx="82804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hu-HU" altLang="hu-HU" sz="2400"/>
              <a:t>Az áramkör technikában szokásos, de nem kizárólagos a P, PDT1, és PI hatások soros elrendezése.</a:t>
            </a:r>
          </a:p>
          <a:p>
            <a:pPr algn="ctr">
              <a:spcBef>
                <a:spcPct val="50000"/>
              </a:spcBef>
            </a:pPr>
            <a:r>
              <a:rPr lang="hu-HU" altLang="hu-HU" sz="2400"/>
              <a:t>Diszkrét PIPD, PIPD</a:t>
            </a:r>
            <a:r>
              <a:rPr lang="hu-HU" altLang="hu-HU" sz="2400" baseline="30000"/>
              <a:t>2</a:t>
            </a:r>
            <a:r>
              <a:rPr lang="hu-HU" altLang="hu-HU" sz="2400"/>
              <a:t> (z transzformált) szabályozókat alkalmaznak a technológiai rendszerek szabályozásában is. </a:t>
            </a:r>
          </a:p>
        </p:txBody>
      </p:sp>
      <p:grpSp>
        <p:nvGrpSpPr>
          <p:cNvPr id="54283" name="Group 11"/>
          <p:cNvGrpSpPr>
            <a:grpSpLocks/>
          </p:cNvGrpSpPr>
          <p:nvPr/>
        </p:nvGrpSpPr>
        <p:grpSpPr bwMode="auto">
          <a:xfrm>
            <a:off x="3267075" y="2259013"/>
            <a:ext cx="863600" cy="792162"/>
            <a:chOff x="2200" y="1933"/>
            <a:chExt cx="544" cy="499"/>
          </a:xfrm>
        </p:grpSpPr>
        <p:grpSp>
          <p:nvGrpSpPr>
            <p:cNvPr id="54284" name="Group 12"/>
            <p:cNvGrpSpPr>
              <a:grpSpLocks/>
            </p:cNvGrpSpPr>
            <p:nvPr/>
          </p:nvGrpSpPr>
          <p:grpSpPr bwMode="auto">
            <a:xfrm>
              <a:off x="2200" y="1933"/>
              <a:ext cx="544" cy="499"/>
              <a:chOff x="2978" y="1503"/>
              <a:chExt cx="544" cy="499"/>
            </a:xfrm>
          </p:grpSpPr>
          <p:sp>
            <p:nvSpPr>
              <p:cNvPr id="54285" name="Rectangle 13"/>
              <p:cNvSpPr>
                <a:spLocks noChangeArrowheads="1"/>
              </p:cNvSpPr>
              <p:nvPr/>
            </p:nvSpPr>
            <p:spPr bwMode="auto">
              <a:xfrm>
                <a:off x="2978" y="1503"/>
                <a:ext cx="544" cy="499"/>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4286" name="Text Box 14"/>
              <p:cNvSpPr txBox="1">
                <a:spLocks noChangeArrowheads="1"/>
              </p:cNvSpPr>
              <p:nvPr/>
            </p:nvSpPr>
            <p:spPr bwMode="auto">
              <a:xfrm>
                <a:off x="3016" y="1637"/>
                <a:ext cx="46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endParaRPr lang="hu-HU" altLang="hu-HU" sz="2400">
                  <a:latin typeface="Times New Roman" pitchFamily="18" charset="0"/>
                </a:endParaRPr>
              </a:p>
            </p:txBody>
          </p:sp>
        </p:grpSp>
        <p:graphicFrame>
          <p:nvGraphicFramePr>
            <p:cNvPr id="54287" name="Object 15"/>
            <p:cNvGraphicFramePr>
              <a:graphicFrameLocks noChangeAspect="1"/>
            </p:cNvGraphicFramePr>
            <p:nvPr/>
          </p:nvGraphicFramePr>
          <p:xfrm>
            <a:off x="2200" y="1933"/>
            <a:ext cx="513" cy="499"/>
          </p:xfrm>
          <a:graphic>
            <a:graphicData uri="http://schemas.openxmlformats.org/presentationml/2006/ole">
              <mc:AlternateContent xmlns:mc="http://schemas.openxmlformats.org/markup-compatibility/2006">
                <mc:Choice xmlns:v="urn:schemas-microsoft-com:vml" Requires="v">
                  <p:oleObj spid="_x0000_s8268" name="Equation" r:id="rId7" imgW="444240" imgH="431640" progId="Equation.DSMT4">
                    <p:embed/>
                  </p:oleObj>
                </mc:Choice>
                <mc:Fallback>
                  <p:oleObj name="Equation" r:id="rId7" imgW="44424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0" y="1933"/>
                          <a:ext cx="513"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4288" name="Group 16"/>
          <p:cNvGrpSpPr>
            <a:grpSpLocks/>
          </p:cNvGrpSpPr>
          <p:nvPr/>
        </p:nvGrpSpPr>
        <p:grpSpPr bwMode="auto">
          <a:xfrm>
            <a:off x="1285875" y="2259013"/>
            <a:ext cx="925513" cy="792162"/>
            <a:chOff x="1746" y="1933"/>
            <a:chExt cx="583" cy="499"/>
          </a:xfrm>
        </p:grpSpPr>
        <p:grpSp>
          <p:nvGrpSpPr>
            <p:cNvPr id="54289" name="Group 17"/>
            <p:cNvGrpSpPr>
              <a:grpSpLocks/>
            </p:cNvGrpSpPr>
            <p:nvPr/>
          </p:nvGrpSpPr>
          <p:grpSpPr bwMode="auto">
            <a:xfrm>
              <a:off x="1746" y="1933"/>
              <a:ext cx="544" cy="499"/>
              <a:chOff x="2978" y="1503"/>
              <a:chExt cx="544" cy="499"/>
            </a:xfrm>
          </p:grpSpPr>
          <p:sp>
            <p:nvSpPr>
              <p:cNvPr id="54290" name="Rectangle 18"/>
              <p:cNvSpPr>
                <a:spLocks noChangeArrowheads="1"/>
              </p:cNvSpPr>
              <p:nvPr/>
            </p:nvSpPr>
            <p:spPr bwMode="auto">
              <a:xfrm>
                <a:off x="2978" y="1503"/>
                <a:ext cx="544" cy="499"/>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4291" name="Text Box 19"/>
              <p:cNvSpPr txBox="1">
                <a:spLocks noChangeArrowheads="1"/>
              </p:cNvSpPr>
              <p:nvPr/>
            </p:nvSpPr>
            <p:spPr bwMode="auto">
              <a:xfrm>
                <a:off x="3016" y="1637"/>
                <a:ext cx="46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endParaRPr lang="hu-HU" altLang="hu-HU" sz="2400">
                  <a:latin typeface="Times New Roman" pitchFamily="18" charset="0"/>
                </a:endParaRPr>
              </a:p>
            </p:txBody>
          </p:sp>
        </p:grpSp>
        <p:graphicFrame>
          <p:nvGraphicFramePr>
            <p:cNvPr id="54292" name="Object 20"/>
            <p:cNvGraphicFramePr>
              <a:graphicFrameLocks noChangeAspect="1"/>
            </p:cNvGraphicFramePr>
            <p:nvPr/>
          </p:nvGraphicFramePr>
          <p:xfrm>
            <a:off x="1752" y="1933"/>
            <a:ext cx="577" cy="484"/>
          </p:xfrm>
          <a:graphic>
            <a:graphicData uri="http://schemas.openxmlformats.org/presentationml/2006/ole">
              <mc:AlternateContent xmlns:mc="http://schemas.openxmlformats.org/markup-compatibility/2006">
                <mc:Choice xmlns:v="urn:schemas-microsoft-com:vml" Requires="v">
                  <p:oleObj spid="_x0000_s8269" name="Equation" r:id="rId9" imgW="469800" imgH="393480" progId="Equation.DSMT4">
                    <p:embed/>
                  </p:oleObj>
                </mc:Choice>
                <mc:Fallback>
                  <p:oleObj name="Equation" r:id="rId9" imgW="469800" imgH="393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 y="1933"/>
                          <a:ext cx="577" cy="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4293" name="Group 21"/>
          <p:cNvGrpSpPr>
            <a:grpSpLocks/>
          </p:cNvGrpSpPr>
          <p:nvPr/>
        </p:nvGrpSpPr>
        <p:grpSpPr bwMode="auto">
          <a:xfrm>
            <a:off x="5472113" y="2214563"/>
            <a:ext cx="863600" cy="792162"/>
            <a:chOff x="793" y="1933"/>
            <a:chExt cx="544" cy="499"/>
          </a:xfrm>
        </p:grpSpPr>
        <p:sp>
          <p:nvSpPr>
            <p:cNvPr id="54294" name="Rectangle 22"/>
            <p:cNvSpPr>
              <a:spLocks noChangeArrowheads="1"/>
            </p:cNvSpPr>
            <p:nvPr/>
          </p:nvSpPr>
          <p:spPr bwMode="auto">
            <a:xfrm>
              <a:off x="793" y="1933"/>
              <a:ext cx="544" cy="499"/>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aphicFrame>
          <p:nvGraphicFramePr>
            <p:cNvPr id="54295" name="Object 23"/>
            <p:cNvGraphicFramePr>
              <a:graphicFrameLocks noChangeAspect="1"/>
            </p:cNvGraphicFramePr>
            <p:nvPr/>
          </p:nvGraphicFramePr>
          <p:xfrm>
            <a:off x="930" y="2069"/>
            <a:ext cx="272" cy="272"/>
          </p:xfrm>
          <a:graphic>
            <a:graphicData uri="http://schemas.openxmlformats.org/presentationml/2006/ole">
              <mc:AlternateContent xmlns:mc="http://schemas.openxmlformats.org/markup-compatibility/2006">
                <mc:Choice xmlns:v="urn:schemas-microsoft-com:vml" Requires="v">
                  <p:oleObj spid="_x0000_s8270" name="Equation" r:id="rId11" imgW="228600" imgH="228600" progId="Equation.DSMT4">
                    <p:embed/>
                  </p:oleObj>
                </mc:Choice>
                <mc:Fallback>
                  <p:oleObj name="Equation" r:id="rId11" imgW="2286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0" y="2069"/>
                          <a:ext cx="27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296" name="Line 24"/>
          <p:cNvSpPr>
            <a:spLocks noChangeShapeType="1"/>
          </p:cNvSpPr>
          <p:nvPr/>
        </p:nvSpPr>
        <p:spPr bwMode="auto">
          <a:xfrm>
            <a:off x="657225" y="2663825"/>
            <a:ext cx="630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4297" name="Line 25"/>
          <p:cNvSpPr>
            <a:spLocks noChangeShapeType="1"/>
          </p:cNvSpPr>
          <p:nvPr/>
        </p:nvSpPr>
        <p:spPr bwMode="auto">
          <a:xfrm>
            <a:off x="4122738" y="2663825"/>
            <a:ext cx="13493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4298" name="Line 26"/>
          <p:cNvSpPr>
            <a:spLocks noChangeShapeType="1"/>
          </p:cNvSpPr>
          <p:nvPr/>
        </p:nvSpPr>
        <p:spPr bwMode="auto">
          <a:xfrm flipV="1">
            <a:off x="2185988" y="2663825"/>
            <a:ext cx="11255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4299" name="Line 27"/>
          <p:cNvSpPr>
            <a:spLocks noChangeShapeType="1"/>
          </p:cNvSpPr>
          <p:nvPr/>
        </p:nvSpPr>
        <p:spPr bwMode="auto">
          <a:xfrm flipV="1">
            <a:off x="4797425" y="2033588"/>
            <a:ext cx="360363" cy="14287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4308" name="Line 36"/>
          <p:cNvSpPr>
            <a:spLocks noChangeShapeType="1"/>
          </p:cNvSpPr>
          <p:nvPr/>
        </p:nvSpPr>
        <p:spPr bwMode="auto">
          <a:xfrm>
            <a:off x="2051050" y="2159000"/>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4309" name="Line 37"/>
          <p:cNvSpPr>
            <a:spLocks noChangeShapeType="1"/>
          </p:cNvSpPr>
          <p:nvPr/>
        </p:nvSpPr>
        <p:spPr bwMode="auto">
          <a:xfrm flipV="1">
            <a:off x="2105025" y="1474788"/>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4310" name="Freeform 38"/>
          <p:cNvSpPr>
            <a:spLocks/>
          </p:cNvSpPr>
          <p:nvPr/>
        </p:nvSpPr>
        <p:spPr bwMode="auto">
          <a:xfrm>
            <a:off x="2132013" y="1825625"/>
            <a:ext cx="504825" cy="298450"/>
          </a:xfrm>
          <a:custGeom>
            <a:avLst/>
            <a:gdLst>
              <a:gd name="T0" fmla="*/ 0 w 318"/>
              <a:gd name="T1" fmla="*/ 0 h 188"/>
              <a:gd name="T2" fmla="*/ 45 w 318"/>
              <a:gd name="T3" fmla="*/ 45 h 188"/>
              <a:gd name="T4" fmla="*/ 91 w 318"/>
              <a:gd name="T5" fmla="*/ 136 h 188"/>
              <a:gd name="T6" fmla="*/ 182 w 318"/>
              <a:gd name="T7" fmla="*/ 181 h 188"/>
              <a:gd name="T8" fmla="*/ 318 w 318"/>
              <a:gd name="T9" fmla="*/ 181 h 188"/>
            </a:gdLst>
            <a:ahLst/>
            <a:cxnLst>
              <a:cxn ang="0">
                <a:pos x="T0" y="T1"/>
              </a:cxn>
              <a:cxn ang="0">
                <a:pos x="T2" y="T3"/>
              </a:cxn>
              <a:cxn ang="0">
                <a:pos x="T4" y="T5"/>
              </a:cxn>
              <a:cxn ang="0">
                <a:pos x="T6" y="T7"/>
              </a:cxn>
              <a:cxn ang="0">
                <a:pos x="T8" y="T9"/>
              </a:cxn>
            </a:cxnLst>
            <a:rect l="0" t="0" r="r" b="b"/>
            <a:pathLst>
              <a:path w="318" h="188">
                <a:moveTo>
                  <a:pt x="0" y="0"/>
                </a:moveTo>
                <a:cubicBezTo>
                  <a:pt x="15" y="11"/>
                  <a:pt x="30" y="22"/>
                  <a:pt x="45" y="45"/>
                </a:cubicBezTo>
                <a:cubicBezTo>
                  <a:pt x="60" y="68"/>
                  <a:pt x="68" y="113"/>
                  <a:pt x="91" y="136"/>
                </a:cubicBezTo>
                <a:cubicBezTo>
                  <a:pt x="114" y="159"/>
                  <a:pt x="144" y="174"/>
                  <a:pt x="182" y="181"/>
                </a:cubicBezTo>
                <a:cubicBezTo>
                  <a:pt x="220" y="188"/>
                  <a:pt x="269" y="184"/>
                  <a:pt x="318" y="181"/>
                </a:cubicBezTo>
              </a:path>
            </a:pathLst>
          </a:custGeom>
          <a:noFill/>
          <a:ln w="9525" cap="flat">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aphicFrame>
        <p:nvGraphicFramePr>
          <p:cNvPr id="54311" name="Object 39"/>
          <p:cNvGraphicFramePr>
            <a:graphicFrameLocks noChangeAspect="1"/>
          </p:cNvGraphicFramePr>
          <p:nvPr/>
        </p:nvGraphicFramePr>
        <p:xfrm>
          <a:off x="3041650" y="1970088"/>
          <a:ext cx="88900" cy="152400"/>
        </p:xfrm>
        <a:graphic>
          <a:graphicData uri="http://schemas.openxmlformats.org/presentationml/2006/ole">
            <mc:AlternateContent xmlns:mc="http://schemas.openxmlformats.org/markup-compatibility/2006">
              <mc:Choice xmlns:v="urn:schemas-microsoft-com:vml" Requires="v">
                <p:oleObj spid="_x0000_s8271" name="Equation" r:id="rId13" imgW="88560" imgH="152280" progId="Equation.DSMT4">
                  <p:embed/>
                </p:oleObj>
              </mc:Choice>
              <mc:Fallback>
                <p:oleObj name="Equation" r:id="rId13" imgW="88560" imgH="1522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1650" y="1970088"/>
                        <a:ext cx="889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12" name="Object 40"/>
          <p:cNvGraphicFramePr>
            <a:graphicFrameLocks noChangeAspect="1"/>
          </p:cNvGraphicFramePr>
          <p:nvPr/>
        </p:nvGraphicFramePr>
        <p:xfrm>
          <a:off x="2105025" y="1403350"/>
          <a:ext cx="287338" cy="209550"/>
        </p:xfrm>
        <a:graphic>
          <a:graphicData uri="http://schemas.openxmlformats.org/presentationml/2006/ole">
            <mc:AlternateContent xmlns:mc="http://schemas.openxmlformats.org/markup-compatibility/2006">
              <mc:Choice xmlns:v="urn:schemas-microsoft-com:vml" Requires="v">
                <p:oleObj spid="_x0000_s8272" name="Equation" r:id="rId15" imgW="279360" imgH="203040" progId="Equation.DSMT4">
                  <p:embed/>
                </p:oleObj>
              </mc:Choice>
              <mc:Fallback>
                <p:oleObj name="Equation" r:id="rId15" imgW="279360" imgH="2030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05025" y="1403350"/>
                        <a:ext cx="287338"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13" name="Line 41"/>
          <p:cNvSpPr>
            <a:spLocks noChangeShapeType="1"/>
          </p:cNvSpPr>
          <p:nvPr/>
        </p:nvSpPr>
        <p:spPr bwMode="auto">
          <a:xfrm>
            <a:off x="2636838" y="2124075"/>
            <a:ext cx="287337"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4315" name="Line 43"/>
          <p:cNvSpPr>
            <a:spLocks noChangeShapeType="1"/>
          </p:cNvSpPr>
          <p:nvPr/>
        </p:nvSpPr>
        <p:spPr bwMode="auto">
          <a:xfrm>
            <a:off x="4211638" y="2205038"/>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4316" name="Line 44"/>
          <p:cNvSpPr>
            <a:spLocks noChangeShapeType="1"/>
          </p:cNvSpPr>
          <p:nvPr/>
        </p:nvSpPr>
        <p:spPr bwMode="auto">
          <a:xfrm flipV="1">
            <a:off x="4265613" y="1520825"/>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4317" name="Freeform 45"/>
          <p:cNvSpPr>
            <a:spLocks/>
          </p:cNvSpPr>
          <p:nvPr/>
        </p:nvSpPr>
        <p:spPr bwMode="auto">
          <a:xfrm>
            <a:off x="4257675" y="1898650"/>
            <a:ext cx="504825" cy="298450"/>
          </a:xfrm>
          <a:custGeom>
            <a:avLst/>
            <a:gdLst>
              <a:gd name="T0" fmla="*/ 0 w 318"/>
              <a:gd name="T1" fmla="*/ 0 h 188"/>
              <a:gd name="T2" fmla="*/ 45 w 318"/>
              <a:gd name="T3" fmla="*/ 45 h 188"/>
              <a:gd name="T4" fmla="*/ 91 w 318"/>
              <a:gd name="T5" fmla="*/ 136 h 188"/>
              <a:gd name="T6" fmla="*/ 182 w 318"/>
              <a:gd name="T7" fmla="*/ 181 h 188"/>
              <a:gd name="T8" fmla="*/ 318 w 318"/>
              <a:gd name="T9" fmla="*/ 181 h 188"/>
            </a:gdLst>
            <a:ahLst/>
            <a:cxnLst>
              <a:cxn ang="0">
                <a:pos x="T0" y="T1"/>
              </a:cxn>
              <a:cxn ang="0">
                <a:pos x="T2" y="T3"/>
              </a:cxn>
              <a:cxn ang="0">
                <a:pos x="T4" y="T5"/>
              </a:cxn>
              <a:cxn ang="0">
                <a:pos x="T6" y="T7"/>
              </a:cxn>
              <a:cxn ang="0">
                <a:pos x="T8" y="T9"/>
              </a:cxn>
            </a:cxnLst>
            <a:rect l="0" t="0" r="r" b="b"/>
            <a:pathLst>
              <a:path w="318" h="188">
                <a:moveTo>
                  <a:pt x="0" y="0"/>
                </a:moveTo>
                <a:cubicBezTo>
                  <a:pt x="15" y="11"/>
                  <a:pt x="30" y="22"/>
                  <a:pt x="45" y="45"/>
                </a:cubicBezTo>
                <a:cubicBezTo>
                  <a:pt x="60" y="68"/>
                  <a:pt x="68" y="113"/>
                  <a:pt x="91" y="136"/>
                </a:cubicBezTo>
                <a:cubicBezTo>
                  <a:pt x="114" y="159"/>
                  <a:pt x="144" y="174"/>
                  <a:pt x="182" y="181"/>
                </a:cubicBezTo>
                <a:cubicBezTo>
                  <a:pt x="220" y="188"/>
                  <a:pt x="269" y="184"/>
                  <a:pt x="318" y="181"/>
                </a:cubicBezTo>
              </a:path>
            </a:pathLst>
          </a:custGeom>
          <a:noFill/>
          <a:ln w="9525" cap="flat">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aphicFrame>
        <p:nvGraphicFramePr>
          <p:cNvPr id="54318" name="Object 46"/>
          <p:cNvGraphicFramePr>
            <a:graphicFrameLocks noChangeAspect="1"/>
          </p:cNvGraphicFramePr>
          <p:nvPr/>
        </p:nvGraphicFramePr>
        <p:xfrm>
          <a:off x="5202238" y="2016125"/>
          <a:ext cx="88900" cy="152400"/>
        </p:xfrm>
        <a:graphic>
          <a:graphicData uri="http://schemas.openxmlformats.org/presentationml/2006/ole">
            <mc:AlternateContent xmlns:mc="http://schemas.openxmlformats.org/markup-compatibility/2006">
              <mc:Choice xmlns:v="urn:schemas-microsoft-com:vml" Requires="v">
                <p:oleObj spid="_x0000_s8273" name="Equation" r:id="rId17" imgW="88560" imgH="152280" progId="Equation.DSMT4">
                  <p:embed/>
                </p:oleObj>
              </mc:Choice>
              <mc:Fallback>
                <p:oleObj name="Equation" r:id="rId17" imgW="88560" imgH="1522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02238" y="2016125"/>
                        <a:ext cx="889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19" name="Object 47"/>
          <p:cNvGraphicFramePr>
            <a:graphicFrameLocks noChangeAspect="1"/>
          </p:cNvGraphicFramePr>
          <p:nvPr/>
        </p:nvGraphicFramePr>
        <p:xfrm>
          <a:off x="4265613" y="1449388"/>
          <a:ext cx="287337" cy="209550"/>
        </p:xfrm>
        <a:graphic>
          <a:graphicData uri="http://schemas.openxmlformats.org/presentationml/2006/ole">
            <mc:AlternateContent xmlns:mc="http://schemas.openxmlformats.org/markup-compatibility/2006">
              <mc:Choice xmlns:v="urn:schemas-microsoft-com:vml" Requires="v">
                <p:oleObj spid="_x0000_s8274" name="Equation" r:id="rId18" imgW="279360" imgH="203040" progId="Equation.DSMT4">
                  <p:embed/>
                </p:oleObj>
              </mc:Choice>
              <mc:Fallback>
                <p:oleObj name="Equation" r:id="rId18" imgW="279360" imgH="2030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65613" y="1449388"/>
                        <a:ext cx="287337"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20" name="Object 48"/>
          <p:cNvGraphicFramePr>
            <a:graphicFrameLocks noChangeAspect="1"/>
          </p:cNvGraphicFramePr>
          <p:nvPr/>
        </p:nvGraphicFramePr>
        <p:xfrm>
          <a:off x="2457450" y="3249613"/>
          <a:ext cx="3751263" cy="822325"/>
        </p:xfrm>
        <a:graphic>
          <a:graphicData uri="http://schemas.openxmlformats.org/presentationml/2006/ole">
            <mc:AlternateContent xmlns:mc="http://schemas.openxmlformats.org/markup-compatibility/2006">
              <mc:Choice xmlns:v="urn:schemas-microsoft-com:vml" Requires="v">
                <p:oleObj spid="_x0000_s8275" name="Equation" r:id="rId19" imgW="1968480" imgH="431640" progId="Equation.DSMT4">
                  <p:embed/>
                </p:oleObj>
              </mc:Choice>
              <mc:Fallback>
                <p:oleObj name="Equation" r:id="rId19" imgW="1968480" imgH="4316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57450" y="3249613"/>
                        <a:ext cx="375126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22" name="Text Box 50"/>
          <p:cNvSpPr txBox="1">
            <a:spLocks noChangeArrowheads="1"/>
          </p:cNvSpPr>
          <p:nvPr/>
        </p:nvSpPr>
        <p:spPr bwMode="auto">
          <a:xfrm>
            <a:off x="2546350" y="4103688"/>
            <a:ext cx="3779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hu-HU" altLang="hu-HU" sz="2400"/>
              <a:t>ahol a T</a:t>
            </a:r>
            <a:r>
              <a:rPr lang="hu-HU" altLang="hu-HU" sz="2400" baseline="-25000"/>
              <a:t>I</a:t>
            </a:r>
            <a:r>
              <a:rPr lang="hu-HU" altLang="hu-HU" sz="2400"/>
              <a:t> &gt; 4T</a:t>
            </a:r>
            <a:r>
              <a:rPr lang="hu-HU" altLang="hu-HU" sz="2400" baseline="-25000"/>
              <a:t>D</a:t>
            </a:r>
            <a:r>
              <a:rPr lang="hu-HU" altLang="hu-HU" sz="2400"/>
              <a:t> ; T</a:t>
            </a:r>
            <a:r>
              <a:rPr lang="hu-HU" altLang="hu-HU" sz="2400" baseline="-25000"/>
              <a:t>D</a:t>
            </a:r>
            <a:r>
              <a:rPr lang="hu-HU" altLang="hu-HU" sz="2400"/>
              <a:t> &gt; 5T</a:t>
            </a:r>
          </a:p>
        </p:txBody>
      </p:sp>
      <p:sp>
        <p:nvSpPr>
          <p:cNvPr id="54323" name="Line 51"/>
          <p:cNvSpPr>
            <a:spLocks noChangeShapeType="1"/>
          </p:cNvSpPr>
          <p:nvPr/>
        </p:nvSpPr>
        <p:spPr bwMode="auto">
          <a:xfrm flipV="1">
            <a:off x="7048500" y="1808163"/>
            <a:ext cx="360363" cy="14287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4324" name="Line 52"/>
          <p:cNvSpPr>
            <a:spLocks noChangeShapeType="1"/>
          </p:cNvSpPr>
          <p:nvPr/>
        </p:nvSpPr>
        <p:spPr bwMode="auto">
          <a:xfrm>
            <a:off x="6462713" y="2178050"/>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4325" name="Line 53"/>
          <p:cNvSpPr>
            <a:spLocks noChangeShapeType="1"/>
          </p:cNvSpPr>
          <p:nvPr/>
        </p:nvSpPr>
        <p:spPr bwMode="auto">
          <a:xfrm flipV="1">
            <a:off x="6516688" y="1493838"/>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4326" name="Freeform 54"/>
          <p:cNvSpPr>
            <a:spLocks/>
          </p:cNvSpPr>
          <p:nvPr/>
        </p:nvSpPr>
        <p:spPr bwMode="auto">
          <a:xfrm>
            <a:off x="6508750" y="1673225"/>
            <a:ext cx="504825" cy="298450"/>
          </a:xfrm>
          <a:custGeom>
            <a:avLst/>
            <a:gdLst>
              <a:gd name="T0" fmla="*/ 0 w 318"/>
              <a:gd name="T1" fmla="*/ 0 h 188"/>
              <a:gd name="T2" fmla="*/ 45 w 318"/>
              <a:gd name="T3" fmla="*/ 45 h 188"/>
              <a:gd name="T4" fmla="*/ 91 w 318"/>
              <a:gd name="T5" fmla="*/ 136 h 188"/>
              <a:gd name="T6" fmla="*/ 182 w 318"/>
              <a:gd name="T7" fmla="*/ 181 h 188"/>
              <a:gd name="T8" fmla="*/ 318 w 318"/>
              <a:gd name="T9" fmla="*/ 181 h 188"/>
            </a:gdLst>
            <a:ahLst/>
            <a:cxnLst>
              <a:cxn ang="0">
                <a:pos x="T0" y="T1"/>
              </a:cxn>
              <a:cxn ang="0">
                <a:pos x="T2" y="T3"/>
              </a:cxn>
              <a:cxn ang="0">
                <a:pos x="T4" y="T5"/>
              </a:cxn>
              <a:cxn ang="0">
                <a:pos x="T6" y="T7"/>
              </a:cxn>
              <a:cxn ang="0">
                <a:pos x="T8" y="T9"/>
              </a:cxn>
            </a:cxnLst>
            <a:rect l="0" t="0" r="r" b="b"/>
            <a:pathLst>
              <a:path w="318" h="188">
                <a:moveTo>
                  <a:pt x="0" y="0"/>
                </a:moveTo>
                <a:cubicBezTo>
                  <a:pt x="15" y="11"/>
                  <a:pt x="30" y="22"/>
                  <a:pt x="45" y="45"/>
                </a:cubicBezTo>
                <a:cubicBezTo>
                  <a:pt x="60" y="68"/>
                  <a:pt x="68" y="113"/>
                  <a:pt x="91" y="136"/>
                </a:cubicBezTo>
                <a:cubicBezTo>
                  <a:pt x="114" y="159"/>
                  <a:pt x="144" y="174"/>
                  <a:pt x="182" y="181"/>
                </a:cubicBezTo>
                <a:cubicBezTo>
                  <a:pt x="220" y="188"/>
                  <a:pt x="269" y="184"/>
                  <a:pt x="318" y="181"/>
                </a:cubicBezTo>
              </a:path>
            </a:pathLst>
          </a:custGeom>
          <a:noFill/>
          <a:ln w="9525" cap="flat">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aphicFrame>
        <p:nvGraphicFramePr>
          <p:cNvPr id="54327" name="Object 55"/>
          <p:cNvGraphicFramePr>
            <a:graphicFrameLocks noChangeAspect="1"/>
          </p:cNvGraphicFramePr>
          <p:nvPr/>
        </p:nvGraphicFramePr>
        <p:xfrm>
          <a:off x="7453313" y="1989138"/>
          <a:ext cx="88900" cy="152400"/>
        </p:xfrm>
        <a:graphic>
          <a:graphicData uri="http://schemas.openxmlformats.org/presentationml/2006/ole">
            <mc:AlternateContent xmlns:mc="http://schemas.openxmlformats.org/markup-compatibility/2006">
              <mc:Choice xmlns:v="urn:schemas-microsoft-com:vml" Requires="v">
                <p:oleObj spid="_x0000_s8276" name="Equation" r:id="rId21" imgW="88560" imgH="152280" progId="Equation.DSMT4">
                  <p:embed/>
                </p:oleObj>
              </mc:Choice>
              <mc:Fallback>
                <p:oleObj name="Equation" r:id="rId21" imgW="88560" imgH="1522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53313" y="1989138"/>
                        <a:ext cx="889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28" name="Object 56"/>
          <p:cNvGraphicFramePr>
            <a:graphicFrameLocks noChangeAspect="1"/>
          </p:cNvGraphicFramePr>
          <p:nvPr/>
        </p:nvGraphicFramePr>
        <p:xfrm>
          <a:off x="6516688" y="1422400"/>
          <a:ext cx="287337" cy="209550"/>
        </p:xfrm>
        <a:graphic>
          <a:graphicData uri="http://schemas.openxmlformats.org/presentationml/2006/ole">
            <mc:AlternateContent xmlns:mc="http://schemas.openxmlformats.org/markup-compatibility/2006">
              <mc:Choice xmlns:v="urn:schemas-microsoft-com:vml" Requires="v">
                <p:oleObj spid="_x0000_s8277" name="Equation" r:id="rId22" imgW="279360" imgH="203040" progId="Equation.DSMT4">
                  <p:embed/>
                </p:oleObj>
              </mc:Choice>
              <mc:Fallback>
                <p:oleObj name="Equation" r:id="rId22" imgW="279360" imgH="2030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16688" y="1422400"/>
                        <a:ext cx="287337"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81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431800" y="549275"/>
            <a:ext cx="8229600" cy="1354138"/>
          </a:xfrm>
        </p:spPr>
        <p:txBody>
          <a:bodyPr/>
          <a:lstStyle/>
          <a:p>
            <a:r>
              <a:rPr lang="hu-HU" altLang="hu-HU" sz="4000" b="0">
                <a:solidFill>
                  <a:schemeClr val="tx1"/>
                </a:solidFill>
                <a:effectLst/>
              </a:rPr>
              <a:t>A párhuzamos PIDT1 és a soros PIPDT1 azonos jellegű</a:t>
            </a:r>
          </a:p>
        </p:txBody>
      </p:sp>
      <p:sp>
        <p:nvSpPr>
          <p:cNvPr id="39948" name="Text Box 12"/>
          <p:cNvSpPr txBox="1">
            <a:spLocks noChangeArrowheads="1"/>
          </p:cNvSpPr>
          <p:nvPr/>
        </p:nvSpPr>
        <p:spPr bwMode="auto">
          <a:xfrm>
            <a:off x="1835150" y="1125538"/>
            <a:ext cx="1657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endParaRPr lang="hu-HU" altLang="hu-HU"/>
          </a:p>
        </p:txBody>
      </p:sp>
      <p:graphicFrame>
        <p:nvGraphicFramePr>
          <p:cNvPr id="40016" name="Object 80"/>
          <p:cNvGraphicFramePr>
            <a:graphicFrameLocks noChangeAspect="1"/>
          </p:cNvGraphicFramePr>
          <p:nvPr/>
        </p:nvGraphicFramePr>
        <p:xfrm>
          <a:off x="484188" y="2303463"/>
          <a:ext cx="8355012" cy="958850"/>
        </p:xfrm>
        <a:graphic>
          <a:graphicData uri="http://schemas.openxmlformats.org/presentationml/2006/ole">
            <mc:AlternateContent xmlns:mc="http://schemas.openxmlformats.org/markup-compatibility/2006">
              <mc:Choice xmlns:v="urn:schemas-microsoft-com:vml" Requires="v">
                <p:oleObj spid="_x0000_s9230" name="Equation" r:id="rId3" imgW="3759120" imgH="431640" progId="Equation.DSMT4">
                  <p:embed/>
                </p:oleObj>
              </mc:Choice>
              <mc:Fallback>
                <p:oleObj name="Equation" r:id="rId3" imgW="375912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88" y="2303463"/>
                        <a:ext cx="8355012"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018" name="Text Box 82"/>
          <p:cNvSpPr txBox="1">
            <a:spLocks noChangeArrowheads="1"/>
          </p:cNvSpPr>
          <p:nvPr/>
        </p:nvSpPr>
        <p:spPr bwMode="auto">
          <a:xfrm>
            <a:off x="701675" y="3338513"/>
            <a:ext cx="80549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hu-HU" altLang="hu-HU" sz="2800" dirty="0"/>
              <a:t>Párhuzamos elrendezés esetén a PIDT1 számlálójában az alábbi egyenlet gyökei a </a:t>
            </a:r>
            <a:r>
              <a:rPr lang="el-GR" altLang="hu-HU" sz="2800" dirty="0"/>
              <a:t>τ</a:t>
            </a:r>
            <a:r>
              <a:rPr lang="hu-HU" altLang="hu-HU" sz="2800" dirty="0"/>
              <a:t>1 és a </a:t>
            </a:r>
            <a:r>
              <a:rPr lang="el-GR" altLang="hu-HU" sz="2800" dirty="0"/>
              <a:t>τ</a:t>
            </a:r>
            <a:r>
              <a:rPr lang="hu-HU" altLang="hu-HU" sz="2800" dirty="0"/>
              <a:t>2 :</a:t>
            </a:r>
            <a:endParaRPr lang="el-GR" altLang="hu-HU" sz="2800" dirty="0"/>
          </a:p>
        </p:txBody>
      </p:sp>
      <p:graphicFrame>
        <p:nvGraphicFramePr>
          <p:cNvPr id="40021" name="Object 85"/>
          <p:cNvGraphicFramePr>
            <a:graphicFrameLocks noGrp="1" noChangeAspect="1"/>
          </p:cNvGraphicFramePr>
          <p:nvPr>
            <p:ph sz="half" idx="1"/>
            <p:extLst>
              <p:ext uri="{D42A27DB-BD31-4B8C-83A1-F6EECF244321}">
                <p14:modId xmlns:p14="http://schemas.microsoft.com/office/powerpoint/2010/main" val="1070442256"/>
              </p:ext>
            </p:extLst>
          </p:nvPr>
        </p:nvGraphicFramePr>
        <p:xfrm>
          <a:off x="701675" y="4509120"/>
          <a:ext cx="4500563" cy="581025"/>
        </p:xfrm>
        <a:graphic>
          <a:graphicData uri="http://schemas.openxmlformats.org/presentationml/2006/ole">
            <mc:AlternateContent xmlns:mc="http://schemas.openxmlformats.org/markup-compatibility/2006">
              <mc:Choice xmlns:v="urn:schemas-microsoft-com:vml" Requires="v">
                <p:oleObj spid="_x0000_s9231" name="Equation" r:id="rId5" imgW="1866600" imgH="241200" progId="Equation.DSMT4">
                  <p:embed/>
                </p:oleObj>
              </mc:Choice>
              <mc:Fallback>
                <p:oleObj name="Equation" r:id="rId5" imgW="186660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675" y="4509120"/>
                        <a:ext cx="450056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99928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r>
              <a:rPr lang="hu-HU" altLang="hu-HU" sz="4000">
                <a:latin typeface="Times New Roman" pitchFamily="18" charset="0"/>
              </a:rPr>
              <a:t>A lead-lag kompenzáló struktúra</a:t>
            </a:r>
            <a:endParaRPr lang="hu-HU" altLang="hu-HU" sz="3200">
              <a:latin typeface="Times New Roman" pitchFamily="18" charset="0"/>
            </a:endParaRPr>
          </a:p>
        </p:txBody>
      </p:sp>
      <p:graphicFrame>
        <p:nvGraphicFramePr>
          <p:cNvPr id="53302" name="Object 54"/>
          <p:cNvGraphicFramePr>
            <a:graphicFrameLocks noGrp="1" noChangeAspect="1"/>
          </p:cNvGraphicFramePr>
          <p:nvPr>
            <p:ph sz="half" idx="2"/>
          </p:nvPr>
        </p:nvGraphicFramePr>
        <p:xfrm>
          <a:off x="1962150" y="2754313"/>
          <a:ext cx="5330825" cy="1223962"/>
        </p:xfrm>
        <a:graphic>
          <a:graphicData uri="http://schemas.openxmlformats.org/presentationml/2006/ole">
            <mc:AlternateContent xmlns:mc="http://schemas.openxmlformats.org/markup-compatibility/2006">
              <mc:Choice xmlns:v="urn:schemas-microsoft-com:vml" Requires="v">
                <p:oleObj spid="_x0000_s10254" name="Equation" r:id="rId3" imgW="1879560" imgH="431640" progId="Equation.DSMT4">
                  <p:embed/>
                </p:oleObj>
              </mc:Choice>
              <mc:Fallback>
                <p:oleObj name="Equation" r:id="rId3" imgW="187956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2754313"/>
                        <a:ext cx="5330825"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3" name="Text Box 5"/>
          <p:cNvSpPr txBox="1">
            <a:spLocks noChangeArrowheads="1"/>
          </p:cNvSpPr>
          <p:nvPr/>
        </p:nvSpPr>
        <p:spPr bwMode="auto">
          <a:xfrm>
            <a:off x="1835150" y="1125538"/>
            <a:ext cx="1657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endParaRPr lang="hu-HU" altLang="hu-HU"/>
          </a:p>
        </p:txBody>
      </p:sp>
      <p:sp>
        <p:nvSpPr>
          <p:cNvPr id="53301" name="Text Box 53"/>
          <p:cNvSpPr txBox="1">
            <a:spLocks noChangeArrowheads="1"/>
          </p:cNvSpPr>
          <p:nvPr/>
        </p:nvSpPr>
        <p:spPr bwMode="auto">
          <a:xfrm>
            <a:off x="881063" y="1673225"/>
            <a:ext cx="73358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hu-HU" altLang="hu-HU" sz="2400"/>
              <a:t>A mechanikus, elektro-mechanikus és a pneumatikus szabályozókban alkalmazták.</a:t>
            </a:r>
          </a:p>
        </p:txBody>
      </p:sp>
      <p:graphicFrame>
        <p:nvGraphicFramePr>
          <p:cNvPr id="53303" name="Object 55"/>
          <p:cNvGraphicFramePr>
            <a:graphicFrameLocks noGrp="1" noChangeAspect="1"/>
          </p:cNvGraphicFramePr>
          <p:nvPr>
            <p:ph sz="half" idx="1"/>
          </p:nvPr>
        </p:nvGraphicFramePr>
        <p:xfrm>
          <a:off x="1871663" y="4508500"/>
          <a:ext cx="5092700" cy="457200"/>
        </p:xfrm>
        <a:graphic>
          <a:graphicData uri="http://schemas.openxmlformats.org/presentationml/2006/ole">
            <mc:AlternateContent xmlns:mc="http://schemas.openxmlformats.org/markup-compatibility/2006">
              <mc:Choice xmlns:v="urn:schemas-microsoft-com:vml" Requires="v">
                <p:oleObj spid="_x0000_s10255" name="Equation" r:id="rId5" imgW="2260440" imgH="203040" progId="Equation.DSMT4">
                  <p:embed/>
                </p:oleObj>
              </mc:Choice>
              <mc:Fallback>
                <p:oleObj name="Equation" r:id="rId5" imgW="226044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1663" y="4508500"/>
                        <a:ext cx="509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54388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7"/>
          <p:cNvSpPr>
            <a:spLocks noGrp="1" noRot="1" noChangeArrowheads="1"/>
          </p:cNvSpPr>
          <p:nvPr>
            <p:ph type="title"/>
          </p:nvPr>
        </p:nvSpPr>
        <p:spPr>
          <a:xfrm>
            <a:off x="457200" y="274638"/>
            <a:ext cx="8229600" cy="777875"/>
          </a:xfrm>
        </p:spPr>
        <p:txBody>
          <a:bodyPr/>
          <a:lstStyle/>
          <a:p>
            <a:r>
              <a:rPr lang="hu-HU" altLang="hu-HU" sz="3600">
                <a:latin typeface="Times New Roman" pitchFamily="18" charset="0"/>
              </a:rPr>
              <a:t>A PI kompenzáló tag</a:t>
            </a:r>
            <a:r>
              <a:rPr lang="hu-HU" altLang="hu-HU"/>
              <a:t> </a:t>
            </a:r>
          </a:p>
        </p:txBody>
      </p:sp>
      <p:sp>
        <p:nvSpPr>
          <p:cNvPr id="20491" name="Text Box 11"/>
          <p:cNvSpPr txBox="1">
            <a:spLocks noChangeArrowheads="1"/>
          </p:cNvSpPr>
          <p:nvPr/>
        </p:nvSpPr>
        <p:spPr bwMode="auto">
          <a:xfrm>
            <a:off x="522288" y="1449388"/>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hu-HU" altLang="hu-HU" sz="2400">
                <a:latin typeface="Times New Roman" pitchFamily="18" charset="0"/>
              </a:rPr>
              <a:t>A PI kompenzáló tag átmeneti függvénye és átviteli függvényének Bode diagramja K</a:t>
            </a:r>
            <a:r>
              <a:rPr lang="hu-HU" altLang="hu-HU" sz="2400" baseline="-25000">
                <a:latin typeface="Times New Roman" pitchFamily="18" charset="0"/>
              </a:rPr>
              <a:t>C</a:t>
            </a:r>
            <a:r>
              <a:rPr lang="hu-HU" altLang="hu-HU" sz="2400">
                <a:latin typeface="Times New Roman" pitchFamily="18" charset="0"/>
              </a:rPr>
              <a:t> = 1 esetén</a:t>
            </a:r>
          </a:p>
        </p:txBody>
      </p:sp>
      <p:pic>
        <p:nvPicPr>
          <p:cNvPr id="20492" name="Picture 12" descr="PI_Bode"/>
          <p:cNvPicPr>
            <a:picLocks noGrp="1" noChangeAspect="1" noChangeArrowheads="1"/>
          </p:cNvPicPr>
          <p:nvPr>
            <p:ph sz="half" idx="3"/>
          </p:nvPr>
        </p:nvPicPr>
        <p:blipFill>
          <a:blip r:embed="rId2">
            <a:extLst>
              <a:ext uri="{28A0092B-C50C-407E-A947-70E740481C1C}">
                <a14:useLocalDpi xmlns:a14="http://schemas.microsoft.com/office/drawing/2010/main" val="0"/>
              </a:ext>
            </a:extLst>
          </a:blip>
          <a:srcRect/>
          <a:stretch>
            <a:fillRect/>
          </a:stretch>
        </p:blipFill>
        <p:spPr>
          <a:xfrm>
            <a:off x="4356100" y="2492375"/>
            <a:ext cx="4397375" cy="3638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93" name="Picture 13" descr="Step_PI"/>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68313" y="3141663"/>
            <a:ext cx="3744912" cy="298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4915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a:xfrm>
            <a:off x="431540" y="548680"/>
            <a:ext cx="8218488" cy="763588"/>
          </a:xfrm>
        </p:spPr>
        <p:txBody>
          <a:bodyPr/>
          <a:lstStyle/>
          <a:p>
            <a:r>
              <a:rPr lang="hu-HU" altLang="hu-HU" dirty="0"/>
              <a:t>Sorrend</a:t>
            </a:r>
          </a:p>
        </p:txBody>
      </p:sp>
      <p:sp>
        <p:nvSpPr>
          <p:cNvPr id="3075" name="Rectangle 3"/>
          <p:cNvSpPr>
            <a:spLocks noGrp="1" noChangeArrowheads="1"/>
          </p:cNvSpPr>
          <p:nvPr>
            <p:ph type="body" sz="half" idx="1"/>
          </p:nvPr>
        </p:nvSpPr>
        <p:spPr>
          <a:xfrm>
            <a:off x="476545" y="1538790"/>
            <a:ext cx="8291513" cy="4591050"/>
          </a:xfrm>
        </p:spPr>
        <p:txBody>
          <a:bodyPr/>
          <a:lstStyle/>
          <a:p>
            <a:pPr algn="just"/>
            <a:r>
              <a:rPr lang="hu-HU" altLang="hu-HU" sz="2800" dirty="0" smtClean="0">
                <a:latin typeface="Times New Roman" pitchFamily="18" charset="0"/>
              </a:rPr>
              <a:t>A </a:t>
            </a:r>
            <a:r>
              <a:rPr lang="hu-HU" altLang="hu-HU" sz="2800" dirty="0">
                <a:latin typeface="Times New Roman" pitchFamily="18" charset="0"/>
              </a:rPr>
              <a:t>szakasz dinamikai jellegének ismeretében (önbeálló vagy integráló, holtidősnek tekinthető-e, stb.) kell megválasztani a kompenzálási struktúrát.</a:t>
            </a:r>
          </a:p>
          <a:p>
            <a:pPr algn="just"/>
            <a:r>
              <a:rPr lang="hu-HU" altLang="hu-HU" sz="2800" dirty="0">
                <a:latin typeface="Times New Roman" pitchFamily="18" charset="0"/>
              </a:rPr>
              <a:t>A kompenzáló tag nélküli felnyitott hurok, más néven eredő szakasz átmeneti vagy körfrekvencia átviteli függvénye vagy pólusainak ismeretében lehet határozni a kompenzáló tag </a:t>
            </a:r>
            <a:r>
              <a:rPr lang="hu-HU" altLang="hu-HU" sz="2800" dirty="0" smtClean="0">
                <a:latin typeface="Times New Roman" pitchFamily="18" charset="0"/>
              </a:rPr>
              <a:t>konkrét </a:t>
            </a:r>
            <a:r>
              <a:rPr lang="hu-HU" altLang="hu-HU" sz="2800" dirty="0">
                <a:latin typeface="Times New Roman" pitchFamily="18" charset="0"/>
              </a:rPr>
              <a:t>paramétereit</a:t>
            </a:r>
            <a:r>
              <a:rPr lang="hu-HU" altLang="hu-HU" sz="2800" dirty="0" smtClean="0">
                <a:latin typeface="Times New Roman" pitchFamily="18" charset="0"/>
              </a:rPr>
              <a:t>.</a:t>
            </a:r>
          </a:p>
          <a:p>
            <a:pPr algn="just"/>
            <a:r>
              <a:rPr lang="hu-HU" altLang="hu-HU" sz="2800" dirty="0">
                <a:latin typeface="Times New Roman" pitchFamily="18" charset="0"/>
              </a:rPr>
              <a:t>Statikusan illeszteni kell a szabályozó kompenzáló elemét a szabályozási kör többi eleme (végrehajtó, szakasz, szabályozó) statikus karakterisztikáihoz</a:t>
            </a:r>
            <a:r>
              <a:rPr lang="hu-HU" altLang="hu-HU" sz="2800" dirty="0" smtClean="0">
                <a:latin typeface="Times New Roman" pitchFamily="18" charset="0"/>
              </a:rPr>
              <a:t>.</a:t>
            </a:r>
            <a:endParaRPr lang="hu-HU" altLang="hu-HU" sz="2800" dirty="0">
              <a:latin typeface="Times New Roman" pitchFamily="18" charset="0"/>
            </a:endParaRPr>
          </a:p>
        </p:txBody>
      </p:sp>
    </p:spTree>
    <p:extLst>
      <p:ext uri="{BB962C8B-B14F-4D97-AF65-F5344CB8AC3E}">
        <p14:creationId xmlns:p14="http://schemas.microsoft.com/office/powerpoint/2010/main" val="3768070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457200" y="274638"/>
            <a:ext cx="8229600" cy="777875"/>
          </a:xfrm>
        </p:spPr>
        <p:txBody>
          <a:bodyPr/>
          <a:lstStyle/>
          <a:p>
            <a:r>
              <a:rPr lang="hu-HU" altLang="hu-HU" sz="3600">
                <a:latin typeface="Times New Roman" pitchFamily="18" charset="0"/>
              </a:rPr>
              <a:t>A PDT kompenzáló tag</a:t>
            </a:r>
            <a:r>
              <a:rPr lang="hu-HU" altLang="hu-HU"/>
              <a:t> </a:t>
            </a:r>
          </a:p>
        </p:txBody>
      </p:sp>
      <p:pic>
        <p:nvPicPr>
          <p:cNvPr id="32776" name="Picture 8" descr="step_gdt"/>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95288" y="3429000"/>
            <a:ext cx="3459162" cy="274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777" name="Picture 9" descr="bode_gdt"/>
          <p:cNvPicPr>
            <a:picLocks noGrp="1" noChangeAspect="1" noChangeArrowheads="1"/>
          </p:cNvPicPr>
          <p:nvPr>
            <p:ph sz="half" idx="3"/>
          </p:nvPr>
        </p:nvPicPr>
        <p:blipFill>
          <a:blip r:embed="rId4">
            <a:extLst>
              <a:ext uri="{28A0092B-C50C-407E-A947-70E740481C1C}">
                <a14:useLocalDpi xmlns:a14="http://schemas.microsoft.com/office/drawing/2010/main" val="0"/>
              </a:ext>
            </a:extLst>
          </a:blip>
          <a:srcRect/>
          <a:stretch>
            <a:fillRect/>
          </a:stretch>
        </p:blipFill>
        <p:spPr>
          <a:xfrm>
            <a:off x="4140200" y="2173288"/>
            <a:ext cx="4679950" cy="4019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1" name="Text Box 3"/>
          <p:cNvSpPr txBox="1">
            <a:spLocks noChangeArrowheads="1"/>
          </p:cNvSpPr>
          <p:nvPr/>
        </p:nvSpPr>
        <p:spPr bwMode="auto">
          <a:xfrm>
            <a:off x="395288" y="1125538"/>
            <a:ext cx="7993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hu-HU" altLang="hu-HU" sz="2400">
                <a:latin typeface="Times New Roman" pitchFamily="18" charset="0"/>
              </a:rPr>
              <a:t>A PDT kompenzáló tag átmeneti függvénye és átviteli függvényének Bode diagramja</a:t>
            </a:r>
          </a:p>
        </p:txBody>
      </p:sp>
      <p:sp>
        <p:nvSpPr>
          <p:cNvPr id="32778" name="Text Box 10"/>
          <p:cNvSpPr txBox="1">
            <a:spLocks noChangeArrowheads="1"/>
          </p:cNvSpPr>
          <p:nvPr/>
        </p:nvSpPr>
        <p:spPr bwMode="auto">
          <a:xfrm>
            <a:off x="385763" y="1898650"/>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hu-HU" altLang="hu-HU" sz="2400">
                <a:latin typeface="Times New Roman" pitchFamily="18" charset="0"/>
              </a:rPr>
              <a:t>A differenciális erősítés</a:t>
            </a:r>
          </a:p>
        </p:txBody>
      </p:sp>
      <p:graphicFrame>
        <p:nvGraphicFramePr>
          <p:cNvPr id="32779" name="Object 11"/>
          <p:cNvGraphicFramePr>
            <a:graphicFrameLocks noGrp="1" noChangeAspect="1"/>
          </p:cNvGraphicFramePr>
          <p:nvPr>
            <p:ph sz="quarter" idx="1"/>
          </p:nvPr>
        </p:nvGraphicFramePr>
        <p:xfrm>
          <a:off x="1331913" y="2397125"/>
          <a:ext cx="1709737" cy="828675"/>
        </p:xfrm>
        <a:graphic>
          <a:graphicData uri="http://schemas.openxmlformats.org/presentationml/2006/ole">
            <mc:AlternateContent xmlns:mc="http://schemas.openxmlformats.org/markup-compatibility/2006">
              <mc:Choice xmlns:v="urn:schemas-microsoft-com:vml" Requires="v">
                <p:oleObj spid="_x0000_s11272" name="Equation" r:id="rId5" imgW="812520" imgH="393480" progId="Equation.DSMT4">
                  <p:embed/>
                </p:oleObj>
              </mc:Choice>
              <mc:Fallback>
                <p:oleObj name="Equation" r:id="rId5" imgW="81252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397125"/>
                        <a:ext cx="1709737"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32177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457200" y="274638"/>
            <a:ext cx="8229600" cy="777875"/>
          </a:xfrm>
        </p:spPr>
        <p:txBody>
          <a:bodyPr/>
          <a:lstStyle/>
          <a:p>
            <a:r>
              <a:rPr lang="hu-HU" altLang="hu-HU" sz="3600">
                <a:latin typeface="Times New Roman" pitchFamily="18" charset="0"/>
              </a:rPr>
              <a:t>A PIDT kompenzáló tag</a:t>
            </a:r>
            <a:r>
              <a:rPr lang="hu-HU" altLang="hu-HU"/>
              <a:t> </a:t>
            </a:r>
          </a:p>
        </p:txBody>
      </p:sp>
      <p:sp>
        <p:nvSpPr>
          <p:cNvPr id="33797" name="Text Box 5"/>
          <p:cNvSpPr txBox="1">
            <a:spLocks noChangeArrowheads="1"/>
          </p:cNvSpPr>
          <p:nvPr/>
        </p:nvSpPr>
        <p:spPr bwMode="auto">
          <a:xfrm>
            <a:off x="395288" y="1125538"/>
            <a:ext cx="7993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hu-HU" altLang="hu-HU" sz="2400">
                <a:latin typeface="Times New Roman" pitchFamily="18" charset="0"/>
              </a:rPr>
              <a:t>A PIDT kompenzáló tag átmeneti függvénye és átviteli függvényének Bode diagramja. (A PIPDT hasonló!)</a:t>
            </a:r>
          </a:p>
        </p:txBody>
      </p:sp>
      <p:sp>
        <p:nvSpPr>
          <p:cNvPr id="33798" name="Text Box 6"/>
          <p:cNvSpPr txBox="1">
            <a:spLocks noChangeArrowheads="1"/>
          </p:cNvSpPr>
          <p:nvPr/>
        </p:nvSpPr>
        <p:spPr bwMode="auto">
          <a:xfrm>
            <a:off x="468313" y="2060575"/>
            <a:ext cx="33829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hu-HU" altLang="hu-HU" sz="2400">
                <a:latin typeface="Times New Roman" pitchFamily="18" charset="0"/>
              </a:rPr>
              <a:t>A T</a:t>
            </a:r>
            <a:r>
              <a:rPr lang="hu-HU" altLang="hu-HU" sz="2400" baseline="-25000">
                <a:latin typeface="Times New Roman" pitchFamily="18" charset="0"/>
              </a:rPr>
              <a:t>I</a:t>
            </a:r>
            <a:r>
              <a:rPr lang="hu-HU" altLang="hu-HU" sz="2400">
                <a:latin typeface="Times New Roman" pitchFamily="18" charset="0"/>
              </a:rPr>
              <a:t> </a:t>
            </a:r>
            <a:r>
              <a:rPr lang="hu-HU" altLang="hu-HU" sz="2400">
                <a:latin typeface="Times New Roman" pitchFamily="18" charset="0"/>
                <a:cs typeface="Times New Roman" pitchFamily="18" charset="0"/>
              </a:rPr>
              <a:t>≥ 4T</a:t>
            </a:r>
            <a:r>
              <a:rPr lang="hu-HU" altLang="hu-HU" sz="2400" baseline="-25000">
                <a:latin typeface="Times New Roman" pitchFamily="18" charset="0"/>
                <a:cs typeface="Times New Roman" pitchFamily="18" charset="0"/>
              </a:rPr>
              <a:t>D</a:t>
            </a:r>
            <a:r>
              <a:rPr lang="hu-HU" altLang="hu-HU" sz="2400">
                <a:latin typeface="Times New Roman" pitchFamily="18" charset="0"/>
                <a:cs typeface="Times New Roman" pitchFamily="18" charset="0"/>
              </a:rPr>
              <a:t> arányt célszerű betartani</a:t>
            </a:r>
          </a:p>
        </p:txBody>
      </p:sp>
      <p:pic>
        <p:nvPicPr>
          <p:cNvPr id="33807" name="Picture 15" descr="pid_bode"/>
          <p:cNvPicPr>
            <a:picLocks noGrp="1" noChangeAspect="1" noChangeArrowheads="1"/>
          </p:cNvPicPr>
          <p:nvPr>
            <p:ph sz="half" idx="3"/>
          </p:nvPr>
        </p:nvPicPr>
        <p:blipFill>
          <a:blip r:embed="rId2">
            <a:extLst>
              <a:ext uri="{28A0092B-C50C-407E-A947-70E740481C1C}">
                <a14:useLocalDpi xmlns:a14="http://schemas.microsoft.com/office/drawing/2010/main" val="0"/>
              </a:ext>
            </a:extLst>
          </a:blip>
          <a:srcRect/>
          <a:stretch>
            <a:fillRect/>
          </a:stretch>
        </p:blipFill>
        <p:spPr>
          <a:xfrm>
            <a:off x="4284663" y="2708275"/>
            <a:ext cx="4402137" cy="3790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808" name="Picture 16" descr="pidStep"/>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68313" y="3357563"/>
            <a:ext cx="3527425" cy="3100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92897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a:xfrm>
            <a:off x="685800" y="233363"/>
            <a:ext cx="7800975" cy="990600"/>
          </a:xfrm>
        </p:spPr>
        <p:txBody>
          <a:bodyPr/>
          <a:lstStyle/>
          <a:p>
            <a:pPr eaLnBrk="1" hangingPunct="1">
              <a:defRPr/>
            </a:pPr>
            <a:r>
              <a:rPr lang="hu-HU" altLang="hu-HU" sz="3200" smtClean="0"/>
              <a:t>Egyhurkos zárt szabályozási statikus illesztése</a:t>
            </a:r>
          </a:p>
        </p:txBody>
      </p:sp>
      <p:sp>
        <p:nvSpPr>
          <p:cNvPr id="5123" name="Rectangle 3"/>
          <p:cNvSpPr>
            <a:spLocks noChangeArrowheads="1"/>
          </p:cNvSpPr>
          <p:nvPr/>
        </p:nvSpPr>
        <p:spPr bwMode="auto">
          <a:xfrm>
            <a:off x="7319963" y="1633538"/>
            <a:ext cx="838200" cy="533400"/>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5124" name="Rectangle 4"/>
          <p:cNvSpPr>
            <a:spLocks noChangeArrowheads="1"/>
          </p:cNvSpPr>
          <p:nvPr/>
        </p:nvSpPr>
        <p:spPr bwMode="auto">
          <a:xfrm>
            <a:off x="3903663" y="1633538"/>
            <a:ext cx="838200" cy="533400"/>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5125" name="Rectangle 5"/>
          <p:cNvSpPr>
            <a:spLocks noChangeArrowheads="1"/>
          </p:cNvSpPr>
          <p:nvPr/>
        </p:nvSpPr>
        <p:spPr bwMode="auto">
          <a:xfrm>
            <a:off x="5713413" y="1633538"/>
            <a:ext cx="838200" cy="533400"/>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5126" name="Rectangle 6"/>
          <p:cNvSpPr>
            <a:spLocks noChangeArrowheads="1"/>
          </p:cNvSpPr>
          <p:nvPr/>
        </p:nvSpPr>
        <p:spPr bwMode="auto">
          <a:xfrm>
            <a:off x="5713413" y="2665413"/>
            <a:ext cx="838200" cy="533400"/>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5127" name="Line 7"/>
          <p:cNvSpPr>
            <a:spLocks noChangeShapeType="1"/>
          </p:cNvSpPr>
          <p:nvPr/>
        </p:nvSpPr>
        <p:spPr bwMode="auto">
          <a:xfrm flipV="1">
            <a:off x="4329113" y="2166938"/>
            <a:ext cx="0" cy="803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28" name="Line 8"/>
          <p:cNvSpPr>
            <a:spLocks noChangeShapeType="1"/>
          </p:cNvSpPr>
          <p:nvPr/>
        </p:nvSpPr>
        <p:spPr bwMode="auto">
          <a:xfrm>
            <a:off x="4329113" y="2970213"/>
            <a:ext cx="1384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29" name="Line 9"/>
          <p:cNvSpPr>
            <a:spLocks noChangeShapeType="1"/>
          </p:cNvSpPr>
          <p:nvPr/>
        </p:nvSpPr>
        <p:spPr bwMode="auto">
          <a:xfrm>
            <a:off x="8191500" y="1900238"/>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30" name="Line 10"/>
          <p:cNvSpPr>
            <a:spLocks noChangeShapeType="1"/>
          </p:cNvSpPr>
          <p:nvPr/>
        </p:nvSpPr>
        <p:spPr bwMode="auto">
          <a:xfrm flipH="1">
            <a:off x="6551613" y="2965450"/>
            <a:ext cx="1935162" cy="4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31" name="Line 11"/>
          <p:cNvSpPr>
            <a:spLocks noChangeShapeType="1"/>
          </p:cNvSpPr>
          <p:nvPr/>
        </p:nvSpPr>
        <p:spPr bwMode="auto">
          <a:xfrm flipV="1">
            <a:off x="8486775" y="189865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32" name="Line 12"/>
          <p:cNvSpPr>
            <a:spLocks noChangeShapeType="1"/>
          </p:cNvSpPr>
          <p:nvPr/>
        </p:nvSpPr>
        <p:spPr bwMode="auto">
          <a:xfrm flipV="1">
            <a:off x="4759325" y="1898650"/>
            <a:ext cx="954088"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33" name="Line 13"/>
          <p:cNvSpPr>
            <a:spLocks noChangeShapeType="1"/>
          </p:cNvSpPr>
          <p:nvPr/>
        </p:nvSpPr>
        <p:spPr bwMode="auto">
          <a:xfrm>
            <a:off x="6551613" y="1900238"/>
            <a:ext cx="768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34" name="Line 14"/>
          <p:cNvSpPr>
            <a:spLocks noChangeShapeType="1"/>
          </p:cNvSpPr>
          <p:nvPr/>
        </p:nvSpPr>
        <p:spPr bwMode="auto">
          <a:xfrm>
            <a:off x="7670800" y="1046163"/>
            <a:ext cx="0" cy="587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35" name="Line 15"/>
          <p:cNvSpPr>
            <a:spLocks noChangeShapeType="1"/>
          </p:cNvSpPr>
          <p:nvPr/>
        </p:nvSpPr>
        <p:spPr bwMode="auto">
          <a:xfrm flipV="1">
            <a:off x="1992313" y="2363788"/>
            <a:ext cx="0" cy="33718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36" name="Line 16"/>
          <p:cNvSpPr>
            <a:spLocks noChangeShapeType="1"/>
          </p:cNvSpPr>
          <p:nvPr/>
        </p:nvSpPr>
        <p:spPr bwMode="auto">
          <a:xfrm rot="5400000" flipH="1" flipV="1">
            <a:off x="2071688" y="2287588"/>
            <a:ext cx="0" cy="35179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37" name="Text Box 17"/>
          <p:cNvSpPr txBox="1">
            <a:spLocks noChangeArrowheads="1"/>
          </p:cNvSpPr>
          <p:nvPr/>
        </p:nvSpPr>
        <p:spPr bwMode="auto">
          <a:xfrm>
            <a:off x="2032000" y="2190750"/>
            <a:ext cx="258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Y</a:t>
            </a:r>
          </a:p>
        </p:txBody>
      </p:sp>
      <p:sp>
        <p:nvSpPr>
          <p:cNvPr id="5138" name="Text Box 18"/>
          <p:cNvSpPr txBox="1">
            <a:spLocks noChangeArrowheads="1"/>
          </p:cNvSpPr>
          <p:nvPr/>
        </p:nvSpPr>
        <p:spPr bwMode="auto">
          <a:xfrm>
            <a:off x="3819525" y="3763963"/>
            <a:ext cx="3921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a:latin typeface="Times New Roman" pitchFamily="18" charset="0"/>
              </a:rPr>
              <a:t>U</a:t>
            </a:r>
            <a:r>
              <a:rPr lang="en-GB" altLang="hu-HU" baseline="-25000">
                <a:latin typeface="Times New Roman" pitchFamily="18" charset="0"/>
              </a:rPr>
              <a:t>M</a:t>
            </a:r>
            <a:endParaRPr lang="hu-HU" altLang="hu-HU" sz="2400">
              <a:latin typeface="Times New Roman" pitchFamily="18" charset="0"/>
            </a:endParaRPr>
          </a:p>
        </p:txBody>
      </p:sp>
      <p:sp>
        <p:nvSpPr>
          <p:cNvPr id="5139" name="Text Box 19"/>
          <p:cNvSpPr txBox="1">
            <a:spLocks noChangeArrowheads="1"/>
          </p:cNvSpPr>
          <p:nvPr/>
        </p:nvSpPr>
        <p:spPr bwMode="auto">
          <a:xfrm>
            <a:off x="2054225" y="5591175"/>
            <a:ext cx="258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U</a:t>
            </a:r>
          </a:p>
        </p:txBody>
      </p:sp>
      <p:sp>
        <p:nvSpPr>
          <p:cNvPr id="5140" name="Text Box 20"/>
          <p:cNvSpPr txBox="1">
            <a:spLocks noChangeArrowheads="1"/>
          </p:cNvSpPr>
          <p:nvPr/>
        </p:nvSpPr>
        <p:spPr bwMode="auto">
          <a:xfrm>
            <a:off x="285750" y="3711575"/>
            <a:ext cx="392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Y</a:t>
            </a:r>
            <a:r>
              <a:rPr lang="hu-HU" altLang="hu-HU" sz="2000" baseline="-25000">
                <a:latin typeface="Times New Roman" pitchFamily="18" charset="0"/>
              </a:rPr>
              <a:t>M</a:t>
            </a:r>
            <a:endParaRPr lang="hu-HU" altLang="hu-HU" sz="2000">
              <a:latin typeface="Times New Roman" pitchFamily="18" charset="0"/>
            </a:endParaRPr>
          </a:p>
        </p:txBody>
      </p:sp>
      <p:sp>
        <p:nvSpPr>
          <p:cNvPr id="5141" name="Freeform 21"/>
          <p:cNvSpPr>
            <a:spLocks/>
          </p:cNvSpPr>
          <p:nvPr/>
        </p:nvSpPr>
        <p:spPr bwMode="auto">
          <a:xfrm>
            <a:off x="1992313" y="2449513"/>
            <a:ext cx="1736725" cy="1600200"/>
          </a:xfrm>
          <a:custGeom>
            <a:avLst/>
            <a:gdLst>
              <a:gd name="T0" fmla="*/ 0 w 1094"/>
              <a:gd name="T1" fmla="*/ 1600200 h 824"/>
              <a:gd name="T2" fmla="*/ 344488 w 1094"/>
              <a:gd name="T3" fmla="*/ 1497275 h 824"/>
              <a:gd name="T4" fmla="*/ 773113 w 1094"/>
              <a:gd name="T5" fmla="*/ 1190440 h 824"/>
              <a:gd name="T6" fmla="*/ 1349375 w 1094"/>
              <a:gd name="T7" fmla="*/ 242749 h 824"/>
              <a:gd name="T8" fmla="*/ 1736725 w 1094"/>
              <a:gd name="T9" fmla="*/ 0 h 8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4" h="824">
                <a:moveTo>
                  <a:pt x="0" y="824"/>
                </a:moveTo>
                <a:cubicBezTo>
                  <a:pt x="68" y="815"/>
                  <a:pt x="136" y="806"/>
                  <a:pt x="217" y="771"/>
                </a:cubicBezTo>
                <a:cubicBezTo>
                  <a:pt x="298" y="736"/>
                  <a:pt x="382" y="721"/>
                  <a:pt x="487" y="613"/>
                </a:cubicBezTo>
                <a:cubicBezTo>
                  <a:pt x="592" y="505"/>
                  <a:pt x="749" y="227"/>
                  <a:pt x="850" y="125"/>
                </a:cubicBezTo>
                <a:cubicBezTo>
                  <a:pt x="951" y="23"/>
                  <a:pt x="1053" y="21"/>
                  <a:pt x="109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42" name="Line 22"/>
          <p:cNvSpPr>
            <a:spLocks noChangeShapeType="1"/>
          </p:cNvSpPr>
          <p:nvPr/>
        </p:nvSpPr>
        <p:spPr bwMode="auto">
          <a:xfrm rot="16200000" flipH="1">
            <a:off x="695325" y="2752726"/>
            <a:ext cx="1120775" cy="1454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43" name="Line 23"/>
          <p:cNvSpPr>
            <a:spLocks noChangeShapeType="1"/>
          </p:cNvSpPr>
          <p:nvPr/>
        </p:nvSpPr>
        <p:spPr bwMode="auto">
          <a:xfrm rot="5400000">
            <a:off x="751681" y="4180682"/>
            <a:ext cx="1349375" cy="11191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44" name="Line 24"/>
          <p:cNvSpPr>
            <a:spLocks noChangeShapeType="1"/>
          </p:cNvSpPr>
          <p:nvPr/>
        </p:nvSpPr>
        <p:spPr bwMode="auto">
          <a:xfrm flipV="1">
            <a:off x="2913063" y="3411538"/>
            <a:ext cx="0" cy="1622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45" name="Line 25"/>
          <p:cNvSpPr>
            <a:spLocks noChangeShapeType="1"/>
          </p:cNvSpPr>
          <p:nvPr/>
        </p:nvSpPr>
        <p:spPr bwMode="auto">
          <a:xfrm flipH="1" flipV="1">
            <a:off x="1174750" y="3421063"/>
            <a:ext cx="1727200"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46" name="Line 26"/>
          <p:cNvSpPr>
            <a:spLocks noChangeShapeType="1"/>
          </p:cNvSpPr>
          <p:nvPr/>
        </p:nvSpPr>
        <p:spPr bwMode="auto">
          <a:xfrm>
            <a:off x="1217613" y="5019675"/>
            <a:ext cx="16954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47" name="Line 27"/>
          <p:cNvSpPr>
            <a:spLocks noChangeShapeType="1"/>
          </p:cNvSpPr>
          <p:nvPr/>
        </p:nvSpPr>
        <p:spPr bwMode="auto">
          <a:xfrm flipV="1">
            <a:off x="1196975" y="3402013"/>
            <a:ext cx="0" cy="16303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48" name="Freeform 28"/>
          <p:cNvSpPr>
            <a:spLocks/>
          </p:cNvSpPr>
          <p:nvPr/>
        </p:nvSpPr>
        <p:spPr bwMode="auto">
          <a:xfrm>
            <a:off x="1984375" y="4035425"/>
            <a:ext cx="1619250" cy="1306513"/>
          </a:xfrm>
          <a:custGeom>
            <a:avLst/>
            <a:gdLst>
              <a:gd name="T0" fmla="*/ 0 w 1020"/>
              <a:gd name="T1" fmla="*/ 0 h 823"/>
              <a:gd name="T2" fmla="*/ 223838 w 1020"/>
              <a:gd name="T3" fmla="*/ 450850 h 823"/>
              <a:gd name="T4" fmla="*/ 493713 w 1020"/>
              <a:gd name="T5" fmla="*/ 765175 h 823"/>
              <a:gd name="T6" fmla="*/ 1123950 w 1020"/>
              <a:gd name="T7" fmla="*/ 1081088 h 823"/>
              <a:gd name="T8" fmla="*/ 1619250 w 1020"/>
              <a:gd name="T9" fmla="*/ 1306513 h 8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0" h="823">
                <a:moveTo>
                  <a:pt x="0" y="0"/>
                </a:moveTo>
                <a:cubicBezTo>
                  <a:pt x="44" y="102"/>
                  <a:pt x="89" y="204"/>
                  <a:pt x="141" y="284"/>
                </a:cubicBezTo>
                <a:cubicBezTo>
                  <a:pt x="193" y="364"/>
                  <a:pt x="217" y="416"/>
                  <a:pt x="311" y="482"/>
                </a:cubicBezTo>
                <a:cubicBezTo>
                  <a:pt x="405" y="548"/>
                  <a:pt x="590" y="624"/>
                  <a:pt x="708" y="681"/>
                </a:cubicBezTo>
                <a:cubicBezTo>
                  <a:pt x="826" y="738"/>
                  <a:pt x="923" y="780"/>
                  <a:pt x="1020" y="8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149" name="Freeform 29"/>
          <p:cNvSpPr>
            <a:spLocks/>
          </p:cNvSpPr>
          <p:nvPr/>
        </p:nvSpPr>
        <p:spPr bwMode="auto">
          <a:xfrm>
            <a:off x="2119313" y="2641600"/>
            <a:ext cx="1665287" cy="1408113"/>
          </a:xfrm>
          <a:custGeom>
            <a:avLst/>
            <a:gdLst>
              <a:gd name="T0" fmla="*/ 0 w 1094"/>
              <a:gd name="T1" fmla="*/ 1408113 h 824"/>
              <a:gd name="T2" fmla="*/ 330317 w 1094"/>
              <a:gd name="T3" fmla="*/ 1317543 h 824"/>
              <a:gd name="T4" fmla="*/ 741311 w 1094"/>
              <a:gd name="T5" fmla="*/ 1047540 h 824"/>
              <a:gd name="T6" fmla="*/ 1293870 w 1094"/>
              <a:gd name="T7" fmla="*/ 213609 h 824"/>
              <a:gd name="T8" fmla="*/ 1665287 w 1094"/>
              <a:gd name="T9" fmla="*/ 0 h 8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4" h="824">
                <a:moveTo>
                  <a:pt x="0" y="824"/>
                </a:moveTo>
                <a:cubicBezTo>
                  <a:pt x="68" y="815"/>
                  <a:pt x="136" y="806"/>
                  <a:pt x="217" y="771"/>
                </a:cubicBezTo>
                <a:cubicBezTo>
                  <a:pt x="298" y="736"/>
                  <a:pt x="382" y="721"/>
                  <a:pt x="487" y="613"/>
                </a:cubicBezTo>
                <a:cubicBezTo>
                  <a:pt x="592" y="505"/>
                  <a:pt x="749" y="227"/>
                  <a:pt x="850" y="125"/>
                </a:cubicBezTo>
                <a:cubicBezTo>
                  <a:pt x="951" y="23"/>
                  <a:pt x="1053" y="21"/>
                  <a:pt x="1094" y="0"/>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50" name="Line 30"/>
          <p:cNvSpPr>
            <a:spLocks noChangeShapeType="1"/>
          </p:cNvSpPr>
          <p:nvPr/>
        </p:nvSpPr>
        <p:spPr bwMode="auto">
          <a:xfrm flipH="1">
            <a:off x="1443038" y="3630613"/>
            <a:ext cx="148590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151" name="Line 31"/>
          <p:cNvSpPr>
            <a:spLocks noChangeShapeType="1"/>
          </p:cNvSpPr>
          <p:nvPr/>
        </p:nvSpPr>
        <p:spPr bwMode="auto">
          <a:xfrm>
            <a:off x="1489075" y="3630613"/>
            <a:ext cx="0" cy="1081087"/>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152" name="Line 32"/>
          <p:cNvSpPr>
            <a:spLocks noChangeShapeType="1"/>
          </p:cNvSpPr>
          <p:nvPr/>
        </p:nvSpPr>
        <p:spPr bwMode="auto">
          <a:xfrm>
            <a:off x="1489075" y="4665663"/>
            <a:ext cx="854075"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153" name="Line 33"/>
          <p:cNvSpPr>
            <a:spLocks noChangeShapeType="1"/>
          </p:cNvSpPr>
          <p:nvPr/>
        </p:nvSpPr>
        <p:spPr bwMode="auto">
          <a:xfrm flipV="1">
            <a:off x="2298700" y="4035425"/>
            <a:ext cx="0" cy="630238"/>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154" name="Line 34"/>
          <p:cNvSpPr>
            <a:spLocks noChangeShapeType="1"/>
          </p:cNvSpPr>
          <p:nvPr/>
        </p:nvSpPr>
        <p:spPr bwMode="auto">
          <a:xfrm>
            <a:off x="542925" y="4576763"/>
            <a:ext cx="1304925" cy="809625"/>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155" name="Line 35"/>
          <p:cNvSpPr>
            <a:spLocks noChangeShapeType="1"/>
          </p:cNvSpPr>
          <p:nvPr/>
        </p:nvSpPr>
        <p:spPr bwMode="auto">
          <a:xfrm flipH="1">
            <a:off x="1398588" y="3676650"/>
            <a:ext cx="1485900" cy="0"/>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156" name="Line 36"/>
          <p:cNvSpPr>
            <a:spLocks noChangeShapeType="1"/>
          </p:cNvSpPr>
          <p:nvPr/>
        </p:nvSpPr>
        <p:spPr bwMode="auto">
          <a:xfrm>
            <a:off x="1443038" y="3721100"/>
            <a:ext cx="0" cy="1439863"/>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157" name="Line 37"/>
          <p:cNvSpPr>
            <a:spLocks noChangeShapeType="1"/>
          </p:cNvSpPr>
          <p:nvPr/>
        </p:nvSpPr>
        <p:spPr bwMode="auto">
          <a:xfrm>
            <a:off x="1443038" y="5116513"/>
            <a:ext cx="1665287" cy="0"/>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158" name="Line 38"/>
          <p:cNvSpPr>
            <a:spLocks noChangeShapeType="1"/>
          </p:cNvSpPr>
          <p:nvPr/>
        </p:nvSpPr>
        <p:spPr bwMode="auto">
          <a:xfrm flipV="1">
            <a:off x="3063875" y="3451225"/>
            <a:ext cx="0" cy="1666875"/>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59" name="Line 39"/>
          <p:cNvSpPr>
            <a:spLocks noChangeShapeType="1"/>
          </p:cNvSpPr>
          <p:nvPr/>
        </p:nvSpPr>
        <p:spPr bwMode="auto">
          <a:xfrm flipH="1" flipV="1">
            <a:off x="1354138" y="3495675"/>
            <a:ext cx="1727200" cy="1588"/>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160" name="Text Box 40"/>
          <p:cNvSpPr txBox="1">
            <a:spLocks noChangeArrowheads="1"/>
          </p:cNvSpPr>
          <p:nvPr/>
        </p:nvSpPr>
        <p:spPr bwMode="auto">
          <a:xfrm>
            <a:off x="6821488" y="2641600"/>
            <a:ext cx="2587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Y</a:t>
            </a:r>
          </a:p>
        </p:txBody>
      </p:sp>
      <p:sp>
        <p:nvSpPr>
          <p:cNvPr id="5161" name="Text Box 41"/>
          <p:cNvSpPr txBox="1">
            <a:spLocks noChangeArrowheads="1"/>
          </p:cNvSpPr>
          <p:nvPr/>
        </p:nvSpPr>
        <p:spPr bwMode="auto">
          <a:xfrm>
            <a:off x="6727825" y="1568450"/>
            <a:ext cx="4095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a:latin typeface="Times New Roman" pitchFamily="18" charset="0"/>
              </a:rPr>
              <a:t>U</a:t>
            </a:r>
            <a:r>
              <a:rPr lang="en-GB" altLang="hu-HU" baseline="-25000">
                <a:latin typeface="Times New Roman" pitchFamily="18" charset="0"/>
              </a:rPr>
              <a:t>M</a:t>
            </a:r>
            <a:endParaRPr lang="hu-HU" altLang="hu-HU" sz="2400">
              <a:latin typeface="Times New Roman" pitchFamily="18" charset="0"/>
            </a:endParaRPr>
          </a:p>
        </p:txBody>
      </p:sp>
      <p:sp>
        <p:nvSpPr>
          <p:cNvPr id="5162" name="Text Box 42"/>
          <p:cNvSpPr txBox="1">
            <a:spLocks noChangeArrowheads="1"/>
          </p:cNvSpPr>
          <p:nvPr/>
        </p:nvSpPr>
        <p:spPr bwMode="auto">
          <a:xfrm>
            <a:off x="4930775" y="1568450"/>
            <a:ext cx="258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U</a:t>
            </a:r>
          </a:p>
        </p:txBody>
      </p:sp>
      <p:sp>
        <p:nvSpPr>
          <p:cNvPr id="5163" name="Text Box 43"/>
          <p:cNvSpPr txBox="1">
            <a:spLocks noChangeArrowheads="1"/>
          </p:cNvSpPr>
          <p:nvPr/>
        </p:nvSpPr>
        <p:spPr bwMode="auto">
          <a:xfrm>
            <a:off x="4932363" y="2619375"/>
            <a:ext cx="392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Y</a:t>
            </a:r>
            <a:r>
              <a:rPr lang="hu-HU" altLang="hu-HU" sz="2000" baseline="-25000">
                <a:latin typeface="Times New Roman" pitchFamily="18" charset="0"/>
              </a:rPr>
              <a:t>M</a:t>
            </a:r>
            <a:endParaRPr lang="hu-HU" altLang="hu-HU" sz="2000">
              <a:latin typeface="Times New Roman" pitchFamily="18" charset="0"/>
            </a:endParaRPr>
          </a:p>
        </p:txBody>
      </p:sp>
      <p:sp>
        <p:nvSpPr>
          <p:cNvPr id="5164" name="Text Box 44"/>
          <p:cNvSpPr txBox="1">
            <a:spLocks noChangeArrowheads="1"/>
          </p:cNvSpPr>
          <p:nvPr/>
        </p:nvSpPr>
        <p:spPr bwMode="auto">
          <a:xfrm>
            <a:off x="4329113" y="3527425"/>
            <a:ext cx="4471987"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A szakasz statikus karakterisztikájának felvétele átlagos üzemi jellemző értékek mellett történik</a:t>
            </a:r>
            <a:r>
              <a:rPr lang="hu-HU" altLang="hu-HU"/>
              <a:t>. </a:t>
            </a:r>
            <a:r>
              <a:rPr lang="hu-HU" altLang="hu-HU" sz="2000">
                <a:latin typeface="Times New Roman" pitchFamily="18" charset="0"/>
              </a:rPr>
              <a:t>Az eltérés az átlagos üzemi értékektől a zavarjellemző.</a:t>
            </a:r>
          </a:p>
          <a:p>
            <a:r>
              <a:rPr lang="hu-HU" altLang="hu-HU" sz="2000">
                <a:latin typeface="Times New Roman" pitchFamily="18" charset="0"/>
              </a:rPr>
              <a:t>A távadó és a beavatkozó méretezése a maximális vagy minimális zavarjellemzők   feltételezésével történik. </a:t>
            </a:r>
            <a:endParaRPr lang="en-GB" altLang="hu-HU" sz="2000">
              <a:latin typeface="Times New Roman" pitchFamily="18" charset="0"/>
            </a:endParaRPr>
          </a:p>
        </p:txBody>
      </p:sp>
    </p:spTree>
    <p:extLst>
      <p:ext uri="{BB962C8B-B14F-4D97-AF65-F5344CB8AC3E}">
        <p14:creationId xmlns:p14="http://schemas.microsoft.com/office/powerpoint/2010/main" val="2424717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rrowheads="1"/>
          </p:cNvSpPr>
          <p:nvPr>
            <p:ph type="title"/>
          </p:nvPr>
        </p:nvSpPr>
        <p:spPr>
          <a:xfrm>
            <a:off x="685800" y="233363"/>
            <a:ext cx="7800975" cy="990600"/>
          </a:xfrm>
        </p:spPr>
        <p:txBody>
          <a:bodyPr/>
          <a:lstStyle/>
          <a:p>
            <a:pPr eaLnBrk="1" hangingPunct="1">
              <a:defRPr/>
            </a:pPr>
            <a:r>
              <a:rPr lang="hu-HU" altLang="hu-HU" sz="3200" smtClean="0"/>
              <a:t>Egyhurkos zárt szabályozási statikus illesztése</a:t>
            </a:r>
          </a:p>
        </p:txBody>
      </p:sp>
      <p:sp>
        <p:nvSpPr>
          <p:cNvPr id="6147" name="Rectangle 3"/>
          <p:cNvSpPr>
            <a:spLocks noChangeArrowheads="1"/>
          </p:cNvSpPr>
          <p:nvPr/>
        </p:nvSpPr>
        <p:spPr bwMode="auto">
          <a:xfrm>
            <a:off x="7319963" y="1633538"/>
            <a:ext cx="838200" cy="533400"/>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6148" name="Rectangle 4"/>
          <p:cNvSpPr>
            <a:spLocks noChangeArrowheads="1"/>
          </p:cNvSpPr>
          <p:nvPr/>
        </p:nvSpPr>
        <p:spPr bwMode="auto">
          <a:xfrm>
            <a:off x="3903663" y="1633538"/>
            <a:ext cx="838200" cy="533400"/>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6149" name="Rectangle 5"/>
          <p:cNvSpPr>
            <a:spLocks noChangeArrowheads="1"/>
          </p:cNvSpPr>
          <p:nvPr/>
        </p:nvSpPr>
        <p:spPr bwMode="auto">
          <a:xfrm>
            <a:off x="5713413" y="1633538"/>
            <a:ext cx="838200" cy="533400"/>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6150" name="Rectangle 6"/>
          <p:cNvSpPr>
            <a:spLocks noChangeArrowheads="1"/>
          </p:cNvSpPr>
          <p:nvPr/>
        </p:nvSpPr>
        <p:spPr bwMode="auto">
          <a:xfrm>
            <a:off x="5713413" y="2665413"/>
            <a:ext cx="838200" cy="533400"/>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6151" name="Line 7"/>
          <p:cNvSpPr>
            <a:spLocks noChangeShapeType="1"/>
          </p:cNvSpPr>
          <p:nvPr/>
        </p:nvSpPr>
        <p:spPr bwMode="auto">
          <a:xfrm flipV="1">
            <a:off x="4329113" y="2166938"/>
            <a:ext cx="0" cy="803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52" name="Line 8"/>
          <p:cNvSpPr>
            <a:spLocks noChangeShapeType="1"/>
          </p:cNvSpPr>
          <p:nvPr/>
        </p:nvSpPr>
        <p:spPr bwMode="auto">
          <a:xfrm>
            <a:off x="4329113" y="2970213"/>
            <a:ext cx="1384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53" name="Line 9"/>
          <p:cNvSpPr>
            <a:spLocks noChangeShapeType="1"/>
          </p:cNvSpPr>
          <p:nvPr/>
        </p:nvSpPr>
        <p:spPr bwMode="auto">
          <a:xfrm>
            <a:off x="8191500" y="1900238"/>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54" name="Line 10"/>
          <p:cNvSpPr>
            <a:spLocks noChangeShapeType="1"/>
          </p:cNvSpPr>
          <p:nvPr/>
        </p:nvSpPr>
        <p:spPr bwMode="auto">
          <a:xfrm flipH="1">
            <a:off x="6551613" y="2965450"/>
            <a:ext cx="1935162" cy="4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55" name="Line 11"/>
          <p:cNvSpPr>
            <a:spLocks noChangeShapeType="1"/>
          </p:cNvSpPr>
          <p:nvPr/>
        </p:nvSpPr>
        <p:spPr bwMode="auto">
          <a:xfrm flipV="1">
            <a:off x="8486775" y="189865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56" name="Line 12"/>
          <p:cNvSpPr>
            <a:spLocks noChangeShapeType="1"/>
          </p:cNvSpPr>
          <p:nvPr/>
        </p:nvSpPr>
        <p:spPr bwMode="auto">
          <a:xfrm flipV="1">
            <a:off x="4759325" y="1898650"/>
            <a:ext cx="954088"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57" name="Line 13"/>
          <p:cNvSpPr>
            <a:spLocks noChangeShapeType="1"/>
          </p:cNvSpPr>
          <p:nvPr/>
        </p:nvSpPr>
        <p:spPr bwMode="auto">
          <a:xfrm>
            <a:off x="6551613" y="1900238"/>
            <a:ext cx="768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58" name="Line 14"/>
          <p:cNvSpPr>
            <a:spLocks noChangeShapeType="1"/>
          </p:cNvSpPr>
          <p:nvPr/>
        </p:nvSpPr>
        <p:spPr bwMode="auto">
          <a:xfrm>
            <a:off x="7670800" y="1046163"/>
            <a:ext cx="0" cy="587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59" name="Line 15"/>
          <p:cNvSpPr>
            <a:spLocks noChangeShapeType="1"/>
          </p:cNvSpPr>
          <p:nvPr/>
        </p:nvSpPr>
        <p:spPr bwMode="auto">
          <a:xfrm flipV="1">
            <a:off x="2173288" y="1900238"/>
            <a:ext cx="0" cy="335438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60" name="Line 16"/>
          <p:cNvSpPr>
            <a:spLocks noChangeShapeType="1"/>
          </p:cNvSpPr>
          <p:nvPr/>
        </p:nvSpPr>
        <p:spPr bwMode="auto">
          <a:xfrm rot="5400000" flipH="1" flipV="1">
            <a:off x="2252663" y="1806575"/>
            <a:ext cx="0" cy="35179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61" name="Text Box 17"/>
          <p:cNvSpPr txBox="1">
            <a:spLocks noChangeArrowheads="1"/>
          </p:cNvSpPr>
          <p:nvPr/>
        </p:nvSpPr>
        <p:spPr bwMode="auto">
          <a:xfrm>
            <a:off x="1898650" y="1900238"/>
            <a:ext cx="258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Y</a:t>
            </a:r>
          </a:p>
        </p:txBody>
      </p:sp>
      <p:sp>
        <p:nvSpPr>
          <p:cNvPr id="6162" name="Text Box 18"/>
          <p:cNvSpPr txBox="1">
            <a:spLocks noChangeArrowheads="1"/>
          </p:cNvSpPr>
          <p:nvPr/>
        </p:nvSpPr>
        <p:spPr bwMode="auto">
          <a:xfrm>
            <a:off x="3600450" y="3240088"/>
            <a:ext cx="431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a:latin typeface="Times New Roman" pitchFamily="18" charset="0"/>
              </a:rPr>
              <a:t>U</a:t>
            </a:r>
            <a:r>
              <a:rPr lang="en-GB" altLang="hu-HU" baseline="-25000">
                <a:latin typeface="Times New Roman" pitchFamily="18" charset="0"/>
              </a:rPr>
              <a:t>M</a:t>
            </a:r>
            <a:endParaRPr lang="hu-HU" altLang="hu-HU" sz="2400">
              <a:latin typeface="Times New Roman" pitchFamily="18" charset="0"/>
            </a:endParaRPr>
          </a:p>
        </p:txBody>
      </p:sp>
      <p:sp>
        <p:nvSpPr>
          <p:cNvPr id="6163" name="Text Box 19"/>
          <p:cNvSpPr txBox="1">
            <a:spLocks noChangeArrowheads="1"/>
          </p:cNvSpPr>
          <p:nvPr/>
        </p:nvSpPr>
        <p:spPr bwMode="auto">
          <a:xfrm>
            <a:off x="2235200" y="5110163"/>
            <a:ext cx="258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U</a:t>
            </a:r>
          </a:p>
        </p:txBody>
      </p:sp>
      <p:sp>
        <p:nvSpPr>
          <p:cNvPr id="6164" name="Text Box 20"/>
          <p:cNvSpPr txBox="1">
            <a:spLocks noChangeArrowheads="1"/>
          </p:cNvSpPr>
          <p:nvPr/>
        </p:nvSpPr>
        <p:spPr bwMode="auto">
          <a:xfrm>
            <a:off x="466725" y="3230563"/>
            <a:ext cx="392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Y</a:t>
            </a:r>
            <a:r>
              <a:rPr lang="hu-HU" altLang="hu-HU" sz="2000" baseline="-25000">
                <a:latin typeface="Times New Roman" pitchFamily="18" charset="0"/>
              </a:rPr>
              <a:t>M</a:t>
            </a:r>
            <a:endParaRPr lang="hu-HU" altLang="hu-HU" sz="2000">
              <a:latin typeface="Times New Roman" pitchFamily="18" charset="0"/>
            </a:endParaRPr>
          </a:p>
        </p:txBody>
      </p:sp>
      <p:sp>
        <p:nvSpPr>
          <p:cNvPr id="6165" name="Line 21"/>
          <p:cNvSpPr>
            <a:spLocks noChangeShapeType="1"/>
          </p:cNvSpPr>
          <p:nvPr/>
        </p:nvSpPr>
        <p:spPr bwMode="auto">
          <a:xfrm rot="16200000" flipH="1">
            <a:off x="876300" y="2271713"/>
            <a:ext cx="1120775" cy="1454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66" name="Line 22"/>
          <p:cNvSpPr>
            <a:spLocks noChangeShapeType="1"/>
          </p:cNvSpPr>
          <p:nvPr/>
        </p:nvSpPr>
        <p:spPr bwMode="auto">
          <a:xfrm rot="5400000">
            <a:off x="932656" y="3699669"/>
            <a:ext cx="1349375" cy="11191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67" name="Line 23"/>
          <p:cNvSpPr>
            <a:spLocks noChangeShapeType="1"/>
          </p:cNvSpPr>
          <p:nvPr/>
        </p:nvSpPr>
        <p:spPr bwMode="auto">
          <a:xfrm flipV="1">
            <a:off x="3094038" y="2930525"/>
            <a:ext cx="0" cy="1622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68" name="Line 24"/>
          <p:cNvSpPr>
            <a:spLocks noChangeShapeType="1"/>
          </p:cNvSpPr>
          <p:nvPr/>
        </p:nvSpPr>
        <p:spPr bwMode="auto">
          <a:xfrm flipH="1" flipV="1">
            <a:off x="1355725" y="2940050"/>
            <a:ext cx="17272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69" name="Line 25"/>
          <p:cNvSpPr>
            <a:spLocks noChangeShapeType="1"/>
          </p:cNvSpPr>
          <p:nvPr/>
        </p:nvSpPr>
        <p:spPr bwMode="auto">
          <a:xfrm>
            <a:off x="1398588" y="4538663"/>
            <a:ext cx="16954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70" name="Line 26"/>
          <p:cNvSpPr>
            <a:spLocks noChangeShapeType="1"/>
          </p:cNvSpPr>
          <p:nvPr/>
        </p:nvSpPr>
        <p:spPr bwMode="auto">
          <a:xfrm flipV="1">
            <a:off x="1377950" y="2921000"/>
            <a:ext cx="0" cy="16303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71" name="Freeform 27"/>
          <p:cNvSpPr>
            <a:spLocks/>
          </p:cNvSpPr>
          <p:nvPr/>
        </p:nvSpPr>
        <p:spPr bwMode="auto">
          <a:xfrm>
            <a:off x="2165350" y="3554413"/>
            <a:ext cx="1619250" cy="1306512"/>
          </a:xfrm>
          <a:custGeom>
            <a:avLst/>
            <a:gdLst>
              <a:gd name="T0" fmla="*/ 0 w 1020"/>
              <a:gd name="T1" fmla="*/ 0 h 823"/>
              <a:gd name="T2" fmla="*/ 223838 w 1020"/>
              <a:gd name="T3" fmla="*/ 450850 h 823"/>
              <a:gd name="T4" fmla="*/ 493713 w 1020"/>
              <a:gd name="T5" fmla="*/ 765175 h 823"/>
              <a:gd name="T6" fmla="*/ 1123950 w 1020"/>
              <a:gd name="T7" fmla="*/ 1081087 h 823"/>
              <a:gd name="T8" fmla="*/ 1619250 w 1020"/>
              <a:gd name="T9" fmla="*/ 1306512 h 8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0" h="823">
                <a:moveTo>
                  <a:pt x="0" y="0"/>
                </a:moveTo>
                <a:cubicBezTo>
                  <a:pt x="44" y="102"/>
                  <a:pt x="89" y="204"/>
                  <a:pt x="141" y="284"/>
                </a:cubicBezTo>
                <a:cubicBezTo>
                  <a:pt x="193" y="364"/>
                  <a:pt x="217" y="416"/>
                  <a:pt x="311" y="482"/>
                </a:cubicBezTo>
                <a:cubicBezTo>
                  <a:pt x="405" y="548"/>
                  <a:pt x="590" y="624"/>
                  <a:pt x="708" y="681"/>
                </a:cubicBezTo>
                <a:cubicBezTo>
                  <a:pt x="826" y="738"/>
                  <a:pt x="923" y="780"/>
                  <a:pt x="1020" y="8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172" name="Line 28"/>
          <p:cNvSpPr>
            <a:spLocks noChangeShapeType="1"/>
          </p:cNvSpPr>
          <p:nvPr/>
        </p:nvSpPr>
        <p:spPr bwMode="auto">
          <a:xfrm flipH="1">
            <a:off x="1624013" y="3149600"/>
            <a:ext cx="148590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173" name="Line 29"/>
          <p:cNvSpPr>
            <a:spLocks noChangeShapeType="1"/>
          </p:cNvSpPr>
          <p:nvPr/>
        </p:nvSpPr>
        <p:spPr bwMode="auto">
          <a:xfrm>
            <a:off x="1670050" y="3149600"/>
            <a:ext cx="0" cy="1081088"/>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174" name="Line 30"/>
          <p:cNvSpPr>
            <a:spLocks noChangeShapeType="1"/>
          </p:cNvSpPr>
          <p:nvPr/>
        </p:nvSpPr>
        <p:spPr bwMode="auto">
          <a:xfrm>
            <a:off x="1670050" y="4184650"/>
            <a:ext cx="854075"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175" name="Line 31"/>
          <p:cNvSpPr>
            <a:spLocks noChangeShapeType="1"/>
          </p:cNvSpPr>
          <p:nvPr/>
        </p:nvSpPr>
        <p:spPr bwMode="auto">
          <a:xfrm flipV="1">
            <a:off x="2479675" y="3554413"/>
            <a:ext cx="0" cy="630237"/>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176" name="Line 32"/>
          <p:cNvSpPr>
            <a:spLocks noChangeShapeType="1"/>
          </p:cNvSpPr>
          <p:nvPr/>
        </p:nvSpPr>
        <p:spPr bwMode="auto">
          <a:xfrm>
            <a:off x="723900" y="4095750"/>
            <a:ext cx="1304925" cy="809625"/>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177" name="Line 33"/>
          <p:cNvSpPr>
            <a:spLocks noChangeShapeType="1"/>
          </p:cNvSpPr>
          <p:nvPr/>
        </p:nvSpPr>
        <p:spPr bwMode="auto">
          <a:xfrm flipH="1">
            <a:off x="1579563" y="3195638"/>
            <a:ext cx="1485900" cy="0"/>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178" name="Line 34"/>
          <p:cNvSpPr>
            <a:spLocks noChangeShapeType="1"/>
          </p:cNvSpPr>
          <p:nvPr/>
        </p:nvSpPr>
        <p:spPr bwMode="auto">
          <a:xfrm>
            <a:off x="1624013" y="3240088"/>
            <a:ext cx="0" cy="1439862"/>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179" name="Line 35"/>
          <p:cNvSpPr>
            <a:spLocks noChangeShapeType="1"/>
          </p:cNvSpPr>
          <p:nvPr/>
        </p:nvSpPr>
        <p:spPr bwMode="auto">
          <a:xfrm>
            <a:off x="1624013" y="4635500"/>
            <a:ext cx="1665287" cy="0"/>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180" name="Line 36"/>
          <p:cNvSpPr>
            <a:spLocks noChangeShapeType="1"/>
          </p:cNvSpPr>
          <p:nvPr/>
        </p:nvSpPr>
        <p:spPr bwMode="auto">
          <a:xfrm flipV="1">
            <a:off x="3244850" y="2970213"/>
            <a:ext cx="0" cy="1666875"/>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81" name="Line 37"/>
          <p:cNvSpPr>
            <a:spLocks noChangeShapeType="1"/>
          </p:cNvSpPr>
          <p:nvPr/>
        </p:nvSpPr>
        <p:spPr bwMode="auto">
          <a:xfrm flipH="1" flipV="1">
            <a:off x="1535113" y="3014663"/>
            <a:ext cx="1727200" cy="1587"/>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82" name="Text Box 38"/>
          <p:cNvSpPr txBox="1">
            <a:spLocks noChangeArrowheads="1"/>
          </p:cNvSpPr>
          <p:nvPr/>
        </p:nvSpPr>
        <p:spPr bwMode="auto">
          <a:xfrm>
            <a:off x="6821488" y="2641600"/>
            <a:ext cx="2587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Y</a:t>
            </a:r>
          </a:p>
        </p:txBody>
      </p:sp>
      <p:sp>
        <p:nvSpPr>
          <p:cNvPr id="6183" name="Text Box 39"/>
          <p:cNvSpPr txBox="1">
            <a:spLocks noChangeArrowheads="1"/>
          </p:cNvSpPr>
          <p:nvPr/>
        </p:nvSpPr>
        <p:spPr bwMode="auto">
          <a:xfrm>
            <a:off x="6727825" y="1568450"/>
            <a:ext cx="45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a:latin typeface="Times New Roman" pitchFamily="18" charset="0"/>
              </a:rPr>
              <a:t>U</a:t>
            </a:r>
            <a:r>
              <a:rPr lang="en-GB" altLang="hu-HU" baseline="-25000">
                <a:latin typeface="Times New Roman" pitchFamily="18" charset="0"/>
              </a:rPr>
              <a:t>M</a:t>
            </a:r>
            <a:endParaRPr lang="hu-HU" altLang="hu-HU" sz="2400">
              <a:latin typeface="Times New Roman" pitchFamily="18" charset="0"/>
            </a:endParaRPr>
          </a:p>
        </p:txBody>
      </p:sp>
      <p:sp>
        <p:nvSpPr>
          <p:cNvPr id="6184" name="Text Box 40"/>
          <p:cNvSpPr txBox="1">
            <a:spLocks noChangeArrowheads="1"/>
          </p:cNvSpPr>
          <p:nvPr/>
        </p:nvSpPr>
        <p:spPr bwMode="auto">
          <a:xfrm>
            <a:off x="4932363" y="1584325"/>
            <a:ext cx="2587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U</a:t>
            </a:r>
          </a:p>
        </p:txBody>
      </p:sp>
      <p:sp>
        <p:nvSpPr>
          <p:cNvPr id="6185" name="Text Box 41"/>
          <p:cNvSpPr txBox="1">
            <a:spLocks noChangeArrowheads="1"/>
          </p:cNvSpPr>
          <p:nvPr/>
        </p:nvSpPr>
        <p:spPr bwMode="auto">
          <a:xfrm>
            <a:off x="4932363" y="2619375"/>
            <a:ext cx="392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Y</a:t>
            </a:r>
            <a:r>
              <a:rPr lang="hu-HU" altLang="hu-HU" sz="2000" baseline="-25000">
                <a:latin typeface="Times New Roman" pitchFamily="18" charset="0"/>
              </a:rPr>
              <a:t>M</a:t>
            </a:r>
            <a:endParaRPr lang="hu-HU" altLang="hu-HU" sz="2000">
              <a:latin typeface="Times New Roman" pitchFamily="18" charset="0"/>
            </a:endParaRPr>
          </a:p>
        </p:txBody>
      </p:sp>
      <p:sp>
        <p:nvSpPr>
          <p:cNvPr id="6186" name="Line 42"/>
          <p:cNvSpPr>
            <a:spLocks noChangeShapeType="1"/>
          </p:cNvSpPr>
          <p:nvPr/>
        </p:nvSpPr>
        <p:spPr bwMode="auto">
          <a:xfrm rot="5400000">
            <a:off x="2689225" y="2451100"/>
            <a:ext cx="706438" cy="103663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87" name="Line 43"/>
          <p:cNvSpPr>
            <a:spLocks noChangeShapeType="1"/>
          </p:cNvSpPr>
          <p:nvPr/>
        </p:nvSpPr>
        <p:spPr bwMode="auto">
          <a:xfrm rot="5400000">
            <a:off x="2755900" y="2616200"/>
            <a:ext cx="706438" cy="103663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188" name="Text Box 44"/>
          <p:cNvSpPr txBox="1">
            <a:spLocks noChangeArrowheads="1"/>
          </p:cNvSpPr>
          <p:nvPr/>
        </p:nvSpPr>
        <p:spPr bwMode="auto">
          <a:xfrm>
            <a:off x="3897313" y="3833813"/>
            <a:ext cx="47275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Integráló jellegű szakasznak nincs statikus karakterisztikája. Ilyenkor az átlagos üzemi jellemző értékek mellett elvárt munkaponton átfektetett direkt (vagy inverz) egyenessel helyettesítjük a statikus karakterisztikát, amit a zavarjellemzők elcsúsztatnak.</a:t>
            </a:r>
            <a:endParaRPr lang="en-GB" altLang="hu-HU" sz="2000">
              <a:latin typeface="Times New Roman" pitchFamily="18" charset="0"/>
            </a:endParaRPr>
          </a:p>
        </p:txBody>
      </p:sp>
    </p:spTree>
    <p:extLst>
      <p:ext uri="{BB962C8B-B14F-4D97-AF65-F5344CB8AC3E}">
        <p14:creationId xmlns:p14="http://schemas.microsoft.com/office/powerpoint/2010/main" val="239777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a:xfrm>
            <a:off x="701675" y="414338"/>
            <a:ext cx="7772400" cy="584200"/>
          </a:xfrm>
        </p:spPr>
        <p:txBody>
          <a:bodyPr/>
          <a:lstStyle/>
          <a:p>
            <a:pPr eaLnBrk="1" hangingPunct="1">
              <a:defRPr/>
            </a:pPr>
            <a:r>
              <a:rPr lang="hu-HU" altLang="hu-HU" sz="3600" smtClean="0"/>
              <a:t>Tartály szintszabályozás</a:t>
            </a:r>
          </a:p>
        </p:txBody>
      </p:sp>
      <p:sp>
        <p:nvSpPr>
          <p:cNvPr id="7171" name="Text Box 3"/>
          <p:cNvSpPr txBox="1">
            <a:spLocks noChangeArrowheads="1"/>
          </p:cNvSpPr>
          <p:nvPr/>
        </p:nvSpPr>
        <p:spPr bwMode="auto">
          <a:xfrm>
            <a:off x="4976813" y="1133475"/>
            <a:ext cx="3375025"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A technológiától függ, hogy a szint értékét a be-, vagy a kimeneti  szivattyú szabályozza.</a:t>
            </a:r>
          </a:p>
          <a:p>
            <a:r>
              <a:rPr lang="hu-HU" altLang="hu-HU" sz="2000">
                <a:latin typeface="Times New Roman" pitchFamily="18" charset="0"/>
              </a:rPr>
              <a:t>A szakasz integráló jellegű.</a:t>
            </a:r>
          </a:p>
        </p:txBody>
      </p:sp>
      <p:sp>
        <p:nvSpPr>
          <p:cNvPr id="7172" name="AutoShape 4"/>
          <p:cNvSpPr>
            <a:spLocks noChangeArrowheads="1"/>
          </p:cNvSpPr>
          <p:nvPr/>
        </p:nvSpPr>
        <p:spPr bwMode="auto">
          <a:xfrm>
            <a:off x="2130425" y="1247775"/>
            <a:ext cx="1006475" cy="1800225"/>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7173" name="AutoShape 5"/>
          <p:cNvSpPr>
            <a:spLocks noChangeArrowheads="1"/>
          </p:cNvSpPr>
          <p:nvPr/>
        </p:nvSpPr>
        <p:spPr bwMode="auto">
          <a:xfrm>
            <a:off x="2130425" y="1931988"/>
            <a:ext cx="1006475" cy="1116012"/>
          </a:xfrm>
          <a:prstGeom prst="flowChartMagneticDisk">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grpSp>
        <p:nvGrpSpPr>
          <p:cNvPr id="7174" name="Group 6"/>
          <p:cNvGrpSpPr>
            <a:grpSpLocks/>
          </p:cNvGrpSpPr>
          <p:nvPr/>
        </p:nvGrpSpPr>
        <p:grpSpPr bwMode="auto">
          <a:xfrm>
            <a:off x="3136900" y="2736850"/>
            <a:ext cx="901700" cy="249238"/>
            <a:chOff x="2448" y="2304"/>
            <a:chExt cx="816" cy="192"/>
          </a:xfrm>
        </p:grpSpPr>
        <p:sp>
          <p:nvSpPr>
            <p:cNvPr id="7208" name="Line 7"/>
            <p:cNvSpPr>
              <a:spLocks noChangeShapeType="1"/>
            </p:cNvSpPr>
            <p:nvPr/>
          </p:nvSpPr>
          <p:spPr bwMode="auto">
            <a:xfrm>
              <a:off x="2448" y="2400"/>
              <a:ext cx="816"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7209" name="Oval 8"/>
            <p:cNvSpPr>
              <a:spLocks noChangeArrowheads="1"/>
            </p:cNvSpPr>
            <p:nvPr/>
          </p:nvSpPr>
          <p:spPr bwMode="auto">
            <a:xfrm>
              <a:off x="2784" y="2304"/>
              <a:ext cx="192" cy="19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7210" name="AutoShape 9"/>
            <p:cNvSpPr>
              <a:spLocks noChangeArrowheads="1"/>
            </p:cNvSpPr>
            <p:nvPr/>
          </p:nvSpPr>
          <p:spPr bwMode="auto">
            <a:xfrm rot="5400000">
              <a:off x="2832" y="2352"/>
              <a:ext cx="96" cy="96"/>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grpSp>
      <p:sp>
        <p:nvSpPr>
          <p:cNvPr id="7175" name="AutoShape 10"/>
          <p:cNvSpPr>
            <a:spLocks/>
          </p:cNvSpPr>
          <p:nvPr/>
        </p:nvSpPr>
        <p:spPr bwMode="auto">
          <a:xfrm>
            <a:off x="1376363" y="1089025"/>
            <a:ext cx="376237" cy="276225"/>
          </a:xfrm>
          <a:prstGeom prst="callout2">
            <a:avLst>
              <a:gd name="adj1" fmla="val 41380"/>
              <a:gd name="adj2" fmla="val 120255"/>
              <a:gd name="adj3" fmla="val 41380"/>
              <a:gd name="adj4" fmla="val 142194"/>
              <a:gd name="adj5" fmla="val 216667"/>
              <a:gd name="adj6" fmla="val 16708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r"/>
            <a:r>
              <a:rPr lang="hu-HU" altLang="hu-HU" sz="1600">
                <a:latin typeface="Times New Roman" pitchFamily="18" charset="0"/>
              </a:rPr>
              <a:t>Q</a:t>
            </a:r>
            <a:r>
              <a:rPr lang="hu-HU" altLang="hu-HU" sz="1400">
                <a:latin typeface="Times New Roman" pitchFamily="18" charset="0"/>
              </a:rPr>
              <a:t>be</a:t>
            </a:r>
            <a:endParaRPr lang="en-GB" altLang="hu-HU" sz="2000">
              <a:latin typeface="Times New Roman" pitchFamily="18" charset="0"/>
            </a:endParaRPr>
          </a:p>
        </p:txBody>
      </p:sp>
      <p:sp>
        <p:nvSpPr>
          <p:cNvPr id="7176" name="AutoShape 11"/>
          <p:cNvSpPr>
            <a:spLocks/>
          </p:cNvSpPr>
          <p:nvPr/>
        </p:nvSpPr>
        <p:spPr bwMode="auto">
          <a:xfrm>
            <a:off x="4240213" y="2406650"/>
            <a:ext cx="466725" cy="276225"/>
          </a:xfrm>
          <a:prstGeom prst="callout2">
            <a:avLst>
              <a:gd name="adj1" fmla="val 37894"/>
              <a:gd name="adj2" fmla="val -16329"/>
              <a:gd name="adj3" fmla="val 37894"/>
              <a:gd name="adj4" fmla="val -53060"/>
              <a:gd name="adj5" fmla="val 144208"/>
              <a:gd name="adj6" fmla="val -9081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1600">
                <a:latin typeface="Times New Roman" pitchFamily="18" charset="0"/>
              </a:rPr>
              <a:t>Q</a:t>
            </a:r>
            <a:r>
              <a:rPr lang="hu-HU" altLang="hu-HU" sz="1400">
                <a:latin typeface="Times New Roman" pitchFamily="18" charset="0"/>
              </a:rPr>
              <a:t>ki</a:t>
            </a:r>
            <a:endParaRPr lang="en-GB" altLang="hu-HU" sz="2000">
              <a:latin typeface="Times New Roman" pitchFamily="18" charset="0"/>
            </a:endParaRPr>
          </a:p>
        </p:txBody>
      </p:sp>
      <p:sp>
        <p:nvSpPr>
          <p:cNvPr id="7177" name="Line 12"/>
          <p:cNvSpPr>
            <a:spLocks noChangeShapeType="1"/>
          </p:cNvSpPr>
          <p:nvPr/>
        </p:nvSpPr>
        <p:spPr bwMode="auto">
          <a:xfrm>
            <a:off x="2024063" y="2117725"/>
            <a:ext cx="1587" cy="8064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7178" name="AutoShape 13"/>
          <p:cNvSpPr>
            <a:spLocks/>
          </p:cNvSpPr>
          <p:nvPr/>
        </p:nvSpPr>
        <p:spPr bwMode="auto">
          <a:xfrm>
            <a:off x="684213" y="2781300"/>
            <a:ext cx="1071562" cy="276225"/>
          </a:xfrm>
          <a:prstGeom prst="callout2">
            <a:avLst>
              <a:gd name="adj1" fmla="val 41380"/>
              <a:gd name="adj2" fmla="val 107111"/>
              <a:gd name="adj3" fmla="val 41380"/>
              <a:gd name="adj4" fmla="val 114963"/>
              <a:gd name="adj5" fmla="val -63792"/>
              <a:gd name="adj6" fmla="val 123111"/>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r"/>
            <a:r>
              <a:rPr lang="hu-HU" altLang="hu-HU" sz="1600">
                <a:latin typeface="Times New Roman" pitchFamily="18" charset="0"/>
              </a:rPr>
              <a:t>tartályszint</a:t>
            </a:r>
            <a:endParaRPr lang="en-GB" altLang="hu-HU" sz="1600">
              <a:latin typeface="Times New Roman" pitchFamily="18" charset="0"/>
            </a:endParaRPr>
          </a:p>
        </p:txBody>
      </p:sp>
      <p:sp>
        <p:nvSpPr>
          <p:cNvPr id="7179" name="AutoShape 14"/>
          <p:cNvSpPr>
            <a:spLocks/>
          </p:cNvSpPr>
          <p:nvPr/>
        </p:nvSpPr>
        <p:spPr bwMode="auto">
          <a:xfrm>
            <a:off x="3795713" y="2038350"/>
            <a:ext cx="1063625" cy="276225"/>
          </a:xfrm>
          <a:prstGeom prst="callout2">
            <a:avLst>
              <a:gd name="adj1" fmla="val 41380"/>
              <a:gd name="adj2" fmla="val -7162"/>
              <a:gd name="adj3" fmla="val 41380"/>
              <a:gd name="adj4" fmla="val -14625"/>
              <a:gd name="adj5" fmla="val 289079"/>
              <a:gd name="adj6" fmla="val -1970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1600">
                <a:latin typeface="Times New Roman" pitchFamily="18" charset="0"/>
              </a:rPr>
              <a:t>szivattyú</a:t>
            </a:r>
            <a:endParaRPr lang="en-GB" altLang="hu-HU" sz="2400">
              <a:latin typeface="Times New Roman" pitchFamily="18" charset="0"/>
            </a:endParaRPr>
          </a:p>
        </p:txBody>
      </p:sp>
      <p:sp>
        <p:nvSpPr>
          <p:cNvPr id="7180" name="AutoShape 15"/>
          <p:cNvSpPr>
            <a:spLocks/>
          </p:cNvSpPr>
          <p:nvPr/>
        </p:nvSpPr>
        <p:spPr bwMode="auto">
          <a:xfrm>
            <a:off x="247650" y="1089025"/>
            <a:ext cx="871538" cy="520700"/>
          </a:xfrm>
          <a:prstGeom prst="callout2">
            <a:avLst>
              <a:gd name="adj1" fmla="val 21949"/>
              <a:gd name="adj2" fmla="val 108745"/>
              <a:gd name="adj3" fmla="val 21949"/>
              <a:gd name="adj4" fmla="val 113843"/>
              <a:gd name="adj5" fmla="val 117074"/>
              <a:gd name="adj6" fmla="val 15319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r"/>
            <a:r>
              <a:rPr lang="hu-HU" altLang="hu-HU" sz="1600">
                <a:latin typeface="Times New Roman" pitchFamily="18" charset="0"/>
              </a:rPr>
              <a:t>Bemeneti szivattyú</a:t>
            </a:r>
            <a:endParaRPr lang="hu-HU" altLang="hu-HU" sz="2400">
              <a:latin typeface="Times New Roman" pitchFamily="18" charset="0"/>
            </a:endParaRPr>
          </a:p>
        </p:txBody>
      </p:sp>
      <p:sp>
        <p:nvSpPr>
          <p:cNvPr id="7181" name="Text Box 16"/>
          <p:cNvSpPr txBox="1">
            <a:spLocks noChangeArrowheads="1"/>
          </p:cNvSpPr>
          <p:nvPr/>
        </p:nvSpPr>
        <p:spPr bwMode="auto">
          <a:xfrm>
            <a:off x="385763" y="3294063"/>
            <a:ext cx="4827587"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r>
              <a:rPr lang="hu-HU" altLang="hu-HU" sz="2000">
                <a:latin typeface="Times New Roman" pitchFamily="18" charset="0"/>
              </a:rPr>
              <a:t>Ha a kimeneti szivattyúval szabályozzuk a szintet a szakasz statikus jellege inverz.</a:t>
            </a:r>
          </a:p>
          <a:p>
            <a:pPr eaLnBrk="1" hangingPunct="1"/>
            <a:r>
              <a:rPr lang="hu-HU" altLang="hu-HU" sz="2000">
                <a:latin typeface="Times New Roman" pitchFamily="18" charset="0"/>
              </a:rPr>
              <a:t>Ha a bemeneti szivattyúval szabályozzuk a szintet a szakasz statikus jellege direkt.</a:t>
            </a:r>
          </a:p>
          <a:p>
            <a:pPr eaLnBrk="1" hangingPunct="1"/>
            <a:endParaRPr lang="hu-HU" altLang="hu-HU" sz="2000">
              <a:latin typeface="Times New Roman" pitchFamily="18" charset="0"/>
            </a:endParaRPr>
          </a:p>
          <a:p>
            <a:pPr eaLnBrk="1" hangingPunct="1"/>
            <a:r>
              <a:rPr lang="hu-HU" altLang="hu-HU" sz="2000" b="1">
                <a:latin typeface="Times New Roman" pitchFamily="18" charset="0"/>
              </a:rPr>
              <a:t>A nem megfelelő szabályozó statikus jelleg végállásba vezérli a szabályozási kört!</a:t>
            </a:r>
          </a:p>
        </p:txBody>
      </p:sp>
      <p:sp>
        <p:nvSpPr>
          <p:cNvPr id="7182" name="Line 17"/>
          <p:cNvSpPr>
            <a:spLocks noChangeShapeType="1"/>
          </p:cNvSpPr>
          <p:nvPr/>
        </p:nvSpPr>
        <p:spPr bwMode="auto">
          <a:xfrm flipV="1">
            <a:off x="6810375" y="3048000"/>
            <a:ext cx="0" cy="29686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7183" name="Line 18"/>
          <p:cNvSpPr>
            <a:spLocks noChangeShapeType="1"/>
          </p:cNvSpPr>
          <p:nvPr/>
        </p:nvSpPr>
        <p:spPr bwMode="auto">
          <a:xfrm rot="5400000" flipH="1" flipV="1">
            <a:off x="6961982" y="2875756"/>
            <a:ext cx="0" cy="335121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7184" name="Text Box 19"/>
          <p:cNvSpPr txBox="1">
            <a:spLocks noChangeArrowheads="1"/>
          </p:cNvSpPr>
          <p:nvPr/>
        </p:nvSpPr>
        <p:spPr bwMode="auto">
          <a:xfrm>
            <a:off x="6850063" y="2965450"/>
            <a:ext cx="2587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Y</a:t>
            </a:r>
          </a:p>
        </p:txBody>
      </p:sp>
      <p:sp>
        <p:nvSpPr>
          <p:cNvPr id="7185" name="Text Box 20"/>
          <p:cNvSpPr txBox="1">
            <a:spLocks noChangeArrowheads="1"/>
          </p:cNvSpPr>
          <p:nvPr/>
        </p:nvSpPr>
        <p:spPr bwMode="auto">
          <a:xfrm>
            <a:off x="8397875" y="4598988"/>
            <a:ext cx="361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a:latin typeface="Times New Roman" pitchFamily="18" charset="0"/>
              </a:rPr>
              <a:t>U</a:t>
            </a:r>
            <a:r>
              <a:rPr lang="en-GB" altLang="hu-HU" baseline="-25000">
                <a:latin typeface="Times New Roman" pitchFamily="18" charset="0"/>
              </a:rPr>
              <a:t>M</a:t>
            </a:r>
            <a:endParaRPr lang="hu-HU" altLang="hu-HU" sz="2400">
              <a:latin typeface="Times New Roman" pitchFamily="18" charset="0"/>
            </a:endParaRPr>
          </a:p>
        </p:txBody>
      </p:sp>
      <p:sp>
        <p:nvSpPr>
          <p:cNvPr id="7186" name="Text Box 21"/>
          <p:cNvSpPr txBox="1">
            <a:spLocks noChangeArrowheads="1"/>
          </p:cNvSpPr>
          <p:nvPr/>
        </p:nvSpPr>
        <p:spPr bwMode="auto">
          <a:xfrm>
            <a:off x="5278438" y="4186238"/>
            <a:ext cx="392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Y</a:t>
            </a:r>
            <a:r>
              <a:rPr lang="hu-HU" altLang="hu-HU" sz="2000" baseline="-25000">
                <a:latin typeface="Times New Roman" pitchFamily="18" charset="0"/>
              </a:rPr>
              <a:t>M</a:t>
            </a:r>
            <a:endParaRPr lang="hu-HU" altLang="hu-HU" sz="2000">
              <a:latin typeface="Times New Roman" pitchFamily="18" charset="0"/>
            </a:endParaRPr>
          </a:p>
        </p:txBody>
      </p:sp>
      <p:sp>
        <p:nvSpPr>
          <p:cNvPr id="7187" name="Line 22"/>
          <p:cNvSpPr>
            <a:spLocks noChangeShapeType="1"/>
          </p:cNvSpPr>
          <p:nvPr/>
        </p:nvSpPr>
        <p:spPr bwMode="auto">
          <a:xfrm rot="16200000" flipH="1">
            <a:off x="5713412" y="3457576"/>
            <a:ext cx="1071563" cy="1103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7188" name="Line 23"/>
          <p:cNvSpPr>
            <a:spLocks noChangeShapeType="1"/>
          </p:cNvSpPr>
          <p:nvPr/>
        </p:nvSpPr>
        <p:spPr bwMode="auto">
          <a:xfrm rot="16200000" flipH="1">
            <a:off x="5765007" y="4756943"/>
            <a:ext cx="628650" cy="944563"/>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7189" name="Text Box 24"/>
          <p:cNvSpPr txBox="1">
            <a:spLocks noChangeArrowheads="1"/>
          </p:cNvSpPr>
          <p:nvPr/>
        </p:nvSpPr>
        <p:spPr bwMode="auto">
          <a:xfrm>
            <a:off x="6507163" y="5678488"/>
            <a:ext cx="2587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U</a:t>
            </a:r>
          </a:p>
        </p:txBody>
      </p:sp>
      <p:sp>
        <p:nvSpPr>
          <p:cNvPr id="7190" name="Line 25"/>
          <p:cNvSpPr>
            <a:spLocks noChangeShapeType="1"/>
          </p:cNvSpPr>
          <p:nvPr/>
        </p:nvSpPr>
        <p:spPr bwMode="auto">
          <a:xfrm flipH="1" flipV="1">
            <a:off x="6015038" y="3811588"/>
            <a:ext cx="1824037"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7191" name="Line 26"/>
          <p:cNvSpPr>
            <a:spLocks noChangeShapeType="1"/>
          </p:cNvSpPr>
          <p:nvPr/>
        </p:nvSpPr>
        <p:spPr bwMode="auto">
          <a:xfrm flipH="1" flipV="1">
            <a:off x="6057900" y="3833813"/>
            <a:ext cx="44450" cy="1439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7192" name="Line 27"/>
          <p:cNvSpPr>
            <a:spLocks noChangeShapeType="1"/>
          </p:cNvSpPr>
          <p:nvPr/>
        </p:nvSpPr>
        <p:spPr bwMode="auto">
          <a:xfrm flipH="1" flipV="1">
            <a:off x="6102350" y="3878263"/>
            <a:ext cx="148590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7193" name="Line 28"/>
          <p:cNvSpPr>
            <a:spLocks noChangeShapeType="1"/>
          </p:cNvSpPr>
          <p:nvPr/>
        </p:nvSpPr>
        <p:spPr bwMode="auto">
          <a:xfrm>
            <a:off x="6146800" y="3878263"/>
            <a:ext cx="46038" cy="144145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7194" name="Line 29"/>
          <p:cNvSpPr>
            <a:spLocks noChangeShapeType="1"/>
          </p:cNvSpPr>
          <p:nvPr/>
        </p:nvSpPr>
        <p:spPr bwMode="auto">
          <a:xfrm>
            <a:off x="6102350" y="5229225"/>
            <a:ext cx="17113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7195" name="Line 30"/>
          <p:cNvSpPr>
            <a:spLocks noChangeShapeType="1"/>
          </p:cNvSpPr>
          <p:nvPr/>
        </p:nvSpPr>
        <p:spPr bwMode="auto">
          <a:xfrm flipV="1">
            <a:off x="7815263" y="3811588"/>
            <a:ext cx="0" cy="1439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7196" name="Line 31"/>
          <p:cNvSpPr>
            <a:spLocks noChangeShapeType="1"/>
          </p:cNvSpPr>
          <p:nvPr/>
        </p:nvSpPr>
        <p:spPr bwMode="auto">
          <a:xfrm>
            <a:off x="5967413" y="5138738"/>
            <a:ext cx="161925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7197" name="Line 32"/>
          <p:cNvSpPr>
            <a:spLocks noChangeShapeType="1"/>
          </p:cNvSpPr>
          <p:nvPr/>
        </p:nvSpPr>
        <p:spPr bwMode="auto">
          <a:xfrm flipH="1" flipV="1">
            <a:off x="7586663" y="3833813"/>
            <a:ext cx="0" cy="1303337"/>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7198" name="Line 33"/>
          <p:cNvSpPr>
            <a:spLocks noChangeShapeType="1"/>
          </p:cNvSpPr>
          <p:nvPr/>
        </p:nvSpPr>
        <p:spPr bwMode="auto">
          <a:xfrm flipH="1" flipV="1">
            <a:off x="5921375" y="3698875"/>
            <a:ext cx="1846263"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7199" name="Line 34"/>
          <p:cNvSpPr>
            <a:spLocks noChangeShapeType="1"/>
          </p:cNvSpPr>
          <p:nvPr/>
        </p:nvSpPr>
        <p:spPr bwMode="auto">
          <a:xfrm>
            <a:off x="5967413" y="3698875"/>
            <a:ext cx="0" cy="14859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7200" name="Line 35"/>
          <p:cNvSpPr>
            <a:spLocks noChangeShapeType="1"/>
          </p:cNvSpPr>
          <p:nvPr/>
        </p:nvSpPr>
        <p:spPr bwMode="auto">
          <a:xfrm flipV="1">
            <a:off x="6192838" y="5319713"/>
            <a:ext cx="1800225"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7201" name="Freeform 36"/>
          <p:cNvSpPr>
            <a:spLocks/>
          </p:cNvSpPr>
          <p:nvPr/>
        </p:nvSpPr>
        <p:spPr bwMode="auto">
          <a:xfrm flipV="1">
            <a:off x="6824663" y="4576763"/>
            <a:ext cx="1482725" cy="831850"/>
          </a:xfrm>
          <a:custGeom>
            <a:avLst/>
            <a:gdLst>
              <a:gd name="T0" fmla="*/ 0 w 1049"/>
              <a:gd name="T1" fmla="*/ 831850 h 936"/>
              <a:gd name="T2" fmla="*/ 360434 w 1049"/>
              <a:gd name="T3" fmla="*/ 529682 h 936"/>
              <a:gd name="T4" fmla="*/ 921579 w 1049"/>
              <a:gd name="T5" fmla="*/ 176857 h 936"/>
              <a:gd name="T6" fmla="*/ 1482725 w 1049"/>
              <a:gd name="T7" fmla="*/ 0 h 9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49" h="936">
                <a:moveTo>
                  <a:pt x="0" y="936"/>
                </a:moveTo>
                <a:cubicBezTo>
                  <a:pt x="73" y="827"/>
                  <a:pt x="146" y="719"/>
                  <a:pt x="255" y="596"/>
                </a:cubicBezTo>
                <a:cubicBezTo>
                  <a:pt x="364" y="473"/>
                  <a:pt x="520" y="298"/>
                  <a:pt x="652" y="199"/>
                </a:cubicBezTo>
                <a:cubicBezTo>
                  <a:pt x="784" y="100"/>
                  <a:pt x="916" y="50"/>
                  <a:pt x="1049"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nvGrpSpPr>
          <p:cNvPr id="7202" name="Group 37"/>
          <p:cNvGrpSpPr>
            <a:grpSpLocks/>
          </p:cNvGrpSpPr>
          <p:nvPr/>
        </p:nvGrpSpPr>
        <p:grpSpPr bwMode="auto">
          <a:xfrm>
            <a:off x="1228725" y="1682750"/>
            <a:ext cx="901700" cy="249238"/>
            <a:chOff x="2448" y="2304"/>
            <a:chExt cx="816" cy="192"/>
          </a:xfrm>
        </p:grpSpPr>
        <p:sp>
          <p:nvSpPr>
            <p:cNvPr id="7205" name="Line 38"/>
            <p:cNvSpPr>
              <a:spLocks noChangeShapeType="1"/>
            </p:cNvSpPr>
            <p:nvPr/>
          </p:nvSpPr>
          <p:spPr bwMode="auto">
            <a:xfrm>
              <a:off x="2448" y="2400"/>
              <a:ext cx="816"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7206" name="Oval 39"/>
            <p:cNvSpPr>
              <a:spLocks noChangeArrowheads="1"/>
            </p:cNvSpPr>
            <p:nvPr/>
          </p:nvSpPr>
          <p:spPr bwMode="auto">
            <a:xfrm>
              <a:off x="2784" y="2304"/>
              <a:ext cx="192" cy="19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7207" name="AutoShape 40"/>
            <p:cNvSpPr>
              <a:spLocks noChangeArrowheads="1"/>
            </p:cNvSpPr>
            <p:nvPr/>
          </p:nvSpPr>
          <p:spPr bwMode="auto">
            <a:xfrm rot="5400000">
              <a:off x="2832" y="2352"/>
              <a:ext cx="96" cy="96"/>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grpSp>
      <p:sp>
        <p:nvSpPr>
          <p:cNvPr id="7203" name="Line 41"/>
          <p:cNvSpPr>
            <a:spLocks noChangeShapeType="1"/>
          </p:cNvSpPr>
          <p:nvPr/>
        </p:nvSpPr>
        <p:spPr bwMode="auto">
          <a:xfrm flipH="1">
            <a:off x="6958013" y="3519488"/>
            <a:ext cx="1123950" cy="741362"/>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7204" name="Line 42"/>
          <p:cNvSpPr>
            <a:spLocks noChangeShapeType="1"/>
          </p:cNvSpPr>
          <p:nvPr/>
        </p:nvSpPr>
        <p:spPr bwMode="auto">
          <a:xfrm flipH="1">
            <a:off x="7181850" y="3608388"/>
            <a:ext cx="990600" cy="720725"/>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Tree>
    <p:extLst>
      <p:ext uri="{BB962C8B-B14F-4D97-AF65-F5344CB8AC3E}">
        <p14:creationId xmlns:p14="http://schemas.microsoft.com/office/powerpoint/2010/main" val="950911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467544" y="332656"/>
            <a:ext cx="8229600" cy="1143000"/>
          </a:xfrm>
        </p:spPr>
        <p:txBody>
          <a:bodyPr/>
          <a:lstStyle/>
          <a:p>
            <a:pPr eaLnBrk="1" hangingPunct="1">
              <a:defRPr/>
            </a:pPr>
            <a:r>
              <a:rPr lang="hu-HU" dirty="0" smtClean="0"/>
              <a:t>Kérdések</a:t>
            </a:r>
          </a:p>
        </p:txBody>
      </p:sp>
      <p:sp>
        <p:nvSpPr>
          <p:cNvPr id="26627" name="Rectangle 3"/>
          <p:cNvSpPr>
            <a:spLocks noGrp="1" noChangeArrowheads="1"/>
          </p:cNvSpPr>
          <p:nvPr>
            <p:ph type="body" idx="1"/>
          </p:nvPr>
        </p:nvSpPr>
        <p:spPr>
          <a:xfrm>
            <a:off x="611560" y="1484784"/>
            <a:ext cx="7992888" cy="4608512"/>
          </a:xfrm>
        </p:spPr>
        <p:txBody>
          <a:bodyPr/>
          <a:lstStyle/>
          <a:p>
            <a:pPr eaLnBrk="1" hangingPunct="1">
              <a:defRPr/>
            </a:pPr>
            <a:r>
              <a:rPr lang="hu-HU" sz="2800" dirty="0" smtClean="0"/>
              <a:t>Hogyan közelítünk arányos jellegű szakaszt az eredő szakasz átmeneti függvénye alapján?</a:t>
            </a:r>
          </a:p>
          <a:p>
            <a:pPr eaLnBrk="1" hangingPunct="1">
              <a:defRPr/>
            </a:pPr>
            <a:r>
              <a:rPr lang="hu-HU" sz="2800" dirty="0"/>
              <a:t>Hogyan közelítünk </a:t>
            </a:r>
            <a:r>
              <a:rPr lang="hu-HU" sz="2800" dirty="0" smtClean="0"/>
              <a:t>integráló </a:t>
            </a:r>
            <a:r>
              <a:rPr lang="hu-HU" sz="2800" dirty="0"/>
              <a:t>jellegű szakaszt az eredő szakasz átmeneti függvénye alapján?</a:t>
            </a:r>
          </a:p>
          <a:p>
            <a:pPr eaLnBrk="1" hangingPunct="1">
              <a:defRPr/>
            </a:pPr>
            <a:r>
              <a:rPr lang="hu-HU" sz="2800" dirty="0"/>
              <a:t>Hogyan </a:t>
            </a:r>
            <a:r>
              <a:rPr lang="hu-HU" sz="2800" dirty="0" smtClean="0"/>
              <a:t>határozzuk meg az </a:t>
            </a:r>
            <a:r>
              <a:rPr lang="hu-HU" sz="2800" dirty="0"/>
              <a:t>eredő szakasz </a:t>
            </a:r>
            <a:r>
              <a:rPr lang="hu-HU" sz="2800" dirty="0" smtClean="0"/>
              <a:t>jellegét a felnyitott hurok átviteli függvénye </a:t>
            </a:r>
            <a:r>
              <a:rPr lang="hu-HU" sz="2800" dirty="0"/>
              <a:t>alapján?</a:t>
            </a:r>
          </a:p>
          <a:p>
            <a:pPr eaLnBrk="1" hangingPunct="1">
              <a:defRPr/>
            </a:pPr>
            <a:r>
              <a:rPr lang="hu-HU" sz="2800" dirty="0" smtClean="0"/>
              <a:t>PIDT kompenzálási struktúrák.</a:t>
            </a:r>
          </a:p>
          <a:p>
            <a:pPr eaLnBrk="1" hangingPunct="1">
              <a:defRPr/>
            </a:pPr>
            <a:r>
              <a:rPr lang="hu-HU" sz="2800" dirty="0" smtClean="0"/>
              <a:t>PIPDT és a </a:t>
            </a:r>
            <a:r>
              <a:rPr lang="hu-HU" sz="2800" dirty="0" err="1" smtClean="0"/>
              <a:t>lead-lag</a:t>
            </a:r>
            <a:r>
              <a:rPr lang="hu-HU" sz="2800" dirty="0" smtClean="0"/>
              <a:t> </a:t>
            </a:r>
            <a:r>
              <a:rPr lang="hu-HU" sz="2800" dirty="0" smtClean="0"/>
              <a:t>struktúra.</a:t>
            </a:r>
          </a:p>
          <a:p>
            <a:pPr eaLnBrk="1" hangingPunct="1">
              <a:defRPr/>
            </a:pPr>
            <a:r>
              <a:rPr lang="hu-HU" sz="2800" dirty="0" smtClean="0"/>
              <a:t>A kompenzáló tag statikus illesztése.</a:t>
            </a:r>
          </a:p>
        </p:txBody>
      </p:sp>
    </p:spTree>
    <p:extLst>
      <p:ext uri="{BB962C8B-B14F-4D97-AF65-F5344CB8AC3E}">
        <p14:creationId xmlns:p14="http://schemas.microsoft.com/office/powerpoint/2010/main" val="2071235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4"/>
          <p:cNvSpPr>
            <a:spLocks noGrp="1" noChangeArrowheads="1"/>
          </p:cNvSpPr>
          <p:nvPr>
            <p:ph type="ctrTitle"/>
          </p:nvPr>
        </p:nvSpPr>
        <p:spPr/>
        <p:txBody>
          <a:bodyPr/>
          <a:lstStyle/>
          <a:p>
            <a:pPr eaLnBrk="1" hangingPunct="1">
              <a:defRPr/>
            </a:pPr>
            <a:r>
              <a:rPr lang="hu-HU" altLang="hu-HU" smtClean="0"/>
              <a:t>Szakasz identifikálás</a:t>
            </a:r>
            <a:br>
              <a:rPr lang="hu-HU" altLang="hu-HU" smtClean="0"/>
            </a:br>
            <a:r>
              <a:rPr lang="hu-HU" altLang="hu-HU" sz="4800" smtClean="0"/>
              <a:t>Fekete modell</a:t>
            </a:r>
          </a:p>
        </p:txBody>
      </p:sp>
    </p:spTree>
    <p:extLst>
      <p:ext uri="{BB962C8B-B14F-4D97-AF65-F5344CB8AC3E}">
        <p14:creationId xmlns:p14="http://schemas.microsoft.com/office/powerpoint/2010/main" val="3465560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a:xfrm>
            <a:off x="457200" y="274638"/>
            <a:ext cx="8229600" cy="1174750"/>
          </a:xfrm>
        </p:spPr>
        <p:txBody>
          <a:bodyPr/>
          <a:lstStyle/>
          <a:p>
            <a:pPr eaLnBrk="1" hangingPunct="1">
              <a:defRPr/>
            </a:pPr>
            <a:r>
              <a:rPr lang="hu-HU" altLang="hu-HU" sz="3600" smtClean="0">
                <a:latin typeface="Times New Roman" pitchFamily="18" charset="0"/>
              </a:rPr>
              <a:t>Szakasz identifikálás</a:t>
            </a:r>
            <a:br>
              <a:rPr lang="hu-HU" altLang="hu-HU" sz="3600" smtClean="0">
                <a:latin typeface="Times New Roman" pitchFamily="18" charset="0"/>
              </a:rPr>
            </a:br>
            <a:r>
              <a:rPr lang="hu-HU" altLang="hu-HU" sz="3200" smtClean="0">
                <a:latin typeface="Times New Roman" pitchFamily="18" charset="0"/>
              </a:rPr>
              <a:t>(Fekete modell)</a:t>
            </a:r>
          </a:p>
        </p:txBody>
      </p:sp>
      <p:sp>
        <p:nvSpPr>
          <p:cNvPr id="133123" name="Rectangle 3"/>
          <p:cNvSpPr>
            <a:spLocks noGrp="1" noChangeArrowheads="1"/>
          </p:cNvSpPr>
          <p:nvPr>
            <p:ph type="body" idx="1"/>
          </p:nvPr>
        </p:nvSpPr>
        <p:spPr>
          <a:xfrm>
            <a:off x="476250" y="2033588"/>
            <a:ext cx="8056563" cy="3916362"/>
          </a:xfrm>
        </p:spPr>
        <p:txBody>
          <a:bodyPr/>
          <a:lstStyle/>
          <a:p>
            <a:pPr eaLnBrk="1" hangingPunct="1">
              <a:defRPr/>
            </a:pPr>
            <a:r>
              <a:rPr lang="hu-HU" altLang="hu-HU" smtClean="0"/>
              <a:t>Az időtartományban a méréssel meghatározott átmeneti függvényre illesztett közelítő jelátviteli taggal.</a:t>
            </a:r>
          </a:p>
          <a:p>
            <a:pPr eaLnBrk="1" hangingPunct="1">
              <a:buFont typeface="Wingdings" pitchFamily="2" charset="2"/>
              <a:buNone/>
              <a:defRPr/>
            </a:pPr>
            <a:endParaRPr lang="hu-HU" altLang="hu-HU" smtClean="0"/>
          </a:p>
          <a:p>
            <a:pPr eaLnBrk="1" hangingPunct="1">
              <a:defRPr/>
            </a:pPr>
            <a:r>
              <a:rPr lang="hu-HU" altLang="hu-HU" smtClean="0"/>
              <a:t>A körfrekvencia tartományban a méréssel meghatározott Bode diagramra illesztett közelítő jelátviteli taggal.</a:t>
            </a:r>
          </a:p>
        </p:txBody>
      </p:sp>
    </p:spTree>
    <p:extLst>
      <p:ext uri="{BB962C8B-B14F-4D97-AF65-F5344CB8AC3E}">
        <p14:creationId xmlns:p14="http://schemas.microsoft.com/office/powerpoint/2010/main" val="2556278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rrowheads="1"/>
          </p:cNvSpPr>
          <p:nvPr>
            <p:ph type="title"/>
          </p:nvPr>
        </p:nvSpPr>
        <p:spPr>
          <a:xfrm>
            <a:off x="2425700" y="344488"/>
            <a:ext cx="4357688" cy="579437"/>
          </a:xfrm>
        </p:spPr>
        <p:txBody>
          <a:bodyPr wrap="none">
            <a:spAutoFit/>
          </a:bodyPr>
          <a:lstStyle/>
          <a:p>
            <a:pPr eaLnBrk="1" hangingPunct="1">
              <a:defRPr/>
            </a:pPr>
            <a:r>
              <a:rPr lang="hu-HU" altLang="hu-HU" sz="3200" smtClean="0"/>
              <a:t>A szabályozó felöl nézve</a:t>
            </a:r>
          </a:p>
        </p:txBody>
      </p:sp>
      <p:sp>
        <p:nvSpPr>
          <p:cNvPr id="25603" name="Rectangle 3"/>
          <p:cNvSpPr>
            <a:spLocks noChangeArrowheads="1"/>
          </p:cNvSpPr>
          <p:nvPr/>
        </p:nvSpPr>
        <p:spPr bwMode="auto">
          <a:xfrm>
            <a:off x="5202238" y="1133475"/>
            <a:ext cx="838200" cy="533400"/>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25604" name="Rectangle 4"/>
          <p:cNvSpPr>
            <a:spLocks noChangeArrowheads="1"/>
          </p:cNvSpPr>
          <p:nvPr/>
        </p:nvSpPr>
        <p:spPr bwMode="auto">
          <a:xfrm>
            <a:off x="6948488" y="1222375"/>
            <a:ext cx="838200" cy="1455738"/>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25605" name="Rectangle 5"/>
          <p:cNvSpPr>
            <a:spLocks noChangeArrowheads="1"/>
          </p:cNvSpPr>
          <p:nvPr/>
        </p:nvSpPr>
        <p:spPr bwMode="auto">
          <a:xfrm>
            <a:off x="5202238" y="2200275"/>
            <a:ext cx="838200" cy="533400"/>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25606" name="Line 6"/>
          <p:cNvSpPr>
            <a:spLocks noChangeShapeType="1"/>
          </p:cNvSpPr>
          <p:nvPr/>
        </p:nvSpPr>
        <p:spPr bwMode="auto">
          <a:xfrm>
            <a:off x="4287838" y="1438275"/>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5607" name="Line 7"/>
          <p:cNvSpPr>
            <a:spLocks noChangeShapeType="1"/>
          </p:cNvSpPr>
          <p:nvPr/>
        </p:nvSpPr>
        <p:spPr bwMode="auto">
          <a:xfrm flipH="1">
            <a:off x="4302125" y="2484438"/>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5608" name="Line 8"/>
          <p:cNvSpPr>
            <a:spLocks noChangeShapeType="1"/>
          </p:cNvSpPr>
          <p:nvPr/>
        </p:nvSpPr>
        <p:spPr bwMode="auto">
          <a:xfrm>
            <a:off x="6040438" y="1438275"/>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5609" name="Line 9"/>
          <p:cNvSpPr>
            <a:spLocks noChangeShapeType="1"/>
          </p:cNvSpPr>
          <p:nvPr/>
        </p:nvSpPr>
        <p:spPr bwMode="auto">
          <a:xfrm flipH="1">
            <a:off x="6034088" y="2479675"/>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5610" name="Text Box 10"/>
          <p:cNvSpPr txBox="1">
            <a:spLocks noChangeArrowheads="1"/>
          </p:cNvSpPr>
          <p:nvPr/>
        </p:nvSpPr>
        <p:spPr bwMode="auto">
          <a:xfrm>
            <a:off x="4346575" y="1089025"/>
            <a:ext cx="17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u</a:t>
            </a:r>
          </a:p>
        </p:txBody>
      </p:sp>
      <p:sp>
        <p:nvSpPr>
          <p:cNvPr id="25611" name="Text Box 11"/>
          <p:cNvSpPr txBox="1">
            <a:spLocks noChangeArrowheads="1"/>
          </p:cNvSpPr>
          <p:nvPr/>
        </p:nvSpPr>
        <p:spPr bwMode="auto">
          <a:xfrm>
            <a:off x="4437063" y="2124075"/>
            <a:ext cx="31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y</a:t>
            </a:r>
            <a:r>
              <a:rPr lang="hu-HU" altLang="hu-HU" sz="2000" baseline="-25000">
                <a:latin typeface="Times New Roman" pitchFamily="18" charset="0"/>
              </a:rPr>
              <a:t>M</a:t>
            </a:r>
            <a:endParaRPr lang="hu-HU" altLang="hu-HU" sz="2000">
              <a:latin typeface="Times New Roman" pitchFamily="18" charset="0"/>
            </a:endParaRPr>
          </a:p>
        </p:txBody>
      </p:sp>
      <p:sp>
        <p:nvSpPr>
          <p:cNvPr id="25612" name="Text Box 12"/>
          <p:cNvSpPr txBox="1">
            <a:spLocks noChangeArrowheads="1"/>
          </p:cNvSpPr>
          <p:nvPr/>
        </p:nvSpPr>
        <p:spPr bwMode="auto">
          <a:xfrm>
            <a:off x="6342063" y="2200275"/>
            <a:ext cx="2587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y</a:t>
            </a:r>
          </a:p>
        </p:txBody>
      </p:sp>
      <p:sp>
        <p:nvSpPr>
          <p:cNvPr id="25613" name="Text Box 13"/>
          <p:cNvSpPr txBox="1">
            <a:spLocks noChangeArrowheads="1"/>
          </p:cNvSpPr>
          <p:nvPr/>
        </p:nvSpPr>
        <p:spPr bwMode="auto">
          <a:xfrm>
            <a:off x="6269038" y="1123950"/>
            <a:ext cx="3762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en-GB" altLang="hu-HU" sz="2000">
                <a:latin typeface="Times New Roman" pitchFamily="18" charset="0"/>
              </a:rPr>
              <a:t>x</a:t>
            </a:r>
            <a:r>
              <a:rPr lang="en-GB" altLang="hu-HU" sz="2000" baseline="-25000">
                <a:latin typeface="Times New Roman" pitchFamily="18" charset="0"/>
              </a:rPr>
              <a:t>M</a:t>
            </a:r>
            <a:endParaRPr lang="hu-HU" altLang="hu-HU" sz="2000">
              <a:latin typeface="Times New Roman" pitchFamily="18" charset="0"/>
            </a:endParaRPr>
          </a:p>
        </p:txBody>
      </p:sp>
      <p:sp>
        <p:nvSpPr>
          <p:cNvPr id="25614" name="Text Box 14"/>
          <p:cNvSpPr txBox="1">
            <a:spLocks noChangeArrowheads="1"/>
          </p:cNvSpPr>
          <p:nvPr/>
        </p:nvSpPr>
        <p:spPr bwMode="auto">
          <a:xfrm>
            <a:off x="1466850" y="3024188"/>
            <a:ext cx="1889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Integráló jellegű</a:t>
            </a:r>
            <a:endParaRPr lang="en-GB" altLang="hu-HU" sz="2400">
              <a:latin typeface="Times New Roman" pitchFamily="18" charset="0"/>
            </a:endParaRPr>
          </a:p>
        </p:txBody>
      </p:sp>
      <p:sp>
        <p:nvSpPr>
          <p:cNvPr id="25615" name="Line 15"/>
          <p:cNvSpPr>
            <a:spLocks noChangeShapeType="1"/>
          </p:cNvSpPr>
          <p:nvPr/>
        </p:nvSpPr>
        <p:spPr bwMode="auto">
          <a:xfrm>
            <a:off x="7312025" y="914400"/>
            <a:ext cx="0" cy="307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5616" name="Text Box 16"/>
          <p:cNvSpPr txBox="1">
            <a:spLocks noChangeArrowheads="1"/>
          </p:cNvSpPr>
          <p:nvPr/>
        </p:nvSpPr>
        <p:spPr bwMode="auto">
          <a:xfrm>
            <a:off x="7407275" y="863600"/>
            <a:ext cx="2587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r"/>
            <a:r>
              <a:rPr lang="hu-HU" altLang="hu-HU">
                <a:latin typeface="Times New Roman" pitchFamily="18" charset="0"/>
              </a:rPr>
              <a:t>w</a:t>
            </a:r>
            <a:endParaRPr lang="hu-HU" altLang="hu-HU" sz="2400">
              <a:latin typeface="Times New Roman" pitchFamily="18" charset="0"/>
            </a:endParaRPr>
          </a:p>
        </p:txBody>
      </p:sp>
      <p:sp>
        <p:nvSpPr>
          <p:cNvPr id="25617" name="Text Box 17"/>
          <p:cNvSpPr txBox="1">
            <a:spLocks noChangeArrowheads="1"/>
          </p:cNvSpPr>
          <p:nvPr/>
        </p:nvSpPr>
        <p:spPr bwMode="auto">
          <a:xfrm>
            <a:off x="5381625" y="3024188"/>
            <a:ext cx="2159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Arányos jellegű</a:t>
            </a:r>
            <a:endParaRPr lang="en-GB" altLang="hu-HU" sz="2400">
              <a:latin typeface="Times New Roman" pitchFamily="18" charset="0"/>
            </a:endParaRPr>
          </a:p>
        </p:txBody>
      </p:sp>
      <p:sp>
        <p:nvSpPr>
          <p:cNvPr id="25618" name="Line 18"/>
          <p:cNvSpPr>
            <a:spLocks noChangeShapeType="1"/>
          </p:cNvSpPr>
          <p:nvPr/>
        </p:nvSpPr>
        <p:spPr bwMode="auto">
          <a:xfrm>
            <a:off x="836613" y="5634038"/>
            <a:ext cx="328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5619" name="Line 19"/>
          <p:cNvSpPr>
            <a:spLocks noChangeShapeType="1"/>
          </p:cNvSpPr>
          <p:nvPr/>
        </p:nvSpPr>
        <p:spPr bwMode="auto">
          <a:xfrm flipV="1">
            <a:off x="1016000" y="3384550"/>
            <a:ext cx="0" cy="2430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5620" name="Text Box 20"/>
          <p:cNvSpPr txBox="1">
            <a:spLocks noChangeArrowheads="1"/>
          </p:cNvSpPr>
          <p:nvPr/>
        </p:nvSpPr>
        <p:spPr bwMode="auto">
          <a:xfrm>
            <a:off x="3897313" y="5364163"/>
            <a:ext cx="1793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t</a:t>
            </a:r>
          </a:p>
        </p:txBody>
      </p:sp>
      <p:sp>
        <p:nvSpPr>
          <p:cNvPr id="25621" name="Freeform 21"/>
          <p:cNvSpPr>
            <a:spLocks/>
          </p:cNvSpPr>
          <p:nvPr/>
        </p:nvSpPr>
        <p:spPr bwMode="auto">
          <a:xfrm>
            <a:off x="1016000" y="3608388"/>
            <a:ext cx="2790825" cy="2041525"/>
          </a:xfrm>
          <a:custGeom>
            <a:avLst/>
            <a:gdLst>
              <a:gd name="T0" fmla="*/ 0 w 1758"/>
              <a:gd name="T1" fmla="*/ 2025650 h 1286"/>
              <a:gd name="T2" fmla="*/ 360363 w 1758"/>
              <a:gd name="T3" fmla="*/ 1981200 h 1286"/>
              <a:gd name="T4" fmla="*/ 946150 w 1758"/>
              <a:gd name="T5" fmla="*/ 1665288 h 1286"/>
              <a:gd name="T6" fmla="*/ 1576388 w 1758"/>
              <a:gd name="T7" fmla="*/ 1169988 h 1286"/>
              <a:gd name="T8" fmla="*/ 2790825 w 1758"/>
              <a:gd name="T9" fmla="*/ 0 h 1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8" h="1286">
                <a:moveTo>
                  <a:pt x="0" y="1276"/>
                </a:moveTo>
                <a:cubicBezTo>
                  <a:pt x="64" y="1281"/>
                  <a:pt x="128" y="1286"/>
                  <a:pt x="227" y="1248"/>
                </a:cubicBezTo>
                <a:cubicBezTo>
                  <a:pt x="326" y="1210"/>
                  <a:pt x="468" y="1134"/>
                  <a:pt x="596" y="1049"/>
                </a:cubicBezTo>
                <a:cubicBezTo>
                  <a:pt x="724" y="964"/>
                  <a:pt x="799" y="912"/>
                  <a:pt x="993" y="737"/>
                </a:cubicBezTo>
                <a:cubicBezTo>
                  <a:pt x="1187" y="562"/>
                  <a:pt x="1472" y="281"/>
                  <a:pt x="1758"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5622" name="Text Box 22"/>
          <p:cNvSpPr txBox="1">
            <a:spLocks noChangeArrowheads="1"/>
          </p:cNvSpPr>
          <p:nvPr/>
        </p:nvSpPr>
        <p:spPr bwMode="auto">
          <a:xfrm>
            <a:off x="611188" y="3249613"/>
            <a:ext cx="31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y</a:t>
            </a:r>
            <a:r>
              <a:rPr lang="hu-HU" altLang="hu-HU" sz="2000" baseline="-25000">
                <a:latin typeface="Times New Roman" pitchFamily="18" charset="0"/>
              </a:rPr>
              <a:t>M</a:t>
            </a:r>
            <a:endParaRPr lang="hu-HU" altLang="hu-HU" sz="2000">
              <a:latin typeface="Times New Roman" pitchFamily="18" charset="0"/>
            </a:endParaRPr>
          </a:p>
        </p:txBody>
      </p:sp>
      <p:sp>
        <p:nvSpPr>
          <p:cNvPr id="25623" name="Line 23"/>
          <p:cNvSpPr>
            <a:spLocks noChangeShapeType="1"/>
          </p:cNvSpPr>
          <p:nvPr/>
        </p:nvSpPr>
        <p:spPr bwMode="auto">
          <a:xfrm>
            <a:off x="4978400" y="5634038"/>
            <a:ext cx="328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5624" name="Line 24"/>
          <p:cNvSpPr>
            <a:spLocks noChangeShapeType="1"/>
          </p:cNvSpPr>
          <p:nvPr/>
        </p:nvSpPr>
        <p:spPr bwMode="auto">
          <a:xfrm flipV="1">
            <a:off x="5157788" y="3384550"/>
            <a:ext cx="0" cy="2430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5625" name="Text Box 25"/>
          <p:cNvSpPr txBox="1">
            <a:spLocks noChangeArrowheads="1"/>
          </p:cNvSpPr>
          <p:nvPr/>
        </p:nvSpPr>
        <p:spPr bwMode="auto">
          <a:xfrm>
            <a:off x="8039100" y="5364163"/>
            <a:ext cx="17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t</a:t>
            </a:r>
          </a:p>
        </p:txBody>
      </p:sp>
      <p:sp>
        <p:nvSpPr>
          <p:cNvPr id="25626" name="Text Box 26"/>
          <p:cNvSpPr txBox="1">
            <a:spLocks noChangeArrowheads="1"/>
          </p:cNvSpPr>
          <p:nvPr/>
        </p:nvSpPr>
        <p:spPr bwMode="auto">
          <a:xfrm>
            <a:off x="4752975" y="3249613"/>
            <a:ext cx="31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y</a:t>
            </a:r>
            <a:r>
              <a:rPr lang="hu-HU" altLang="hu-HU" sz="2000" baseline="-25000">
                <a:latin typeface="Times New Roman" pitchFamily="18" charset="0"/>
              </a:rPr>
              <a:t>M</a:t>
            </a:r>
            <a:endParaRPr lang="hu-HU" altLang="hu-HU" sz="2000">
              <a:latin typeface="Times New Roman" pitchFamily="18" charset="0"/>
            </a:endParaRPr>
          </a:p>
        </p:txBody>
      </p:sp>
      <p:sp>
        <p:nvSpPr>
          <p:cNvPr id="25627" name="Freeform 27"/>
          <p:cNvSpPr>
            <a:spLocks/>
          </p:cNvSpPr>
          <p:nvPr/>
        </p:nvSpPr>
        <p:spPr bwMode="auto">
          <a:xfrm>
            <a:off x="5157788" y="3819525"/>
            <a:ext cx="3014662" cy="1838325"/>
          </a:xfrm>
          <a:custGeom>
            <a:avLst/>
            <a:gdLst>
              <a:gd name="T0" fmla="*/ 0 w 1899"/>
              <a:gd name="T1" fmla="*/ 1814513 h 1158"/>
              <a:gd name="T2" fmla="*/ 179387 w 1899"/>
              <a:gd name="T3" fmla="*/ 1770063 h 1158"/>
              <a:gd name="T4" fmla="*/ 449262 w 1899"/>
              <a:gd name="T5" fmla="*/ 1409700 h 1158"/>
              <a:gd name="T6" fmla="*/ 809625 w 1899"/>
              <a:gd name="T7" fmla="*/ 779463 h 1158"/>
              <a:gd name="T8" fmla="*/ 1393825 w 1899"/>
              <a:gd name="T9" fmla="*/ 284163 h 1158"/>
              <a:gd name="T10" fmla="*/ 1935162 w 1899"/>
              <a:gd name="T11" fmla="*/ 104775 h 1158"/>
              <a:gd name="T12" fmla="*/ 2609850 w 1899"/>
              <a:gd name="T13" fmla="*/ 14288 h 1158"/>
              <a:gd name="T14" fmla="*/ 3014662 w 1899"/>
              <a:gd name="T15" fmla="*/ 14288 h 11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99" h="1158">
                <a:moveTo>
                  <a:pt x="0" y="1143"/>
                </a:moveTo>
                <a:cubicBezTo>
                  <a:pt x="33" y="1150"/>
                  <a:pt x="66" y="1158"/>
                  <a:pt x="113" y="1115"/>
                </a:cubicBezTo>
                <a:cubicBezTo>
                  <a:pt x="160" y="1072"/>
                  <a:pt x="217" y="992"/>
                  <a:pt x="283" y="888"/>
                </a:cubicBezTo>
                <a:cubicBezTo>
                  <a:pt x="349" y="784"/>
                  <a:pt x="411" y="609"/>
                  <a:pt x="510" y="491"/>
                </a:cubicBezTo>
                <a:cubicBezTo>
                  <a:pt x="609" y="373"/>
                  <a:pt x="760" y="250"/>
                  <a:pt x="878" y="179"/>
                </a:cubicBezTo>
                <a:cubicBezTo>
                  <a:pt x="996" y="108"/>
                  <a:pt x="1092" y="94"/>
                  <a:pt x="1219" y="66"/>
                </a:cubicBezTo>
                <a:cubicBezTo>
                  <a:pt x="1346" y="38"/>
                  <a:pt x="1531" y="18"/>
                  <a:pt x="1644" y="9"/>
                </a:cubicBezTo>
                <a:cubicBezTo>
                  <a:pt x="1757" y="0"/>
                  <a:pt x="1828" y="4"/>
                  <a:pt x="1899" y="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5628" name="Line 28"/>
          <p:cNvSpPr>
            <a:spLocks noChangeShapeType="1"/>
          </p:cNvSpPr>
          <p:nvPr/>
        </p:nvSpPr>
        <p:spPr bwMode="auto">
          <a:xfrm>
            <a:off x="2636838" y="1584325"/>
            <a:ext cx="1530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5629" name="Line 29"/>
          <p:cNvSpPr>
            <a:spLocks noChangeShapeType="1"/>
          </p:cNvSpPr>
          <p:nvPr/>
        </p:nvSpPr>
        <p:spPr bwMode="auto">
          <a:xfrm flipV="1">
            <a:off x="2771775" y="998538"/>
            <a:ext cx="0" cy="765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5630" name="Line 30"/>
          <p:cNvSpPr>
            <a:spLocks noChangeShapeType="1"/>
          </p:cNvSpPr>
          <p:nvPr/>
        </p:nvSpPr>
        <p:spPr bwMode="auto">
          <a:xfrm>
            <a:off x="2771775" y="1268413"/>
            <a:ext cx="11699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Tree>
    <p:extLst>
      <p:ext uri="{BB962C8B-B14F-4D97-AF65-F5344CB8AC3E}">
        <p14:creationId xmlns:p14="http://schemas.microsoft.com/office/powerpoint/2010/main" val="1277349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341313" y="419099"/>
            <a:ext cx="8416925" cy="11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54000" bIns="10800" anchor="ctr"/>
          <a:lstStyle>
            <a:lvl1pPr algn="ctr">
              <a:defRPr sz="4400" b="1">
                <a:solidFill>
                  <a:schemeClr val="tx2"/>
                </a:solidFill>
                <a:effectLst>
                  <a:outerShdw blurRad="38100" dist="38100" dir="2700000" algn="tl">
                    <a:srgbClr val="000000"/>
                  </a:outerShdw>
                </a:effectLst>
                <a:latin typeface="Garamond" pitchFamily="18" charset="0"/>
              </a:defRPr>
            </a:lvl1pPr>
            <a:lvl2pPr algn="ctr">
              <a:defRPr sz="4400" b="1">
                <a:solidFill>
                  <a:schemeClr val="tx2"/>
                </a:solidFill>
                <a:effectLst>
                  <a:outerShdw blurRad="38100" dist="38100" dir="2700000" algn="tl">
                    <a:srgbClr val="000000"/>
                  </a:outerShdw>
                </a:effectLst>
                <a:latin typeface="Garamond" pitchFamily="18" charset="0"/>
              </a:defRPr>
            </a:lvl2pPr>
            <a:lvl3pPr algn="ctr">
              <a:defRPr sz="4400" b="1">
                <a:solidFill>
                  <a:schemeClr val="tx2"/>
                </a:solidFill>
                <a:effectLst>
                  <a:outerShdw blurRad="38100" dist="38100" dir="2700000" algn="tl">
                    <a:srgbClr val="000000"/>
                  </a:outerShdw>
                </a:effectLst>
                <a:latin typeface="Garamond" pitchFamily="18" charset="0"/>
              </a:defRPr>
            </a:lvl3pPr>
            <a:lvl4pPr algn="ctr">
              <a:defRPr sz="4400" b="1">
                <a:solidFill>
                  <a:schemeClr val="tx2"/>
                </a:solidFill>
                <a:effectLst>
                  <a:outerShdw blurRad="38100" dist="38100" dir="2700000" algn="tl">
                    <a:srgbClr val="000000"/>
                  </a:outerShdw>
                </a:effectLst>
                <a:latin typeface="Garamond" pitchFamily="18" charset="0"/>
              </a:defRPr>
            </a:lvl4pPr>
            <a:lvl5pPr algn="ctr">
              <a:defRPr sz="4400" b="1">
                <a:solidFill>
                  <a:schemeClr val="tx2"/>
                </a:solidFill>
                <a:effectLst>
                  <a:outerShdw blurRad="38100" dist="38100" dir="2700000" algn="tl">
                    <a:srgbClr val="000000"/>
                  </a:outerShdw>
                </a:effectLst>
                <a:latin typeface="Garamond" pitchFamily="18" charset="0"/>
              </a:defRPr>
            </a:lvl5pPr>
            <a:lvl6pPr marL="457200" algn="ctr"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a:lstStyle>
          <a:p>
            <a:pPr>
              <a:defRPr/>
            </a:pPr>
            <a:r>
              <a:rPr lang="hu-HU" altLang="hu-HU" sz="3600" dirty="0" smtClean="0"/>
              <a:t>HPT1</a:t>
            </a:r>
            <a:r>
              <a:rPr lang="en-GB" altLang="hu-HU" sz="3600" dirty="0" smtClean="0"/>
              <a:t> </a:t>
            </a:r>
            <a:r>
              <a:rPr lang="hu-HU" altLang="hu-HU" sz="3600" dirty="0" smtClean="0"/>
              <a:t>modell az </a:t>
            </a:r>
            <a:br>
              <a:rPr lang="hu-HU" altLang="hu-HU" sz="3600" dirty="0" smtClean="0"/>
            </a:br>
            <a:r>
              <a:rPr lang="hu-HU" altLang="hu-HU" sz="3600" dirty="0" smtClean="0"/>
              <a:t>átmeneti függvény alapján  </a:t>
            </a:r>
          </a:p>
        </p:txBody>
      </p:sp>
      <p:grpSp>
        <p:nvGrpSpPr>
          <p:cNvPr id="26627" name="Group 3"/>
          <p:cNvGrpSpPr>
            <a:grpSpLocks/>
          </p:cNvGrpSpPr>
          <p:nvPr/>
        </p:nvGrpSpPr>
        <p:grpSpPr bwMode="auto">
          <a:xfrm>
            <a:off x="1062038" y="1711324"/>
            <a:ext cx="6970712" cy="4633913"/>
            <a:chOff x="669" y="756"/>
            <a:chExt cx="4391" cy="2919"/>
          </a:xfrm>
        </p:grpSpPr>
        <p:sp>
          <p:nvSpPr>
            <p:cNvPr id="26657" name="Line 4"/>
            <p:cNvSpPr>
              <a:spLocks noChangeShapeType="1"/>
            </p:cNvSpPr>
            <p:nvPr/>
          </p:nvSpPr>
          <p:spPr bwMode="auto">
            <a:xfrm flipV="1">
              <a:off x="814" y="756"/>
              <a:ext cx="0" cy="29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6658" name="Line 5"/>
            <p:cNvSpPr>
              <a:spLocks noChangeShapeType="1"/>
            </p:cNvSpPr>
            <p:nvPr/>
          </p:nvSpPr>
          <p:spPr bwMode="auto">
            <a:xfrm>
              <a:off x="669" y="3542"/>
              <a:ext cx="439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grpSp>
        <p:nvGrpSpPr>
          <p:cNvPr id="26628" name="Group 6"/>
          <p:cNvGrpSpPr>
            <a:grpSpLocks/>
          </p:cNvGrpSpPr>
          <p:nvPr/>
        </p:nvGrpSpPr>
        <p:grpSpPr bwMode="auto">
          <a:xfrm>
            <a:off x="1062038" y="3781424"/>
            <a:ext cx="6650037" cy="1308100"/>
            <a:chOff x="669" y="2060"/>
            <a:chExt cx="4189" cy="824"/>
          </a:xfrm>
        </p:grpSpPr>
        <p:sp>
          <p:nvSpPr>
            <p:cNvPr id="26654" name="Line 7"/>
            <p:cNvSpPr>
              <a:spLocks noChangeShapeType="1"/>
            </p:cNvSpPr>
            <p:nvPr/>
          </p:nvSpPr>
          <p:spPr bwMode="auto">
            <a:xfrm>
              <a:off x="669" y="2884"/>
              <a:ext cx="6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6655" name="Line 8"/>
            <p:cNvSpPr>
              <a:spLocks noChangeShapeType="1"/>
            </p:cNvSpPr>
            <p:nvPr/>
          </p:nvSpPr>
          <p:spPr bwMode="auto">
            <a:xfrm flipV="1">
              <a:off x="1287" y="2060"/>
              <a:ext cx="0" cy="8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6656" name="Line 9"/>
            <p:cNvSpPr>
              <a:spLocks noChangeShapeType="1"/>
            </p:cNvSpPr>
            <p:nvPr/>
          </p:nvSpPr>
          <p:spPr bwMode="auto">
            <a:xfrm>
              <a:off x="1287" y="2060"/>
              <a:ext cx="35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grpSp>
        <p:nvGrpSpPr>
          <p:cNvPr id="26629" name="Group 10"/>
          <p:cNvGrpSpPr>
            <a:grpSpLocks/>
          </p:cNvGrpSpPr>
          <p:nvPr/>
        </p:nvGrpSpPr>
        <p:grpSpPr bwMode="auto">
          <a:xfrm>
            <a:off x="1062038" y="3305174"/>
            <a:ext cx="6667500" cy="2087563"/>
            <a:chOff x="669" y="1760"/>
            <a:chExt cx="4200" cy="1315"/>
          </a:xfrm>
        </p:grpSpPr>
        <p:sp>
          <p:nvSpPr>
            <p:cNvPr id="26652" name="Line 11"/>
            <p:cNvSpPr>
              <a:spLocks noChangeShapeType="1"/>
            </p:cNvSpPr>
            <p:nvPr/>
          </p:nvSpPr>
          <p:spPr bwMode="auto">
            <a:xfrm>
              <a:off x="669" y="3052"/>
              <a:ext cx="69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6653" name="Freeform 12"/>
            <p:cNvSpPr>
              <a:spLocks/>
            </p:cNvSpPr>
            <p:nvPr/>
          </p:nvSpPr>
          <p:spPr bwMode="auto">
            <a:xfrm>
              <a:off x="1356" y="1760"/>
              <a:ext cx="3513" cy="1315"/>
            </a:xfrm>
            <a:custGeom>
              <a:avLst/>
              <a:gdLst>
                <a:gd name="T0" fmla="*/ 0 w 2746"/>
                <a:gd name="T1" fmla="*/ 1292 h 1315"/>
                <a:gd name="T2" fmla="*/ 235 w 2746"/>
                <a:gd name="T3" fmla="*/ 1246 h 1315"/>
                <a:gd name="T4" fmla="*/ 635 w 2746"/>
                <a:gd name="T5" fmla="*/ 876 h 1315"/>
                <a:gd name="T6" fmla="*/ 1093 w 2746"/>
                <a:gd name="T7" fmla="*/ 473 h 1315"/>
                <a:gd name="T8" fmla="*/ 1528 w 2746"/>
                <a:gd name="T9" fmla="*/ 167 h 1315"/>
                <a:gd name="T10" fmla="*/ 1978 w 2746"/>
                <a:gd name="T11" fmla="*/ 40 h 1315"/>
                <a:gd name="T12" fmla="*/ 2893 w 2746"/>
                <a:gd name="T13" fmla="*/ 5 h 1315"/>
                <a:gd name="T14" fmla="*/ 3417 w 2746"/>
                <a:gd name="T15" fmla="*/ 11 h 1315"/>
                <a:gd name="T16" fmla="*/ 3468 w 2746"/>
                <a:gd name="T17" fmla="*/ 5 h 13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46" h="1315">
                  <a:moveTo>
                    <a:pt x="0" y="1292"/>
                  </a:moveTo>
                  <a:cubicBezTo>
                    <a:pt x="50" y="1303"/>
                    <a:pt x="101" y="1315"/>
                    <a:pt x="184" y="1246"/>
                  </a:cubicBezTo>
                  <a:cubicBezTo>
                    <a:pt x="267" y="1177"/>
                    <a:pt x="384" y="1005"/>
                    <a:pt x="496" y="876"/>
                  </a:cubicBezTo>
                  <a:cubicBezTo>
                    <a:pt x="608" y="747"/>
                    <a:pt x="738" y="591"/>
                    <a:pt x="854" y="473"/>
                  </a:cubicBezTo>
                  <a:cubicBezTo>
                    <a:pt x="970" y="355"/>
                    <a:pt x="1079" y="239"/>
                    <a:pt x="1194" y="167"/>
                  </a:cubicBezTo>
                  <a:cubicBezTo>
                    <a:pt x="1309" y="95"/>
                    <a:pt x="1368" y="67"/>
                    <a:pt x="1546" y="40"/>
                  </a:cubicBezTo>
                  <a:cubicBezTo>
                    <a:pt x="1724" y="13"/>
                    <a:pt x="2074" y="10"/>
                    <a:pt x="2261" y="5"/>
                  </a:cubicBezTo>
                  <a:cubicBezTo>
                    <a:pt x="2448" y="0"/>
                    <a:pt x="2596" y="11"/>
                    <a:pt x="2671" y="11"/>
                  </a:cubicBezTo>
                  <a:cubicBezTo>
                    <a:pt x="2746" y="11"/>
                    <a:pt x="2728" y="8"/>
                    <a:pt x="2711" y="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sp>
        <p:nvSpPr>
          <p:cNvPr id="26630" name="Line 13"/>
          <p:cNvSpPr>
            <a:spLocks noChangeShapeType="1"/>
          </p:cNvSpPr>
          <p:nvPr/>
        </p:nvSpPr>
        <p:spPr bwMode="auto">
          <a:xfrm flipH="1">
            <a:off x="685800" y="3305174"/>
            <a:ext cx="6897688"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6631" name="Line 14"/>
          <p:cNvSpPr>
            <a:spLocks noChangeShapeType="1"/>
          </p:cNvSpPr>
          <p:nvPr/>
        </p:nvSpPr>
        <p:spPr bwMode="auto">
          <a:xfrm flipH="1">
            <a:off x="1062038" y="3781424"/>
            <a:ext cx="1090612"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6632" name="Line 15"/>
          <p:cNvSpPr>
            <a:spLocks noChangeShapeType="1"/>
          </p:cNvSpPr>
          <p:nvPr/>
        </p:nvSpPr>
        <p:spPr bwMode="auto">
          <a:xfrm flipH="1">
            <a:off x="685800" y="5356224"/>
            <a:ext cx="609282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6633" name="Line 16"/>
          <p:cNvSpPr>
            <a:spLocks noChangeShapeType="1"/>
          </p:cNvSpPr>
          <p:nvPr/>
        </p:nvSpPr>
        <p:spPr bwMode="auto">
          <a:xfrm flipV="1">
            <a:off x="2308225" y="2995612"/>
            <a:ext cx="2765425" cy="248285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6634" name="Line 17"/>
          <p:cNvSpPr>
            <a:spLocks noChangeShapeType="1"/>
          </p:cNvSpPr>
          <p:nvPr/>
        </p:nvSpPr>
        <p:spPr bwMode="auto">
          <a:xfrm flipV="1">
            <a:off x="2043113" y="3106737"/>
            <a:ext cx="0" cy="250031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6635" name="Line 18"/>
          <p:cNvSpPr>
            <a:spLocks noChangeShapeType="1"/>
          </p:cNvSpPr>
          <p:nvPr/>
        </p:nvSpPr>
        <p:spPr bwMode="auto">
          <a:xfrm flipV="1">
            <a:off x="2479675" y="3106737"/>
            <a:ext cx="0" cy="250031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6636" name="Line 19"/>
          <p:cNvSpPr>
            <a:spLocks noChangeShapeType="1"/>
          </p:cNvSpPr>
          <p:nvPr/>
        </p:nvSpPr>
        <p:spPr bwMode="auto">
          <a:xfrm flipV="1">
            <a:off x="4748213" y="3106737"/>
            <a:ext cx="0" cy="250031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6637" name="Line 20"/>
          <p:cNvSpPr>
            <a:spLocks noChangeShapeType="1"/>
          </p:cNvSpPr>
          <p:nvPr/>
        </p:nvSpPr>
        <p:spPr bwMode="auto">
          <a:xfrm>
            <a:off x="2043113" y="5521324"/>
            <a:ext cx="43656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6638" name="Line 21"/>
          <p:cNvSpPr>
            <a:spLocks noChangeShapeType="1"/>
          </p:cNvSpPr>
          <p:nvPr/>
        </p:nvSpPr>
        <p:spPr bwMode="auto">
          <a:xfrm>
            <a:off x="2479675" y="5521324"/>
            <a:ext cx="226853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6639" name="Line 22"/>
          <p:cNvSpPr>
            <a:spLocks noChangeShapeType="1"/>
          </p:cNvSpPr>
          <p:nvPr/>
        </p:nvSpPr>
        <p:spPr bwMode="auto">
          <a:xfrm>
            <a:off x="1401763" y="3781424"/>
            <a:ext cx="0" cy="13081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6640" name="Line 23"/>
          <p:cNvSpPr>
            <a:spLocks noChangeShapeType="1"/>
          </p:cNvSpPr>
          <p:nvPr/>
        </p:nvSpPr>
        <p:spPr bwMode="auto">
          <a:xfrm>
            <a:off x="773113" y="3305174"/>
            <a:ext cx="0" cy="20510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aphicFrame>
        <p:nvGraphicFramePr>
          <p:cNvPr id="26641" name="Object 24"/>
          <p:cNvGraphicFramePr>
            <a:graphicFrameLocks noChangeAspect="1"/>
          </p:cNvGraphicFramePr>
          <p:nvPr>
            <p:extLst>
              <p:ext uri="{D42A27DB-BD31-4B8C-83A1-F6EECF244321}">
                <p14:modId xmlns:p14="http://schemas.microsoft.com/office/powerpoint/2010/main" val="1910184448"/>
              </p:ext>
            </p:extLst>
          </p:nvPr>
        </p:nvGraphicFramePr>
        <p:xfrm>
          <a:off x="7777163" y="5856287"/>
          <a:ext cx="171450" cy="296862"/>
        </p:xfrm>
        <a:graphic>
          <a:graphicData uri="http://schemas.openxmlformats.org/presentationml/2006/ole">
            <mc:AlternateContent xmlns:mc="http://schemas.openxmlformats.org/markup-compatibility/2006">
              <mc:Choice xmlns:v="urn:schemas-microsoft-com:vml" Requires="v">
                <p:oleObj spid="_x0000_s1080" name="Equation" r:id="rId4" imgW="88746" imgH="152136" progId="Equation.DSMT4">
                  <p:embed/>
                </p:oleObj>
              </mc:Choice>
              <mc:Fallback>
                <p:oleObj name="Equation" r:id="rId4" imgW="88746" imgH="152136"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7163" y="5856287"/>
                        <a:ext cx="171450"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2" name="Object 25"/>
          <p:cNvGraphicFramePr>
            <a:graphicFrameLocks noChangeAspect="1"/>
          </p:cNvGraphicFramePr>
          <p:nvPr>
            <p:extLst>
              <p:ext uri="{D42A27DB-BD31-4B8C-83A1-F6EECF244321}">
                <p14:modId xmlns:p14="http://schemas.microsoft.com/office/powerpoint/2010/main" val="3697482367"/>
              </p:ext>
            </p:extLst>
          </p:nvPr>
        </p:nvGraphicFramePr>
        <p:xfrm>
          <a:off x="476250" y="1600199"/>
          <a:ext cx="698500" cy="449263"/>
        </p:xfrm>
        <a:graphic>
          <a:graphicData uri="http://schemas.openxmlformats.org/presentationml/2006/ole">
            <mc:AlternateContent xmlns:mc="http://schemas.openxmlformats.org/markup-compatibility/2006">
              <mc:Choice xmlns:v="urn:schemas-microsoft-com:vml" Requires="v">
                <p:oleObj spid="_x0000_s1081" name="Equation" r:id="rId6" imgW="355446" imgH="228501" progId="Equation.DSMT4">
                  <p:embed/>
                </p:oleObj>
              </mc:Choice>
              <mc:Fallback>
                <p:oleObj name="Equation" r:id="rId6" imgW="355446" imgH="228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250" y="1600199"/>
                        <a:ext cx="69850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3" name="Object 26"/>
          <p:cNvGraphicFramePr>
            <a:graphicFrameLocks noChangeAspect="1"/>
          </p:cNvGraphicFramePr>
          <p:nvPr>
            <p:extLst>
              <p:ext uri="{D42A27DB-BD31-4B8C-83A1-F6EECF244321}">
                <p14:modId xmlns:p14="http://schemas.microsoft.com/office/powerpoint/2010/main" val="1372360884"/>
              </p:ext>
            </p:extLst>
          </p:nvPr>
        </p:nvGraphicFramePr>
        <p:xfrm>
          <a:off x="1450975" y="4214812"/>
          <a:ext cx="450850" cy="350837"/>
        </p:xfrm>
        <a:graphic>
          <a:graphicData uri="http://schemas.openxmlformats.org/presentationml/2006/ole">
            <mc:AlternateContent xmlns:mc="http://schemas.openxmlformats.org/markup-compatibility/2006">
              <mc:Choice xmlns:v="urn:schemas-microsoft-com:vml" Requires="v">
                <p:oleObj spid="_x0000_s1082" name="Equation" r:id="rId8" imgW="228402" imgH="177646" progId="Equation.DSMT4">
                  <p:embed/>
                </p:oleObj>
              </mc:Choice>
              <mc:Fallback>
                <p:oleObj name="Equation" r:id="rId8" imgW="228402" imgH="177646"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0975" y="4214812"/>
                        <a:ext cx="450850"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4" name="Object 27"/>
          <p:cNvGraphicFramePr>
            <a:graphicFrameLocks noChangeAspect="1"/>
          </p:cNvGraphicFramePr>
          <p:nvPr>
            <p:extLst>
              <p:ext uri="{D42A27DB-BD31-4B8C-83A1-F6EECF244321}">
                <p14:modId xmlns:p14="http://schemas.microsoft.com/office/powerpoint/2010/main" val="644538504"/>
              </p:ext>
            </p:extLst>
          </p:nvPr>
        </p:nvGraphicFramePr>
        <p:xfrm>
          <a:off x="723900" y="4165599"/>
          <a:ext cx="596900" cy="449263"/>
        </p:xfrm>
        <a:graphic>
          <a:graphicData uri="http://schemas.openxmlformats.org/presentationml/2006/ole">
            <mc:AlternateContent xmlns:mc="http://schemas.openxmlformats.org/markup-compatibility/2006">
              <mc:Choice xmlns:v="urn:schemas-microsoft-com:vml" Requires="v">
                <p:oleObj spid="_x0000_s1083" name="Equation" r:id="rId10" imgW="304668" imgH="228501" progId="Equation.DSMT4">
                  <p:embed/>
                </p:oleObj>
              </mc:Choice>
              <mc:Fallback>
                <p:oleObj name="Equation" r:id="rId10" imgW="304668" imgH="22850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 y="4165599"/>
                        <a:ext cx="59690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5" name="Object 28"/>
          <p:cNvGraphicFramePr>
            <a:graphicFrameLocks noChangeAspect="1"/>
          </p:cNvGraphicFramePr>
          <p:nvPr>
            <p:extLst>
              <p:ext uri="{D42A27DB-BD31-4B8C-83A1-F6EECF244321}">
                <p14:modId xmlns:p14="http://schemas.microsoft.com/office/powerpoint/2010/main" val="2067140017"/>
              </p:ext>
            </p:extLst>
          </p:nvPr>
        </p:nvGraphicFramePr>
        <p:xfrm>
          <a:off x="2116138" y="5464174"/>
          <a:ext cx="322262" cy="449263"/>
        </p:xfrm>
        <a:graphic>
          <a:graphicData uri="http://schemas.openxmlformats.org/presentationml/2006/ole">
            <mc:AlternateContent xmlns:mc="http://schemas.openxmlformats.org/markup-compatibility/2006">
              <mc:Choice xmlns:v="urn:schemas-microsoft-com:vml" Requires="v">
                <p:oleObj spid="_x0000_s1084" name="Equation" r:id="rId12" imgW="165028" imgH="228501" progId="Equation.DSMT4">
                  <p:embed/>
                </p:oleObj>
              </mc:Choice>
              <mc:Fallback>
                <p:oleObj name="Equation" r:id="rId12" imgW="165028" imgH="228501"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6138" y="5464174"/>
                        <a:ext cx="322262"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6" name="Object 29"/>
          <p:cNvGraphicFramePr>
            <a:graphicFrameLocks noChangeAspect="1"/>
          </p:cNvGraphicFramePr>
          <p:nvPr>
            <p:extLst>
              <p:ext uri="{D42A27DB-BD31-4B8C-83A1-F6EECF244321}">
                <p14:modId xmlns:p14="http://schemas.microsoft.com/office/powerpoint/2010/main" val="1729152839"/>
              </p:ext>
            </p:extLst>
          </p:nvPr>
        </p:nvGraphicFramePr>
        <p:xfrm>
          <a:off x="3352800" y="5441949"/>
          <a:ext cx="319088" cy="473075"/>
        </p:xfrm>
        <a:graphic>
          <a:graphicData uri="http://schemas.openxmlformats.org/presentationml/2006/ole">
            <mc:AlternateContent xmlns:mc="http://schemas.openxmlformats.org/markup-compatibility/2006">
              <mc:Choice xmlns:v="urn:schemas-microsoft-com:vml" Requires="v">
                <p:oleObj spid="_x0000_s1085" name="Equation" r:id="rId14" imgW="164957" imgH="241091" progId="Equation.DSMT4">
                  <p:embed/>
                </p:oleObj>
              </mc:Choice>
              <mc:Fallback>
                <p:oleObj name="Equation" r:id="rId14" imgW="164957" imgH="241091"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52800" y="5441949"/>
                        <a:ext cx="319088"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7" name="Object 30"/>
          <p:cNvGraphicFramePr>
            <a:graphicFrameLocks noChangeAspect="1"/>
          </p:cNvGraphicFramePr>
          <p:nvPr>
            <p:extLst>
              <p:ext uri="{D42A27DB-BD31-4B8C-83A1-F6EECF244321}">
                <p14:modId xmlns:p14="http://schemas.microsoft.com/office/powerpoint/2010/main" val="1335346003"/>
              </p:ext>
            </p:extLst>
          </p:nvPr>
        </p:nvGraphicFramePr>
        <p:xfrm>
          <a:off x="1900238" y="1817687"/>
          <a:ext cx="3311525" cy="871537"/>
        </p:xfrm>
        <a:graphic>
          <a:graphicData uri="http://schemas.openxmlformats.org/presentationml/2006/ole">
            <mc:AlternateContent xmlns:mc="http://schemas.openxmlformats.org/markup-compatibility/2006">
              <mc:Choice xmlns:v="urn:schemas-microsoft-com:vml" Requires="v">
                <p:oleObj spid="_x0000_s1086" name="Equation" r:id="rId16" imgW="1688367" imgH="444307" progId="Equation.DSMT4">
                  <p:embed/>
                </p:oleObj>
              </mc:Choice>
              <mc:Fallback>
                <p:oleObj name="Equation" r:id="rId16" imgW="1688367" imgH="444307"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0238" y="1817687"/>
                        <a:ext cx="3311525"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8" name="Object 31"/>
          <p:cNvGraphicFramePr>
            <a:graphicFrameLocks noChangeAspect="1"/>
          </p:cNvGraphicFramePr>
          <p:nvPr>
            <p:extLst>
              <p:ext uri="{D42A27DB-BD31-4B8C-83A1-F6EECF244321}">
                <p14:modId xmlns:p14="http://schemas.microsoft.com/office/powerpoint/2010/main" val="3372869259"/>
              </p:ext>
            </p:extLst>
          </p:nvPr>
        </p:nvGraphicFramePr>
        <p:xfrm>
          <a:off x="1881188" y="2652712"/>
          <a:ext cx="420687" cy="471487"/>
        </p:xfrm>
        <a:graphic>
          <a:graphicData uri="http://schemas.openxmlformats.org/presentationml/2006/ole">
            <mc:AlternateContent xmlns:mc="http://schemas.openxmlformats.org/markup-compatibility/2006">
              <mc:Choice xmlns:v="urn:schemas-microsoft-com:vml" Requires="v">
                <p:oleObj spid="_x0000_s1087" name="Equation" r:id="rId18" imgW="215713" imgH="241091" progId="Equation.DSMT4">
                  <p:embed/>
                </p:oleObj>
              </mc:Choice>
              <mc:Fallback>
                <p:oleObj name="Equation" r:id="rId18" imgW="215713" imgH="241091"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81188" y="2652712"/>
                        <a:ext cx="420687"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9" name="Line 32"/>
          <p:cNvSpPr>
            <a:spLocks noChangeShapeType="1"/>
          </p:cNvSpPr>
          <p:nvPr/>
        </p:nvSpPr>
        <p:spPr bwMode="auto">
          <a:xfrm flipH="1">
            <a:off x="2314575" y="2352674"/>
            <a:ext cx="795338" cy="476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6650" name="Text Box 33"/>
          <p:cNvSpPr txBox="1">
            <a:spLocks noChangeArrowheads="1"/>
          </p:cNvSpPr>
          <p:nvPr/>
        </p:nvSpPr>
        <p:spPr bwMode="auto">
          <a:xfrm>
            <a:off x="5022050" y="4017962"/>
            <a:ext cx="2779714"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dirty="0">
                <a:latin typeface="Times New Roman" pitchFamily="18" charset="0"/>
              </a:rPr>
              <a:t>A négyzetes eltérés számítása</a:t>
            </a:r>
            <a:endParaRPr lang="hu-HU" altLang="hu-HU" sz="2400" dirty="0">
              <a:latin typeface="Times New Roman" pitchFamily="18" charset="0"/>
            </a:endParaRPr>
          </a:p>
        </p:txBody>
      </p:sp>
      <p:graphicFrame>
        <p:nvGraphicFramePr>
          <p:cNvPr id="26651" name="Object 34"/>
          <p:cNvGraphicFramePr>
            <a:graphicFrameLocks noChangeAspect="1"/>
          </p:cNvGraphicFramePr>
          <p:nvPr>
            <p:extLst>
              <p:ext uri="{D42A27DB-BD31-4B8C-83A1-F6EECF244321}">
                <p14:modId xmlns:p14="http://schemas.microsoft.com/office/powerpoint/2010/main" val="422785980"/>
              </p:ext>
            </p:extLst>
          </p:nvPr>
        </p:nvGraphicFramePr>
        <p:xfrm>
          <a:off x="4999659" y="4435474"/>
          <a:ext cx="3608388" cy="846137"/>
        </p:xfrm>
        <a:graphic>
          <a:graphicData uri="http://schemas.openxmlformats.org/presentationml/2006/ole">
            <mc:AlternateContent xmlns:mc="http://schemas.openxmlformats.org/markup-compatibility/2006">
              <mc:Choice xmlns:v="urn:schemas-microsoft-com:vml" Requires="v">
                <p:oleObj spid="_x0000_s1088" name="Equation" r:id="rId20" imgW="1841500" imgH="431800" progId="Equation.DSMT4">
                  <p:embed/>
                </p:oleObj>
              </mc:Choice>
              <mc:Fallback>
                <p:oleObj name="Equation" r:id="rId20" imgW="1841500" imgH="4318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99659" y="4435474"/>
                        <a:ext cx="3608388" cy="846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32296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685800" y="4191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54000" bIns="10800" anchor="ctr"/>
          <a:lstStyle>
            <a:lvl1pPr algn="ctr">
              <a:defRPr sz="4400" b="1">
                <a:solidFill>
                  <a:schemeClr val="tx2"/>
                </a:solidFill>
                <a:effectLst>
                  <a:outerShdw blurRad="38100" dist="38100" dir="2700000" algn="tl">
                    <a:srgbClr val="000000"/>
                  </a:outerShdw>
                </a:effectLst>
                <a:latin typeface="Garamond" pitchFamily="18" charset="0"/>
              </a:defRPr>
            </a:lvl1pPr>
            <a:lvl2pPr algn="ctr">
              <a:defRPr sz="4400" b="1">
                <a:solidFill>
                  <a:schemeClr val="tx2"/>
                </a:solidFill>
                <a:effectLst>
                  <a:outerShdw blurRad="38100" dist="38100" dir="2700000" algn="tl">
                    <a:srgbClr val="000000"/>
                  </a:outerShdw>
                </a:effectLst>
                <a:latin typeface="Garamond" pitchFamily="18" charset="0"/>
              </a:defRPr>
            </a:lvl2pPr>
            <a:lvl3pPr algn="ctr">
              <a:defRPr sz="4400" b="1">
                <a:solidFill>
                  <a:schemeClr val="tx2"/>
                </a:solidFill>
                <a:effectLst>
                  <a:outerShdw blurRad="38100" dist="38100" dir="2700000" algn="tl">
                    <a:srgbClr val="000000"/>
                  </a:outerShdw>
                </a:effectLst>
                <a:latin typeface="Garamond" pitchFamily="18" charset="0"/>
              </a:defRPr>
            </a:lvl3pPr>
            <a:lvl4pPr algn="ctr">
              <a:defRPr sz="4400" b="1">
                <a:solidFill>
                  <a:schemeClr val="tx2"/>
                </a:solidFill>
                <a:effectLst>
                  <a:outerShdw blurRad="38100" dist="38100" dir="2700000" algn="tl">
                    <a:srgbClr val="000000"/>
                  </a:outerShdw>
                </a:effectLst>
                <a:latin typeface="Garamond" pitchFamily="18" charset="0"/>
              </a:defRPr>
            </a:lvl4pPr>
            <a:lvl5pPr algn="ctr">
              <a:defRPr sz="4400" b="1">
                <a:solidFill>
                  <a:schemeClr val="tx2"/>
                </a:solidFill>
                <a:effectLst>
                  <a:outerShdw blurRad="38100" dist="38100" dir="2700000" algn="tl">
                    <a:srgbClr val="000000"/>
                  </a:outerShdw>
                </a:effectLst>
                <a:latin typeface="Garamond" pitchFamily="18" charset="0"/>
              </a:defRPr>
            </a:lvl5pPr>
            <a:lvl6pPr marL="457200" algn="ctr"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a:lstStyle>
          <a:p>
            <a:pPr>
              <a:defRPr/>
            </a:pPr>
            <a:r>
              <a:rPr lang="en-GB" altLang="hu-HU" sz="3200" smtClean="0"/>
              <a:t> </a:t>
            </a:r>
            <a:r>
              <a:rPr lang="hu-HU" altLang="hu-HU" sz="3200" smtClean="0"/>
              <a:t>HIT1</a:t>
            </a:r>
            <a:r>
              <a:rPr lang="en-GB" altLang="hu-HU" sz="3200" smtClean="0"/>
              <a:t> </a:t>
            </a:r>
            <a:r>
              <a:rPr lang="hu-HU" altLang="hu-HU" sz="3200" smtClean="0"/>
              <a:t>modell az átmeneti függvény</a:t>
            </a:r>
            <a:r>
              <a:rPr lang="en-GB" altLang="hu-HU" sz="3200" smtClean="0"/>
              <a:t/>
            </a:r>
            <a:br>
              <a:rPr lang="en-GB" altLang="hu-HU" sz="3200" smtClean="0"/>
            </a:br>
            <a:r>
              <a:rPr lang="hu-HU" altLang="hu-HU" sz="3200" smtClean="0"/>
              <a:t>alapján</a:t>
            </a:r>
            <a:r>
              <a:rPr lang="en-GB" altLang="hu-HU" sz="2400" smtClean="0"/>
              <a:t> </a:t>
            </a:r>
            <a:endParaRPr lang="hu-HU" altLang="hu-HU" sz="2400" smtClean="0"/>
          </a:p>
        </p:txBody>
      </p:sp>
      <p:grpSp>
        <p:nvGrpSpPr>
          <p:cNvPr id="27651" name="Group 3"/>
          <p:cNvGrpSpPr>
            <a:grpSpLocks/>
          </p:cNvGrpSpPr>
          <p:nvPr/>
        </p:nvGrpSpPr>
        <p:grpSpPr bwMode="auto">
          <a:xfrm>
            <a:off x="1062038" y="1200150"/>
            <a:ext cx="6970712" cy="4633913"/>
            <a:chOff x="669" y="756"/>
            <a:chExt cx="4391" cy="2919"/>
          </a:xfrm>
        </p:grpSpPr>
        <p:sp>
          <p:nvSpPr>
            <p:cNvPr id="27679" name="Line 4"/>
            <p:cNvSpPr>
              <a:spLocks noChangeShapeType="1"/>
            </p:cNvSpPr>
            <p:nvPr/>
          </p:nvSpPr>
          <p:spPr bwMode="auto">
            <a:xfrm flipV="1">
              <a:off x="814" y="756"/>
              <a:ext cx="0" cy="29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7680" name="Line 5"/>
            <p:cNvSpPr>
              <a:spLocks noChangeShapeType="1"/>
            </p:cNvSpPr>
            <p:nvPr/>
          </p:nvSpPr>
          <p:spPr bwMode="auto">
            <a:xfrm>
              <a:off x="669" y="3542"/>
              <a:ext cx="439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grpSp>
        <p:nvGrpSpPr>
          <p:cNvPr id="27652" name="Group 6"/>
          <p:cNvGrpSpPr>
            <a:grpSpLocks/>
          </p:cNvGrpSpPr>
          <p:nvPr/>
        </p:nvGrpSpPr>
        <p:grpSpPr bwMode="auto">
          <a:xfrm>
            <a:off x="1062038" y="3270250"/>
            <a:ext cx="6650037" cy="1308100"/>
            <a:chOff x="669" y="2060"/>
            <a:chExt cx="4189" cy="824"/>
          </a:xfrm>
        </p:grpSpPr>
        <p:sp>
          <p:nvSpPr>
            <p:cNvPr id="27676" name="Line 7"/>
            <p:cNvSpPr>
              <a:spLocks noChangeShapeType="1"/>
            </p:cNvSpPr>
            <p:nvPr/>
          </p:nvSpPr>
          <p:spPr bwMode="auto">
            <a:xfrm>
              <a:off x="669" y="2884"/>
              <a:ext cx="6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7677" name="Line 8"/>
            <p:cNvSpPr>
              <a:spLocks noChangeShapeType="1"/>
            </p:cNvSpPr>
            <p:nvPr/>
          </p:nvSpPr>
          <p:spPr bwMode="auto">
            <a:xfrm flipV="1">
              <a:off x="1287" y="2060"/>
              <a:ext cx="0" cy="8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7678" name="Line 9"/>
            <p:cNvSpPr>
              <a:spLocks noChangeShapeType="1"/>
            </p:cNvSpPr>
            <p:nvPr/>
          </p:nvSpPr>
          <p:spPr bwMode="auto">
            <a:xfrm>
              <a:off x="1287" y="2060"/>
              <a:ext cx="35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sp>
        <p:nvSpPr>
          <p:cNvPr id="27653" name="Line 10"/>
          <p:cNvSpPr>
            <a:spLocks noChangeShapeType="1"/>
          </p:cNvSpPr>
          <p:nvPr/>
        </p:nvSpPr>
        <p:spPr bwMode="auto">
          <a:xfrm flipH="1">
            <a:off x="1062038" y="3270250"/>
            <a:ext cx="1090612"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7654" name="Line 11"/>
          <p:cNvSpPr>
            <a:spLocks noChangeShapeType="1"/>
          </p:cNvSpPr>
          <p:nvPr/>
        </p:nvSpPr>
        <p:spPr bwMode="auto">
          <a:xfrm flipH="1">
            <a:off x="685800" y="4845050"/>
            <a:ext cx="609282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7655" name="Line 12"/>
          <p:cNvSpPr>
            <a:spLocks noChangeShapeType="1"/>
          </p:cNvSpPr>
          <p:nvPr/>
        </p:nvSpPr>
        <p:spPr bwMode="auto">
          <a:xfrm flipV="1">
            <a:off x="2039938" y="2595563"/>
            <a:ext cx="3175" cy="274955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7656" name="Line 13"/>
          <p:cNvSpPr>
            <a:spLocks noChangeShapeType="1"/>
          </p:cNvSpPr>
          <p:nvPr/>
        </p:nvSpPr>
        <p:spPr bwMode="auto">
          <a:xfrm flipV="1">
            <a:off x="3084513" y="2613025"/>
            <a:ext cx="0" cy="2500313"/>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7657" name="Line 14"/>
          <p:cNvSpPr>
            <a:spLocks noChangeShapeType="1"/>
          </p:cNvSpPr>
          <p:nvPr/>
        </p:nvSpPr>
        <p:spPr bwMode="auto">
          <a:xfrm flipV="1">
            <a:off x="5416550" y="2605088"/>
            <a:ext cx="0" cy="250031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7658" name="Line 15"/>
          <p:cNvSpPr>
            <a:spLocks noChangeShapeType="1"/>
          </p:cNvSpPr>
          <p:nvPr/>
        </p:nvSpPr>
        <p:spPr bwMode="auto">
          <a:xfrm>
            <a:off x="1401763" y="3270250"/>
            <a:ext cx="0" cy="13081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aphicFrame>
        <p:nvGraphicFramePr>
          <p:cNvPr id="27659" name="Object 16"/>
          <p:cNvGraphicFramePr>
            <a:graphicFrameLocks noChangeAspect="1"/>
          </p:cNvGraphicFramePr>
          <p:nvPr/>
        </p:nvGraphicFramePr>
        <p:xfrm>
          <a:off x="7767638" y="5364163"/>
          <a:ext cx="171450" cy="296862"/>
        </p:xfrm>
        <a:graphic>
          <a:graphicData uri="http://schemas.openxmlformats.org/presentationml/2006/ole">
            <mc:AlternateContent xmlns:mc="http://schemas.openxmlformats.org/markup-compatibility/2006">
              <mc:Choice xmlns:v="urn:schemas-microsoft-com:vml" Requires="v">
                <p:oleObj spid="_x0000_s2092" name="Equation" r:id="rId4" imgW="88746" imgH="152136" progId="Equation.DSMT4">
                  <p:embed/>
                </p:oleObj>
              </mc:Choice>
              <mc:Fallback>
                <p:oleObj name="Equation" r:id="rId4" imgW="88746" imgH="152136"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7638" y="5364163"/>
                        <a:ext cx="171450"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0" name="Object 17"/>
          <p:cNvGraphicFramePr>
            <a:graphicFrameLocks noChangeAspect="1"/>
          </p:cNvGraphicFramePr>
          <p:nvPr/>
        </p:nvGraphicFramePr>
        <p:xfrm>
          <a:off x="2238375" y="5067300"/>
          <a:ext cx="320675" cy="476250"/>
        </p:xfrm>
        <a:graphic>
          <a:graphicData uri="http://schemas.openxmlformats.org/presentationml/2006/ole">
            <mc:AlternateContent xmlns:mc="http://schemas.openxmlformats.org/markup-compatibility/2006">
              <mc:Choice xmlns:v="urn:schemas-microsoft-com:vml" Requires="v">
                <p:oleObj spid="_x0000_s2093" name="Equation" r:id="rId6" imgW="164957" imgH="241091" progId="Equation.DSMT4">
                  <p:embed/>
                </p:oleObj>
              </mc:Choice>
              <mc:Fallback>
                <p:oleObj name="Equation" r:id="rId6" imgW="164957" imgH="24109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8375" y="5067300"/>
                        <a:ext cx="32067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1" name="Object 18"/>
          <p:cNvGraphicFramePr>
            <a:graphicFrameLocks noChangeAspect="1"/>
          </p:cNvGraphicFramePr>
          <p:nvPr/>
        </p:nvGraphicFramePr>
        <p:xfrm>
          <a:off x="2771775" y="1403350"/>
          <a:ext cx="3465513" cy="1055688"/>
        </p:xfrm>
        <a:graphic>
          <a:graphicData uri="http://schemas.openxmlformats.org/presentationml/2006/ole">
            <mc:AlternateContent xmlns:mc="http://schemas.openxmlformats.org/markup-compatibility/2006">
              <mc:Choice xmlns:v="urn:schemas-microsoft-com:vml" Requires="v">
                <p:oleObj spid="_x0000_s2094" name="Equation" r:id="rId8" imgW="1459866" imgH="444307" progId="Equation.DSMT4">
                  <p:embed/>
                </p:oleObj>
              </mc:Choice>
              <mc:Fallback>
                <p:oleObj name="Equation" r:id="rId8" imgW="1459866" imgH="44430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1775" y="1403350"/>
                        <a:ext cx="3465513" cy="105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2" name="Line 19"/>
          <p:cNvSpPr>
            <a:spLocks noChangeShapeType="1"/>
          </p:cNvSpPr>
          <p:nvPr/>
        </p:nvSpPr>
        <p:spPr bwMode="auto">
          <a:xfrm>
            <a:off x="1062038" y="4845050"/>
            <a:ext cx="10906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7663" name="Freeform 20"/>
          <p:cNvSpPr>
            <a:spLocks/>
          </p:cNvSpPr>
          <p:nvPr/>
        </p:nvSpPr>
        <p:spPr bwMode="auto">
          <a:xfrm>
            <a:off x="2143125" y="2398713"/>
            <a:ext cx="4794250" cy="2446337"/>
          </a:xfrm>
          <a:custGeom>
            <a:avLst/>
            <a:gdLst>
              <a:gd name="T0" fmla="*/ 0 w 3020"/>
              <a:gd name="T1" fmla="*/ 2446337 h 1541"/>
              <a:gd name="T2" fmla="*/ 311150 w 3020"/>
              <a:gd name="T3" fmla="*/ 2417762 h 1541"/>
              <a:gd name="T4" fmla="*/ 614363 w 3020"/>
              <a:gd name="T5" fmla="*/ 2317750 h 1541"/>
              <a:gd name="T6" fmla="*/ 1062038 w 3020"/>
              <a:gd name="T7" fmla="*/ 2098675 h 1541"/>
              <a:gd name="T8" fmla="*/ 4240213 w 3020"/>
              <a:gd name="T9" fmla="*/ 312737 h 1541"/>
              <a:gd name="T10" fmla="*/ 4387850 w 3020"/>
              <a:gd name="T11" fmla="*/ 220662 h 15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1541">
                <a:moveTo>
                  <a:pt x="0" y="1541"/>
                </a:moveTo>
                <a:cubicBezTo>
                  <a:pt x="66" y="1538"/>
                  <a:pt x="132" y="1536"/>
                  <a:pt x="196" y="1523"/>
                </a:cubicBezTo>
                <a:cubicBezTo>
                  <a:pt x="260" y="1510"/>
                  <a:pt x="308" y="1493"/>
                  <a:pt x="387" y="1460"/>
                </a:cubicBezTo>
                <a:cubicBezTo>
                  <a:pt x="466" y="1427"/>
                  <a:pt x="288" y="1532"/>
                  <a:pt x="669" y="1322"/>
                </a:cubicBezTo>
                <a:cubicBezTo>
                  <a:pt x="1050" y="1112"/>
                  <a:pt x="2322" y="394"/>
                  <a:pt x="2671" y="197"/>
                </a:cubicBezTo>
                <a:cubicBezTo>
                  <a:pt x="3020" y="0"/>
                  <a:pt x="2892" y="69"/>
                  <a:pt x="2764" y="13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7664" name="Line 21"/>
          <p:cNvSpPr>
            <a:spLocks noChangeShapeType="1"/>
          </p:cNvSpPr>
          <p:nvPr/>
        </p:nvSpPr>
        <p:spPr bwMode="auto">
          <a:xfrm flipH="1">
            <a:off x="957263" y="4575175"/>
            <a:ext cx="609282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7665" name="Line 22"/>
          <p:cNvSpPr>
            <a:spLocks noChangeShapeType="1"/>
          </p:cNvSpPr>
          <p:nvPr/>
        </p:nvSpPr>
        <p:spPr bwMode="auto">
          <a:xfrm flipH="1">
            <a:off x="2344738" y="2327275"/>
            <a:ext cx="4705350" cy="263683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7666" name="Line 23"/>
          <p:cNvSpPr>
            <a:spLocks noChangeShapeType="1"/>
          </p:cNvSpPr>
          <p:nvPr/>
        </p:nvSpPr>
        <p:spPr bwMode="auto">
          <a:xfrm flipV="1">
            <a:off x="2152650" y="2593975"/>
            <a:ext cx="0" cy="2881313"/>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7667" name="Line 24"/>
          <p:cNvSpPr>
            <a:spLocks noChangeShapeType="1"/>
          </p:cNvSpPr>
          <p:nvPr/>
        </p:nvSpPr>
        <p:spPr bwMode="auto">
          <a:xfrm flipV="1">
            <a:off x="2573338" y="2593975"/>
            <a:ext cx="0" cy="2881313"/>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7668" name="Line 25"/>
          <p:cNvSpPr>
            <a:spLocks noChangeShapeType="1"/>
          </p:cNvSpPr>
          <p:nvPr/>
        </p:nvSpPr>
        <p:spPr bwMode="auto">
          <a:xfrm>
            <a:off x="2143125" y="5105400"/>
            <a:ext cx="4794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7669" name="Line 26"/>
          <p:cNvSpPr>
            <a:spLocks noChangeShapeType="1"/>
          </p:cNvSpPr>
          <p:nvPr/>
        </p:nvSpPr>
        <p:spPr bwMode="auto">
          <a:xfrm>
            <a:off x="1749425" y="2801938"/>
            <a:ext cx="2936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7670" name="Line 27"/>
          <p:cNvSpPr>
            <a:spLocks noChangeShapeType="1"/>
          </p:cNvSpPr>
          <p:nvPr/>
        </p:nvSpPr>
        <p:spPr bwMode="auto">
          <a:xfrm flipH="1">
            <a:off x="2143125" y="2801938"/>
            <a:ext cx="2936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aphicFrame>
        <p:nvGraphicFramePr>
          <p:cNvPr id="27671" name="Object 28"/>
          <p:cNvGraphicFramePr>
            <a:graphicFrameLocks noChangeAspect="1"/>
          </p:cNvGraphicFramePr>
          <p:nvPr/>
        </p:nvGraphicFramePr>
        <p:xfrm>
          <a:off x="1644650" y="2365375"/>
          <a:ext cx="319088" cy="450850"/>
        </p:xfrm>
        <a:graphic>
          <a:graphicData uri="http://schemas.openxmlformats.org/presentationml/2006/ole">
            <mc:AlternateContent xmlns:mc="http://schemas.openxmlformats.org/markup-compatibility/2006">
              <mc:Choice xmlns:v="urn:schemas-microsoft-com:vml" Requires="v">
                <p:oleObj spid="_x0000_s2095" name="Equation" r:id="rId10" imgW="165028" imgH="228501" progId="Equation.DSMT4">
                  <p:embed/>
                </p:oleObj>
              </mc:Choice>
              <mc:Fallback>
                <p:oleObj name="Equation" r:id="rId10" imgW="165028" imgH="22850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44650" y="2365375"/>
                        <a:ext cx="319088"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2" name="Object 29"/>
          <p:cNvGraphicFramePr>
            <a:graphicFrameLocks noChangeAspect="1"/>
          </p:cNvGraphicFramePr>
          <p:nvPr/>
        </p:nvGraphicFramePr>
        <p:xfrm>
          <a:off x="4071938" y="5062538"/>
          <a:ext cx="273050" cy="449262"/>
        </p:xfrm>
        <a:graphic>
          <a:graphicData uri="http://schemas.openxmlformats.org/presentationml/2006/ole">
            <mc:AlternateContent xmlns:mc="http://schemas.openxmlformats.org/markup-compatibility/2006">
              <mc:Choice xmlns:v="urn:schemas-microsoft-com:vml" Requires="v">
                <p:oleObj spid="_x0000_s2096" name="Equation" r:id="rId12" imgW="139700" imgH="228600" progId="Equation.DSMT4">
                  <p:embed/>
                </p:oleObj>
              </mc:Choice>
              <mc:Fallback>
                <p:oleObj name="Equation" r:id="rId12" imgW="13970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1938" y="5062538"/>
                        <a:ext cx="2730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3" name="Line 30"/>
          <p:cNvSpPr>
            <a:spLocks noChangeShapeType="1"/>
          </p:cNvSpPr>
          <p:nvPr/>
        </p:nvSpPr>
        <p:spPr bwMode="auto">
          <a:xfrm>
            <a:off x="3084513" y="5094288"/>
            <a:ext cx="2332037"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aphicFrame>
        <p:nvGraphicFramePr>
          <p:cNvPr id="27674" name="Object 31"/>
          <p:cNvGraphicFramePr>
            <a:graphicFrameLocks noChangeAspect="1"/>
          </p:cNvGraphicFramePr>
          <p:nvPr/>
        </p:nvGraphicFramePr>
        <p:xfrm>
          <a:off x="476250" y="1089025"/>
          <a:ext cx="698500" cy="449263"/>
        </p:xfrm>
        <a:graphic>
          <a:graphicData uri="http://schemas.openxmlformats.org/presentationml/2006/ole">
            <mc:AlternateContent xmlns:mc="http://schemas.openxmlformats.org/markup-compatibility/2006">
              <mc:Choice xmlns:v="urn:schemas-microsoft-com:vml" Requires="v">
                <p:oleObj spid="_x0000_s2097" name="Equation" r:id="rId14" imgW="355446" imgH="228501" progId="Equation.DSMT4">
                  <p:embed/>
                </p:oleObj>
              </mc:Choice>
              <mc:Fallback>
                <p:oleObj name="Equation" r:id="rId14" imgW="355446" imgH="228501"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6250" y="1089025"/>
                        <a:ext cx="69850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5" name="Object 32"/>
          <p:cNvGraphicFramePr>
            <a:graphicFrameLocks noChangeAspect="1"/>
          </p:cNvGraphicFramePr>
          <p:nvPr/>
        </p:nvGraphicFramePr>
        <p:xfrm>
          <a:off x="1450975" y="3703638"/>
          <a:ext cx="450850" cy="350837"/>
        </p:xfrm>
        <a:graphic>
          <a:graphicData uri="http://schemas.openxmlformats.org/presentationml/2006/ole">
            <mc:AlternateContent xmlns:mc="http://schemas.openxmlformats.org/markup-compatibility/2006">
              <mc:Choice xmlns:v="urn:schemas-microsoft-com:vml" Requires="v">
                <p:oleObj spid="_x0000_s2098" name="Equation" r:id="rId16" imgW="228402" imgH="177646" progId="Equation.DSMT4">
                  <p:embed/>
                </p:oleObj>
              </mc:Choice>
              <mc:Fallback>
                <p:oleObj name="Equation" r:id="rId16" imgW="228402" imgH="177646"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50975" y="3703638"/>
                        <a:ext cx="450850"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26785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rrowheads="1"/>
          </p:cNvSpPr>
          <p:nvPr>
            <p:ph type="title"/>
          </p:nvPr>
        </p:nvSpPr>
        <p:spPr>
          <a:xfrm>
            <a:off x="2425700" y="344488"/>
            <a:ext cx="4357688" cy="579437"/>
          </a:xfrm>
        </p:spPr>
        <p:txBody>
          <a:bodyPr wrap="none">
            <a:spAutoFit/>
          </a:bodyPr>
          <a:lstStyle/>
          <a:p>
            <a:pPr eaLnBrk="1" hangingPunct="1">
              <a:defRPr/>
            </a:pPr>
            <a:r>
              <a:rPr lang="hu-HU" altLang="hu-HU" sz="3200" smtClean="0"/>
              <a:t>A szabályozó felöl nézve</a:t>
            </a:r>
          </a:p>
        </p:txBody>
      </p:sp>
      <p:sp>
        <p:nvSpPr>
          <p:cNvPr id="28675" name="Rectangle 3"/>
          <p:cNvSpPr>
            <a:spLocks noChangeArrowheads="1"/>
          </p:cNvSpPr>
          <p:nvPr/>
        </p:nvSpPr>
        <p:spPr bwMode="auto">
          <a:xfrm>
            <a:off x="3449638" y="1266825"/>
            <a:ext cx="838200" cy="533400"/>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28676" name="Rectangle 4"/>
          <p:cNvSpPr>
            <a:spLocks noChangeArrowheads="1"/>
          </p:cNvSpPr>
          <p:nvPr/>
        </p:nvSpPr>
        <p:spPr bwMode="auto">
          <a:xfrm>
            <a:off x="5195888" y="1355725"/>
            <a:ext cx="838200" cy="1455738"/>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28677" name="Rectangle 5"/>
          <p:cNvSpPr>
            <a:spLocks noChangeArrowheads="1"/>
          </p:cNvSpPr>
          <p:nvPr/>
        </p:nvSpPr>
        <p:spPr bwMode="auto">
          <a:xfrm>
            <a:off x="3449638" y="2333625"/>
            <a:ext cx="838200" cy="533400"/>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
        <p:nvSpPr>
          <p:cNvPr id="28678" name="Line 6"/>
          <p:cNvSpPr>
            <a:spLocks noChangeShapeType="1"/>
          </p:cNvSpPr>
          <p:nvPr/>
        </p:nvSpPr>
        <p:spPr bwMode="auto">
          <a:xfrm flipV="1">
            <a:off x="2909888" y="1571625"/>
            <a:ext cx="539750" cy="11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8679" name="Line 7"/>
          <p:cNvSpPr>
            <a:spLocks noChangeShapeType="1"/>
          </p:cNvSpPr>
          <p:nvPr/>
        </p:nvSpPr>
        <p:spPr bwMode="auto">
          <a:xfrm flipH="1">
            <a:off x="2863850" y="2617788"/>
            <a:ext cx="6000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8680" name="Line 8"/>
          <p:cNvSpPr>
            <a:spLocks noChangeShapeType="1"/>
          </p:cNvSpPr>
          <p:nvPr/>
        </p:nvSpPr>
        <p:spPr bwMode="auto">
          <a:xfrm>
            <a:off x="4287838" y="1571625"/>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8681" name="Line 9"/>
          <p:cNvSpPr>
            <a:spLocks noChangeShapeType="1"/>
          </p:cNvSpPr>
          <p:nvPr/>
        </p:nvSpPr>
        <p:spPr bwMode="auto">
          <a:xfrm flipH="1">
            <a:off x="4281488" y="2613025"/>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8682" name="Text Box 10"/>
          <p:cNvSpPr txBox="1">
            <a:spLocks noChangeArrowheads="1"/>
          </p:cNvSpPr>
          <p:nvPr/>
        </p:nvSpPr>
        <p:spPr bwMode="auto">
          <a:xfrm>
            <a:off x="2425700" y="1222375"/>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U</a:t>
            </a:r>
            <a:r>
              <a:rPr lang="hu-HU" altLang="hu-HU" sz="2000" baseline="-25000">
                <a:latin typeface="Times New Roman" pitchFamily="18" charset="0"/>
              </a:rPr>
              <a:t>0</a:t>
            </a:r>
            <a:r>
              <a:rPr lang="hu-HU" altLang="hu-HU" sz="2000">
                <a:latin typeface="Times New Roman" pitchFamily="18" charset="0"/>
              </a:rPr>
              <a:t>+u</a:t>
            </a:r>
          </a:p>
        </p:txBody>
      </p:sp>
      <p:sp>
        <p:nvSpPr>
          <p:cNvPr id="28683" name="Text Box 11"/>
          <p:cNvSpPr txBox="1">
            <a:spLocks noChangeArrowheads="1"/>
          </p:cNvSpPr>
          <p:nvPr/>
        </p:nvSpPr>
        <p:spPr bwMode="auto">
          <a:xfrm>
            <a:off x="2309813" y="2257425"/>
            <a:ext cx="1003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000">
                <a:latin typeface="Times New Roman" pitchFamily="18" charset="0"/>
              </a:rPr>
              <a:t>Y</a:t>
            </a:r>
            <a:r>
              <a:rPr lang="hu-HU" altLang="hu-HU" sz="2000" baseline="-25000">
                <a:latin typeface="Times New Roman" pitchFamily="18" charset="0"/>
              </a:rPr>
              <a:t>M0</a:t>
            </a:r>
            <a:r>
              <a:rPr lang="hu-HU" altLang="hu-HU" sz="2000">
                <a:latin typeface="Times New Roman" pitchFamily="18" charset="0"/>
              </a:rPr>
              <a:t>+y</a:t>
            </a:r>
            <a:r>
              <a:rPr lang="hu-HU" altLang="hu-HU" sz="2000" baseline="-25000">
                <a:latin typeface="Times New Roman" pitchFamily="18" charset="0"/>
              </a:rPr>
              <a:t>M</a:t>
            </a:r>
            <a:endParaRPr lang="hu-HU" altLang="hu-HU" sz="2000">
              <a:latin typeface="Times New Roman" pitchFamily="18" charset="0"/>
            </a:endParaRPr>
          </a:p>
        </p:txBody>
      </p:sp>
      <p:sp>
        <p:nvSpPr>
          <p:cNvPr id="28684" name="Text Box 14"/>
          <p:cNvSpPr txBox="1">
            <a:spLocks noChangeArrowheads="1"/>
          </p:cNvSpPr>
          <p:nvPr/>
        </p:nvSpPr>
        <p:spPr bwMode="auto">
          <a:xfrm>
            <a:off x="985660" y="3564015"/>
            <a:ext cx="660435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400" dirty="0">
                <a:latin typeface="Times New Roman" pitchFamily="18" charset="0"/>
              </a:rPr>
              <a:t>Bode diagram felvétele után elemzés:</a:t>
            </a:r>
          </a:p>
          <a:p>
            <a:pPr>
              <a:buFontTx/>
              <a:buChar char="•"/>
            </a:pPr>
            <a:r>
              <a:rPr lang="hu-HU" altLang="hu-HU" sz="2400" dirty="0">
                <a:latin typeface="Times New Roman" pitchFamily="18" charset="0"/>
              </a:rPr>
              <a:t> Van-e valóságos holtidő;</a:t>
            </a:r>
          </a:p>
          <a:p>
            <a:pPr>
              <a:buFontTx/>
              <a:buChar char="•"/>
            </a:pPr>
            <a:r>
              <a:rPr lang="hu-HU" altLang="hu-HU" sz="2400" dirty="0">
                <a:latin typeface="Times New Roman" pitchFamily="18" charset="0"/>
              </a:rPr>
              <a:t> Van-e integráló jelleg;</a:t>
            </a:r>
          </a:p>
          <a:p>
            <a:pPr>
              <a:buFontTx/>
              <a:buChar char="•"/>
            </a:pPr>
            <a:r>
              <a:rPr lang="hu-HU" altLang="hu-HU" sz="2400" dirty="0">
                <a:latin typeface="Times New Roman" pitchFamily="18" charset="0"/>
              </a:rPr>
              <a:t> Hány időállandó van?</a:t>
            </a:r>
          </a:p>
          <a:p>
            <a:r>
              <a:rPr lang="hu-HU" altLang="hu-HU" sz="2400" dirty="0">
                <a:latin typeface="Times New Roman" pitchFamily="18" charset="0"/>
              </a:rPr>
              <a:t>Mind a három a fázis diagramból látszik.</a:t>
            </a:r>
            <a:endParaRPr lang="en-GB" altLang="hu-HU" sz="2400" dirty="0">
              <a:latin typeface="Times New Roman" pitchFamily="18" charset="0"/>
            </a:endParaRPr>
          </a:p>
        </p:txBody>
      </p:sp>
      <p:sp>
        <p:nvSpPr>
          <p:cNvPr id="28685" name="Line 15"/>
          <p:cNvSpPr>
            <a:spLocks noChangeShapeType="1"/>
          </p:cNvSpPr>
          <p:nvPr/>
        </p:nvSpPr>
        <p:spPr bwMode="auto">
          <a:xfrm>
            <a:off x="5608638" y="1031875"/>
            <a:ext cx="0" cy="307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8686" name="Text Box 16"/>
          <p:cNvSpPr txBox="1">
            <a:spLocks noChangeArrowheads="1"/>
          </p:cNvSpPr>
          <p:nvPr/>
        </p:nvSpPr>
        <p:spPr bwMode="auto">
          <a:xfrm>
            <a:off x="4859338" y="947738"/>
            <a:ext cx="6715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r"/>
            <a:r>
              <a:rPr lang="hu-HU" altLang="hu-HU">
                <a:latin typeface="Times New Roman" pitchFamily="18" charset="0"/>
              </a:rPr>
              <a:t>W</a:t>
            </a:r>
            <a:r>
              <a:rPr lang="hu-HU" altLang="hu-HU" sz="2000" baseline="-25000">
                <a:latin typeface="Times New Roman" pitchFamily="18" charset="0"/>
              </a:rPr>
              <a:t>0</a:t>
            </a:r>
            <a:r>
              <a:rPr lang="hu-HU" altLang="hu-HU">
                <a:latin typeface="Times New Roman" pitchFamily="18" charset="0"/>
              </a:rPr>
              <a:t>+w</a:t>
            </a:r>
            <a:endParaRPr lang="hu-HU" altLang="hu-HU" sz="2400">
              <a:latin typeface="Times New Roman" pitchFamily="18" charset="0"/>
            </a:endParaRPr>
          </a:p>
        </p:txBody>
      </p:sp>
      <p:sp>
        <p:nvSpPr>
          <p:cNvPr id="28687" name="Rectangle 17"/>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spTree>
    <p:extLst>
      <p:ext uri="{BB962C8B-B14F-4D97-AF65-F5344CB8AC3E}">
        <p14:creationId xmlns:p14="http://schemas.microsoft.com/office/powerpoint/2010/main" val="3277811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rrowheads="1"/>
          </p:cNvSpPr>
          <p:nvPr>
            <p:ph type="title"/>
          </p:nvPr>
        </p:nvSpPr>
        <p:spPr>
          <a:xfrm>
            <a:off x="3357563" y="344488"/>
            <a:ext cx="2497137" cy="579437"/>
          </a:xfrm>
        </p:spPr>
        <p:txBody>
          <a:bodyPr wrap="none">
            <a:spAutoFit/>
          </a:bodyPr>
          <a:lstStyle/>
          <a:p>
            <a:pPr eaLnBrk="1" hangingPunct="1">
              <a:defRPr/>
            </a:pPr>
            <a:r>
              <a:rPr lang="hu-HU" altLang="hu-HU" sz="3200" smtClean="0"/>
              <a:t>A szerkesztés</a:t>
            </a:r>
          </a:p>
        </p:txBody>
      </p:sp>
      <p:sp>
        <p:nvSpPr>
          <p:cNvPr id="29699" name="Text Box 14"/>
          <p:cNvSpPr txBox="1">
            <a:spLocks noChangeArrowheads="1"/>
          </p:cNvSpPr>
          <p:nvPr/>
        </p:nvSpPr>
        <p:spPr bwMode="auto">
          <a:xfrm>
            <a:off x="566738" y="1108075"/>
            <a:ext cx="78454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r>
              <a:rPr lang="hu-HU" altLang="hu-HU" sz="2400">
                <a:latin typeface="Times New Roman" pitchFamily="18" charset="0"/>
              </a:rPr>
              <a:t>A Bode diagram felvétele amplitúdó menetén kell megkeresni a n*(-20 dB /D) meredekségű szakaszokat és meghosszabbítani.</a:t>
            </a:r>
            <a:endParaRPr lang="en-GB" altLang="hu-HU" sz="2400">
              <a:latin typeface="Times New Roman" pitchFamily="18" charset="0"/>
            </a:endParaRPr>
          </a:p>
        </p:txBody>
      </p:sp>
      <p:sp>
        <p:nvSpPr>
          <p:cNvPr id="29700" name="Rectangle 17"/>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endParaRPr lang="hu-HU" altLang="hu-HU"/>
          </a:p>
        </p:txBody>
      </p:sp>
      <p:graphicFrame>
        <p:nvGraphicFramePr>
          <p:cNvPr id="29701" name="Object 18"/>
          <p:cNvGraphicFramePr>
            <a:graphicFrameLocks noChangeAspect="1"/>
          </p:cNvGraphicFramePr>
          <p:nvPr/>
        </p:nvGraphicFramePr>
        <p:xfrm>
          <a:off x="1789113" y="2055813"/>
          <a:ext cx="5554662" cy="4389437"/>
        </p:xfrm>
        <a:graphic>
          <a:graphicData uri="http://schemas.openxmlformats.org/presentationml/2006/ole">
            <mc:AlternateContent xmlns:mc="http://schemas.openxmlformats.org/markup-compatibility/2006">
              <mc:Choice xmlns:v="urn:schemas-microsoft-com:vml" Requires="v">
                <p:oleObj spid="_x0000_s3080" name="Bitkép" r:id="rId3" imgW="4761905" imgH="3742857" progId="Paint.Picture">
                  <p:embed/>
                </p:oleObj>
              </mc:Choice>
              <mc:Fallback>
                <p:oleObj name="Bitkép" r:id="rId3" imgW="4761905" imgH="374285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113" y="2055813"/>
                        <a:ext cx="5554662"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39385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tak">
  <a:themeElements>
    <a:clrScheme name="Zsúp">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Patak">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atak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Patak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Patak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Patak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Patak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atak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Patak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Patak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Patak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atak">
  <a:themeElements>
    <a:clrScheme name="Zsúp">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Patak">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atak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Patak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Patak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Patak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Patak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atak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Patak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Patak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Patak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678</TotalTime>
  <Words>948</Words>
  <Application>Microsoft Office PowerPoint</Application>
  <PresentationFormat>Diavetítés a képernyőre (4:3 oldalarány)</PresentationFormat>
  <Paragraphs>153</Paragraphs>
  <Slides>25</Slides>
  <Notes>4</Notes>
  <HiddenSlides>0</HiddenSlides>
  <MMClips>0</MMClips>
  <ScaleCrop>false</ScaleCrop>
  <HeadingPairs>
    <vt:vector size="6" baseType="variant">
      <vt:variant>
        <vt:lpstr>Téma</vt:lpstr>
      </vt:variant>
      <vt:variant>
        <vt:i4>2</vt:i4>
      </vt:variant>
      <vt:variant>
        <vt:lpstr>Beágyazott OLE kiszolgálók</vt:lpstr>
      </vt:variant>
      <vt:variant>
        <vt:i4>2</vt:i4>
      </vt:variant>
      <vt:variant>
        <vt:lpstr>Diacímek</vt:lpstr>
      </vt:variant>
      <vt:variant>
        <vt:i4>25</vt:i4>
      </vt:variant>
    </vt:vector>
  </HeadingPairs>
  <TitlesOfParts>
    <vt:vector size="29" baseType="lpstr">
      <vt:lpstr>Patak</vt:lpstr>
      <vt:lpstr>1_Patak</vt:lpstr>
      <vt:lpstr>Equation</vt:lpstr>
      <vt:lpstr>Bitkép</vt:lpstr>
      <vt:lpstr>Automatika</vt:lpstr>
      <vt:lpstr>Sorrend</vt:lpstr>
      <vt:lpstr>Szakasz identifikálás Fekete modell</vt:lpstr>
      <vt:lpstr>Szakasz identifikálás (Fekete modell)</vt:lpstr>
      <vt:lpstr>A szabályozó felöl nézve</vt:lpstr>
      <vt:lpstr>PowerPoint bemutató</vt:lpstr>
      <vt:lpstr>PowerPoint bemutató</vt:lpstr>
      <vt:lpstr>A szabályozó felöl nézve</vt:lpstr>
      <vt:lpstr>A szerkesztés</vt:lpstr>
      <vt:lpstr>A kompenzáló tag elhelyezése</vt:lpstr>
      <vt:lpstr>A kompenzáló tag elhelyezése</vt:lpstr>
      <vt:lpstr>A párhuzamos PIDT1 kompenzáló tag</vt:lpstr>
      <vt:lpstr>A párhuzamos PIDT kompenzáló struktúra (Európai elrendezés)</vt:lpstr>
      <vt:lpstr>A párhuzamos PIDT kompenzáló tag átviteli függvényei</vt:lpstr>
      <vt:lpstr>A PIDT kompenzáló tag átviteli függvényeinek alkalmazási területei</vt:lpstr>
      <vt:lpstr>A PIPDT kompenzáló struktúra</vt:lpstr>
      <vt:lpstr>A párhuzamos PIDT1 és a soros PIPDT1 azonos jellegű</vt:lpstr>
      <vt:lpstr>A lead-lag kompenzáló struktúra</vt:lpstr>
      <vt:lpstr>A PI kompenzáló tag </vt:lpstr>
      <vt:lpstr>A PDT kompenzáló tag </vt:lpstr>
      <vt:lpstr>A PIDT kompenzáló tag </vt:lpstr>
      <vt:lpstr>Egyhurkos zárt szabályozási statikus illesztése</vt:lpstr>
      <vt:lpstr>Egyhurkos zárt szabályozási statikus illesztése</vt:lpstr>
      <vt:lpstr>Tartály szintszabályozás</vt:lpstr>
      <vt:lpstr>Kérdések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Automatika</dc:title>
  <dc:creator>József Neszveda</dc:creator>
  <cp:lastModifiedBy>Neszveda</cp:lastModifiedBy>
  <cp:revision>94</cp:revision>
  <dcterms:created xsi:type="dcterms:W3CDTF">2010-09-09T02:45:49Z</dcterms:created>
  <dcterms:modified xsi:type="dcterms:W3CDTF">2016-02-21T08:54:22Z</dcterms:modified>
</cp:coreProperties>
</file>