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91" r:id="rId2"/>
  </p:sldMasterIdLst>
  <p:notesMasterIdLst>
    <p:notesMasterId r:id="rId27"/>
  </p:notesMasterIdLst>
  <p:sldIdLst>
    <p:sldId id="284" r:id="rId3"/>
    <p:sldId id="386" r:id="rId4"/>
    <p:sldId id="353" r:id="rId5"/>
    <p:sldId id="387" r:id="rId6"/>
    <p:sldId id="354" r:id="rId7"/>
    <p:sldId id="355" r:id="rId8"/>
    <p:sldId id="356" r:id="rId9"/>
    <p:sldId id="357" r:id="rId10"/>
    <p:sldId id="358" r:id="rId11"/>
    <p:sldId id="389" r:id="rId12"/>
    <p:sldId id="359" r:id="rId13"/>
    <p:sldId id="388" r:id="rId14"/>
    <p:sldId id="360" r:id="rId15"/>
    <p:sldId id="361" r:id="rId16"/>
    <p:sldId id="362" r:id="rId17"/>
    <p:sldId id="390" r:id="rId18"/>
    <p:sldId id="391" r:id="rId19"/>
    <p:sldId id="392" r:id="rId20"/>
    <p:sldId id="393" r:id="rId21"/>
    <p:sldId id="348" r:id="rId22"/>
    <p:sldId id="397" r:id="rId23"/>
    <p:sldId id="396" r:id="rId24"/>
    <p:sldId id="394" r:id="rId25"/>
    <p:sldId id="395" r:id="rId26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B57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7" autoAdjust="0"/>
    <p:restoredTop sz="94660"/>
  </p:normalViewPr>
  <p:slideViewPr>
    <p:cSldViewPr>
      <p:cViewPr varScale="1">
        <p:scale>
          <a:sx n="83" d="100"/>
          <a:sy n="83" d="100"/>
        </p:scale>
        <p:origin x="-4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 smtClean="0"/>
              <a:t>Mintaszöveg szerkesztése</a:t>
            </a:r>
          </a:p>
          <a:p>
            <a:pPr lvl="1"/>
            <a:r>
              <a:rPr lang="hu-HU" noProof="0" smtClean="0"/>
              <a:t>Második szint</a:t>
            </a:r>
          </a:p>
          <a:p>
            <a:pPr lvl="2"/>
            <a:r>
              <a:rPr lang="hu-HU" noProof="0" smtClean="0"/>
              <a:t>Harmadik szint</a:t>
            </a:r>
          </a:p>
          <a:p>
            <a:pPr lvl="3"/>
            <a:r>
              <a:rPr lang="hu-HU" noProof="0" smtClean="0"/>
              <a:t>Negyedik szint</a:t>
            </a:r>
          </a:p>
          <a:p>
            <a:pPr lvl="4"/>
            <a:r>
              <a:rPr lang="hu-HU" noProof="0" smtClean="0"/>
              <a:t>Ötödik szint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EEF425B-6A7A-473B-BF6E-057F2CEAAF21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E88B256-3D9C-4E1D-B03B-2AA6B195DD05}" type="slidenum">
              <a:rPr lang="hu-HU" altLang="hu-HU" sz="1200">
                <a:latin typeface="Times New Roman" pitchFamily="18" charset="0"/>
              </a:rPr>
              <a:pPr algn="r" eaLnBrk="0" hangingPunct="0"/>
              <a:t>5</a:t>
            </a:fld>
            <a:endParaRPr lang="hu-HU" altLang="hu-HU" sz="1200">
              <a:latin typeface="Times New Roman" pitchFamily="18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hu-HU" altLang="hu-H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 sz="1800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 sz="1800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 sz="1800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 sz="1800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 sz="1800"/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hu-HU" sz="1800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776 h 1906"/>
                <a:gd name="T4" fmla="*/ 5758 w 5740"/>
                <a:gd name="T5" fmla="*/ 1776 h 1906"/>
                <a:gd name="T6" fmla="*/ 5758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hu-HU" sz="1800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hu-HU" noProof="0" smtClean="0"/>
              <a:t>Mintacím szerkesztése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hu-HU" noProof="0" smtClean="0"/>
              <a:t>Alcím mintájának szerkesztése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7E3D9-8374-490F-9102-563286EAE1F5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EC5F5-79A7-49AC-A0B6-0D3CEF1A849B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A929C-0A6B-4E6F-A0B1-A210C6A37E4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8B9BA9-8513-4128-8FC8-E00974277131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0F163-31D1-4C0A-B836-9758D94CE050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9A8E8-7A92-490E-8E46-95176B3C5896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Cím, szöveg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9E4F-3239-4E7C-AE3D-05CC34748754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Cím és 4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Tartalom helye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757CD-F092-4784-BE3E-240784B7D60F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 sz="18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hu-HU" sz="1800">
                <a:solidFill>
                  <a:prstClr val="white"/>
                </a:solidFill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655 h 1906"/>
                <a:gd name="T4" fmla="*/ 5776 w 5740"/>
                <a:gd name="T5" fmla="*/ 1655 h 1906"/>
                <a:gd name="T6" fmla="*/ 5776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hu-HU" sz="1800">
                <a:solidFill>
                  <a:prstClr val="white"/>
                </a:solidFill>
              </a:endParaRPr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hu-HU" noProof="0" smtClean="0"/>
              <a:t>Mintacím szerkesztése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hu-HU" noProof="0" smtClean="0"/>
              <a:t>Alcím mintájának szerkesztése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35056-F3BA-429E-9947-39B742C33E44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23AB5-6B5A-4AF2-9581-98897FD6BC09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7A17E-9FD1-446D-910E-AED1A516EE55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CDEE5-4A3A-4E80-A3AC-A3662207CC3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4A6F7-5895-4A40-A277-F0781E4E3759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AEF2F-2505-4A72-9054-50FB4356908F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F5045-BB0B-4923-AC41-323F9F47587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F83449-2F48-4A7E-B8A1-B1418D401CEB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 smtClean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7EAF8-0D85-4887-914E-4C87D7A4C8F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7E20B3F-1D2F-4263-9FD7-308A2E9FF48C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 sz="1800"/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 sz="1800"/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 sz="1800"/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 sz="1800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 sz="1800"/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hu-HU" sz="1800"/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776 h 1906"/>
                <a:gd name="T4" fmla="*/ 5758 w 5740"/>
                <a:gd name="T5" fmla="*/ 1776 h 1906"/>
                <a:gd name="T6" fmla="*/ 5758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hu-HU" sz="1800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9" r:id="rId1"/>
    <p:sldLayoutId id="2147483708" r:id="rId2"/>
    <p:sldLayoutId id="2147483707" r:id="rId3"/>
    <p:sldLayoutId id="2147483706" r:id="rId4"/>
    <p:sldLayoutId id="2147483705" r:id="rId5"/>
    <p:sldLayoutId id="2147483704" r:id="rId6"/>
    <p:sldLayoutId id="2147483703" r:id="rId7"/>
    <p:sldLayoutId id="2147483702" r:id="rId8"/>
    <p:sldLayoutId id="2147483701" r:id="rId9"/>
    <p:sldLayoutId id="2147483700" r:id="rId10"/>
    <p:sldLayoutId id="2147483699" r:id="rId11"/>
    <p:sldLayoutId id="2147483698" r:id="rId12"/>
    <p:sldLayoutId id="2147483697" r:id="rId13"/>
    <p:sldLayoutId id="2147483696" r:id="rId14"/>
    <p:sldLayoutId id="2147483695" r:id="rId15"/>
    <p:sldLayoutId id="2147483694" r:id="rId16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25" name="Rectangle 13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8400"/>
            <a:ext cx="2133600" cy="47625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prstClr val="whit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51575"/>
            <a:ext cx="2895600" cy="47625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prstClr val="whit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7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54750"/>
            <a:ext cx="2133600" cy="47625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prstClr val="white"/>
                </a:solidFill>
                <a:latin typeface="Arial" charset="0"/>
              </a:defRPr>
            </a:lvl1pPr>
          </a:lstStyle>
          <a:p>
            <a:pPr>
              <a:defRPr/>
            </a:pPr>
            <a:fld id="{B75E6DA4-03BA-44A6-8067-E125FAA0E3CA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0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6125" y="684213"/>
            <a:ext cx="7772400" cy="809625"/>
          </a:xfrm>
        </p:spPr>
        <p:txBody>
          <a:bodyPr/>
          <a:lstStyle/>
          <a:p>
            <a:r>
              <a:rPr lang="hu-HU" altLang="hu-HU" smtClean="0">
                <a:effectLst/>
                <a:latin typeface="Times New Roman" pitchFamily="18" charset="0"/>
              </a:rPr>
              <a:t>Automatika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6213" y="1673225"/>
            <a:ext cx="6400800" cy="765175"/>
          </a:xfrm>
        </p:spPr>
        <p:txBody>
          <a:bodyPr/>
          <a:lstStyle/>
          <a:p>
            <a:r>
              <a:rPr lang="hu-HU" altLang="hu-HU" smtClean="0">
                <a:effectLst/>
                <a:latin typeface="Times New Roman" pitchFamily="18" charset="0"/>
              </a:rPr>
              <a:t>Klasszikus szabályozás elmélet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1309688" y="2484438"/>
            <a:ext cx="6661150" cy="141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hu-HU" altLang="hu-HU" sz="3200">
                <a:latin typeface="Times New Roman" pitchFamily="18" charset="0"/>
              </a:rPr>
              <a:t>VI.</a:t>
            </a:r>
          </a:p>
          <a:p>
            <a:pPr algn="ctr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hu-HU" altLang="hu-HU" sz="3200">
                <a:latin typeface="Times New Roman" pitchFamily="18" charset="0"/>
              </a:rPr>
              <a:t>Hibrid rendszerek</a:t>
            </a:r>
          </a:p>
        </p:txBody>
      </p:sp>
      <p:pic>
        <p:nvPicPr>
          <p:cNvPr id="21508" name="Kép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" y="4005263"/>
            <a:ext cx="6318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4213" y="5224463"/>
            <a:ext cx="3314700" cy="942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hu-HU" altLang="hu-HU" kern="0" smtClean="0">
                <a:effectLst/>
                <a:latin typeface="Times New Roman" pitchFamily="18" charset="0"/>
              </a:rPr>
              <a:t>Óbudai Egyetem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hu-HU" altLang="hu-HU" sz="2400" kern="0" smtClean="0">
                <a:effectLst/>
                <a:latin typeface="Times New Roman" pitchFamily="18" charset="0"/>
              </a:rPr>
              <a:t>Dr. Neszveda József</a:t>
            </a:r>
            <a:endParaRPr lang="hu-HU" altLang="hu-HU" sz="2400" kern="0" dirty="0" smtClean="0"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71475"/>
            <a:ext cx="7800975" cy="808038"/>
          </a:xfrm>
        </p:spPr>
        <p:txBody>
          <a:bodyPr lIns="0" tIns="0" rIns="0" bIns="0"/>
          <a:lstStyle/>
          <a:p>
            <a:pPr>
              <a:defRPr/>
            </a:pPr>
            <a:r>
              <a:rPr lang="hu-HU" altLang="hu-HU" sz="3600" dirty="0" smtClean="0"/>
              <a:t>Tapasztalati mintavételezési idő</a:t>
            </a:r>
          </a:p>
        </p:txBody>
      </p:sp>
      <p:sp>
        <p:nvSpPr>
          <p:cNvPr id="33814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u-HU" sz="1800"/>
          </a:p>
        </p:txBody>
      </p:sp>
      <p:sp>
        <p:nvSpPr>
          <p:cNvPr id="33815" name="Rectangle 9"/>
          <p:cNvSpPr>
            <a:spLocks noChangeArrowheads="1"/>
          </p:cNvSpPr>
          <p:nvPr/>
        </p:nvSpPr>
        <p:spPr bwMode="auto">
          <a:xfrm>
            <a:off x="0" y="299878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u-HU" sz="1800"/>
          </a:p>
        </p:txBody>
      </p:sp>
      <p:sp>
        <p:nvSpPr>
          <p:cNvPr id="33816" name="Rectangle 11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u-HU" sz="1800"/>
          </a:p>
        </p:txBody>
      </p:sp>
      <p:sp>
        <p:nvSpPr>
          <p:cNvPr id="33817" name="Rectangle 17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u-HU" sz="1800"/>
          </a:p>
        </p:txBody>
      </p:sp>
      <p:sp>
        <p:nvSpPr>
          <p:cNvPr id="33818" name="Text Box 22"/>
          <p:cNvSpPr txBox="1">
            <a:spLocks noChangeArrowheads="1"/>
          </p:cNvSpPr>
          <p:nvPr/>
        </p:nvSpPr>
        <p:spPr bwMode="auto">
          <a:xfrm>
            <a:off x="792163" y="1314450"/>
            <a:ext cx="742632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400"/>
              <a:t>Szürke doboz modell esetén ismertek az időállandók. </a:t>
            </a:r>
            <a:br>
              <a:rPr lang="hu-HU" sz="2400"/>
            </a:br>
            <a:r>
              <a:rPr lang="hu-HU" sz="2400"/>
              <a:t>A javasolt mintavételi idő:</a:t>
            </a:r>
            <a:r>
              <a:rPr lang="hu-HU" sz="1800">
                <a:solidFill>
                  <a:srgbClr val="FFAB57"/>
                </a:solidFill>
              </a:rPr>
              <a:t> </a:t>
            </a:r>
          </a:p>
        </p:txBody>
      </p:sp>
      <p:sp>
        <p:nvSpPr>
          <p:cNvPr id="33819" name="Text Box 25"/>
          <p:cNvSpPr txBox="1">
            <a:spLocks noChangeArrowheads="1"/>
          </p:cNvSpPr>
          <p:nvPr/>
        </p:nvSpPr>
        <p:spPr bwMode="auto">
          <a:xfrm>
            <a:off x="792163" y="3878263"/>
            <a:ext cx="74263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400"/>
              <a:t>Fekete doboz modell esetén, feltételezzük, hogy a beállási idő nagyjából ötszöröse az idő állandók összegének. </a:t>
            </a:r>
            <a:br>
              <a:rPr lang="hu-HU" sz="2400"/>
            </a:br>
            <a:r>
              <a:rPr lang="hu-HU" sz="2400"/>
              <a:t>A javasolt mintavételi idő:</a:t>
            </a:r>
            <a:r>
              <a:rPr lang="hu-HU" sz="1800"/>
              <a:t> </a:t>
            </a:r>
          </a:p>
        </p:txBody>
      </p:sp>
      <p:sp>
        <p:nvSpPr>
          <p:cNvPr id="33820" name="Text Box 27"/>
          <p:cNvSpPr txBox="1">
            <a:spLocks noChangeArrowheads="1"/>
          </p:cNvSpPr>
          <p:nvPr/>
        </p:nvSpPr>
        <p:spPr bwMode="auto">
          <a:xfrm>
            <a:off x="792163" y="2843213"/>
            <a:ext cx="76057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hu-HU">
                <a:solidFill>
                  <a:srgbClr val="FFAB57"/>
                </a:solidFill>
              </a:rPr>
              <a:t>Szakasz modell közelítés esetén a közelítő időállandók az ismertek. </a:t>
            </a:r>
            <a:br>
              <a:rPr lang="hu-HU">
                <a:solidFill>
                  <a:srgbClr val="FFAB57"/>
                </a:solidFill>
              </a:rPr>
            </a:br>
            <a:r>
              <a:rPr lang="hu-HU">
                <a:solidFill>
                  <a:srgbClr val="FFAB57"/>
                </a:solidFill>
              </a:rPr>
              <a:t>Mindig 100 feletti értékkel osszuk az időállandók összegét! </a:t>
            </a:r>
          </a:p>
        </p:txBody>
      </p:sp>
      <p:graphicFrame>
        <p:nvGraphicFramePr>
          <p:cNvPr id="33811" name="Object 19"/>
          <p:cNvGraphicFramePr>
            <a:graphicFrameLocks noChangeAspect="1"/>
          </p:cNvGraphicFramePr>
          <p:nvPr/>
        </p:nvGraphicFramePr>
        <p:xfrm>
          <a:off x="5292725" y="1763713"/>
          <a:ext cx="2384425" cy="914400"/>
        </p:xfrm>
        <a:graphic>
          <a:graphicData uri="http://schemas.openxmlformats.org/presentationml/2006/ole">
            <p:oleObj spid="_x0000_s33811" name="Equation" r:id="rId3" imgW="1028254" imgH="393529" progId="Equation.DSMT4">
              <p:embed/>
            </p:oleObj>
          </a:graphicData>
        </a:graphic>
      </p:graphicFrame>
      <p:graphicFrame>
        <p:nvGraphicFramePr>
          <p:cNvPr id="33812" name="Object 20"/>
          <p:cNvGraphicFramePr>
            <a:graphicFrameLocks noChangeAspect="1"/>
          </p:cNvGraphicFramePr>
          <p:nvPr/>
        </p:nvGraphicFramePr>
        <p:xfrm>
          <a:off x="5067300" y="4733925"/>
          <a:ext cx="2825750" cy="914400"/>
        </p:xfrm>
        <a:graphic>
          <a:graphicData uri="http://schemas.openxmlformats.org/presentationml/2006/ole">
            <p:oleObj spid="_x0000_s33812" name="Equation" r:id="rId4" imgW="121896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71475"/>
            <a:ext cx="7800975" cy="808038"/>
          </a:xfrm>
        </p:spPr>
        <p:txBody>
          <a:bodyPr lIns="0" tIns="0" rIns="0" bIns="0"/>
          <a:lstStyle/>
          <a:p>
            <a:pPr>
              <a:defRPr/>
            </a:pPr>
            <a:r>
              <a:rPr lang="hu-HU" altLang="hu-HU" sz="4000" smtClean="0"/>
              <a:t>A mintavételezés becsült hibája</a:t>
            </a:r>
          </a:p>
        </p:txBody>
      </p:sp>
      <p:sp>
        <p:nvSpPr>
          <p:cNvPr id="17460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u-HU" sz="1800"/>
          </a:p>
        </p:txBody>
      </p:sp>
      <p:sp>
        <p:nvSpPr>
          <p:cNvPr id="17461" name="Rectangle 9"/>
          <p:cNvSpPr>
            <a:spLocks noChangeArrowheads="1"/>
          </p:cNvSpPr>
          <p:nvPr/>
        </p:nvSpPr>
        <p:spPr bwMode="auto">
          <a:xfrm>
            <a:off x="0" y="299878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u-HU" sz="1800"/>
          </a:p>
        </p:txBody>
      </p:sp>
      <p:sp>
        <p:nvSpPr>
          <p:cNvPr id="17462" name="Rectangle 11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u-HU" sz="1800"/>
          </a:p>
        </p:txBody>
      </p:sp>
      <p:graphicFrame>
        <p:nvGraphicFramePr>
          <p:cNvPr id="17456" name="Object 48"/>
          <p:cNvGraphicFramePr>
            <a:graphicFrameLocks noChangeAspect="1"/>
          </p:cNvGraphicFramePr>
          <p:nvPr/>
        </p:nvGraphicFramePr>
        <p:xfrm>
          <a:off x="792163" y="2079625"/>
          <a:ext cx="1530350" cy="679450"/>
        </p:xfrm>
        <a:graphic>
          <a:graphicData uri="http://schemas.openxmlformats.org/presentationml/2006/ole">
            <p:oleObj spid="_x0000_s17456" name="Equation" r:id="rId3" imgW="952087" imgH="431613" progId="Equation.DSMT4">
              <p:embed/>
            </p:oleObj>
          </a:graphicData>
        </a:graphic>
      </p:graphicFrame>
      <p:sp>
        <p:nvSpPr>
          <p:cNvPr id="17463" name="Text Box 22"/>
          <p:cNvSpPr txBox="1">
            <a:spLocks noChangeArrowheads="1"/>
          </p:cNvSpPr>
          <p:nvPr/>
        </p:nvSpPr>
        <p:spPr bwMode="auto">
          <a:xfrm>
            <a:off x="792163" y="1223963"/>
            <a:ext cx="7875587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400"/>
              <a:t>Feltételezzük, hogy a mintavételezési körfrekvencia felénél az </a:t>
            </a:r>
            <a:r>
              <a:rPr lang="hu-HU" sz="2400">
                <a:latin typeface="Arial" charset="0"/>
              </a:rPr>
              <a:t/>
            </a:r>
            <a:br>
              <a:rPr lang="hu-HU" sz="2400">
                <a:latin typeface="Arial" charset="0"/>
              </a:rPr>
            </a:br>
            <a:r>
              <a:rPr lang="hu-HU" sz="2400"/>
              <a:t>amplitúdó átvitel jóval kisebb, mint 1</a:t>
            </a:r>
            <a:r>
              <a:rPr lang="hu-HU" sz="2400">
                <a:latin typeface="Arial" charset="0"/>
              </a:rPr>
              <a:t> </a:t>
            </a:r>
            <a:r>
              <a:rPr lang="hu-HU" sz="2400"/>
              <a:t>és a szűrő ideális:</a:t>
            </a:r>
            <a:r>
              <a:rPr lang="hu-HU" sz="1800">
                <a:solidFill>
                  <a:srgbClr val="FFAB57"/>
                </a:solidFill>
              </a:rPr>
              <a:t> </a:t>
            </a:r>
          </a:p>
        </p:txBody>
      </p:sp>
      <p:graphicFrame>
        <p:nvGraphicFramePr>
          <p:cNvPr id="17457" name="Object 49"/>
          <p:cNvGraphicFramePr>
            <a:graphicFrameLocks noChangeAspect="1"/>
          </p:cNvGraphicFramePr>
          <p:nvPr/>
        </p:nvGraphicFramePr>
        <p:xfrm>
          <a:off x="836613" y="2708275"/>
          <a:ext cx="6018212" cy="925513"/>
        </p:xfrm>
        <a:graphic>
          <a:graphicData uri="http://schemas.openxmlformats.org/presentationml/2006/ole">
            <p:oleObj spid="_x0000_s17457" name="Equation" r:id="rId4" imgW="3517900" imgH="609600" progId="Equation.DSMT4">
              <p:embed/>
            </p:oleObj>
          </a:graphicData>
        </a:graphic>
      </p:graphicFrame>
      <p:sp>
        <p:nvSpPr>
          <p:cNvPr id="17464" name="Text Box 25"/>
          <p:cNvSpPr txBox="1">
            <a:spLocks noChangeArrowheads="1"/>
          </p:cNvSpPr>
          <p:nvPr/>
        </p:nvSpPr>
        <p:spPr bwMode="auto">
          <a:xfrm>
            <a:off x="701675" y="4419600"/>
            <a:ext cx="742632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400"/>
              <a:t>A jelspektrum alul áteresztő szűrő jellegű és az amplitúdó átvitel </a:t>
            </a:r>
            <a:r>
              <a:rPr lang="hu-HU" sz="2800"/>
              <a:t>e</a:t>
            </a:r>
            <a:r>
              <a:rPr lang="hu-HU" sz="2800" baseline="30000"/>
              <a:t>-</a:t>
            </a:r>
            <a:r>
              <a:rPr lang="el-GR" sz="2800" baseline="30000"/>
              <a:t>α</a:t>
            </a:r>
            <a:r>
              <a:rPr lang="hu-HU" sz="2400"/>
              <a:t> jellegűen csökken:</a:t>
            </a:r>
            <a:r>
              <a:rPr lang="hu-HU" sz="1800"/>
              <a:t> </a:t>
            </a:r>
          </a:p>
        </p:txBody>
      </p:sp>
      <p:graphicFrame>
        <p:nvGraphicFramePr>
          <p:cNvPr id="17458" name="Object 50"/>
          <p:cNvGraphicFramePr>
            <a:graphicFrameLocks noChangeAspect="1"/>
          </p:cNvGraphicFramePr>
          <p:nvPr/>
        </p:nvGraphicFramePr>
        <p:xfrm>
          <a:off x="701675" y="5273675"/>
          <a:ext cx="5942013" cy="958850"/>
        </p:xfrm>
        <a:graphic>
          <a:graphicData uri="http://schemas.openxmlformats.org/presentationml/2006/ole">
            <p:oleObj spid="_x0000_s17458" name="Equation" r:id="rId5" imgW="2857500" imgH="609600" progId="Equation.DSMT4">
              <p:embed/>
            </p:oleObj>
          </a:graphicData>
        </a:graphic>
      </p:graphicFrame>
      <p:sp>
        <p:nvSpPr>
          <p:cNvPr id="17465" name="Text Box 27"/>
          <p:cNvSpPr txBox="1">
            <a:spLocks noChangeArrowheads="1"/>
          </p:cNvSpPr>
          <p:nvPr/>
        </p:nvSpPr>
        <p:spPr bwMode="auto">
          <a:xfrm>
            <a:off x="701675" y="3698875"/>
            <a:ext cx="76057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hu-HU">
                <a:solidFill>
                  <a:srgbClr val="FFAB57"/>
                </a:solidFill>
              </a:rPr>
              <a:t>A fenti becslés figyelembe</a:t>
            </a:r>
            <a:r>
              <a:rPr lang="hu-HU">
                <a:solidFill>
                  <a:srgbClr val="FFAB57"/>
                </a:solidFill>
                <a:latin typeface="Arial" charset="0"/>
              </a:rPr>
              <a:t> </a:t>
            </a:r>
            <a:r>
              <a:rPr lang="hu-HU">
                <a:solidFill>
                  <a:srgbClr val="FFAB57"/>
                </a:solidFill>
              </a:rPr>
              <a:t>vette, hogy az amplitúdó összetevők nem azonos fázisban hatnak!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71475"/>
            <a:ext cx="7800975" cy="1301750"/>
          </a:xfrm>
        </p:spPr>
        <p:txBody>
          <a:bodyPr lIns="0" tIns="0" rIns="0" bIns="0"/>
          <a:lstStyle/>
          <a:p>
            <a:pPr>
              <a:defRPr/>
            </a:pPr>
            <a:r>
              <a:rPr lang="hu-HU" altLang="hu-HU" sz="3600" smtClean="0"/>
              <a:t>A mintavételezés okozta </a:t>
            </a:r>
            <a:br>
              <a:rPr lang="hu-HU" altLang="hu-HU" sz="3600" smtClean="0"/>
            </a:br>
            <a:r>
              <a:rPr lang="hu-HU" altLang="hu-HU" sz="3600" smtClean="0"/>
              <a:t>becsült amplitúdó hiba</a:t>
            </a:r>
          </a:p>
        </p:txBody>
      </p:sp>
      <p:sp>
        <p:nvSpPr>
          <p:cNvPr id="123948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u-HU" sz="1800"/>
          </a:p>
        </p:txBody>
      </p:sp>
      <p:sp>
        <p:nvSpPr>
          <p:cNvPr id="123949" name="Rectangle 9"/>
          <p:cNvSpPr>
            <a:spLocks noChangeArrowheads="1"/>
          </p:cNvSpPr>
          <p:nvPr/>
        </p:nvSpPr>
        <p:spPr bwMode="auto">
          <a:xfrm>
            <a:off x="0" y="299878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u-HU" sz="1800"/>
          </a:p>
        </p:txBody>
      </p:sp>
      <p:sp>
        <p:nvSpPr>
          <p:cNvPr id="123950" name="Text Box 16"/>
          <p:cNvSpPr txBox="1">
            <a:spLocks noChangeArrowheads="1"/>
          </p:cNvSpPr>
          <p:nvPr/>
        </p:nvSpPr>
        <p:spPr bwMode="auto">
          <a:xfrm>
            <a:off x="836613" y="1854200"/>
            <a:ext cx="7470775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400"/>
              <a:t>Az amplitúdó átvitel</a:t>
            </a:r>
            <a:r>
              <a:rPr lang="hu-HU"/>
              <a:t> </a:t>
            </a:r>
            <a:r>
              <a:rPr lang="hu-HU" sz="2400"/>
              <a:t>integrál értéke a mintavételi körfrekvencia felétől az nagyobb, mint a háromketted, ötketted, stb. körfrekvenciáktól számított levő amplitúdó átvitel integrál értékek összege:</a:t>
            </a:r>
          </a:p>
        </p:txBody>
      </p:sp>
      <p:sp>
        <p:nvSpPr>
          <p:cNvPr id="123951" name="Text Box 17"/>
          <p:cNvSpPr txBox="1">
            <a:spLocks noChangeArrowheads="1"/>
          </p:cNvSpPr>
          <p:nvPr/>
        </p:nvSpPr>
        <p:spPr bwMode="auto">
          <a:xfrm>
            <a:off x="1106488" y="4773613"/>
            <a:ext cx="27908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400"/>
              <a:t>Így a hiba felső határa:</a:t>
            </a:r>
            <a:endParaRPr lang="hu-HU" sz="1800">
              <a:solidFill>
                <a:srgbClr val="FFAB57"/>
              </a:solidFill>
            </a:endParaRPr>
          </a:p>
        </p:txBody>
      </p:sp>
      <p:graphicFrame>
        <p:nvGraphicFramePr>
          <p:cNvPr id="123945" name="Object 41"/>
          <p:cNvGraphicFramePr>
            <a:graphicFrameLocks noChangeAspect="1"/>
          </p:cNvGraphicFramePr>
          <p:nvPr/>
        </p:nvGraphicFramePr>
        <p:xfrm>
          <a:off x="4122738" y="4598988"/>
          <a:ext cx="2178050" cy="768350"/>
        </p:xfrm>
        <a:graphic>
          <a:graphicData uri="http://schemas.openxmlformats.org/presentationml/2006/ole">
            <p:oleObj spid="_x0000_s123945" name="Equation" r:id="rId3" imgW="1193800" imgH="431800" progId="Equation.DSMT4">
              <p:embed/>
            </p:oleObj>
          </a:graphicData>
        </a:graphic>
      </p:graphicFrame>
      <p:sp>
        <p:nvSpPr>
          <p:cNvPr id="123952" name="Text Box 19"/>
          <p:cNvSpPr txBox="1">
            <a:spLocks noChangeArrowheads="1"/>
          </p:cNvSpPr>
          <p:nvPr/>
        </p:nvSpPr>
        <p:spPr bwMode="auto">
          <a:xfrm>
            <a:off x="792163" y="5499100"/>
            <a:ext cx="756126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hu-HU">
                <a:solidFill>
                  <a:srgbClr val="FFAB57"/>
                </a:solidFill>
              </a:rPr>
              <a:t>A becsléskor egységnyi erősítéssel számoltunk. Ha van az eredő szakasznak erősítése, akkor az arányosan növeli a hibát.  </a:t>
            </a:r>
          </a:p>
        </p:txBody>
      </p:sp>
      <p:graphicFrame>
        <p:nvGraphicFramePr>
          <p:cNvPr id="123946" name="Object 42"/>
          <p:cNvGraphicFramePr>
            <a:graphicFrameLocks noChangeAspect="1"/>
          </p:cNvGraphicFramePr>
          <p:nvPr/>
        </p:nvGraphicFramePr>
        <p:xfrm>
          <a:off x="411163" y="3429000"/>
          <a:ext cx="8323262" cy="925513"/>
        </p:xfrm>
        <a:graphic>
          <a:graphicData uri="http://schemas.openxmlformats.org/presentationml/2006/ole">
            <p:oleObj spid="_x0000_s123946" name="Equation" r:id="rId4" imgW="4356100" imgH="609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0675" y="517525"/>
            <a:ext cx="8380413" cy="615950"/>
          </a:xfrm>
        </p:spPr>
        <p:txBody>
          <a:bodyPr lIns="18000" tIns="10800" rIns="18000" bIns="10800"/>
          <a:lstStyle/>
          <a:p>
            <a:pPr>
              <a:defRPr/>
            </a:pPr>
            <a:r>
              <a:rPr lang="hu-HU" altLang="hu-HU" sz="4000" smtClean="0"/>
              <a:t>Becsült hiba</a:t>
            </a:r>
          </a:p>
        </p:txBody>
      </p:sp>
      <p:graphicFrame>
        <p:nvGraphicFramePr>
          <p:cNvPr id="18444" name="Object 12"/>
          <p:cNvGraphicFramePr>
            <a:graphicFrameLocks noGrp="1" noChangeAspect="1"/>
          </p:cNvGraphicFramePr>
          <p:nvPr>
            <p:ph idx="4294967295"/>
          </p:nvPr>
        </p:nvGraphicFramePr>
        <p:xfrm>
          <a:off x="781050" y="2125663"/>
          <a:ext cx="7788275" cy="4354512"/>
        </p:xfrm>
        <a:graphic>
          <a:graphicData uri="http://schemas.openxmlformats.org/presentationml/2006/ole">
            <p:oleObj spid="_x0000_s18444" name="Dokumentum" r:id="rId3" imgW="7461537" imgH="4172444" progId="Word.Document.8">
              <p:embed/>
            </p:oleObj>
          </a:graphicData>
        </a:graphic>
      </p:graphicFrame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881063" y="1403350"/>
            <a:ext cx="7515225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10800" rIns="0" bIns="10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u-HU" altLang="hu-HU" b="1">
                <a:solidFill>
                  <a:srgbClr val="FFAB5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módszer</a:t>
            </a:r>
            <a:r>
              <a:rPr lang="hu-HU" altLang="hu-HU"/>
              <a:t> </a:t>
            </a:r>
            <a:r>
              <a:rPr lang="hu-HU" altLang="hu-HU" b="1">
                <a:solidFill>
                  <a:srgbClr val="FFAB57"/>
                </a:solidFill>
              </a:rPr>
              <a:t>a</a:t>
            </a:r>
            <a:r>
              <a:rPr lang="hu-HU" altLang="hu-HU" sz="1800">
                <a:solidFill>
                  <a:srgbClr val="FFAB57"/>
                </a:solidFill>
              </a:rPr>
              <a:t> </a:t>
            </a:r>
            <a:r>
              <a:rPr lang="hu-HU" altLang="hu-HU" b="1">
                <a:solidFill>
                  <a:srgbClr val="FFAB5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várható hiba pontos meghatározására nem alkalmas, de ad egy felső becslést. </a:t>
            </a:r>
            <a:endParaRPr lang="hu-HU" b="1">
              <a:solidFill>
                <a:srgbClr val="FFAB57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30213"/>
            <a:ext cx="7772400" cy="733425"/>
          </a:xfrm>
        </p:spPr>
        <p:txBody>
          <a:bodyPr/>
          <a:lstStyle/>
          <a:p>
            <a:pPr>
              <a:defRPr/>
            </a:pPr>
            <a:r>
              <a:rPr lang="hu-HU" altLang="hu-HU" sz="3600" dirty="0" smtClean="0"/>
              <a:t>A mintavételezésből származó hiba</a:t>
            </a:r>
          </a:p>
        </p:txBody>
      </p:sp>
      <p:sp>
        <p:nvSpPr>
          <p:cNvPr id="126978" name="Text Box 25"/>
          <p:cNvSpPr txBox="1">
            <a:spLocks noChangeArrowheads="1"/>
          </p:cNvSpPr>
          <p:nvPr/>
        </p:nvSpPr>
        <p:spPr bwMode="auto">
          <a:xfrm>
            <a:off x="758825" y="1358900"/>
            <a:ext cx="7772400" cy="458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marL="342900" indent="-342900" eaLnBrk="0" hangingPunct="0">
              <a:buFont typeface="Arial" charset="0"/>
              <a:buChar char="•"/>
            </a:pPr>
            <a:r>
              <a:rPr lang="hu-HU" altLang="hu-HU" sz="2400">
                <a:latin typeface="Times New Roman" pitchFamily="18" charset="0"/>
              </a:rPr>
              <a:t>Amennyiben az eredő szakasz rendelkezik domináns (másfél vagy több nagyságrend) időállandóval, akkor 100, illetve 500 feletti számmal osszuk az időállandók összegét, illetve a beállási időt!</a:t>
            </a:r>
          </a:p>
          <a:p>
            <a:pPr marL="342900" indent="-342900" eaLnBrk="0" hangingPunct="0">
              <a:buFont typeface="Arial" charset="0"/>
              <a:buChar char="•"/>
            </a:pPr>
            <a:r>
              <a:rPr lang="hu-HU" altLang="hu-HU" sz="2400">
                <a:solidFill>
                  <a:srgbClr val="FFFFFF"/>
                </a:solidFill>
                <a:latin typeface="Times New Roman" pitchFamily="18" charset="0"/>
              </a:rPr>
              <a:t>Amennyiben az eredő szakasz nem rendelkezik domináns időállandóval, akkor 100, illetve 500 alatti számmal is oszthatjuk az időállandók összegét, illetve a beállási időt!</a:t>
            </a:r>
          </a:p>
          <a:p>
            <a:pPr marL="342900" indent="-342900" eaLnBrk="0" hangingPunct="0">
              <a:buFont typeface="Arial" charset="0"/>
              <a:buChar char="•"/>
            </a:pPr>
            <a:r>
              <a:rPr lang="hu-HU" altLang="hu-HU" sz="2400">
                <a:solidFill>
                  <a:srgbClr val="FFFFFF"/>
                </a:solidFill>
                <a:latin typeface="Times New Roman" pitchFamily="18" charset="0"/>
              </a:rPr>
              <a:t>Minél nagyobb a szakasz erősítése, annál nagyobb számmal osszuk az időállandók összegét, illetve a beállási időt!  </a:t>
            </a:r>
          </a:p>
          <a:p>
            <a:pPr marL="342900" indent="-342900">
              <a:buFontTx/>
              <a:buChar char="•"/>
            </a:pPr>
            <a:r>
              <a:rPr lang="hu-HU" altLang="hu-HU" sz="2400"/>
              <a:t>A túl sűrű mintavétel feleslegesen terheli a CPU erőforrását</a:t>
            </a:r>
            <a:r>
              <a:rPr lang="en-GB" altLang="hu-HU" sz="2400"/>
              <a:t>.</a:t>
            </a:r>
            <a:endParaRPr lang="hu-HU" altLang="hu-HU" sz="2400">
              <a:solidFill>
                <a:srgbClr val="FFFFFF"/>
              </a:solidFill>
            </a:endParaRPr>
          </a:p>
          <a:p>
            <a:pPr marL="342900" indent="-342900" eaLnBrk="0" hangingPunct="0"/>
            <a:r>
              <a:rPr lang="hu-HU">
                <a:solidFill>
                  <a:srgbClr val="FFAB57"/>
                </a:solidFill>
              </a:rPr>
              <a:t>	Természetesen minél sűrűbb a mintavétel, annál pontosabb. De túl sűrű mintavétel esetén csak dupla hosszú lebegőpontos számábrázolással biztosítható a megfelelő pontosság, ami szinten terheli az erőforrást!</a:t>
            </a:r>
            <a:endParaRPr lang="hu-HU" altLang="hu-HU">
              <a:solidFill>
                <a:srgbClr val="FFAB57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66738" y="414338"/>
            <a:ext cx="7894637" cy="1123950"/>
          </a:xfrm>
        </p:spPr>
        <p:txBody>
          <a:bodyPr/>
          <a:lstStyle/>
          <a:p>
            <a:pPr>
              <a:defRPr/>
            </a:pPr>
            <a:r>
              <a:rPr lang="hu-HU" altLang="hu-HU" sz="3600" dirty="0" smtClean="0"/>
              <a:t>Mintavételezési idő az eredő szakasz körfrekvencia függvényéből</a:t>
            </a:r>
          </a:p>
        </p:txBody>
      </p:sp>
      <p:graphicFrame>
        <p:nvGraphicFramePr>
          <p:cNvPr id="19505" name="Object 49"/>
          <p:cNvGraphicFramePr>
            <a:graphicFrameLocks noGrp="1" noChangeAspect="1"/>
          </p:cNvGraphicFramePr>
          <p:nvPr>
            <p:ph sz="half" idx="1"/>
          </p:nvPr>
        </p:nvGraphicFramePr>
        <p:xfrm>
          <a:off x="746125" y="3786188"/>
          <a:ext cx="2430463" cy="698500"/>
        </p:xfrm>
        <a:graphic>
          <a:graphicData uri="http://schemas.openxmlformats.org/presentationml/2006/ole">
            <p:oleObj spid="_x0000_s19505" name="Equation" r:id="rId3" imgW="1638300" imgH="469900" progId="Equation.DSMT4">
              <p:embed/>
            </p:oleObj>
          </a:graphicData>
        </a:graphic>
      </p:graphicFrame>
      <p:sp>
        <p:nvSpPr>
          <p:cNvPr id="19511" name="Text Box 25"/>
          <p:cNvSpPr txBox="1">
            <a:spLocks noChangeArrowheads="1"/>
          </p:cNvSpPr>
          <p:nvPr/>
        </p:nvSpPr>
        <p:spPr bwMode="auto">
          <a:xfrm>
            <a:off x="792163" y="1673225"/>
            <a:ext cx="616585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" rIns="0" bIns="10800">
            <a:spAutoFit/>
          </a:bodyPr>
          <a:lstStyle/>
          <a:p>
            <a:pPr eaLnBrk="0" hangingPunct="0"/>
            <a:r>
              <a:rPr lang="hu-HU" altLang="hu-HU">
                <a:latin typeface="Times New Roman" pitchFamily="18" charset="0"/>
              </a:rPr>
              <a:t>A mintavételezés TS holtidőt generál a szabályozási körbe.</a:t>
            </a:r>
            <a:r>
              <a:rPr lang="en-GB" altLang="hu-HU">
                <a:latin typeface="Times New Roman" pitchFamily="18" charset="0"/>
              </a:rPr>
              <a:t> </a:t>
            </a:r>
          </a:p>
        </p:txBody>
      </p:sp>
      <p:sp>
        <p:nvSpPr>
          <p:cNvPr id="19512" name="Text Box 25"/>
          <p:cNvSpPr txBox="1">
            <a:spLocks noChangeArrowheads="1"/>
          </p:cNvSpPr>
          <p:nvPr/>
        </p:nvSpPr>
        <p:spPr bwMode="auto">
          <a:xfrm>
            <a:off x="792163" y="2079625"/>
            <a:ext cx="7497762" cy="154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" rIns="0" bIns="10800">
            <a:spAutoFit/>
          </a:bodyPr>
          <a:lstStyle/>
          <a:p>
            <a:pPr eaLnBrk="0" hangingPunct="0"/>
            <a:r>
              <a:rPr lang="hu-HU" altLang="hu-HU">
                <a:latin typeface="Times New Roman" pitchFamily="18" charset="0"/>
              </a:rPr>
              <a:t>A holtidő az amplitúdó menetet nem befolyásolja, viszont lineárisan növekvő fázistolást eredményez. Ha a holtidős tag fázismenetén 2</a:t>
            </a:r>
            <a:r>
              <a:rPr lang="el-GR" altLang="hu-HU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hu-HU" altLang="hu-HU" baseline="-2500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hu-HU" altLang="hu-HU">
                <a:latin typeface="Times New Roman" pitchFamily="18" charset="0"/>
                <a:cs typeface="Times New Roman" pitchFamily="18" charset="0"/>
              </a:rPr>
              <a:t> körfrekvencián 1 [rad] fázistolást engedélyezünk, akkor az </a:t>
            </a:r>
            <a:r>
              <a:rPr lang="el-GR" altLang="hu-HU">
                <a:latin typeface="Times New Roman" pitchFamily="18" charset="0"/>
              </a:rPr>
              <a:t>ω</a:t>
            </a:r>
            <a:r>
              <a:rPr lang="hu-HU" altLang="hu-HU" baseline="-25000">
                <a:latin typeface="Times New Roman" pitchFamily="18" charset="0"/>
              </a:rPr>
              <a:t>C</a:t>
            </a:r>
            <a:r>
              <a:rPr lang="hu-HU" altLang="hu-HU">
                <a:latin typeface="Times New Roman" pitchFamily="18" charset="0"/>
              </a:rPr>
              <a:t> vágási körfrekvencián a fázistolás az alábbi aránypárral számítható 0.1</a:t>
            </a:r>
            <a:r>
              <a:rPr lang="en-US" altLang="hu-HU">
                <a:latin typeface="Times New Roman" pitchFamily="18" charset="0"/>
                <a:cs typeface="Times New Roman" pitchFamily="18" charset="0"/>
              </a:rPr>
              <a:t>°</a:t>
            </a:r>
            <a:r>
              <a:rPr lang="hu-HU" altLang="hu-HU">
                <a:latin typeface="Times New Roman" pitchFamily="18" charset="0"/>
              </a:rPr>
              <a:t> és 0.5</a:t>
            </a:r>
            <a:r>
              <a:rPr lang="en-US" altLang="hu-HU">
                <a:latin typeface="Times New Roman" pitchFamily="18" charset="0"/>
                <a:cs typeface="Times New Roman" pitchFamily="18" charset="0"/>
              </a:rPr>
              <a:t>°</a:t>
            </a:r>
            <a:r>
              <a:rPr lang="hu-HU" altLang="hu-HU">
                <a:latin typeface="Times New Roman" pitchFamily="18" charset="0"/>
              </a:rPr>
              <a:t> fok közötti fázistorzítást engedélyezve:</a:t>
            </a:r>
            <a:endParaRPr lang="el-GR" altLang="hu-HU">
              <a:latin typeface="Times New Roman" pitchFamily="18" charset="0"/>
            </a:endParaRPr>
          </a:p>
        </p:txBody>
      </p:sp>
      <p:graphicFrame>
        <p:nvGraphicFramePr>
          <p:cNvPr id="19506" name="Object 50"/>
          <p:cNvGraphicFramePr>
            <a:graphicFrameLocks noChangeAspect="1"/>
          </p:cNvGraphicFramePr>
          <p:nvPr/>
        </p:nvGraphicFramePr>
        <p:xfrm>
          <a:off x="6821488" y="1584325"/>
          <a:ext cx="830262" cy="428625"/>
        </p:xfrm>
        <a:graphic>
          <a:graphicData uri="http://schemas.openxmlformats.org/presentationml/2006/ole">
            <p:oleObj spid="_x0000_s19506" name="Equation" r:id="rId4" imgW="444307" imgH="228501" progId="Equation.DSMT4">
              <p:embed/>
            </p:oleObj>
          </a:graphicData>
        </a:graphic>
      </p:graphicFrame>
      <p:sp>
        <p:nvSpPr>
          <p:cNvPr id="19513" name="AutoShape 7"/>
          <p:cNvSpPr>
            <a:spLocks noChangeArrowheads="1"/>
          </p:cNvSpPr>
          <p:nvPr/>
        </p:nvSpPr>
        <p:spPr bwMode="auto">
          <a:xfrm>
            <a:off x="3267075" y="4011613"/>
            <a:ext cx="457200" cy="204787"/>
          </a:xfrm>
          <a:prstGeom prst="rightArrow">
            <a:avLst>
              <a:gd name="adj1" fmla="val 50000"/>
              <a:gd name="adj2" fmla="val 55814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u-HU" sz="1800"/>
          </a:p>
        </p:txBody>
      </p:sp>
      <p:graphicFrame>
        <p:nvGraphicFramePr>
          <p:cNvPr id="19507" name="Object 51"/>
          <p:cNvGraphicFramePr>
            <a:graphicFrameLocks noGrp="1" noChangeAspect="1"/>
          </p:cNvGraphicFramePr>
          <p:nvPr>
            <p:ph sz="half" idx="2"/>
          </p:nvPr>
        </p:nvGraphicFramePr>
        <p:xfrm>
          <a:off x="4976813" y="4545013"/>
          <a:ext cx="1663700" cy="774700"/>
        </p:xfrm>
        <a:graphic>
          <a:graphicData uri="http://schemas.openxmlformats.org/presentationml/2006/ole">
            <p:oleObj spid="_x0000_s19507" name="Equation" r:id="rId5" imgW="927100" imgH="431800" progId="Equation.DSMT4">
              <p:embed/>
            </p:oleObj>
          </a:graphicData>
        </a:graphic>
      </p:graphicFrame>
      <p:graphicFrame>
        <p:nvGraphicFramePr>
          <p:cNvPr id="19508" name="Object 52"/>
          <p:cNvGraphicFramePr>
            <a:graphicFrameLocks noChangeAspect="1"/>
          </p:cNvGraphicFramePr>
          <p:nvPr/>
        </p:nvGraphicFramePr>
        <p:xfrm>
          <a:off x="3716338" y="3741738"/>
          <a:ext cx="1035050" cy="766762"/>
        </p:xfrm>
        <a:graphic>
          <a:graphicData uri="http://schemas.openxmlformats.org/presentationml/2006/ole">
            <p:oleObj spid="_x0000_s19508" name="Equation" r:id="rId6" imgW="583947" imgH="431613" progId="Equation.DSMT4">
              <p:embed/>
            </p:oleObj>
          </a:graphicData>
        </a:graphic>
      </p:graphicFrame>
      <p:sp>
        <p:nvSpPr>
          <p:cNvPr id="19514" name="AutoShape 7"/>
          <p:cNvSpPr>
            <a:spLocks noChangeArrowheads="1"/>
          </p:cNvSpPr>
          <p:nvPr/>
        </p:nvSpPr>
        <p:spPr bwMode="auto">
          <a:xfrm>
            <a:off x="4841875" y="4011613"/>
            <a:ext cx="457200" cy="204787"/>
          </a:xfrm>
          <a:prstGeom prst="rightArrow">
            <a:avLst>
              <a:gd name="adj1" fmla="val 50000"/>
              <a:gd name="adj2" fmla="val 55814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u-HU" sz="1800"/>
          </a:p>
        </p:txBody>
      </p:sp>
      <p:graphicFrame>
        <p:nvGraphicFramePr>
          <p:cNvPr id="19509" name="Object 53"/>
          <p:cNvGraphicFramePr>
            <a:graphicFrameLocks noChangeAspect="1"/>
          </p:cNvGraphicFramePr>
          <p:nvPr/>
        </p:nvGraphicFramePr>
        <p:xfrm>
          <a:off x="5302250" y="3797300"/>
          <a:ext cx="2590800" cy="711200"/>
        </p:xfrm>
        <a:graphic>
          <a:graphicData uri="http://schemas.openxmlformats.org/presentationml/2006/ole">
            <p:oleObj spid="_x0000_s19509" name="Equation" r:id="rId7" imgW="1574800" imgH="431800" progId="Equation.DSMT4">
              <p:embed/>
            </p:oleObj>
          </a:graphicData>
        </a:graphic>
      </p:graphicFrame>
      <p:sp>
        <p:nvSpPr>
          <p:cNvPr id="19515" name="Text Box 25"/>
          <p:cNvSpPr txBox="1">
            <a:spLocks noChangeArrowheads="1"/>
          </p:cNvSpPr>
          <p:nvPr/>
        </p:nvSpPr>
        <p:spPr bwMode="auto">
          <a:xfrm>
            <a:off x="792163" y="4733925"/>
            <a:ext cx="418465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" rIns="0" bIns="10800">
            <a:spAutoFit/>
          </a:bodyPr>
          <a:lstStyle/>
          <a:p>
            <a:pPr eaLnBrk="0" hangingPunct="0"/>
            <a:r>
              <a:rPr lang="hu-HU" altLang="hu-HU">
                <a:latin typeface="Times New Roman" pitchFamily="18" charset="0"/>
              </a:rPr>
              <a:t>Az aránypár az alábbi alakba is átírható:</a:t>
            </a:r>
            <a:r>
              <a:rPr lang="en-GB" altLang="hu-HU">
                <a:latin typeface="Times New Roman" pitchFamily="18" charset="0"/>
              </a:rPr>
              <a:t> </a:t>
            </a:r>
          </a:p>
        </p:txBody>
      </p:sp>
      <p:sp>
        <p:nvSpPr>
          <p:cNvPr id="19516" name="Text Box 25"/>
          <p:cNvSpPr txBox="1">
            <a:spLocks noChangeArrowheads="1"/>
          </p:cNvSpPr>
          <p:nvPr/>
        </p:nvSpPr>
        <p:spPr bwMode="auto">
          <a:xfrm>
            <a:off x="792163" y="5408613"/>
            <a:ext cx="733583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" rIns="0" bIns="10800">
            <a:spAutoFit/>
          </a:bodyPr>
          <a:lstStyle/>
          <a:p>
            <a:pPr eaLnBrk="0" hangingPunct="0"/>
            <a:r>
              <a:rPr lang="hu-HU" altLang="hu-HU">
                <a:solidFill>
                  <a:srgbClr val="FFAB57"/>
                </a:solidFill>
              </a:rPr>
              <a:t>Ha nincs vágási körfrekvencia az eredő szakasz körfrekvencia függvényén, akkor az első törésponti körfrekvenciával kell a számítást elvégezni!</a:t>
            </a:r>
            <a:r>
              <a:rPr lang="en-GB" altLang="hu-HU">
                <a:solidFill>
                  <a:srgbClr val="FFAB57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72" name="Rectangle 41"/>
          <p:cNvSpPr>
            <a:spLocks noChangeArrowheads="1"/>
          </p:cNvSpPr>
          <p:nvPr/>
        </p:nvSpPr>
        <p:spPr bwMode="auto">
          <a:xfrm>
            <a:off x="3492500" y="3922713"/>
            <a:ext cx="1031875" cy="6397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</a:pPr>
            <a:endParaRPr lang="hu-HU">
              <a:solidFill>
                <a:srgbClr val="FFFFFF"/>
              </a:solidFill>
              <a:latin typeface="Arial Narrow" pitchFamily="34" charset="0"/>
            </a:endParaRPr>
          </a:p>
        </p:txBody>
      </p:sp>
      <p:sp>
        <p:nvSpPr>
          <p:cNvPr id="143473" name="Rectangle 2"/>
          <p:cNvSpPr>
            <a:spLocks noChangeArrowheads="1"/>
          </p:cNvSpPr>
          <p:nvPr/>
        </p:nvSpPr>
        <p:spPr bwMode="auto">
          <a:xfrm>
            <a:off x="657225" y="549275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54000" bIns="10800" anchor="ctr"/>
          <a:lstStyle/>
          <a:p>
            <a:pPr algn="ctr" eaLnBrk="0" hangingPunct="0"/>
            <a:r>
              <a:rPr lang="hu-HU" sz="3200">
                <a:solidFill>
                  <a:schemeClr val="tx2"/>
                </a:solidFill>
                <a:latin typeface="Times New Roman" pitchFamily="18" charset="0"/>
              </a:rPr>
              <a:t>Mintavételes PIDT kompenzáló tag</a:t>
            </a:r>
          </a:p>
        </p:txBody>
      </p:sp>
      <p:sp>
        <p:nvSpPr>
          <p:cNvPr id="143474" name="Rectangle 41"/>
          <p:cNvSpPr>
            <a:spLocks noChangeArrowheads="1"/>
          </p:cNvSpPr>
          <p:nvPr/>
        </p:nvSpPr>
        <p:spPr bwMode="auto">
          <a:xfrm>
            <a:off x="3448050" y="1403350"/>
            <a:ext cx="1031875" cy="6397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</a:pPr>
            <a:endParaRPr lang="hu-HU">
              <a:solidFill>
                <a:srgbClr val="FFFFFF"/>
              </a:solidFill>
              <a:latin typeface="Arial Narrow" pitchFamily="34" charset="0"/>
            </a:endParaRPr>
          </a:p>
        </p:txBody>
      </p:sp>
      <p:sp>
        <p:nvSpPr>
          <p:cNvPr id="143475" name="Oval 43"/>
          <p:cNvSpPr>
            <a:spLocks noChangeArrowheads="1"/>
          </p:cNvSpPr>
          <p:nvPr/>
        </p:nvSpPr>
        <p:spPr bwMode="auto">
          <a:xfrm>
            <a:off x="6037263" y="29083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</a:pPr>
            <a:endParaRPr lang="hu-HU">
              <a:solidFill>
                <a:srgbClr val="FFFFFF"/>
              </a:solidFill>
              <a:latin typeface="Arial Narrow" pitchFamily="34" charset="0"/>
            </a:endParaRPr>
          </a:p>
        </p:txBody>
      </p:sp>
      <p:sp>
        <p:nvSpPr>
          <p:cNvPr id="143476" name="Line 44"/>
          <p:cNvSpPr>
            <a:spLocks noChangeShapeType="1"/>
          </p:cNvSpPr>
          <p:nvPr/>
        </p:nvSpPr>
        <p:spPr bwMode="auto">
          <a:xfrm>
            <a:off x="6216650" y="29940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43477" name="Line 45"/>
          <p:cNvSpPr>
            <a:spLocks noChangeShapeType="1"/>
          </p:cNvSpPr>
          <p:nvPr/>
        </p:nvSpPr>
        <p:spPr bwMode="auto">
          <a:xfrm flipH="1" flipV="1">
            <a:off x="6102350" y="3068638"/>
            <a:ext cx="0" cy="1260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43478" name="Rectangle 47"/>
          <p:cNvSpPr>
            <a:spLocks noChangeArrowheads="1"/>
          </p:cNvSpPr>
          <p:nvPr/>
        </p:nvSpPr>
        <p:spPr bwMode="auto">
          <a:xfrm>
            <a:off x="6507163" y="2617788"/>
            <a:ext cx="892175" cy="7556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hu-HU" sz="2400">
              <a:latin typeface="Times New Roman" pitchFamily="18" charset="0"/>
            </a:endParaRPr>
          </a:p>
        </p:txBody>
      </p:sp>
      <p:sp>
        <p:nvSpPr>
          <p:cNvPr id="143479" name="Line 49"/>
          <p:cNvSpPr>
            <a:spLocks noChangeShapeType="1"/>
          </p:cNvSpPr>
          <p:nvPr/>
        </p:nvSpPr>
        <p:spPr bwMode="auto">
          <a:xfrm flipV="1">
            <a:off x="1341438" y="3040063"/>
            <a:ext cx="0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43480" name="Rectangle 51"/>
          <p:cNvSpPr>
            <a:spLocks noChangeArrowheads="1"/>
          </p:cNvSpPr>
          <p:nvPr/>
        </p:nvSpPr>
        <p:spPr bwMode="auto">
          <a:xfrm>
            <a:off x="3267075" y="2528888"/>
            <a:ext cx="1485900" cy="900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</a:pPr>
            <a:endParaRPr lang="hu-HU">
              <a:solidFill>
                <a:srgbClr val="FFFFFF"/>
              </a:solidFill>
              <a:latin typeface="Arial Narrow" pitchFamily="34" charset="0"/>
            </a:endParaRPr>
          </a:p>
        </p:txBody>
      </p:sp>
      <p:sp>
        <p:nvSpPr>
          <p:cNvPr id="143481" name="Line 55"/>
          <p:cNvSpPr>
            <a:spLocks noChangeShapeType="1"/>
          </p:cNvSpPr>
          <p:nvPr/>
        </p:nvSpPr>
        <p:spPr bwMode="auto">
          <a:xfrm>
            <a:off x="2484438" y="4318000"/>
            <a:ext cx="1008062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43482" name="Line 56"/>
          <p:cNvSpPr>
            <a:spLocks noChangeShapeType="1"/>
          </p:cNvSpPr>
          <p:nvPr/>
        </p:nvSpPr>
        <p:spPr bwMode="auto">
          <a:xfrm>
            <a:off x="2571750" y="1763713"/>
            <a:ext cx="925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43483" name="Line 57"/>
          <p:cNvSpPr>
            <a:spLocks noChangeShapeType="1"/>
          </p:cNvSpPr>
          <p:nvPr/>
        </p:nvSpPr>
        <p:spPr bwMode="auto">
          <a:xfrm>
            <a:off x="2632075" y="2973388"/>
            <a:ext cx="617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u-HU"/>
          </a:p>
        </p:txBody>
      </p:sp>
      <p:grpSp>
        <p:nvGrpSpPr>
          <p:cNvPr id="143484" name="Group 58"/>
          <p:cNvGrpSpPr>
            <a:grpSpLocks/>
          </p:cNvGrpSpPr>
          <p:nvPr/>
        </p:nvGrpSpPr>
        <p:grpSpPr bwMode="auto">
          <a:xfrm>
            <a:off x="1917700" y="4184650"/>
            <a:ext cx="547688" cy="144463"/>
            <a:chOff x="1728" y="3398"/>
            <a:chExt cx="436" cy="81"/>
          </a:xfrm>
        </p:grpSpPr>
        <p:sp>
          <p:nvSpPr>
            <p:cNvPr id="143511" name="Line 59"/>
            <p:cNvSpPr>
              <a:spLocks noChangeShapeType="1"/>
            </p:cNvSpPr>
            <p:nvPr/>
          </p:nvSpPr>
          <p:spPr bwMode="auto">
            <a:xfrm>
              <a:off x="1728" y="3479"/>
              <a:ext cx="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43512" name="Line 60"/>
            <p:cNvSpPr>
              <a:spLocks noChangeShapeType="1"/>
            </p:cNvSpPr>
            <p:nvPr/>
          </p:nvSpPr>
          <p:spPr bwMode="auto">
            <a:xfrm flipV="1">
              <a:off x="2003" y="3398"/>
              <a:ext cx="161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143485" name="Group 61"/>
          <p:cNvGrpSpPr>
            <a:grpSpLocks/>
          </p:cNvGrpSpPr>
          <p:nvPr/>
        </p:nvGrpSpPr>
        <p:grpSpPr bwMode="auto">
          <a:xfrm>
            <a:off x="1939925" y="2835275"/>
            <a:ext cx="692150" cy="128588"/>
            <a:chOff x="1728" y="3398"/>
            <a:chExt cx="436" cy="81"/>
          </a:xfrm>
        </p:grpSpPr>
        <p:sp>
          <p:nvSpPr>
            <p:cNvPr id="143509" name="Line 62"/>
            <p:cNvSpPr>
              <a:spLocks noChangeShapeType="1"/>
            </p:cNvSpPr>
            <p:nvPr/>
          </p:nvSpPr>
          <p:spPr bwMode="auto">
            <a:xfrm>
              <a:off x="1728" y="3479"/>
              <a:ext cx="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43510" name="Line 63"/>
            <p:cNvSpPr>
              <a:spLocks noChangeShapeType="1"/>
            </p:cNvSpPr>
            <p:nvPr/>
          </p:nvSpPr>
          <p:spPr bwMode="auto">
            <a:xfrm flipV="1">
              <a:off x="2003" y="3398"/>
              <a:ext cx="161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143486" name="Group 64"/>
          <p:cNvGrpSpPr>
            <a:grpSpLocks/>
          </p:cNvGrpSpPr>
          <p:nvPr/>
        </p:nvGrpSpPr>
        <p:grpSpPr bwMode="auto">
          <a:xfrm>
            <a:off x="1917700" y="1635125"/>
            <a:ext cx="674688" cy="128588"/>
            <a:chOff x="1728" y="3398"/>
            <a:chExt cx="436" cy="81"/>
          </a:xfrm>
        </p:grpSpPr>
        <p:sp>
          <p:nvSpPr>
            <p:cNvPr id="143507" name="Line 65"/>
            <p:cNvSpPr>
              <a:spLocks noChangeShapeType="1"/>
            </p:cNvSpPr>
            <p:nvPr/>
          </p:nvSpPr>
          <p:spPr bwMode="auto">
            <a:xfrm>
              <a:off x="1728" y="3479"/>
              <a:ext cx="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43508" name="Line 66"/>
            <p:cNvSpPr>
              <a:spLocks noChangeShapeType="1"/>
            </p:cNvSpPr>
            <p:nvPr/>
          </p:nvSpPr>
          <p:spPr bwMode="auto">
            <a:xfrm flipV="1">
              <a:off x="2003" y="3398"/>
              <a:ext cx="161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143487" name="Line 67"/>
          <p:cNvSpPr>
            <a:spLocks noChangeShapeType="1"/>
          </p:cNvSpPr>
          <p:nvPr/>
        </p:nvSpPr>
        <p:spPr bwMode="auto">
          <a:xfrm flipH="1">
            <a:off x="1917700" y="1763713"/>
            <a:ext cx="22225" cy="256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43488" name="Line 68"/>
          <p:cNvSpPr>
            <a:spLocks noChangeShapeType="1"/>
          </p:cNvSpPr>
          <p:nvPr/>
        </p:nvSpPr>
        <p:spPr bwMode="auto">
          <a:xfrm>
            <a:off x="1427163" y="2963863"/>
            <a:ext cx="512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43489" name="Line 70"/>
          <p:cNvSpPr>
            <a:spLocks noChangeShapeType="1"/>
          </p:cNvSpPr>
          <p:nvPr/>
        </p:nvSpPr>
        <p:spPr bwMode="auto">
          <a:xfrm>
            <a:off x="4483100" y="1763713"/>
            <a:ext cx="161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43490" name="Line 71"/>
          <p:cNvSpPr>
            <a:spLocks noChangeShapeType="1"/>
          </p:cNvSpPr>
          <p:nvPr/>
        </p:nvSpPr>
        <p:spPr bwMode="auto">
          <a:xfrm>
            <a:off x="4527550" y="4316413"/>
            <a:ext cx="1589088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43491" name="Line 72"/>
          <p:cNvSpPr>
            <a:spLocks noChangeShapeType="1"/>
          </p:cNvSpPr>
          <p:nvPr/>
        </p:nvSpPr>
        <p:spPr bwMode="auto">
          <a:xfrm flipV="1">
            <a:off x="4751388" y="2973388"/>
            <a:ext cx="1246187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43492" name="Line 73"/>
          <p:cNvSpPr>
            <a:spLocks noChangeShapeType="1"/>
          </p:cNvSpPr>
          <p:nvPr/>
        </p:nvSpPr>
        <p:spPr bwMode="auto">
          <a:xfrm>
            <a:off x="6110288" y="1773238"/>
            <a:ext cx="12700" cy="1144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43493" name="Line 74"/>
          <p:cNvSpPr>
            <a:spLocks noChangeShapeType="1"/>
          </p:cNvSpPr>
          <p:nvPr/>
        </p:nvSpPr>
        <p:spPr bwMode="auto">
          <a:xfrm>
            <a:off x="7407275" y="2987675"/>
            <a:ext cx="492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43494" name="Oval 75"/>
          <p:cNvSpPr>
            <a:spLocks noChangeArrowheads="1"/>
          </p:cNvSpPr>
          <p:nvPr/>
        </p:nvSpPr>
        <p:spPr bwMode="auto">
          <a:xfrm>
            <a:off x="1274763" y="2878138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</a:pPr>
            <a:endParaRPr lang="hu-HU">
              <a:solidFill>
                <a:srgbClr val="FFFFFF"/>
              </a:solidFill>
              <a:latin typeface="Arial Narrow" pitchFamily="34" charset="0"/>
            </a:endParaRPr>
          </a:p>
        </p:txBody>
      </p:sp>
      <p:sp>
        <p:nvSpPr>
          <p:cNvPr id="143495" name="Line 76"/>
          <p:cNvSpPr>
            <a:spLocks noChangeShapeType="1"/>
          </p:cNvSpPr>
          <p:nvPr/>
        </p:nvSpPr>
        <p:spPr bwMode="auto">
          <a:xfrm>
            <a:off x="914400" y="29638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43496" name="Text Box 86"/>
          <p:cNvSpPr txBox="1">
            <a:spLocks noChangeArrowheads="1"/>
          </p:cNvSpPr>
          <p:nvPr/>
        </p:nvSpPr>
        <p:spPr bwMode="auto">
          <a:xfrm>
            <a:off x="836613" y="2617788"/>
            <a:ext cx="4048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r(k)</a:t>
            </a:r>
          </a:p>
        </p:txBody>
      </p:sp>
      <p:sp>
        <p:nvSpPr>
          <p:cNvPr id="143497" name="Text Box 87"/>
          <p:cNvSpPr txBox="1">
            <a:spLocks noChangeArrowheads="1"/>
          </p:cNvSpPr>
          <p:nvPr/>
        </p:nvSpPr>
        <p:spPr bwMode="auto">
          <a:xfrm>
            <a:off x="1106488" y="3517900"/>
            <a:ext cx="5413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y</a:t>
            </a:r>
            <a:r>
              <a:rPr lang="hu-HU" baseline="-25000"/>
              <a:t>M</a:t>
            </a:r>
            <a:r>
              <a:rPr lang="hu-HU"/>
              <a:t>(k)</a:t>
            </a:r>
          </a:p>
        </p:txBody>
      </p:sp>
      <p:sp>
        <p:nvSpPr>
          <p:cNvPr id="143498" name="Text Box 88"/>
          <p:cNvSpPr txBox="1">
            <a:spLocks noChangeArrowheads="1"/>
          </p:cNvSpPr>
          <p:nvPr/>
        </p:nvSpPr>
        <p:spPr bwMode="auto">
          <a:xfrm>
            <a:off x="1466850" y="2617788"/>
            <a:ext cx="404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e(k)</a:t>
            </a:r>
          </a:p>
        </p:txBody>
      </p:sp>
      <p:sp>
        <p:nvSpPr>
          <p:cNvPr id="143499" name="Line 89"/>
          <p:cNvSpPr>
            <a:spLocks noChangeShapeType="1"/>
          </p:cNvSpPr>
          <p:nvPr/>
        </p:nvSpPr>
        <p:spPr bwMode="auto">
          <a:xfrm>
            <a:off x="1196975" y="3113088"/>
            <a:ext cx="88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graphicFrame>
        <p:nvGraphicFramePr>
          <p:cNvPr id="143469" name="Object 109"/>
          <p:cNvGraphicFramePr>
            <a:graphicFrameLocks noChangeAspect="1"/>
          </p:cNvGraphicFramePr>
          <p:nvPr/>
        </p:nvGraphicFramePr>
        <p:xfrm>
          <a:off x="3402013" y="2573338"/>
          <a:ext cx="1217612" cy="835025"/>
        </p:xfrm>
        <a:graphic>
          <a:graphicData uri="http://schemas.openxmlformats.org/presentationml/2006/ole">
            <p:oleObj spid="_x0000_s143469" name="Equation" r:id="rId3" imgW="647419" imgH="444307" progId="Equation.DSMT4">
              <p:embed/>
            </p:oleObj>
          </a:graphicData>
        </a:graphic>
      </p:graphicFrame>
      <p:sp>
        <p:nvSpPr>
          <p:cNvPr id="143500" name="Text Box 92"/>
          <p:cNvSpPr txBox="1">
            <a:spLocks noChangeArrowheads="1"/>
          </p:cNvSpPr>
          <p:nvPr/>
        </p:nvSpPr>
        <p:spPr bwMode="auto">
          <a:xfrm>
            <a:off x="3897313" y="1538288"/>
            <a:ext cx="180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400"/>
              <a:t>1</a:t>
            </a:r>
          </a:p>
        </p:txBody>
      </p:sp>
      <p:graphicFrame>
        <p:nvGraphicFramePr>
          <p:cNvPr id="143470" name="Object 110"/>
          <p:cNvGraphicFramePr>
            <a:graphicFrameLocks noChangeAspect="1"/>
          </p:cNvGraphicFramePr>
          <p:nvPr/>
        </p:nvGraphicFramePr>
        <p:xfrm>
          <a:off x="2028825" y="4689475"/>
          <a:ext cx="4992688" cy="668338"/>
        </p:xfrm>
        <a:graphic>
          <a:graphicData uri="http://schemas.openxmlformats.org/presentationml/2006/ole">
            <p:oleObj spid="_x0000_s143470" name="Equation" r:id="rId4" imgW="3225600" imgH="431640" progId="Equation.DSMT4">
              <p:embed/>
            </p:oleObj>
          </a:graphicData>
        </a:graphic>
      </p:graphicFrame>
      <p:sp>
        <p:nvSpPr>
          <p:cNvPr id="143501" name="Text Box 94"/>
          <p:cNvSpPr txBox="1">
            <a:spLocks noChangeArrowheads="1"/>
          </p:cNvSpPr>
          <p:nvPr/>
        </p:nvSpPr>
        <p:spPr bwMode="auto">
          <a:xfrm>
            <a:off x="4886325" y="39243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u</a:t>
            </a:r>
            <a:r>
              <a:rPr lang="hu-HU" baseline="-25000"/>
              <a:t>DT</a:t>
            </a:r>
            <a:r>
              <a:rPr lang="hu-HU"/>
              <a:t>(k+1)</a:t>
            </a:r>
          </a:p>
        </p:txBody>
      </p:sp>
      <p:sp>
        <p:nvSpPr>
          <p:cNvPr id="143502" name="Text Box 95"/>
          <p:cNvSpPr txBox="1">
            <a:spLocks noChangeArrowheads="1"/>
          </p:cNvSpPr>
          <p:nvPr/>
        </p:nvSpPr>
        <p:spPr bwMode="auto">
          <a:xfrm>
            <a:off x="6786563" y="2843213"/>
            <a:ext cx="4048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400"/>
              <a:t>K</a:t>
            </a:r>
            <a:r>
              <a:rPr lang="hu-HU" sz="2400" baseline="-25000"/>
              <a:t>C</a:t>
            </a:r>
          </a:p>
        </p:txBody>
      </p:sp>
      <p:graphicFrame>
        <p:nvGraphicFramePr>
          <p:cNvPr id="143471" name="Object 111"/>
          <p:cNvGraphicFramePr>
            <a:graphicFrameLocks noChangeAspect="1"/>
          </p:cNvGraphicFramePr>
          <p:nvPr/>
        </p:nvGraphicFramePr>
        <p:xfrm>
          <a:off x="1028700" y="5454650"/>
          <a:ext cx="6931025" cy="696913"/>
        </p:xfrm>
        <a:graphic>
          <a:graphicData uri="http://schemas.openxmlformats.org/presentationml/2006/ole">
            <p:oleObj spid="_x0000_s143471" name="Equation" r:id="rId5" imgW="4419360" imgH="444240" progId="Equation.DSMT4">
              <p:embed/>
            </p:oleObj>
          </a:graphicData>
        </a:graphic>
      </p:graphicFrame>
      <p:sp>
        <p:nvSpPr>
          <p:cNvPr id="143503" name="Text Box 97"/>
          <p:cNvSpPr txBox="1">
            <a:spLocks noChangeArrowheads="1"/>
          </p:cNvSpPr>
          <p:nvPr/>
        </p:nvSpPr>
        <p:spPr bwMode="auto">
          <a:xfrm>
            <a:off x="7542213" y="2573338"/>
            <a:ext cx="809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u(k+1)</a:t>
            </a:r>
          </a:p>
        </p:txBody>
      </p:sp>
      <p:sp>
        <p:nvSpPr>
          <p:cNvPr id="143504" name="Text Box 99"/>
          <p:cNvSpPr txBox="1">
            <a:spLocks noChangeArrowheads="1"/>
          </p:cNvSpPr>
          <p:nvPr/>
        </p:nvSpPr>
        <p:spPr bwMode="auto">
          <a:xfrm>
            <a:off x="3671888" y="4059238"/>
            <a:ext cx="5429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400"/>
              <a:t>G</a:t>
            </a:r>
            <a:r>
              <a:rPr lang="hu-HU" sz="2400" baseline="-25000"/>
              <a:t>DT</a:t>
            </a:r>
          </a:p>
        </p:txBody>
      </p:sp>
      <p:sp>
        <p:nvSpPr>
          <p:cNvPr id="143505" name="Text Box 101"/>
          <p:cNvSpPr txBox="1">
            <a:spLocks noChangeArrowheads="1"/>
          </p:cNvSpPr>
          <p:nvPr/>
        </p:nvSpPr>
        <p:spPr bwMode="auto">
          <a:xfrm>
            <a:off x="4886325" y="2619375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u</a:t>
            </a:r>
            <a:r>
              <a:rPr lang="hu-HU" baseline="-25000"/>
              <a:t>I</a:t>
            </a:r>
            <a:r>
              <a:rPr lang="hu-HU"/>
              <a:t>(k+1)</a:t>
            </a:r>
          </a:p>
        </p:txBody>
      </p:sp>
      <p:sp>
        <p:nvSpPr>
          <p:cNvPr id="143506" name="Text Box 102"/>
          <p:cNvSpPr txBox="1">
            <a:spLocks noChangeArrowheads="1"/>
          </p:cNvSpPr>
          <p:nvPr/>
        </p:nvSpPr>
        <p:spPr bwMode="auto">
          <a:xfrm>
            <a:off x="4841875" y="140335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u</a:t>
            </a:r>
            <a:r>
              <a:rPr lang="hu-HU" baseline="-25000"/>
              <a:t>P</a:t>
            </a:r>
            <a:r>
              <a:rPr lang="hu-HU"/>
              <a:t>(k+1)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2"/>
          <p:cNvSpPr>
            <a:spLocks noChangeArrowheads="1"/>
          </p:cNvSpPr>
          <p:nvPr/>
        </p:nvSpPr>
        <p:spPr bwMode="auto">
          <a:xfrm>
            <a:off x="701675" y="684213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54000" bIns="10800" anchor="ctr"/>
          <a:lstStyle/>
          <a:p>
            <a:pPr algn="ctr" eaLnBrk="0" hangingPunct="0"/>
            <a:r>
              <a:rPr lang="en-GB" sz="32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hu-HU" sz="4000">
                <a:solidFill>
                  <a:schemeClr val="tx2"/>
                </a:solidFill>
              </a:rPr>
              <a:t>Az integrál „</a:t>
            </a:r>
            <a:r>
              <a:rPr lang="en-US" sz="4000">
                <a:solidFill>
                  <a:schemeClr val="tx2"/>
                </a:solidFill>
              </a:rPr>
              <a:t>windup</a:t>
            </a:r>
            <a:r>
              <a:rPr lang="hu-HU" sz="4000">
                <a:solidFill>
                  <a:schemeClr val="tx2"/>
                </a:solidFill>
              </a:rPr>
              <a:t>” és a „</a:t>
            </a:r>
            <a:r>
              <a:rPr lang="en-US" sz="4000">
                <a:solidFill>
                  <a:schemeClr val="tx2"/>
                </a:solidFill>
              </a:rPr>
              <a:t>bumpless</a:t>
            </a:r>
            <a:r>
              <a:rPr lang="hu-HU" sz="4000">
                <a:solidFill>
                  <a:schemeClr val="tx2"/>
                </a:solidFill>
              </a:rPr>
              <a:t>”</a:t>
            </a:r>
          </a:p>
        </p:txBody>
      </p:sp>
      <p:sp>
        <p:nvSpPr>
          <p:cNvPr id="144386" name="Text Box 8"/>
          <p:cNvSpPr txBox="1">
            <a:spLocks noChangeArrowheads="1"/>
          </p:cNvSpPr>
          <p:nvPr/>
        </p:nvSpPr>
        <p:spPr bwMode="auto">
          <a:xfrm>
            <a:off x="836613" y="1673225"/>
            <a:ext cx="7515225" cy="221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eaLnBrk="0" hangingPunct="0"/>
            <a:r>
              <a:rPr lang="hu-HU" sz="2400">
                <a:latin typeface="Times New Roman" pitchFamily="18" charset="0"/>
              </a:rPr>
              <a:t>Az u(k+1) regiszter véges. Például (0 – 4095) számértéket vehet csak fel ha a DAC 12 bites felbontású. Ha engedjük, hogy az u</a:t>
            </a:r>
            <a:r>
              <a:rPr lang="hu-HU" sz="2400" baseline="-25000">
                <a:latin typeface="Times New Roman" pitchFamily="18" charset="0"/>
              </a:rPr>
              <a:t>I</a:t>
            </a:r>
            <a:r>
              <a:rPr lang="hu-HU" sz="2400">
                <a:latin typeface="Times New Roman" pitchFamily="18" charset="0"/>
              </a:rPr>
              <a:t>(k+1) regiszter értéke bármennyit növekedjen vagy csökkenjen, akkor telítődés léphet fel (</a:t>
            </a:r>
            <a:r>
              <a:rPr lang="en-US" sz="2400">
                <a:latin typeface="Times New Roman" pitchFamily="18" charset="0"/>
              </a:rPr>
              <a:t>windup</a:t>
            </a:r>
            <a:r>
              <a:rPr lang="hu-HU" sz="2400">
                <a:latin typeface="Times New Roman" pitchFamily="18" charset="0"/>
              </a:rPr>
              <a:t>), és a hibajel előjelének megváltozása, bár változtatja az u</a:t>
            </a:r>
            <a:r>
              <a:rPr lang="hu-HU" sz="2400" baseline="-25000">
                <a:latin typeface="Times New Roman" pitchFamily="18" charset="0"/>
              </a:rPr>
              <a:t>I</a:t>
            </a:r>
            <a:r>
              <a:rPr lang="hu-HU" sz="2400">
                <a:latin typeface="Times New Roman" pitchFamily="18" charset="0"/>
              </a:rPr>
              <a:t>(k+1)</a:t>
            </a:r>
            <a:r>
              <a:rPr lang="hu-HU"/>
              <a:t> </a:t>
            </a:r>
            <a:r>
              <a:rPr lang="hu-HU" sz="2400">
                <a:latin typeface="Times New Roman" pitchFamily="18" charset="0"/>
              </a:rPr>
              <a:t>regiszter tartalmát, hosszú ideig nem hat a kimeneten.</a:t>
            </a:r>
          </a:p>
        </p:txBody>
      </p:sp>
      <p:sp>
        <p:nvSpPr>
          <p:cNvPr id="144387" name="Text Box 8"/>
          <p:cNvSpPr txBox="1">
            <a:spLocks noChangeArrowheads="1"/>
          </p:cNvSpPr>
          <p:nvPr/>
        </p:nvSpPr>
        <p:spPr bwMode="auto">
          <a:xfrm>
            <a:off x="792163" y="4149725"/>
            <a:ext cx="751522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eaLnBrk="0" hangingPunct="0"/>
            <a:r>
              <a:rPr lang="hu-HU" sz="2400">
                <a:latin typeface="Times New Roman" pitchFamily="18" charset="0"/>
              </a:rPr>
              <a:t>Kézi üzemmódban az u(k+1) regiszter tartalmát a kezelő adja meg. Automata üzemmódba kapcsoláskor az algoritmus számol egy új u(k+1) értéket, ami nagyon eltérhet az utolsó értéktől és így a végrehajtó jel ugrásszerűen felvesz egy új értéket. Üt egyet (</a:t>
            </a:r>
            <a:r>
              <a:rPr lang="en-US" sz="2400">
                <a:latin typeface="Times New Roman" pitchFamily="18" charset="0"/>
              </a:rPr>
              <a:t>bump</a:t>
            </a:r>
            <a:r>
              <a:rPr lang="hu-HU" sz="2400">
                <a:latin typeface="Times New Roman" pitchFamily="18" charset="0"/>
              </a:rPr>
              <a:t>) a végrehajtón.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2"/>
          <p:cNvSpPr>
            <a:spLocks noChangeArrowheads="1"/>
          </p:cNvSpPr>
          <p:nvPr/>
        </p:nvSpPr>
        <p:spPr bwMode="auto">
          <a:xfrm>
            <a:off x="701675" y="684213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54000" bIns="10800" anchor="ctr"/>
          <a:lstStyle/>
          <a:p>
            <a:pPr algn="ctr" eaLnBrk="0" hangingPunct="0"/>
            <a:r>
              <a:rPr lang="en-GB" sz="32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hu-HU" sz="4000">
                <a:solidFill>
                  <a:schemeClr val="tx2"/>
                </a:solidFill>
              </a:rPr>
              <a:t>Az integrál „</a:t>
            </a:r>
            <a:r>
              <a:rPr lang="en-US" sz="4000">
                <a:solidFill>
                  <a:schemeClr val="tx2"/>
                </a:solidFill>
              </a:rPr>
              <a:t>windup</a:t>
            </a:r>
            <a:r>
              <a:rPr lang="hu-HU" sz="4000">
                <a:solidFill>
                  <a:schemeClr val="tx2"/>
                </a:solidFill>
              </a:rPr>
              <a:t>” és a „</a:t>
            </a:r>
            <a:r>
              <a:rPr lang="en-US" sz="4000">
                <a:solidFill>
                  <a:schemeClr val="tx2"/>
                </a:solidFill>
              </a:rPr>
              <a:t>bumpless</a:t>
            </a:r>
            <a:r>
              <a:rPr lang="hu-HU" sz="4000">
                <a:solidFill>
                  <a:schemeClr val="tx2"/>
                </a:solidFill>
              </a:rPr>
              <a:t>”</a:t>
            </a:r>
          </a:p>
        </p:txBody>
      </p:sp>
      <p:sp>
        <p:nvSpPr>
          <p:cNvPr id="145410" name="Text Box 8"/>
          <p:cNvSpPr txBox="1">
            <a:spLocks noChangeArrowheads="1"/>
          </p:cNvSpPr>
          <p:nvPr/>
        </p:nvSpPr>
        <p:spPr bwMode="auto">
          <a:xfrm>
            <a:off x="836613" y="1584325"/>
            <a:ext cx="751522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eaLnBrk="0" hangingPunct="0"/>
            <a:r>
              <a:rPr lang="hu-HU" sz="2400">
                <a:latin typeface="Times New Roman" pitchFamily="18" charset="0"/>
              </a:rPr>
              <a:t>Ha a kiszámolt u(k+1) érték túllép valamely határértéken, akkor az végrehajtó jelet valamely végértéken megfogjuk és az u</a:t>
            </a:r>
            <a:r>
              <a:rPr lang="hu-HU" sz="2400" baseline="-25000">
                <a:latin typeface="Times New Roman" pitchFamily="18" charset="0"/>
              </a:rPr>
              <a:t>I</a:t>
            </a:r>
            <a:r>
              <a:rPr lang="hu-HU" sz="2400">
                <a:latin typeface="Times New Roman" pitchFamily="18" charset="0"/>
              </a:rPr>
              <a:t>(k+1) regiszter tartalmát az előző u</a:t>
            </a:r>
            <a:r>
              <a:rPr lang="hu-HU" sz="2400" baseline="-25000">
                <a:latin typeface="Times New Roman" pitchFamily="18" charset="0"/>
              </a:rPr>
              <a:t>I</a:t>
            </a:r>
            <a:r>
              <a:rPr lang="hu-HU" sz="2400">
                <a:latin typeface="Times New Roman" pitchFamily="18" charset="0"/>
              </a:rPr>
              <a:t>(k) értékre célszerű visszaállítani. Így amint változik a hibajel tendenciája (elég, hogy csökken) változik a végrehajtó jel is.</a:t>
            </a:r>
          </a:p>
        </p:txBody>
      </p:sp>
      <p:sp>
        <p:nvSpPr>
          <p:cNvPr id="145411" name="Text Box 8"/>
          <p:cNvSpPr txBox="1">
            <a:spLocks noChangeArrowheads="1"/>
          </p:cNvSpPr>
          <p:nvPr/>
        </p:nvSpPr>
        <p:spPr bwMode="auto">
          <a:xfrm>
            <a:off x="792163" y="3698875"/>
            <a:ext cx="751522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eaLnBrk="0" hangingPunct="0"/>
            <a:r>
              <a:rPr lang="hu-HU" sz="2400">
                <a:latin typeface="Times New Roman" pitchFamily="18" charset="0"/>
              </a:rPr>
              <a:t>Automata üzemmódba kapcsoláskor az új u(k+1) azonos az u(k) értékkel, és az  u</a:t>
            </a:r>
            <a:r>
              <a:rPr lang="hu-HU" sz="2400" baseline="-25000">
                <a:latin typeface="Times New Roman" pitchFamily="18" charset="0"/>
              </a:rPr>
              <a:t>I</a:t>
            </a:r>
            <a:r>
              <a:rPr lang="hu-HU" sz="2400">
                <a:latin typeface="Times New Roman" pitchFamily="18" charset="0"/>
              </a:rPr>
              <a:t>(k+1) = u(k) - u</a:t>
            </a:r>
            <a:r>
              <a:rPr lang="hu-HU" sz="2400" baseline="-25000">
                <a:latin typeface="Times New Roman" pitchFamily="18" charset="0"/>
              </a:rPr>
              <a:t>P</a:t>
            </a:r>
            <a:r>
              <a:rPr lang="hu-HU" sz="2400">
                <a:latin typeface="Times New Roman" pitchFamily="18" charset="0"/>
              </a:rPr>
              <a:t>(k) - u</a:t>
            </a:r>
            <a:r>
              <a:rPr lang="hu-HU" sz="2400" baseline="-25000">
                <a:latin typeface="Times New Roman" pitchFamily="18" charset="0"/>
              </a:rPr>
              <a:t>DT</a:t>
            </a:r>
            <a:r>
              <a:rPr lang="hu-HU" sz="2400">
                <a:latin typeface="Times New Roman" pitchFamily="18" charset="0"/>
              </a:rPr>
              <a:t>(k) regiszter tartalmát számolja ki az algoritmus. Az u(k+1) időpontban a végrehajtó jel a PIDT algoritmus szerint kap új értéket. Ha a hibajel keveset változik, akkor a végrehajtó jel 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01675" y="1223963"/>
            <a:ext cx="7785100" cy="3330575"/>
          </a:xfrm>
        </p:spPr>
        <p:txBody>
          <a:bodyPr/>
          <a:lstStyle/>
          <a:p>
            <a:pPr eaLnBrk="1" hangingPunct="1">
              <a:defRPr/>
            </a:pPr>
            <a:r>
              <a:rPr lang="hu-HU" altLang="hu-HU" smtClean="0"/>
              <a:t>Kompenzálás pólus áthelyezéssel</a:t>
            </a:r>
            <a:r>
              <a:rPr lang="hu-HU" altLang="hu-HU" sz="5400" smtClean="0"/>
              <a:t/>
            </a:r>
            <a:br>
              <a:rPr lang="hu-HU" altLang="hu-HU" sz="5400" smtClean="0"/>
            </a:br>
            <a:r>
              <a:rPr lang="hu-HU" altLang="hu-HU" sz="3600" smtClean="0"/>
              <a:t>Szürke doboz modell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01675" y="458788"/>
            <a:ext cx="7772400" cy="857250"/>
          </a:xfrm>
        </p:spPr>
        <p:txBody>
          <a:bodyPr lIns="18000" tIns="10800" rIns="54000" bIns="10800"/>
          <a:lstStyle/>
          <a:p>
            <a:pPr>
              <a:defRPr/>
            </a:pPr>
            <a:r>
              <a:rPr lang="hu-HU" altLang="hu-HU" dirty="0" smtClean="0"/>
              <a:t>Hibrid rendszer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1225" y="1487488"/>
            <a:ext cx="7396163" cy="4551362"/>
          </a:xfrm>
        </p:spPr>
        <p:txBody>
          <a:bodyPr lIns="18000" tIns="10800" rIns="18000" bIns="10800"/>
          <a:lstStyle/>
          <a:p>
            <a:pPr marL="0" indent="0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hu-HU" altLang="hu-HU" sz="2800" dirty="0" smtClean="0"/>
              <a:t>Manapság az irányító berendezések mikrokontrollert tartalmaznak, miközben a technológia folytonos és folyamatos jellemzőkkel működik</a:t>
            </a:r>
            <a:r>
              <a:rPr lang="en-US" altLang="hu-HU" sz="2800" dirty="0" smtClean="0"/>
              <a:t>. 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hu-HU" altLang="hu-HU" sz="2800" dirty="0" smtClean="0"/>
              <a:t>Így a mért ellenőrző jel folytonos és folyamatos, amit ADC alakít át diszkrét jellé, és a kiadott végrehajtó jelnek folyamatosnak kell lennie, ami DAC és tartó szerv biztosít.</a:t>
            </a:r>
            <a:br>
              <a:rPr lang="hu-HU" altLang="hu-HU" sz="2800" dirty="0" smtClean="0"/>
            </a:br>
            <a:r>
              <a:rPr lang="hu-HU" altLang="hu-HU" sz="2400" dirty="0" smtClean="0">
                <a:solidFill>
                  <a:schemeClr val="accent5"/>
                </a:solidFill>
              </a:rPr>
              <a:t>(Ha a jeleket </a:t>
            </a:r>
            <a:r>
              <a:rPr lang="hu-HU" altLang="hu-HU" sz="2400" dirty="0">
                <a:solidFill>
                  <a:schemeClr val="accent5"/>
                </a:solidFill>
              </a:rPr>
              <a:t>a következő mintavételig </a:t>
            </a:r>
            <a:r>
              <a:rPr lang="hu-HU" altLang="hu-HU" sz="2400" dirty="0" smtClean="0">
                <a:solidFill>
                  <a:schemeClr val="accent5"/>
                </a:solidFill>
              </a:rPr>
              <a:t>regiszterben tároljuk, akkor az 0 típusú tartó szervnek felel meg.) </a:t>
            </a:r>
            <a:endParaRPr lang="en-US" altLang="hu-HU" sz="2400" dirty="0" smtClean="0">
              <a:solidFill>
                <a:schemeClr val="accent5"/>
              </a:solidFill>
            </a:endParaRP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hu-HU" altLang="hu-HU" sz="2800" dirty="0" smtClean="0"/>
              <a:t>Az új mintavétel, és az előző mintából számolt érték kiadása egyszerre történik.</a:t>
            </a:r>
            <a:br>
              <a:rPr lang="hu-HU" altLang="hu-HU" sz="2800" dirty="0" smtClean="0"/>
            </a:br>
            <a:r>
              <a:rPr lang="hu-HU" altLang="hu-HU" sz="2400" dirty="0" smtClean="0">
                <a:solidFill>
                  <a:schemeClr val="accent5"/>
                </a:solidFill>
              </a:rPr>
              <a:t>(A mintavételezés egy mintavételnyi idejű késleltetést okoz a szabályozási hurokban!)</a:t>
            </a:r>
            <a:r>
              <a:rPr lang="en-US" altLang="hu-HU" sz="2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465138" y="368300"/>
            <a:ext cx="3476625" cy="720725"/>
          </a:xfrm>
        </p:spPr>
        <p:txBody>
          <a:bodyPr/>
          <a:lstStyle/>
          <a:p>
            <a:pPr>
              <a:defRPr/>
            </a:pPr>
            <a:r>
              <a:rPr lang="hu-HU" altLang="hu-HU" sz="3600" dirty="0">
                <a:latin typeface="Times New Roman" pitchFamily="18" charset="0"/>
              </a:rPr>
              <a:t>Pólus áthelyezés</a:t>
            </a:r>
          </a:p>
        </p:txBody>
      </p:sp>
      <p:graphicFrame>
        <p:nvGraphicFramePr>
          <p:cNvPr id="12408" name="Object 120"/>
          <p:cNvGraphicFramePr>
            <a:graphicFrameLocks noGrp="1" noChangeAspect="1"/>
          </p:cNvGraphicFramePr>
          <p:nvPr>
            <p:ph sz="half" idx="1"/>
          </p:nvPr>
        </p:nvGraphicFramePr>
        <p:xfrm>
          <a:off x="657225" y="3608388"/>
          <a:ext cx="2970213" cy="877887"/>
        </p:xfrm>
        <a:graphic>
          <a:graphicData uri="http://schemas.openxmlformats.org/presentationml/2006/ole">
            <p:oleObj spid="_x0000_s12408" name="Equation" r:id="rId3" imgW="1459866" imgH="431613" progId="Equation.DSMT4">
              <p:embed/>
            </p:oleObj>
          </a:graphicData>
        </a:graphic>
      </p:graphicFrame>
      <p:sp>
        <p:nvSpPr>
          <p:cNvPr id="12416" name="AutoShape 8"/>
          <p:cNvSpPr>
            <a:spLocks noChangeArrowheads="1"/>
          </p:cNvSpPr>
          <p:nvPr/>
        </p:nvSpPr>
        <p:spPr bwMode="auto">
          <a:xfrm>
            <a:off x="4257675" y="1628775"/>
            <a:ext cx="152400" cy="152400"/>
          </a:xfrm>
          <a:prstGeom prst="flowChartSummingJunction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 sz="1800"/>
          </a:p>
        </p:txBody>
      </p:sp>
      <p:sp>
        <p:nvSpPr>
          <p:cNvPr id="12417" name="Line 9"/>
          <p:cNvSpPr>
            <a:spLocks noChangeShapeType="1"/>
          </p:cNvSpPr>
          <p:nvPr/>
        </p:nvSpPr>
        <p:spPr bwMode="auto">
          <a:xfrm>
            <a:off x="7272338" y="17192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2418" name="Line 10"/>
          <p:cNvSpPr>
            <a:spLocks noChangeShapeType="1"/>
          </p:cNvSpPr>
          <p:nvPr/>
        </p:nvSpPr>
        <p:spPr bwMode="auto">
          <a:xfrm flipV="1">
            <a:off x="7543800" y="1719263"/>
            <a:ext cx="0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2419" name="Line 11"/>
          <p:cNvSpPr>
            <a:spLocks noChangeShapeType="1"/>
          </p:cNvSpPr>
          <p:nvPr/>
        </p:nvSpPr>
        <p:spPr bwMode="auto">
          <a:xfrm>
            <a:off x="4392613" y="1719263"/>
            <a:ext cx="269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2420" name="Line 12"/>
          <p:cNvSpPr>
            <a:spLocks noChangeShapeType="1"/>
          </p:cNvSpPr>
          <p:nvPr/>
        </p:nvSpPr>
        <p:spPr bwMode="auto">
          <a:xfrm>
            <a:off x="5562600" y="1719263"/>
            <a:ext cx="450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2421" name="Line 13"/>
          <p:cNvSpPr>
            <a:spLocks noChangeShapeType="1"/>
          </p:cNvSpPr>
          <p:nvPr/>
        </p:nvSpPr>
        <p:spPr bwMode="auto">
          <a:xfrm flipV="1">
            <a:off x="4348163" y="1763713"/>
            <a:ext cx="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u-HU"/>
          </a:p>
        </p:txBody>
      </p:sp>
      <p:graphicFrame>
        <p:nvGraphicFramePr>
          <p:cNvPr id="12409" name="Object 121"/>
          <p:cNvGraphicFramePr>
            <a:graphicFrameLocks noChangeAspect="1"/>
          </p:cNvGraphicFramePr>
          <p:nvPr/>
        </p:nvGraphicFramePr>
        <p:xfrm>
          <a:off x="7281863" y="1339850"/>
          <a:ext cx="620712" cy="349250"/>
        </p:xfrm>
        <a:graphic>
          <a:graphicData uri="http://schemas.openxmlformats.org/presentationml/2006/ole">
            <p:oleObj spid="_x0000_s12409" name="Equation" r:id="rId4" imgW="406224" imgH="228501" progId="Equation.DSMT4">
              <p:embed/>
            </p:oleObj>
          </a:graphicData>
        </a:graphic>
      </p:graphicFrame>
      <p:graphicFrame>
        <p:nvGraphicFramePr>
          <p:cNvPr id="12410" name="Object 122"/>
          <p:cNvGraphicFramePr>
            <a:graphicFrameLocks noChangeAspect="1"/>
          </p:cNvGraphicFramePr>
          <p:nvPr/>
        </p:nvGraphicFramePr>
        <p:xfrm>
          <a:off x="3762375" y="1403350"/>
          <a:ext cx="446088" cy="309563"/>
        </p:xfrm>
        <a:graphic>
          <a:graphicData uri="http://schemas.openxmlformats.org/presentationml/2006/ole">
            <p:oleObj spid="_x0000_s12410" name="Equation" r:id="rId5" imgW="291973" imgH="203112" progId="Equation.DSMT4">
              <p:embed/>
            </p:oleObj>
          </a:graphicData>
        </a:graphic>
      </p:graphicFrame>
      <p:graphicFrame>
        <p:nvGraphicFramePr>
          <p:cNvPr id="12411" name="Object 123"/>
          <p:cNvGraphicFramePr>
            <a:graphicFrameLocks noChangeAspect="1"/>
          </p:cNvGraphicFramePr>
          <p:nvPr/>
        </p:nvGraphicFramePr>
        <p:xfrm>
          <a:off x="4213225" y="1808163"/>
          <a:ext cx="125413" cy="98425"/>
        </p:xfrm>
        <a:graphic>
          <a:graphicData uri="http://schemas.openxmlformats.org/presentationml/2006/ole">
            <p:oleObj spid="_x0000_s12411" name="Equation" r:id="rId6" imgW="126780" imgH="101424" progId="Equation.DSMT4">
              <p:embed/>
            </p:oleObj>
          </a:graphicData>
        </a:graphic>
      </p:graphicFrame>
      <p:grpSp>
        <p:nvGrpSpPr>
          <p:cNvPr id="12422" name="Group 21"/>
          <p:cNvGrpSpPr>
            <a:grpSpLocks/>
          </p:cNvGrpSpPr>
          <p:nvPr/>
        </p:nvGrpSpPr>
        <p:grpSpPr bwMode="auto">
          <a:xfrm>
            <a:off x="6013450" y="1449388"/>
            <a:ext cx="1212850" cy="460375"/>
            <a:chOff x="3305" y="2614"/>
            <a:chExt cx="538" cy="312"/>
          </a:xfrm>
        </p:grpSpPr>
        <p:sp>
          <p:nvSpPr>
            <p:cNvPr id="12433" name="Rectangle 19"/>
            <p:cNvSpPr>
              <a:spLocks noChangeArrowheads="1"/>
            </p:cNvSpPr>
            <p:nvPr/>
          </p:nvSpPr>
          <p:spPr bwMode="auto">
            <a:xfrm>
              <a:off x="3305" y="2614"/>
              <a:ext cx="538" cy="3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 sz="1800"/>
            </a:p>
          </p:txBody>
        </p:sp>
        <p:sp>
          <p:nvSpPr>
            <p:cNvPr id="12434" name="Text Box 7"/>
            <p:cNvSpPr txBox="1">
              <a:spLocks noChangeArrowheads="1"/>
            </p:cNvSpPr>
            <p:nvPr/>
          </p:nvSpPr>
          <p:spPr bwMode="auto">
            <a:xfrm>
              <a:off x="3362" y="2642"/>
              <a:ext cx="441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0" rIns="18000" bIns="0">
              <a:spAutoFit/>
            </a:bodyPr>
            <a:lstStyle/>
            <a:p>
              <a:pPr eaLnBrk="0" hangingPunct="0"/>
              <a:r>
                <a:rPr lang="hu-HU" altLang="hu-HU" sz="2400">
                  <a:latin typeface="Times New Roman" pitchFamily="18" charset="0"/>
                </a:rPr>
                <a:t>G</a:t>
              </a:r>
              <a:r>
                <a:rPr lang="hu-HU" altLang="hu-HU" sz="2400" baseline="-25000">
                  <a:latin typeface="Times New Roman" pitchFamily="18" charset="0"/>
                </a:rPr>
                <a:t>E</a:t>
              </a:r>
              <a:r>
                <a:rPr lang="hu-HU" altLang="hu-HU" sz="2400">
                  <a:latin typeface="Times New Roman" pitchFamily="18" charset="0"/>
                </a:rPr>
                <a:t>(s)</a:t>
              </a:r>
            </a:p>
          </p:txBody>
        </p:sp>
      </p:grpSp>
      <p:grpSp>
        <p:nvGrpSpPr>
          <p:cNvPr id="12423" name="Group 22"/>
          <p:cNvGrpSpPr>
            <a:grpSpLocks/>
          </p:cNvGrpSpPr>
          <p:nvPr/>
        </p:nvGrpSpPr>
        <p:grpSpPr bwMode="auto">
          <a:xfrm>
            <a:off x="4662488" y="1449388"/>
            <a:ext cx="946150" cy="495300"/>
            <a:chOff x="3305" y="2614"/>
            <a:chExt cx="538" cy="312"/>
          </a:xfrm>
        </p:grpSpPr>
        <p:sp>
          <p:nvSpPr>
            <p:cNvPr id="12431" name="Rectangle 23"/>
            <p:cNvSpPr>
              <a:spLocks noChangeArrowheads="1"/>
            </p:cNvSpPr>
            <p:nvPr/>
          </p:nvSpPr>
          <p:spPr bwMode="auto">
            <a:xfrm>
              <a:off x="3305" y="2614"/>
              <a:ext cx="538" cy="3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 sz="1800"/>
            </a:p>
          </p:txBody>
        </p:sp>
        <p:sp>
          <p:nvSpPr>
            <p:cNvPr id="12432" name="Text Box 24"/>
            <p:cNvSpPr txBox="1">
              <a:spLocks noChangeArrowheads="1"/>
            </p:cNvSpPr>
            <p:nvPr/>
          </p:nvSpPr>
          <p:spPr bwMode="auto">
            <a:xfrm>
              <a:off x="3362" y="2642"/>
              <a:ext cx="44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hu-HU" altLang="hu-HU" sz="2400">
                  <a:latin typeface="Times New Roman" pitchFamily="18" charset="0"/>
                </a:rPr>
                <a:t>G</a:t>
              </a:r>
              <a:r>
                <a:rPr lang="hu-HU" altLang="hu-HU" sz="2400" baseline="-25000">
                  <a:latin typeface="Times New Roman" pitchFamily="18" charset="0"/>
                </a:rPr>
                <a:t>C</a:t>
              </a:r>
              <a:r>
                <a:rPr lang="hu-HU" altLang="hu-HU" sz="2400">
                  <a:latin typeface="Times New Roman" pitchFamily="18" charset="0"/>
                </a:rPr>
                <a:t>(s)</a:t>
              </a:r>
            </a:p>
          </p:txBody>
        </p:sp>
      </p:grpSp>
      <p:sp>
        <p:nvSpPr>
          <p:cNvPr id="12424" name="Line 25"/>
          <p:cNvSpPr>
            <a:spLocks noChangeShapeType="1"/>
          </p:cNvSpPr>
          <p:nvPr/>
        </p:nvSpPr>
        <p:spPr bwMode="auto">
          <a:xfrm>
            <a:off x="4348163" y="2259013"/>
            <a:ext cx="3194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2425" name="Line 26"/>
          <p:cNvSpPr>
            <a:spLocks noChangeShapeType="1"/>
          </p:cNvSpPr>
          <p:nvPr/>
        </p:nvSpPr>
        <p:spPr bwMode="auto">
          <a:xfrm>
            <a:off x="3762375" y="1719263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2426" name="Line 27"/>
          <p:cNvSpPr>
            <a:spLocks noChangeShapeType="1"/>
          </p:cNvSpPr>
          <p:nvPr/>
        </p:nvSpPr>
        <p:spPr bwMode="auto">
          <a:xfrm>
            <a:off x="5743575" y="1358900"/>
            <a:ext cx="0" cy="1169988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2427" name="Text Box 29"/>
          <p:cNvSpPr txBox="1">
            <a:spLocks noChangeArrowheads="1"/>
          </p:cNvSpPr>
          <p:nvPr/>
        </p:nvSpPr>
        <p:spPr bwMode="auto">
          <a:xfrm>
            <a:off x="612775" y="1898650"/>
            <a:ext cx="28797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hu-HU" altLang="hu-HU">
                <a:latin typeface="Times New Roman" pitchFamily="18" charset="0"/>
              </a:rPr>
              <a:t>A legkisebb értékű pólusok a legnagyobb   idő állandók.</a:t>
            </a:r>
          </a:p>
        </p:txBody>
      </p:sp>
      <p:sp>
        <p:nvSpPr>
          <p:cNvPr id="12428" name="Text Box 30"/>
          <p:cNvSpPr txBox="1">
            <a:spLocks noChangeArrowheads="1"/>
          </p:cNvSpPr>
          <p:nvPr/>
        </p:nvSpPr>
        <p:spPr bwMode="auto">
          <a:xfrm>
            <a:off x="1152525" y="2979738"/>
            <a:ext cx="630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hu-HU" altLang="hu-HU" sz="1800"/>
          </a:p>
        </p:txBody>
      </p:sp>
      <p:sp>
        <p:nvSpPr>
          <p:cNvPr id="12429" name="Text Box 33"/>
          <p:cNvSpPr txBox="1">
            <a:spLocks noChangeArrowheads="1"/>
          </p:cNvSpPr>
          <p:nvPr/>
        </p:nvSpPr>
        <p:spPr bwMode="auto">
          <a:xfrm>
            <a:off x="566738" y="2528888"/>
            <a:ext cx="7696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hu-HU" altLang="hu-HU">
                <a:latin typeface="Times New Roman" pitchFamily="18" charset="0"/>
              </a:rPr>
              <a:t>Az önbeálló jellegű eredő szakasz két legkisebb pólusát kiejtve a PIDT kompenzáló tag két zérusával egyes típusúvá tesszük és gyorsítjuk a szabályozási kört.</a:t>
            </a:r>
          </a:p>
        </p:txBody>
      </p:sp>
      <p:graphicFrame>
        <p:nvGraphicFramePr>
          <p:cNvPr id="12412" name="Object 124"/>
          <p:cNvGraphicFramePr>
            <a:graphicFrameLocks noGrp="1" noChangeAspect="1"/>
          </p:cNvGraphicFramePr>
          <p:nvPr>
            <p:ph sz="half" idx="2"/>
          </p:nvPr>
        </p:nvGraphicFramePr>
        <p:xfrm>
          <a:off x="4257675" y="3303588"/>
          <a:ext cx="3652838" cy="1339850"/>
        </p:xfrm>
        <a:graphic>
          <a:graphicData uri="http://schemas.openxmlformats.org/presentationml/2006/ole">
            <p:oleObj spid="_x0000_s12412" name="Equation" r:id="rId7" imgW="2286000" imgH="838200" progId="Equation.DSMT4">
              <p:embed/>
            </p:oleObj>
          </a:graphicData>
        </a:graphic>
      </p:graphicFrame>
      <p:sp>
        <p:nvSpPr>
          <p:cNvPr id="12430" name="Text Box 36"/>
          <p:cNvSpPr txBox="1">
            <a:spLocks noChangeArrowheads="1"/>
          </p:cNvSpPr>
          <p:nvPr/>
        </p:nvSpPr>
        <p:spPr bwMode="auto">
          <a:xfrm>
            <a:off x="701675" y="5589588"/>
            <a:ext cx="7650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hu-HU" altLang="hu-HU">
                <a:latin typeface="Times New Roman" pitchFamily="18" charset="0"/>
              </a:rPr>
              <a:t>Három ismeretlen, két egyenlet! </a:t>
            </a:r>
            <a:endParaRPr lang="hu-HU" altLang="hu-HU" baseline="-25000">
              <a:latin typeface="Times New Roman" pitchFamily="18" charset="0"/>
            </a:endParaRPr>
          </a:p>
        </p:txBody>
      </p:sp>
      <p:graphicFrame>
        <p:nvGraphicFramePr>
          <p:cNvPr id="12413" name="Object 125"/>
          <p:cNvGraphicFramePr>
            <a:graphicFrameLocks noChangeAspect="1"/>
          </p:cNvGraphicFramePr>
          <p:nvPr/>
        </p:nvGraphicFramePr>
        <p:xfrm>
          <a:off x="611188" y="4868863"/>
          <a:ext cx="3330575" cy="488950"/>
        </p:xfrm>
        <a:graphic>
          <a:graphicData uri="http://schemas.openxmlformats.org/presentationml/2006/ole">
            <p:oleObj spid="_x0000_s12413" name="Equation" r:id="rId8" imgW="1638300" imgH="241300" progId="Equation.DSMT4">
              <p:embed/>
            </p:oleObj>
          </a:graphicData>
        </a:graphic>
      </p:graphicFrame>
      <p:graphicFrame>
        <p:nvGraphicFramePr>
          <p:cNvPr id="12414" name="Object 126"/>
          <p:cNvGraphicFramePr>
            <a:graphicFrameLocks noChangeAspect="1"/>
          </p:cNvGraphicFramePr>
          <p:nvPr/>
        </p:nvGraphicFramePr>
        <p:xfrm>
          <a:off x="5157788" y="4824413"/>
          <a:ext cx="2668587" cy="477837"/>
        </p:xfrm>
        <a:graphic>
          <a:graphicData uri="http://schemas.openxmlformats.org/presentationml/2006/ole">
            <p:oleObj spid="_x0000_s12414" name="Equation" r:id="rId9" imgW="1346200" imgH="2413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468438" y="503238"/>
            <a:ext cx="6208712" cy="720725"/>
          </a:xfrm>
        </p:spPr>
        <p:txBody>
          <a:bodyPr/>
          <a:lstStyle/>
          <a:p>
            <a:pPr>
              <a:defRPr/>
            </a:pPr>
            <a:r>
              <a:rPr lang="hu-HU" altLang="hu-HU" sz="3600" dirty="0">
                <a:latin typeface="Times New Roman" pitchFamily="18" charset="0"/>
              </a:rPr>
              <a:t>Pólus áthelyezés</a:t>
            </a:r>
          </a:p>
        </p:txBody>
      </p:sp>
      <p:sp>
        <p:nvSpPr>
          <p:cNvPr id="163853" name="Text Box 30"/>
          <p:cNvSpPr txBox="1">
            <a:spLocks noChangeArrowheads="1"/>
          </p:cNvSpPr>
          <p:nvPr/>
        </p:nvSpPr>
        <p:spPr bwMode="auto">
          <a:xfrm>
            <a:off x="1196975" y="3475038"/>
            <a:ext cx="630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hu-HU" altLang="hu-HU" sz="1800"/>
          </a:p>
        </p:txBody>
      </p:sp>
      <p:sp>
        <p:nvSpPr>
          <p:cNvPr id="163854" name="Text Box 33"/>
          <p:cNvSpPr txBox="1">
            <a:spLocks noChangeArrowheads="1"/>
          </p:cNvSpPr>
          <p:nvPr/>
        </p:nvSpPr>
        <p:spPr bwMode="auto">
          <a:xfrm>
            <a:off x="657225" y="2079625"/>
            <a:ext cx="4679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hu-HU" altLang="hu-HU">
                <a:latin typeface="Times New Roman" pitchFamily="18" charset="0"/>
              </a:rPr>
              <a:t>Együttható összehasonlítással</a:t>
            </a:r>
          </a:p>
        </p:txBody>
      </p:sp>
      <p:sp>
        <p:nvSpPr>
          <p:cNvPr id="163855" name="Text Box 36"/>
          <p:cNvSpPr txBox="1">
            <a:spLocks noChangeArrowheads="1"/>
          </p:cNvSpPr>
          <p:nvPr/>
        </p:nvSpPr>
        <p:spPr bwMode="auto">
          <a:xfrm>
            <a:off x="747713" y="3159125"/>
            <a:ext cx="7154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hu-HU" altLang="hu-HU">
                <a:latin typeface="Times New Roman" pitchFamily="18" charset="0"/>
              </a:rPr>
              <a:t>Az A</a:t>
            </a:r>
            <a:r>
              <a:rPr lang="hu-HU" altLang="hu-HU" baseline="-25000">
                <a:latin typeface="Times New Roman" pitchFamily="18" charset="0"/>
              </a:rPr>
              <a:t>D</a:t>
            </a:r>
            <a:r>
              <a:rPr lang="hu-HU" altLang="hu-HU">
                <a:latin typeface="Times New Roman" pitchFamily="18" charset="0"/>
              </a:rPr>
              <a:t> differenciális erősítést értékét meg kell választani!</a:t>
            </a:r>
            <a:endParaRPr lang="hu-HU" altLang="hu-HU" baseline="-25000">
              <a:latin typeface="Times New Roman" pitchFamily="18" charset="0"/>
            </a:endParaRPr>
          </a:p>
        </p:txBody>
      </p:sp>
      <p:graphicFrame>
        <p:nvGraphicFramePr>
          <p:cNvPr id="163846" name="Object 6"/>
          <p:cNvGraphicFramePr>
            <a:graphicFrameLocks noChangeAspect="1"/>
          </p:cNvGraphicFramePr>
          <p:nvPr/>
        </p:nvGraphicFramePr>
        <p:xfrm>
          <a:off x="701675" y="2573338"/>
          <a:ext cx="3330575" cy="488950"/>
        </p:xfrm>
        <a:graphic>
          <a:graphicData uri="http://schemas.openxmlformats.org/presentationml/2006/ole">
            <p:oleObj spid="_x0000_s163846" name="Equation" r:id="rId3" imgW="1638300" imgH="241300" progId="Equation.DSMT4">
              <p:embed/>
            </p:oleObj>
          </a:graphicData>
        </a:graphic>
      </p:graphicFrame>
      <p:graphicFrame>
        <p:nvGraphicFramePr>
          <p:cNvPr id="163847" name="Object 7"/>
          <p:cNvGraphicFramePr>
            <a:graphicFrameLocks noChangeAspect="1"/>
          </p:cNvGraphicFramePr>
          <p:nvPr/>
        </p:nvGraphicFramePr>
        <p:xfrm>
          <a:off x="4662488" y="2573338"/>
          <a:ext cx="2668587" cy="477837"/>
        </p:xfrm>
        <a:graphic>
          <a:graphicData uri="http://schemas.openxmlformats.org/presentationml/2006/ole">
            <p:oleObj spid="_x0000_s163847" name="Equation" r:id="rId4" imgW="1346200" imgH="241300" progId="Equation.DSMT4">
              <p:embed/>
            </p:oleObj>
          </a:graphicData>
        </a:graphic>
      </p:graphicFrame>
      <p:graphicFrame>
        <p:nvGraphicFramePr>
          <p:cNvPr id="163848" name="Object 8"/>
          <p:cNvGraphicFramePr>
            <a:graphicFrameLocks noChangeAspect="1"/>
          </p:cNvGraphicFramePr>
          <p:nvPr/>
        </p:nvGraphicFramePr>
        <p:xfrm>
          <a:off x="701675" y="1493838"/>
          <a:ext cx="3330575" cy="536575"/>
        </p:xfrm>
        <a:graphic>
          <a:graphicData uri="http://schemas.openxmlformats.org/presentationml/2006/ole">
            <p:oleObj spid="_x0000_s163848" name="Equation" r:id="rId5" imgW="1422360" imgH="228600" progId="Equation.DSMT4">
              <p:embed/>
            </p:oleObj>
          </a:graphicData>
        </a:graphic>
      </p:graphicFrame>
      <p:graphicFrame>
        <p:nvGraphicFramePr>
          <p:cNvPr id="163849" name="Object 9"/>
          <p:cNvGraphicFramePr>
            <a:graphicFrameLocks noChangeAspect="1"/>
          </p:cNvGraphicFramePr>
          <p:nvPr/>
        </p:nvGraphicFramePr>
        <p:xfrm>
          <a:off x="746125" y="3654425"/>
          <a:ext cx="3667125" cy="463550"/>
        </p:xfrm>
        <a:graphic>
          <a:graphicData uri="http://schemas.openxmlformats.org/presentationml/2006/ole">
            <p:oleObj spid="_x0000_s163849" name="Equation" r:id="rId6" imgW="1803400" imgH="228600" progId="Equation.DSMT4">
              <p:embed/>
            </p:oleObj>
          </a:graphicData>
        </a:graphic>
      </p:graphicFrame>
      <p:sp>
        <p:nvSpPr>
          <p:cNvPr id="163856" name="Text Box 36"/>
          <p:cNvSpPr txBox="1">
            <a:spLocks noChangeArrowheads="1"/>
          </p:cNvSpPr>
          <p:nvPr/>
        </p:nvSpPr>
        <p:spPr bwMode="auto">
          <a:xfrm>
            <a:off x="746125" y="4554538"/>
            <a:ext cx="7559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hu-HU" altLang="hu-HU">
                <a:latin typeface="Times New Roman" pitchFamily="18" charset="0"/>
              </a:rPr>
              <a:t>A T</a:t>
            </a:r>
            <a:r>
              <a:rPr lang="hu-HU" altLang="hu-HU" baseline="-25000">
                <a:latin typeface="Times New Roman" pitchFamily="18" charset="0"/>
              </a:rPr>
              <a:t>I</a:t>
            </a:r>
            <a:r>
              <a:rPr lang="hu-HU" altLang="hu-HU">
                <a:latin typeface="Times New Roman" pitchFamily="18" charset="0"/>
              </a:rPr>
              <a:t> értékét kifejezve a második egyenletből és behelyettesítve az elsőbe: </a:t>
            </a:r>
            <a:endParaRPr lang="hu-HU" altLang="hu-HU" baseline="-25000">
              <a:latin typeface="Times New Roman" pitchFamily="18" charset="0"/>
            </a:endParaRPr>
          </a:p>
        </p:txBody>
      </p:sp>
      <p:graphicFrame>
        <p:nvGraphicFramePr>
          <p:cNvPr id="163851" name="Object 11"/>
          <p:cNvGraphicFramePr>
            <a:graphicFrameLocks noChangeAspect="1"/>
          </p:cNvGraphicFramePr>
          <p:nvPr/>
        </p:nvGraphicFramePr>
        <p:xfrm>
          <a:off x="657225" y="5003800"/>
          <a:ext cx="3073400" cy="876300"/>
        </p:xfrm>
        <a:graphic>
          <a:graphicData uri="http://schemas.openxmlformats.org/presentationml/2006/ole">
            <p:oleObj spid="_x0000_s163851" name="Equation" r:id="rId7" imgW="1511300" imgH="431800" progId="Equation.DSMT4">
              <p:embed/>
            </p:oleObj>
          </a:graphicData>
        </a:graphic>
      </p:graphicFrame>
      <p:sp>
        <p:nvSpPr>
          <p:cNvPr id="163857" name="Text Box 33"/>
          <p:cNvSpPr txBox="1">
            <a:spLocks noChangeArrowheads="1"/>
          </p:cNvSpPr>
          <p:nvPr/>
        </p:nvSpPr>
        <p:spPr bwMode="auto">
          <a:xfrm>
            <a:off x="3941763" y="5184775"/>
            <a:ext cx="4095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hu-HU" altLang="hu-HU">
                <a:latin typeface="Times New Roman" pitchFamily="18" charset="0"/>
              </a:rPr>
              <a:t>A két gyök T</a:t>
            </a:r>
            <a:r>
              <a:rPr lang="hu-HU" altLang="hu-HU" baseline="-25000">
                <a:latin typeface="Times New Roman" pitchFamily="18" charset="0"/>
              </a:rPr>
              <a:t>I</a:t>
            </a:r>
            <a:r>
              <a:rPr lang="hu-HU" altLang="hu-HU">
                <a:latin typeface="Times New Roman" pitchFamily="18" charset="0"/>
              </a:rPr>
              <a:t> és T, és így T</a:t>
            </a:r>
            <a:r>
              <a:rPr lang="hu-HU" altLang="hu-HU" baseline="-25000">
                <a:latin typeface="Times New Roman" pitchFamily="18" charset="0"/>
              </a:rPr>
              <a:t>D</a:t>
            </a:r>
            <a:r>
              <a:rPr lang="hu-HU" altLang="hu-HU">
                <a:latin typeface="Times New Roman" pitchFamily="18" charset="0"/>
              </a:rPr>
              <a:t> = A</a:t>
            </a:r>
            <a:r>
              <a:rPr lang="hu-HU" altLang="hu-HU" baseline="-25000">
                <a:latin typeface="Times New Roman" pitchFamily="18" charset="0"/>
              </a:rPr>
              <a:t>D</a:t>
            </a:r>
            <a:r>
              <a:rPr lang="hu-HU" altLang="hu-HU">
                <a:latin typeface="Times New Roman" pitchFamily="18" charset="0"/>
              </a:rPr>
              <a:t>*T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01675" y="1223963"/>
            <a:ext cx="7785100" cy="3330575"/>
          </a:xfrm>
        </p:spPr>
        <p:txBody>
          <a:bodyPr/>
          <a:lstStyle/>
          <a:p>
            <a:pPr eaLnBrk="1" hangingPunct="1">
              <a:defRPr/>
            </a:pPr>
            <a:r>
              <a:rPr lang="hu-HU" altLang="hu-HU" smtClean="0">
                <a:latin typeface="Arial" charset="0"/>
              </a:rPr>
              <a:t>Mintafeladat</a:t>
            </a:r>
            <a:br>
              <a:rPr lang="hu-HU" altLang="hu-HU" smtClean="0">
                <a:latin typeface="Arial" charset="0"/>
              </a:rPr>
            </a:br>
            <a:r>
              <a:rPr lang="hu-HU" altLang="hu-HU" smtClean="0"/>
              <a:t> </a:t>
            </a:r>
            <a:r>
              <a:rPr lang="hu-HU" altLang="hu-HU" sz="3600" smtClean="0">
                <a:latin typeface="Arial" charset="0"/>
              </a:rPr>
              <a:t>MATLAB „compPZR” könyvtár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285875" y="503238"/>
            <a:ext cx="6435725" cy="720725"/>
          </a:xfrm>
        </p:spPr>
        <p:txBody>
          <a:bodyPr/>
          <a:lstStyle/>
          <a:p>
            <a:pPr>
              <a:defRPr/>
            </a:pPr>
            <a:r>
              <a:rPr lang="hu-HU" altLang="hu-HU" sz="3600" dirty="0">
                <a:latin typeface="Times New Roman" pitchFamily="18" charset="0"/>
              </a:rPr>
              <a:t>Pólus áthelyezés</a:t>
            </a:r>
          </a:p>
        </p:txBody>
      </p:sp>
      <p:graphicFrame>
        <p:nvGraphicFramePr>
          <p:cNvPr id="158728" name="Object 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836613" y="3429000"/>
          <a:ext cx="4725987" cy="793750"/>
        </p:xfrm>
        <a:graphic>
          <a:graphicData uri="http://schemas.openxmlformats.org/presentationml/2006/ole">
            <p:oleObj spid="_x0000_s158728" name="Equation" r:id="rId3" imgW="2349500" imgH="393700" progId="Equation.DSMT4">
              <p:embed/>
            </p:oleObj>
          </a:graphicData>
        </a:graphic>
      </p:graphicFrame>
      <p:sp>
        <p:nvSpPr>
          <p:cNvPr id="158730" name="Text Box 29"/>
          <p:cNvSpPr txBox="1">
            <a:spLocks noChangeArrowheads="1"/>
          </p:cNvSpPr>
          <p:nvPr/>
        </p:nvSpPr>
        <p:spPr bwMode="auto">
          <a:xfrm>
            <a:off x="792163" y="4554538"/>
            <a:ext cx="75152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hu-HU" altLang="hu-HU">
                <a:latin typeface="Times New Roman" pitchFamily="18" charset="0"/>
              </a:rPr>
              <a:t>Alkalmazva a MATLAB „</a:t>
            </a:r>
            <a:r>
              <a:rPr lang="en-US" altLang="hu-HU">
                <a:latin typeface="Times New Roman" pitchFamily="18" charset="0"/>
              </a:rPr>
              <a:t>pole</a:t>
            </a:r>
            <a:r>
              <a:rPr lang="hu-HU" altLang="hu-HU">
                <a:latin typeface="Times New Roman" pitchFamily="18" charset="0"/>
              </a:rPr>
              <a:t>” parancsát: </a:t>
            </a:r>
          </a:p>
          <a:p>
            <a:pPr algn="just">
              <a:spcBef>
                <a:spcPct val="50000"/>
              </a:spcBef>
            </a:pPr>
            <a:r>
              <a:rPr lang="hu-HU" altLang="hu-HU">
                <a:latin typeface="Times New Roman" pitchFamily="18" charset="0"/>
              </a:rPr>
              <a:t>p</a:t>
            </a:r>
            <a:r>
              <a:rPr lang="hu-HU" altLang="hu-HU" baseline="-25000">
                <a:latin typeface="Times New Roman" pitchFamily="18" charset="0"/>
              </a:rPr>
              <a:t>1</a:t>
            </a:r>
            <a:r>
              <a:rPr lang="hu-HU" altLang="hu-HU">
                <a:latin typeface="Times New Roman" pitchFamily="18" charset="0"/>
              </a:rPr>
              <a:t> = -21.07;  p</a:t>
            </a:r>
            <a:r>
              <a:rPr lang="hu-HU" altLang="hu-HU" baseline="-25000">
                <a:latin typeface="Times New Roman" pitchFamily="18" charset="0"/>
              </a:rPr>
              <a:t>2</a:t>
            </a:r>
            <a:r>
              <a:rPr lang="hu-HU" altLang="hu-HU">
                <a:latin typeface="Times New Roman" pitchFamily="18" charset="0"/>
              </a:rPr>
              <a:t> = -2.88;  p</a:t>
            </a:r>
            <a:r>
              <a:rPr lang="hu-HU" altLang="hu-HU" baseline="-25000">
                <a:latin typeface="Times New Roman" pitchFamily="18" charset="0"/>
              </a:rPr>
              <a:t>3</a:t>
            </a:r>
            <a:r>
              <a:rPr lang="hu-HU" altLang="hu-HU">
                <a:latin typeface="Times New Roman" pitchFamily="18" charset="0"/>
              </a:rPr>
              <a:t> = -0.4; p</a:t>
            </a:r>
            <a:r>
              <a:rPr lang="hu-HU" altLang="hu-HU" baseline="-25000">
                <a:latin typeface="Times New Roman" pitchFamily="18" charset="0"/>
              </a:rPr>
              <a:t>4</a:t>
            </a:r>
            <a:r>
              <a:rPr lang="hu-HU" altLang="hu-HU">
                <a:latin typeface="Times New Roman" pitchFamily="18" charset="0"/>
              </a:rPr>
              <a:t> = -0.049; tau1=20.37; tau2 = 2.48</a:t>
            </a:r>
          </a:p>
          <a:p>
            <a:pPr algn="just">
              <a:spcBef>
                <a:spcPct val="50000"/>
              </a:spcBef>
            </a:pPr>
            <a:r>
              <a:rPr lang="hu-HU" altLang="hu-HU">
                <a:latin typeface="Times New Roman" pitchFamily="18" charset="0"/>
              </a:rPr>
              <a:t>Az A</a:t>
            </a:r>
            <a:r>
              <a:rPr lang="hu-HU" altLang="hu-HU" baseline="-25000">
                <a:latin typeface="Times New Roman" pitchFamily="18" charset="0"/>
              </a:rPr>
              <a:t>D</a:t>
            </a:r>
            <a:r>
              <a:rPr lang="hu-HU" altLang="hu-HU">
                <a:latin typeface="Times New Roman" pitchFamily="18" charset="0"/>
              </a:rPr>
              <a:t> differenciálási erősítést meg kell választani!</a:t>
            </a:r>
          </a:p>
        </p:txBody>
      </p:sp>
      <p:sp>
        <p:nvSpPr>
          <p:cNvPr id="158731" name="Text Box 30"/>
          <p:cNvSpPr txBox="1">
            <a:spLocks noChangeArrowheads="1"/>
          </p:cNvSpPr>
          <p:nvPr/>
        </p:nvSpPr>
        <p:spPr bwMode="auto">
          <a:xfrm>
            <a:off x="1152525" y="2979738"/>
            <a:ext cx="630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hu-HU" altLang="hu-HU" sz="1800"/>
          </a:p>
        </p:txBody>
      </p:sp>
      <p:sp>
        <p:nvSpPr>
          <p:cNvPr id="158732" name="Text Box 33"/>
          <p:cNvSpPr txBox="1">
            <a:spLocks noChangeArrowheads="1"/>
          </p:cNvSpPr>
          <p:nvPr/>
        </p:nvSpPr>
        <p:spPr bwMode="auto">
          <a:xfrm>
            <a:off x="746125" y="1335088"/>
            <a:ext cx="76962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hu-HU" altLang="hu-HU">
                <a:latin typeface="Times New Roman" pitchFamily="18" charset="0"/>
              </a:rPr>
              <a:t>Integráló jellegű eredő szakasz esetén PIDT kompenzáló tag helyett PDT kompenzáló tagot alkalmaznak, és így csak a legkisebb pólust ejtik ki. </a:t>
            </a:r>
          </a:p>
          <a:p>
            <a:pPr algn="just">
              <a:spcBef>
                <a:spcPct val="50000"/>
              </a:spcBef>
            </a:pPr>
            <a:r>
              <a:rPr lang="hu-HU" altLang="hu-HU">
                <a:latin typeface="Times New Roman" pitchFamily="18" charset="0"/>
              </a:rPr>
              <a:t>A módszer a K</a:t>
            </a:r>
            <a:r>
              <a:rPr lang="hu-HU" altLang="hu-HU" baseline="-25000">
                <a:latin typeface="Times New Roman" pitchFamily="18" charset="0"/>
              </a:rPr>
              <a:t>C</a:t>
            </a:r>
            <a:r>
              <a:rPr lang="hu-HU" altLang="hu-HU">
                <a:latin typeface="Times New Roman" pitchFamily="18" charset="0"/>
              </a:rPr>
              <a:t> erősítés értékét nem szolgáltatja, az külön paraméterként használható a kívánt fázistartalék beállítására.</a:t>
            </a:r>
          </a:p>
        </p:txBody>
      </p:sp>
      <p:sp>
        <p:nvSpPr>
          <p:cNvPr id="158733" name="Text Box 36"/>
          <p:cNvSpPr txBox="1">
            <a:spLocks noChangeArrowheads="1"/>
          </p:cNvSpPr>
          <p:nvPr/>
        </p:nvSpPr>
        <p:spPr bwMode="auto">
          <a:xfrm>
            <a:off x="836613" y="2889250"/>
            <a:ext cx="73802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hu-HU" altLang="hu-HU" sz="2400"/>
              <a:t>Példa: Legyen az eredő szakasz átviteli függvénye az alábbi:</a:t>
            </a:r>
            <a:endParaRPr lang="hu-HU" altLang="hu-HU" sz="2400" baseline="-25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1468438" y="503238"/>
            <a:ext cx="6208712" cy="720725"/>
          </a:xfrm>
        </p:spPr>
        <p:txBody>
          <a:bodyPr/>
          <a:lstStyle/>
          <a:p>
            <a:pPr>
              <a:defRPr/>
            </a:pPr>
            <a:r>
              <a:rPr lang="hu-HU" altLang="hu-HU" sz="3600" dirty="0">
                <a:latin typeface="Times New Roman" pitchFamily="18" charset="0"/>
              </a:rPr>
              <a:t>Pólus áthelyezés</a:t>
            </a:r>
          </a:p>
        </p:txBody>
      </p:sp>
      <p:sp>
        <p:nvSpPr>
          <p:cNvPr id="159769" name="Text Box 30"/>
          <p:cNvSpPr txBox="1">
            <a:spLocks noChangeArrowheads="1"/>
          </p:cNvSpPr>
          <p:nvPr/>
        </p:nvSpPr>
        <p:spPr bwMode="auto">
          <a:xfrm>
            <a:off x="1196975" y="3475038"/>
            <a:ext cx="630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hu-HU" altLang="hu-HU" sz="1800"/>
          </a:p>
        </p:txBody>
      </p:sp>
      <p:sp>
        <p:nvSpPr>
          <p:cNvPr id="159770" name="Text Box 33"/>
          <p:cNvSpPr txBox="1">
            <a:spLocks noChangeArrowheads="1"/>
          </p:cNvSpPr>
          <p:nvPr/>
        </p:nvSpPr>
        <p:spPr bwMode="auto">
          <a:xfrm>
            <a:off x="657225" y="1943100"/>
            <a:ext cx="4679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hu-HU" altLang="hu-HU">
                <a:latin typeface="Times New Roman" pitchFamily="18" charset="0"/>
              </a:rPr>
              <a:t>Együttható összehasonlítással</a:t>
            </a:r>
          </a:p>
        </p:txBody>
      </p:sp>
      <p:sp>
        <p:nvSpPr>
          <p:cNvPr id="159771" name="Text Box 36"/>
          <p:cNvSpPr txBox="1">
            <a:spLocks noChangeArrowheads="1"/>
          </p:cNvSpPr>
          <p:nvPr/>
        </p:nvSpPr>
        <p:spPr bwMode="auto">
          <a:xfrm>
            <a:off x="746125" y="2889250"/>
            <a:ext cx="7154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hu-HU" altLang="hu-HU">
                <a:latin typeface="Times New Roman" pitchFamily="18" charset="0"/>
              </a:rPr>
              <a:t>Az A</a:t>
            </a:r>
            <a:r>
              <a:rPr lang="hu-HU" altLang="hu-HU" baseline="-25000">
                <a:latin typeface="Times New Roman" pitchFamily="18" charset="0"/>
              </a:rPr>
              <a:t>D</a:t>
            </a:r>
            <a:r>
              <a:rPr lang="hu-HU" altLang="hu-HU">
                <a:latin typeface="Times New Roman" pitchFamily="18" charset="0"/>
              </a:rPr>
              <a:t> differenciális erősítést értékét meg kell választani! Legyen 9! </a:t>
            </a:r>
            <a:endParaRPr lang="hu-HU" altLang="hu-HU" baseline="-25000">
              <a:latin typeface="Times New Roman" pitchFamily="18" charset="0"/>
            </a:endParaRPr>
          </a:p>
        </p:txBody>
      </p:sp>
      <p:graphicFrame>
        <p:nvGraphicFramePr>
          <p:cNvPr id="159763" name="Object 19"/>
          <p:cNvGraphicFramePr>
            <a:graphicFrameLocks noChangeAspect="1"/>
          </p:cNvGraphicFramePr>
          <p:nvPr/>
        </p:nvGraphicFramePr>
        <p:xfrm>
          <a:off x="701675" y="2349500"/>
          <a:ext cx="3330575" cy="488950"/>
        </p:xfrm>
        <a:graphic>
          <a:graphicData uri="http://schemas.openxmlformats.org/presentationml/2006/ole">
            <p:oleObj spid="_x0000_s159763" name="Equation" r:id="rId3" imgW="1638300" imgH="241300" progId="Equation.DSMT4">
              <p:embed/>
            </p:oleObj>
          </a:graphicData>
        </a:graphic>
      </p:graphicFrame>
      <p:graphicFrame>
        <p:nvGraphicFramePr>
          <p:cNvPr id="159764" name="Object 20"/>
          <p:cNvGraphicFramePr>
            <a:graphicFrameLocks noChangeAspect="1"/>
          </p:cNvGraphicFramePr>
          <p:nvPr/>
        </p:nvGraphicFramePr>
        <p:xfrm>
          <a:off x="4662488" y="2349500"/>
          <a:ext cx="2668587" cy="477838"/>
        </p:xfrm>
        <a:graphic>
          <a:graphicData uri="http://schemas.openxmlformats.org/presentationml/2006/ole">
            <p:oleObj spid="_x0000_s159764" name="Equation" r:id="rId4" imgW="1346200" imgH="241300" progId="Equation.DSMT4">
              <p:embed/>
            </p:oleObj>
          </a:graphicData>
        </a:graphic>
      </p:graphicFrame>
      <p:graphicFrame>
        <p:nvGraphicFramePr>
          <p:cNvPr id="159765" name="Object 21"/>
          <p:cNvGraphicFramePr>
            <a:graphicFrameLocks noChangeAspect="1"/>
          </p:cNvGraphicFramePr>
          <p:nvPr/>
        </p:nvGraphicFramePr>
        <p:xfrm>
          <a:off x="746125" y="1403350"/>
          <a:ext cx="5175250" cy="515938"/>
        </p:xfrm>
        <a:graphic>
          <a:graphicData uri="http://schemas.openxmlformats.org/presentationml/2006/ole">
            <p:oleObj spid="_x0000_s159765" name="Equation" r:id="rId5" imgW="2298700" imgH="228600" progId="Equation.DSMT4">
              <p:embed/>
            </p:oleObj>
          </a:graphicData>
        </a:graphic>
      </p:graphicFrame>
      <p:graphicFrame>
        <p:nvGraphicFramePr>
          <p:cNvPr id="159766" name="Object 22"/>
          <p:cNvGraphicFramePr>
            <a:graphicFrameLocks noChangeAspect="1"/>
          </p:cNvGraphicFramePr>
          <p:nvPr/>
        </p:nvGraphicFramePr>
        <p:xfrm>
          <a:off x="746125" y="3384550"/>
          <a:ext cx="3951288" cy="463550"/>
        </p:xfrm>
        <a:graphic>
          <a:graphicData uri="http://schemas.openxmlformats.org/presentationml/2006/ole">
            <p:oleObj spid="_x0000_s159766" name="Equation" r:id="rId6" imgW="1942920" imgH="228600" progId="Equation.DSMT4">
              <p:embed/>
            </p:oleObj>
          </a:graphicData>
        </a:graphic>
      </p:graphicFrame>
      <p:sp>
        <p:nvSpPr>
          <p:cNvPr id="159772" name="Text Box 36"/>
          <p:cNvSpPr txBox="1">
            <a:spLocks noChangeArrowheads="1"/>
          </p:cNvSpPr>
          <p:nvPr/>
        </p:nvSpPr>
        <p:spPr bwMode="auto">
          <a:xfrm>
            <a:off x="746125" y="3968750"/>
            <a:ext cx="7559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hu-HU" altLang="hu-HU">
                <a:latin typeface="Times New Roman" pitchFamily="18" charset="0"/>
              </a:rPr>
              <a:t>A T</a:t>
            </a:r>
            <a:r>
              <a:rPr lang="hu-HU" altLang="hu-HU" baseline="-25000">
                <a:latin typeface="Times New Roman" pitchFamily="18" charset="0"/>
              </a:rPr>
              <a:t>I</a:t>
            </a:r>
            <a:r>
              <a:rPr lang="hu-HU" altLang="hu-HU">
                <a:latin typeface="Times New Roman" pitchFamily="18" charset="0"/>
              </a:rPr>
              <a:t> értékét kifejezve a második egyenletből és behelyettesítve az elsőbe: </a:t>
            </a:r>
            <a:endParaRPr lang="hu-HU" altLang="hu-HU" baseline="-25000">
              <a:latin typeface="Times New Roman" pitchFamily="18" charset="0"/>
            </a:endParaRPr>
          </a:p>
        </p:txBody>
      </p:sp>
      <p:graphicFrame>
        <p:nvGraphicFramePr>
          <p:cNvPr id="159767" name="Object 23"/>
          <p:cNvGraphicFramePr>
            <a:graphicFrameLocks noChangeAspect="1"/>
          </p:cNvGraphicFramePr>
          <p:nvPr/>
        </p:nvGraphicFramePr>
        <p:xfrm>
          <a:off x="701675" y="4373563"/>
          <a:ext cx="3098800" cy="490537"/>
        </p:xfrm>
        <a:graphic>
          <a:graphicData uri="http://schemas.openxmlformats.org/presentationml/2006/ole">
            <p:oleObj spid="_x0000_s159767" name="Equation" r:id="rId7" imgW="1523880" imgH="241200" progId="Equation.DSMT4">
              <p:embed/>
            </p:oleObj>
          </a:graphicData>
        </a:graphic>
      </p:graphicFrame>
      <p:sp>
        <p:nvSpPr>
          <p:cNvPr id="159773" name="Text Box 33"/>
          <p:cNvSpPr txBox="1">
            <a:spLocks noChangeArrowheads="1"/>
          </p:cNvSpPr>
          <p:nvPr/>
        </p:nvSpPr>
        <p:spPr bwMode="auto">
          <a:xfrm>
            <a:off x="3132138" y="4876800"/>
            <a:ext cx="513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hu-HU" altLang="hu-HU">
                <a:latin typeface="Times New Roman" pitchFamily="18" charset="0"/>
              </a:rPr>
              <a:t>A két gyök T</a:t>
            </a:r>
            <a:r>
              <a:rPr lang="hu-HU" altLang="hu-HU" baseline="-25000">
                <a:latin typeface="Times New Roman" pitchFamily="18" charset="0"/>
              </a:rPr>
              <a:t>I</a:t>
            </a:r>
            <a:r>
              <a:rPr lang="hu-HU" altLang="hu-HU">
                <a:latin typeface="Times New Roman" pitchFamily="18" charset="0"/>
              </a:rPr>
              <a:t> = 22.63sec. és T = 0.223sec </a:t>
            </a:r>
          </a:p>
        </p:txBody>
      </p:sp>
      <p:sp>
        <p:nvSpPr>
          <p:cNvPr id="159774" name="Text Box 33"/>
          <p:cNvSpPr txBox="1">
            <a:spLocks noChangeArrowheads="1"/>
          </p:cNvSpPr>
          <p:nvPr/>
        </p:nvSpPr>
        <p:spPr bwMode="auto">
          <a:xfrm>
            <a:off x="701675" y="4868863"/>
            <a:ext cx="2476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hu-HU" altLang="hu-HU">
                <a:latin typeface="Times New Roman" pitchFamily="18" charset="0"/>
              </a:rPr>
              <a:t>roots(1 -22.85 5.052)</a:t>
            </a:r>
          </a:p>
        </p:txBody>
      </p:sp>
      <p:sp>
        <p:nvSpPr>
          <p:cNvPr id="159775" name="Text Box 33"/>
          <p:cNvSpPr txBox="1">
            <a:spLocks noChangeArrowheads="1"/>
          </p:cNvSpPr>
          <p:nvPr/>
        </p:nvSpPr>
        <p:spPr bwMode="auto">
          <a:xfrm>
            <a:off x="700088" y="5418138"/>
            <a:ext cx="2881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hu-HU" altLang="hu-HU">
                <a:latin typeface="Times New Roman" pitchFamily="18" charset="0"/>
              </a:rPr>
              <a:t>Így T</a:t>
            </a:r>
            <a:r>
              <a:rPr lang="hu-HU" altLang="hu-HU" baseline="-25000">
                <a:latin typeface="Times New Roman" pitchFamily="18" charset="0"/>
              </a:rPr>
              <a:t>D</a:t>
            </a:r>
            <a:r>
              <a:rPr lang="hu-HU" altLang="hu-HU">
                <a:latin typeface="Times New Roman" pitchFamily="18" charset="0"/>
              </a:rPr>
              <a:t> = A</a:t>
            </a:r>
            <a:r>
              <a:rPr lang="hu-HU" altLang="hu-HU" baseline="-25000">
                <a:latin typeface="Times New Roman" pitchFamily="18" charset="0"/>
              </a:rPr>
              <a:t>D</a:t>
            </a:r>
            <a:r>
              <a:rPr lang="hu-HU" altLang="hu-HU">
                <a:latin typeface="Times New Roman" pitchFamily="18" charset="0"/>
              </a:rPr>
              <a:t>*T = 2.07sec</a:t>
            </a:r>
          </a:p>
        </p:txBody>
      </p:sp>
      <p:sp>
        <p:nvSpPr>
          <p:cNvPr id="159776" name="Text Box 33"/>
          <p:cNvSpPr txBox="1">
            <a:spLocks noChangeArrowheads="1"/>
          </p:cNvSpPr>
          <p:nvPr/>
        </p:nvSpPr>
        <p:spPr bwMode="auto">
          <a:xfrm>
            <a:off x="701675" y="5903913"/>
            <a:ext cx="7650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hu-HU" altLang="hu-HU">
                <a:latin typeface="Times New Roman" pitchFamily="18" charset="0"/>
              </a:rPr>
              <a:t>Beállított értékek: T</a:t>
            </a:r>
            <a:r>
              <a:rPr lang="hu-HU" altLang="hu-HU" baseline="-25000">
                <a:latin typeface="Times New Roman" pitchFamily="18" charset="0"/>
              </a:rPr>
              <a:t>I</a:t>
            </a:r>
            <a:r>
              <a:rPr lang="hu-HU" altLang="hu-HU">
                <a:latin typeface="Times New Roman" pitchFamily="18" charset="0"/>
              </a:rPr>
              <a:t> = 22.6sec., </a:t>
            </a:r>
            <a:r>
              <a:rPr lang="hu-HU" altLang="hu-HU">
                <a:latin typeface="Arial" charset="0"/>
              </a:rPr>
              <a:t>T</a:t>
            </a:r>
            <a:r>
              <a:rPr lang="hu-HU" altLang="hu-HU" baseline="-25000">
                <a:latin typeface="Arial" charset="0"/>
              </a:rPr>
              <a:t>D</a:t>
            </a:r>
            <a:r>
              <a:rPr lang="hu-HU" altLang="hu-HU">
                <a:latin typeface="Arial" charset="0"/>
              </a:rPr>
              <a:t> =2.1sec.</a:t>
            </a:r>
            <a:r>
              <a:rPr lang="hu-HU" altLang="hu-HU"/>
              <a:t> </a:t>
            </a:r>
            <a:r>
              <a:rPr lang="hu-HU" altLang="hu-HU">
                <a:latin typeface="Times New Roman" pitchFamily="18" charset="0"/>
              </a:rPr>
              <a:t>és T = 0.23sec.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01675" y="458788"/>
            <a:ext cx="7772400" cy="857250"/>
          </a:xfrm>
        </p:spPr>
        <p:txBody>
          <a:bodyPr lIns="18000" tIns="10800" rIns="54000" bIns="10800"/>
          <a:lstStyle/>
          <a:p>
            <a:pPr>
              <a:defRPr/>
            </a:pPr>
            <a:r>
              <a:rPr lang="hu-HU" altLang="hu-HU" dirty="0" smtClean="0"/>
              <a:t>Hibrid rendszer</a:t>
            </a:r>
          </a:p>
        </p:txBody>
      </p:sp>
      <p:sp>
        <p:nvSpPr>
          <p:cNvPr id="125955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4294967295"/>
          </p:nvPr>
        </p:nvSpPr>
        <p:spPr>
          <a:xfrm>
            <a:off x="836585" y="1673804"/>
            <a:ext cx="7396190" cy="4263947"/>
          </a:xfrm>
          <a:blipFill rotWithShape="1">
            <a:blip r:embed="rId2"/>
            <a:stretch>
              <a:fillRect l="-2718" t="-4149" r="-3871"/>
            </a:stretch>
          </a:blipFill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hu-HU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47725" y="593725"/>
            <a:ext cx="7291388" cy="733425"/>
          </a:xfrm>
        </p:spPr>
        <p:txBody>
          <a:bodyPr/>
          <a:lstStyle/>
          <a:p>
            <a:pPr>
              <a:defRPr/>
            </a:pPr>
            <a:r>
              <a:rPr lang="hu-HU" altLang="hu-HU" sz="4000" dirty="0" smtClean="0"/>
              <a:t>A kvantálás okozta hiba</a:t>
            </a:r>
          </a:p>
        </p:txBody>
      </p:sp>
      <p:sp>
        <p:nvSpPr>
          <p:cNvPr id="187395" name="Text Box 25"/>
          <p:cNvSpPr txBox="1">
            <a:spLocks noChangeArrowheads="1"/>
          </p:cNvSpPr>
          <p:nvPr/>
        </p:nvSpPr>
        <p:spPr bwMode="auto">
          <a:xfrm>
            <a:off x="855663" y="1633538"/>
            <a:ext cx="7342187" cy="48847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8000" tIns="10800" rIns="18000" bIns="10800">
            <a:spAutoFit/>
          </a:bodyPr>
          <a:lstStyle>
            <a:lvl1pPr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hu-HU" altLang="hu-HU" dirty="0" smtClean="0">
                <a:solidFill>
                  <a:prstClr val="white"/>
                </a:solidFill>
                <a:latin typeface="+mn-lt"/>
              </a:rPr>
              <a:t>Az ipari technológiákban alkalmazott eszközök 12, illetve ±11 bites, monoton, hosszú idejű stabilitással rendelkező ADC és DAC átalakítókat tartalmaznak.</a:t>
            </a:r>
          </a:p>
          <a:p>
            <a:pPr>
              <a:defRPr/>
            </a:pPr>
            <a:r>
              <a:rPr lang="hu-HU" altLang="hu-HU" dirty="0" smtClean="0">
                <a:solidFill>
                  <a:prstClr val="white"/>
                </a:solidFill>
                <a:latin typeface="+mn-lt"/>
              </a:rPr>
              <a:t>Mind a kettő 4096 részre bontja a teljes jeltartományt!</a:t>
            </a:r>
          </a:p>
          <a:p>
            <a:pPr>
              <a:defRPr/>
            </a:pPr>
            <a:endParaRPr lang="hu-HU" altLang="hu-HU" sz="800" dirty="0">
              <a:solidFill>
                <a:prstClr val="white"/>
              </a:solidFill>
              <a:latin typeface="+mn-lt"/>
            </a:endParaRPr>
          </a:p>
          <a:p>
            <a:pPr>
              <a:defRPr/>
            </a:pPr>
            <a:r>
              <a:rPr lang="hu-HU" altLang="hu-HU" sz="2800" dirty="0" smtClean="0">
                <a:solidFill>
                  <a:schemeClr val="accent5"/>
                </a:solidFill>
                <a:latin typeface="+mn-lt"/>
              </a:rPr>
              <a:t>A kvantálásból származó hiba egy, de minimum fél nagyságrenddel kisebb, mint a mérő és beavatkozó eszközeink pontossága!</a:t>
            </a:r>
          </a:p>
          <a:p>
            <a:pPr>
              <a:defRPr/>
            </a:pPr>
            <a:endParaRPr lang="hu-HU" altLang="hu-HU" sz="800" dirty="0">
              <a:solidFill>
                <a:prstClr val="white"/>
              </a:solidFill>
              <a:latin typeface="+mn-lt"/>
            </a:endParaRPr>
          </a:p>
          <a:p>
            <a:pPr>
              <a:defRPr/>
            </a:pPr>
            <a:r>
              <a:rPr lang="hu-HU" altLang="hu-HU" dirty="0" smtClean="0">
                <a:solidFill>
                  <a:prstClr val="white"/>
                </a:solidFill>
                <a:latin typeface="+mn-lt"/>
              </a:rPr>
              <a:t>Laboratóriumi körülmények között alkalmaznak 15, vagy 16 bites ADC, DAC átalakítókat speciális mérési feladatokra.</a:t>
            </a:r>
          </a:p>
          <a:p>
            <a:pPr>
              <a:defRPr/>
            </a:pPr>
            <a:r>
              <a:rPr lang="hu-HU" altLang="hu-HU" dirty="0" smtClean="0">
                <a:solidFill>
                  <a:prstClr val="white"/>
                </a:solidFill>
                <a:latin typeface="+mn-lt"/>
              </a:rPr>
              <a:t>(</a:t>
            </a:r>
            <a:r>
              <a:rPr lang="hu-HU" altLang="hu-HU" dirty="0" smtClean="0">
                <a:solidFill>
                  <a:schemeClr val="accent5"/>
                </a:solidFill>
                <a:latin typeface="+mn-lt"/>
              </a:rPr>
              <a:t>Ha ipari eszközökbe tesznek 16 bites ADC és DAC átalakítót, akkor is a zaj és a monotonitás miatt legtöbbször csak 12 bitet használnak belőle!</a:t>
            </a:r>
            <a:r>
              <a:rPr lang="hu-HU" altLang="hu-HU" dirty="0" smtClean="0">
                <a:solidFill>
                  <a:prstClr val="white"/>
                </a:solidFill>
                <a:latin typeface="+mn-lt"/>
              </a:rPr>
              <a:t>)</a:t>
            </a:r>
            <a:endParaRPr lang="en-GB" altLang="hu-HU" dirty="0">
              <a:solidFill>
                <a:prstClr val="white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12800" y="577850"/>
            <a:ext cx="7399338" cy="609600"/>
          </a:xfrm>
        </p:spPr>
        <p:txBody>
          <a:bodyPr/>
          <a:lstStyle/>
          <a:p>
            <a:pPr>
              <a:defRPr/>
            </a:pPr>
            <a:r>
              <a:rPr lang="hu-HU" altLang="hu-HU" sz="4000" dirty="0" smtClean="0"/>
              <a:t>Mintavételezés</a:t>
            </a:r>
            <a:endParaRPr lang="en-US" altLang="hu-HU" sz="4000" dirty="0" smtClean="0"/>
          </a:p>
        </p:txBody>
      </p:sp>
      <p:sp>
        <p:nvSpPr>
          <p:cNvPr id="127091" name="Text Box 115"/>
          <p:cNvSpPr txBox="1">
            <a:spLocks noChangeArrowheads="1"/>
          </p:cNvSpPr>
          <p:nvPr/>
        </p:nvSpPr>
        <p:spPr bwMode="auto">
          <a:xfrm>
            <a:off x="4975225" y="2528888"/>
            <a:ext cx="1627188" cy="26352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hu-HU" sz="1600"/>
              <a:t>Zero order holder</a:t>
            </a:r>
            <a:endParaRPr lang="hu-HU" altLang="hu-HU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7093" name="Text Box 117"/>
          <p:cNvSpPr txBox="1">
            <a:spLocks noChangeArrowheads="1"/>
          </p:cNvSpPr>
          <p:nvPr/>
        </p:nvSpPr>
        <p:spPr bwMode="auto">
          <a:xfrm>
            <a:off x="655638" y="1770063"/>
            <a:ext cx="1444625" cy="2270125"/>
          </a:xfrm>
          <a:prstGeom prst="rect">
            <a:avLst/>
          </a:prstGeom>
          <a:solidFill>
            <a:schemeClr val="hlink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lIns="17640" tIns="71640" rIns="17640" bIns="36360" anchor="ctr"/>
          <a:lstStyle/>
          <a:p>
            <a:pPr algn="ctr">
              <a:defRPr/>
            </a:pPr>
            <a:r>
              <a:rPr lang="en-US" altLang="hu-HU" b="1"/>
              <a:t>Control task</a:t>
            </a:r>
          </a:p>
          <a:p>
            <a:pPr algn="ctr">
              <a:defRPr/>
            </a:pPr>
            <a:r>
              <a:rPr lang="en-US" altLang="hu-HU" sz="1600" b="1"/>
              <a:t>Contain the error detector</a:t>
            </a:r>
          </a:p>
          <a:p>
            <a:pPr algn="ctr">
              <a:defRPr/>
            </a:pPr>
            <a:endParaRPr lang="en-US" altLang="hu-HU" b="1"/>
          </a:p>
          <a:p>
            <a:pPr algn="ctr">
              <a:defRPr/>
            </a:pPr>
            <a:r>
              <a:rPr lang="en-US" altLang="hu-HU" b="1"/>
              <a:t>Differentia equitation</a:t>
            </a:r>
            <a:endParaRPr lang="hu-HU" altLang="hu-HU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604" name="Line 119"/>
          <p:cNvSpPr>
            <a:spLocks noChangeShapeType="1"/>
          </p:cNvSpPr>
          <p:nvPr/>
        </p:nvSpPr>
        <p:spPr bwMode="auto">
          <a:xfrm flipH="1" flipV="1">
            <a:off x="4751388" y="3652838"/>
            <a:ext cx="454025" cy="1587"/>
          </a:xfrm>
          <a:prstGeom prst="line">
            <a:avLst/>
          </a:prstGeom>
          <a:noFill/>
          <a:ln w="9398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25605" name="Line 120"/>
          <p:cNvSpPr>
            <a:spLocks noChangeShapeType="1"/>
          </p:cNvSpPr>
          <p:nvPr/>
        </p:nvSpPr>
        <p:spPr bwMode="auto">
          <a:xfrm flipH="1" flipV="1">
            <a:off x="2051050" y="3644900"/>
            <a:ext cx="900113" cy="9525"/>
          </a:xfrm>
          <a:prstGeom prst="line">
            <a:avLst/>
          </a:prstGeom>
          <a:noFill/>
          <a:ln w="9398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25606" name="Line 121"/>
          <p:cNvSpPr>
            <a:spLocks noChangeShapeType="1"/>
          </p:cNvSpPr>
          <p:nvPr/>
        </p:nvSpPr>
        <p:spPr bwMode="auto">
          <a:xfrm flipV="1">
            <a:off x="3284538" y="2303463"/>
            <a:ext cx="1062037" cy="0"/>
          </a:xfrm>
          <a:prstGeom prst="line">
            <a:avLst/>
          </a:prstGeom>
          <a:noFill/>
          <a:ln w="9398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25607" name="Text Box 123"/>
          <p:cNvSpPr txBox="1">
            <a:spLocks noChangeArrowheads="1"/>
          </p:cNvSpPr>
          <p:nvPr/>
        </p:nvSpPr>
        <p:spPr bwMode="auto">
          <a:xfrm>
            <a:off x="6416675" y="3300413"/>
            <a:ext cx="573088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/>
            <a:r>
              <a:rPr lang="hu-HU" altLang="hu-HU" b="1"/>
              <a:t>y</a:t>
            </a:r>
            <a:r>
              <a:rPr lang="hu-HU" altLang="hu-HU" b="1" baseline="-25000"/>
              <a:t>M</a:t>
            </a:r>
            <a:r>
              <a:rPr lang="hu-HU" altLang="hu-HU" b="1"/>
              <a:t>(t)</a:t>
            </a:r>
          </a:p>
        </p:txBody>
      </p:sp>
      <p:sp>
        <p:nvSpPr>
          <p:cNvPr id="25608" name="Line 124"/>
          <p:cNvSpPr>
            <a:spLocks noChangeShapeType="1"/>
          </p:cNvSpPr>
          <p:nvPr/>
        </p:nvSpPr>
        <p:spPr bwMode="auto">
          <a:xfrm>
            <a:off x="6056313" y="2257425"/>
            <a:ext cx="968375" cy="1588"/>
          </a:xfrm>
          <a:prstGeom prst="line">
            <a:avLst/>
          </a:prstGeom>
          <a:noFill/>
          <a:ln w="9398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127101" name="Text Box 125"/>
          <p:cNvSpPr txBox="1">
            <a:spLocks noChangeArrowheads="1"/>
          </p:cNvSpPr>
          <p:nvPr/>
        </p:nvSpPr>
        <p:spPr bwMode="auto">
          <a:xfrm>
            <a:off x="5470525" y="1989138"/>
            <a:ext cx="606425" cy="461962"/>
          </a:xfrm>
          <a:prstGeom prst="rect">
            <a:avLst/>
          </a:prstGeom>
          <a:solidFill>
            <a:schemeClr val="hlink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17640" tIns="71640" rIns="17640" bIns="36360" anchor="ctr"/>
          <a:lstStyle/>
          <a:p>
            <a:pPr>
              <a:defRPr/>
            </a:pPr>
            <a:r>
              <a:rPr lang="en-US" altLang="hu-HU"/>
              <a:t>ZOH</a:t>
            </a:r>
            <a:endParaRPr lang="hu-HU" altLang="hu-HU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7104" name="Text Box 128"/>
          <p:cNvSpPr txBox="1">
            <a:spLocks noChangeArrowheads="1"/>
          </p:cNvSpPr>
          <p:nvPr/>
        </p:nvSpPr>
        <p:spPr bwMode="auto">
          <a:xfrm>
            <a:off x="4075113" y="3384550"/>
            <a:ext cx="720725" cy="457200"/>
          </a:xfrm>
          <a:prstGeom prst="rect">
            <a:avLst/>
          </a:prstGeom>
          <a:solidFill>
            <a:schemeClr val="hlink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lIns="17640" tIns="71640" rIns="17640" bIns="36360" anchor="ctr"/>
          <a:lstStyle/>
          <a:p>
            <a:pPr>
              <a:defRPr/>
            </a:pPr>
            <a:r>
              <a:rPr lang="hu-HU" altLang="hu-HU"/>
              <a:t>ADC</a:t>
            </a:r>
            <a:endParaRPr lang="hu-HU" altLang="hu-HU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611" name="Line 129"/>
          <p:cNvSpPr>
            <a:spLocks noChangeShapeType="1"/>
          </p:cNvSpPr>
          <p:nvPr/>
        </p:nvSpPr>
        <p:spPr bwMode="auto">
          <a:xfrm flipV="1">
            <a:off x="4886325" y="2259013"/>
            <a:ext cx="584200" cy="0"/>
          </a:xfrm>
          <a:prstGeom prst="line">
            <a:avLst/>
          </a:prstGeom>
          <a:noFill/>
          <a:ln w="9398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25612" name="Line 139"/>
          <p:cNvSpPr>
            <a:spLocks noChangeShapeType="1"/>
          </p:cNvSpPr>
          <p:nvPr/>
        </p:nvSpPr>
        <p:spPr bwMode="auto">
          <a:xfrm flipH="1">
            <a:off x="6054725" y="3652838"/>
            <a:ext cx="992188" cy="1587"/>
          </a:xfrm>
          <a:prstGeom prst="line">
            <a:avLst/>
          </a:prstGeom>
          <a:noFill/>
          <a:ln w="9398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25613" name="Line 163"/>
          <p:cNvSpPr>
            <a:spLocks noChangeShapeType="1"/>
          </p:cNvSpPr>
          <p:nvPr/>
        </p:nvSpPr>
        <p:spPr bwMode="auto">
          <a:xfrm>
            <a:off x="2103438" y="2303463"/>
            <a:ext cx="306387" cy="0"/>
          </a:xfrm>
          <a:prstGeom prst="line">
            <a:avLst/>
          </a:prstGeom>
          <a:noFill/>
          <a:ln w="9398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grpSp>
        <p:nvGrpSpPr>
          <p:cNvPr id="25614" name="Group 164"/>
          <p:cNvGrpSpPr>
            <a:grpSpLocks/>
          </p:cNvGrpSpPr>
          <p:nvPr/>
        </p:nvGrpSpPr>
        <p:grpSpPr bwMode="auto">
          <a:xfrm>
            <a:off x="2420938" y="2051050"/>
            <a:ext cx="862012" cy="420688"/>
            <a:chOff x="1369" y="703"/>
            <a:chExt cx="543" cy="265"/>
          </a:xfrm>
        </p:grpSpPr>
        <p:sp>
          <p:nvSpPr>
            <p:cNvPr id="2" name="Text Box 156"/>
            <p:cNvSpPr txBox="1">
              <a:spLocks noChangeArrowheads="1"/>
            </p:cNvSpPr>
            <p:nvPr/>
          </p:nvSpPr>
          <p:spPr bwMode="auto">
            <a:xfrm>
              <a:off x="1369" y="703"/>
              <a:ext cx="543" cy="265"/>
            </a:xfrm>
            <a:prstGeom prst="rect">
              <a:avLst/>
            </a:prstGeom>
            <a:solidFill>
              <a:schemeClr val="hlink"/>
            </a:solidFill>
            <a:ln w="9398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defRPr/>
              </a:pPr>
              <a:endParaRPr lang="hu-HU" altLang="hu-HU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25635" name="Group 157"/>
            <p:cNvGrpSpPr>
              <a:grpSpLocks/>
            </p:cNvGrpSpPr>
            <p:nvPr/>
          </p:nvGrpSpPr>
          <p:grpSpPr bwMode="auto">
            <a:xfrm>
              <a:off x="1428" y="778"/>
              <a:ext cx="423" cy="131"/>
              <a:chOff x="2063" y="793"/>
              <a:chExt cx="712" cy="212"/>
            </a:xfrm>
          </p:grpSpPr>
          <p:sp>
            <p:nvSpPr>
              <p:cNvPr id="25636" name="Line 158"/>
              <p:cNvSpPr>
                <a:spLocks noChangeShapeType="1"/>
              </p:cNvSpPr>
              <p:nvPr/>
            </p:nvSpPr>
            <p:spPr bwMode="auto">
              <a:xfrm>
                <a:off x="2063" y="1006"/>
                <a:ext cx="252" cy="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5637" name="Line 159"/>
              <p:cNvSpPr>
                <a:spLocks noChangeShapeType="1"/>
              </p:cNvSpPr>
              <p:nvPr/>
            </p:nvSpPr>
            <p:spPr bwMode="auto">
              <a:xfrm>
                <a:off x="2502" y="1006"/>
                <a:ext cx="273" cy="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5638" name="Line 160"/>
              <p:cNvSpPr>
                <a:spLocks noChangeShapeType="1"/>
              </p:cNvSpPr>
              <p:nvPr/>
            </p:nvSpPr>
            <p:spPr bwMode="auto">
              <a:xfrm flipH="1" flipV="1">
                <a:off x="2245" y="862"/>
                <a:ext cx="252" cy="139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5639" name="Line 161"/>
              <p:cNvSpPr>
                <a:spLocks noChangeShapeType="1"/>
              </p:cNvSpPr>
              <p:nvPr/>
            </p:nvSpPr>
            <p:spPr bwMode="auto">
              <a:xfrm flipH="1">
                <a:off x="2379" y="793"/>
                <a:ext cx="7" cy="139"/>
              </a:xfrm>
              <a:prstGeom prst="line">
                <a:avLst/>
              </a:prstGeom>
              <a:noFill/>
              <a:ln w="381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5640" name="Line 162"/>
              <p:cNvSpPr>
                <a:spLocks noChangeShapeType="1"/>
              </p:cNvSpPr>
              <p:nvPr/>
            </p:nvSpPr>
            <p:spPr bwMode="auto">
              <a:xfrm>
                <a:off x="2288" y="793"/>
                <a:ext cx="181" cy="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</p:grpSp>
      </p:grpSp>
      <p:sp>
        <p:nvSpPr>
          <p:cNvPr id="25615" name="AutoShape 165"/>
          <p:cNvSpPr>
            <a:spLocks noChangeAspect="1" noChangeArrowheads="1" noTextEdit="1"/>
          </p:cNvSpPr>
          <p:nvPr/>
        </p:nvSpPr>
        <p:spPr bwMode="auto">
          <a:xfrm>
            <a:off x="2665413" y="1668463"/>
            <a:ext cx="315912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5616" name="Rectangle 168"/>
          <p:cNvSpPr>
            <a:spLocks noChangeArrowheads="1"/>
          </p:cNvSpPr>
          <p:nvPr/>
        </p:nvSpPr>
        <p:spPr bwMode="auto">
          <a:xfrm>
            <a:off x="2755900" y="1695450"/>
            <a:ext cx="22701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hu-HU" altLang="hu-HU" sz="1900"/>
              <a:t>T</a:t>
            </a:r>
            <a:r>
              <a:rPr lang="hu-HU" altLang="hu-HU" sz="1900" baseline="-25000"/>
              <a:t>S</a:t>
            </a:r>
          </a:p>
        </p:txBody>
      </p:sp>
      <p:sp>
        <p:nvSpPr>
          <p:cNvPr id="127159" name="Text Box 183"/>
          <p:cNvSpPr txBox="1">
            <a:spLocks noChangeArrowheads="1"/>
          </p:cNvSpPr>
          <p:nvPr/>
        </p:nvSpPr>
        <p:spPr bwMode="auto">
          <a:xfrm>
            <a:off x="4346575" y="2033588"/>
            <a:ext cx="720725" cy="457200"/>
          </a:xfrm>
          <a:prstGeom prst="rect">
            <a:avLst/>
          </a:prstGeom>
          <a:solidFill>
            <a:schemeClr val="hlink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lIns="17640" tIns="71640" rIns="17640" bIns="36360" anchor="ctr"/>
          <a:lstStyle/>
          <a:p>
            <a:pPr>
              <a:defRPr/>
            </a:pPr>
            <a:r>
              <a:rPr lang="hu-HU" altLang="hu-HU"/>
              <a:t>D</a:t>
            </a:r>
            <a:r>
              <a:rPr lang="en-US" altLang="hu-HU"/>
              <a:t>A</a:t>
            </a:r>
            <a:r>
              <a:rPr lang="hu-HU" altLang="hu-HU"/>
              <a:t>C</a:t>
            </a:r>
            <a:endParaRPr lang="hu-HU" altLang="hu-HU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7160" name="Text Box 184"/>
          <p:cNvSpPr txBox="1">
            <a:spLocks noChangeArrowheads="1"/>
          </p:cNvSpPr>
          <p:nvPr/>
        </p:nvSpPr>
        <p:spPr bwMode="auto">
          <a:xfrm>
            <a:off x="7013575" y="1574800"/>
            <a:ext cx="1473200" cy="2270125"/>
          </a:xfrm>
          <a:prstGeom prst="rect">
            <a:avLst/>
          </a:prstGeom>
          <a:solidFill>
            <a:schemeClr val="hlink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lIns="17640" tIns="71640" rIns="17640" bIns="36360" anchor="ctr"/>
          <a:lstStyle/>
          <a:p>
            <a:pPr algn="ctr">
              <a:defRPr/>
            </a:pPr>
            <a:r>
              <a:rPr lang="en-US" altLang="hu-HU" b="1"/>
              <a:t>Process</a:t>
            </a:r>
          </a:p>
          <a:p>
            <a:pPr algn="ctr">
              <a:defRPr/>
            </a:pPr>
            <a:r>
              <a:rPr lang="en-US" altLang="hu-HU" sz="1600" b="1"/>
              <a:t>Contain the actuator and transmitter</a:t>
            </a:r>
          </a:p>
          <a:p>
            <a:pPr algn="ctr">
              <a:defRPr/>
            </a:pPr>
            <a:endParaRPr lang="en-US" altLang="hu-HU" b="1"/>
          </a:p>
          <a:p>
            <a:pPr algn="ctr">
              <a:defRPr/>
            </a:pPr>
            <a:r>
              <a:rPr lang="en-US" altLang="hu-HU" b="1"/>
              <a:t>Continuous variables</a:t>
            </a:r>
            <a:endParaRPr lang="hu-HU" altLang="hu-HU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619" name="Text Box 185"/>
          <p:cNvSpPr txBox="1">
            <a:spLocks noChangeArrowheads="1"/>
          </p:cNvSpPr>
          <p:nvPr/>
        </p:nvSpPr>
        <p:spPr bwMode="auto">
          <a:xfrm>
            <a:off x="865188" y="4362450"/>
            <a:ext cx="7258050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eaLnBrk="0" hangingPunct="0"/>
            <a:r>
              <a:rPr lang="hu-HU" altLang="hu-HU" sz="2400"/>
              <a:t>A ZOH (</a:t>
            </a:r>
            <a:r>
              <a:rPr lang="en-US" altLang="hu-HU" sz="2400"/>
              <a:t>zero order holder</a:t>
            </a:r>
            <a:r>
              <a:rPr lang="hu-HU" altLang="hu-HU" sz="2400"/>
              <a:t>) a következő mintavételig tartja az előző értéket, FOH (</a:t>
            </a:r>
            <a:r>
              <a:rPr lang="en-US" altLang="hu-HU" sz="2400"/>
              <a:t>first order holder</a:t>
            </a:r>
            <a:r>
              <a:rPr lang="hu-HU" altLang="hu-HU" sz="2400"/>
              <a:t>) interpolál az előző két mintavételi értékből.</a:t>
            </a:r>
          </a:p>
          <a:p>
            <a:pPr eaLnBrk="0" hangingPunct="0"/>
            <a:r>
              <a:rPr lang="hu-HU" altLang="hu-HU">
                <a:solidFill>
                  <a:srgbClr val="FFAB57"/>
                </a:solidFill>
              </a:rPr>
              <a:t>Hibrid rendszerekben a FOH nem jár semmi előnnyel, mert kellően sűrű a mintavétel.</a:t>
            </a:r>
          </a:p>
        </p:txBody>
      </p:sp>
      <p:grpSp>
        <p:nvGrpSpPr>
          <p:cNvPr id="25620" name="Group 164"/>
          <p:cNvGrpSpPr>
            <a:grpSpLocks/>
          </p:cNvGrpSpPr>
          <p:nvPr/>
        </p:nvGrpSpPr>
        <p:grpSpPr bwMode="auto">
          <a:xfrm>
            <a:off x="5200650" y="3429000"/>
            <a:ext cx="862013" cy="420688"/>
            <a:chOff x="1369" y="703"/>
            <a:chExt cx="543" cy="265"/>
          </a:xfrm>
        </p:grpSpPr>
        <p:sp>
          <p:nvSpPr>
            <p:cNvPr id="127132" name="Text Box 156"/>
            <p:cNvSpPr txBox="1">
              <a:spLocks noChangeArrowheads="1"/>
            </p:cNvSpPr>
            <p:nvPr/>
          </p:nvSpPr>
          <p:spPr bwMode="auto">
            <a:xfrm>
              <a:off x="1369" y="703"/>
              <a:ext cx="543" cy="265"/>
            </a:xfrm>
            <a:prstGeom prst="rect">
              <a:avLst/>
            </a:prstGeom>
            <a:solidFill>
              <a:schemeClr val="hlink"/>
            </a:solidFill>
            <a:ln w="9398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defRPr/>
              </a:pPr>
              <a:endParaRPr lang="hu-HU" altLang="hu-HU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25628" name="Group 157"/>
            <p:cNvGrpSpPr>
              <a:grpSpLocks/>
            </p:cNvGrpSpPr>
            <p:nvPr/>
          </p:nvGrpSpPr>
          <p:grpSpPr bwMode="auto">
            <a:xfrm>
              <a:off x="1428" y="778"/>
              <a:ext cx="423" cy="131"/>
              <a:chOff x="2063" y="793"/>
              <a:chExt cx="712" cy="212"/>
            </a:xfrm>
          </p:grpSpPr>
          <p:sp>
            <p:nvSpPr>
              <p:cNvPr id="25629" name="Line 158"/>
              <p:cNvSpPr>
                <a:spLocks noChangeShapeType="1"/>
              </p:cNvSpPr>
              <p:nvPr/>
            </p:nvSpPr>
            <p:spPr bwMode="auto">
              <a:xfrm>
                <a:off x="2063" y="1006"/>
                <a:ext cx="252" cy="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5630" name="Line 159"/>
              <p:cNvSpPr>
                <a:spLocks noChangeShapeType="1"/>
              </p:cNvSpPr>
              <p:nvPr/>
            </p:nvSpPr>
            <p:spPr bwMode="auto">
              <a:xfrm>
                <a:off x="2502" y="1006"/>
                <a:ext cx="273" cy="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5631" name="Line 160"/>
              <p:cNvSpPr>
                <a:spLocks noChangeShapeType="1"/>
              </p:cNvSpPr>
              <p:nvPr/>
            </p:nvSpPr>
            <p:spPr bwMode="auto">
              <a:xfrm flipH="1" flipV="1">
                <a:off x="2245" y="862"/>
                <a:ext cx="252" cy="139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5632" name="Line 161"/>
              <p:cNvSpPr>
                <a:spLocks noChangeShapeType="1"/>
              </p:cNvSpPr>
              <p:nvPr/>
            </p:nvSpPr>
            <p:spPr bwMode="auto">
              <a:xfrm flipH="1">
                <a:off x="2379" y="793"/>
                <a:ext cx="7" cy="139"/>
              </a:xfrm>
              <a:prstGeom prst="line">
                <a:avLst/>
              </a:prstGeom>
              <a:noFill/>
              <a:ln w="381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5633" name="Line 162"/>
              <p:cNvSpPr>
                <a:spLocks noChangeShapeType="1"/>
              </p:cNvSpPr>
              <p:nvPr/>
            </p:nvSpPr>
            <p:spPr bwMode="auto">
              <a:xfrm>
                <a:off x="2288" y="793"/>
                <a:ext cx="181" cy="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</p:grpSp>
      </p:grpSp>
      <p:sp>
        <p:nvSpPr>
          <p:cNvPr id="25621" name="Rectangle 168"/>
          <p:cNvSpPr>
            <a:spLocks noChangeArrowheads="1"/>
          </p:cNvSpPr>
          <p:nvPr/>
        </p:nvSpPr>
        <p:spPr bwMode="auto">
          <a:xfrm>
            <a:off x="5516563" y="3068638"/>
            <a:ext cx="2270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hu-HU" altLang="hu-HU" sz="1900"/>
              <a:t>T</a:t>
            </a:r>
            <a:r>
              <a:rPr lang="hu-HU" altLang="hu-HU" sz="1900" baseline="-25000"/>
              <a:t>S</a:t>
            </a:r>
          </a:p>
        </p:txBody>
      </p:sp>
      <p:sp>
        <p:nvSpPr>
          <p:cNvPr id="25622" name="Text Box 123"/>
          <p:cNvSpPr txBox="1">
            <a:spLocks noChangeArrowheads="1"/>
          </p:cNvSpPr>
          <p:nvPr/>
        </p:nvSpPr>
        <p:spPr bwMode="auto">
          <a:xfrm>
            <a:off x="6416675" y="1898650"/>
            <a:ext cx="52705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/>
            <a:r>
              <a:rPr lang="hu-HU" altLang="hu-HU" b="1"/>
              <a:t>u(t)</a:t>
            </a:r>
          </a:p>
        </p:txBody>
      </p:sp>
      <p:sp>
        <p:nvSpPr>
          <p:cNvPr id="25623" name="Text Box 123"/>
          <p:cNvSpPr txBox="1">
            <a:spLocks noChangeArrowheads="1"/>
          </p:cNvSpPr>
          <p:nvPr/>
        </p:nvSpPr>
        <p:spPr bwMode="auto">
          <a:xfrm>
            <a:off x="3355975" y="1944688"/>
            <a:ext cx="8556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hu-HU" altLang="hu-HU" b="1"/>
              <a:t>u</a:t>
            </a:r>
            <a:r>
              <a:rPr lang="hu-HU" altLang="hu-HU" b="1" baseline="-25000"/>
              <a:t> </a:t>
            </a:r>
            <a:r>
              <a:rPr lang="hu-HU" altLang="hu-HU" b="1"/>
              <a:t>(k-1)</a:t>
            </a:r>
          </a:p>
        </p:txBody>
      </p:sp>
      <p:sp>
        <p:nvSpPr>
          <p:cNvPr id="25624" name="Text Box 123"/>
          <p:cNvSpPr txBox="1">
            <a:spLocks noChangeArrowheads="1"/>
          </p:cNvSpPr>
          <p:nvPr/>
        </p:nvSpPr>
        <p:spPr bwMode="auto">
          <a:xfrm>
            <a:off x="2185988" y="3249613"/>
            <a:ext cx="661987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/>
            <a:r>
              <a:rPr lang="hu-HU" altLang="hu-HU" b="1"/>
              <a:t>y</a:t>
            </a:r>
            <a:r>
              <a:rPr lang="hu-HU" altLang="hu-HU" b="1" baseline="-25000"/>
              <a:t>M</a:t>
            </a:r>
            <a:r>
              <a:rPr lang="hu-HU" altLang="hu-HU" b="1"/>
              <a:t>(k)</a:t>
            </a:r>
          </a:p>
        </p:txBody>
      </p:sp>
      <p:sp>
        <p:nvSpPr>
          <p:cNvPr id="7" name="Text Box 125"/>
          <p:cNvSpPr txBox="1">
            <a:spLocks noChangeArrowheads="1"/>
          </p:cNvSpPr>
          <p:nvPr/>
        </p:nvSpPr>
        <p:spPr bwMode="auto">
          <a:xfrm>
            <a:off x="2905125" y="3416300"/>
            <a:ext cx="606425" cy="461963"/>
          </a:xfrm>
          <a:prstGeom prst="rect">
            <a:avLst/>
          </a:prstGeom>
          <a:solidFill>
            <a:schemeClr val="hlink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17640" tIns="71640" rIns="17640" bIns="36360" anchor="ctr"/>
          <a:lstStyle/>
          <a:p>
            <a:pPr>
              <a:defRPr/>
            </a:pPr>
            <a:r>
              <a:rPr lang="en-US" altLang="hu-HU"/>
              <a:t>ZOH</a:t>
            </a:r>
            <a:endParaRPr lang="hu-HU" altLang="hu-HU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626" name="Line 119"/>
          <p:cNvSpPr>
            <a:spLocks noChangeShapeType="1"/>
          </p:cNvSpPr>
          <p:nvPr/>
        </p:nvSpPr>
        <p:spPr bwMode="auto">
          <a:xfrm flipH="1" flipV="1">
            <a:off x="3490913" y="3654425"/>
            <a:ext cx="630237" cy="0"/>
          </a:xfrm>
          <a:prstGeom prst="line">
            <a:avLst/>
          </a:prstGeom>
          <a:noFill/>
          <a:ln w="9398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71475"/>
            <a:ext cx="7772400" cy="857250"/>
          </a:xfrm>
        </p:spPr>
        <p:txBody>
          <a:bodyPr lIns="18000" tIns="10800" rIns="54000" bIns="10800"/>
          <a:lstStyle/>
          <a:p>
            <a:pPr>
              <a:defRPr/>
            </a:pPr>
            <a:r>
              <a:rPr lang="hu-HU" altLang="hu-HU" sz="4000" smtClean="0"/>
              <a:t>A mintavételezés hatása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57225" y="1449388"/>
            <a:ext cx="7966075" cy="411162"/>
          </a:xfrm>
        </p:spPr>
        <p:txBody>
          <a:bodyPr lIns="18000" tIns="10800" rIns="18000" bIns="10800"/>
          <a:lstStyle/>
          <a:p>
            <a:pPr>
              <a:buFontTx/>
              <a:buNone/>
              <a:defRPr/>
            </a:pPr>
            <a:r>
              <a:rPr lang="hu-HU" altLang="hu-HU" sz="2400" smtClean="0"/>
              <a:t>Az ideális mintavétel Dirac impulzusok sorozataként definiálható.</a:t>
            </a:r>
            <a:endParaRPr lang="en-GB" altLang="hu-HU" sz="2400" smtClean="0"/>
          </a:p>
        </p:txBody>
      </p:sp>
      <p:sp>
        <p:nvSpPr>
          <p:cNvPr id="15384" name="Rectangle 4"/>
          <p:cNvSpPr>
            <a:spLocks noChangeArrowheads="1"/>
          </p:cNvSpPr>
          <p:nvPr/>
        </p:nvSpPr>
        <p:spPr bwMode="auto">
          <a:xfrm>
            <a:off x="1785938" y="2384425"/>
            <a:ext cx="5969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u-HU" sz="1800"/>
          </a:p>
        </p:txBody>
      </p:sp>
      <p:sp>
        <p:nvSpPr>
          <p:cNvPr id="15385" name="Line 5"/>
          <p:cNvSpPr>
            <a:spLocks noChangeShapeType="1"/>
          </p:cNvSpPr>
          <p:nvPr/>
        </p:nvSpPr>
        <p:spPr bwMode="auto">
          <a:xfrm flipV="1">
            <a:off x="2392363" y="4903788"/>
            <a:ext cx="0" cy="152400"/>
          </a:xfrm>
          <a:prstGeom prst="line">
            <a:avLst/>
          </a:prstGeom>
          <a:noFill/>
          <a:ln w="9360" cap="rnd">
            <a:solidFill>
              <a:srgbClr val="FFFFFF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5386" name="Line 6"/>
          <p:cNvSpPr>
            <a:spLocks noChangeShapeType="1"/>
          </p:cNvSpPr>
          <p:nvPr/>
        </p:nvSpPr>
        <p:spPr bwMode="auto">
          <a:xfrm flipV="1">
            <a:off x="2870200" y="4473575"/>
            <a:ext cx="0" cy="555625"/>
          </a:xfrm>
          <a:prstGeom prst="line">
            <a:avLst/>
          </a:prstGeom>
          <a:noFill/>
          <a:ln w="9360" cap="rnd">
            <a:solidFill>
              <a:srgbClr val="FFFFFF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5387" name="Line 7"/>
          <p:cNvSpPr>
            <a:spLocks noChangeShapeType="1"/>
          </p:cNvSpPr>
          <p:nvPr/>
        </p:nvSpPr>
        <p:spPr bwMode="auto">
          <a:xfrm flipH="1" flipV="1">
            <a:off x="3313113" y="4135438"/>
            <a:ext cx="7937" cy="887412"/>
          </a:xfrm>
          <a:prstGeom prst="line">
            <a:avLst/>
          </a:prstGeom>
          <a:noFill/>
          <a:ln w="9360" cap="rnd">
            <a:solidFill>
              <a:srgbClr val="FFFFFF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5388" name="Line 8"/>
          <p:cNvSpPr>
            <a:spLocks noChangeShapeType="1"/>
          </p:cNvSpPr>
          <p:nvPr/>
        </p:nvSpPr>
        <p:spPr bwMode="auto">
          <a:xfrm flipV="1">
            <a:off x="4843463" y="3495675"/>
            <a:ext cx="1587" cy="1506538"/>
          </a:xfrm>
          <a:prstGeom prst="line">
            <a:avLst/>
          </a:prstGeom>
          <a:noFill/>
          <a:ln w="9360" cap="rnd">
            <a:solidFill>
              <a:srgbClr val="FFFFFF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5389" name="Line 9"/>
          <p:cNvSpPr>
            <a:spLocks noChangeShapeType="1"/>
          </p:cNvSpPr>
          <p:nvPr/>
        </p:nvSpPr>
        <p:spPr bwMode="auto">
          <a:xfrm flipV="1">
            <a:off x="4383088" y="3694113"/>
            <a:ext cx="0" cy="1336675"/>
          </a:xfrm>
          <a:prstGeom prst="line">
            <a:avLst/>
          </a:prstGeom>
          <a:noFill/>
          <a:ln w="9360" cap="rnd">
            <a:solidFill>
              <a:srgbClr val="FFFFFF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5390" name="Line 10"/>
          <p:cNvSpPr>
            <a:spLocks noChangeShapeType="1"/>
          </p:cNvSpPr>
          <p:nvPr/>
        </p:nvSpPr>
        <p:spPr bwMode="auto">
          <a:xfrm flipV="1">
            <a:off x="5251450" y="3421063"/>
            <a:ext cx="11113" cy="1593850"/>
          </a:xfrm>
          <a:prstGeom prst="line">
            <a:avLst/>
          </a:prstGeom>
          <a:noFill/>
          <a:ln w="9360" cap="rnd">
            <a:solidFill>
              <a:srgbClr val="FFFFFF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83307" name="Text Box 11"/>
          <p:cNvSpPr txBox="1">
            <a:spLocks noChangeArrowheads="1"/>
          </p:cNvSpPr>
          <p:nvPr/>
        </p:nvSpPr>
        <p:spPr bwMode="auto">
          <a:xfrm>
            <a:off x="6748463" y="5037138"/>
            <a:ext cx="168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r>
              <a:rPr lang="hu-HU" altLang="hu-HU" sz="1800"/>
              <a:t>t</a:t>
            </a:r>
            <a:endParaRPr lang="hu-HU" altLang="hu-HU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392" name="Line 12"/>
          <p:cNvSpPr>
            <a:spLocks noChangeShapeType="1"/>
          </p:cNvSpPr>
          <p:nvPr/>
        </p:nvSpPr>
        <p:spPr bwMode="auto">
          <a:xfrm>
            <a:off x="1781175" y="5035550"/>
            <a:ext cx="5137150" cy="0"/>
          </a:xfrm>
          <a:prstGeom prst="line">
            <a:avLst/>
          </a:prstGeom>
          <a:noFill/>
          <a:ln w="936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15393" name="Line 13"/>
          <p:cNvSpPr>
            <a:spLocks noChangeShapeType="1"/>
          </p:cNvSpPr>
          <p:nvPr/>
        </p:nvSpPr>
        <p:spPr bwMode="auto">
          <a:xfrm flipV="1">
            <a:off x="1949450" y="2459038"/>
            <a:ext cx="0" cy="2819400"/>
          </a:xfrm>
          <a:prstGeom prst="line">
            <a:avLst/>
          </a:prstGeom>
          <a:noFill/>
          <a:ln w="936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183310" name="Text Box 14"/>
          <p:cNvSpPr txBox="1">
            <a:spLocks noChangeArrowheads="1"/>
          </p:cNvSpPr>
          <p:nvPr/>
        </p:nvSpPr>
        <p:spPr bwMode="auto">
          <a:xfrm>
            <a:off x="4756150" y="5073650"/>
            <a:ext cx="452438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r>
              <a:rPr lang="hu-HU" altLang="hu-HU"/>
              <a:t>kT</a:t>
            </a:r>
            <a:r>
              <a:rPr lang="hu-HU" altLang="hu-HU" baseline="-25000"/>
              <a:t>s</a:t>
            </a:r>
            <a:endParaRPr lang="hu-HU" altLang="hu-HU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3311" name="Text Box 15"/>
          <p:cNvSpPr txBox="1">
            <a:spLocks noChangeArrowheads="1"/>
          </p:cNvSpPr>
          <p:nvPr/>
        </p:nvSpPr>
        <p:spPr bwMode="auto">
          <a:xfrm>
            <a:off x="2303463" y="5073650"/>
            <a:ext cx="273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r>
              <a:rPr lang="en-US" altLang="hu-HU"/>
              <a:t>T</a:t>
            </a:r>
            <a:r>
              <a:rPr lang="en-US" altLang="hu-HU" baseline="-25000"/>
              <a:t>s</a:t>
            </a:r>
            <a:endParaRPr lang="en-US" altLang="hu-HU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396" name="Freeform 16"/>
          <p:cNvSpPr>
            <a:spLocks noChangeArrowheads="1"/>
          </p:cNvSpPr>
          <p:nvPr/>
        </p:nvSpPr>
        <p:spPr bwMode="auto">
          <a:xfrm>
            <a:off x="1949450" y="3363913"/>
            <a:ext cx="4799013" cy="1668462"/>
          </a:xfrm>
          <a:custGeom>
            <a:avLst/>
            <a:gdLst>
              <a:gd name="T0" fmla="*/ 0 w 4586"/>
              <a:gd name="T1" fmla="*/ 2147483647 h 1121"/>
              <a:gd name="T2" fmla="*/ 2147483647 w 4586"/>
              <a:gd name="T3" fmla="*/ 2147483647 h 1121"/>
              <a:gd name="T4" fmla="*/ 2147483647 w 4586"/>
              <a:gd name="T5" fmla="*/ 2147483647 h 1121"/>
              <a:gd name="T6" fmla="*/ 2147483647 w 4586"/>
              <a:gd name="T7" fmla="*/ 2147483647 h 1121"/>
              <a:gd name="T8" fmla="*/ 2147483647 w 4586"/>
              <a:gd name="T9" fmla="*/ 2147483647 h 1121"/>
              <a:gd name="T10" fmla="*/ 2147483647 w 4586"/>
              <a:gd name="T11" fmla="*/ 2147483647 h 1121"/>
              <a:gd name="T12" fmla="*/ 2147483647 w 4586"/>
              <a:gd name="T13" fmla="*/ 2147483647 h 1121"/>
              <a:gd name="T14" fmla="*/ 2147483647 w 4586"/>
              <a:gd name="T15" fmla="*/ 2147483647 h 1121"/>
              <a:gd name="T16" fmla="*/ 2147483647 w 4586"/>
              <a:gd name="T17" fmla="*/ 2147483647 h 1121"/>
              <a:gd name="T18" fmla="*/ 2147483647 w 4586"/>
              <a:gd name="T19" fmla="*/ 2147483647 h 112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586"/>
              <a:gd name="T31" fmla="*/ 0 h 1121"/>
              <a:gd name="T32" fmla="*/ 4586 w 4586"/>
              <a:gd name="T33" fmla="*/ 1121 h 112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586" h="1121">
                <a:moveTo>
                  <a:pt x="0" y="1121"/>
                </a:moveTo>
                <a:cubicBezTo>
                  <a:pt x="67" y="1116"/>
                  <a:pt x="135" y="1111"/>
                  <a:pt x="227" y="1087"/>
                </a:cubicBezTo>
                <a:cubicBezTo>
                  <a:pt x="319" y="1063"/>
                  <a:pt x="437" y="1040"/>
                  <a:pt x="552" y="979"/>
                </a:cubicBezTo>
                <a:cubicBezTo>
                  <a:pt x="667" y="918"/>
                  <a:pt x="781" y="802"/>
                  <a:pt x="920" y="723"/>
                </a:cubicBezTo>
                <a:cubicBezTo>
                  <a:pt x="1059" y="644"/>
                  <a:pt x="1209" y="574"/>
                  <a:pt x="1389" y="504"/>
                </a:cubicBezTo>
                <a:cubicBezTo>
                  <a:pt x="1569" y="434"/>
                  <a:pt x="1796" y="369"/>
                  <a:pt x="2002" y="305"/>
                </a:cubicBezTo>
                <a:cubicBezTo>
                  <a:pt x="2208" y="241"/>
                  <a:pt x="2400" y="166"/>
                  <a:pt x="2627" y="120"/>
                </a:cubicBezTo>
                <a:cubicBezTo>
                  <a:pt x="2854" y="74"/>
                  <a:pt x="3151" y="39"/>
                  <a:pt x="3364" y="29"/>
                </a:cubicBezTo>
                <a:cubicBezTo>
                  <a:pt x="3577" y="19"/>
                  <a:pt x="3699" y="0"/>
                  <a:pt x="3903" y="59"/>
                </a:cubicBezTo>
                <a:cubicBezTo>
                  <a:pt x="4107" y="118"/>
                  <a:pt x="4346" y="252"/>
                  <a:pt x="4586" y="386"/>
                </a:cubicBezTo>
              </a:path>
            </a:pathLst>
          </a:custGeom>
          <a:noFill/>
          <a:ln w="9398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83313" name="Text Box 17"/>
          <p:cNvSpPr txBox="1">
            <a:spLocks noChangeArrowheads="1"/>
          </p:cNvSpPr>
          <p:nvPr/>
        </p:nvSpPr>
        <p:spPr bwMode="auto">
          <a:xfrm>
            <a:off x="2771775" y="5073650"/>
            <a:ext cx="3746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r>
              <a:rPr lang="hu-HU" altLang="hu-HU"/>
              <a:t>2T</a:t>
            </a:r>
            <a:r>
              <a:rPr lang="hu-HU" altLang="hu-HU" baseline="-25000"/>
              <a:t>s</a:t>
            </a:r>
            <a:endParaRPr lang="hu-HU" altLang="hu-HU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398" name="Line 18"/>
          <p:cNvSpPr>
            <a:spLocks noChangeShapeType="1"/>
          </p:cNvSpPr>
          <p:nvPr/>
        </p:nvSpPr>
        <p:spPr bwMode="auto">
          <a:xfrm flipV="1">
            <a:off x="2381250" y="3019425"/>
            <a:ext cx="12700" cy="1847850"/>
          </a:xfrm>
          <a:prstGeom prst="line">
            <a:avLst/>
          </a:prstGeom>
          <a:noFill/>
          <a:ln w="936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183315" name="Text Box 19"/>
          <p:cNvSpPr txBox="1">
            <a:spLocks noChangeArrowheads="1"/>
          </p:cNvSpPr>
          <p:nvPr/>
        </p:nvSpPr>
        <p:spPr bwMode="auto">
          <a:xfrm>
            <a:off x="6299200" y="2870200"/>
            <a:ext cx="534988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r>
              <a:rPr lang="hu-HU" altLang="hu-HU"/>
              <a:t>y</a:t>
            </a:r>
            <a:r>
              <a:rPr lang="hu-HU" altLang="hu-HU" baseline="-25000"/>
              <a:t>M</a:t>
            </a:r>
            <a:r>
              <a:rPr lang="hu-HU" altLang="hu-HU"/>
              <a:t>(t)</a:t>
            </a:r>
            <a:endParaRPr lang="hu-HU" altLang="hu-HU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400" name="Line 20"/>
          <p:cNvSpPr>
            <a:spLocks noChangeShapeType="1"/>
          </p:cNvSpPr>
          <p:nvPr/>
        </p:nvSpPr>
        <p:spPr bwMode="auto">
          <a:xfrm flipH="1" flipV="1">
            <a:off x="2855913" y="3008313"/>
            <a:ext cx="9525" cy="1458912"/>
          </a:xfrm>
          <a:prstGeom prst="line">
            <a:avLst/>
          </a:prstGeom>
          <a:noFill/>
          <a:ln w="936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15401" name="Line 21"/>
          <p:cNvSpPr>
            <a:spLocks noChangeShapeType="1"/>
          </p:cNvSpPr>
          <p:nvPr/>
        </p:nvSpPr>
        <p:spPr bwMode="auto">
          <a:xfrm flipV="1">
            <a:off x="4383088" y="3009900"/>
            <a:ext cx="0" cy="681038"/>
          </a:xfrm>
          <a:prstGeom prst="line">
            <a:avLst/>
          </a:prstGeom>
          <a:noFill/>
          <a:ln w="936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15402" name="Line 22"/>
          <p:cNvSpPr>
            <a:spLocks noChangeShapeType="1"/>
          </p:cNvSpPr>
          <p:nvPr/>
        </p:nvSpPr>
        <p:spPr bwMode="auto">
          <a:xfrm flipV="1">
            <a:off x="4833938" y="3008313"/>
            <a:ext cx="0" cy="482600"/>
          </a:xfrm>
          <a:prstGeom prst="line">
            <a:avLst/>
          </a:prstGeom>
          <a:noFill/>
          <a:ln w="9398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15403" name="Line 23"/>
          <p:cNvSpPr>
            <a:spLocks noChangeShapeType="1"/>
          </p:cNvSpPr>
          <p:nvPr/>
        </p:nvSpPr>
        <p:spPr bwMode="auto">
          <a:xfrm flipV="1">
            <a:off x="5262563" y="3009900"/>
            <a:ext cx="0" cy="406400"/>
          </a:xfrm>
          <a:prstGeom prst="line">
            <a:avLst/>
          </a:prstGeom>
          <a:noFill/>
          <a:ln w="936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15404" name="Line 24"/>
          <p:cNvSpPr>
            <a:spLocks noChangeShapeType="1"/>
          </p:cNvSpPr>
          <p:nvPr/>
        </p:nvSpPr>
        <p:spPr bwMode="auto">
          <a:xfrm flipV="1">
            <a:off x="3311525" y="3008313"/>
            <a:ext cx="0" cy="1143000"/>
          </a:xfrm>
          <a:prstGeom prst="line">
            <a:avLst/>
          </a:prstGeom>
          <a:noFill/>
          <a:ln w="936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15405" name="Line 25"/>
          <p:cNvSpPr>
            <a:spLocks noChangeShapeType="1"/>
          </p:cNvSpPr>
          <p:nvPr/>
        </p:nvSpPr>
        <p:spPr bwMode="auto">
          <a:xfrm flipH="1">
            <a:off x="6227763" y="3213100"/>
            <a:ext cx="184150" cy="280988"/>
          </a:xfrm>
          <a:prstGeom prst="line">
            <a:avLst/>
          </a:prstGeom>
          <a:noFill/>
          <a:ln w="9398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15406" name="Line 27"/>
          <p:cNvSpPr>
            <a:spLocks noChangeShapeType="1"/>
          </p:cNvSpPr>
          <p:nvPr/>
        </p:nvSpPr>
        <p:spPr bwMode="auto">
          <a:xfrm flipH="1">
            <a:off x="3375025" y="2717800"/>
            <a:ext cx="534988" cy="573088"/>
          </a:xfrm>
          <a:prstGeom prst="line">
            <a:avLst/>
          </a:prstGeom>
          <a:noFill/>
          <a:ln w="9398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183324" name="Text Box 28"/>
          <p:cNvSpPr txBox="1">
            <a:spLocks noChangeArrowheads="1"/>
          </p:cNvSpPr>
          <p:nvPr/>
        </p:nvSpPr>
        <p:spPr bwMode="auto">
          <a:xfrm>
            <a:off x="5586413" y="3998913"/>
            <a:ext cx="8890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r>
              <a:rPr lang="hu-HU" altLang="hu-HU"/>
              <a:t>y</a:t>
            </a:r>
            <a:r>
              <a:rPr lang="hu-HU" altLang="hu-HU" baseline="-25000"/>
              <a:t>M</a:t>
            </a:r>
            <a:r>
              <a:rPr lang="hu-HU" altLang="hu-HU"/>
              <a:t>(kT</a:t>
            </a:r>
            <a:r>
              <a:rPr lang="hu-HU" altLang="hu-HU" baseline="-25000"/>
              <a:t>s</a:t>
            </a:r>
            <a:r>
              <a:rPr lang="hu-HU" altLang="hu-HU"/>
              <a:t>)</a:t>
            </a:r>
            <a:endParaRPr lang="hu-HU" altLang="hu-HU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408" name="Line 29"/>
          <p:cNvSpPr>
            <a:spLocks noChangeShapeType="1"/>
          </p:cNvSpPr>
          <p:nvPr/>
        </p:nvSpPr>
        <p:spPr bwMode="auto">
          <a:xfrm flipH="1" flipV="1">
            <a:off x="4856163" y="3497263"/>
            <a:ext cx="727075" cy="496887"/>
          </a:xfrm>
          <a:prstGeom prst="line">
            <a:avLst/>
          </a:prstGeom>
          <a:noFill/>
          <a:ln w="936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graphicFrame>
        <p:nvGraphicFramePr>
          <p:cNvPr id="15380" name="Object 20"/>
          <p:cNvGraphicFramePr>
            <a:graphicFrameLocks noChangeAspect="1"/>
          </p:cNvGraphicFramePr>
          <p:nvPr/>
        </p:nvGraphicFramePr>
        <p:xfrm>
          <a:off x="3798888" y="2160588"/>
          <a:ext cx="3195637" cy="674687"/>
        </p:xfrm>
        <a:graphic>
          <a:graphicData uri="http://schemas.openxmlformats.org/presentationml/2006/ole">
            <p:oleObj spid="_x0000_s15380" name="Equation" r:id="rId3" imgW="1295400" imgH="431800" progId="Equation.DSMT4">
              <p:embed/>
            </p:oleObj>
          </a:graphicData>
        </a:graphic>
      </p:graphicFrame>
      <p:graphicFrame>
        <p:nvGraphicFramePr>
          <p:cNvPr id="15381" name="AutoShape 21"/>
          <p:cNvGraphicFramePr>
            <a:graphicFrameLocks noChangeAspect="1"/>
          </p:cNvGraphicFramePr>
          <p:nvPr/>
        </p:nvGraphicFramePr>
        <p:xfrm>
          <a:off x="2006600" y="5408613"/>
          <a:ext cx="4770438" cy="773112"/>
        </p:xfrm>
        <a:graphic>
          <a:graphicData uri="http://schemas.openxmlformats.org/presentationml/2006/ole">
            <p:oleObj spid="_x0000_s15381" name="Equation" r:id="rId4" imgW="0" imgH="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71475"/>
            <a:ext cx="7800975" cy="1122363"/>
          </a:xfrm>
        </p:spPr>
        <p:txBody>
          <a:bodyPr lIns="18000" tIns="10800" rIns="54000" bIns="10800"/>
          <a:lstStyle/>
          <a:p>
            <a:pPr>
              <a:defRPr/>
            </a:pPr>
            <a:r>
              <a:rPr lang="hu-HU" altLang="hu-HU" sz="3600" smtClean="0"/>
              <a:t>A mintavételezett jel körfrekvencia átviteli függvénye</a:t>
            </a:r>
            <a:r>
              <a:rPr lang="hu-HU" altLang="hu-HU" sz="4000" smtClean="0"/>
              <a:t> </a:t>
            </a:r>
          </a:p>
        </p:txBody>
      </p:sp>
      <p:graphicFrame>
        <p:nvGraphicFramePr>
          <p:cNvPr id="16413" name="Object 29"/>
          <p:cNvGraphicFramePr>
            <a:graphicFrameLocks noChangeAspect="1"/>
          </p:cNvGraphicFramePr>
          <p:nvPr/>
        </p:nvGraphicFramePr>
        <p:xfrm>
          <a:off x="3851275" y="2079625"/>
          <a:ext cx="4122738" cy="777875"/>
        </p:xfrm>
        <a:graphic>
          <a:graphicData uri="http://schemas.openxmlformats.org/presentationml/2006/ole">
            <p:oleObj spid="_x0000_s16413" name="Equation" r:id="rId3" imgW="2425700" imgH="431800" progId="Equation.DSMT4">
              <p:embed/>
            </p:oleObj>
          </a:graphicData>
        </a:graphic>
      </p:graphicFrame>
      <p:sp>
        <p:nvSpPr>
          <p:cNvPr id="16417" name="Rectangle 36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u-HU" sz="1800"/>
          </a:p>
        </p:txBody>
      </p:sp>
      <p:graphicFrame>
        <p:nvGraphicFramePr>
          <p:cNvPr id="16414" name="Object 30"/>
          <p:cNvGraphicFramePr>
            <a:graphicFrameLocks noChangeAspect="1"/>
          </p:cNvGraphicFramePr>
          <p:nvPr/>
        </p:nvGraphicFramePr>
        <p:xfrm>
          <a:off x="3897313" y="3338513"/>
          <a:ext cx="4591050" cy="779462"/>
        </p:xfrm>
        <a:graphic>
          <a:graphicData uri="http://schemas.openxmlformats.org/presentationml/2006/ole">
            <p:oleObj spid="_x0000_s16414" name="Equation" r:id="rId4" imgW="2628900" imgH="495300" progId="Equation.DSMT4">
              <p:embed/>
            </p:oleObj>
          </a:graphicData>
        </a:graphic>
      </p:graphicFrame>
      <p:graphicFrame>
        <p:nvGraphicFramePr>
          <p:cNvPr id="16415" name="Object 31"/>
          <p:cNvGraphicFramePr>
            <a:graphicFrameLocks noChangeAspect="1"/>
          </p:cNvGraphicFramePr>
          <p:nvPr/>
        </p:nvGraphicFramePr>
        <p:xfrm>
          <a:off x="3492500" y="4194175"/>
          <a:ext cx="4891088" cy="762000"/>
        </p:xfrm>
        <a:graphic>
          <a:graphicData uri="http://schemas.openxmlformats.org/presentationml/2006/ole">
            <p:oleObj spid="_x0000_s16415" name="Equation" r:id="rId5" imgW="2235200" imgH="444500" progId="Equation.DSMT4">
              <p:embed/>
            </p:oleObj>
          </a:graphicData>
        </a:graphic>
      </p:graphicFrame>
      <p:sp>
        <p:nvSpPr>
          <p:cNvPr id="16418" name="Text Box 18"/>
          <p:cNvSpPr txBox="1">
            <a:spLocks noChangeArrowheads="1"/>
          </p:cNvSpPr>
          <p:nvPr/>
        </p:nvSpPr>
        <p:spPr bwMode="auto">
          <a:xfrm>
            <a:off x="657225" y="1801813"/>
            <a:ext cx="30607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400"/>
              <a:t>Az impulzus sorozat Laplace transzformáltja:</a:t>
            </a:r>
          </a:p>
        </p:txBody>
      </p:sp>
      <p:sp>
        <p:nvSpPr>
          <p:cNvPr id="16419" name="Text Box 19"/>
          <p:cNvSpPr txBox="1">
            <a:spLocks noChangeArrowheads="1"/>
          </p:cNvSpPr>
          <p:nvPr/>
        </p:nvSpPr>
        <p:spPr bwMode="auto">
          <a:xfrm>
            <a:off x="657225" y="2792413"/>
            <a:ext cx="32400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400"/>
              <a:t>Két jel szorzatának Laplace transzformáltját konvolucios integrál adja:</a:t>
            </a:r>
          </a:p>
        </p:txBody>
      </p:sp>
      <p:sp>
        <p:nvSpPr>
          <p:cNvPr id="16420" name="Text Box 20"/>
          <p:cNvSpPr txBox="1">
            <a:spLocks noChangeArrowheads="1"/>
          </p:cNvSpPr>
          <p:nvPr/>
        </p:nvSpPr>
        <p:spPr bwMode="auto">
          <a:xfrm>
            <a:off x="657225" y="5049838"/>
            <a:ext cx="7696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400"/>
              <a:t>Az eredmény végtelen sok felharmonikus összetevőt tartalmaz, ami torzítja az eredeti folytonos jel spektrumot!</a:t>
            </a:r>
          </a:p>
        </p:txBody>
      </p:sp>
      <p:sp>
        <p:nvSpPr>
          <p:cNvPr id="16421" name="Text Box 21"/>
          <p:cNvSpPr txBox="1">
            <a:spLocks noChangeArrowheads="1"/>
          </p:cNvSpPr>
          <p:nvPr/>
        </p:nvSpPr>
        <p:spPr bwMode="auto">
          <a:xfrm>
            <a:off x="701675" y="4002088"/>
            <a:ext cx="36004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400"/>
              <a:t>Az eredmény körfrekvencia tartományban: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14325"/>
            <a:ext cx="7772400" cy="857250"/>
          </a:xfrm>
        </p:spPr>
        <p:txBody>
          <a:bodyPr lIns="18000" tIns="10800" rIns="54000" bIns="10800"/>
          <a:lstStyle/>
          <a:p>
            <a:pPr>
              <a:defRPr/>
            </a:pPr>
            <a:r>
              <a:rPr lang="en-US" altLang="hu-HU" sz="4000" smtClean="0"/>
              <a:t>Shannon</a:t>
            </a:r>
            <a:r>
              <a:rPr lang="hu-HU" altLang="hu-HU" sz="4000" smtClean="0"/>
              <a:t> mintavételi törvénye</a:t>
            </a:r>
            <a:r>
              <a:rPr lang="hu-HU" altLang="hu-HU" smtClean="0"/>
              <a:t> </a:t>
            </a:r>
          </a:p>
        </p:txBody>
      </p:sp>
      <p:sp>
        <p:nvSpPr>
          <p:cNvPr id="31746" name="Line 8"/>
          <p:cNvSpPr>
            <a:spLocks noChangeShapeType="1"/>
          </p:cNvSpPr>
          <p:nvPr/>
        </p:nvSpPr>
        <p:spPr bwMode="auto">
          <a:xfrm flipV="1">
            <a:off x="1019175" y="4999038"/>
            <a:ext cx="7056438" cy="3175"/>
          </a:xfrm>
          <a:prstGeom prst="line">
            <a:avLst/>
          </a:prstGeom>
          <a:noFill/>
          <a:ln w="936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31747" name="Line 9"/>
          <p:cNvSpPr>
            <a:spLocks noChangeShapeType="1"/>
          </p:cNvSpPr>
          <p:nvPr/>
        </p:nvSpPr>
        <p:spPr bwMode="auto">
          <a:xfrm flipV="1">
            <a:off x="3414713" y="3519488"/>
            <a:ext cx="31750" cy="1647825"/>
          </a:xfrm>
          <a:prstGeom prst="line">
            <a:avLst/>
          </a:prstGeom>
          <a:noFill/>
          <a:ln w="936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31748" name="Freeform 10"/>
          <p:cNvSpPr>
            <a:spLocks noChangeArrowheads="1"/>
          </p:cNvSpPr>
          <p:nvPr/>
        </p:nvSpPr>
        <p:spPr bwMode="auto">
          <a:xfrm>
            <a:off x="2354263" y="3956050"/>
            <a:ext cx="1044575" cy="1055688"/>
          </a:xfrm>
          <a:custGeom>
            <a:avLst/>
            <a:gdLst>
              <a:gd name="T0" fmla="*/ 0 w 1050"/>
              <a:gd name="T1" fmla="*/ 2147483647 h 913"/>
              <a:gd name="T2" fmla="*/ 2147483647 w 1050"/>
              <a:gd name="T3" fmla="*/ 2147483647 h 913"/>
              <a:gd name="T4" fmla="*/ 2147483647 w 1050"/>
              <a:gd name="T5" fmla="*/ 2147483647 h 913"/>
              <a:gd name="T6" fmla="*/ 2147483647 w 1050"/>
              <a:gd name="T7" fmla="*/ 2147483647 h 913"/>
              <a:gd name="T8" fmla="*/ 2147483647 w 1050"/>
              <a:gd name="T9" fmla="*/ 0 h 9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0"/>
              <a:gd name="T16" fmla="*/ 0 h 913"/>
              <a:gd name="T17" fmla="*/ 1050 w 1050"/>
              <a:gd name="T18" fmla="*/ 913 h 9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0" h="913">
                <a:moveTo>
                  <a:pt x="0" y="900"/>
                </a:moveTo>
                <a:cubicBezTo>
                  <a:pt x="93" y="906"/>
                  <a:pt x="186" y="913"/>
                  <a:pt x="282" y="846"/>
                </a:cubicBezTo>
                <a:cubicBezTo>
                  <a:pt x="378" y="779"/>
                  <a:pt x="480" y="618"/>
                  <a:pt x="576" y="498"/>
                </a:cubicBezTo>
                <a:cubicBezTo>
                  <a:pt x="672" y="378"/>
                  <a:pt x="779" y="209"/>
                  <a:pt x="858" y="126"/>
                </a:cubicBezTo>
                <a:cubicBezTo>
                  <a:pt x="937" y="43"/>
                  <a:pt x="1009" y="21"/>
                  <a:pt x="1050" y="0"/>
                </a:cubicBezTo>
              </a:path>
            </a:pathLst>
          </a:custGeom>
          <a:noFill/>
          <a:ln w="936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31749" name="Freeform 11"/>
          <p:cNvSpPr>
            <a:spLocks noChangeArrowheads="1"/>
          </p:cNvSpPr>
          <p:nvPr/>
        </p:nvSpPr>
        <p:spPr bwMode="auto">
          <a:xfrm flipH="1">
            <a:off x="3413125" y="3956050"/>
            <a:ext cx="1046163" cy="1055688"/>
          </a:xfrm>
          <a:custGeom>
            <a:avLst/>
            <a:gdLst>
              <a:gd name="T0" fmla="*/ 0 w 1050"/>
              <a:gd name="T1" fmla="*/ 2147483647 h 913"/>
              <a:gd name="T2" fmla="*/ 2147483647 w 1050"/>
              <a:gd name="T3" fmla="*/ 2147483647 h 913"/>
              <a:gd name="T4" fmla="*/ 2147483647 w 1050"/>
              <a:gd name="T5" fmla="*/ 2147483647 h 913"/>
              <a:gd name="T6" fmla="*/ 2147483647 w 1050"/>
              <a:gd name="T7" fmla="*/ 2147483647 h 913"/>
              <a:gd name="T8" fmla="*/ 2147483647 w 1050"/>
              <a:gd name="T9" fmla="*/ 0 h 9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0"/>
              <a:gd name="T16" fmla="*/ 0 h 913"/>
              <a:gd name="T17" fmla="*/ 1050 w 1050"/>
              <a:gd name="T18" fmla="*/ 913 h 9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0" h="913">
                <a:moveTo>
                  <a:pt x="0" y="900"/>
                </a:moveTo>
                <a:cubicBezTo>
                  <a:pt x="93" y="906"/>
                  <a:pt x="186" y="913"/>
                  <a:pt x="282" y="846"/>
                </a:cubicBezTo>
                <a:cubicBezTo>
                  <a:pt x="378" y="779"/>
                  <a:pt x="480" y="618"/>
                  <a:pt x="576" y="498"/>
                </a:cubicBezTo>
                <a:cubicBezTo>
                  <a:pt x="672" y="378"/>
                  <a:pt x="779" y="209"/>
                  <a:pt x="858" y="126"/>
                </a:cubicBezTo>
                <a:cubicBezTo>
                  <a:pt x="937" y="43"/>
                  <a:pt x="1009" y="21"/>
                  <a:pt x="1050" y="0"/>
                </a:cubicBezTo>
              </a:path>
            </a:pathLst>
          </a:custGeom>
          <a:noFill/>
          <a:ln w="936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31750" name="Freeform 12"/>
          <p:cNvSpPr>
            <a:spLocks noChangeArrowheads="1"/>
          </p:cNvSpPr>
          <p:nvPr/>
        </p:nvSpPr>
        <p:spPr bwMode="auto">
          <a:xfrm flipH="1">
            <a:off x="1179513" y="3956050"/>
            <a:ext cx="1046162" cy="1055688"/>
          </a:xfrm>
          <a:custGeom>
            <a:avLst/>
            <a:gdLst>
              <a:gd name="T0" fmla="*/ 0 w 1050"/>
              <a:gd name="T1" fmla="*/ 2147483647 h 913"/>
              <a:gd name="T2" fmla="*/ 2147483647 w 1050"/>
              <a:gd name="T3" fmla="*/ 2147483647 h 913"/>
              <a:gd name="T4" fmla="*/ 2147483647 w 1050"/>
              <a:gd name="T5" fmla="*/ 2147483647 h 913"/>
              <a:gd name="T6" fmla="*/ 2147483647 w 1050"/>
              <a:gd name="T7" fmla="*/ 2147483647 h 913"/>
              <a:gd name="T8" fmla="*/ 2147483647 w 1050"/>
              <a:gd name="T9" fmla="*/ 0 h 9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0"/>
              <a:gd name="T16" fmla="*/ 0 h 913"/>
              <a:gd name="T17" fmla="*/ 1050 w 1050"/>
              <a:gd name="T18" fmla="*/ 913 h 9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0" h="913">
                <a:moveTo>
                  <a:pt x="0" y="900"/>
                </a:moveTo>
                <a:cubicBezTo>
                  <a:pt x="93" y="906"/>
                  <a:pt x="186" y="913"/>
                  <a:pt x="282" y="846"/>
                </a:cubicBezTo>
                <a:cubicBezTo>
                  <a:pt x="378" y="779"/>
                  <a:pt x="480" y="618"/>
                  <a:pt x="576" y="498"/>
                </a:cubicBezTo>
                <a:cubicBezTo>
                  <a:pt x="672" y="378"/>
                  <a:pt x="779" y="209"/>
                  <a:pt x="858" y="126"/>
                </a:cubicBezTo>
                <a:cubicBezTo>
                  <a:pt x="937" y="43"/>
                  <a:pt x="1009" y="21"/>
                  <a:pt x="1050" y="0"/>
                </a:cubicBezTo>
              </a:path>
            </a:pathLst>
          </a:custGeom>
          <a:noFill/>
          <a:ln w="936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grpSp>
        <p:nvGrpSpPr>
          <p:cNvPr id="31751" name="Group 13"/>
          <p:cNvGrpSpPr>
            <a:grpSpLocks/>
          </p:cNvGrpSpPr>
          <p:nvPr/>
        </p:nvGrpSpPr>
        <p:grpSpPr bwMode="auto">
          <a:xfrm>
            <a:off x="4581525" y="3948113"/>
            <a:ext cx="2105025" cy="1055687"/>
            <a:chOff x="3906" y="652"/>
            <a:chExt cx="2217" cy="922"/>
          </a:xfrm>
        </p:grpSpPr>
        <p:sp>
          <p:nvSpPr>
            <p:cNvPr id="31768" name="Freeform 14"/>
            <p:cNvSpPr>
              <a:spLocks noChangeArrowheads="1"/>
            </p:cNvSpPr>
            <p:nvPr/>
          </p:nvSpPr>
          <p:spPr bwMode="auto">
            <a:xfrm>
              <a:off x="3906" y="652"/>
              <a:ext cx="1101" cy="922"/>
            </a:xfrm>
            <a:custGeom>
              <a:avLst/>
              <a:gdLst>
                <a:gd name="T0" fmla="*/ 0 w 1050"/>
                <a:gd name="T1" fmla="*/ 972 h 913"/>
                <a:gd name="T2" fmla="*/ 412 w 1050"/>
                <a:gd name="T3" fmla="*/ 915 h 913"/>
                <a:gd name="T4" fmla="*/ 841 w 1050"/>
                <a:gd name="T5" fmla="*/ 538 h 913"/>
                <a:gd name="T6" fmla="*/ 1254 w 1050"/>
                <a:gd name="T7" fmla="*/ 134 h 913"/>
                <a:gd name="T8" fmla="*/ 1535 w 1050"/>
                <a:gd name="T9" fmla="*/ 0 h 9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0"/>
                <a:gd name="T16" fmla="*/ 0 h 913"/>
                <a:gd name="T17" fmla="*/ 1050 w 1050"/>
                <a:gd name="T18" fmla="*/ 913 h 9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0" h="913">
                  <a:moveTo>
                    <a:pt x="0" y="900"/>
                  </a:moveTo>
                  <a:cubicBezTo>
                    <a:pt x="93" y="906"/>
                    <a:pt x="186" y="913"/>
                    <a:pt x="282" y="846"/>
                  </a:cubicBezTo>
                  <a:cubicBezTo>
                    <a:pt x="378" y="779"/>
                    <a:pt x="480" y="618"/>
                    <a:pt x="576" y="498"/>
                  </a:cubicBezTo>
                  <a:cubicBezTo>
                    <a:pt x="672" y="378"/>
                    <a:pt x="779" y="209"/>
                    <a:pt x="858" y="126"/>
                  </a:cubicBezTo>
                  <a:cubicBezTo>
                    <a:pt x="937" y="43"/>
                    <a:pt x="1009" y="21"/>
                    <a:pt x="1050" y="0"/>
                  </a:cubicBezTo>
                </a:path>
              </a:pathLst>
            </a:custGeom>
            <a:noFill/>
            <a:ln w="93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769" name="Freeform 15"/>
            <p:cNvSpPr>
              <a:spLocks noChangeArrowheads="1"/>
            </p:cNvSpPr>
            <p:nvPr/>
          </p:nvSpPr>
          <p:spPr bwMode="auto">
            <a:xfrm flipH="1">
              <a:off x="5022" y="652"/>
              <a:ext cx="1101" cy="922"/>
            </a:xfrm>
            <a:custGeom>
              <a:avLst/>
              <a:gdLst>
                <a:gd name="T0" fmla="*/ 0 w 1050"/>
                <a:gd name="T1" fmla="*/ 972 h 913"/>
                <a:gd name="T2" fmla="*/ 412 w 1050"/>
                <a:gd name="T3" fmla="*/ 915 h 913"/>
                <a:gd name="T4" fmla="*/ 841 w 1050"/>
                <a:gd name="T5" fmla="*/ 538 h 913"/>
                <a:gd name="T6" fmla="*/ 1254 w 1050"/>
                <a:gd name="T7" fmla="*/ 134 h 913"/>
                <a:gd name="T8" fmla="*/ 1535 w 1050"/>
                <a:gd name="T9" fmla="*/ 0 h 9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0"/>
                <a:gd name="T16" fmla="*/ 0 h 913"/>
                <a:gd name="T17" fmla="*/ 1050 w 1050"/>
                <a:gd name="T18" fmla="*/ 913 h 9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0" h="913">
                  <a:moveTo>
                    <a:pt x="0" y="900"/>
                  </a:moveTo>
                  <a:cubicBezTo>
                    <a:pt x="93" y="906"/>
                    <a:pt x="186" y="913"/>
                    <a:pt x="282" y="846"/>
                  </a:cubicBezTo>
                  <a:cubicBezTo>
                    <a:pt x="378" y="779"/>
                    <a:pt x="480" y="618"/>
                    <a:pt x="576" y="498"/>
                  </a:cubicBezTo>
                  <a:cubicBezTo>
                    <a:pt x="672" y="378"/>
                    <a:pt x="779" y="209"/>
                    <a:pt x="858" y="126"/>
                  </a:cubicBezTo>
                  <a:cubicBezTo>
                    <a:pt x="937" y="43"/>
                    <a:pt x="1009" y="21"/>
                    <a:pt x="1050" y="0"/>
                  </a:cubicBezTo>
                </a:path>
              </a:pathLst>
            </a:custGeom>
            <a:noFill/>
            <a:ln w="93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31752" name="Freeform 16"/>
          <p:cNvSpPr>
            <a:spLocks noChangeArrowheads="1"/>
          </p:cNvSpPr>
          <p:nvPr/>
        </p:nvSpPr>
        <p:spPr bwMode="auto">
          <a:xfrm>
            <a:off x="6724650" y="3956050"/>
            <a:ext cx="1044575" cy="1055688"/>
          </a:xfrm>
          <a:custGeom>
            <a:avLst/>
            <a:gdLst>
              <a:gd name="T0" fmla="*/ 0 w 1050"/>
              <a:gd name="T1" fmla="*/ 2147483647 h 913"/>
              <a:gd name="T2" fmla="*/ 2147483647 w 1050"/>
              <a:gd name="T3" fmla="*/ 2147483647 h 913"/>
              <a:gd name="T4" fmla="*/ 2147483647 w 1050"/>
              <a:gd name="T5" fmla="*/ 2147483647 h 913"/>
              <a:gd name="T6" fmla="*/ 2147483647 w 1050"/>
              <a:gd name="T7" fmla="*/ 2147483647 h 913"/>
              <a:gd name="T8" fmla="*/ 2147483647 w 1050"/>
              <a:gd name="T9" fmla="*/ 0 h 9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0"/>
              <a:gd name="T16" fmla="*/ 0 h 913"/>
              <a:gd name="T17" fmla="*/ 1050 w 1050"/>
              <a:gd name="T18" fmla="*/ 913 h 9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0" h="913">
                <a:moveTo>
                  <a:pt x="0" y="900"/>
                </a:moveTo>
                <a:cubicBezTo>
                  <a:pt x="93" y="906"/>
                  <a:pt x="186" y="913"/>
                  <a:pt x="282" y="846"/>
                </a:cubicBezTo>
                <a:cubicBezTo>
                  <a:pt x="378" y="779"/>
                  <a:pt x="480" y="618"/>
                  <a:pt x="576" y="498"/>
                </a:cubicBezTo>
                <a:cubicBezTo>
                  <a:pt x="672" y="378"/>
                  <a:pt x="779" y="209"/>
                  <a:pt x="858" y="126"/>
                </a:cubicBezTo>
                <a:cubicBezTo>
                  <a:pt x="937" y="43"/>
                  <a:pt x="1009" y="21"/>
                  <a:pt x="1050" y="0"/>
                </a:cubicBezTo>
              </a:path>
            </a:pathLst>
          </a:custGeom>
          <a:noFill/>
          <a:ln w="936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grpSp>
        <p:nvGrpSpPr>
          <p:cNvPr id="31753" name="Group 17"/>
          <p:cNvGrpSpPr>
            <a:grpSpLocks/>
          </p:cNvGrpSpPr>
          <p:nvPr/>
        </p:nvGrpSpPr>
        <p:grpSpPr bwMode="auto">
          <a:xfrm>
            <a:off x="2268538" y="4379913"/>
            <a:ext cx="2214562" cy="622300"/>
            <a:chOff x="1470" y="1029"/>
            <a:chExt cx="2331" cy="543"/>
          </a:xfrm>
        </p:grpSpPr>
        <p:sp>
          <p:nvSpPr>
            <p:cNvPr id="31765" name="Line 18"/>
            <p:cNvSpPr>
              <a:spLocks noChangeShapeType="1"/>
            </p:cNvSpPr>
            <p:nvPr/>
          </p:nvSpPr>
          <p:spPr bwMode="auto">
            <a:xfrm flipV="1">
              <a:off x="1470" y="1035"/>
              <a:ext cx="9" cy="537"/>
            </a:xfrm>
            <a:prstGeom prst="line">
              <a:avLst/>
            </a:prstGeom>
            <a:noFill/>
            <a:ln w="936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31766" name="Line 19"/>
            <p:cNvSpPr>
              <a:spLocks noChangeShapeType="1"/>
            </p:cNvSpPr>
            <p:nvPr/>
          </p:nvSpPr>
          <p:spPr bwMode="auto">
            <a:xfrm flipV="1">
              <a:off x="3792" y="1029"/>
              <a:ext cx="9" cy="537"/>
            </a:xfrm>
            <a:prstGeom prst="line">
              <a:avLst/>
            </a:prstGeom>
            <a:noFill/>
            <a:ln w="936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31767" name="Line 20"/>
            <p:cNvSpPr>
              <a:spLocks noChangeShapeType="1"/>
            </p:cNvSpPr>
            <p:nvPr/>
          </p:nvSpPr>
          <p:spPr bwMode="auto">
            <a:xfrm>
              <a:off x="1476" y="1030"/>
              <a:ext cx="2319" cy="0"/>
            </a:xfrm>
            <a:prstGeom prst="line">
              <a:avLst/>
            </a:prstGeom>
            <a:noFill/>
            <a:ln w="936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31754" name="Line 22"/>
          <p:cNvSpPr>
            <a:spLocks noChangeShapeType="1"/>
          </p:cNvSpPr>
          <p:nvPr/>
        </p:nvSpPr>
        <p:spPr bwMode="auto">
          <a:xfrm flipV="1">
            <a:off x="5634038" y="4922838"/>
            <a:ext cx="0" cy="127000"/>
          </a:xfrm>
          <a:prstGeom prst="line">
            <a:avLst/>
          </a:prstGeom>
          <a:noFill/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31755" name="Line 23"/>
          <p:cNvSpPr>
            <a:spLocks noChangeShapeType="1"/>
          </p:cNvSpPr>
          <p:nvPr/>
        </p:nvSpPr>
        <p:spPr bwMode="auto">
          <a:xfrm>
            <a:off x="1177925" y="4924425"/>
            <a:ext cx="0" cy="141288"/>
          </a:xfrm>
          <a:prstGeom prst="line">
            <a:avLst/>
          </a:prstGeom>
          <a:noFill/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31756" name="Line 27"/>
          <p:cNvSpPr>
            <a:spLocks noChangeShapeType="1"/>
          </p:cNvSpPr>
          <p:nvPr/>
        </p:nvSpPr>
        <p:spPr bwMode="auto">
          <a:xfrm flipH="1" flipV="1">
            <a:off x="7780338" y="4922838"/>
            <a:ext cx="9525" cy="155575"/>
          </a:xfrm>
          <a:prstGeom prst="line">
            <a:avLst/>
          </a:prstGeom>
          <a:noFill/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31757" name="Text Box 27"/>
          <p:cNvSpPr txBox="1">
            <a:spLocks noChangeArrowheads="1"/>
          </p:cNvSpPr>
          <p:nvPr/>
        </p:nvSpPr>
        <p:spPr bwMode="auto">
          <a:xfrm>
            <a:off x="3178175" y="4060825"/>
            <a:ext cx="2698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800"/>
              <a:t>T</a:t>
            </a:r>
            <a:r>
              <a:rPr lang="hu-HU" sz="1800" baseline="-25000"/>
              <a:t>S</a:t>
            </a:r>
          </a:p>
        </p:txBody>
      </p:sp>
      <p:sp>
        <p:nvSpPr>
          <p:cNvPr id="31758" name="Text Box 28"/>
          <p:cNvSpPr txBox="1">
            <a:spLocks noChangeArrowheads="1"/>
          </p:cNvSpPr>
          <p:nvPr/>
        </p:nvSpPr>
        <p:spPr bwMode="auto">
          <a:xfrm>
            <a:off x="1108075" y="5095875"/>
            <a:ext cx="3159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800"/>
              <a:t>-</a:t>
            </a:r>
            <a:r>
              <a:rPr lang="el-GR" sz="1800"/>
              <a:t>ω</a:t>
            </a:r>
            <a:r>
              <a:rPr lang="hu-HU" sz="1800" baseline="-25000"/>
              <a:t>S</a:t>
            </a:r>
            <a:endParaRPr lang="hu-HU" sz="1800"/>
          </a:p>
        </p:txBody>
      </p:sp>
      <p:sp>
        <p:nvSpPr>
          <p:cNvPr id="31759" name="Text Box 29"/>
          <p:cNvSpPr txBox="1">
            <a:spLocks noChangeArrowheads="1"/>
          </p:cNvSpPr>
          <p:nvPr/>
        </p:nvSpPr>
        <p:spPr bwMode="auto">
          <a:xfrm>
            <a:off x="5564188" y="5051425"/>
            <a:ext cx="2698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l-GR" sz="1800"/>
              <a:t>ω</a:t>
            </a:r>
            <a:r>
              <a:rPr lang="hu-HU" sz="1800" baseline="-25000"/>
              <a:t>S</a:t>
            </a:r>
            <a:endParaRPr lang="hu-HU" sz="1800"/>
          </a:p>
        </p:txBody>
      </p:sp>
      <p:sp>
        <p:nvSpPr>
          <p:cNvPr id="31760" name="Text Box 30"/>
          <p:cNvSpPr txBox="1">
            <a:spLocks noChangeArrowheads="1"/>
          </p:cNvSpPr>
          <p:nvPr/>
        </p:nvSpPr>
        <p:spPr bwMode="auto">
          <a:xfrm>
            <a:off x="7634288" y="5051425"/>
            <a:ext cx="3159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800"/>
              <a:t>2</a:t>
            </a:r>
            <a:r>
              <a:rPr lang="el-GR" sz="1800"/>
              <a:t>ω</a:t>
            </a:r>
            <a:r>
              <a:rPr lang="hu-HU" sz="1800" baseline="-25000"/>
              <a:t>S</a:t>
            </a:r>
            <a:endParaRPr lang="hu-HU" sz="1800"/>
          </a:p>
        </p:txBody>
      </p:sp>
      <p:sp>
        <p:nvSpPr>
          <p:cNvPr id="31761" name="Text Box 31"/>
          <p:cNvSpPr txBox="1">
            <a:spLocks noChangeArrowheads="1"/>
          </p:cNvSpPr>
          <p:nvPr/>
        </p:nvSpPr>
        <p:spPr bwMode="auto">
          <a:xfrm>
            <a:off x="7904163" y="4691063"/>
            <a:ext cx="1793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l-GR" sz="1800"/>
              <a:t>ω</a:t>
            </a:r>
            <a:endParaRPr lang="hu-HU" sz="1800"/>
          </a:p>
        </p:txBody>
      </p:sp>
      <p:sp>
        <p:nvSpPr>
          <p:cNvPr id="31762" name="Text Box 32"/>
          <p:cNvSpPr txBox="1">
            <a:spLocks noChangeArrowheads="1"/>
          </p:cNvSpPr>
          <p:nvPr/>
        </p:nvSpPr>
        <p:spPr bwMode="auto">
          <a:xfrm>
            <a:off x="4257675" y="5051425"/>
            <a:ext cx="495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l-GR" sz="1800"/>
              <a:t>ω</a:t>
            </a:r>
            <a:r>
              <a:rPr lang="hu-HU" sz="1800" baseline="-25000"/>
              <a:t>S</a:t>
            </a:r>
            <a:r>
              <a:rPr lang="hu-HU" sz="1800"/>
              <a:t>/2</a:t>
            </a:r>
          </a:p>
        </p:txBody>
      </p:sp>
      <p:sp>
        <p:nvSpPr>
          <p:cNvPr id="31763" name="Text Box 33"/>
          <p:cNvSpPr txBox="1">
            <a:spLocks noChangeArrowheads="1"/>
          </p:cNvSpPr>
          <p:nvPr/>
        </p:nvSpPr>
        <p:spPr bwMode="auto">
          <a:xfrm>
            <a:off x="836613" y="1314450"/>
            <a:ext cx="7291387" cy="200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400"/>
              <a:t>Az eredeti folytonos jelspektrum helyreállítható, ha az eredeti folytonos jel sávkorlátozott.</a:t>
            </a:r>
          </a:p>
          <a:p>
            <a:pPr>
              <a:spcBef>
                <a:spcPct val="50000"/>
              </a:spcBef>
            </a:pPr>
            <a:r>
              <a:rPr lang="hu-HU" sz="2400"/>
              <a:t>A mintavételi gyakoriság legalább a kétszerese kell, hogy legyen, mint a sávkorláti körfrekvencia és T</a:t>
            </a:r>
            <a:r>
              <a:rPr lang="hu-HU" sz="2400" baseline="-25000"/>
              <a:t>S</a:t>
            </a:r>
            <a:r>
              <a:rPr lang="hu-HU" sz="2400"/>
              <a:t> erősítésű sáv-szűrőt kell alkalmazni.</a:t>
            </a:r>
          </a:p>
        </p:txBody>
      </p:sp>
      <p:sp>
        <p:nvSpPr>
          <p:cNvPr id="31764" name="Text Box 34"/>
          <p:cNvSpPr txBox="1">
            <a:spLocks noChangeArrowheads="1"/>
          </p:cNvSpPr>
          <p:nvPr/>
        </p:nvSpPr>
        <p:spPr bwMode="auto">
          <a:xfrm>
            <a:off x="927100" y="5678488"/>
            <a:ext cx="7291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hu-HU">
                <a:solidFill>
                  <a:srgbClr val="FFAB57"/>
                </a:solidFill>
              </a:rPr>
              <a:t>A negatív körfrekvencia tartomány csak elméleti kiegészítés!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14325"/>
            <a:ext cx="7772400" cy="857250"/>
          </a:xfrm>
        </p:spPr>
        <p:txBody>
          <a:bodyPr lIns="18000" tIns="10800" rIns="54000" bIns="10800"/>
          <a:lstStyle/>
          <a:p>
            <a:pPr>
              <a:defRPr/>
            </a:pPr>
            <a:r>
              <a:rPr lang="hu-HU" altLang="hu-HU" sz="4000" smtClean="0"/>
              <a:t>A valóságos folyamat</a:t>
            </a:r>
            <a:r>
              <a:rPr lang="hu-HU" altLang="hu-HU" smtClean="0"/>
              <a:t> </a:t>
            </a:r>
          </a:p>
        </p:txBody>
      </p:sp>
      <p:sp>
        <p:nvSpPr>
          <p:cNvPr id="32770" name="Rectangle 28"/>
          <p:cNvSpPr>
            <a:spLocks noChangeArrowheads="1"/>
          </p:cNvSpPr>
          <p:nvPr/>
        </p:nvSpPr>
        <p:spPr bwMode="auto">
          <a:xfrm>
            <a:off x="571500" y="2019300"/>
            <a:ext cx="7667625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u-HU" sz="1800"/>
          </a:p>
        </p:txBody>
      </p:sp>
      <p:sp>
        <p:nvSpPr>
          <p:cNvPr id="32771" name="Line 31"/>
          <p:cNvSpPr>
            <a:spLocks noChangeShapeType="1"/>
          </p:cNvSpPr>
          <p:nvPr/>
        </p:nvSpPr>
        <p:spPr bwMode="auto">
          <a:xfrm>
            <a:off x="693738" y="2708275"/>
            <a:ext cx="7451725" cy="3175"/>
          </a:xfrm>
          <a:prstGeom prst="line">
            <a:avLst/>
          </a:prstGeom>
          <a:noFill/>
          <a:ln w="9398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32772" name="Freeform 32"/>
          <p:cNvSpPr>
            <a:spLocks noChangeArrowheads="1"/>
          </p:cNvSpPr>
          <p:nvPr/>
        </p:nvSpPr>
        <p:spPr bwMode="auto">
          <a:xfrm flipH="1">
            <a:off x="3214688" y="1779588"/>
            <a:ext cx="1987550" cy="931862"/>
          </a:xfrm>
          <a:custGeom>
            <a:avLst/>
            <a:gdLst>
              <a:gd name="T0" fmla="*/ 0 w 1050"/>
              <a:gd name="T1" fmla="*/ 2147483647 h 913"/>
              <a:gd name="T2" fmla="*/ 2147483647 w 1050"/>
              <a:gd name="T3" fmla="*/ 2147483647 h 913"/>
              <a:gd name="T4" fmla="*/ 2147483647 w 1050"/>
              <a:gd name="T5" fmla="*/ 2147483647 h 913"/>
              <a:gd name="T6" fmla="*/ 2147483647 w 1050"/>
              <a:gd name="T7" fmla="*/ 2147483647 h 913"/>
              <a:gd name="T8" fmla="*/ 2147483647 w 1050"/>
              <a:gd name="T9" fmla="*/ 0 h 9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0"/>
              <a:gd name="T16" fmla="*/ 0 h 913"/>
              <a:gd name="T17" fmla="*/ 1050 w 1050"/>
              <a:gd name="T18" fmla="*/ 913 h 9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0" h="913">
                <a:moveTo>
                  <a:pt x="0" y="900"/>
                </a:moveTo>
                <a:cubicBezTo>
                  <a:pt x="93" y="906"/>
                  <a:pt x="186" y="913"/>
                  <a:pt x="282" y="846"/>
                </a:cubicBezTo>
                <a:cubicBezTo>
                  <a:pt x="378" y="779"/>
                  <a:pt x="480" y="618"/>
                  <a:pt x="576" y="498"/>
                </a:cubicBezTo>
                <a:cubicBezTo>
                  <a:pt x="672" y="378"/>
                  <a:pt x="779" y="209"/>
                  <a:pt x="858" y="126"/>
                </a:cubicBezTo>
                <a:cubicBezTo>
                  <a:pt x="937" y="43"/>
                  <a:pt x="1009" y="21"/>
                  <a:pt x="1050" y="0"/>
                </a:cubicBezTo>
              </a:path>
            </a:pathLst>
          </a:custGeom>
          <a:noFill/>
          <a:ln w="9398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32773" name="Line 33"/>
          <p:cNvSpPr>
            <a:spLocks noChangeShapeType="1"/>
          </p:cNvSpPr>
          <p:nvPr/>
        </p:nvSpPr>
        <p:spPr bwMode="auto">
          <a:xfrm flipV="1">
            <a:off x="5567363" y="2633663"/>
            <a:ext cx="0" cy="112712"/>
          </a:xfrm>
          <a:prstGeom prst="line">
            <a:avLst/>
          </a:prstGeom>
          <a:noFill/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32774" name="Line 34"/>
          <p:cNvSpPr>
            <a:spLocks noChangeShapeType="1"/>
          </p:cNvSpPr>
          <p:nvPr/>
        </p:nvSpPr>
        <p:spPr bwMode="auto">
          <a:xfrm>
            <a:off x="862013" y="2635250"/>
            <a:ext cx="0" cy="123825"/>
          </a:xfrm>
          <a:prstGeom prst="line">
            <a:avLst/>
          </a:prstGeom>
          <a:noFill/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32775" name="Freeform 35"/>
          <p:cNvSpPr>
            <a:spLocks noChangeArrowheads="1"/>
          </p:cNvSpPr>
          <p:nvPr/>
        </p:nvSpPr>
        <p:spPr bwMode="auto">
          <a:xfrm>
            <a:off x="1211263" y="1779588"/>
            <a:ext cx="1989137" cy="931862"/>
          </a:xfrm>
          <a:custGeom>
            <a:avLst/>
            <a:gdLst>
              <a:gd name="T0" fmla="*/ 0 w 1050"/>
              <a:gd name="T1" fmla="*/ 2147483647 h 913"/>
              <a:gd name="T2" fmla="*/ 2147483647 w 1050"/>
              <a:gd name="T3" fmla="*/ 2147483647 h 913"/>
              <a:gd name="T4" fmla="*/ 2147483647 w 1050"/>
              <a:gd name="T5" fmla="*/ 2147483647 h 913"/>
              <a:gd name="T6" fmla="*/ 2147483647 w 1050"/>
              <a:gd name="T7" fmla="*/ 2147483647 h 913"/>
              <a:gd name="T8" fmla="*/ 2147483647 w 1050"/>
              <a:gd name="T9" fmla="*/ 0 h 9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0"/>
              <a:gd name="T16" fmla="*/ 0 h 913"/>
              <a:gd name="T17" fmla="*/ 1050 w 1050"/>
              <a:gd name="T18" fmla="*/ 913 h 9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0" h="913">
                <a:moveTo>
                  <a:pt x="0" y="900"/>
                </a:moveTo>
                <a:cubicBezTo>
                  <a:pt x="93" y="906"/>
                  <a:pt x="186" y="913"/>
                  <a:pt x="282" y="846"/>
                </a:cubicBezTo>
                <a:cubicBezTo>
                  <a:pt x="378" y="779"/>
                  <a:pt x="480" y="618"/>
                  <a:pt x="576" y="498"/>
                </a:cubicBezTo>
                <a:cubicBezTo>
                  <a:pt x="672" y="378"/>
                  <a:pt x="779" y="209"/>
                  <a:pt x="858" y="126"/>
                </a:cubicBezTo>
                <a:cubicBezTo>
                  <a:pt x="937" y="43"/>
                  <a:pt x="1009" y="21"/>
                  <a:pt x="1050" y="0"/>
                </a:cubicBezTo>
              </a:path>
            </a:pathLst>
          </a:custGeom>
          <a:noFill/>
          <a:ln w="9398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32776" name="Freeform 36"/>
          <p:cNvSpPr>
            <a:spLocks noChangeArrowheads="1"/>
          </p:cNvSpPr>
          <p:nvPr/>
        </p:nvSpPr>
        <p:spPr bwMode="auto">
          <a:xfrm>
            <a:off x="3581400" y="1779588"/>
            <a:ext cx="1989138" cy="931862"/>
          </a:xfrm>
          <a:custGeom>
            <a:avLst/>
            <a:gdLst>
              <a:gd name="T0" fmla="*/ 0 w 1050"/>
              <a:gd name="T1" fmla="*/ 2147483647 h 913"/>
              <a:gd name="T2" fmla="*/ 2147483647 w 1050"/>
              <a:gd name="T3" fmla="*/ 2147483647 h 913"/>
              <a:gd name="T4" fmla="*/ 2147483647 w 1050"/>
              <a:gd name="T5" fmla="*/ 2147483647 h 913"/>
              <a:gd name="T6" fmla="*/ 2147483647 w 1050"/>
              <a:gd name="T7" fmla="*/ 2147483647 h 913"/>
              <a:gd name="T8" fmla="*/ 2147483647 w 1050"/>
              <a:gd name="T9" fmla="*/ 0 h 9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0"/>
              <a:gd name="T16" fmla="*/ 0 h 913"/>
              <a:gd name="T17" fmla="*/ 1050 w 1050"/>
              <a:gd name="T18" fmla="*/ 913 h 9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0" h="913">
                <a:moveTo>
                  <a:pt x="0" y="900"/>
                </a:moveTo>
                <a:cubicBezTo>
                  <a:pt x="93" y="906"/>
                  <a:pt x="186" y="913"/>
                  <a:pt x="282" y="846"/>
                </a:cubicBezTo>
                <a:cubicBezTo>
                  <a:pt x="378" y="779"/>
                  <a:pt x="480" y="618"/>
                  <a:pt x="576" y="498"/>
                </a:cubicBezTo>
                <a:cubicBezTo>
                  <a:pt x="672" y="378"/>
                  <a:pt x="779" y="209"/>
                  <a:pt x="858" y="126"/>
                </a:cubicBezTo>
                <a:cubicBezTo>
                  <a:pt x="937" y="43"/>
                  <a:pt x="1009" y="21"/>
                  <a:pt x="1050" y="0"/>
                </a:cubicBezTo>
              </a:path>
            </a:pathLst>
          </a:custGeom>
          <a:noFill/>
          <a:ln w="9398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32777" name="Freeform 37"/>
          <p:cNvSpPr>
            <a:spLocks noChangeArrowheads="1"/>
          </p:cNvSpPr>
          <p:nvPr/>
        </p:nvSpPr>
        <p:spPr bwMode="auto">
          <a:xfrm flipH="1">
            <a:off x="5548313" y="1779588"/>
            <a:ext cx="1987550" cy="931862"/>
          </a:xfrm>
          <a:custGeom>
            <a:avLst/>
            <a:gdLst>
              <a:gd name="T0" fmla="*/ 0 w 1050"/>
              <a:gd name="T1" fmla="*/ 2147483647 h 913"/>
              <a:gd name="T2" fmla="*/ 2147483647 w 1050"/>
              <a:gd name="T3" fmla="*/ 2147483647 h 913"/>
              <a:gd name="T4" fmla="*/ 2147483647 w 1050"/>
              <a:gd name="T5" fmla="*/ 2147483647 h 913"/>
              <a:gd name="T6" fmla="*/ 2147483647 w 1050"/>
              <a:gd name="T7" fmla="*/ 2147483647 h 913"/>
              <a:gd name="T8" fmla="*/ 2147483647 w 1050"/>
              <a:gd name="T9" fmla="*/ 0 h 9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0"/>
              <a:gd name="T16" fmla="*/ 0 h 913"/>
              <a:gd name="T17" fmla="*/ 1050 w 1050"/>
              <a:gd name="T18" fmla="*/ 913 h 9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0" h="913">
                <a:moveTo>
                  <a:pt x="0" y="900"/>
                </a:moveTo>
                <a:cubicBezTo>
                  <a:pt x="93" y="906"/>
                  <a:pt x="186" y="913"/>
                  <a:pt x="282" y="846"/>
                </a:cubicBezTo>
                <a:cubicBezTo>
                  <a:pt x="378" y="779"/>
                  <a:pt x="480" y="618"/>
                  <a:pt x="576" y="498"/>
                </a:cubicBezTo>
                <a:cubicBezTo>
                  <a:pt x="672" y="378"/>
                  <a:pt x="779" y="209"/>
                  <a:pt x="858" y="126"/>
                </a:cubicBezTo>
                <a:cubicBezTo>
                  <a:pt x="937" y="43"/>
                  <a:pt x="1009" y="21"/>
                  <a:pt x="1050" y="0"/>
                </a:cubicBezTo>
              </a:path>
            </a:pathLst>
          </a:custGeom>
          <a:noFill/>
          <a:ln w="9398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32778" name="Freeform 38"/>
          <p:cNvSpPr>
            <a:spLocks noChangeArrowheads="1"/>
          </p:cNvSpPr>
          <p:nvPr/>
        </p:nvSpPr>
        <p:spPr bwMode="auto">
          <a:xfrm>
            <a:off x="5718175" y="1779588"/>
            <a:ext cx="1987550" cy="931862"/>
          </a:xfrm>
          <a:custGeom>
            <a:avLst/>
            <a:gdLst>
              <a:gd name="T0" fmla="*/ 0 w 1050"/>
              <a:gd name="T1" fmla="*/ 2147483647 h 913"/>
              <a:gd name="T2" fmla="*/ 2147483647 w 1050"/>
              <a:gd name="T3" fmla="*/ 2147483647 h 913"/>
              <a:gd name="T4" fmla="*/ 2147483647 w 1050"/>
              <a:gd name="T5" fmla="*/ 2147483647 h 913"/>
              <a:gd name="T6" fmla="*/ 2147483647 w 1050"/>
              <a:gd name="T7" fmla="*/ 2147483647 h 913"/>
              <a:gd name="T8" fmla="*/ 2147483647 w 1050"/>
              <a:gd name="T9" fmla="*/ 0 h 9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0"/>
              <a:gd name="T16" fmla="*/ 0 h 913"/>
              <a:gd name="T17" fmla="*/ 1050 w 1050"/>
              <a:gd name="T18" fmla="*/ 913 h 9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0" h="913">
                <a:moveTo>
                  <a:pt x="0" y="900"/>
                </a:moveTo>
                <a:cubicBezTo>
                  <a:pt x="93" y="906"/>
                  <a:pt x="186" y="913"/>
                  <a:pt x="282" y="846"/>
                </a:cubicBezTo>
                <a:cubicBezTo>
                  <a:pt x="378" y="779"/>
                  <a:pt x="480" y="618"/>
                  <a:pt x="576" y="498"/>
                </a:cubicBezTo>
                <a:cubicBezTo>
                  <a:pt x="672" y="378"/>
                  <a:pt x="779" y="209"/>
                  <a:pt x="858" y="126"/>
                </a:cubicBezTo>
                <a:cubicBezTo>
                  <a:pt x="937" y="43"/>
                  <a:pt x="1009" y="21"/>
                  <a:pt x="1050" y="0"/>
                </a:cubicBezTo>
              </a:path>
            </a:pathLst>
          </a:custGeom>
          <a:noFill/>
          <a:ln w="9398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32779" name="Freeform 39"/>
          <p:cNvSpPr>
            <a:spLocks noChangeArrowheads="1"/>
          </p:cNvSpPr>
          <p:nvPr/>
        </p:nvSpPr>
        <p:spPr bwMode="auto">
          <a:xfrm flipH="1">
            <a:off x="849313" y="1779588"/>
            <a:ext cx="1989137" cy="931862"/>
          </a:xfrm>
          <a:custGeom>
            <a:avLst/>
            <a:gdLst>
              <a:gd name="T0" fmla="*/ 0 w 1050"/>
              <a:gd name="T1" fmla="*/ 2147483647 h 913"/>
              <a:gd name="T2" fmla="*/ 2147483647 w 1050"/>
              <a:gd name="T3" fmla="*/ 2147483647 h 913"/>
              <a:gd name="T4" fmla="*/ 2147483647 w 1050"/>
              <a:gd name="T5" fmla="*/ 2147483647 h 913"/>
              <a:gd name="T6" fmla="*/ 2147483647 w 1050"/>
              <a:gd name="T7" fmla="*/ 2147483647 h 913"/>
              <a:gd name="T8" fmla="*/ 2147483647 w 1050"/>
              <a:gd name="T9" fmla="*/ 0 h 9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0"/>
              <a:gd name="T16" fmla="*/ 0 h 913"/>
              <a:gd name="T17" fmla="*/ 1050 w 1050"/>
              <a:gd name="T18" fmla="*/ 913 h 9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0" h="913">
                <a:moveTo>
                  <a:pt x="0" y="900"/>
                </a:moveTo>
                <a:cubicBezTo>
                  <a:pt x="93" y="906"/>
                  <a:pt x="186" y="913"/>
                  <a:pt x="282" y="846"/>
                </a:cubicBezTo>
                <a:cubicBezTo>
                  <a:pt x="378" y="779"/>
                  <a:pt x="480" y="618"/>
                  <a:pt x="576" y="498"/>
                </a:cubicBezTo>
                <a:cubicBezTo>
                  <a:pt x="672" y="378"/>
                  <a:pt x="779" y="209"/>
                  <a:pt x="858" y="126"/>
                </a:cubicBezTo>
                <a:cubicBezTo>
                  <a:pt x="937" y="43"/>
                  <a:pt x="1009" y="21"/>
                  <a:pt x="1050" y="0"/>
                </a:cubicBezTo>
              </a:path>
            </a:pathLst>
          </a:custGeom>
          <a:noFill/>
          <a:ln w="9398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32780" name="Line 40"/>
          <p:cNvSpPr>
            <a:spLocks noChangeShapeType="1"/>
          </p:cNvSpPr>
          <p:nvPr/>
        </p:nvSpPr>
        <p:spPr bwMode="auto">
          <a:xfrm flipH="1" flipV="1">
            <a:off x="7747000" y="2624138"/>
            <a:ext cx="9525" cy="136525"/>
          </a:xfrm>
          <a:prstGeom prst="line">
            <a:avLst/>
          </a:prstGeom>
          <a:noFill/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32781" name="Line 41"/>
          <p:cNvSpPr>
            <a:spLocks noChangeShapeType="1"/>
          </p:cNvSpPr>
          <p:nvPr/>
        </p:nvSpPr>
        <p:spPr bwMode="auto">
          <a:xfrm flipV="1">
            <a:off x="4364038" y="2652713"/>
            <a:ext cx="0" cy="117475"/>
          </a:xfrm>
          <a:prstGeom prst="line">
            <a:avLst/>
          </a:prstGeom>
          <a:noFill/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hu-HU"/>
          </a:p>
        </p:txBody>
      </p:sp>
      <p:grpSp>
        <p:nvGrpSpPr>
          <p:cNvPr id="32782" name="Group 42"/>
          <p:cNvGrpSpPr>
            <a:grpSpLocks/>
          </p:cNvGrpSpPr>
          <p:nvPr/>
        </p:nvGrpSpPr>
        <p:grpSpPr bwMode="auto">
          <a:xfrm>
            <a:off x="1668463" y="2179638"/>
            <a:ext cx="3071812" cy="536575"/>
            <a:chOff x="1133" y="1104"/>
            <a:chExt cx="3064" cy="531"/>
          </a:xfrm>
        </p:grpSpPr>
        <p:sp>
          <p:nvSpPr>
            <p:cNvPr id="32791" name="Line 43"/>
            <p:cNvSpPr>
              <a:spLocks noChangeShapeType="1"/>
            </p:cNvSpPr>
            <p:nvPr/>
          </p:nvSpPr>
          <p:spPr bwMode="auto">
            <a:xfrm>
              <a:off x="2220" y="1110"/>
              <a:ext cx="855" cy="0"/>
            </a:xfrm>
            <a:prstGeom prst="line">
              <a:avLst/>
            </a:prstGeom>
            <a:noFill/>
            <a:ln w="9398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32792" name="Freeform 44"/>
            <p:cNvSpPr>
              <a:spLocks noChangeArrowheads="1"/>
            </p:cNvSpPr>
            <p:nvPr/>
          </p:nvSpPr>
          <p:spPr bwMode="auto">
            <a:xfrm>
              <a:off x="3078" y="1110"/>
              <a:ext cx="1119" cy="525"/>
            </a:xfrm>
            <a:custGeom>
              <a:avLst/>
              <a:gdLst>
                <a:gd name="T0" fmla="*/ 0 w 1122"/>
                <a:gd name="T1" fmla="*/ 0 h 528"/>
                <a:gd name="T2" fmla="*/ 196 w 1122"/>
                <a:gd name="T3" fmla="*/ 12 h 528"/>
                <a:gd name="T4" fmla="*/ 484 w 1122"/>
                <a:gd name="T5" fmla="*/ 42 h 528"/>
                <a:gd name="T6" fmla="*/ 692 w 1122"/>
                <a:gd name="T7" fmla="*/ 238 h 528"/>
                <a:gd name="T8" fmla="*/ 860 w 1122"/>
                <a:gd name="T9" fmla="*/ 430 h 528"/>
                <a:gd name="T10" fmla="*/ 1098 w 1122"/>
                <a:gd name="T11" fmla="*/ 504 h 5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22"/>
                <a:gd name="T19" fmla="*/ 0 h 528"/>
                <a:gd name="T20" fmla="*/ 1122 w 1122"/>
                <a:gd name="T21" fmla="*/ 528 h 5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22" h="528">
                  <a:moveTo>
                    <a:pt x="0" y="0"/>
                  </a:moveTo>
                  <a:cubicBezTo>
                    <a:pt x="61" y="2"/>
                    <a:pt x="122" y="5"/>
                    <a:pt x="204" y="12"/>
                  </a:cubicBezTo>
                  <a:cubicBezTo>
                    <a:pt x="286" y="19"/>
                    <a:pt x="408" y="3"/>
                    <a:pt x="492" y="42"/>
                  </a:cubicBezTo>
                  <a:cubicBezTo>
                    <a:pt x="576" y="81"/>
                    <a:pt x="644" y="178"/>
                    <a:pt x="708" y="246"/>
                  </a:cubicBezTo>
                  <a:cubicBezTo>
                    <a:pt x="772" y="314"/>
                    <a:pt x="807" y="403"/>
                    <a:pt x="876" y="450"/>
                  </a:cubicBezTo>
                  <a:cubicBezTo>
                    <a:pt x="945" y="497"/>
                    <a:pt x="1033" y="512"/>
                    <a:pt x="1122" y="528"/>
                  </a:cubicBezTo>
                </a:path>
              </a:pathLst>
            </a:custGeom>
            <a:noFill/>
            <a:ln w="9398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793" name="Freeform 45"/>
            <p:cNvSpPr>
              <a:spLocks noChangeArrowheads="1"/>
            </p:cNvSpPr>
            <p:nvPr/>
          </p:nvSpPr>
          <p:spPr bwMode="auto">
            <a:xfrm flipH="1">
              <a:off x="1133" y="1104"/>
              <a:ext cx="1119" cy="525"/>
            </a:xfrm>
            <a:custGeom>
              <a:avLst/>
              <a:gdLst>
                <a:gd name="T0" fmla="*/ 0 w 1122"/>
                <a:gd name="T1" fmla="*/ 0 h 528"/>
                <a:gd name="T2" fmla="*/ 196 w 1122"/>
                <a:gd name="T3" fmla="*/ 12 h 528"/>
                <a:gd name="T4" fmla="*/ 484 w 1122"/>
                <a:gd name="T5" fmla="*/ 42 h 528"/>
                <a:gd name="T6" fmla="*/ 692 w 1122"/>
                <a:gd name="T7" fmla="*/ 238 h 528"/>
                <a:gd name="T8" fmla="*/ 860 w 1122"/>
                <a:gd name="T9" fmla="*/ 430 h 528"/>
                <a:gd name="T10" fmla="*/ 1098 w 1122"/>
                <a:gd name="T11" fmla="*/ 504 h 5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22"/>
                <a:gd name="T19" fmla="*/ 0 h 528"/>
                <a:gd name="T20" fmla="*/ 1122 w 1122"/>
                <a:gd name="T21" fmla="*/ 528 h 5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22" h="528">
                  <a:moveTo>
                    <a:pt x="0" y="0"/>
                  </a:moveTo>
                  <a:cubicBezTo>
                    <a:pt x="61" y="2"/>
                    <a:pt x="122" y="5"/>
                    <a:pt x="204" y="12"/>
                  </a:cubicBezTo>
                  <a:cubicBezTo>
                    <a:pt x="286" y="19"/>
                    <a:pt x="408" y="3"/>
                    <a:pt x="492" y="42"/>
                  </a:cubicBezTo>
                  <a:cubicBezTo>
                    <a:pt x="576" y="81"/>
                    <a:pt x="644" y="178"/>
                    <a:pt x="708" y="246"/>
                  </a:cubicBezTo>
                  <a:cubicBezTo>
                    <a:pt x="772" y="314"/>
                    <a:pt x="807" y="403"/>
                    <a:pt x="876" y="450"/>
                  </a:cubicBezTo>
                  <a:cubicBezTo>
                    <a:pt x="945" y="497"/>
                    <a:pt x="1033" y="512"/>
                    <a:pt x="1122" y="528"/>
                  </a:cubicBezTo>
                </a:path>
              </a:pathLst>
            </a:custGeom>
            <a:noFill/>
            <a:ln w="9398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32783" name="Line 46"/>
          <p:cNvSpPr>
            <a:spLocks noChangeShapeType="1"/>
          </p:cNvSpPr>
          <p:nvPr/>
        </p:nvSpPr>
        <p:spPr bwMode="auto">
          <a:xfrm flipH="1" flipV="1">
            <a:off x="3195638" y="1268413"/>
            <a:ext cx="9525" cy="1677987"/>
          </a:xfrm>
          <a:prstGeom prst="line">
            <a:avLst/>
          </a:prstGeom>
          <a:noFill/>
          <a:ln w="9398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32784" name="Text Box 28"/>
          <p:cNvSpPr txBox="1">
            <a:spLocks noChangeArrowheads="1"/>
          </p:cNvSpPr>
          <p:nvPr/>
        </p:nvSpPr>
        <p:spPr bwMode="auto">
          <a:xfrm>
            <a:off x="2952750" y="1870075"/>
            <a:ext cx="2698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800"/>
              <a:t>T</a:t>
            </a:r>
            <a:r>
              <a:rPr lang="hu-HU" sz="1800" baseline="-25000"/>
              <a:t>S</a:t>
            </a:r>
          </a:p>
        </p:txBody>
      </p:sp>
      <p:sp>
        <p:nvSpPr>
          <p:cNvPr id="32785" name="Text Box 29"/>
          <p:cNvSpPr txBox="1">
            <a:spLocks noChangeArrowheads="1"/>
          </p:cNvSpPr>
          <p:nvPr/>
        </p:nvSpPr>
        <p:spPr bwMode="auto">
          <a:xfrm>
            <a:off x="746125" y="2724150"/>
            <a:ext cx="3159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800"/>
              <a:t>-</a:t>
            </a:r>
            <a:r>
              <a:rPr lang="el-GR" sz="1800"/>
              <a:t>ω</a:t>
            </a:r>
            <a:r>
              <a:rPr lang="hu-HU" sz="1800" baseline="-25000"/>
              <a:t>S</a:t>
            </a:r>
            <a:endParaRPr lang="hu-HU" sz="1800"/>
          </a:p>
        </p:txBody>
      </p:sp>
      <p:sp>
        <p:nvSpPr>
          <p:cNvPr id="32786" name="Text Box 30"/>
          <p:cNvSpPr txBox="1">
            <a:spLocks noChangeArrowheads="1"/>
          </p:cNvSpPr>
          <p:nvPr/>
        </p:nvSpPr>
        <p:spPr bwMode="auto">
          <a:xfrm>
            <a:off x="5516563" y="2765425"/>
            <a:ext cx="2698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l-GR" sz="1800"/>
              <a:t>ω</a:t>
            </a:r>
            <a:r>
              <a:rPr lang="hu-HU" sz="1800" baseline="-25000"/>
              <a:t>S</a:t>
            </a:r>
            <a:endParaRPr lang="hu-HU" sz="1800"/>
          </a:p>
        </p:txBody>
      </p:sp>
      <p:sp>
        <p:nvSpPr>
          <p:cNvPr id="32787" name="Text Box 31"/>
          <p:cNvSpPr txBox="1">
            <a:spLocks noChangeArrowheads="1"/>
          </p:cNvSpPr>
          <p:nvPr/>
        </p:nvSpPr>
        <p:spPr bwMode="auto">
          <a:xfrm>
            <a:off x="7586663" y="2765425"/>
            <a:ext cx="3159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800"/>
              <a:t>2</a:t>
            </a:r>
            <a:r>
              <a:rPr lang="el-GR" sz="1800"/>
              <a:t>ω</a:t>
            </a:r>
            <a:r>
              <a:rPr lang="hu-HU" sz="1800" baseline="-25000"/>
              <a:t>S</a:t>
            </a:r>
            <a:endParaRPr lang="hu-HU" sz="1800"/>
          </a:p>
        </p:txBody>
      </p:sp>
      <p:sp>
        <p:nvSpPr>
          <p:cNvPr id="32788" name="Text Box 32"/>
          <p:cNvSpPr txBox="1">
            <a:spLocks noChangeArrowheads="1"/>
          </p:cNvSpPr>
          <p:nvPr/>
        </p:nvSpPr>
        <p:spPr bwMode="auto">
          <a:xfrm>
            <a:off x="7947025" y="2454275"/>
            <a:ext cx="1793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l-GR" sz="1800"/>
              <a:t>ω</a:t>
            </a:r>
            <a:endParaRPr lang="hu-HU" sz="1800"/>
          </a:p>
        </p:txBody>
      </p:sp>
      <p:sp>
        <p:nvSpPr>
          <p:cNvPr id="32789" name="Text Box 33"/>
          <p:cNvSpPr txBox="1">
            <a:spLocks noChangeArrowheads="1"/>
          </p:cNvSpPr>
          <p:nvPr/>
        </p:nvSpPr>
        <p:spPr bwMode="auto">
          <a:xfrm>
            <a:off x="4167188" y="2770188"/>
            <a:ext cx="4953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l-GR" sz="1800"/>
              <a:t>ω</a:t>
            </a:r>
            <a:r>
              <a:rPr lang="hu-HU" sz="1800" baseline="-25000"/>
              <a:t>S</a:t>
            </a:r>
            <a:r>
              <a:rPr lang="hu-HU" sz="1800"/>
              <a:t>/2</a:t>
            </a:r>
          </a:p>
        </p:txBody>
      </p:sp>
      <p:sp>
        <p:nvSpPr>
          <p:cNvPr id="32790" name="Text Box 34"/>
          <p:cNvSpPr txBox="1">
            <a:spLocks noChangeArrowheads="1"/>
          </p:cNvSpPr>
          <p:nvPr/>
        </p:nvSpPr>
        <p:spPr bwMode="auto">
          <a:xfrm>
            <a:off x="657225" y="3429000"/>
            <a:ext cx="77851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400"/>
              <a:t>Egy valóságos fizikai, kémiai, stb. folyamat nem sávkorlátozott!</a:t>
            </a:r>
          </a:p>
          <a:p>
            <a:pPr>
              <a:spcBef>
                <a:spcPct val="50000"/>
              </a:spcBef>
            </a:pPr>
            <a:r>
              <a:rPr lang="hu-HU" sz="2400"/>
              <a:t>Jól látszik a fenti ábrából, hogy a szűrő által elveszített és az első felharmonikusból nyert értékek annál pontosabban kiejtik egymást, minél ideálisabb a szűrő karakterisztika.</a:t>
            </a:r>
          </a:p>
          <a:p>
            <a:pPr>
              <a:spcBef>
                <a:spcPct val="50000"/>
              </a:spcBef>
            </a:pPr>
            <a:r>
              <a:rPr lang="hu-HU" sz="2400"/>
              <a:t>A további felharmonikusok egyre kisebb és kisebb amplitúdóval, de végtelen sok összetevővel torzítást okoz!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tak">
  <a:themeElements>
    <a:clrScheme name="Zsúp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Patak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atak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ak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atak">
  <a:themeElements>
    <a:clrScheme name="Zsúp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1_Patak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atak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ak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1388</TotalTime>
  <Words>1174</Words>
  <Application>Microsoft Office PowerPoint</Application>
  <PresentationFormat>On-screen Show (4:3)</PresentationFormat>
  <Paragraphs>145</Paragraphs>
  <Slides>24</Slides>
  <Notes>1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5</vt:i4>
      </vt:variant>
      <vt:variant>
        <vt:lpstr>Tervezősablon</vt:lpstr>
      </vt:variant>
      <vt:variant>
        <vt:i4>4</vt:i4>
      </vt:variant>
      <vt:variant>
        <vt:lpstr>Beágyazott OLE kiszolgálók</vt:lpstr>
      </vt:variant>
      <vt:variant>
        <vt:i4>3</vt:i4>
      </vt:variant>
      <vt:variant>
        <vt:lpstr>Diacímek</vt:lpstr>
      </vt:variant>
      <vt:variant>
        <vt:i4>24</vt:i4>
      </vt:variant>
    </vt:vector>
  </HeadingPairs>
  <TitlesOfParts>
    <vt:vector size="36" baseType="lpstr">
      <vt:lpstr>Garamond</vt:lpstr>
      <vt:lpstr>Arial</vt:lpstr>
      <vt:lpstr>Wingdings</vt:lpstr>
      <vt:lpstr>Times New Roman</vt:lpstr>
      <vt:lpstr>Arial Narrow</vt:lpstr>
      <vt:lpstr>Patak</vt:lpstr>
      <vt:lpstr>1_Patak</vt:lpstr>
      <vt:lpstr>Patak</vt:lpstr>
      <vt:lpstr>1_Patak</vt:lpstr>
      <vt:lpstr>Equation</vt:lpstr>
      <vt:lpstr>MathType 6.0 Equation</vt:lpstr>
      <vt:lpstr>Dokumentum</vt:lpstr>
      <vt:lpstr>Automatika</vt:lpstr>
      <vt:lpstr>Hibrid rendszer</vt:lpstr>
      <vt:lpstr>Hibrid rendszer</vt:lpstr>
      <vt:lpstr>A kvantálás okozta hiba</vt:lpstr>
      <vt:lpstr>Mintavételezés</vt:lpstr>
      <vt:lpstr>A mintavételezés hatása</vt:lpstr>
      <vt:lpstr>A mintavételezett jel körfrekvencia átviteli függvénye </vt:lpstr>
      <vt:lpstr>Shannon mintavételi törvénye </vt:lpstr>
      <vt:lpstr>A valóságos folyamat </vt:lpstr>
      <vt:lpstr>Tapasztalati mintavételezési idő</vt:lpstr>
      <vt:lpstr>A mintavételezés becsült hibája</vt:lpstr>
      <vt:lpstr>A mintavételezés okozta  becsült amplitúdó hiba</vt:lpstr>
      <vt:lpstr>Becsült hiba</vt:lpstr>
      <vt:lpstr>A mintavételezésből származó hiba</vt:lpstr>
      <vt:lpstr>Mintavételezési idő az eredő szakasz körfrekvencia függvényéből</vt:lpstr>
      <vt:lpstr>16. dia</vt:lpstr>
      <vt:lpstr>17. dia</vt:lpstr>
      <vt:lpstr>18. dia</vt:lpstr>
      <vt:lpstr>Kompenzálás pólus áthelyezéssel Szürke doboz modell</vt:lpstr>
      <vt:lpstr>Pólus áthelyezés</vt:lpstr>
      <vt:lpstr>Pólus áthelyezés</vt:lpstr>
      <vt:lpstr>Mintafeladat  MATLAB „compPZR” könyvtár</vt:lpstr>
      <vt:lpstr>Pólus áthelyezés</vt:lpstr>
      <vt:lpstr>Pólus áthelyezés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Automatika</dc:title>
  <dc:creator>József Neszveda</dc:creator>
  <cp:lastModifiedBy>Neszveda József</cp:lastModifiedBy>
  <cp:revision>125</cp:revision>
  <dcterms:created xsi:type="dcterms:W3CDTF">2010-09-09T02:45:49Z</dcterms:created>
  <dcterms:modified xsi:type="dcterms:W3CDTF">2016-04-01T09:12:52Z</dcterms:modified>
</cp:coreProperties>
</file>