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91" r:id="rId2"/>
  </p:sldMasterIdLst>
  <p:notesMasterIdLst>
    <p:notesMasterId r:id="rId33"/>
  </p:notesMasterIdLst>
  <p:sldIdLst>
    <p:sldId id="284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4" r:id="rId11"/>
    <p:sldId id="403" r:id="rId12"/>
    <p:sldId id="420" r:id="rId13"/>
    <p:sldId id="405" r:id="rId14"/>
    <p:sldId id="421" r:id="rId15"/>
    <p:sldId id="422" r:id="rId16"/>
    <p:sldId id="408" r:id="rId17"/>
    <p:sldId id="423" r:id="rId18"/>
    <p:sldId id="424" r:id="rId19"/>
    <p:sldId id="409" r:id="rId20"/>
    <p:sldId id="410" r:id="rId21"/>
    <p:sldId id="411" r:id="rId22"/>
    <p:sldId id="412" r:id="rId23"/>
    <p:sldId id="413" r:id="rId24"/>
    <p:sldId id="414" r:id="rId25"/>
    <p:sldId id="416" r:id="rId26"/>
    <p:sldId id="415" r:id="rId27"/>
    <p:sldId id="417" r:id="rId28"/>
    <p:sldId id="425" r:id="rId29"/>
    <p:sldId id="426" r:id="rId30"/>
    <p:sldId id="427" r:id="rId31"/>
    <p:sldId id="428" r:id="rId32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700"/>
    <a:srgbClr val="EA9600"/>
    <a:srgbClr val="FFAB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4660"/>
  </p:normalViewPr>
  <p:slideViewPr>
    <p:cSldViewPr>
      <p:cViewPr varScale="1">
        <p:scale>
          <a:sx n="77" d="100"/>
          <a:sy n="77" d="100"/>
        </p:scale>
        <p:origin x="-2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0DFC49-8376-4050-A577-71380203D41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5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62550A-E58C-411F-B3A6-E71E8CA5D6B2}" type="slidenum">
              <a:rPr lang="hu-HU" altLang="hu-HU" smtClean="0"/>
              <a:pPr/>
              <a:t>9</a:t>
            </a:fld>
            <a:endParaRPr lang="hu-HU" altLang="hu-HU" smtClean="0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F41EAE-0759-4A00-9B64-B961ECF1BE8A}" type="slidenum">
              <a:rPr lang="hu-HU" altLang="hu-HU" smtClean="0"/>
              <a:pPr/>
              <a:t>26</a:t>
            </a:fld>
            <a:endParaRPr lang="hu-HU" altLang="hu-HU" smtClean="0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90AAFF-A444-4AF9-8177-2D191E65F57D}" type="slidenum">
              <a:rPr lang="hu-HU" altLang="hu-HU" sz="1200">
                <a:latin typeface="Arial" charset="0"/>
              </a:rPr>
              <a:pPr algn="r"/>
              <a:t>28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B4BA68B-5C67-46AF-8917-2BEA641F8B5B}" type="slidenum">
              <a:rPr lang="hu-HU" altLang="hu-HU" sz="1200">
                <a:latin typeface="Arial" charset="0"/>
              </a:rPr>
              <a:pPr algn="r"/>
              <a:t>29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580C56-E507-46E6-960B-5C0A06757898}" type="slidenum">
              <a:rPr lang="hu-HU" altLang="hu-HU" sz="1200">
                <a:latin typeface="Arial" charset="0"/>
              </a:rPr>
              <a:pPr algn="r"/>
              <a:t>11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AA7140-A448-4A8F-8DC4-082E684A3138}" type="slidenum">
              <a:rPr lang="hu-HU" altLang="hu-HU" smtClean="0"/>
              <a:pPr/>
              <a:t>12</a:t>
            </a:fld>
            <a:endParaRPr lang="hu-HU" altLang="hu-HU" smtClean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9ABEB7-CC03-47F6-BC0B-1BF324A71BC1}" type="slidenum">
              <a:rPr lang="hu-HU" altLang="hu-HU" sz="1200">
                <a:latin typeface="Arial" charset="0"/>
              </a:rPr>
              <a:pPr algn="r"/>
              <a:t>13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A8EECE-6489-4DB0-BB52-DC368B02A7BD}" type="slidenum">
              <a:rPr lang="hu-HU" altLang="hu-HU" sz="1200">
                <a:latin typeface="Arial" charset="0"/>
              </a:rPr>
              <a:pPr algn="r"/>
              <a:t>14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1F4FB7-28D3-45AC-8DF3-5F30130E686B}" type="slidenum">
              <a:rPr lang="hu-HU" altLang="hu-HU" smtClean="0"/>
              <a:pPr/>
              <a:t>15</a:t>
            </a:fld>
            <a:endParaRPr lang="hu-HU" altLang="hu-HU" smtClean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274280-5478-40DF-BD38-430987675964}" type="slidenum">
              <a:rPr lang="hu-HU" altLang="hu-HU" sz="1200">
                <a:latin typeface="Arial" charset="0"/>
              </a:rPr>
              <a:pPr algn="r"/>
              <a:t>16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C65E45-0ACE-4C83-8E9E-AE79ABAC8CA9}" type="slidenum">
              <a:rPr lang="hu-HU" altLang="hu-HU" sz="1200">
                <a:latin typeface="Arial" charset="0"/>
              </a:rPr>
              <a:pPr algn="r"/>
              <a:t>17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B40C7E-7514-46B4-88A9-17CB34B3044C}" type="slidenum">
              <a:rPr lang="hu-HU" altLang="hu-HU" smtClean="0"/>
              <a:pPr/>
              <a:t>24</a:t>
            </a:fld>
            <a:endParaRPr lang="hu-HU" altLang="hu-HU" smtClean="0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EFE8A-B2CE-4B03-9521-C7309669B86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5E8A6-D78E-4458-A88B-C85252185DF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2F5D4-E4F3-40F3-9523-4E4FF1B4337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1F1A1-AE8C-4B53-ADFF-E3E43819462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2C423-7759-4DC2-B6E7-3F6B3C97527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F07E9-8111-45EC-8968-F1A1140EEE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16ADF-3112-4601-A32F-01532ED34F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586A8-F914-4E8B-A7FA-2367D6E8149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>
                <a:solidFill>
                  <a:prstClr val="white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>
                <a:solidFill>
                  <a:prstClr val="white"/>
                </a:solidFill>
              </a:endParaRPr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9C4DA-4FE3-40C6-94D0-4ED28C24D6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111-B853-4BEE-A30F-6DC98EBA52A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96FCE-7B11-4B68-9890-7B6D1A5412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53E62-3594-4A52-BE5B-6290EA002A0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244CB-2643-4A4C-8D5F-A6D6DB979F6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ED2C0-AEC7-4A3B-BB33-2555A8B3516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B7B30-5972-4CDD-B0C9-AA3ED428CA1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CEF9F-F49A-44A1-A449-303846DE200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12F3B-B1EA-4B21-8DBC-99162895721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AD8122-E827-4825-B7DC-0AC3B95928A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  <p:sldLayoutId id="2147483698" r:id="rId12"/>
    <p:sldLayoutId id="2147483697" r:id="rId13"/>
    <p:sldLayoutId id="2147483696" r:id="rId14"/>
    <p:sldLayoutId id="2147483695" r:id="rId15"/>
    <p:sldLayoutId id="2147483694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25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5475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fld id="{ADB98B6F-ED17-44F6-814D-7381552234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125" y="684213"/>
            <a:ext cx="7772400" cy="80962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Automatika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6213" y="1673225"/>
            <a:ext cx="6400800" cy="76517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Klasszikus szabályozás elmélet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309688" y="2484438"/>
            <a:ext cx="6661150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>
                <a:latin typeface="Times New Roman" pitchFamily="18" charset="0"/>
              </a:rPr>
              <a:t>VII.</a:t>
            </a: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>
                <a:latin typeface="Times New Roman" pitchFamily="18" charset="0"/>
              </a:rPr>
              <a:t>Kompenzálás az eredő szakasz körfrekvencia függvénye alapján</a:t>
            </a:r>
          </a:p>
        </p:txBody>
      </p:sp>
      <p:pic>
        <p:nvPicPr>
          <p:cNvPr id="21508" name="Ké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4005263"/>
            <a:ext cx="631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5224463"/>
            <a:ext cx="3314700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hu-HU" altLang="hu-HU" kern="0" smtClean="0">
                <a:effectLst/>
                <a:latin typeface="Times New Roman" pitchFamily="18" charset="0"/>
              </a:rPr>
              <a:t>Óbudai Egyetem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altLang="hu-HU" sz="2400" kern="0" smtClean="0">
                <a:effectLst/>
                <a:latin typeface="Times New Roman" pitchFamily="18" charset="0"/>
              </a:rPr>
              <a:t>Dr. Neszveda József</a:t>
            </a:r>
            <a:endParaRPr lang="hu-HU" altLang="hu-HU" sz="2400" kern="0" dirty="0" smtClean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6975" y="549275"/>
            <a:ext cx="6691313" cy="1450975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dirty="0" smtClean="0"/>
              <a:t>A mért értékekből identifikált LTI modell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6613" y="2214563"/>
            <a:ext cx="7650162" cy="373538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hu-HU" sz="2800" smtClean="0"/>
              <a:t>A mért átviteli függvényből látszik az önbeálló jelleg, és hogy négy időállandója van.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hu-HU" sz="2800" smtClean="0"/>
              <a:t>Legyen a pm = 75°, miután az amplitúdó átvitel határ eset. Viszonylag nehéz megkülönböztetni a törésponti körfrekvenciákat, de nem lehetetlen!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hu-HU" sz="2800" smtClean="0"/>
              <a:t>Legyen a keresendő </a:t>
            </a:r>
            <a:r>
              <a:rPr lang="el-GR" sz="2800" smtClean="0"/>
              <a:t>ω</a:t>
            </a:r>
            <a:r>
              <a:rPr lang="hu-HU" sz="2800" smtClean="0"/>
              <a:t>=2</a:t>
            </a:r>
            <a:r>
              <a:rPr lang="el-GR" sz="2800" smtClean="0"/>
              <a:t>ω</a:t>
            </a:r>
            <a:r>
              <a:rPr lang="hu-HU" sz="2800" baseline="-25000" smtClean="0"/>
              <a:t>I</a:t>
            </a:r>
            <a:r>
              <a:rPr lang="hu-HU" sz="2800" smtClean="0"/>
              <a:t> és így a </a:t>
            </a:r>
            <a:r>
              <a:rPr lang="el-GR" sz="2800" smtClean="0"/>
              <a:t>φ</a:t>
            </a:r>
            <a:r>
              <a:rPr lang="hu-HU" sz="2800" baseline="-25000" smtClean="0"/>
              <a:t>PI</a:t>
            </a:r>
            <a:r>
              <a:rPr lang="en-US" sz="2800" smtClean="0">
                <a:cs typeface="Times New Roman" pitchFamily="18" charset="0"/>
              </a:rPr>
              <a:t>°</a:t>
            </a:r>
            <a:r>
              <a:rPr lang="hu-HU" sz="2800" smtClean="0">
                <a:cs typeface="Times New Roman" pitchFamily="18" charset="0"/>
              </a:rPr>
              <a:t>=-26.5°!</a:t>
            </a:r>
            <a:r>
              <a:rPr lang="hu-HU" sz="2800" smtClean="0"/>
              <a:t>                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hu-HU" sz="2800" smtClean="0"/>
              <a:t>A keresendő fázistolás értéke: </a:t>
            </a:r>
            <a:br>
              <a:rPr lang="hu-HU" sz="2800" smtClean="0"/>
            </a:br>
            <a:r>
              <a:rPr lang="hu-HU" sz="2800" smtClean="0"/>
              <a:t>ps</a:t>
            </a:r>
            <a:r>
              <a:rPr lang="en-US" sz="2800" smtClean="0"/>
              <a:t>°</a:t>
            </a:r>
            <a:r>
              <a:rPr lang="hu-HU" sz="2800" smtClean="0"/>
              <a:t> ≈ 75</a:t>
            </a:r>
            <a:r>
              <a:rPr lang="en-US" sz="2800" smtClean="0"/>
              <a:t> ° </a:t>
            </a:r>
            <a:r>
              <a:rPr lang="hu-HU" sz="2800" smtClean="0"/>
              <a:t>+26.5</a:t>
            </a:r>
            <a:r>
              <a:rPr lang="en-US" sz="2800" smtClean="0"/>
              <a:t> ° </a:t>
            </a:r>
            <a:r>
              <a:rPr lang="hu-HU" sz="2800" smtClean="0"/>
              <a:t>-180</a:t>
            </a:r>
            <a:r>
              <a:rPr lang="en-US" sz="2800" smtClean="0"/>
              <a:t> °</a:t>
            </a:r>
            <a:r>
              <a:rPr lang="hu-HU" sz="2800" smtClean="0"/>
              <a:t> ≈ -78.5</a:t>
            </a:r>
            <a:r>
              <a:rPr lang="en-US" sz="2800" smtClean="0"/>
              <a:t> °</a:t>
            </a:r>
            <a:endParaRPr lang="hu-HU" sz="2800" smtClean="0"/>
          </a:p>
          <a:p>
            <a:pPr algn="l" eaLnBrk="1" hangingPunct="1">
              <a:lnSpc>
                <a:spcPct val="90000"/>
              </a:lnSpc>
              <a:defRPr/>
            </a:pPr>
            <a:endParaRPr lang="hu-HU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mért G</a:t>
            </a:r>
            <a:r>
              <a:rPr lang="hu-HU" sz="3600" baseline="-25000" smtClean="0"/>
              <a:t>E</a:t>
            </a:r>
            <a:r>
              <a:rPr lang="hu-HU" sz="3600" smtClean="0"/>
              <a:t>(j</a:t>
            </a:r>
            <a:r>
              <a:rPr lang="el-GR" sz="3600" smtClean="0"/>
              <a:t>ω</a:t>
            </a:r>
            <a:r>
              <a:rPr lang="hu-HU" sz="3600" smtClean="0"/>
              <a:t>) Bode diagramja</a:t>
            </a:r>
          </a:p>
        </p:txBody>
      </p:sp>
      <p:sp>
        <p:nvSpPr>
          <p:cNvPr id="173058" name="Text Box 77"/>
          <p:cNvSpPr txBox="1">
            <a:spLocks noChangeArrowheads="1"/>
          </p:cNvSpPr>
          <p:nvPr/>
        </p:nvSpPr>
        <p:spPr bwMode="auto">
          <a:xfrm>
            <a:off x="1512888" y="5859463"/>
            <a:ext cx="6345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Az </a:t>
            </a:r>
            <a:r>
              <a:rPr lang="el-GR" altLang="hu-HU" sz="2400"/>
              <a:t>ω</a:t>
            </a:r>
            <a:r>
              <a:rPr lang="hu-HU" altLang="hu-HU" sz="2400" baseline="-25000"/>
              <a:t>I</a:t>
            </a:r>
            <a:r>
              <a:rPr lang="hu-HU" altLang="hu-HU" sz="2400"/>
              <a:t> = 0.5*</a:t>
            </a:r>
            <a:r>
              <a:rPr lang="el-GR" altLang="hu-HU" sz="2400"/>
              <a:t>ω</a:t>
            </a:r>
            <a:r>
              <a:rPr lang="hu-HU" altLang="hu-HU" sz="2400"/>
              <a:t> = 0.05 rad/sec, és így T</a:t>
            </a:r>
            <a:r>
              <a:rPr lang="hu-HU" altLang="hu-HU" sz="2400" baseline="-25000"/>
              <a:t>I</a:t>
            </a:r>
            <a:r>
              <a:rPr lang="hu-HU" altLang="hu-HU" sz="2400"/>
              <a:t> = 20 sec.</a:t>
            </a:r>
          </a:p>
        </p:txBody>
      </p:sp>
      <p:pic>
        <p:nvPicPr>
          <p:cNvPr id="17305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1788" y="1133475"/>
            <a:ext cx="5895975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A g</a:t>
            </a:r>
            <a:r>
              <a:rPr lang="hu-HU" sz="4000" baseline="-25000" smtClean="0"/>
              <a:t>0</a:t>
            </a:r>
            <a:r>
              <a:rPr lang="hu-HU" sz="4000" smtClean="0"/>
              <a:t> meghatározása</a:t>
            </a:r>
          </a:p>
        </p:txBody>
      </p:sp>
      <p:graphicFrame>
        <p:nvGraphicFramePr>
          <p:cNvPr id="164873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792163" y="2033588"/>
          <a:ext cx="19129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5" name="Equation" r:id="rId4" imgW="990170" imgH="393529" progId="Equation.DSMT4">
                  <p:embed/>
                </p:oleObj>
              </mc:Choice>
              <mc:Fallback>
                <p:oleObj name="Equation" r:id="rId4" imgW="990170" imgH="393529" progId="Equation.DSMT4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033588"/>
                        <a:ext cx="1912937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5" name="Text Box 69"/>
          <p:cNvSpPr txBox="1">
            <a:spLocks noChangeArrowheads="1"/>
          </p:cNvSpPr>
          <p:nvPr/>
        </p:nvSpPr>
        <p:spPr bwMode="auto">
          <a:xfrm>
            <a:off x="701675" y="14033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hu-HU" sz="2400"/>
              <a:t>A g</a:t>
            </a:r>
            <a:r>
              <a:rPr lang="hu-HU" altLang="hu-HU" sz="2400" baseline="-25000"/>
              <a:t>PI</a:t>
            </a:r>
            <a:r>
              <a:rPr lang="hu-HU" altLang="hu-HU" sz="2400"/>
              <a:t> a PI kompenzáló tag átviteli függvénye K</a:t>
            </a:r>
            <a:r>
              <a:rPr lang="hu-HU" altLang="hu-HU" sz="2400" baseline="-25000"/>
              <a:t>C</a:t>
            </a:r>
            <a:r>
              <a:rPr lang="hu-HU" altLang="hu-HU" sz="2400"/>
              <a:t> = 1 esetén: </a:t>
            </a:r>
          </a:p>
        </p:txBody>
      </p:sp>
      <p:sp>
        <p:nvSpPr>
          <p:cNvPr id="164876" name="Text Box 70"/>
          <p:cNvSpPr txBox="1">
            <a:spLocks noChangeArrowheads="1"/>
          </p:cNvSpPr>
          <p:nvPr/>
        </p:nvSpPr>
        <p:spPr bwMode="auto">
          <a:xfrm>
            <a:off x="593725" y="29305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sp>
        <p:nvSpPr>
          <p:cNvPr id="164877" name="Text Box 77"/>
          <p:cNvSpPr txBox="1">
            <a:spLocks noChangeArrowheads="1"/>
          </p:cNvSpPr>
          <p:nvPr/>
        </p:nvSpPr>
        <p:spPr bwMode="auto">
          <a:xfrm>
            <a:off x="657225" y="2979738"/>
            <a:ext cx="77851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Összeszerkesztve a mért értéket a g</a:t>
            </a:r>
            <a:r>
              <a:rPr lang="hu-HU" altLang="hu-HU" sz="2400" baseline="-25000"/>
              <a:t>PI</a:t>
            </a:r>
            <a:r>
              <a:rPr lang="hu-HU" altLang="hu-HU" sz="2400"/>
              <a:t> kompenzáló tag fenti értékének megfelelő diagrammal kapjuk a g0 hurokátviteli függvény Bode diagramját. (Az ábrán piros színnel)</a:t>
            </a:r>
          </a:p>
          <a:p>
            <a:r>
              <a:rPr lang="hu-HU" altLang="hu-HU" sz="2400"/>
              <a:t>Az összeszerkesztett ábrán először a pm=75</a:t>
            </a:r>
            <a:r>
              <a:rPr lang="en-US" altLang="hu-HU" sz="2400"/>
              <a:t>°</a:t>
            </a:r>
            <a:r>
              <a:rPr lang="hu-HU" altLang="hu-HU" sz="2400"/>
              <a:t>-hoz tartozó körfrekvenciát kell megkeresni. </a:t>
            </a:r>
          </a:p>
          <a:p>
            <a:r>
              <a:rPr lang="hu-HU" altLang="hu-HU" sz="2400"/>
              <a:t>Az amplitúdó meneten az ehhez a körfrekvenciához tartozó  k</a:t>
            </a:r>
            <a:r>
              <a:rPr lang="hu-HU" altLang="hu-HU" sz="2400" baseline="-25000"/>
              <a:t>C</a:t>
            </a:r>
            <a:r>
              <a:rPr lang="hu-HU" altLang="hu-HU" sz="2400"/>
              <a:t> erősítést kell meghatározni.</a:t>
            </a:r>
          </a:p>
          <a:p>
            <a:r>
              <a:rPr lang="hu-HU" altLang="hu-HU" sz="2400"/>
              <a:t>Normál számértékeken ennek a reciprok értéke lesz a PI kompenzáló tag K</a:t>
            </a:r>
            <a:r>
              <a:rPr lang="hu-HU" altLang="hu-HU" sz="2400" baseline="-25000"/>
              <a:t>C</a:t>
            </a:r>
            <a:r>
              <a:rPr lang="hu-HU" altLang="hu-HU" sz="2400"/>
              <a:t> erősítés értéke.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mért G</a:t>
            </a:r>
            <a:r>
              <a:rPr lang="hu-HU" sz="3600" baseline="-25000" smtClean="0"/>
              <a:t>E</a:t>
            </a:r>
            <a:r>
              <a:rPr lang="hu-HU" sz="3600" smtClean="0"/>
              <a:t>(j</a:t>
            </a:r>
            <a:r>
              <a:rPr lang="el-GR" sz="3600" smtClean="0"/>
              <a:t>ω</a:t>
            </a:r>
            <a:r>
              <a:rPr lang="hu-HU" sz="3600" smtClean="0"/>
              <a:t>) Bode diagramja</a:t>
            </a:r>
          </a:p>
        </p:txBody>
      </p:sp>
      <p:sp>
        <p:nvSpPr>
          <p:cNvPr id="178178" name="Text Box 77"/>
          <p:cNvSpPr txBox="1">
            <a:spLocks noChangeArrowheads="1"/>
          </p:cNvSpPr>
          <p:nvPr/>
        </p:nvSpPr>
        <p:spPr bwMode="auto">
          <a:xfrm>
            <a:off x="611188" y="5859463"/>
            <a:ext cx="7875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leendő </a:t>
            </a:r>
            <a:r>
              <a:rPr lang="el-GR" altLang="hu-HU" sz="2400"/>
              <a:t>ω</a:t>
            </a:r>
            <a:r>
              <a:rPr lang="hu-HU" altLang="hu-HU" sz="2400" baseline="-25000"/>
              <a:t>C</a:t>
            </a:r>
            <a:r>
              <a:rPr lang="hu-HU" altLang="hu-HU" sz="2400"/>
              <a:t>=0.097rad/sec. Az amplitúdó meneten k</a:t>
            </a:r>
            <a:r>
              <a:rPr lang="hu-HU" altLang="hu-HU" sz="2400" baseline="-25000"/>
              <a:t>C</a:t>
            </a:r>
            <a:r>
              <a:rPr lang="hu-HU" altLang="hu-HU" sz="2400"/>
              <a:t>=-1.82 dB.</a:t>
            </a:r>
          </a:p>
        </p:txBody>
      </p:sp>
      <p:pic>
        <p:nvPicPr>
          <p:cNvPr id="17817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6238" y="1089025"/>
            <a:ext cx="5984875" cy="46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A K</a:t>
            </a:r>
            <a:r>
              <a:rPr lang="hu-HU" sz="4000" baseline="-25000" smtClean="0"/>
              <a:t>C</a:t>
            </a:r>
            <a:r>
              <a:rPr lang="hu-HU" sz="4000" smtClean="0"/>
              <a:t> meghatározása és ellenőrzés</a:t>
            </a:r>
          </a:p>
        </p:txBody>
      </p:sp>
      <p:graphicFrame>
        <p:nvGraphicFramePr>
          <p:cNvPr id="209934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46463" y="2082800"/>
          <a:ext cx="28352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8" name="Equation" r:id="rId4" imgW="1713756" imgH="406224" progId="Equation.DSMT4">
                  <p:embed/>
                </p:oleObj>
              </mc:Choice>
              <mc:Fallback>
                <p:oleObj name="Equation" r:id="rId4" imgW="1713756" imgH="406224" progId="Equation.DSMT4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082800"/>
                        <a:ext cx="2835275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7" name="Text Box 69"/>
          <p:cNvSpPr txBox="1">
            <a:spLocks noChangeArrowheads="1"/>
          </p:cNvSpPr>
          <p:nvPr/>
        </p:nvSpPr>
        <p:spPr bwMode="auto">
          <a:xfrm>
            <a:off x="701675" y="1403350"/>
            <a:ext cx="604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hu-HU" sz="2400"/>
              <a:t>Decibelben az előjelváltás a reciprok értéket adja! </a:t>
            </a:r>
          </a:p>
        </p:txBody>
      </p:sp>
      <p:sp>
        <p:nvSpPr>
          <p:cNvPr id="209938" name="Text Box 70"/>
          <p:cNvSpPr txBox="1">
            <a:spLocks noChangeArrowheads="1"/>
          </p:cNvSpPr>
          <p:nvPr/>
        </p:nvSpPr>
        <p:spPr bwMode="auto">
          <a:xfrm>
            <a:off x="593725" y="29305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graphicFrame>
        <p:nvGraphicFramePr>
          <p:cNvPr id="209935" name="Object 15"/>
          <p:cNvGraphicFramePr>
            <a:graphicFrameLocks noChangeAspect="1"/>
          </p:cNvGraphicFramePr>
          <p:nvPr/>
        </p:nvGraphicFramePr>
        <p:xfrm>
          <a:off x="701675" y="3608388"/>
          <a:ext cx="26003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9" name="Equation" r:id="rId6" imgW="1345616" imgH="393529" progId="Equation.DSMT4">
                  <p:embed/>
                </p:oleObj>
              </mc:Choice>
              <mc:Fallback>
                <p:oleObj name="Equation" r:id="rId6" imgW="1345616" imgH="393529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608388"/>
                        <a:ext cx="2600325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9" name="Text Box 69"/>
          <p:cNvSpPr txBox="1">
            <a:spLocks noChangeArrowheads="1"/>
          </p:cNvSpPr>
          <p:nvPr/>
        </p:nvSpPr>
        <p:spPr bwMode="auto">
          <a:xfrm>
            <a:off x="631825" y="3068638"/>
            <a:ext cx="497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hu-HU" sz="2400"/>
              <a:t>A PI kompenzáló tag átviteli függvénye: </a:t>
            </a:r>
          </a:p>
        </p:txBody>
      </p:sp>
      <p:sp>
        <p:nvSpPr>
          <p:cNvPr id="209940" name="Text Box 69"/>
          <p:cNvSpPr txBox="1">
            <a:spLocks noChangeArrowheads="1"/>
          </p:cNvSpPr>
          <p:nvPr/>
        </p:nvSpPr>
        <p:spPr bwMode="auto">
          <a:xfrm>
            <a:off x="657225" y="2303463"/>
            <a:ext cx="278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hu-HU" sz="2400"/>
              <a:t>Az átszámítás képlete:</a:t>
            </a:r>
          </a:p>
        </p:txBody>
      </p:sp>
      <p:sp>
        <p:nvSpPr>
          <p:cNvPr id="209941" name="Text Box 69"/>
          <p:cNvSpPr txBox="1">
            <a:spLocks noChangeArrowheads="1"/>
          </p:cNvSpPr>
          <p:nvPr/>
        </p:nvSpPr>
        <p:spPr bwMode="auto">
          <a:xfrm>
            <a:off x="611188" y="4464050"/>
            <a:ext cx="7651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Ezzel a PI kompenzáló taggal megtervezve, majd a zárt szabályozási kört ellenőrizve kapjuk a következő ábrát.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01675" y="368300"/>
            <a:ext cx="7772400" cy="53975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szabályozási kör átmeneti függvénye</a:t>
            </a:r>
          </a:p>
        </p:txBody>
      </p:sp>
      <p:sp>
        <p:nvSpPr>
          <p:cNvPr id="211970" name="Text Box 3"/>
          <p:cNvSpPr txBox="1">
            <a:spLocks noChangeArrowheads="1"/>
          </p:cNvSpPr>
          <p:nvPr/>
        </p:nvSpPr>
        <p:spPr bwMode="auto">
          <a:xfrm>
            <a:off x="566738" y="5454650"/>
            <a:ext cx="8081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Óvatos volt a pm megválasztása. A K</a:t>
            </a:r>
            <a:r>
              <a:rPr lang="hu-HU" altLang="hu-HU" sz="2400" baseline="-25000"/>
              <a:t>C</a:t>
            </a:r>
            <a:r>
              <a:rPr lang="hu-HU" altLang="hu-HU" sz="2400"/>
              <a:t> értéke növelhető vagy T</a:t>
            </a:r>
            <a:r>
              <a:rPr lang="hu-HU" altLang="hu-HU" sz="2400" baseline="-25000"/>
              <a:t>I</a:t>
            </a:r>
            <a:r>
              <a:rPr lang="hu-HU" altLang="hu-HU" sz="2400"/>
              <a:t> érték csökkenthető! Lehet, hogy a PIDT most jobb lenne! </a:t>
            </a:r>
          </a:p>
        </p:txBody>
      </p:sp>
      <p:pic>
        <p:nvPicPr>
          <p:cNvPr id="2119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7213" y="1089025"/>
            <a:ext cx="5265737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01675" y="368300"/>
            <a:ext cx="7772400" cy="53975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szabályozási kör átmeneti függvénye</a:t>
            </a:r>
          </a:p>
        </p:txBody>
      </p:sp>
      <p:sp>
        <p:nvSpPr>
          <p:cNvPr id="214018" name="Text Box 3"/>
          <p:cNvSpPr txBox="1">
            <a:spLocks noChangeArrowheads="1"/>
          </p:cNvSpPr>
          <p:nvPr/>
        </p:nvSpPr>
        <p:spPr bwMode="auto">
          <a:xfrm>
            <a:off x="566738" y="5499100"/>
            <a:ext cx="8081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K</a:t>
            </a:r>
            <a:r>
              <a:rPr lang="hu-HU" altLang="hu-HU" sz="2400" baseline="-25000"/>
              <a:t>C</a:t>
            </a:r>
            <a:r>
              <a:rPr lang="hu-HU" altLang="hu-HU" sz="2400"/>
              <a:t>=1.6 értéknél láthatóan gyorsabb, de T</a:t>
            </a:r>
            <a:r>
              <a:rPr lang="hu-HU" altLang="hu-HU" sz="2400" baseline="-25000"/>
              <a:t>I</a:t>
            </a:r>
            <a:r>
              <a:rPr lang="hu-HU" altLang="hu-HU" sz="2400"/>
              <a:t> még nagy.</a:t>
            </a:r>
          </a:p>
          <a:p>
            <a:r>
              <a:rPr lang="hu-HU" altLang="hu-HU" sz="2400"/>
              <a:t>A K</a:t>
            </a:r>
            <a:r>
              <a:rPr lang="hu-HU" altLang="hu-HU" sz="2400" baseline="-25000"/>
              <a:t>C</a:t>
            </a:r>
            <a:r>
              <a:rPr lang="hu-HU" altLang="hu-HU" sz="2400"/>
              <a:t>-t visszaállítva és T</a:t>
            </a:r>
            <a:r>
              <a:rPr lang="hu-HU" altLang="hu-HU" sz="2400" baseline="-25000"/>
              <a:t>I</a:t>
            </a:r>
            <a:r>
              <a:rPr lang="hu-HU" altLang="hu-HU" sz="2400"/>
              <a:t>-t csökkentve:</a:t>
            </a:r>
          </a:p>
        </p:txBody>
      </p:sp>
      <p:pic>
        <p:nvPicPr>
          <p:cNvPr id="2140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133475"/>
            <a:ext cx="5400675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01675" y="368300"/>
            <a:ext cx="7772400" cy="53975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szabályozási kör átmeneti függvénye</a:t>
            </a:r>
          </a:p>
        </p:txBody>
      </p:sp>
      <p:sp>
        <p:nvSpPr>
          <p:cNvPr id="216066" name="Text Box 3"/>
          <p:cNvSpPr txBox="1">
            <a:spLocks noChangeArrowheads="1"/>
          </p:cNvSpPr>
          <p:nvPr/>
        </p:nvSpPr>
        <p:spPr bwMode="auto">
          <a:xfrm>
            <a:off x="566738" y="5499100"/>
            <a:ext cx="8081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K</a:t>
            </a:r>
            <a:r>
              <a:rPr lang="hu-HU" altLang="hu-HU" sz="2400" baseline="-25000"/>
              <a:t>C</a:t>
            </a:r>
            <a:r>
              <a:rPr lang="hu-HU" altLang="hu-HU" sz="2400"/>
              <a:t>=1.23 és a T</a:t>
            </a:r>
            <a:r>
              <a:rPr lang="hu-HU" altLang="hu-HU" sz="2400" baseline="-25000"/>
              <a:t>I</a:t>
            </a:r>
            <a:r>
              <a:rPr lang="hu-HU" altLang="hu-HU" sz="2400"/>
              <a:t>=15sec. Gyorsabb a tolerancia sávon belüli túl-lendüléssel. </a:t>
            </a:r>
          </a:p>
        </p:txBody>
      </p:sp>
      <p:pic>
        <p:nvPicPr>
          <p:cNvPr id="2160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7213" y="1042988"/>
            <a:ext cx="54610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1252538"/>
            <a:ext cx="7772400" cy="1806575"/>
          </a:xfrm>
        </p:spPr>
        <p:txBody>
          <a:bodyPr/>
          <a:lstStyle/>
          <a:p>
            <a:pPr eaLnBrk="1" hangingPunct="1">
              <a:defRPr/>
            </a:pPr>
            <a:r>
              <a:rPr lang="hu-HU" sz="5400" smtClean="0"/>
              <a:t>Integráló eredő szakasz PDT1 kompenzálás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701675" y="3494088"/>
            <a:ext cx="7772400" cy="1001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hu-HU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Európai struktúra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458788"/>
            <a:ext cx="7772400" cy="854075"/>
          </a:xfrm>
        </p:spPr>
        <p:txBody>
          <a:bodyPr/>
          <a:lstStyle/>
          <a:p>
            <a:pPr eaLnBrk="1" hangingPunct="1">
              <a:defRPr/>
            </a:pPr>
            <a:r>
              <a:rPr lang="hu-HU" sz="4400" smtClean="0"/>
              <a:t>Integráló eredő szakasz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701675" y="1314450"/>
            <a:ext cx="804068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fázismenetből lehet meghatározni az integráló jelleget . </a:t>
            </a:r>
            <a:b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Kellően alacsony körfrekvencián közel -90</a:t>
            </a:r>
            <a:r>
              <a:rPr lang="en-US" sz="240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°</a:t>
            </a:r>
            <a:r>
              <a:rPr lang="hu-HU" sz="240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fázistolás.</a:t>
            </a: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b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Integráló jelleg esetén a leggyakrabban alkalmazott kompenzáló struktúra PDT1, esetleg P.</a:t>
            </a:r>
            <a:endParaRPr lang="hu-HU" sz="2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219148" name="Object 12"/>
          <p:cNvGraphicFramePr>
            <a:graphicFrameLocks noChangeAspect="1"/>
          </p:cNvGraphicFramePr>
          <p:nvPr/>
        </p:nvGraphicFramePr>
        <p:xfrm>
          <a:off x="792163" y="3833813"/>
          <a:ext cx="69119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2" name="Equation" r:id="rId3" imgW="3225800" imgH="431800" progId="Equation.DSMT4">
                  <p:embed/>
                </p:oleObj>
              </mc:Choice>
              <mc:Fallback>
                <p:oleObj name="Equation" r:id="rId3" imgW="3225800" imgH="431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833813"/>
                        <a:ext cx="6911975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2366963" y="5003800"/>
          <a:ext cx="37004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3" name="Equation" r:id="rId5" imgW="1726451" imgH="393529" progId="Equation.DSMT4">
                  <p:embed/>
                </p:oleObj>
              </mc:Choice>
              <mc:Fallback>
                <p:oleObj name="Equation" r:id="rId5" imgW="1726451" imgH="393529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003800"/>
                        <a:ext cx="37004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76835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A Bode diagram elemzése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9350"/>
            <a:ext cx="8504238" cy="5299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sz="2800" smtClean="0">
                <a:solidFill>
                  <a:srgbClr val="FFAD1C"/>
                </a:solidFill>
              </a:rPr>
              <a:t>A Bode diagram népszerű, mert papír – ceruza módszerrel is elfogadható pontossággal és munkaráfordítással megvalósítható a kompenzáló tag méretezése.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800" smtClean="0"/>
              <a:t>Méréssel felvett értékekkel vagy mért értékekből identifikált átviteli függvény esetén is alkalmazható.</a:t>
            </a:r>
          </a:p>
          <a:p>
            <a:pPr eaLnBrk="1" hangingPunct="1">
              <a:defRPr/>
            </a:pPr>
            <a:r>
              <a:rPr lang="hu-HU" sz="2800" smtClean="0"/>
              <a:t>Meg kell állapítani, hogy az eredő szakasz arányos vagy integráló jellegű.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000" smtClean="0"/>
              <a:t>	</a:t>
            </a:r>
            <a:r>
              <a:rPr lang="hu-HU" sz="2400" smtClean="0"/>
              <a:t>Ez a fázismenetből lehetséges. </a:t>
            </a:r>
          </a:p>
          <a:p>
            <a:pPr eaLnBrk="1" hangingPunct="1">
              <a:defRPr/>
            </a:pPr>
            <a:r>
              <a:rPr lang="hu-HU" sz="2800" smtClean="0"/>
              <a:t>Meg kell állapítani, hogy mennyire egymáshoz közeliek az eredő szakasz időállandói.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000" smtClean="0"/>
              <a:t>	</a:t>
            </a:r>
            <a:r>
              <a:rPr lang="hu-HU" sz="2400" smtClean="0"/>
              <a:t>Ez az amplitúdó menetből lehetséges.</a:t>
            </a:r>
          </a:p>
        </p:txBody>
      </p:sp>
      <p:sp>
        <p:nvSpPr>
          <p:cNvPr id="1607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0" y="0"/>
          <a:ext cx="11906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9" name="Equation" r:id="rId3" imgW="1193800" imgH="228600" progId="Equation.DSMT4">
                  <p:embed/>
                </p:oleObj>
              </mc:Choice>
              <mc:Fallback>
                <p:oleObj name="Equation" r:id="rId3" imgW="11938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906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31800" y="458788"/>
            <a:ext cx="8229600" cy="854075"/>
          </a:xfrm>
        </p:spPr>
        <p:txBody>
          <a:bodyPr lIns="18000" tIns="10800" rIns="18000" bIns="10800"/>
          <a:lstStyle/>
          <a:p>
            <a:pPr eaLnBrk="1" hangingPunct="1">
              <a:defRPr/>
            </a:pPr>
            <a:r>
              <a:rPr lang="hu-HU" sz="3600" smtClean="0"/>
              <a:t>A PDT kompenzáló tag átviteli függvénye</a:t>
            </a:r>
          </a:p>
        </p:txBody>
      </p:sp>
      <p:sp>
        <p:nvSpPr>
          <p:cNvPr id="165914" name="Rectangle 3"/>
          <p:cNvSpPr>
            <a:spLocks noChangeArrowheads="1"/>
          </p:cNvSpPr>
          <p:nvPr/>
        </p:nvSpPr>
        <p:spPr bwMode="auto">
          <a:xfrm>
            <a:off x="476250" y="2484438"/>
            <a:ext cx="81470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hu-HU" altLang="hu-HU" sz="2400">
                <a:latin typeface="Times New Roman" pitchFamily="18" charset="0"/>
              </a:rPr>
              <a:t>Három változó van. Ebből A</a:t>
            </a:r>
            <a:r>
              <a:rPr lang="hu-HU" altLang="hu-HU" sz="2400" baseline="-25000">
                <a:latin typeface="Times New Roman" pitchFamily="18" charset="0"/>
              </a:rPr>
              <a:t>D</a:t>
            </a:r>
            <a:r>
              <a:rPr lang="hu-HU" altLang="hu-HU" sz="2400">
                <a:latin typeface="Times New Roman" pitchFamily="18" charset="0"/>
              </a:rPr>
              <a:t> független az eredő szakasztól.</a:t>
            </a:r>
          </a:p>
          <a:p>
            <a:pPr eaLnBrk="0" hangingPunct="0">
              <a:lnSpc>
                <a:spcPct val="105000"/>
              </a:lnSpc>
            </a:pPr>
            <a:r>
              <a:rPr lang="hu-HU" altLang="hu-HU" sz="2400">
                <a:latin typeface="Times New Roman" pitchFamily="18" charset="0"/>
              </a:rPr>
              <a:t>Első lépésben legyen K</a:t>
            </a:r>
            <a:r>
              <a:rPr lang="hu-HU" altLang="hu-HU" sz="2400" baseline="-25000">
                <a:latin typeface="Times New Roman" pitchFamily="18" charset="0"/>
              </a:rPr>
              <a:t>C</a:t>
            </a:r>
            <a:r>
              <a:rPr lang="hu-HU" altLang="hu-HU" sz="2400">
                <a:latin typeface="Times New Roman" pitchFamily="18" charset="0"/>
              </a:rPr>
              <a:t> = 1, A</a:t>
            </a:r>
            <a:r>
              <a:rPr lang="hu-HU" altLang="hu-HU" sz="2400" baseline="-25000">
                <a:latin typeface="Times New Roman" pitchFamily="18" charset="0"/>
              </a:rPr>
              <a:t>D</a:t>
            </a:r>
            <a:r>
              <a:rPr lang="hu-HU" altLang="hu-HU" sz="2400">
                <a:latin typeface="Times New Roman" pitchFamily="18" charset="0"/>
              </a:rPr>
              <a:t> =  9, és T = 0.1sec.</a:t>
            </a:r>
          </a:p>
        </p:txBody>
      </p:sp>
      <p:sp>
        <p:nvSpPr>
          <p:cNvPr id="165915" name="Text Box 4"/>
          <p:cNvSpPr txBox="1">
            <a:spLocks noChangeArrowheads="1"/>
          </p:cNvSpPr>
          <p:nvPr/>
        </p:nvSpPr>
        <p:spPr bwMode="auto">
          <a:xfrm>
            <a:off x="669925" y="383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sp>
        <p:nvSpPr>
          <p:cNvPr id="165916" name="Text Box 6"/>
          <p:cNvSpPr txBox="1">
            <a:spLocks noChangeArrowheads="1"/>
          </p:cNvSpPr>
          <p:nvPr/>
        </p:nvSpPr>
        <p:spPr bwMode="auto">
          <a:xfrm>
            <a:off x="2838450" y="5138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sp>
        <p:nvSpPr>
          <p:cNvPr id="165917" name="Rectangle 7"/>
          <p:cNvSpPr>
            <a:spLocks noChangeArrowheads="1"/>
          </p:cNvSpPr>
          <p:nvPr/>
        </p:nvSpPr>
        <p:spPr bwMode="auto">
          <a:xfrm>
            <a:off x="566738" y="4554538"/>
            <a:ext cx="8016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hu-HU" altLang="hu-HU" sz="2400">
                <a:latin typeface="Times New Roman" pitchFamily="18" charset="0"/>
              </a:rPr>
              <a:t>PDT1 kompenzáló tag esetén be kell tartani az</a:t>
            </a:r>
            <a:br>
              <a:rPr lang="hu-HU" altLang="hu-HU" sz="2400">
                <a:latin typeface="Times New Roman" pitchFamily="18" charset="0"/>
              </a:rPr>
            </a:br>
            <a:r>
              <a:rPr lang="hu-HU" altLang="hu-HU" sz="2400">
                <a:latin typeface="Times New Roman" pitchFamily="18" charset="0"/>
              </a:rPr>
              <a:t>20  &gt; A</a:t>
            </a:r>
            <a:r>
              <a:rPr lang="hu-HU" altLang="hu-HU" sz="2400" baseline="-25000">
                <a:latin typeface="Times New Roman" pitchFamily="18" charset="0"/>
              </a:rPr>
              <a:t>D</a:t>
            </a:r>
            <a:r>
              <a:rPr lang="hu-HU" altLang="hu-HU" sz="2400">
                <a:latin typeface="Times New Roman" pitchFamily="18" charset="0"/>
              </a:rPr>
              <a:t> &gt; 5 feltételt!</a:t>
            </a:r>
          </a:p>
        </p:txBody>
      </p:sp>
      <p:graphicFrame>
        <p:nvGraphicFramePr>
          <p:cNvPr id="165911" name="Object 23"/>
          <p:cNvGraphicFramePr>
            <a:graphicFrameLocks noGrp="1" noChangeAspect="1"/>
          </p:cNvGraphicFramePr>
          <p:nvPr>
            <p:ph idx="1"/>
          </p:nvPr>
        </p:nvGraphicFramePr>
        <p:xfrm>
          <a:off x="3222625" y="3519488"/>
          <a:ext cx="23272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5" name="Equation" r:id="rId3" imgW="1104900" imgH="393700" progId="Equation.DSMT4">
                  <p:embed/>
                </p:oleObj>
              </mc:Choice>
              <mc:Fallback>
                <p:oleObj name="Equation" r:id="rId3" imgW="1104900" imgH="393700" progId="Equation.DSMT4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3519488"/>
                        <a:ext cx="23272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4"/>
          <p:cNvGraphicFramePr>
            <a:graphicFrameLocks noChangeAspect="1"/>
          </p:cNvGraphicFramePr>
          <p:nvPr/>
        </p:nvGraphicFramePr>
        <p:xfrm>
          <a:off x="2366963" y="1449388"/>
          <a:ext cx="37004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6" name="Equation" r:id="rId5" imgW="1726451" imgH="393529" progId="Equation.DSMT4">
                  <p:embed/>
                </p:oleObj>
              </mc:Choice>
              <mc:Fallback>
                <p:oleObj name="Equation" r:id="rId5" imgW="1726451" imgH="393529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1449388"/>
                        <a:ext cx="37004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/>
              <a:t>PDT1  arányos, differenciáló tag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701675" y="1179513"/>
            <a:ext cx="7754938" cy="396875"/>
          </a:xfrm>
        </p:spPr>
        <p:txBody>
          <a:bodyPr lIns="18000" tIns="46800" rIns="18000" bIns="10800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1200" smtClean="0"/>
              <a:t>	</a:t>
            </a:r>
            <a:r>
              <a:rPr lang="hu-HU" sz="2400" smtClean="0">
                <a:latin typeface="Times New Roman" pitchFamily="18" charset="0"/>
              </a:rPr>
              <a:t>A </a:t>
            </a:r>
            <a:r>
              <a:rPr lang="el-GR" sz="240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hu-HU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hu-HU" sz="2400" smtClean="0">
                <a:latin typeface="Times New Roman" pitchFamily="18" charset="0"/>
              </a:rPr>
              <a:t> fázistolás az A</a:t>
            </a:r>
            <a:r>
              <a:rPr lang="hu-HU" sz="2400" baseline="-25000" smtClean="0">
                <a:latin typeface="Times New Roman" pitchFamily="18" charset="0"/>
              </a:rPr>
              <a:t>D</a:t>
            </a:r>
            <a:r>
              <a:rPr lang="hu-HU" sz="2400" smtClean="0">
                <a:latin typeface="Times New Roman" pitchFamily="18" charset="0"/>
              </a:rPr>
              <a:t> differenciálási erősítéstől függ.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2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222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222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222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pic>
        <p:nvPicPr>
          <p:cNvPr id="22221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98650"/>
            <a:ext cx="5510212" cy="41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2225" y="1989138"/>
            <a:ext cx="2205038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marL="342900" indent="-3429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Jelen példában: 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hu-HU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9, és így 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l-GR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hu-HU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54.9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hu-HU" altLang="hu-HU">
              <a:latin typeface="Arial" charset="0"/>
            </a:endParaRPr>
          </a:p>
          <a:p>
            <a:pPr marL="342900" indent="-342900"/>
            <a:r>
              <a:rPr lang="hu-HU" altLang="hu-HU">
                <a:latin typeface="Arial" charset="0"/>
              </a:rPr>
              <a:t>AD=5 </a:t>
            </a:r>
            <a:br>
              <a:rPr lang="hu-HU" altLang="hu-HU">
                <a:latin typeface="Arial" charset="0"/>
              </a:rPr>
            </a:br>
            <a:r>
              <a:rPr lang="el-GR" altLang="hu-HU">
                <a:latin typeface="Arial" charset="0"/>
              </a:rPr>
              <a:t>φ</a:t>
            </a:r>
            <a:r>
              <a:rPr lang="hu-HU" altLang="hu-HU">
                <a:latin typeface="Arial" charset="0"/>
              </a:rPr>
              <a:t>max=45.6</a:t>
            </a:r>
            <a:r>
              <a:rPr lang="en-US" altLang="hu-HU">
                <a:latin typeface="Arial" charset="0"/>
              </a:rPr>
              <a:t>°</a:t>
            </a:r>
          </a:p>
          <a:p>
            <a:pPr marL="342900" indent="-342900"/>
            <a:r>
              <a:rPr lang="hu-HU" altLang="hu-HU">
                <a:latin typeface="Arial" charset="0"/>
              </a:rPr>
              <a:t>AD=8 </a:t>
            </a:r>
            <a:br>
              <a:rPr lang="hu-HU" altLang="hu-HU">
                <a:latin typeface="Arial" charset="0"/>
              </a:rPr>
            </a:br>
            <a:r>
              <a:rPr lang="el-GR" altLang="hu-HU">
                <a:latin typeface="Arial" charset="0"/>
              </a:rPr>
              <a:t>φ</a:t>
            </a:r>
            <a:r>
              <a:rPr lang="hu-HU" altLang="hu-HU">
                <a:latin typeface="Arial" charset="0"/>
              </a:rPr>
              <a:t>max=53.1</a:t>
            </a:r>
            <a:r>
              <a:rPr lang="en-US" altLang="hu-HU">
                <a:latin typeface="Arial" charset="0"/>
              </a:rPr>
              <a:t>°</a:t>
            </a:r>
          </a:p>
          <a:p>
            <a:pPr marL="342900" indent="-342900"/>
            <a:r>
              <a:rPr lang="hu-HU" altLang="hu-HU">
                <a:latin typeface="Arial" charset="0"/>
              </a:rPr>
              <a:t>AD=9 </a:t>
            </a:r>
            <a:br>
              <a:rPr lang="hu-HU" altLang="hu-HU">
                <a:latin typeface="Arial" charset="0"/>
              </a:rPr>
            </a:br>
            <a:r>
              <a:rPr lang="el-GR" altLang="hu-HU">
                <a:latin typeface="Arial" charset="0"/>
              </a:rPr>
              <a:t>φ</a:t>
            </a:r>
            <a:r>
              <a:rPr lang="hu-HU" altLang="hu-HU">
                <a:latin typeface="Arial" charset="0"/>
              </a:rPr>
              <a:t>max=54.9</a:t>
            </a:r>
            <a:r>
              <a:rPr lang="en-US" altLang="hu-HU">
                <a:latin typeface="Arial" charset="0"/>
              </a:rPr>
              <a:t>°</a:t>
            </a:r>
          </a:p>
          <a:p>
            <a:pPr marL="342900" indent="-342900"/>
            <a:r>
              <a:rPr lang="hu-HU" altLang="hu-HU">
                <a:latin typeface="Arial" charset="0"/>
              </a:rPr>
              <a:t>AD=15 </a:t>
            </a:r>
            <a:br>
              <a:rPr lang="hu-HU" altLang="hu-HU">
                <a:latin typeface="Arial" charset="0"/>
              </a:rPr>
            </a:br>
            <a:r>
              <a:rPr lang="el-GR" altLang="hu-HU">
                <a:latin typeface="Arial" charset="0"/>
              </a:rPr>
              <a:t>φ</a:t>
            </a:r>
            <a:r>
              <a:rPr lang="hu-HU" altLang="hu-HU">
                <a:latin typeface="Arial" charset="0"/>
              </a:rPr>
              <a:t>max=61.9</a:t>
            </a:r>
            <a:r>
              <a:rPr lang="en-US" altLang="hu-HU">
                <a:latin typeface="Arial" charset="0"/>
              </a:rPr>
              <a:t>°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0538" y="338138"/>
            <a:ext cx="8124825" cy="1781175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PDT1 kompenzálás elve</a:t>
            </a:r>
            <a:br>
              <a:rPr lang="hu-HU" sz="3600" dirty="0" smtClean="0"/>
            </a:br>
            <a:r>
              <a:rPr lang="hu-HU" sz="3600" dirty="0" smtClean="0"/>
              <a:t>az eredő szakasz körfrekvencia</a:t>
            </a:r>
            <a:br>
              <a:rPr lang="hu-HU" sz="3600" dirty="0" smtClean="0"/>
            </a:br>
            <a:r>
              <a:rPr lang="hu-HU" sz="3600" dirty="0" smtClean="0"/>
              <a:t>függvényéhez illesztés esetén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90538" y="2119313"/>
            <a:ext cx="8412162" cy="4195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Válasszunk egy megfelelőnek tartott fázistartalékot!</a:t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szabály azonos, mint a PI kompenzálásnál volt.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Az eredő szakasz fázismenetén meg kell keresni a választott fázistartalékhoz tartozó leendő </a:t>
            </a:r>
            <a:r>
              <a:rPr lang="el-G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vágási körfrekvenciát.</a:t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Ez a </a:t>
            </a:r>
            <a:r>
              <a:rPr lang="hu-HU" sz="2400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hu-HU" sz="2400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pm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l-GR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φ</a:t>
            </a:r>
            <a:r>
              <a:rPr lang="hu-HU" sz="2400" baseline="-250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PDT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- 180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fázistoláshoz tartozó körfrekvencia.</a:t>
            </a:r>
            <a:b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K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értéket úgy kell megválasztani, hogy a leendő </a:t>
            </a:r>
            <a:r>
              <a:rPr lang="el-G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vágási körfrekvenciánál legyen egységnyi a K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hurokerősítés.</a:t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leendő </a:t>
            </a:r>
            <a:r>
              <a:rPr lang="el-GR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ω</a:t>
            </a:r>
            <a:r>
              <a:rPr lang="hu-HU" sz="2400" baseline="-250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vágási 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körfrekvencián a 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hu-HU" sz="2400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 értékkel definiált g0 hurokátviteli függvény amplitúdó átvitelének reciprok értéke 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lesz 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tényleges K</a:t>
            </a:r>
            <a:r>
              <a:rPr lang="hu-HU" sz="2400" baseline="-250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71537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PDT1 kompenzálás menete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6175"/>
            <a:ext cx="8229600" cy="4979988"/>
          </a:xfrm>
        </p:spPr>
        <p:txBody>
          <a:bodyPr/>
          <a:lstStyle/>
          <a:p>
            <a:pPr eaLnBrk="1" hangingPunct="1"/>
            <a:r>
              <a:rPr lang="hu-HU" sz="2400" smtClean="0">
                <a:latin typeface="Times New Roman" pitchFamily="18" charset="0"/>
              </a:rPr>
              <a:t>A               Bode diagramja alapján választjuk a PDT kompenzálást és választani kell az A</a:t>
            </a:r>
            <a:r>
              <a:rPr lang="hu-HU" sz="2400" baseline="-25000" smtClean="0">
                <a:latin typeface="Times New Roman" pitchFamily="18" charset="0"/>
              </a:rPr>
              <a:t>D</a:t>
            </a:r>
            <a:r>
              <a:rPr lang="hu-HU" sz="2400" smtClean="0">
                <a:latin typeface="Times New Roman" pitchFamily="18" charset="0"/>
              </a:rPr>
              <a:t> értéket is.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Az eredő szakasz fázismenetén meg kell keresni a 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ps = pm - </a:t>
            </a:r>
            <a:r>
              <a:rPr lang="el-GR" sz="240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hu-HU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hu-HU" sz="2400" smtClean="0">
                <a:latin typeface="Times New Roman" pitchFamily="18" charset="0"/>
              </a:rPr>
              <a:t> - 180 fázistoláshoz tartozó körfrekvenciát.</a:t>
            </a:r>
          </a:p>
          <a:p>
            <a:pPr eaLnBrk="1" hangingPunct="1"/>
            <a:r>
              <a:rPr lang="hu-HU" sz="2400" smtClean="0">
                <a:latin typeface="Times New Roman" pitchFamily="18" charset="0"/>
              </a:rPr>
              <a:t>Ha A</a:t>
            </a:r>
            <a:r>
              <a:rPr lang="hu-HU" sz="2400" baseline="-25000" smtClean="0">
                <a:latin typeface="Times New Roman" pitchFamily="18" charset="0"/>
              </a:rPr>
              <a:t>D</a:t>
            </a:r>
            <a:r>
              <a:rPr lang="hu-HU" sz="2400" smtClean="0">
                <a:latin typeface="Times New Roman" pitchFamily="18" charset="0"/>
              </a:rPr>
              <a:t> = 8 akkor ennek a körfrekvenciának a háromszorosa az  </a:t>
            </a:r>
            <a:r>
              <a:rPr lang="el-GR" sz="240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aseline="-25000" smtClean="0">
                <a:latin typeface="Times New Roman" pitchFamily="18" charset="0"/>
              </a:rPr>
              <a:t>T</a:t>
            </a:r>
            <a:r>
              <a:rPr lang="hu-HU" sz="2400" smtClean="0">
                <a:latin typeface="Times New Roman" pitchFamily="18" charset="0"/>
              </a:rPr>
              <a:t>. A reciprok érték a T és T</a:t>
            </a:r>
            <a:r>
              <a:rPr lang="hu-HU" sz="2400" baseline="-25000" smtClean="0">
                <a:latin typeface="Times New Roman" pitchFamily="18" charset="0"/>
              </a:rPr>
              <a:t>D</a:t>
            </a:r>
            <a:r>
              <a:rPr lang="hu-HU" sz="2400" smtClean="0">
                <a:latin typeface="Times New Roman" pitchFamily="18" charset="0"/>
              </a:rPr>
              <a:t> = A</a:t>
            </a:r>
            <a:r>
              <a:rPr lang="hu-HU" sz="2400" baseline="-25000" smtClean="0">
                <a:latin typeface="Times New Roman" pitchFamily="18" charset="0"/>
              </a:rPr>
              <a:t>D</a:t>
            </a:r>
            <a:r>
              <a:rPr lang="hu-HU" sz="2400" smtClean="0">
                <a:latin typeface="Times New Roman" pitchFamily="18" charset="0"/>
              </a:rPr>
              <a:t>*T.</a:t>
            </a:r>
          </a:p>
          <a:p>
            <a:pPr eaLnBrk="1" hangingPunct="1">
              <a:buFont typeface="Wingdings" pitchFamily="2" charset="2"/>
              <a:buNone/>
            </a:pPr>
            <a:endParaRPr lang="hu-HU" sz="1200" smtClean="0">
              <a:latin typeface="Times New Roman" pitchFamily="18" charset="0"/>
            </a:endParaRPr>
          </a:p>
          <a:p>
            <a:pPr eaLnBrk="1" hangingPunct="1"/>
            <a:r>
              <a:rPr lang="hu-HU" sz="2400" smtClean="0">
                <a:latin typeface="Times New Roman" pitchFamily="18" charset="0"/>
              </a:rPr>
              <a:t>Ábrázolni kell a                                       Bode diagramját.</a:t>
            </a:r>
          </a:p>
          <a:p>
            <a:pPr eaLnBrk="1" hangingPunct="1">
              <a:buFont typeface="Wingdings" pitchFamily="2" charset="2"/>
              <a:buNone/>
            </a:pPr>
            <a:endParaRPr lang="hu-HU" sz="1400" smtClean="0">
              <a:latin typeface="Times New Roman" pitchFamily="18" charset="0"/>
            </a:endParaRPr>
          </a:p>
          <a:p>
            <a:pPr eaLnBrk="1" hangingPunct="1"/>
            <a:r>
              <a:rPr lang="hu-HU" sz="2400" smtClean="0">
                <a:latin typeface="Times New Roman" pitchFamily="18" charset="0"/>
              </a:rPr>
              <a:t>Ezen a g0 átviteli függvényen kell megkeresni a pm fázis-tartalékhoz tartozó körfrekvenciánál az amplitúdó erősítést</a:t>
            </a:r>
            <a:br>
              <a:rPr lang="hu-HU" sz="2400" smtClean="0">
                <a:latin typeface="Times New Roman" pitchFamily="18" charset="0"/>
              </a:rPr>
            </a:br>
            <a:r>
              <a:rPr lang="hu-HU" sz="2400" smtClean="0">
                <a:latin typeface="Times New Roman" pitchFamily="18" charset="0"/>
              </a:rPr>
              <a:t>Ennek az erősítésnek a reciprok értéke legyen a K</a:t>
            </a:r>
            <a:r>
              <a:rPr lang="hu-HU" sz="2400" baseline="-25000" smtClean="0">
                <a:latin typeface="Times New Roman" pitchFamily="18" charset="0"/>
              </a:rPr>
              <a:t>C</a:t>
            </a:r>
            <a:r>
              <a:rPr lang="hu-HU" sz="2400" smtClean="0">
                <a:latin typeface="Times New Roman" pitchFamily="18" charset="0"/>
              </a:rPr>
              <a:t> erősítés</a:t>
            </a:r>
          </a:p>
        </p:txBody>
      </p:sp>
      <p:graphicFrame>
        <p:nvGraphicFramePr>
          <p:cNvPr id="166928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50938" y="1179513"/>
          <a:ext cx="9794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2" name="Equation" r:id="rId3" imgW="520700" imgH="228600" progId="Equation.DSMT4">
                  <p:embed/>
                </p:oleObj>
              </mc:Choice>
              <mc:Fallback>
                <p:oleObj name="Equation" r:id="rId3" imgW="520700" imgH="228600" progId="Equation.DSMT4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179513"/>
                        <a:ext cx="97948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9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06713" y="3625850"/>
          <a:ext cx="29257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3" name="Equation" r:id="rId5" imgW="1637589" imgH="393529" progId="Equation.DSMT4">
                  <p:embed/>
                </p:oleObj>
              </mc:Choice>
              <mc:Fallback>
                <p:oleObj name="Equation" r:id="rId5" imgW="1637589" imgH="393529" progId="Equation.DSMT4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3625850"/>
                        <a:ext cx="2925762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A G</a:t>
            </a:r>
            <a:r>
              <a:rPr lang="hu-HU" sz="3600" baseline="-25000" dirty="0" smtClean="0"/>
              <a:t>E</a:t>
            </a:r>
            <a:r>
              <a:rPr lang="hu-HU" sz="3600" dirty="0" smtClean="0"/>
              <a:t>(j</a:t>
            </a:r>
            <a:r>
              <a:rPr lang="el-GR" sz="3600" dirty="0" smtClean="0"/>
              <a:t>ω</a:t>
            </a:r>
            <a:r>
              <a:rPr lang="hu-HU" sz="3600" dirty="0" smtClean="0"/>
              <a:t>) Bode diagramja</a:t>
            </a:r>
          </a:p>
        </p:txBody>
      </p:sp>
      <p:sp>
        <p:nvSpPr>
          <p:cNvPr id="226306" name="Text Box 4"/>
          <p:cNvSpPr txBox="1">
            <a:spLocks noChangeArrowheads="1"/>
          </p:cNvSpPr>
          <p:nvPr/>
        </p:nvSpPr>
        <p:spPr bwMode="auto">
          <a:xfrm>
            <a:off x="1827213" y="5678488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Legyen PDT kompenzáló tag A</a:t>
            </a:r>
            <a:r>
              <a:rPr lang="hu-HU" altLang="hu-HU" sz="2400" baseline="-25000"/>
              <a:t>D</a:t>
            </a:r>
            <a:r>
              <a:rPr lang="hu-HU" altLang="hu-HU" sz="2400"/>
              <a:t> = 8 értékkel.</a:t>
            </a:r>
          </a:p>
        </p:txBody>
      </p:sp>
      <p:sp>
        <p:nvSpPr>
          <p:cNvPr id="226307" name="Text Box 6"/>
          <p:cNvSpPr txBox="1">
            <a:spLocks noChangeArrowheads="1"/>
          </p:cNvSpPr>
          <p:nvPr/>
        </p:nvSpPr>
        <p:spPr bwMode="auto">
          <a:xfrm>
            <a:off x="6837363" y="2873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pic>
        <p:nvPicPr>
          <p:cNvPr id="22630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663" y="1179513"/>
            <a:ext cx="558006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6975" y="549275"/>
            <a:ext cx="6691313" cy="809625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/>
              <a:t>A PDT tag Bode diagramja</a:t>
            </a:r>
          </a:p>
        </p:txBody>
      </p:sp>
      <p:pic>
        <p:nvPicPr>
          <p:cNvPr id="167960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5" y="1628775"/>
            <a:ext cx="56261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7958" name="Object 22"/>
          <p:cNvGraphicFramePr>
            <a:graphicFrameLocks noChangeAspect="1"/>
          </p:cNvGraphicFramePr>
          <p:nvPr/>
        </p:nvGraphicFramePr>
        <p:xfrm>
          <a:off x="1422400" y="2168525"/>
          <a:ext cx="2146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0" name="Equation" r:id="rId4" imgW="1409400" imgH="533160" progId="Equation.DSMT4">
                  <p:embed/>
                </p:oleObj>
              </mc:Choice>
              <mc:Fallback>
                <p:oleObj name="Equation" r:id="rId4" imgW="1409400" imgH="5331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168525"/>
                        <a:ext cx="21463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1" name="Text Box 4"/>
          <p:cNvSpPr txBox="1">
            <a:spLocks noChangeArrowheads="1"/>
          </p:cNvSpPr>
          <p:nvPr/>
        </p:nvSpPr>
        <p:spPr bwMode="auto">
          <a:xfrm>
            <a:off x="6686550" y="1673225"/>
            <a:ext cx="1665288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</a:t>
            </a:r>
            <a:r>
              <a:rPr lang="hu-HU" altLang="hu-HU" sz="2400" baseline="-25000"/>
              <a:t>D</a:t>
            </a:r>
            <a:r>
              <a:rPr lang="hu-HU" altLang="hu-HU" sz="2400"/>
              <a:t>=5 </a:t>
            </a:r>
            <a:br>
              <a:rPr lang="hu-HU" altLang="hu-HU" sz="2400"/>
            </a:br>
            <a:r>
              <a:rPr lang="el-GR" altLang="hu-HU" sz="2400"/>
              <a:t>φ</a:t>
            </a:r>
            <a:r>
              <a:rPr lang="hu-HU" altLang="hu-HU" sz="2400" baseline="-25000"/>
              <a:t>max</a:t>
            </a:r>
            <a:r>
              <a:rPr lang="hu-HU" altLang="hu-HU" sz="2400"/>
              <a:t>=45.6</a:t>
            </a:r>
            <a:r>
              <a:rPr lang="en-US" altLang="hu-HU" sz="2400"/>
              <a:t>°</a:t>
            </a:r>
          </a:p>
          <a:p>
            <a:r>
              <a:rPr lang="hu-HU" altLang="hu-HU" sz="2400"/>
              <a:t>A</a:t>
            </a:r>
            <a:r>
              <a:rPr lang="hu-HU" altLang="hu-HU" sz="2400" baseline="-25000"/>
              <a:t>D</a:t>
            </a:r>
            <a:r>
              <a:rPr lang="hu-HU" altLang="hu-HU" sz="2400"/>
              <a:t>=8 </a:t>
            </a:r>
            <a:br>
              <a:rPr lang="hu-HU" altLang="hu-HU" sz="2400"/>
            </a:br>
            <a:r>
              <a:rPr lang="el-GR" altLang="hu-HU" sz="2400"/>
              <a:t>φ</a:t>
            </a:r>
            <a:r>
              <a:rPr lang="hu-HU" altLang="hu-HU" sz="2400" baseline="-25000"/>
              <a:t>max</a:t>
            </a:r>
            <a:r>
              <a:rPr lang="hu-HU" altLang="hu-HU" sz="2400"/>
              <a:t>=53.1</a:t>
            </a:r>
            <a:r>
              <a:rPr lang="en-US" altLang="hu-HU" sz="2400"/>
              <a:t>°</a:t>
            </a:r>
          </a:p>
          <a:p>
            <a:r>
              <a:rPr lang="hu-HU" altLang="hu-HU" sz="2400"/>
              <a:t>A</a:t>
            </a:r>
            <a:r>
              <a:rPr lang="hu-HU" altLang="hu-HU" sz="2400" baseline="-25000"/>
              <a:t>D</a:t>
            </a:r>
            <a:r>
              <a:rPr lang="hu-HU" altLang="hu-HU" sz="2400"/>
              <a:t>=9 </a:t>
            </a:r>
            <a:br>
              <a:rPr lang="hu-HU" altLang="hu-HU" sz="2400"/>
            </a:br>
            <a:r>
              <a:rPr lang="el-GR" altLang="hu-HU" sz="2400"/>
              <a:t>φ</a:t>
            </a:r>
            <a:r>
              <a:rPr lang="hu-HU" altLang="hu-HU" sz="2400" baseline="-25000"/>
              <a:t>max</a:t>
            </a:r>
            <a:r>
              <a:rPr lang="hu-HU" altLang="hu-HU" sz="2400"/>
              <a:t>=54.9</a:t>
            </a:r>
            <a:r>
              <a:rPr lang="en-US" altLang="hu-HU" sz="2400"/>
              <a:t>°</a:t>
            </a:r>
          </a:p>
          <a:p>
            <a:r>
              <a:rPr lang="hu-HU" altLang="hu-HU" sz="2400"/>
              <a:t>A</a:t>
            </a:r>
            <a:r>
              <a:rPr lang="hu-HU" altLang="hu-HU" sz="2400" baseline="-25000"/>
              <a:t>D</a:t>
            </a:r>
            <a:r>
              <a:rPr lang="hu-HU" altLang="hu-HU" sz="2400"/>
              <a:t>=15 </a:t>
            </a:r>
            <a:br>
              <a:rPr lang="hu-HU" altLang="hu-HU" sz="2400"/>
            </a:br>
            <a:r>
              <a:rPr lang="el-GR" altLang="hu-HU" sz="2400"/>
              <a:t>φ</a:t>
            </a:r>
            <a:r>
              <a:rPr lang="hu-HU" altLang="hu-HU" sz="2400" baseline="-25000"/>
              <a:t>max</a:t>
            </a:r>
            <a:r>
              <a:rPr lang="hu-HU" altLang="hu-HU" sz="2400"/>
              <a:t>=61.9</a:t>
            </a:r>
            <a:r>
              <a:rPr lang="en-US" altLang="hu-HU" sz="2400"/>
              <a:t>°</a:t>
            </a:r>
          </a:p>
          <a:p>
            <a:endParaRPr lang="hu-HU" altLang="hu-HU" sz="2400"/>
          </a:p>
          <a:p>
            <a:endParaRPr lang="el-GR" altLang="hu-H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A T és a T</a:t>
            </a:r>
            <a:r>
              <a:rPr lang="hu-HU" sz="4000" baseline="-25000" smtClean="0"/>
              <a:t>D</a:t>
            </a:r>
            <a:r>
              <a:rPr lang="hu-HU" sz="4000" smtClean="0"/>
              <a:t> meghatározása</a:t>
            </a:r>
          </a:p>
        </p:txBody>
      </p:sp>
      <p:sp>
        <p:nvSpPr>
          <p:cNvPr id="229378" name="Text Box 5"/>
          <p:cNvSpPr txBox="1">
            <a:spLocks noChangeArrowheads="1"/>
          </p:cNvSpPr>
          <p:nvPr/>
        </p:nvSpPr>
        <p:spPr bwMode="auto">
          <a:xfrm>
            <a:off x="593725" y="29305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106488" y="1314450"/>
            <a:ext cx="6659562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Legyen az AD=8 és a fázistartalék 65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≈ pm-</a:t>
            </a:r>
            <a:r>
              <a:rPr lang="el-GR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φ</a:t>
            </a:r>
            <a:r>
              <a:rPr lang="hu-HU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-180 ≈ ps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≈ 65 – 51.3 -180 = -166.3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2938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7088" y="2303463"/>
            <a:ext cx="5084762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80035" y="548680"/>
            <a:ext cx="6075415" cy="1350032"/>
          </a:xfrm>
        </p:spPr>
        <p:txBody>
          <a:bodyPr lIns="18000" tIns="10800" rIns="18000" bIns="10800"/>
          <a:lstStyle/>
          <a:p>
            <a:pPr eaLnBrk="1" hangingPunct="1">
              <a:defRPr/>
            </a:pPr>
            <a:r>
              <a:rPr lang="hu-HU" sz="4000" dirty="0" smtClean="0"/>
              <a:t>A PDT kompenzáló tag paraméterei</a:t>
            </a:r>
          </a:p>
        </p:txBody>
      </p:sp>
      <p:sp>
        <p:nvSpPr>
          <p:cNvPr id="240649" name="Rectangle 3"/>
          <p:cNvSpPr>
            <a:spLocks noChangeArrowheads="1"/>
          </p:cNvSpPr>
          <p:nvPr/>
        </p:nvSpPr>
        <p:spPr bwMode="auto">
          <a:xfrm>
            <a:off x="1004631" y="2213865"/>
            <a:ext cx="715486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hu-HU" altLang="hu-HU" sz="2400" dirty="0">
                <a:latin typeface="Times New Roman" pitchFamily="18" charset="0"/>
              </a:rPr>
              <a:t>Az </a:t>
            </a:r>
            <a:r>
              <a:rPr lang="el-GR" altLang="hu-HU" sz="24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altLang="hu-H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hu-HU" sz="24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hu-HU" altLang="hu-H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u-HU" altLang="hu-HU" sz="2400" dirty="0">
                <a:latin typeface="Times New Roman" pitchFamily="18" charset="0"/>
              </a:rPr>
              <a:t> = 0.41r/s, és A</a:t>
            </a:r>
            <a:r>
              <a:rPr lang="hu-HU" altLang="hu-HU" sz="2400" baseline="-25000" dirty="0">
                <a:latin typeface="Times New Roman" pitchFamily="18" charset="0"/>
              </a:rPr>
              <a:t>D</a:t>
            </a:r>
            <a:r>
              <a:rPr lang="hu-HU" altLang="hu-HU" sz="2400" dirty="0">
                <a:latin typeface="Times New Roman" pitchFamily="18" charset="0"/>
              </a:rPr>
              <a:t> = 8, így </a:t>
            </a:r>
            <a:r>
              <a:rPr lang="el-GR" altLang="hu-HU" sz="24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altLang="hu-HU" sz="2400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altLang="hu-HU" sz="2400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l-GR" altLang="hu-HU" sz="2400" dirty="0">
                <a:latin typeface="Times New Roman" pitchFamily="18" charset="0"/>
              </a:rPr>
              <a:t>ω</a:t>
            </a:r>
            <a:r>
              <a:rPr lang="hu-HU" altLang="hu-HU" sz="2400" dirty="0">
                <a:latin typeface="Times New Roman" pitchFamily="18" charset="0"/>
              </a:rPr>
              <a:t>(</a:t>
            </a:r>
            <a:r>
              <a:rPr lang="el-GR" altLang="hu-HU" sz="2400" dirty="0">
                <a:latin typeface="Times New Roman" pitchFamily="18" charset="0"/>
              </a:rPr>
              <a:t>φ</a:t>
            </a:r>
            <a:r>
              <a:rPr lang="hu-HU" altLang="hu-HU" sz="2400" dirty="0">
                <a:latin typeface="Times New Roman" pitchFamily="18" charset="0"/>
              </a:rPr>
              <a:t>) = 1.23 r/s. </a:t>
            </a:r>
          </a:p>
          <a:p>
            <a:pPr eaLnBrk="0" hangingPunct="0">
              <a:lnSpc>
                <a:spcPct val="105000"/>
              </a:lnSpc>
            </a:pPr>
            <a:r>
              <a:rPr lang="hu-HU" altLang="hu-HU" sz="2400" dirty="0">
                <a:latin typeface="Times New Roman" pitchFamily="18" charset="0"/>
              </a:rPr>
              <a:t>Ebből T = 1/1.23 = 0.813 sec. és T</a:t>
            </a:r>
            <a:r>
              <a:rPr lang="hu-HU" altLang="hu-HU" sz="2400" baseline="-25000" dirty="0">
                <a:latin typeface="Times New Roman" pitchFamily="18" charset="0"/>
              </a:rPr>
              <a:t>D</a:t>
            </a:r>
            <a:r>
              <a:rPr lang="hu-HU" altLang="hu-HU" sz="2400" dirty="0">
                <a:latin typeface="Times New Roman" pitchFamily="18" charset="0"/>
              </a:rPr>
              <a:t> = 8*T = 6.5 sec.</a:t>
            </a:r>
          </a:p>
        </p:txBody>
      </p:sp>
      <p:sp>
        <p:nvSpPr>
          <p:cNvPr id="240650" name="Text Box 4"/>
          <p:cNvSpPr txBox="1">
            <a:spLocks noChangeArrowheads="1"/>
          </p:cNvSpPr>
          <p:nvPr/>
        </p:nvSpPr>
        <p:spPr bwMode="auto">
          <a:xfrm>
            <a:off x="820481" y="4730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sp>
        <p:nvSpPr>
          <p:cNvPr id="240651" name="Text Box 6"/>
          <p:cNvSpPr txBox="1">
            <a:spLocks noChangeArrowheads="1"/>
          </p:cNvSpPr>
          <p:nvPr/>
        </p:nvSpPr>
        <p:spPr bwMode="auto">
          <a:xfrm>
            <a:off x="2838450" y="5138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sp>
        <p:nvSpPr>
          <p:cNvPr id="240652" name="Rectangle 7"/>
          <p:cNvSpPr>
            <a:spLocks noChangeArrowheads="1"/>
          </p:cNvSpPr>
          <p:nvPr/>
        </p:nvSpPr>
        <p:spPr bwMode="auto">
          <a:xfrm>
            <a:off x="1106615" y="4234070"/>
            <a:ext cx="6312674" cy="50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hu-HU" altLang="hu-HU" sz="2400" dirty="0">
                <a:latin typeface="Times New Roman" pitchFamily="18" charset="0"/>
              </a:rPr>
              <a:t>Ezt kell összeszerkeszteni az eredő szakasszal.</a:t>
            </a:r>
          </a:p>
        </p:txBody>
      </p:sp>
      <p:graphicFrame>
        <p:nvGraphicFramePr>
          <p:cNvPr id="240647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94190775"/>
              </p:ext>
            </p:extLst>
          </p:nvPr>
        </p:nvGraphicFramePr>
        <p:xfrm>
          <a:off x="3266855" y="3293985"/>
          <a:ext cx="23272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9" name="Equation" r:id="rId3" imgW="1180800" imgH="393480" progId="Equation.DSMT4">
                  <p:embed/>
                </p:oleObj>
              </mc:Choice>
              <mc:Fallback>
                <p:oleObj name="Equation" r:id="rId3" imgW="1180800" imgH="393480" progId="Equation.DSMT4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855" y="3293985"/>
                        <a:ext cx="232727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smtClean="0"/>
              <a:t>A K</a:t>
            </a:r>
            <a:r>
              <a:rPr lang="hu-HU" sz="3600" baseline="-25000" smtClean="0"/>
              <a:t>C</a:t>
            </a:r>
            <a:r>
              <a:rPr lang="hu-HU" sz="3600" smtClean="0"/>
              <a:t> meghatározása</a:t>
            </a:r>
          </a:p>
        </p:txBody>
      </p:sp>
      <p:sp>
        <p:nvSpPr>
          <p:cNvPr id="241666" name="Text Box 4"/>
          <p:cNvSpPr txBox="1">
            <a:spLocks noChangeArrowheads="1"/>
          </p:cNvSpPr>
          <p:nvPr/>
        </p:nvSpPr>
        <p:spPr bwMode="auto">
          <a:xfrm>
            <a:off x="1827213" y="572452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K</a:t>
            </a:r>
            <a:r>
              <a:rPr lang="hu-HU" altLang="hu-HU" sz="2400" baseline="-25000"/>
              <a:t>C</a:t>
            </a:r>
            <a:r>
              <a:rPr lang="hu-HU" altLang="hu-HU" sz="2400"/>
              <a:t> = +17dB, ami KC = 7.1.</a:t>
            </a:r>
          </a:p>
        </p:txBody>
      </p:sp>
      <p:sp>
        <p:nvSpPr>
          <p:cNvPr id="241667" name="Text Box 6"/>
          <p:cNvSpPr txBox="1">
            <a:spLocks noChangeArrowheads="1"/>
          </p:cNvSpPr>
          <p:nvPr/>
        </p:nvSpPr>
        <p:spPr bwMode="auto">
          <a:xfrm>
            <a:off x="6837363" y="2873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pic>
        <p:nvPicPr>
          <p:cNvPr id="2416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7213" y="1314450"/>
            <a:ext cx="564515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smtClean="0"/>
              <a:t>A minőségi jellemzők.</a:t>
            </a:r>
          </a:p>
        </p:txBody>
      </p:sp>
      <p:sp>
        <p:nvSpPr>
          <p:cNvPr id="243714" name="Text Box 4"/>
          <p:cNvSpPr txBox="1">
            <a:spLocks noChangeArrowheads="1"/>
          </p:cNvSpPr>
          <p:nvPr/>
        </p:nvSpPr>
        <p:spPr bwMode="auto">
          <a:xfrm>
            <a:off x="6416675" y="1268413"/>
            <a:ext cx="20701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Nem egyszerű hangolni!</a:t>
            </a:r>
            <a:endParaRPr lang="hu-HU" altLang="hu-HU" sz="2400">
              <a:latin typeface="Arial" charset="0"/>
            </a:endParaRPr>
          </a:p>
          <a:p>
            <a:r>
              <a:rPr lang="hu-HU" altLang="hu-HU" sz="2400"/>
              <a:t>A felnyitott hurok Bode diagramján látszik, hogy T</a:t>
            </a:r>
            <a:r>
              <a:rPr lang="hu-HU" altLang="hu-HU" sz="2400" baseline="-25000"/>
              <a:t>D</a:t>
            </a:r>
            <a:r>
              <a:rPr lang="hu-HU" altLang="hu-HU" sz="2400"/>
              <a:t> értékét célszerű csökkenteni!</a:t>
            </a:r>
          </a:p>
          <a:p>
            <a:endParaRPr lang="hu-HU" altLang="hu-HU" sz="2400"/>
          </a:p>
          <a:p>
            <a:endParaRPr lang="hu-HU" altLang="hu-HU" sz="2400">
              <a:latin typeface="Arial" charset="0"/>
            </a:endParaRPr>
          </a:p>
        </p:txBody>
      </p:sp>
      <p:sp>
        <p:nvSpPr>
          <p:cNvPr id="243715" name="Text Box 6"/>
          <p:cNvSpPr txBox="1">
            <a:spLocks noChangeArrowheads="1"/>
          </p:cNvSpPr>
          <p:nvPr/>
        </p:nvSpPr>
        <p:spPr bwMode="auto">
          <a:xfrm>
            <a:off x="6837363" y="2873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pic>
        <p:nvPicPr>
          <p:cNvPr id="24371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1223963"/>
            <a:ext cx="5540375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1252538"/>
            <a:ext cx="7772400" cy="1806575"/>
          </a:xfrm>
        </p:spPr>
        <p:txBody>
          <a:bodyPr/>
          <a:lstStyle/>
          <a:p>
            <a:pPr eaLnBrk="1" hangingPunct="1">
              <a:defRPr/>
            </a:pPr>
            <a:r>
              <a:rPr lang="hu-HU" sz="5400" smtClean="0"/>
              <a:t>Önbeálló eredő szakasz PI kompenzálás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701675" y="3159125"/>
            <a:ext cx="7772400" cy="1001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hu-HU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Európai struktúra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0538" y="458670"/>
            <a:ext cx="8124825" cy="1380672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dirty="0" smtClean="0"/>
              <a:t>PIDT1 </a:t>
            </a:r>
            <a:r>
              <a:rPr lang="hu-HU" sz="3600" dirty="0" smtClean="0"/>
              <a:t>kompenzálás </a:t>
            </a:r>
            <a:r>
              <a:rPr lang="hu-HU" sz="3600" dirty="0" smtClean="0"/>
              <a:t>elve önbeálló</a:t>
            </a: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600" dirty="0" smtClean="0"/>
              <a:t>eredő </a:t>
            </a:r>
            <a:r>
              <a:rPr lang="hu-HU" sz="3600" dirty="0" smtClean="0"/>
              <a:t>szakasz </a:t>
            </a:r>
            <a:r>
              <a:rPr lang="hu-HU" sz="3600" dirty="0" smtClean="0"/>
              <a:t>esetén</a:t>
            </a:r>
            <a:endParaRPr lang="hu-HU" sz="3600" dirty="0" smtClean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90538" y="1853824"/>
            <a:ext cx="8311932" cy="4725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Válasszunk </a:t>
            </a:r>
            <a:r>
              <a:rPr lang="hu-HU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fázistartalékot, AD értéket, és T</a:t>
            </a:r>
            <a:r>
              <a:rPr lang="hu-HU" sz="2400" b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hu-HU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/T</a:t>
            </a:r>
            <a:r>
              <a:rPr lang="hu-HU" sz="2400" b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hu-HU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arányt!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Ez a kettő meghatároz egy </a:t>
            </a:r>
            <a:r>
              <a:rPr lang="el-GR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φ</a:t>
            </a:r>
            <a:r>
              <a:rPr lang="hu-HU" sz="2400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PIDT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maximális pozitív fázistolást.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Az eredő szakasz fázismenetén meg kell keresni a választott fázistartalékhoz tartozó leendő </a:t>
            </a:r>
            <a:r>
              <a:rPr lang="el-G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vágási körfrekvenciát.</a:t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Ez a </a:t>
            </a:r>
            <a:r>
              <a:rPr lang="hu-HU" sz="2400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hu-HU" sz="2400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pm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l-GR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φ</a:t>
            </a:r>
            <a:r>
              <a:rPr lang="hu-HU" sz="2400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PIDT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- 180</a:t>
            </a:r>
            <a:r>
              <a:rPr lang="en-US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fázistoláshoz tartozó körfrekvencia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A PDT kompenzálásnál megismert módon meghatározhatjuk az </a:t>
            </a:r>
            <a:b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l-GR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ω</a:t>
            </a:r>
            <a:r>
              <a:rPr lang="hu-HU" sz="2400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-t, abból a T-t, abból T</a:t>
            </a:r>
            <a:r>
              <a:rPr lang="hu-HU" sz="2400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=A</a:t>
            </a:r>
            <a:r>
              <a:rPr lang="hu-HU" sz="2400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*T-t, végül T</a:t>
            </a:r>
            <a:r>
              <a:rPr lang="hu-HU" sz="2400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értékét.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K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értéket úgy kell megválasztani, hogy a leendő </a:t>
            </a:r>
            <a:r>
              <a:rPr lang="el-G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vágási körfrekvenciánál legyen egységnyi a </a:t>
            </a:r>
            <a:r>
              <a:rPr lang="hu-HU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hurokerősítés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leendő </a:t>
            </a:r>
            <a:r>
              <a:rPr lang="el-GR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ω</a:t>
            </a:r>
            <a:r>
              <a:rPr lang="hu-HU" sz="2400" baseline="-250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vágási körfrekvencián 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K</a:t>
            </a:r>
            <a:r>
              <a:rPr lang="hu-HU" sz="2400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1 értékkel definiált g0 hurokátviteli függvény amplitúdó átvitelének reciprok </a:t>
            </a:r>
            <a:r>
              <a:rPr lang="hu-HU" sz="24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értéke lesz 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tényleges K</a:t>
            </a:r>
            <a:r>
              <a:rPr lang="hu-HU" sz="2400" baseline="-250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9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347663"/>
            <a:ext cx="7772400" cy="854075"/>
          </a:xfrm>
        </p:spPr>
        <p:txBody>
          <a:bodyPr/>
          <a:lstStyle/>
          <a:p>
            <a:pPr eaLnBrk="1" hangingPunct="1">
              <a:defRPr/>
            </a:pPr>
            <a:r>
              <a:rPr lang="hu-HU" sz="4400" smtClean="0"/>
              <a:t>Önbeálló eredő szakasz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701675" y="1336675"/>
            <a:ext cx="8040688" cy="4621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fázismenetből lehet meghatározni az önbeálló jelleget . </a:t>
            </a:r>
            <a:b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 b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hu-HU" sz="240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ellően alacsony körfrekvencián közel nulla a fázistolás</a:t>
            </a:r>
            <a:r>
              <a:rPr lang="hu-HU" sz="2400">
                <a:solidFill>
                  <a:srgbClr val="FFAD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hu-HU" sz="2800" b="1">
                <a:solidFill>
                  <a:srgbClr val="FFAD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Önbeálló jelleg esetén a PI a leggyakrabban alkalmazott kompenzáló struktúra, sok és/vagy egymáshoz közeli időállandó esetén PIDT1.</a:t>
            </a:r>
            <a:b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zárt szabályozási kör túllendülésre való hajlama az eredő szakasz időállandóink számától valamint egymástól való távolságától, és ezzel összefüggésben a G</a:t>
            </a:r>
            <a:r>
              <a:rPr lang="hu-HU" sz="2400" baseline="-2500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hu-HU" sz="240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(s) felnyitott hurok átviteli függvény fázistartalékától függ.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smtClean="0"/>
              <a:t>A PI kompenzáló tag átviteli függvénye</a:t>
            </a:r>
          </a:p>
        </p:txBody>
      </p:sp>
      <p:sp>
        <p:nvSpPr>
          <p:cNvPr id="161812" name="Rectangle 3"/>
          <p:cNvSpPr>
            <a:spLocks noChangeArrowheads="1"/>
          </p:cNvSpPr>
          <p:nvPr/>
        </p:nvSpPr>
        <p:spPr bwMode="auto">
          <a:xfrm>
            <a:off x="854075" y="2770188"/>
            <a:ext cx="7750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hu-HU" altLang="hu-HU" sz="2400">
                <a:latin typeface="Times New Roman" pitchFamily="18" charset="0"/>
              </a:rPr>
              <a:t>Két változó van. </a:t>
            </a:r>
          </a:p>
          <a:p>
            <a:pPr eaLnBrk="0" hangingPunct="0"/>
            <a:r>
              <a:rPr lang="hu-HU" altLang="hu-HU" sz="2400">
                <a:latin typeface="Times New Roman" pitchFamily="18" charset="0"/>
              </a:rPr>
              <a:t>Első lépésben a vizsgálathoz legyen K</a:t>
            </a:r>
            <a:r>
              <a:rPr lang="hu-HU" altLang="hu-HU" sz="2400" baseline="-25000">
                <a:latin typeface="Times New Roman" pitchFamily="18" charset="0"/>
              </a:rPr>
              <a:t>C</a:t>
            </a:r>
            <a:r>
              <a:rPr lang="hu-HU" altLang="hu-HU" sz="2400">
                <a:latin typeface="Times New Roman" pitchFamily="18" charset="0"/>
              </a:rPr>
              <a:t> = 1, és T</a:t>
            </a:r>
            <a:r>
              <a:rPr lang="hu-HU" altLang="hu-HU" sz="2400" baseline="-25000">
                <a:latin typeface="Times New Roman" pitchFamily="18" charset="0"/>
              </a:rPr>
              <a:t>I</a:t>
            </a:r>
            <a:r>
              <a:rPr lang="hu-HU" altLang="hu-HU" sz="2400">
                <a:latin typeface="Times New Roman" pitchFamily="18" charset="0"/>
              </a:rPr>
              <a:t> = 1 rad/sec.</a:t>
            </a:r>
          </a:p>
        </p:txBody>
      </p:sp>
      <p:sp>
        <p:nvSpPr>
          <p:cNvPr id="161813" name="Text Box 5"/>
          <p:cNvSpPr txBox="1">
            <a:spLocks noChangeArrowheads="1"/>
          </p:cNvSpPr>
          <p:nvPr/>
        </p:nvSpPr>
        <p:spPr bwMode="auto">
          <a:xfrm>
            <a:off x="669925" y="383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aphicFrame>
        <p:nvGraphicFramePr>
          <p:cNvPr id="161809" name="Object 17"/>
          <p:cNvGraphicFramePr>
            <a:graphicFrameLocks noChangeAspect="1"/>
          </p:cNvGraphicFramePr>
          <p:nvPr/>
        </p:nvGraphicFramePr>
        <p:xfrm>
          <a:off x="927100" y="1673225"/>
          <a:ext cx="56054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3" name="Equation" r:id="rId3" imgW="2616200" imgH="482600" progId="Equation.DSMT4">
                  <p:embed/>
                </p:oleObj>
              </mc:Choice>
              <mc:Fallback>
                <p:oleObj name="Equation" r:id="rId3" imgW="2616200" imgH="482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673225"/>
                        <a:ext cx="5605463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4" name="Text Box 27"/>
          <p:cNvSpPr txBox="1">
            <a:spLocks noChangeArrowheads="1"/>
          </p:cNvSpPr>
          <p:nvPr/>
        </p:nvSpPr>
        <p:spPr bwMode="auto">
          <a:xfrm>
            <a:off x="2838450" y="5138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aphicFrame>
        <p:nvGraphicFramePr>
          <p:cNvPr id="161810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939800" y="3821113"/>
          <a:ext cx="19907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4" name="Equation" r:id="rId5" imgW="837836" imgH="393529" progId="Equation.DSMT4">
                  <p:embed/>
                </p:oleObj>
              </mc:Choice>
              <mc:Fallback>
                <p:oleObj name="Equation" r:id="rId5" imgW="837836" imgH="393529" progId="Equation.DSMT4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821113"/>
                        <a:ext cx="19907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5" name="Rectangle 29"/>
          <p:cNvSpPr>
            <a:spLocks noChangeArrowheads="1"/>
          </p:cNvSpPr>
          <p:nvPr/>
        </p:nvSpPr>
        <p:spPr bwMode="auto">
          <a:xfrm>
            <a:off x="971550" y="4778375"/>
            <a:ext cx="754221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hu-HU" altLang="hu-HU">
                <a:solidFill>
                  <a:srgbClr val="D28700"/>
                </a:solidFill>
                <a:latin typeface="Times New Roman" pitchFamily="18" charset="0"/>
              </a:rPr>
              <a:t>A PIDT kompenzálás menete a PDT kompenzáláshoz hasonló!</a:t>
            </a:r>
          </a:p>
          <a:p>
            <a:pPr eaLnBrk="0" hangingPunct="0">
              <a:lnSpc>
                <a:spcPct val="130000"/>
              </a:lnSpc>
            </a:pPr>
            <a:r>
              <a:rPr lang="hu-HU" altLang="hu-HU">
                <a:solidFill>
                  <a:srgbClr val="D28700"/>
                </a:solidFill>
                <a:latin typeface="Times New Roman" pitchFamily="18" charset="0"/>
              </a:rPr>
              <a:t>PIDT kompenzáló tag esetén be kell tartani a T</a:t>
            </a:r>
            <a:r>
              <a:rPr lang="hu-HU" altLang="hu-HU" baseline="-25000">
                <a:solidFill>
                  <a:srgbClr val="D28700"/>
                </a:solidFill>
                <a:latin typeface="Times New Roman" pitchFamily="18" charset="0"/>
              </a:rPr>
              <a:t>I</a:t>
            </a:r>
            <a:r>
              <a:rPr lang="hu-HU" altLang="hu-HU">
                <a:solidFill>
                  <a:srgbClr val="D28700"/>
                </a:solidFill>
                <a:latin typeface="Times New Roman" pitchFamily="18" charset="0"/>
              </a:rPr>
              <a:t> &gt; 4T</a:t>
            </a:r>
            <a:r>
              <a:rPr lang="hu-HU" altLang="hu-HU" baseline="-25000">
                <a:solidFill>
                  <a:srgbClr val="D28700"/>
                </a:solidFill>
                <a:latin typeface="Times New Roman" pitchFamily="18" charset="0"/>
              </a:rPr>
              <a:t>D</a:t>
            </a:r>
            <a:r>
              <a:rPr lang="hu-HU" altLang="hu-HU">
                <a:solidFill>
                  <a:srgbClr val="D28700"/>
                </a:solidFill>
                <a:latin typeface="Times New Roman" pitchFamily="18" charset="0"/>
              </a:rPr>
              <a:t>  és a  T</a:t>
            </a:r>
            <a:r>
              <a:rPr lang="hu-HU" altLang="hu-HU" baseline="-25000">
                <a:solidFill>
                  <a:srgbClr val="D28700"/>
                </a:solidFill>
                <a:latin typeface="Times New Roman" pitchFamily="18" charset="0"/>
              </a:rPr>
              <a:t>D</a:t>
            </a:r>
            <a:r>
              <a:rPr lang="hu-HU" altLang="hu-HU">
                <a:solidFill>
                  <a:srgbClr val="D28700"/>
                </a:solidFill>
                <a:latin typeface="Times New Roman" pitchFamily="18" charset="0"/>
              </a:rPr>
              <a:t> &gt; 5T feltételt. T</a:t>
            </a:r>
            <a:r>
              <a:rPr lang="hu-HU" altLang="hu-HU" baseline="-25000">
                <a:solidFill>
                  <a:srgbClr val="D28700"/>
                </a:solidFill>
                <a:latin typeface="Times New Roman" pitchFamily="18" charset="0"/>
              </a:rPr>
              <a:t>I</a:t>
            </a:r>
            <a:r>
              <a:rPr lang="hu-HU" altLang="hu-HU">
                <a:solidFill>
                  <a:srgbClr val="D28700"/>
                </a:solidFill>
                <a:latin typeface="Times New Roman" pitchFamily="18" charset="0"/>
              </a:rPr>
              <a:t> túl nagy értéke lassítja a szabályozási kört.</a:t>
            </a:r>
            <a:endParaRPr lang="en-GB" altLang="hu-HU">
              <a:solidFill>
                <a:srgbClr val="D287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/>
              <a:t>PI  arányos, integráló tag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701675" y="1223963"/>
            <a:ext cx="7759700" cy="1071562"/>
          </a:xfrm>
        </p:spPr>
        <p:txBody>
          <a:bodyPr lIns="0" tIns="10800" rIns="0" bIns="10800"/>
          <a:lstStyle/>
          <a:p>
            <a:pPr marL="0" indent="0"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smtClean="0"/>
              <a:t>	</a:t>
            </a:r>
            <a:r>
              <a:rPr lang="hu-HU" sz="2400" smtClean="0"/>
              <a:t>Az amplitúdó átvitel az </a:t>
            </a:r>
            <a:r>
              <a:rPr lang="el-GR" sz="2400" smtClean="0"/>
              <a:t>ω</a:t>
            </a:r>
            <a:r>
              <a:rPr lang="hu-HU" sz="2400" baseline="-25000" smtClean="0"/>
              <a:t>I</a:t>
            </a:r>
            <a:r>
              <a:rPr lang="hu-HU" sz="2400" smtClean="0"/>
              <a:t> körfrekvencián közel 1.4, és a magasabb körfrekvenciákon tart az egységnyihez. A K</a:t>
            </a:r>
            <a:r>
              <a:rPr lang="hu-HU" sz="2400" baseline="-25000" smtClean="0"/>
              <a:t>C</a:t>
            </a:r>
            <a:r>
              <a:rPr lang="hu-HU" sz="2400" smtClean="0"/>
              <a:t> erősítés méretezésével állítjuk be a felnyitott hurok amplitúdó átvitelét!  </a:t>
            </a:r>
            <a:endParaRPr lang="en-US" sz="2400" smtClean="0"/>
          </a:p>
        </p:txBody>
      </p:sp>
      <p:sp>
        <p:nvSpPr>
          <p:cNvPr id="2211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211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211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2119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pic>
        <p:nvPicPr>
          <p:cNvPr id="221191" name="Picture 13" descr="gibod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57225" y="2393950"/>
            <a:ext cx="5226050" cy="3913188"/>
          </a:xfrm>
        </p:spPr>
      </p:pic>
      <p:sp>
        <p:nvSpPr>
          <p:cNvPr id="221192" name="Szövegdoboz 1"/>
          <p:cNvSpPr txBox="1">
            <a:spLocks noChangeArrowheads="1"/>
          </p:cNvSpPr>
          <p:nvPr/>
        </p:nvSpPr>
        <p:spPr bwMode="auto">
          <a:xfrm>
            <a:off x="6089650" y="2393950"/>
            <a:ext cx="26225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400"/>
              <a:t>ω</a:t>
            </a:r>
            <a:r>
              <a:rPr lang="hu-HU" sz="2400"/>
              <a:t>= 2</a:t>
            </a:r>
            <a:r>
              <a:rPr lang="el-GR" sz="2400"/>
              <a:t>ω</a:t>
            </a:r>
            <a:r>
              <a:rPr lang="hu-HU" sz="2400" baseline="-25000"/>
              <a:t>I</a:t>
            </a:r>
            <a:r>
              <a:rPr lang="hu-HU" sz="2400"/>
              <a:t>, </a:t>
            </a:r>
            <a:r>
              <a:rPr lang="el-GR" sz="2400"/>
              <a:t>φ</a:t>
            </a:r>
            <a:r>
              <a:rPr lang="hu-HU" sz="2400" baseline="-25000"/>
              <a:t>PI</a:t>
            </a:r>
            <a:r>
              <a:rPr lang="hu-HU" sz="2400"/>
              <a:t>= -26.5°,</a:t>
            </a:r>
          </a:p>
          <a:p>
            <a:r>
              <a:rPr lang="el-GR" sz="2400"/>
              <a:t>ω</a:t>
            </a:r>
            <a:r>
              <a:rPr lang="hu-HU" sz="2400"/>
              <a:t>= 5</a:t>
            </a:r>
            <a:r>
              <a:rPr lang="el-GR" sz="2400"/>
              <a:t>ω</a:t>
            </a:r>
            <a:r>
              <a:rPr lang="hu-HU" sz="2400" baseline="-25000"/>
              <a:t>I</a:t>
            </a:r>
            <a:r>
              <a:rPr lang="hu-HU" sz="2400"/>
              <a:t>, </a:t>
            </a:r>
            <a:r>
              <a:rPr lang="el-GR" sz="2400"/>
              <a:t>φ</a:t>
            </a:r>
            <a:r>
              <a:rPr lang="hu-HU" sz="2400" baseline="-25000"/>
              <a:t>PI</a:t>
            </a:r>
            <a:r>
              <a:rPr lang="hu-HU" sz="2400"/>
              <a:t>= -11.3°,</a:t>
            </a:r>
          </a:p>
          <a:p>
            <a:r>
              <a:rPr lang="el-GR" sz="2400"/>
              <a:t>ω</a:t>
            </a:r>
            <a:r>
              <a:rPr lang="hu-HU" sz="2400"/>
              <a:t>=10</a:t>
            </a:r>
            <a:r>
              <a:rPr lang="el-GR" sz="2400"/>
              <a:t>ω</a:t>
            </a:r>
            <a:r>
              <a:rPr lang="hu-HU" sz="2400" baseline="-25000"/>
              <a:t>I</a:t>
            </a:r>
            <a:r>
              <a:rPr lang="hu-HU" sz="2400"/>
              <a:t>, </a:t>
            </a:r>
            <a:r>
              <a:rPr lang="el-GR" sz="2400"/>
              <a:t>φ</a:t>
            </a:r>
            <a:r>
              <a:rPr lang="hu-HU" sz="2400" baseline="-25000"/>
              <a:t>PI</a:t>
            </a:r>
            <a:r>
              <a:rPr lang="hu-HU" sz="2400"/>
              <a:t>= -5.7°.</a:t>
            </a:r>
          </a:p>
          <a:p>
            <a:endParaRPr lang="hu-HU" sz="2400"/>
          </a:p>
          <a:p>
            <a:r>
              <a:rPr lang="hu-HU" sz="2400"/>
              <a:t>A 2</a:t>
            </a:r>
            <a:r>
              <a:rPr lang="el-GR" sz="2400"/>
              <a:t>ω</a:t>
            </a:r>
            <a:r>
              <a:rPr lang="hu-HU" sz="2400" baseline="-25000"/>
              <a:t>I</a:t>
            </a:r>
            <a:r>
              <a:rPr lang="hu-HU" sz="2400"/>
              <a:t> és 5</a:t>
            </a:r>
            <a:r>
              <a:rPr lang="el-GR" sz="2400"/>
              <a:t>ω</a:t>
            </a:r>
            <a:r>
              <a:rPr lang="hu-HU" sz="2400" baseline="-25000"/>
              <a:t>I</a:t>
            </a:r>
            <a:r>
              <a:rPr lang="hu-HU" sz="2400"/>
              <a:t> közötti értéket szokás választani!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0538" y="338138"/>
            <a:ext cx="8124825" cy="1781175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PI kompenzálás elve</a:t>
            </a:r>
            <a:br>
              <a:rPr lang="hu-HU" sz="3600" smtClean="0"/>
            </a:br>
            <a:r>
              <a:rPr lang="hu-HU" sz="3600" smtClean="0"/>
              <a:t>az eredő szakasz körfrekvencia</a:t>
            </a:r>
            <a:br>
              <a:rPr lang="hu-HU" sz="3600" smtClean="0"/>
            </a:br>
            <a:r>
              <a:rPr lang="hu-HU" sz="3600" smtClean="0"/>
              <a:t>függvényéhez illesztés esetén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490538" y="2119313"/>
            <a:ext cx="8221662" cy="4195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Válasszunk egy megfelelőnek tartott fázistartalékot!</a:t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Ököl szabály. Több egymáshoz közeli időállandó esetén 90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°&gt;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75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Domináns időállandóval rendelkező szakasz esetén 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75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°&gt;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°&gt;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60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hu-HU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phase margin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fázistartalék</a:t>
            </a:r>
            <a:r>
              <a:rPr lang="hu-HU" dirty="0">
                <a:solidFill>
                  <a:srgbClr val="FFAD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hu-HU" dirty="0">
                <a:solidFill>
                  <a:srgbClr val="FFAD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Az eredő szakasz fázismenetén meg kell keresni a választott fázistartalékhoz tartozó leendő </a:t>
            </a:r>
            <a:r>
              <a:rPr lang="el-G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vágási körfrekvenciát.</a:t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Ez a </a:t>
            </a:r>
            <a:r>
              <a:rPr lang="hu-HU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ps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= </a:t>
            </a:r>
            <a:r>
              <a:rPr lang="hu-HU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pm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- </a:t>
            </a:r>
            <a:r>
              <a:rPr lang="el-GR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φ</a:t>
            </a:r>
            <a:r>
              <a:rPr lang="hu-HU" baseline="-250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PI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- 180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fázistoláshoz tartozó körfrekvencia.</a:t>
            </a:r>
            <a:b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hu-HU" dirty="0" err="1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phase shift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fázistolás</a:t>
            </a:r>
            <a: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K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értéket úgy kell megválasztani, hogy a leendő </a:t>
            </a:r>
            <a:r>
              <a:rPr lang="el-G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vágási körfrekvenciánál legyen egységnyi az amplitúdó átvitel.</a:t>
            </a:r>
            <a:br>
              <a:rPr lang="hu-H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</a:t>
            </a:r>
            <a:r>
              <a:rPr lang="hu-HU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leendő </a:t>
            </a:r>
            <a:r>
              <a:rPr lang="el-GR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baseline="-250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vágási körfrekvencián </a:t>
            </a:r>
            <a:r>
              <a:rPr lang="hu-HU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K</a:t>
            </a:r>
            <a:r>
              <a:rPr lang="hu-HU" baseline="-25000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hu-HU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1 értékkel definiált g0 hurokátviteli függvény amplitúdó átvitelének reciprok értéke </a:t>
            </a:r>
            <a:r>
              <a:rPr lang="hu-HU" dirty="0" smtClean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lesz 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tényleges K</a:t>
            </a:r>
            <a:r>
              <a:rPr lang="hu-HU" baseline="-25000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hu-HU" dirty="0">
                <a:solidFill>
                  <a:srgbClr val="D28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PI kompenzálás menete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hu-HU" sz="2400" dirty="0" smtClean="0">
                <a:latin typeface="Times New Roman" pitchFamily="18" charset="0"/>
              </a:rPr>
              <a:t>Ábrázolni kell a               Bode diagramját.</a:t>
            </a:r>
            <a:br>
              <a:rPr lang="hu-HU" sz="24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Választani kell </a:t>
            </a:r>
            <a:r>
              <a:rPr lang="el-GR" sz="2400" dirty="0">
                <a:solidFill>
                  <a:schemeClr val="accent5"/>
                </a:solidFill>
                <a:latin typeface="Times New Roman" pitchFamily="18" charset="0"/>
              </a:rPr>
              <a:t>φ</a:t>
            </a:r>
            <a:r>
              <a:rPr lang="hu-HU" sz="2400" baseline="-25000" dirty="0">
                <a:solidFill>
                  <a:schemeClr val="accent5"/>
                </a:solidFill>
                <a:latin typeface="Times New Roman" pitchFamily="18" charset="0"/>
              </a:rPr>
              <a:t>PI</a:t>
            </a:r>
            <a:r>
              <a:rPr lang="en-US" sz="24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sz="2400" dirty="0" smtClean="0">
                <a:latin typeface="Times New Roman" pitchFamily="18" charset="0"/>
              </a:rPr>
              <a:t> értéket és így </a:t>
            </a:r>
            <a:r>
              <a:rPr lang="el-GR" sz="2400" dirty="0" smtClean="0">
                <a:solidFill>
                  <a:schemeClr val="accent5"/>
                </a:solidFill>
                <a:latin typeface="Times New Roman" pitchFamily="18" charset="0"/>
              </a:rPr>
              <a:t>ω</a:t>
            </a:r>
            <a:r>
              <a:rPr lang="hu-HU" sz="2400" dirty="0" smtClean="0">
                <a:solidFill>
                  <a:schemeClr val="accent5"/>
                </a:solidFill>
                <a:latin typeface="Times New Roman" pitchFamily="18" charset="0"/>
              </a:rPr>
              <a:t>=k</a:t>
            </a:r>
            <a:r>
              <a:rPr lang="el-GR" sz="2400" dirty="0" smtClean="0">
                <a:solidFill>
                  <a:schemeClr val="accent5"/>
                </a:solidFill>
                <a:latin typeface="Times New Roman" pitchFamily="18" charset="0"/>
              </a:rPr>
              <a:t>ω</a:t>
            </a:r>
            <a:r>
              <a:rPr lang="hu-HU" sz="2400" baseline="-25000" dirty="0" smtClean="0">
                <a:solidFill>
                  <a:schemeClr val="accent5"/>
                </a:solidFill>
                <a:latin typeface="Times New Roman" pitchFamily="18" charset="0"/>
              </a:rPr>
              <a:t>I</a:t>
            </a:r>
            <a:r>
              <a:rPr lang="hu-HU" sz="2400" dirty="0" smtClean="0">
                <a:latin typeface="Times New Roman" pitchFamily="18" charset="0"/>
              </a:rPr>
              <a:t> arányt!</a:t>
            </a:r>
            <a:br>
              <a:rPr lang="hu-HU" sz="24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Az eredő szakasz fázismenetén meg kell keresni a </a:t>
            </a:r>
            <a:br>
              <a:rPr lang="hu-HU" sz="2400" dirty="0" smtClean="0">
                <a:latin typeface="Times New Roman" pitchFamily="18" charset="0"/>
              </a:rPr>
            </a:br>
            <a:r>
              <a:rPr lang="hu-HU" sz="2400" dirty="0" err="1" smtClean="0">
                <a:solidFill>
                  <a:schemeClr val="accent5"/>
                </a:solidFill>
                <a:latin typeface="Times New Roman" pitchFamily="18" charset="0"/>
              </a:rPr>
              <a:t>ps</a:t>
            </a:r>
            <a:r>
              <a:rPr lang="en-US" sz="24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sz="2400" dirty="0" smtClean="0">
                <a:solidFill>
                  <a:schemeClr val="accent5"/>
                </a:solidFill>
                <a:latin typeface="Times New Roman" pitchFamily="18" charset="0"/>
              </a:rPr>
              <a:t> = </a:t>
            </a:r>
            <a:r>
              <a:rPr lang="hu-HU" sz="2400" dirty="0" err="1" smtClean="0">
                <a:solidFill>
                  <a:schemeClr val="accent5"/>
                </a:solidFill>
                <a:latin typeface="Times New Roman" pitchFamily="18" charset="0"/>
              </a:rPr>
              <a:t>pm</a:t>
            </a:r>
            <a:r>
              <a:rPr lang="en-US" sz="24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sz="2400" dirty="0" smtClean="0">
                <a:solidFill>
                  <a:schemeClr val="accent5"/>
                </a:solidFill>
                <a:latin typeface="Times New Roman" pitchFamily="18" charset="0"/>
              </a:rPr>
              <a:t> - </a:t>
            </a:r>
            <a:r>
              <a:rPr lang="el-GR" sz="2400" dirty="0" smtClean="0">
                <a:solidFill>
                  <a:schemeClr val="accent5"/>
                </a:solidFill>
                <a:latin typeface="Times New Roman" pitchFamily="18" charset="0"/>
              </a:rPr>
              <a:t>φ</a:t>
            </a:r>
            <a:r>
              <a:rPr lang="hu-HU" sz="2400" baseline="-25000" dirty="0" smtClean="0">
                <a:solidFill>
                  <a:schemeClr val="accent5"/>
                </a:solidFill>
                <a:latin typeface="Times New Roman" pitchFamily="18" charset="0"/>
              </a:rPr>
              <a:t>PI</a:t>
            </a:r>
            <a:r>
              <a:rPr lang="en-US" sz="24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sz="2400" dirty="0" smtClean="0">
                <a:solidFill>
                  <a:schemeClr val="accent5"/>
                </a:solidFill>
                <a:latin typeface="Times New Roman" pitchFamily="18" charset="0"/>
              </a:rPr>
              <a:t> - 180</a:t>
            </a:r>
            <a:r>
              <a:rPr lang="en-US" sz="24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hu-HU" sz="2400" dirty="0" smtClean="0">
                <a:latin typeface="Times New Roman" pitchFamily="18" charset="0"/>
              </a:rPr>
              <a:t> fázistoláshoz tartozó körfrekvenciát.</a:t>
            </a:r>
          </a:p>
          <a:p>
            <a:pPr eaLnBrk="1" hangingPunct="1">
              <a:defRPr/>
            </a:pPr>
            <a:r>
              <a:rPr lang="hu-HU" sz="2400" dirty="0" smtClean="0">
                <a:latin typeface="Times New Roman" pitchFamily="18" charset="0"/>
              </a:rPr>
              <a:t>Ennek a körfrekvenciának a </a:t>
            </a:r>
            <a:r>
              <a:rPr lang="hu-HU" sz="2400" dirty="0" err="1" smtClean="0">
                <a:latin typeface="Times New Roman" pitchFamily="18" charset="0"/>
              </a:rPr>
              <a:t>k-ad</a:t>
            </a:r>
            <a:r>
              <a:rPr lang="hu-HU" sz="2400" dirty="0" smtClean="0">
                <a:latin typeface="Times New Roman" pitchFamily="18" charset="0"/>
              </a:rPr>
              <a:t> része az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aseline="-25000" dirty="0" smtClean="0">
                <a:latin typeface="Times New Roman" pitchFamily="18" charset="0"/>
              </a:rPr>
              <a:t>I</a:t>
            </a:r>
            <a:r>
              <a:rPr lang="hu-HU" sz="2400" dirty="0" smtClean="0">
                <a:latin typeface="Times New Roman" pitchFamily="18" charset="0"/>
              </a:rPr>
              <a:t>, és az 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hu-HU" sz="2400" baseline="-25000" dirty="0" smtClean="0">
                <a:latin typeface="Times New Roman" pitchFamily="18" charset="0"/>
              </a:rPr>
              <a:t>I</a:t>
            </a:r>
            <a:r>
              <a:rPr lang="hu-HU" sz="2400" dirty="0" smtClean="0">
                <a:latin typeface="Times New Roman" pitchFamily="18" charset="0"/>
              </a:rPr>
              <a:t> reciprok értéke a T</a:t>
            </a:r>
            <a:r>
              <a:rPr lang="hu-HU" sz="2400" baseline="-25000" dirty="0" smtClean="0">
                <a:latin typeface="Times New Roman" pitchFamily="18" charset="0"/>
              </a:rPr>
              <a:t>I</a:t>
            </a:r>
            <a:r>
              <a:rPr lang="hu-HU" sz="2400" dirty="0" smtClean="0">
                <a:latin typeface="Times New Roman" pitchFamily="18" charset="0"/>
              </a:rPr>
              <a:t>.</a:t>
            </a:r>
          </a:p>
          <a:p>
            <a:pPr eaLnBrk="1" hangingPunct="1">
              <a:defRPr/>
            </a:pPr>
            <a:r>
              <a:rPr lang="hu-HU" sz="2400" dirty="0" smtClean="0">
                <a:latin typeface="Times New Roman" pitchFamily="18" charset="0"/>
              </a:rPr>
              <a:t>Ábrázolni kell a                              Bode diagramját.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hu-HU" sz="14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hu-HU" sz="2400" dirty="0" smtClean="0">
                <a:latin typeface="Times New Roman" pitchFamily="18" charset="0"/>
              </a:rPr>
              <a:t>Ezen a g0 átviteli függvényen kell megkeresni a </a:t>
            </a:r>
            <a:r>
              <a:rPr lang="hu-HU" sz="2400" dirty="0" err="1" smtClean="0">
                <a:latin typeface="Times New Roman" pitchFamily="18" charset="0"/>
              </a:rPr>
              <a:t>pm</a:t>
            </a:r>
            <a:r>
              <a:rPr lang="hu-HU" sz="2400" dirty="0" smtClean="0">
                <a:latin typeface="Times New Roman" pitchFamily="18" charset="0"/>
              </a:rPr>
              <a:t> fázis-tartalékhoz tartozó körfrekvenciánál az amplitúdó erősítést</a:t>
            </a:r>
            <a:br>
              <a:rPr lang="hu-HU" sz="2400" dirty="0" smtClean="0">
                <a:latin typeface="Times New Roman" pitchFamily="18" charset="0"/>
              </a:rPr>
            </a:br>
            <a:r>
              <a:rPr lang="hu-HU" sz="2400" dirty="0" smtClean="0">
                <a:latin typeface="Times New Roman" pitchFamily="18" charset="0"/>
              </a:rPr>
              <a:t>Ennek az erősítésnek a reciprok értéke legyen a K</a:t>
            </a:r>
            <a:r>
              <a:rPr lang="hu-HU" sz="2400" baseline="-25000" dirty="0" smtClean="0">
                <a:latin typeface="Times New Roman" pitchFamily="18" charset="0"/>
              </a:rPr>
              <a:t>C</a:t>
            </a:r>
            <a:r>
              <a:rPr lang="hu-HU" sz="2400" dirty="0" smtClean="0">
                <a:latin typeface="Times New Roman" pitchFamily="18" charset="0"/>
              </a:rPr>
              <a:t> erősítés</a:t>
            </a:r>
          </a:p>
        </p:txBody>
      </p:sp>
      <p:graphicFrame>
        <p:nvGraphicFramePr>
          <p:cNvPr id="162834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62275" y="1584325"/>
          <a:ext cx="9794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8" name="Equation" r:id="rId3" imgW="520700" imgH="228600" progId="Equation.DSMT4">
                  <p:embed/>
                </p:oleObj>
              </mc:Choice>
              <mc:Fallback>
                <p:oleObj name="Equation" r:id="rId3" imgW="520700" imgH="228600" progId="Equation.DSMT4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584325"/>
                        <a:ext cx="9794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5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52750" y="3813175"/>
          <a:ext cx="2159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9" name="Equation" r:id="rId5" imgW="1257300" imgH="431800" progId="Equation.DSMT4">
                  <p:embed/>
                </p:oleObj>
              </mc:Choice>
              <mc:Fallback>
                <p:oleObj name="Equation" r:id="rId5" imgW="1257300" imgH="431800" progId="Equation.DSMT4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813175"/>
                        <a:ext cx="21590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mért G</a:t>
            </a:r>
            <a:r>
              <a:rPr lang="hu-HU" sz="3600" baseline="-25000" smtClean="0"/>
              <a:t>E</a:t>
            </a:r>
            <a:r>
              <a:rPr lang="hu-HU" sz="3600" smtClean="0"/>
              <a:t>(j</a:t>
            </a:r>
            <a:r>
              <a:rPr lang="el-GR" sz="3600" smtClean="0"/>
              <a:t>ω</a:t>
            </a:r>
            <a:r>
              <a:rPr lang="hu-HU" sz="3600" smtClean="0"/>
              <a:t>) Bode diagramja</a:t>
            </a:r>
          </a:p>
        </p:txBody>
      </p:sp>
      <p:pic>
        <p:nvPicPr>
          <p:cNvPr id="16998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223963"/>
            <a:ext cx="58515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1_Pata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1777</TotalTime>
  <Words>810</Words>
  <Application>Microsoft Office PowerPoint</Application>
  <PresentationFormat>Diavetítés a képernyőre (4:3 oldalarány)</PresentationFormat>
  <Paragraphs>125</Paragraphs>
  <Slides>30</Slides>
  <Notes>12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3" baseType="lpstr">
      <vt:lpstr>Patak</vt:lpstr>
      <vt:lpstr>1_Patak</vt:lpstr>
      <vt:lpstr>Equation</vt:lpstr>
      <vt:lpstr>Automatika</vt:lpstr>
      <vt:lpstr>A Bode diagram elemzése</vt:lpstr>
      <vt:lpstr>Önbeálló eredő szakasz PI kompenzálás</vt:lpstr>
      <vt:lpstr>Önbeálló eredő szakasz</vt:lpstr>
      <vt:lpstr>A PI kompenzáló tag átviteli függvénye</vt:lpstr>
      <vt:lpstr>PI  arányos, integráló tag</vt:lpstr>
      <vt:lpstr>PI kompenzálás elve az eredő szakasz körfrekvencia függvényéhez illesztés esetén</vt:lpstr>
      <vt:lpstr>PI kompenzálás menete</vt:lpstr>
      <vt:lpstr>A mért GE(jω) Bode diagramja</vt:lpstr>
      <vt:lpstr>A mért értékekből identifikált LTI modell</vt:lpstr>
      <vt:lpstr>A mért GE(jω) Bode diagramja</vt:lpstr>
      <vt:lpstr>A g0 meghatározása</vt:lpstr>
      <vt:lpstr>A mért GE(jω) Bode diagramja</vt:lpstr>
      <vt:lpstr>A KC meghatározása és ellenőrzés</vt:lpstr>
      <vt:lpstr>A szabályozási kör átmeneti függvénye</vt:lpstr>
      <vt:lpstr>A szabályozási kör átmeneti függvénye</vt:lpstr>
      <vt:lpstr>A szabályozási kör átmeneti függvénye</vt:lpstr>
      <vt:lpstr>Integráló eredő szakasz PDT1 kompenzálás</vt:lpstr>
      <vt:lpstr>Integráló eredő szakasz</vt:lpstr>
      <vt:lpstr>A PDT kompenzáló tag átviteli függvénye</vt:lpstr>
      <vt:lpstr>PDT1  arányos, differenciáló tag</vt:lpstr>
      <vt:lpstr>PDT1 kompenzálás elve az eredő szakasz körfrekvencia függvényéhez illesztés esetén</vt:lpstr>
      <vt:lpstr>PDT1 kompenzálás menete</vt:lpstr>
      <vt:lpstr>A GE(jω) Bode diagramja</vt:lpstr>
      <vt:lpstr>A PDT tag Bode diagramja</vt:lpstr>
      <vt:lpstr>A T és a TD meghatározása</vt:lpstr>
      <vt:lpstr>A PDT kompenzáló tag paraméterei</vt:lpstr>
      <vt:lpstr>A KC meghatározása</vt:lpstr>
      <vt:lpstr>A minőségi jellemzők.</vt:lpstr>
      <vt:lpstr>PIDT1 kompenzálás elve önbeálló eredő szakasz esetén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Automatika</dc:title>
  <dc:creator>József Neszveda</dc:creator>
  <cp:lastModifiedBy>Neszveda</cp:lastModifiedBy>
  <cp:revision>146</cp:revision>
  <dcterms:created xsi:type="dcterms:W3CDTF">2010-09-09T02:45:49Z</dcterms:created>
  <dcterms:modified xsi:type="dcterms:W3CDTF">2016-04-10T04:51:07Z</dcterms:modified>
</cp:coreProperties>
</file>