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91" r:id="rId2"/>
  </p:sldMasterIdLst>
  <p:notesMasterIdLst>
    <p:notesMasterId r:id="rId37"/>
  </p:notesMasterIdLst>
  <p:sldIdLst>
    <p:sldId id="284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4660"/>
  </p:normalViewPr>
  <p:slideViewPr>
    <p:cSldViewPr>
      <p:cViewPr varScale="1">
        <p:scale>
          <a:sx n="77" d="100"/>
          <a:sy n="77" d="100"/>
        </p:scale>
        <p:origin x="-29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5388D-F03D-47D1-8345-90FB2B8ECCF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612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0DBA3F-7ABC-4359-9082-4DA20002ABFB}" type="slidenum">
              <a:rPr lang="hu-HU" altLang="hu-HU" smtClean="0"/>
              <a:pPr/>
              <a:t>9</a:t>
            </a:fld>
            <a:endParaRPr lang="hu-HU" altLang="hu-HU" smtClean="0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7F2664-FD4F-4305-A6D3-EF2A26407E81}" type="slidenum">
              <a:rPr lang="hu-HU" altLang="hu-HU" sz="1200">
                <a:latin typeface="Arial" charset="0"/>
              </a:rPr>
              <a:pPr algn="r"/>
              <a:t>31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4EFB0A8-4A5F-43DF-A1B4-C87063107E89}" type="slidenum">
              <a:rPr lang="hu-HU" altLang="hu-HU" sz="1200">
                <a:latin typeface="Arial" charset="0"/>
              </a:rPr>
              <a:pPr algn="r"/>
              <a:t>32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0E28B3-FC53-4B05-B8F6-B95D6EAEA5CA}" type="slidenum">
              <a:rPr lang="hu-HU" altLang="hu-HU" sz="1200">
                <a:latin typeface="Arial" charset="0"/>
              </a:rPr>
              <a:pPr algn="r"/>
              <a:t>33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EE97C67-6822-4492-98DA-33691F8924B0}" type="slidenum">
              <a:rPr lang="hu-HU" altLang="hu-HU" sz="1200">
                <a:latin typeface="Arial" charset="0"/>
              </a:rPr>
              <a:pPr algn="r"/>
              <a:t>34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3940337-3490-47AA-900A-31E5D5DB26A9}" type="slidenum">
              <a:rPr lang="hu-HU" altLang="hu-HU" sz="1200">
                <a:latin typeface="Arial" charset="0"/>
              </a:rPr>
              <a:pPr algn="r"/>
              <a:t>11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AD498E-5529-4A03-9BD1-7C3666FC4E45}" type="slidenum">
              <a:rPr lang="hu-HU" altLang="hu-HU" sz="1200">
                <a:latin typeface="Arial" charset="0"/>
              </a:rPr>
              <a:pPr algn="r"/>
              <a:t>12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DFA280-15BD-4409-A4E2-C302AA27F850}" type="slidenum">
              <a:rPr lang="hu-HU" altLang="hu-HU" sz="1200">
                <a:latin typeface="Arial" charset="0"/>
              </a:rPr>
              <a:pPr algn="r"/>
              <a:t>14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7521B6-33DF-478A-9A55-1DD32DE5701E}" type="slidenum">
              <a:rPr lang="hu-HU" altLang="hu-HU" sz="1200">
                <a:latin typeface="Arial" charset="0"/>
              </a:rPr>
              <a:pPr algn="r"/>
              <a:t>15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3651EB4-D75B-4116-9A4B-14EF6FC2A103}" type="slidenum">
              <a:rPr lang="hu-HU" altLang="hu-HU" sz="1200">
                <a:latin typeface="Arial" charset="0"/>
              </a:rPr>
              <a:pPr algn="r"/>
              <a:t>19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F4E197-7CCA-4CCB-BE6E-F7DA539C3561}" type="slidenum">
              <a:rPr lang="hu-HU" altLang="hu-HU" smtClean="0"/>
              <a:pPr/>
              <a:t>28</a:t>
            </a:fld>
            <a:endParaRPr lang="hu-HU" altLang="hu-HU" smtClean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7CE44B-328D-4482-9766-1F71D1DCF0D2}" type="slidenum">
              <a:rPr lang="hu-HU" altLang="hu-HU" sz="1200">
                <a:latin typeface="Arial" charset="0"/>
              </a:rPr>
              <a:pPr algn="r"/>
              <a:t>29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44AA70-1E2A-45D0-B8C5-D1606547E570}" type="slidenum">
              <a:rPr lang="hu-HU" altLang="hu-HU" sz="1200">
                <a:latin typeface="Arial" charset="0"/>
              </a:rPr>
              <a:pPr algn="r"/>
              <a:t>30</a:t>
            </a:fld>
            <a:endParaRPr lang="hu-HU" altLang="hu-HU" sz="1200">
              <a:latin typeface="Arial" charset="0"/>
            </a:endParaRP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BE7F0-9852-4EB0-A01B-F2A2B213FA1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B5827-3AD4-49C7-A432-4E5E3BEFCA6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A2AE9-CF9E-4AB1-8016-C6DD62D7115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D0025-61A1-4D2E-8385-5DFCB13D370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01740-48BF-47A6-B686-50FBEB80453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E9ADA-E79E-4751-B478-6714554AEB2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B42D3-F701-4B50-B074-BD3F1497F1B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Cím és 4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410CE-7146-4F22-A326-D972377D4BB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>
                <a:solidFill>
                  <a:prstClr val="white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655 h 1906"/>
                <a:gd name="T4" fmla="*/ 5776 w 5740"/>
                <a:gd name="T5" fmla="*/ 1655 h 1906"/>
                <a:gd name="T6" fmla="*/ 5776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>
                <a:solidFill>
                  <a:prstClr val="white"/>
                </a:solidFill>
              </a:endParaRPr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hu-HU" noProof="0" smtClean="0"/>
              <a:t>Mintacím szerkesztése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hu-HU" noProof="0" smtClean="0"/>
              <a:t>Alcím mintájának szerkesztése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BA526-9BB5-45AC-B80D-0360DBE574A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75B96-465A-4D19-BDFF-0A3FCECD709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D17F-E3BF-4873-A35B-B92E976CEC8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122BE-259E-48B0-BC4B-67F1FE75B53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95B37-0B77-47B2-82FD-8D2F12499AB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311CB-3217-42A5-A6F3-EE448AC8421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8CC30-137C-4914-8EEA-60EEE6816D0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3E6F8-DE96-4A62-A35F-D504EB3DAD1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2492F-E223-49A8-86D1-A29A794E184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D32355-0A70-4810-B82A-F8949913F65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hu-HU" sz="1800"/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hu-HU" sz="1800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08" r:id="rId2"/>
    <p:sldLayoutId id="2147483707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01" r:id="rId9"/>
    <p:sldLayoutId id="2147483700" r:id="rId10"/>
    <p:sldLayoutId id="2147483699" r:id="rId11"/>
    <p:sldLayoutId id="2147483698" r:id="rId12"/>
    <p:sldLayoutId id="2147483697" r:id="rId13"/>
    <p:sldLayoutId id="2147483696" r:id="rId14"/>
    <p:sldLayoutId id="2147483695" r:id="rId15"/>
    <p:sldLayoutId id="2147483694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25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54750"/>
            <a:ext cx="2133600" cy="4762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prstClr val="white"/>
                </a:solidFill>
                <a:latin typeface="Arial" charset="0"/>
              </a:defRPr>
            </a:lvl1pPr>
          </a:lstStyle>
          <a:p>
            <a:pPr>
              <a:defRPr/>
            </a:pPr>
            <a:fld id="{501918C0-B941-4846-B089-32C7BF10944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2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125" y="684213"/>
            <a:ext cx="7772400" cy="80962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Automatika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6213" y="1673225"/>
            <a:ext cx="6400800" cy="765175"/>
          </a:xfrm>
        </p:spPr>
        <p:txBody>
          <a:bodyPr/>
          <a:lstStyle/>
          <a:p>
            <a:r>
              <a:rPr lang="hu-HU" altLang="hu-HU" smtClean="0">
                <a:effectLst/>
                <a:latin typeface="Times New Roman" pitchFamily="18" charset="0"/>
              </a:rPr>
              <a:t>Klasszikus szabályozás elmélet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309688" y="2484438"/>
            <a:ext cx="6661150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>
                <a:latin typeface="Times New Roman" pitchFamily="18" charset="0"/>
              </a:rPr>
              <a:t>VIII.</a:t>
            </a:r>
          </a:p>
          <a:p>
            <a:pPr algn="ctr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hu-HU" altLang="hu-HU" sz="3200">
                <a:latin typeface="Times New Roman" pitchFamily="18" charset="0"/>
              </a:rPr>
              <a:t>Kompenzálás az eredő szakasz átmeneti függvénye alapján</a:t>
            </a:r>
          </a:p>
        </p:txBody>
      </p:sp>
      <p:pic>
        <p:nvPicPr>
          <p:cNvPr id="21508" name="Kép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4005263"/>
            <a:ext cx="631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5224463"/>
            <a:ext cx="3314700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hu-HU" altLang="hu-HU" kern="0" smtClean="0">
                <a:effectLst/>
                <a:latin typeface="Times New Roman" pitchFamily="18" charset="0"/>
              </a:rPr>
              <a:t>Óbudai Egyetem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altLang="hu-HU" sz="2400" kern="0" smtClean="0">
                <a:effectLst/>
                <a:latin typeface="Times New Roman" pitchFamily="18" charset="0"/>
              </a:rPr>
              <a:t>Dr. Neszveda József</a:t>
            </a:r>
            <a:endParaRPr lang="hu-HU" altLang="hu-HU" sz="2400" kern="0" dirty="0" smtClean="0"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485775"/>
            <a:ext cx="8380413" cy="777875"/>
          </a:xfrm>
          <a:noFill/>
        </p:spPr>
        <p:txBody>
          <a:bodyPr lIns="18000" tIns="10800" rIns="18000" bIns="10800"/>
          <a:lstStyle/>
          <a:p>
            <a:r>
              <a:rPr lang="hu-HU" altLang="hu-HU" sz="3200" smtClean="0">
                <a:effectLst/>
              </a:rPr>
              <a:t>Chien-Hrones-Reswick</a:t>
            </a:r>
            <a:endParaRPr lang="hu-HU" altLang="hu-HU" smtClean="0">
              <a:effectLst/>
            </a:endParaRPr>
          </a:p>
        </p:txBody>
      </p:sp>
      <p:graphicFrame>
        <p:nvGraphicFramePr>
          <p:cNvPr id="176130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579438" y="1265238"/>
          <a:ext cx="702151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2" name="Dokumentum" r:id="rId3" imgW="6701050" imgH="3064161" progId="Word.Document.8">
                  <p:embed/>
                </p:oleObj>
              </mc:Choice>
              <mc:Fallback>
                <p:oleObj name="Dokumentum" r:id="rId3" imgW="6701050" imgH="306416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1265238"/>
                        <a:ext cx="7021512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1192213" y="4659313"/>
            <a:ext cx="702945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altLang="hu-HU">
                <a:latin typeface="Times New Roman" pitchFamily="18" charset="0"/>
              </a:rPr>
              <a:t>A paraméter optimalizálás kiindulási feltételei: </a:t>
            </a:r>
          </a:p>
          <a:p>
            <a:pPr eaLnBrk="0" hangingPunct="0"/>
            <a:r>
              <a:rPr lang="hu-HU" altLang="hu-HU">
                <a:latin typeface="Times New Roman" pitchFamily="18" charset="0"/>
              </a:rPr>
              <a:t>Az eredő szakasz ideális HPT1; </a:t>
            </a:r>
          </a:p>
          <a:p>
            <a:pPr eaLnBrk="0" hangingPunct="0"/>
            <a:r>
              <a:rPr lang="hu-HU" altLang="hu-HU">
                <a:latin typeface="Times New Roman" pitchFamily="18" charset="0"/>
              </a:rPr>
              <a:t>A célfüggvény leggyorsabb aperiodikus beállás alapjel követéskor; </a:t>
            </a:r>
          </a:p>
          <a:p>
            <a:pPr eaLnBrk="0" hangingPunct="0"/>
            <a:r>
              <a:rPr lang="hu-HU" altLang="hu-HU">
                <a:latin typeface="Times New Roman" pitchFamily="18" charset="0"/>
              </a:rPr>
              <a:t>Az optimalizálás a négyzetes integrál kritérium alapján.</a:t>
            </a:r>
            <a:endParaRPr lang="en-GB" altLang="hu-HU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smtClean="0"/>
              <a:t>A K</a:t>
            </a:r>
            <a:r>
              <a:rPr lang="hu-HU" sz="4000" baseline="-25000" smtClean="0"/>
              <a:t>C</a:t>
            </a:r>
            <a:r>
              <a:rPr lang="hu-HU" sz="4000" smtClean="0"/>
              <a:t>, és a T</a:t>
            </a:r>
            <a:r>
              <a:rPr lang="hu-HU" sz="4000" baseline="-25000" smtClean="0"/>
              <a:t>I</a:t>
            </a:r>
            <a:r>
              <a:rPr lang="hu-HU" sz="4000" smtClean="0"/>
              <a:t> meghatározása</a:t>
            </a:r>
          </a:p>
        </p:txBody>
      </p:sp>
      <p:sp>
        <p:nvSpPr>
          <p:cNvPr id="177158" name="Text Box 69"/>
          <p:cNvSpPr txBox="1">
            <a:spLocks noChangeArrowheads="1"/>
          </p:cNvSpPr>
          <p:nvPr/>
        </p:nvSpPr>
        <p:spPr bwMode="auto">
          <a:xfrm>
            <a:off x="777875" y="1514475"/>
            <a:ext cx="74787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leolvasott K</a:t>
            </a:r>
            <a:r>
              <a:rPr lang="hu-HU" altLang="hu-HU" sz="2400" baseline="-25000"/>
              <a:t>P</a:t>
            </a:r>
            <a:r>
              <a:rPr lang="hu-HU" altLang="hu-HU" sz="2400"/>
              <a:t> = 0.72, T</a:t>
            </a:r>
            <a:r>
              <a:rPr lang="hu-HU" altLang="hu-HU" sz="2400" baseline="-25000"/>
              <a:t>g</a:t>
            </a:r>
            <a:r>
              <a:rPr lang="hu-HU" altLang="hu-HU" sz="2400"/>
              <a:t> = 10.6 sec., és T</a:t>
            </a:r>
            <a:r>
              <a:rPr lang="hu-HU" altLang="hu-HU" sz="2400" baseline="-25000"/>
              <a:t>u</a:t>
            </a:r>
            <a:r>
              <a:rPr lang="hu-HU" altLang="hu-HU" sz="2400"/>
              <a:t> = 0.9 sec. Az időállandók aránya 11.8, és így PI kompenzálás javasolt.</a:t>
            </a:r>
          </a:p>
          <a:p>
            <a:r>
              <a:rPr lang="hu-HU" altLang="hu-HU" sz="2400"/>
              <a:t>Az előbbi táblázat felhasználásával: </a:t>
            </a:r>
          </a:p>
        </p:txBody>
      </p:sp>
      <p:sp>
        <p:nvSpPr>
          <p:cNvPr id="177159" name="Text Box 70"/>
          <p:cNvSpPr txBox="1">
            <a:spLocks noChangeArrowheads="1"/>
          </p:cNvSpPr>
          <p:nvPr/>
        </p:nvSpPr>
        <p:spPr bwMode="auto">
          <a:xfrm>
            <a:off x="593725" y="29305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sp>
        <p:nvSpPr>
          <p:cNvPr id="177160" name="Text Box 77"/>
          <p:cNvSpPr txBox="1">
            <a:spLocks noChangeArrowheads="1"/>
          </p:cNvSpPr>
          <p:nvPr/>
        </p:nvSpPr>
        <p:spPr bwMode="auto">
          <a:xfrm>
            <a:off x="941388" y="4511675"/>
            <a:ext cx="310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PI kompenzáló tag:</a:t>
            </a:r>
          </a:p>
        </p:txBody>
      </p:sp>
      <p:sp>
        <p:nvSpPr>
          <p:cNvPr id="177161" name="Rectangle 6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1012825" y="2719388"/>
          <a:ext cx="42322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0" name="Equation" r:id="rId4" imgW="2273300" imgH="469900" progId="Equation.DSMT4">
                  <p:embed/>
                </p:oleObj>
              </mc:Choice>
              <mc:Fallback>
                <p:oleObj name="Equation" r:id="rId4" imgW="22733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719388"/>
                        <a:ext cx="423227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2" name="Rectangle 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177155" name="Object 3"/>
          <p:cNvGraphicFramePr>
            <a:graphicFrameLocks noChangeAspect="1"/>
          </p:cNvGraphicFramePr>
          <p:nvPr/>
        </p:nvGraphicFramePr>
        <p:xfrm>
          <a:off x="1379538" y="3779838"/>
          <a:ext cx="37004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1" name="Equation" r:id="rId6" imgW="1981200" imgH="241300" progId="Equation.DSMT4">
                  <p:embed/>
                </p:oleObj>
              </mc:Choice>
              <mc:Fallback>
                <p:oleObj name="Equation" r:id="rId6" imgW="19812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779838"/>
                        <a:ext cx="3700462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917575" y="5132388"/>
          <a:ext cx="40909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2" name="Equation" r:id="rId8" imgW="2197100" imgH="482600" progId="Equation.DSMT4">
                  <p:embed/>
                </p:oleObj>
              </mc:Choice>
              <mc:Fallback>
                <p:oleObj name="Equation" r:id="rId8" imgW="21971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5132388"/>
                        <a:ext cx="4090988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600" smtClean="0"/>
              <a:t>A szabályozási kör átmeneti függvénye</a:t>
            </a:r>
          </a:p>
        </p:txBody>
      </p:sp>
      <p:sp>
        <p:nvSpPr>
          <p:cNvPr id="187394" name="Text Box 4"/>
          <p:cNvSpPr txBox="1">
            <a:spLocks noChangeArrowheads="1"/>
          </p:cNvSpPr>
          <p:nvPr/>
        </p:nvSpPr>
        <p:spPr bwMode="auto">
          <a:xfrm>
            <a:off x="522288" y="5865813"/>
            <a:ext cx="8081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Fontos:  Ez nem optimális paraméter választás.</a:t>
            </a:r>
          </a:p>
        </p:txBody>
      </p:sp>
      <p:sp>
        <p:nvSpPr>
          <p:cNvPr id="187395" name="Text Box 6"/>
          <p:cNvSpPr txBox="1">
            <a:spLocks noChangeArrowheads="1"/>
          </p:cNvSpPr>
          <p:nvPr/>
        </p:nvSpPr>
        <p:spPr bwMode="auto">
          <a:xfrm>
            <a:off x="6837363" y="2873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pic>
        <p:nvPicPr>
          <p:cNvPr id="18739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188" y="1077913"/>
            <a:ext cx="5335587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485775"/>
            <a:ext cx="8380413" cy="777875"/>
          </a:xfrm>
          <a:noFill/>
        </p:spPr>
        <p:txBody>
          <a:bodyPr lIns="18000" tIns="10800" rIns="18000" bIns="10800"/>
          <a:lstStyle/>
          <a:p>
            <a:r>
              <a:rPr lang="hu-HU" altLang="hu-HU" sz="3200" smtClean="0">
                <a:effectLst/>
              </a:rPr>
              <a:t>Chien-Hrones-Reswick</a:t>
            </a:r>
            <a:endParaRPr lang="hu-HU" altLang="hu-HU" smtClean="0">
              <a:effectLst/>
            </a:endParaRPr>
          </a:p>
        </p:txBody>
      </p:sp>
      <p:graphicFrame>
        <p:nvGraphicFramePr>
          <p:cNvPr id="178178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587375" y="1265238"/>
          <a:ext cx="698023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0" name="Dokumentum" r:id="rId3" imgW="6682011" imgH="3064161" progId="Word.Document.8">
                  <p:embed/>
                </p:oleObj>
              </mc:Choice>
              <mc:Fallback>
                <p:oleObj name="Dokumentum" r:id="rId3" imgW="6682011" imgH="306416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265238"/>
                        <a:ext cx="698023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Text Box 5"/>
          <p:cNvSpPr txBox="1">
            <a:spLocks noChangeArrowheads="1"/>
          </p:cNvSpPr>
          <p:nvPr/>
        </p:nvSpPr>
        <p:spPr bwMode="auto">
          <a:xfrm>
            <a:off x="1192213" y="4659313"/>
            <a:ext cx="702945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/>
            <a:r>
              <a:rPr lang="hu-HU" altLang="hu-HU">
                <a:latin typeface="Times New Roman" pitchFamily="18" charset="0"/>
              </a:rPr>
              <a:t>A paraméter optimalizálás kiindulási feltételei: </a:t>
            </a:r>
          </a:p>
          <a:p>
            <a:pPr eaLnBrk="0" hangingPunct="0"/>
            <a:r>
              <a:rPr lang="hu-HU" altLang="hu-HU">
                <a:latin typeface="Times New Roman" pitchFamily="18" charset="0"/>
              </a:rPr>
              <a:t>Az eredő szakasz ideális HPT1; </a:t>
            </a:r>
          </a:p>
          <a:p>
            <a:pPr eaLnBrk="0" hangingPunct="0"/>
            <a:r>
              <a:rPr lang="hu-HU" altLang="hu-HU">
                <a:latin typeface="Times New Roman" pitchFamily="18" charset="0"/>
              </a:rPr>
              <a:t>A célfüggvény leggyorsabb aperiodikus, legfeljebb 20% túllövés; </a:t>
            </a:r>
          </a:p>
          <a:p>
            <a:pPr eaLnBrk="0" hangingPunct="0"/>
            <a:r>
              <a:rPr lang="hu-HU" altLang="hu-HU">
                <a:latin typeface="Times New Roman" pitchFamily="18" charset="0"/>
              </a:rPr>
              <a:t>Az optimalizálás a négyzetes integrál kritérium alapján.</a:t>
            </a:r>
            <a:endParaRPr lang="en-GB" altLang="hu-HU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smtClean="0"/>
              <a:t>A K</a:t>
            </a:r>
            <a:r>
              <a:rPr lang="hu-HU" sz="4000" baseline="-25000" smtClean="0"/>
              <a:t>C</a:t>
            </a:r>
            <a:r>
              <a:rPr lang="hu-HU" sz="4000" smtClean="0"/>
              <a:t>, és a T</a:t>
            </a:r>
            <a:r>
              <a:rPr lang="hu-HU" sz="4000" baseline="-25000" smtClean="0"/>
              <a:t>I</a:t>
            </a:r>
            <a:r>
              <a:rPr lang="hu-HU" sz="4000" smtClean="0"/>
              <a:t> meghatározása</a:t>
            </a:r>
          </a:p>
        </p:txBody>
      </p:sp>
      <p:sp>
        <p:nvSpPr>
          <p:cNvPr id="179206" name="Text Box 69"/>
          <p:cNvSpPr txBox="1">
            <a:spLocks noChangeArrowheads="1"/>
          </p:cNvSpPr>
          <p:nvPr/>
        </p:nvSpPr>
        <p:spPr bwMode="auto">
          <a:xfrm>
            <a:off x="777875" y="1514475"/>
            <a:ext cx="74787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leolvasott K</a:t>
            </a:r>
            <a:r>
              <a:rPr lang="hu-HU" altLang="hu-HU" sz="2400" baseline="-25000"/>
              <a:t>P</a:t>
            </a:r>
            <a:r>
              <a:rPr lang="hu-HU" altLang="hu-HU" sz="2400"/>
              <a:t> = 0.72, T</a:t>
            </a:r>
            <a:r>
              <a:rPr lang="hu-HU" altLang="hu-HU" sz="2400" baseline="-25000"/>
              <a:t>g</a:t>
            </a:r>
            <a:r>
              <a:rPr lang="hu-HU" altLang="hu-HU" sz="2400"/>
              <a:t> = 10.6 sec., és T</a:t>
            </a:r>
            <a:r>
              <a:rPr lang="hu-HU" altLang="hu-HU" sz="2400" baseline="-25000"/>
              <a:t>u</a:t>
            </a:r>
            <a:r>
              <a:rPr lang="hu-HU" altLang="hu-HU" sz="2400"/>
              <a:t> = 0.9 sec. Az időállandók aránya 11.8, és így PI kompenzálás javasolt.</a:t>
            </a:r>
          </a:p>
          <a:p>
            <a:r>
              <a:rPr lang="hu-HU" altLang="hu-HU" sz="2400"/>
              <a:t>Az előbbi táblázat felhasználásával: </a:t>
            </a:r>
          </a:p>
        </p:txBody>
      </p:sp>
      <p:sp>
        <p:nvSpPr>
          <p:cNvPr id="179207" name="Text Box 70"/>
          <p:cNvSpPr txBox="1">
            <a:spLocks noChangeArrowheads="1"/>
          </p:cNvSpPr>
          <p:nvPr/>
        </p:nvSpPr>
        <p:spPr bwMode="auto">
          <a:xfrm>
            <a:off x="593725" y="29305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sp>
        <p:nvSpPr>
          <p:cNvPr id="179208" name="Text Box 77"/>
          <p:cNvSpPr txBox="1">
            <a:spLocks noChangeArrowheads="1"/>
          </p:cNvSpPr>
          <p:nvPr/>
        </p:nvSpPr>
        <p:spPr bwMode="auto">
          <a:xfrm>
            <a:off x="941388" y="4511675"/>
            <a:ext cx="310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PI kompenzáló tag:</a:t>
            </a:r>
          </a:p>
        </p:txBody>
      </p:sp>
      <p:sp>
        <p:nvSpPr>
          <p:cNvPr id="179209" name="Rectangle 22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1012825" y="2719388"/>
          <a:ext cx="42322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8" name="Equation" r:id="rId4" imgW="2273300" imgH="469900" progId="Equation.DSMT4">
                  <p:embed/>
                </p:oleObj>
              </mc:Choice>
              <mc:Fallback>
                <p:oleObj name="Equation" r:id="rId4" imgW="22733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719388"/>
                        <a:ext cx="4232275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0" name="Rectangle 2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1012825" y="3779838"/>
          <a:ext cx="2087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9" name="Equation" r:id="rId6" imgW="1117600" imgH="241300" progId="Equation.DSMT4">
                  <p:embed/>
                </p:oleObj>
              </mc:Choice>
              <mc:Fallback>
                <p:oleObj name="Equation" r:id="rId6" imgW="11176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779838"/>
                        <a:ext cx="20875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871538" y="5132388"/>
          <a:ext cx="4184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0" name="Equation" r:id="rId8" imgW="2247900" imgH="482600" progId="Equation.DSMT4">
                  <p:embed/>
                </p:oleObj>
              </mc:Choice>
              <mc:Fallback>
                <p:oleObj name="Equation" r:id="rId8" imgW="22479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132388"/>
                        <a:ext cx="41846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600" smtClean="0"/>
              <a:t>A szabályozási kör átmeneti függvénye</a:t>
            </a:r>
          </a:p>
        </p:txBody>
      </p:sp>
      <p:sp>
        <p:nvSpPr>
          <p:cNvPr id="193538" name="Text Box 4"/>
          <p:cNvSpPr txBox="1">
            <a:spLocks noChangeArrowheads="1"/>
          </p:cNvSpPr>
          <p:nvPr/>
        </p:nvSpPr>
        <p:spPr bwMode="auto">
          <a:xfrm>
            <a:off x="522288" y="5637213"/>
            <a:ext cx="8081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Látható, hogy a szakasz közelítés miatt, nem teljesül a célfüggvény.</a:t>
            </a:r>
          </a:p>
        </p:txBody>
      </p:sp>
      <p:sp>
        <p:nvSpPr>
          <p:cNvPr id="193539" name="Text Box 6"/>
          <p:cNvSpPr txBox="1">
            <a:spLocks noChangeArrowheads="1"/>
          </p:cNvSpPr>
          <p:nvPr/>
        </p:nvSpPr>
        <p:spPr bwMode="auto">
          <a:xfrm>
            <a:off x="6837363" y="2873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pic>
        <p:nvPicPr>
          <p:cNvPr id="19354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7525" y="1198563"/>
            <a:ext cx="5256213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9" name="Rectangle 2"/>
          <p:cNvSpPr>
            <a:spLocks noChangeArrowheads="1"/>
          </p:cNvSpPr>
          <p:nvPr/>
        </p:nvSpPr>
        <p:spPr bwMode="auto">
          <a:xfrm>
            <a:off x="685800" y="280988"/>
            <a:ext cx="77724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54000" bIns="10800" anchor="ctr"/>
          <a:lstStyle/>
          <a:p>
            <a:pPr algn="ctr" eaLnBrk="0" hangingPunct="0"/>
            <a:r>
              <a:rPr lang="en-GB" altLang="hu-HU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u-HU" altLang="hu-HU" sz="3200">
                <a:solidFill>
                  <a:schemeClr val="tx2"/>
                </a:solidFill>
                <a:latin typeface="Times New Roman" pitchFamily="18" charset="0"/>
              </a:rPr>
              <a:t>N darab egytárolós taggal (PTn) modellezés</a:t>
            </a:r>
          </a:p>
        </p:txBody>
      </p:sp>
      <p:grpSp>
        <p:nvGrpSpPr>
          <p:cNvPr id="180240" name="Group 3"/>
          <p:cNvGrpSpPr>
            <a:grpSpLocks/>
          </p:cNvGrpSpPr>
          <p:nvPr/>
        </p:nvGrpSpPr>
        <p:grpSpPr bwMode="auto">
          <a:xfrm>
            <a:off x="1062038" y="1200150"/>
            <a:ext cx="6970712" cy="4633913"/>
            <a:chOff x="669" y="756"/>
            <a:chExt cx="4391" cy="2919"/>
          </a:xfrm>
        </p:grpSpPr>
        <p:sp>
          <p:nvSpPr>
            <p:cNvPr id="180264" name="Line 4"/>
            <p:cNvSpPr>
              <a:spLocks noChangeShapeType="1"/>
            </p:cNvSpPr>
            <p:nvPr/>
          </p:nvSpPr>
          <p:spPr bwMode="auto">
            <a:xfrm flipV="1">
              <a:off x="814" y="756"/>
              <a:ext cx="0" cy="2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0265" name="Line 5"/>
            <p:cNvSpPr>
              <a:spLocks noChangeShapeType="1"/>
            </p:cNvSpPr>
            <p:nvPr/>
          </p:nvSpPr>
          <p:spPr bwMode="auto">
            <a:xfrm>
              <a:off x="669" y="3542"/>
              <a:ext cx="4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0241" name="Group 6"/>
          <p:cNvGrpSpPr>
            <a:grpSpLocks/>
          </p:cNvGrpSpPr>
          <p:nvPr/>
        </p:nvGrpSpPr>
        <p:grpSpPr bwMode="auto">
          <a:xfrm>
            <a:off x="1062038" y="3136900"/>
            <a:ext cx="6650037" cy="1565275"/>
            <a:chOff x="669" y="2060"/>
            <a:chExt cx="4189" cy="824"/>
          </a:xfrm>
        </p:grpSpPr>
        <p:sp>
          <p:nvSpPr>
            <p:cNvPr id="180261" name="Line 7"/>
            <p:cNvSpPr>
              <a:spLocks noChangeShapeType="1"/>
            </p:cNvSpPr>
            <p:nvPr/>
          </p:nvSpPr>
          <p:spPr bwMode="auto">
            <a:xfrm>
              <a:off x="669" y="2884"/>
              <a:ext cx="6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0262" name="Line 8"/>
            <p:cNvSpPr>
              <a:spLocks noChangeShapeType="1"/>
            </p:cNvSpPr>
            <p:nvPr/>
          </p:nvSpPr>
          <p:spPr bwMode="auto">
            <a:xfrm flipV="1">
              <a:off x="1287" y="2060"/>
              <a:ext cx="0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0263" name="Line 9"/>
            <p:cNvSpPr>
              <a:spLocks noChangeShapeType="1"/>
            </p:cNvSpPr>
            <p:nvPr/>
          </p:nvSpPr>
          <p:spPr bwMode="auto">
            <a:xfrm>
              <a:off x="1287" y="2060"/>
              <a:ext cx="3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0242" name="Group 10"/>
          <p:cNvGrpSpPr>
            <a:grpSpLocks/>
          </p:cNvGrpSpPr>
          <p:nvPr/>
        </p:nvGrpSpPr>
        <p:grpSpPr bwMode="auto">
          <a:xfrm>
            <a:off x="1062038" y="2160588"/>
            <a:ext cx="6667500" cy="2720975"/>
            <a:chOff x="669" y="1760"/>
            <a:chExt cx="4200" cy="1315"/>
          </a:xfrm>
        </p:grpSpPr>
        <p:sp>
          <p:nvSpPr>
            <p:cNvPr id="180259" name="Line 11"/>
            <p:cNvSpPr>
              <a:spLocks noChangeShapeType="1"/>
            </p:cNvSpPr>
            <p:nvPr/>
          </p:nvSpPr>
          <p:spPr bwMode="auto">
            <a:xfrm>
              <a:off x="669" y="3052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0260" name="Freeform 12"/>
            <p:cNvSpPr>
              <a:spLocks/>
            </p:cNvSpPr>
            <p:nvPr/>
          </p:nvSpPr>
          <p:spPr bwMode="auto">
            <a:xfrm>
              <a:off x="1356" y="1760"/>
              <a:ext cx="3513" cy="1315"/>
            </a:xfrm>
            <a:custGeom>
              <a:avLst/>
              <a:gdLst>
                <a:gd name="T0" fmla="*/ 0 w 2746"/>
                <a:gd name="T1" fmla="*/ 1292 h 1315"/>
                <a:gd name="T2" fmla="*/ 235 w 2746"/>
                <a:gd name="T3" fmla="*/ 1246 h 1315"/>
                <a:gd name="T4" fmla="*/ 635 w 2746"/>
                <a:gd name="T5" fmla="*/ 876 h 1315"/>
                <a:gd name="T6" fmla="*/ 1093 w 2746"/>
                <a:gd name="T7" fmla="*/ 473 h 1315"/>
                <a:gd name="T8" fmla="*/ 1528 w 2746"/>
                <a:gd name="T9" fmla="*/ 167 h 1315"/>
                <a:gd name="T10" fmla="*/ 1978 w 2746"/>
                <a:gd name="T11" fmla="*/ 40 h 1315"/>
                <a:gd name="T12" fmla="*/ 2893 w 2746"/>
                <a:gd name="T13" fmla="*/ 5 h 1315"/>
                <a:gd name="T14" fmla="*/ 3417 w 2746"/>
                <a:gd name="T15" fmla="*/ 11 h 1315"/>
                <a:gd name="T16" fmla="*/ 3468 w 2746"/>
                <a:gd name="T17" fmla="*/ 5 h 13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6"/>
                <a:gd name="T28" fmla="*/ 0 h 1315"/>
                <a:gd name="T29" fmla="*/ 2746 w 2746"/>
                <a:gd name="T30" fmla="*/ 1315 h 13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6" h="1315">
                  <a:moveTo>
                    <a:pt x="0" y="1292"/>
                  </a:moveTo>
                  <a:cubicBezTo>
                    <a:pt x="50" y="1303"/>
                    <a:pt x="101" y="1315"/>
                    <a:pt x="184" y="1246"/>
                  </a:cubicBezTo>
                  <a:cubicBezTo>
                    <a:pt x="267" y="1177"/>
                    <a:pt x="384" y="1005"/>
                    <a:pt x="496" y="876"/>
                  </a:cubicBezTo>
                  <a:cubicBezTo>
                    <a:pt x="608" y="747"/>
                    <a:pt x="738" y="591"/>
                    <a:pt x="854" y="473"/>
                  </a:cubicBezTo>
                  <a:cubicBezTo>
                    <a:pt x="970" y="355"/>
                    <a:pt x="1079" y="239"/>
                    <a:pt x="1194" y="167"/>
                  </a:cubicBezTo>
                  <a:cubicBezTo>
                    <a:pt x="1309" y="95"/>
                    <a:pt x="1368" y="67"/>
                    <a:pt x="1546" y="40"/>
                  </a:cubicBezTo>
                  <a:cubicBezTo>
                    <a:pt x="1724" y="13"/>
                    <a:pt x="2074" y="10"/>
                    <a:pt x="2261" y="5"/>
                  </a:cubicBezTo>
                  <a:cubicBezTo>
                    <a:pt x="2448" y="0"/>
                    <a:pt x="2596" y="11"/>
                    <a:pt x="2671" y="11"/>
                  </a:cubicBezTo>
                  <a:cubicBezTo>
                    <a:pt x="2746" y="11"/>
                    <a:pt x="2728" y="8"/>
                    <a:pt x="2711" y="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80243" name="Line 13"/>
          <p:cNvSpPr>
            <a:spLocks noChangeShapeType="1"/>
          </p:cNvSpPr>
          <p:nvPr/>
        </p:nvSpPr>
        <p:spPr bwMode="auto">
          <a:xfrm flipH="1">
            <a:off x="685800" y="2174875"/>
            <a:ext cx="6897688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44" name="Line 14"/>
          <p:cNvSpPr>
            <a:spLocks noChangeShapeType="1"/>
          </p:cNvSpPr>
          <p:nvPr/>
        </p:nvSpPr>
        <p:spPr bwMode="auto">
          <a:xfrm flipH="1">
            <a:off x="1062038" y="3136900"/>
            <a:ext cx="10906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45" name="Line 15"/>
          <p:cNvSpPr>
            <a:spLocks noChangeShapeType="1"/>
          </p:cNvSpPr>
          <p:nvPr/>
        </p:nvSpPr>
        <p:spPr bwMode="auto">
          <a:xfrm flipH="1">
            <a:off x="685800" y="4845050"/>
            <a:ext cx="60928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46" name="Line 16"/>
          <p:cNvSpPr>
            <a:spLocks noChangeShapeType="1"/>
          </p:cNvSpPr>
          <p:nvPr/>
        </p:nvSpPr>
        <p:spPr bwMode="auto">
          <a:xfrm>
            <a:off x="1949450" y="3136900"/>
            <a:ext cx="0" cy="156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47" name="Line 17"/>
          <p:cNvSpPr>
            <a:spLocks noChangeShapeType="1"/>
          </p:cNvSpPr>
          <p:nvPr/>
        </p:nvSpPr>
        <p:spPr bwMode="auto">
          <a:xfrm>
            <a:off x="1023938" y="2174875"/>
            <a:ext cx="0" cy="2670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48" name="Line 24"/>
          <p:cNvSpPr>
            <a:spLocks noChangeShapeType="1"/>
          </p:cNvSpPr>
          <p:nvPr/>
        </p:nvSpPr>
        <p:spPr bwMode="auto">
          <a:xfrm flipH="1">
            <a:off x="2043113" y="1965325"/>
            <a:ext cx="0" cy="36766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49" name="Line 25"/>
          <p:cNvSpPr>
            <a:spLocks noChangeShapeType="1"/>
          </p:cNvSpPr>
          <p:nvPr/>
        </p:nvSpPr>
        <p:spPr bwMode="auto">
          <a:xfrm>
            <a:off x="1951038" y="3930650"/>
            <a:ext cx="1536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>
            <a:off x="1951038" y="2949575"/>
            <a:ext cx="23812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3205163" y="3883025"/>
            <a:ext cx="0" cy="14763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>
            <a:off x="4075113" y="2901950"/>
            <a:ext cx="0" cy="27400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>
            <a:off x="2043113" y="5299075"/>
            <a:ext cx="1162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>
            <a:off x="2043113" y="5708650"/>
            <a:ext cx="203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55" name="Line 34"/>
          <p:cNvSpPr>
            <a:spLocks noChangeShapeType="1"/>
          </p:cNvSpPr>
          <p:nvPr/>
        </p:nvSpPr>
        <p:spPr bwMode="auto">
          <a:xfrm>
            <a:off x="1951038" y="4513263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56" name="Line 36"/>
          <p:cNvSpPr>
            <a:spLocks noChangeShapeType="1"/>
          </p:cNvSpPr>
          <p:nvPr/>
        </p:nvSpPr>
        <p:spPr bwMode="auto">
          <a:xfrm>
            <a:off x="2735263" y="4227513"/>
            <a:ext cx="0" cy="9032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0257" name="Line 37"/>
          <p:cNvSpPr>
            <a:spLocks noChangeShapeType="1"/>
          </p:cNvSpPr>
          <p:nvPr/>
        </p:nvSpPr>
        <p:spPr bwMode="auto">
          <a:xfrm>
            <a:off x="2049463" y="49196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3487738" y="1136650"/>
          <a:ext cx="21002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2" name="Equation" r:id="rId3" imgW="1358310" imgH="482391" progId="Equation.DSMT4">
                  <p:embed/>
                </p:oleObj>
              </mc:Choice>
              <mc:Fallback>
                <p:oleObj name="Equation" r:id="rId3" imgW="1358310" imgH="48239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1136650"/>
                        <a:ext cx="21002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685800" y="1200150"/>
          <a:ext cx="5318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3" name="Equation" r:id="rId5" imgW="393529" imgH="228501" progId="Equation.DSMT4">
                  <p:embed/>
                </p:oleObj>
              </mc:Choice>
              <mc:Fallback>
                <p:oleObj name="Equation" r:id="rId5" imgW="393529" imgH="22850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00150"/>
                        <a:ext cx="531813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685800" y="2174875"/>
          <a:ext cx="3254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4" name="Equation" r:id="rId7" imgW="241300" imgH="228600" progId="Equation.DSMT4">
                  <p:embed/>
                </p:oleObj>
              </mc:Choice>
              <mc:Fallback>
                <p:oleObj name="Equation" r:id="rId7" imgW="2413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74875"/>
                        <a:ext cx="325438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1684338" y="3197225"/>
          <a:ext cx="17145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5" name="Equation" r:id="rId9" imgW="126835" imgH="139518" progId="Equation.DSMT4">
                  <p:embed/>
                </p:oleObj>
              </mc:Choice>
              <mc:Fallback>
                <p:oleObj name="Equation" r:id="rId9" imgW="126835" imgH="139518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197225"/>
                        <a:ext cx="171450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2068513" y="3670300"/>
          <a:ext cx="4365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6" name="Equation" r:id="rId11" imgW="317087" imgH="177569" progId="Equation.DSMT4">
                  <p:embed/>
                </p:oleObj>
              </mc:Choice>
              <mc:Fallback>
                <p:oleObj name="Equation" r:id="rId11" imgW="317087" imgH="177569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3670300"/>
                        <a:ext cx="436562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2043113" y="2697163"/>
          <a:ext cx="4540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7" name="Equation" r:id="rId13" imgW="329914" imgH="177646" progId="Equation.DSMT4">
                  <p:embed/>
                </p:oleObj>
              </mc:Choice>
              <mc:Fallback>
                <p:oleObj name="Equation" r:id="rId13" imgW="329914" imgH="177646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2697163"/>
                        <a:ext cx="454025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2066925" y="4259263"/>
          <a:ext cx="4365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8" name="Equation" r:id="rId15" imgW="317087" imgH="177569" progId="Equation.DSMT4">
                  <p:embed/>
                </p:oleObj>
              </mc:Choice>
              <mc:Fallback>
                <p:oleObj name="Equation" r:id="rId15" imgW="317087" imgH="177569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259263"/>
                        <a:ext cx="4365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3" name="Object 9"/>
          <p:cNvGraphicFramePr>
            <a:graphicFrameLocks noChangeAspect="1"/>
          </p:cNvGraphicFramePr>
          <p:nvPr/>
        </p:nvGraphicFramePr>
        <p:xfrm>
          <a:off x="8032750" y="5486400"/>
          <a:ext cx="13811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9" name="Equation" r:id="rId17" imgW="101468" imgH="164885" progId="Equation.DSMT4">
                  <p:embed/>
                </p:oleObj>
              </mc:Choice>
              <mc:Fallback>
                <p:oleObj name="Equation" r:id="rId17" imgW="101468" imgH="164885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0" y="5486400"/>
                        <a:ext cx="138113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4" name="Object 10"/>
          <p:cNvGraphicFramePr>
            <a:graphicFrameLocks noChangeAspect="1"/>
          </p:cNvGraphicFramePr>
          <p:nvPr/>
        </p:nvGraphicFramePr>
        <p:xfrm>
          <a:off x="3049588" y="5708650"/>
          <a:ext cx="3111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0" name="Equation" r:id="rId19" imgW="228600" imgH="228600" progId="Equation.DSMT4">
                  <p:embed/>
                </p:oleObj>
              </mc:Choice>
              <mc:Fallback>
                <p:oleObj name="Equation" r:id="rId19" imgW="2286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708650"/>
                        <a:ext cx="31115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5" name="Object 11"/>
          <p:cNvGraphicFramePr>
            <a:graphicFrameLocks noChangeAspect="1"/>
          </p:cNvGraphicFramePr>
          <p:nvPr/>
        </p:nvGraphicFramePr>
        <p:xfrm>
          <a:off x="2152650" y="4919663"/>
          <a:ext cx="2936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1" name="Equation" r:id="rId21" imgW="215806" imgH="228501" progId="Equation.DSMT4">
                  <p:embed/>
                </p:oleObj>
              </mc:Choice>
              <mc:Fallback>
                <p:oleObj name="Equation" r:id="rId21" imgW="215806" imgH="228501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919663"/>
                        <a:ext cx="29368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6" name="Object 12"/>
          <p:cNvGraphicFramePr>
            <a:graphicFrameLocks noChangeAspect="1"/>
          </p:cNvGraphicFramePr>
          <p:nvPr/>
        </p:nvGraphicFramePr>
        <p:xfrm>
          <a:off x="2555875" y="5278438"/>
          <a:ext cx="2936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2" name="Equation" r:id="rId23" imgW="215806" imgH="228501" progId="Equation.DSMT4">
                  <p:embed/>
                </p:oleObj>
              </mc:Choice>
              <mc:Fallback>
                <p:oleObj name="Equation" r:id="rId23" imgW="215806" imgH="228501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278438"/>
                        <a:ext cx="29368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58" name="Line 50"/>
          <p:cNvSpPr>
            <a:spLocks noChangeShapeType="1"/>
          </p:cNvSpPr>
          <p:nvPr/>
        </p:nvSpPr>
        <p:spPr bwMode="auto">
          <a:xfrm>
            <a:off x="1217613" y="1882775"/>
            <a:ext cx="19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aphicFrame>
        <p:nvGraphicFramePr>
          <p:cNvPr id="180237" name="Object 13"/>
          <p:cNvGraphicFramePr>
            <a:graphicFrameLocks noChangeAspect="1"/>
          </p:cNvGraphicFramePr>
          <p:nvPr/>
        </p:nvGraphicFramePr>
        <p:xfrm>
          <a:off x="608013" y="5500688"/>
          <a:ext cx="4540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3" name="Equation" r:id="rId25" imgW="329914" imgH="177646" progId="Equation.DSMT4">
                  <p:embed/>
                </p:oleObj>
              </mc:Choice>
              <mc:Fallback>
                <p:oleObj name="Equation" r:id="rId25" imgW="329914" imgH="177646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5500688"/>
                        <a:ext cx="454025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8" name="Object 14"/>
          <p:cNvGraphicFramePr>
            <a:graphicFrameLocks noChangeAspect="1"/>
          </p:cNvGraphicFramePr>
          <p:nvPr/>
        </p:nvGraphicFramePr>
        <p:xfrm>
          <a:off x="685800" y="1744663"/>
          <a:ext cx="4365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4" name="Equation" r:id="rId27" imgW="317087" imgH="177569" progId="Equation.DSMT4">
                  <p:embed/>
                </p:oleObj>
              </mc:Choice>
              <mc:Fallback>
                <p:oleObj name="Equation" r:id="rId27" imgW="317087" imgH="177569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44663"/>
                        <a:ext cx="4365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609600"/>
            <a:ext cx="8380413" cy="828675"/>
          </a:xfrm>
          <a:noFill/>
        </p:spPr>
        <p:txBody>
          <a:bodyPr lIns="18000" tIns="10800" rIns="18000" bIns="10800"/>
          <a:lstStyle/>
          <a:p>
            <a:r>
              <a:rPr lang="en-GB" altLang="hu-HU" sz="3200" smtClean="0">
                <a:effectLst/>
              </a:rPr>
              <a:t>Determination of system parameters</a:t>
            </a:r>
            <a:endParaRPr lang="hu-HU" altLang="hu-HU" smtClean="0">
              <a:effectLst/>
            </a:endParaRPr>
          </a:p>
        </p:txBody>
      </p:sp>
      <p:graphicFrame>
        <p:nvGraphicFramePr>
          <p:cNvPr id="181250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890588" y="1592263"/>
          <a:ext cx="7323137" cy="353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2" name="Dokumentum" r:id="rId3" imgW="6052644" imgH="2921098" progId="Word.Document.8">
                  <p:embed/>
                </p:oleObj>
              </mc:Choice>
              <mc:Fallback>
                <p:oleObj name="Dokumentum" r:id="rId3" imgW="6052644" imgH="292109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1592263"/>
                        <a:ext cx="7323137" cy="353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609600"/>
            <a:ext cx="8380413" cy="681038"/>
          </a:xfrm>
          <a:noFill/>
        </p:spPr>
        <p:txBody>
          <a:bodyPr lIns="18000" tIns="10800" rIns="18000" bIns="10800"/>
          <a:lstStyle/>
          <a:p>
            <a:r>
              <a:rPr lang="hu-HU" altLang="hu-HU" sz="3200" smtClean="0">
                <a:effectLst/>
              </a:rPr>
              <a:t>Az eredő szakasz átmeneti függvénye</a:t>
            </a:r>
            <a:endParaRPr lang="hu-HU" altLang="hu-HU" smtClean="0">
              <a:effectLst/>
            </a:endParaRPr>
          </a:p>
        </p:txBody>
      </p:sp>
      <p:pic>
        <p:nvPicPr>
          <p:cNvPr id="1986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650" y="1438275"/>
            <a:ext cx="5368925" cy="414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smtClean="0"/>
              <a:t>Az n, és a T meghatározása</a:t>
            </a:r>
          </a:p>
        </p:txBody>
      </p:sp>
      <p:sp>
        <p:nvSpPr>
          <p:cNvPr id="182280" name="Text Box 69"/>
          <p:cNvSpPr txBox="1">
            <a:spLocks noChangeArrowheads="1"/>
          </p:cNvSpPr>
          <p:nvPr/>
        </p:nvSpPr>
        <p:spPr bwMode="auto">
          <a:xfrm>
            <a:off x="777875" y="1285875"/>
            <a:ext cx="74787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leolvasott t</a:t>
            </a:r>
            <a:r>
              <a:rPr lang="hu-HU" altLang="hu-HU" sz="2400" baseline="-25000"/>
              <a:t>10</a:t>
            </a:r>
            <a:r>
              <a:rPr lang="hu-HU" altLang="hu-HU" sz="2400"/>
              <a:t> = 1.95sec, t</a:t>
            </a:r>
            <a:r>
              <a:rPr lang="hu-HU" altLang="hu-HU" sz="2400" baseline="-25000"/>
              <a:t>30</a:t>
            </a:r>
            <a:r>
              <a:rPr lang="hu-HU" altLang="hu-HU" sz="2400"/>
              <a:t> = 4 sec., és t</a:t>
            </a:r>
            <a:r>
              <a:rPr lang="hu-HU" altLang="hu-HU" sz="2400" baseline="-25000"/>
              <a:t>70</a:t>
            </a:r>
            <a:r>
              <a:rPr lang="hu-HU" altLang="hu-HU" sz="2400"/>
              <a:t> = 10.1 sec. </a:t>
            </a:r>
          </a:p>
          <a:p>
            <a:r>
              <a:rPr lang="hu-HU" altLang="hu-HU" sz="2400"/>
              <a:t>A szakasz erősítés K</a:t>
            </a:r>
            <a:r>
              <a:rPr lang="hu-HU" altLang="hu-HU" sz="2400" baseline="-25000"/>
              <a:t>P</a:t>
            </a:r>
            <a:r>
              <a:rPr lang="hu-HU" altLang="hu-HU" sz="2400"/>
              <a:t> = 0.72</a:t>
            </a:r>
          </a:p>
        </p:txBody>
      </p:sp>
      <p:sp>
        <p:nvSpPr>
          <p:cNvPr id="182281" name="Text Box 70"/>
          <p:cNvSpPr txBox="1">
            <a:spLocks noChangeArrowheads="1"/>
          </p:cNvSpPr>
          <p:nvPr/>
        </p:nvSpPr>
        <p:spPr bwMode="auto">
          <a:xfrm>
            <a:off x="593725" y="29305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sp>
        <p:nvSpPr>
          <p:cNvPr id="182282" name="Text Box 77"/>
          <p:cNvSpPr txBox="1">
            <a:spLocks noChangeArrowheads="1"/>
          </p:cNvSpPr>
          <p:nvPr/>
        </p:nvSpPr>
        <p:spPr bwMode="auto">
          <a:xfrm>
            <a:off x="941388" y="3500438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táblázat alapján legközelebb a PT2 közelítés van: n = 2.</a:t>
            </a:r>
          </a:p>
        </p:txBody>
      </p:sp>
      <p:sp>
        <p:nvSpPr>
          <p:cNvPr id="182283" name="Rectangle 6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1071563" y="2501900"/>
          <a:ext cx="19621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4" name="Equation" r:id="rId4" imgW="1054100" imgH="431800" progId="Equation.DSMT4">
                  <p:embed/>
                </p:oleObj>
              </mc:Choice>
              <mc:Fallback>
                <p:oleObj name="Equation" r:id="rId4" imgW="10541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501900"/>
                        <a:ext cx="19621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4" name="Rectangle 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1035050" y="4160838"/>
          <a:ext cx="28003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5" name="Equation" r:id="rId6" imgW="1497950" imgH="393529" progId="Equation.DSMT4">
                  <p:embed/>
                </p:oleObj>
              </mc:Choice>
              <mc:Fallback>
                <p:oleObj name="Equation" r:id="rId6" imgW="1497950" imgH="393529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160838"/>
                        <a:ext cx="28003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1071563" y="5018088"/>
          <a:ext cx="39481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6" name="Equation" r:id="rId8" imgW="2120900" imgH="393700" progId="Equation.DSMT4">
                  <p:embed/>
                </p:oleObj>
              </mc:Choice>
              <mc:Fallback>
                <p:oleObj name="Equation" r:id="rId8" imgW="2120900" imgH="393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018088"/>
                        <a:ext cx="3948112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4027488" y="2501900"/>
          <a:ext cx="19621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7" name="Equation" r:id="rId10" imgW="1054100" imgH="431800" progId="Equation.DSMT4">
                  <p:embed/>
                </p:oleObj>
              </mc:Choice>
              <mc:Fallback>
                <p:oleObj name="Equation" r:id="rId10" imgW="10541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2501900"/>
                        <a:ext cx="19621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4160838" y="4160838"/>
          <a:ext cx="3225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8" name="Equation" r:id="rId12" imgW="1726451" imgH="393529" progId="Equation.DSMT4">
                  <p:embed/>
                </p:oleObj>
              </mc:Choice>
              <mc:Fallback>
                <p:oleObj name="Equation" r:id="rId12" imgW="1726451" imgH="393529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4160838"/>
                        <a:ext cx="32258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609600"/>
            <a:ext cx="8229600" cy="76835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>
                <a:latin typeface="Times New Roman" pitchFamily="18" charset="0"/>
              </a:rPr>
              <a:t>Az átmeneti függvény elemzése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19238"/>
            <a:ext cx="8504238" cy="43259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sz="2800" smtClean="0"/>
              <a:t>Méréssel felvett vagy mért értékekből identifikált esetben is alkalmazható.</a:t>
            </a:r>
          </a:p>
          <a:p>
            <a:pPr eaLnBrk="1" hangingPunct="1">
              <a:defRPr/>
            </a:pPr>
            <a:r>
              <a:rPr lang="hu-HU" sz="2800" smtClean="0"/>
              <a:t>Meg kell állapítani, hogy az eredő szakasz arányos vagy integráló jellegű.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z="2000" smtClean="0"/>
              <a:t>	</a:t>
            </a:r>
            <a:r>
              <a:rPr lang="hu-HU" sz="2400" smtClean="0"/>
              <a:t>Tart-e egy új állandósult állapot felé vagy egyenletesen változik az amplitúdó. </a:t>
            </a:r>
          </a:p>
          <a:p>
            <a:pPr eaLnBrk="1" hangingPunct="1">
              <a:defRPr/>
            </a:pPr>
            <a:r>
              <a:rPr lang="hu-HU" sz="2800" smtClean="0"/>
              <a:t>Meg kell állapítani az eredő szakasz közelítő modelljének az időállandóit.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hu-HU" sz="2000" smtClean="0"/>
              <a:t>	</a:t>
            </a:r>
            <a:r>
              <a:rPr lang="hu-HU" sz="2400" smtClean="0"/>
              <a:t>Ez szerkesztéssel lehetséges.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0" y="0"/>
          <a:ext cx="11906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2" name="Equation" r:id="rId3" imgW="1193800" imgH="228600" progId="Equation.DSMT4">
                  <p:embed/>
                </p:oleObj>
              </mc:Choice>
              <mc:Fallback>
                <p:oleObj name="Equation" r:id="rId3" imgW="1193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906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609600"/>
            <a:ext cx="8380413" cy="828675"/>
          </a:xfrm>
          <a:noFill/>
        </p:spPr>
        <p:txBody>
          <a:bodyPr lIns="18000" tIns="10800" rIns="18000" bIns="10800"/>
          <a:lstStyle/>
          <a:p>
            <a:r>
              <a:rPr lang="hu-HU" altLang="hu-HU" sz="3200" smtClean="0">
                <a:effectLst/>
              </a:rPr>
              <a:t>Javasolt paraméterek</a:t>
            </a:r>
            <a:r>
              <a:rPr lang="en-GB" altLang="hu-HU" sz="3200" smtClean="0">
                <a:effectLst/>
              </a:rPr>
              <a:t> PTn</a:t>
            </a:r>
            <a:r>
              <a:rPr lang="hu-HU" altLang="hu-HU" sz="3200" smtClean="0">
                <a:effectLst/>
              </a:rPr>
              <a:t> modellhez</a:t>
            </a:r>
            <a:r>
              <a:rPr lang="en-GB" altLang="hu-HU" sz="3200" smtClean="0">
                <a:effectLst/>
              </a:rPr>
              <a:t/>
            </a:r>
            <a:br>
              <a:rPr lang="en-GB" altLang="hu-HU" sz="3200" smtClean="0">
                <a:effectLst/>
              </a:rPr>
            </a:br>
            <a:r>
              <a:rPr lang="hu-HU" altLang="hu-HU" sz="2400" smtClean="0">
                <a:effectLst/>
              </a:rPr>
              <a:t>Leggyorsabb beállás, legfeljebb 20% túllövés, alapjel követés.</a:t>
            </a:r>
          </a:p>
        </p:txBody>
      </p:sp>
      <p:graphicFrame>
        <p:nvGraphicFramePr>
          <p:cNvPr id="183298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216025" y="1935163"/>
          <a:ext cx="644207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4" name="Dokumentum" r:id="rId3" imgW="6059115" imgH="2878680" progId="Word.Document.8">
                  <p:embed/>
                </p:oleObj>
              </mc:Choice>
              <mc:Fallback>
                <p:oleObj name="Dokumentum" r:id="rId3" imgW="6059115" imgH="28786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1935163"/>
                        <a:ext cx="644207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2" name="Text Box 4"/>
          <p:cNvSpPr txBox="1">
            <a:spLocks noChangeArrowheads="1"/>
          </p:cNvSpPr>
          <p:nvPr/>
        </p:nvSpPr>
        <p:spPr bwMode="auto">
          <a:xfrm>
            <a:off x="1216025" y="5049838"/>
            <a:ext cx="2433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Mivel n = 2, ezért PI.</a:t>
            </a:r>
          </a:p>
        </p:txBody>
      </p:sp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216025" y="5527675"/>
          <a:ext cx="20621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5" name="Equation" r:id="rId5" imgW="1409088" imgH="431613" progId="Equation.DSMT4">
                  <p:embed/>
                </p:oleObj>
              </mc:Choice>
              <mc:Fallback>
                <p:oleObj name="Equation" r:id="rId5" imgW="1409088" imgH="43161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5527675"/>
                        <a:ext cx="2062163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3976688" y="5554663"/>
          <a:ext cx="26003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6" name="Equation" r:id="rId7" imgW="1777229" imgH="393529" progId="Equation.DSMT4">
                  <p:embed/>
                </p:oleObj>
              </mc:Choice>
              <mc:Fallback>
                <p:oleObj name="Equation" r:id="rId7" imgW="1777229" imgH="393529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5554663"/>
                        <a:ext cx="26003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675" y="609600"/>
            <a:ext cx="8380413" cy="681038"/>
          </a:xfrm>
          <a:noFill/>
        </p:spPr>
        <p:txBody>
          <a:bodyPr lIns="18000" tIns="10800" rIns="18000" bIns="10800"/>
          <a:lstStyle/>
          <a:p>
            <a:r>
              <a:rPr lang="hu-HU" altLang="hu-HU" sz="3200" smtClean="0">
                <a:effectLst/>
              </a:rPr>
              <a:t>A szabályozási kör átmeneti függvénye</a:t>
            </a:r>
            <a:endParaRPr lang="hu-HU" altLang="hu-HU" smtClean="0">
              <a:effectLst/>
            </a:endParaRPr>
          </a:p>
        </p:txBody>
      </p:sp>
      <p:pic>
        <p:nvPicPr>
          <p:cNvPr id="2037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7194" y="1493785"/>
            <a:ext cx="50101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779" name="Text Box 5"/>
          <p:cNvSpPr txBox="1">
            <a:spLocks noChangeArrowheads="1"/>
          </p:cNvSpPr>
          <p:nvPr/>
        </p:nvSpPr>
        <p:spPr bwMode="auto">
          <a:xfrm>
            <a:off x="971600" y="5364214"/>
            <a:ext cx="73808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 sz="2400" dirty="0"/>
              <a:t>Összehasonlítva, ha nincs valódi holtidő a </a:t>
            </a:r>
            <a:r>
              <a:rPr lang="hu-HU" altLang="hu-HU" sz="2400" dirty="0" err="1"/>
              <a:t>PTn</a:t>
            </a:r>
            <a:r>
              <a:rPr lang="hu-HU" altLang="hu-HU" sz="2400" dirty="0"/>
              <a:t> modell jobb </a:t>
            </a:r>
            <a:r>
              <a:rPr lang="hu-HU" altLang="hu-HU" sz="2400" dirty="0" smtClean="0"/>
              <a:t>szakaszközelítést ad túllendülést megengedő esetben.  </a:t>
            </a:r>
            <a:endParaRPr lang="hu-HU" altLang="hu-H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1252538"/>
            <a:ext cx="7772400" cy="1806575"/>
          </a:xfrm>
        </p:spPr>
        <p:txBody>
          <a:bodyPr/>
          <a:lstStyle/>
          <a:p>
            <a:pPr eaLnBrk="1" hangingPunct="1">
              <a:defRPr/>
            </a:pPr>
            <a:r>
              <a:rPr lang="hu-HU" sz="5400" smtClean="0"/>
              <a:t>Integráló eredő szakasz P vagy PDT1 kompenzálás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701675" y="3494088"/>
            <a:ext cx="7772400" cy="1001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hu-HU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Európai struktúra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347663"/>
            <a:ext cx="7772400" cy="854075"/>
          </a:xfrm>
        </p:spPr>
        <p:txBody>
          <a:bodyPr/>
          <a:lstStyle/>
          <a:p>
            <a:pPr eaLnBrk="1" hangingPunct="1">
              <a:defRPr/>
            </a:pPr>
            <a:r>
              <a:rPr lang="hu-HU" sz="4400" smtClean="0"/>
              <a:t>Integráló eredő szakasz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701675" y="1338263"/>
            <a:ext cx="8040688" cy="4219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Integráló jelleg esetén a P vagy ha kellően tiszta a válaszjel a PDT1 a leggyakrabban alkalmazott kompenzáló struktúra, de ez esetben alkalmazható a PIDT1 is.</a:t>
            </a:r>
            <a:b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Az integrál kritérium felhasználásával analitikus optimum számítás módszerével, előre megadott célfüggvényhez lehet kompenzáló tag paramétereket keresni. Az eredményeket táblázatosan megadva kész a beállítási javaslat az üzembe-helyező mérnökök számára.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0" name="Rectangle 2"/>
          <p:cNvSpPr>
            <a:spLocks noChangeArrowheads="1"/>
          </p:cNvSpPr>
          <p:nvPr/>
        </p:nvSpPr>
        <p:spPr bwMode="auto">
          <a:xfrm>
            <a:off x="685800" y="4191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54000" bIns="10800" anchor="ctr"/>
          <a:lstStyle/>
          <a:p>
            <a:pPr algn="ctr" eaLnBrk="0" hangingPunct="0"/>
            <a:r>
              <a:rPr lang="en-GB" altLang="hu-HU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u-HU" altLang="hu-HU" sz="3200">
                <a:solidFill>
                  <a:schemeClr val="tx2"/>
                </a:solidFill>
                <a:latin typeface="Times New Roman" pitchFamily="18" charset="0"/>
              </a:rPr>
              <a:t>IT1 modell</a:t>
            </a:r>
            <a:br>
              <a:rPr lang="hu-HU" altLang="hu-HU" sz="32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hu-HU" altLang="hu-HU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u-HU" altLang="hu-HU" sz="2800">
                <a:solidFill>
                  <a:schemeClr val="tx2"/>
                </a:solidFill>
                <a:latin typeface="Times New Roman" pitchFamily="18" charset="0"/>
              </a:rPr>
              <a:t>Az eredő szakasz átmeneti függvényből</a:t>
            </a:r>
          </a:p>
        </p:txBody>
      </p:sp>
      <p:grpSp>
        <p:nvGrpSpPr>
          <p:cNvPr id="184331" name="Group 3"/>
          <p:cNvGrpSpPr>
            <a:grpSpLocks/>
          </p:cNvGrpSpPr>
          <p:nvPr/>
        </p:nvGrpSpPr>
        <p:grpSpPr bwMode="auto">
          <a:xfrm>
            <a:off x="1550988" y="1200150"/>
            <a:ext cx="6970712" cy="4633913"/>
            <a:chOff x="669" y="756"/>
            <a:chExt cx="4391" cy="2919"/>
          </a:xfrm>
        </p:grpSpPr>
        <p:sp>
          <p:nvSpPr>
            <p:cNvPr id="184350" name="Line 4"/>
            <p:cNvSpPr>
              <a:spLocks noChangeShapeType="1"/>
            </p:cNvSpPr>
            <p:nvPr/>
          </p:nvSpPr>
          <p:spPr bwMode="auto">
            <a:xfrm flipV="1">
              <a:off x="814" y="756"/>
              <a:ext cx="0" cy="2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351" name="Line 5"/>
            <p:cNvSpPr>
              <a:spLocks noChangeShapeType="1"/>
            </p:cNvSpPr>
            <p:nvPr/>
          </p:nvSpPr>
          <p:spPr bwMode="auto">
            <a:xfrm>
              <a:off x="669" y="3542"/>
              <a:ext cx="4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84332" name="Group 6"/>
          <p:cNvGrpSpPr>
            <a:grpSpLocks/>
          </p:cNvGrpSpPr>
          <p:nvPr/>
        </p:nvGrpSpPr>
        <p:grpSpPr bwMode="auto">
          <a:xfrm>
            <a:off x="1550988" y="3270250"/>
            <a:ext cx="6650037" cy="1308100"/>
            <a:chOff x="669" y="2060"/>
            <a:chExt cx="4189" cy="824"/>
          </a:xfrm>
        </p:grpSpPr>
        <p:sp>
          <p:nvSpPr>
            <p:cNvPr id="184347" name="Line 7"/>
            <p:cNvSpPr>
              <a:spLocks noChangeShapeType="1"/>
            </p:cNvSpPr>
            <p:nvPr/>
          </p:nvSpPr>
          <p:spPr bwMode="auto">
            <a:xfrm>
              <a:off x="669" y="2884"/>
              <a:ext cx="6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348" name="Line 8"/>
            <p:cNvSpPr>
              <a:spLocks noChangeShapeType="1"/>
            </p:cNvSpPr>
            <p:nvPr/>
          </p:nvSpPr>
          <p:spPr bwMode="auto">
            <a:xfrm flipV="1">
              <a:off x="1287" y="2060"/>
              <a:ext cx="0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349" name="Line 9"/>
            <p:cNvSpPr>
              <a:spLocks noChangeShapeType="1"/>
            </p:cNvSpPr>
            <p:nvPr/>
          </p:nvSpPr>
          <p:spPr bwMode="auto">
            <a:xfrm>
              <a:off x="1287" y="2060"/>
              <a:ext cx="3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84333" name="Line 10"/>
          <p:cNvSpPr>
            <a:spLocks noChangeShapeType="1"/>
          </p:cNvSpPr>
          <p:nvPr/>
        </p:nvSpPr>
        <p:spPr bwMode="auto">
          <a:xfrm flipH="1">
            <a:off x="1550988" y="3270250"/>
            <a:ext cx="1090612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34" name="Line 11"/>
          <p:cNvSpPr>
            <a:spLocks noChangeShapeType="1"/>
          </p:cNvSpPr>
          <p:nvPr/>
        </p:nvSpPr>
        <p:spPr bwMode="auto">
          <a:xfrm flipH="1">
            <a:off x="1174750" y="4845050"/>
            <a:ext cx="60928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35" name="Line 12"/>
          <p:cNvSpPr>
            <a:spLocks noChangeShapeType="1"/>
          </p:cNvSpPr>
          <p:nvPr/>
        </p:nvSpPr>
        <p:spPr bwMode="auto">
          <a:xfrm flipV="1">
            <a:off x="2528888" y="2595563"/>
            <a:ext cx="3175" cy="27495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36" name="Line 13"/>
          <p:cNvSpPr>
            <a:spLocks noChangeShapeType="1"/>
          </p:cNvSpPr>
          <p:nvPr/>
        </p:nvSpPr>
        <p:spPr bwMode="auto">
          <a:xfrm flipV="1">
            <a:off x="3573463" y="2613025"/>
            <a:ext cx="0" cy="25003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37" name="Line 14"/>
          <p:cNvSpPr>
            <a:spLocks noChangeShapeType="1"/>
          </p:cNvSpPr>
          <p:nvPr/>
        </p:nvSpPr>
        <p:spPr bwMode="auto">
          <a:xfrm flipV="1">
            <a:off x="5905500" y="2605088"/>
            <a:ext cx="0" cy="25003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38" name="Line 15"/>
          <p:cNvSpPr>
            <a:spLocks noChangeShapeType="1"/>
          </p:cNvSpPr>
          <p:nvPr/>
        </p:nvSpPr>
        <p:spPr bwMode="auto">
          <a:xfrm>
            <a:off x="1890713" y="327025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39" name="Line 21"/>
          <p:cNvSpPr>
            <a:spLocks noChangeShapeType="1"/>
          </p:cNvSpPr>
          <p:nvPr/>
        </p:nvSpPr>
        <p:spPr bwMode="auto">
          <a:xfrm>
            <a:off x="1550988" y="4845050"/>
            <a:ext cx="1090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40" name="Freeform 22"/>
          <p:cNvSpPr>
            <a:spLocks/>
          </p:cNvSpPr>
          <p:nvPr/>
        </p:nvSpPr>
        <p:spPr bwMode="auto">
          <a:xfrm>
            <a:off x="2632075" y="2398713"/>
            <a:ext cx="4794250" cy="2446337"/>
          </a:xfrm>
          <a:custGeom>
            <a:avLst/>
            <a:gdLst>
              <a:gd name="T0" fmla="*/ 0 w 3020"/>
              <a:gd name="T1" fmla="*/ 2446337 h 1541"/>
              <a:gd name="T2" fmla="*/ 311150 w 3020"/>
              <a:gd name="T3" fmla="*/ 2417762 h 1541"/>
              <a:gd name="T4" fmla="*/ 614362 w 3020"/>
              <a:gd name="T5" fmla="*/ 2317750 h 1541"/>
              <a:gd name="T6" fmla="*/ 1062038 w 3020"/>
              <a:gd name="T7" fmla="*/ 2098675 h 1541"/>
              <a:gd name="T8" fmla="*/ 4240213 w 3020"/>
              <a:gd name="T9" fmla="*/ 312737 h 1541"/>
              <a:gd name="T10" fmla="*/ 4387850 w 3020"/>
              <a:gd name="T11" fmla="*/ 220662 h 15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20"/>
              <a:gd name="T19" fmla="*/ 0 h 1541"/>
              <a:gd name="T20" fmla="*/ 3020 w 3020"/>
              <a:gd name="T21" fmla="*/ 1541 h 15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20" h="1541">
                <a:moveTo>
                  <a:pt x="0" y="1541"/>
                </a:moveTo>
                <a:cubicBezTo>
                  <a:pt x="66" y="1538"/>
                  <a:pt x="132" y="1536"/>
                  <a:pt x="196" y="1523"/>
                </a:cubicBezTo>
                <a:cubicBezTo>
                  <a:pt x="260" y="1510"/>
                  <a:pt x="308" y="1493"/>
                  <a:pt x="387" y="1460"/>
                </a:cubicBezTo>
                <a:cubicBezTo>
                  <a:pt x="466" y="1427"/>
                  <a:pt x="288" y="1532"/>
                  <a:pt x="669" y="1322"/>
                </a:cubicBezTo>
                <a:cubicBezTo>
                  <a:pt x="1050" y="1112"/>
                  <a:pt x="2322" y="394"/>
                  <a:pt x="2671" y="197"/>
                </a:cubicBezTo>
                <a:cubicBezTo>
                  <a:pt x="3020" y="0"/>
                  <a:pt x="2892" y="69"/>
                  <a:pt x="2764" y="13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41" name="Line 23"/>
          <p:cNvSpPr>
            <a:spLocks noChangeShapeType="1"/>
          </p:cNvSpPr>
          <p:nvPr/>
        </p:nvSpPr>
        <p:spPr bwMode="auto">
          <a:xfrm flipH="1">
            <a:off x="1446213" y="4575175"/>
            <a:ext cx="60928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42" name="Line 24"/>
          <p:cNvSpPr>
            <a:spLocks noChangeShapeType="1"/>
          </p:cNvSpPr>
          <p:nvPr/>
        </p:nvSpPr>
        <p:spPr bwMode="auto">
          <a:xfrm flipH="1">
            <a:off x="2833688" y="2327275"/>
            <a:ext cx="4705350" cy="26368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43" name="Line 26"/>
          <p:cNvSpPr>
            <a:spLocks noChangeShapeType="1"/>
          </p:cNvSpPr>
          <p:nvPr/>
        </p:nvSpPr>
        <p:spPr bwMode="auto">
          <a:xfrm flipV="1">
            <a:off x="3048000" y="2593975"/>
            <a:ext cx="0" cy="28813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44" name="Line 27"/>
          <p:cNvSpPr>
            <a:spLocks noChangeShapeType="1"/>
          </p:cNvSpPr>
          <p:nvPr/>
        </p:nvSpPr>
        <p:spPr bwMode="auto">
          <a:xfrm flipV="1">
            <a:off x="2528888" y="5113338"/>
            <a:ext cx="51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45" name="Line 32"/>
          <p:cNvSpPr>
            <a:spLocks noChangeShapeType="1"/>
          </p:cNvSpPr>
          <p:nvPr/>
        </p:nvSpPr>
        <p:spPr bwMode="auto">
          <a:xfrm>
            <a:off x="3573463" y="5094288"/>
            <a:ext cx="2332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84346" name="Line 29"/>
          <p:cNvSpPr>
            <a:spLocks noChangeShapeType="1"/>
          </p:cNvSpPr>
          <p:nvPr/>
        </p:nvSpPr>
        <p:spPr bwMode="auto">
          <a:xfrm>
            <a:off x="1725613" y="1836738"/>
            <a:ext cx="12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1004888" y="5475288"/>
          <a:ext cx="5461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8" name="Equation" r:id="rId3" imgW="329914" imgH="177646" progId="Equation.DSMT4">
                  <p:embed/>
                </p:oleObj>
              </mc:Choice>
              <mc:Fallback>
                <p:oleObj name="Equation" r:id="rId3" imgW="329914" imgH="177646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475288"/>
                        <a:ext cx="54610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1173163" y="1689100"/>
          <a:ext cx="5461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9" name="Equation" r:id="rId5" imgW="329914" imgH="177646" progId="Equation.DSMT4">
                  <p:embed/>
                </p:oleObj>
              </mc:Choice>
              <mc:Fallback>
                <p:oleObj name="Equation" r:id="rId5" imgW="329914" imgH="1776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689100"/>
                        <a:ext cx="546100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1004888" y="1200150"/>
          <a:ext cx="650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0" name="Equation" r:id="rId7" imgW="393529" imgH="228501" progId="Equation.DSMT4">
                  <p:embed/>
                </p:oleObj>
              </mc:Choice>
              <mc:Fallback>
                <p:oleObj name="Equation" r:id="rId7" imgW="393529" imgH="228501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200150"/>
                        <a:ext cx="6508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1922463" y="3605213"/>
          <a:ext cx="20955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1" name="Equation" r:id="rId9" imgW="126835" imgH="139518" progId="Equation.DSMT4">
                  <p:embed/>
                </p:oleObj>
              </mc:Choice>
              <mc:Fallback>
                <p:oleObj name="Equation" r:id="rId9" imgW="126835" imgH="139518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605213"/>
                        <a:ext cx="209550" cy="23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2632075" y="5133975"/>
          <a:ext cx="3143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2" name="Equation" r:id="rId11" imgW="190417" imgH="253890" progId="Equation.DSMT4">
                  <p:embed/>
                </p:oleObj>
              </mc:Choice>
              <mc:Fallback>
                <p:oleObj name="Equation" r:id="rId11" imgW="190417" imgH="25389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133975"/>
                        <a:ext cx="31432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4473575" y="5133975"/>
          <a:ext cx="273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3" name="Equation" r:id="rId13" imgW="165028" imgH="228501" progId="Equation.DSMT4">
                  <p:embed/>
                </p:oleObj>
              </mc:Choice>
              <mc:Fallback>
                <p:oleObj name="Equation" r:id="rId13" imgW="165028" imgH="228501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5133975"/>
                        <a:ext cx="2730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/>
        </p:nvGraphicFramePr>
        <p:xfrm>
          <a:off x="8291513" y="5697538"/>
          <a:ext cx="166687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4" name="Equation" r:id="rId15" imgW="101468" imgH="164885" progId="Equation.DSMT4">
                  <p:embed/>
                </p:oleObj>
              </mc:Choice>
              <mc:Fallback>
                <p:oleObj name="Equation" r:id="rId15" imgW="101468" imgH="164885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513" y="5697538"/>
                        <a:ext cx="166687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9"/>
          <p:cNvGraphicFramePr>
            <a:graphicFrameLocks noChangeAspect="1"/>
          </p:cNvGraphicFramePr>
          <p:nvPr/>
        </p:nvGraphicFramePr>
        <p:xfrm>
          <a:off x="3868738" y="1571625"/>
          <a:ext cx="20367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5" name="Equation" r:id="rId17" imgW="1231900" imgH="457200" progId="Equation.DSMT4">
                  <p:embed/>
                </p:oleObj>
              </mc:Choice>
              <mc:Fallback>
                <p:oleObj name="Equation" r:id="rId17" imgW="123190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1571625"/>
                        <a:ext cx="20367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74725"/>
          </a:xfrm>
          <a:noFill/>
        </p:spPr>
        <p:txBody>
          <a:bodyPr/>
          <a:lstStyle/>
          <a:p>
            <a:r>
              <a:rPr lang="en-US" altLang="hu-HU" sz="3600" smtClean="0">
                <a:effectLst/>
              </a:rPr>
              <a:t>Friedlich</a:t>
            </a:r>
            <a:r>
              <a:rPr lang="hu-HU" altLang="hu-HU" sz="3600" smtClean="0">
                <a:effectLst/>
              </a:rPr>
              <a:t> javaslata</a:t>
            </a:r>
            <a:r>
              <a:rPr lang="hu-HU" altLang="hu-HU" sz="3600" smtClean="0">
                <a:effectLst/>
                <a:latin typeface="Arial" charset="0"/>
              </a:rPr>
              <a:t> </a:t>
            </a:r>
            <a:r>
              <a:rPr lang="hu-HU" altLang="hu-HU" sz="3600" smtClean="0">
                <a:effectLst/>
              </a:rPr>
              <a:t>IT1 szakaszokra</a:t>
            </a:r>
            <a:endParaRPr lang="en-US" altLang="hu-HU" sz="3600" smtClean="0">
              <a:effectLst/>
            </a:endParaRPr>
          </a:p>
        </p:txBody>
      </p:sp>
      <p:graphicFrame>
        <p:nvGraphicFramePr>
          <p:cNvPr id="60459" name="Group 43"/>
          <p:cNvGraphicFramePr>
            <a:graphicFrameLocks noGrp="1"/>
          </p:cNvGraphicFramePr>
          <p:nvPr/>
        </p:nvGraphicFramePr>
        <p:xfrm>
          <a:off x="1524000" y="1397000"/>
          <a:ext cx="6096000" cy="333851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Típus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</a:t>
                      </a:r>
                      <a:r>
                        <a:rPr kumimoji="0" lang="hu-H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PDT1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PIDT1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3.2Tg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0.8Tg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5346" name="Object 2"/>
          <p:cNvGraphicFramePr>
            <a:graphicFrameLocks noChangeAspect="1"/>
          </p:cNvGraphicFramePr>
          <p:nvPr/>
        </p:nvGraphicFramePr>
        <p:xfrm>
          <a:off x="3417888" y="2147888"/>
          <a:ext cx="7858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2" name="Equation" r:id="rId3" imgW="431640" imgH="457200" progId="Equation.DSMT4">
                  <p:embed/>
                </p:oleObj>
              </mc:Choice>
              <mc:Fallback>
                <p:oleObj name="Equation" r:id="rId3" imgW="4316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2147888"/>
                        <a:ext cx="78581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3441700" y="3019425"/>
          <a:ext cx="785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3" name="Equation" r:id="rId5" imgW="431640" imgH="457200" progId="Equation.DSMT4">
                  <p:embed/>
                </p:oleObj>
              </mc:Choice>
              <mc:Fallback>
                <p:oleObj name="Equation" r:id="rId5" imgW="43164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019425"/>
                        <a:ext cx="78581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3441700" y="3878263"/>
          <a:ext cx="785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4" name="Equation" r:id="rId7" imgW="431640" imgH="457200" progId="Equation.DSMT4">
                  <p:embed/>
                </p:oleObj>
              </mc:Choice>
              <mc:Fallback>
                <p:oleObj name="Equation" r:id="rId7" imgW="43164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878263"/>
                        <a:ext cx="78581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7" name="Text Box 44"/>
          <p:cNvSpPr txBox="1">
            <a:spLocks noChangeArrowheads="1"/>
          </p:cNvSpPr>
          <p:nvPr/>
        </p:nvSpPr>
        <p:spPr bwMode="auto">
          <a:xfrm>
            <a:off x="930275" y="5281613"/>
            <a:ext cx="7348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altLang="hu-HU"/>
          </a:p>
        </p:txBody>
      </p:sp>
      <p:sp>
        <p:nvSpPr>
          <p:cNvPr id="185378" name="Rectangle 45"/>
          <p:cNvSpPr>
            <a:spLocks noChangeArrowheads="1"/>
          </p:cNvSpPr>
          <p:nvPr/>
        </p:nvSpPr>
        <p:spPr bwMode="auto">
          <a:xfrm>
            <a:off x="930275" y="5029200"/>
            <a:ext cx="7756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Az eredő szakasz ideális IT1; </a:t>
            </a:r>
          </a:p>
          <a:p>
            <a:r>
              <a:rPr lang="hu-HU" altLang="hu-HU" sz="2400"/>
              <a:t>A célfüggvény leggyorsabb aperiodikus, legfeljebb 20% túllövés; </a:t>
            </a:r>
          </a:p>
          <a:p>
            <a:r>
              <a:rPr lang="hu-HU" altLang="hu-HU" sz="2400"/>
              <a:t>Az optimalizálás a négyzetes integrál kritérium alapján.</a:t>
            </a:r>
            <a:endParaRPr lang="en-GB" altLang="hu-HU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68350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/>
              <a:t>Az eredő szakasz átmeneti függvénye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596900" y="5565775"/>
            <a:ext cx="8089900" cy="754063"/>
          </a:xfrm>
        </p:spPr>
        <p:txBody>
          <a:bodyPr lIns="18000" tIns="10800" rIns="18000" bIns="10800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1200" smtClean="0"/>
              <a:t>	</a:t>
            </a:r>
            <a:r>
              <a:rPr lang="hu-HU" sz="2400" smtClean="0">
                <a:latin typeface="Times New Roman" pitchFamily="18" charset="0"/>
              </a:rPr>
              <a:t>A kompenzáló tag típusa és a T</a:t>
            </a:r>
            <a:r>
              <a:rPr lang="hu-HU" sz="2400" baseline="-25000" smtClean="0">
                <a:latin typeface="Times New Roman" pitchFamily="18" charset="0"/>
              </a:rPr>
              <a:t>I</a:t>
            </a:r>
            <a:r>
              <a:rPr lang="hu-HU" sz="2400" smtClean="0">
                <a:latin typeface="Times New Roman" pitchFamily="18" charset="0"/>
              </a:rPr>
              <a:t> és T</a:t>
            </a:r>
            <a:r>
              <a:rPr lang="hu-HU" sz="2400" baseline="-25000" smtClean="0">
                <a:latin typeface="Times New Roman" pitchFamily="18" charset="0"/>
              </a:rPr>
              <a:t>g</a:t>
            </a:r>
            <a:r>
              <a:rPr lang="hu-HU" sz="2400" smtClean="0">
                <a:latin typeface="Times New Roman" pitchFamily="18" charset="0"/>
              </a:rPr>
              <a:t> aránya között nincs kapcsolat. 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9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2099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2099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2099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pic>
        <p:nvPicPr>
          <p:cNvPr id="20992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988" y="1200150"/>
            <a:ext cx="52609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658813"/>
            <a:ext cx="8229600" cy="1398587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/>
              <a:t>A P, PDT1, és a PIDT1</a:t>
            </a:r>
            <a:br>
              <a:rPr lang="hu-HU" sz="4000" smtClean="0"/>
            </a:br>
            <a:r>
              <a:rPr lang="hu-HU" sz="4000" smtClean="0"/>
              <a:t> kompenzáló tag paraméterei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0400" y="2476500"/>
            <a:ext cx="319088" cy="396875"/>
          </a:xfrm>
        </p:spPr>
        <p:txBody>
          <a:bodyPr lIns="18000" tIns="10800" rIns="18000" bIns="10800"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hu-HU" sz="2400" smtClean="0">
                <a:latin typeface="Times New Roman" pitchFamily="18" charset="0"/>
              </a:rPr>
              <a:t>P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1863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1863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sp>
        <p:nvSpPr>
          <p:cNvPr id="1863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 altLang="hu-HU"/>
          </a:p>
        </p:txBody>
      </p:sp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1646238" y="2303463"/>
          <a:ext cx="284638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6" name="Equation" r:id="rId3" imgW="1688760" imgH="457200" progId="Equation.DSMT4">
                  <p:embed/>
                </p:oleObj>
              </mc:Choice>
              <mc:Fallback>
                <p:oleObj name="Equation" r:id="rId3" imgW="16887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303463"/>
                        <a:ext cx="2846387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57200" y="3425825"/>
            <a:ext cx="839788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/>
          <a:lstStyle/>
          <a:p>
            <a:pPr marL="342900" indent="-342900">
              <a:defRPr/>
            </a:pPr>
            <a:r>
              <a:rPr lang="hu-HU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PDT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1646238" y="3338513"/>
          <a:ext cx="18192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7" name="Equation" r:id="rId5" imgW="1079280" imgH="457200" progId="Equation.DSMT4">
                  <p:embed/>
                </p:oleObj>
              </mc:Choice>
              <mc:Fallback>
                <p:oleObj name="Equation" r:id="rId5" imgW="107928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338513"/>
                        <a:ext cx="1819275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6051550" y="3376613"/>
          <a:ext cx="18399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8" name="Equation" r:id="rId7" imgW="1091880" imgH="253800" progId="Equation.DSMT4">
                  <p:embed/>
                </p:oleObj>
              </mc:Choice>
              <mc:Fallback>
                <p:oleObj name="Equation" r:id="rId7" imgW="109188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3376613"/>
                        <a:ext cx="1839913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6078538" y="3898900"/>
          <a:ext cx="19256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9" name="Equation" r:id="rId9" imgW="1143000" imgH="393480" progId="Equation.DSMT4">
                  <p:embed/>
                </p:oleObj>
              </mc:Choice>
              <mc:Fallback>
                <p:oleObj name="Equation" r:id="rId9" imgW="114300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3898900"/>
                        <a:ext cx="1925637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5051425"/>
            <a:ext cx="839788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/>
          <a:lstStyle/>
          <a:p>
            <a:pPr marL="342900" indent="-342900"/>
            <a:r>
              <a:rPr lang="hu-HU" sz="2400">
                <a:solidFill>
                  <a:srgbClr val="FFAB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PIDT</a:t>
            </a:r>
            <a:endParaRPr lang="en-US" sz="2400">
              <a:solidFill>
                <a:srgbClr val="FFAB57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1646238" y="4959350"/>
          <a:ext cx="19478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0" name="Equation" r:id="rId11" imgW="1155700" imgH="457200" progId="Equation.DSMT4">
                  <p:embed/>
                </p:oleObj>
              </mc:Choice>
              <mc:Fallback>
                <p:oleObj name="Equation" r:id="rId11" imgW="11557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4959350"/>
                        <a:ext cx="1947862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6011863" y="5094288"/>
          <a:ext cx="18192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1" name="Equation" r:id="rId13" imgW="1079032" imgH="253890" progId="Equation.DSMT4">
                  <p:embed/>
                </p:oleObj>
              </mc:Choice>
              <mc:Fallback>
                <p:oleObj name="Equation" r:id="rId13" imgW="1079032" imgH="25389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094288"/>
                        <a:ext cx="181927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8"/>
          <p:cNvGraphicFramePr>
            <a:graphicFrameLocks noChangeAspect="1"/>
          </p:cNvGraphicFramePr>
          <p:nvPr/>
        </p:nvGraphicFramePr>
        <p:xfrm>
          <a:off x="6057900" y="5454650"/>
          <a:ext cx="1905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2" name="Equation" r:id="rId15" imgW="1129810" imgH="393529" progId="Equation.DSMT4">
                  <p:embed/>
                </p:oleObj>
              </mc:Choice>
              <mc:Fallback>
                <p:oleObj name="Equation" r:id="rId15" imgW="1129810" imgH="393529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5454650"/>
                        <a:ext cx="19050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607050" y="2995613"/>
            <a:ext cx="2616200" cy="327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8000" tIns="10800" rIns="18000" bIns="10800">
            <a:spAutoFit/>
          </a:bodyPr>
          <a:lstStyle>
            <a:lvl1pPr marL="342900" indent="-3429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hu-HU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Lehet más A</a:t>
            </a:r>
            <a:r>
              <a:rPr lang="hu-HU" baseline="-25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hu-HU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érték is</a:t>
            </a:r>
          </a:p>
        </p:txBody>
      </p:sp>
      <p:graphicFrame>
        <p:nvGraphicFramePr>
          <p:cNvPr id="186377" name="Object 9"/>
          <p:cNvGraphicFramePr>
            <a:graphicFrameLocks noChangeAspect="1"/>
          </p:cNvGraphicFramePr>
          <p:nvPr/>
        </p:nvGraphicFramePr>
        <p:xfrm>
          <a:off x="3941763" y="5138738"/>
          <a:ext cx="17970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3" name="Equation" r:id="rId17" imgW="1066337" imgH="253890" progId="Equation.DSMT4">
                  <p:embed/>
                </p:oleObj>
              </mc:Choice>
              <mc:Fallback>
                <p:oleObj name="Equation" r:id="rId17" imgW="1066337" imgH="25389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5138738"/>
                        <a:ext cx="17970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403225"/>
            <a:ext cx="7772400" cy="677863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P kompenzálás eredménye</a:t>
            </a:r>
          </a:p>
        </p:txBody>
      </p:sp>
      <p:sp>
        <p:nvSpPr>
          <p:cNvPr id="212994" name="Text Box 3"/>
          <p:cNvSpPr txBox="1">
            <a:spLocks noChangeArrowheads="1"/>
          </p:cNvSpPr>
          <p:nvPr/>
        </p:nvSpPr>
        <p:spPr bwMode="auto">
          <a:xfrm>
            <a:off x="1028700" y="5548313"/>
            <a:ext cx="7429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maradó szabályozási eltérés 0; a szabályozási idő 11.4 sec.; a túllövés 6.1%</a:t>
            </a:r>
          </a:p>
        </p:txBody>
      </p:sp>
      <p:pic>
        <p:nvPicPr>
          <p:cNvPr id="2129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0" y="1244600"/>
            <a:ext cx="5119688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5800" y="403225"/>
            <a:ext cx="7772400" cy="677863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PDT1 kompenzálás eredménye</a:t>
            </a:r>
          </a:p>
        </p:txBody>
      </p:sp>
      <p:sp>
        <p:nvSpPr>
          <p:cNvPr id="215042" name="Text Box 3"/>
          <p:cNvSpPr txBox="1">
            <a:spLocks noChangeArrowheads="1"/>
          </p:cNvSpPr>
          <p:nvPr/>
        </p:nvSpPr>
        <p:spPr bwMode="auto">
          <a:xfrm>
            <a:off x="1028700" y="5548313"/>
            <a:ext cx="7429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maradó szabályozási eltérés 0; a szabályozási idő 10.1 sec.; nincs túllövés.</a:t>
            </a:r>
          </a:p>
        </p:txBody>
      </p:sp>
      <p:pic>
        <p:nvPicPr>
          <p:cNvPr id="2150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7888" y="1276350"/>
            <a:ext cx="48482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1252538"/>
            <a:ext cx="7772400" cy="1806575"/>
          </a:xfrm>
        </p:spPr>
        <p:txBody>
          <a:bodyPr/>
          <a:lstStyle/>
          <a:p>
            <a:pPr eaLnBrk="1" hangingPunct="1">
              <a:defRPr/>
            </a:pPr>
            <a:r>
              <a:rPr lang="hu-HU" sz="4800" smtClean="0"/>
              <a:t>Önbeálló eredő szakasz PI vagy PIDT1 kompenzálás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701675" y="3494088"/>
            <a:ext cx="7772400" cy="1001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hu-HU"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Európai struktúra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5800" y="403225"/>
            <a:ext cx="7772400" cy="677863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PIDT1 kompenzálás eredménye</a:t>
            </a:r>
          </a:p>
        </p:txBody>
      </p:sp>
      <p:sp>
        <p:nvSpPr>
          <p:cNvPr id="217090" name="Text Box 3"/>
          <p:cNvSpPr txBox="1">
            <a:spLocks noChangeArrowheads="1"/>
          </p:cNvSpPr>
          <p:nvPr/>
        </p:nvSpPr>
        <p:spPr bwMode="auto">
          <a:xfrm>
            <a:off x="1028700" y="5548313"/>
            <a:ext cx="7429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Nagyon rossz. Célszerű a közelítő modell és a kompenzáló tag alkotta hurok átviteli függvény vizsgálatával ellenőrizni.</a:t>
            </a:r>
          </a:p>
        </p:txBody>
      </p:sp>
      <p:pic>
        <p:nvPicPr>
          <p:cNvPr id="2170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301750"/>
            <a:ext cx="4518025" cy="40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5800" y="288925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PIDT1 és az eredő szakasz soros eredője (G</a:t>
            </a:r>
            <a:r>
              <a:rPr lang="hu-HU" sz="3600" baseline="-25000" smtClean="0"/>
              <a:t>0</a:t>
            </a:r>
            <a:r>
              <a:rPr lang="hu-HU" sz="3600" smtClean="0"/>
              <a:t>(s))</a:t>
            </a:r>
          </a:p>
        </p:txBody>
      </p:sp>
      <p:sp>
        <p:nvSpPr>
          <p:cNvPr id="219138" name="Text Box 3"/>
          <p:cNvSpPr txBox="1">
            <a:spLocks noChangeArrowheads="1"/>
          </p:cNvSpPr>
          <p:nvPr/>
        </p:nvSpPr>
        <p:spPr bwMode="auto">
          <a:xfrm>
            <a:off x="685800" y="5434013"/>
            <a:ext cx="7959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Látható, hogy a kompenzáló tag 3.15 értékű erősítését  5.6*3.15=17.4 értékűre növelve jobb fázistartalék értéket kapunk.</a:t>
            </a:r>
          </a:p>
        </p:txBody>
      </p:sp>
      <p:pic>
        <p:nvPicPr>
          <p:cNvPr id="2191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5975" y="1604963"/>
            <a:ext cx="49720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5800" y="403225"/>
            <a:ext cx="7772400" cy="677863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PIDT1 új kompenzálás eredménye</a:t>
            </a:r>
          </a:p>
        </p:txBody>
      </p:sp>
      <p:sp>
        <p:nvSpPr>
          <p:cNvPr id="221186" name="Text Box 3"/>
          <p:cNvSpPr txBox="1">
            <a:spLocks noChangeArrowheads="1"/>
          </p:cNvSpPr>
          <p:nvPr/>
        </p:nvSpPr>
        <p:spPr bwMode="auto">
          <a:xfrm>
            <a:off x="566556" y="5319210"/>
            <a:ext cx="80789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altLang="hu-HU" sz="2400" dirty="0"/>
              <a:t>Jobb, de nem jó értékek</a:t>
            </a:r>
            <a:r>
              <a:rPr lang="hu-HU" altLang="hu-HU" sz="2400" dirty="0" smtClean="0"/>
              <a:t>. Paraméter változás csak ront rajta. Kettes típusú egyhurkos szabályozási kört nem alkalmazunk.</a:t>
            </a:r>
            <a:endParaRPr lang="hu-HU" altLang="hu-HU" sz="2400" dirty="0"/>
          </a:p>
        </p:txBody>
      </p:sp>
      <p:pic>
        <p:nvPicPr>
          <p:cNvPr id="22118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0" y="1327150"/>
            <a:ext cx="49530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5800" y="403225"/>
            <a:ext cx="7772400" cy="677863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PDT1 kompenzálás javítása</a:t>
            </a:r>
          </a:p>
        </p:txBody>
      </p:sp>
      <p:sp>
        <p:nvSpPr>
          <p:cNvPr id="223234" name="Text Box 3"/>
          <p:cNvSpPr txBox="1">
            <a:spLocks noChangeArrowheads="1"/>
          </p:cNvSpPr>
          <p:nvPr/>
        </p:nvSpPr>
        <p:spPr bwMode="auto">
          <a:xfrm>
            <a:off x="498475" y="5538788"/>
            <a:ext cx="81470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K</a:t>
            </a:r>
            <a:r>
              <a:rPr lang="hu-HU" altLang="hu-HU" sz="2400" baseline="-25000"/>
              <a:t>C</a:t>
            </a:r>
            <a:r>
              <a:rPr lang="hu-HU" altLang="hu-HU" sz="2400"/>
              <a:t> az 2.8-szorosára növelhető csekély pm csökkenés mellett.</a:t>
            </a:r>
          </a:p>
          <a:p>
            <a:r>
              <a:rPr lang="hu-HU" altLang="hu-HU" sz="2400"/>
              <a:t>A 85° fázistartalék majdnem mindig elég az aperiodikus beálláshoz!</a:t>
            </a:r>
          </a:p>
        </p:txBody>
      </p:sp>
      <p:pic>
        <p:nvPicPr>
          <p:cNvPr id="2232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3438" y="1206500"/>
            <a:ext cx="4583112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5800" y="403225"/>
            <a:ext cx="7772400" cy="677863"/>
          </a:xfrm>
        </p:spPr>
        <p:txBody>
          <a:bodyPr/>
          <a:lstStyle/>
          <a:p>
            <a:pPr eaLnBrk="1" hangingPunct="1">
              <a:defRPr/>
            </a:pPr>
            <a:r>
              <a:rPr lang="hu-HU" sz="3600" smtClean="0"/>
              <a:t>A PDT1 kompenzálás javítása</a:t>
            </a:r>
          </a:p>
        </p:txBody>
      </p:sp>
      <p:sp>
        <p:nvSpPr>
          <p:cNvPr id="225282" name="Text Box 3"/>
          <p:cNvSpPr txBox="1">
            <a:spLocks noChangeArrowheads="1"/>
          </p:cNvSpPr>
          <p:nvPr/>
        </p:nvSpPr>
        <p:spPr bwMode="auto">
          <a:xfrm>
            <a:off x="407988" y="5661025"/>
            <a:ext cx="842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r>
              <a:rPr lang="hu-HU" altLang="hu-HU" sz="2400"/>
              <a:t>Nincs maradó hiba és túllövés, és ötödére csökkent a szabályozási idő.</a:t>
            </a:r>
          </a:p>
        </p:txBody>
      </p:sp>
      <p:pic>
        <p:nvPicPr>
          <p:cNvPr id="2252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8525" y="1184275"/>
            <a:ext cx="4868863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523875"/>
            <a:ext cx="7772400" cy="854075"/>
          </a:xfrm>
        </p:spPr>
        <p:txBody>
          <a:bodyPr/>
          <a:lstStyle/>
          <a:p>
            <a:pPr eaLnBrk="1" hangingPunct="1">
              <a:defRPr/>
            </a:pPr>
            <a:r>
              <a:rPr lang="hu-HU" sz="4400" smtClean="0"/>
              <a:t>Önbeálló eredő szakasz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701675" y="1495425"/>
            <a:ext cx="8040688" cy="3924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Önbeálló jelleg esetén a PI a leggyakrabban alkalmazott kompenzáló struktúra, sok és/vagy egymáshoz közeli időállandó esetén PIDT1</a:t>
            </a:r>
            <a: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br>
              <a:rPr lang="hu-H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hu-HU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Nagyon-nagy holtidő esetén I.</a:t>
            </a:r>
            <a:endParaRPr lang="hu-HU" sz="28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hu-HU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 sok időállandót, a nagyobb látszólagos holtidő jelzi. </a:t>
            </a:r>
          </a:p>
          <a:p>
            <a:pPr>
              <a:defRPr/>
            </a:pPr>
            <a:r>
              <a:rPr lang="hu-HU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Az integrál kritérium felhasználásával, analitikus optimum számítás módszerével, előre megadott célfüggvényhez lehet kompenzáló tag paramétereket keresni. Az eredményeket táblázatosan megadva kész a beállítási javaslat az üzembe-helyező mérnökök számára.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smtClean="0"/>
              <a:t>A kompenzáló tag átviteli függvényei</a:t>
            </a:r>
          </a:p>
        </p:txBody>
      </p:sp>
      <p:sp>
        <p:nvSpPr>
          <p:cNvPr id="172037" name="Rectangle 3"/>
          <p:cNvSpPr>
            <a:spLocks noChangeArrowheads="1"/>
          </p:cNvSpPr>
          <p:nvPr/>
        </p:nvSpPr>
        <p:spPr bwMode="auto">
          <a:xfrm>
            <a:off x="646113" y="1458913"/>
            <a:ext cx="769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hu-HU" altLang="hu-HU" sz="2400">
                <a:latin typeface="Times New Roman" pitchFamily="18" charset="0"/>
              </a:rPr>
              <a:t>PI</a:t>
            </a:r>
          </a:p>
        </p:txBody>
      </p:sp>
      <p:sp>
        <p:nvSpPr>
          <p:cNvPr id="172038" name="Text Box 5"/>
          <p:cNvSpPr txBox="1">
            <a:spLocks noChangeArrowheads="1"/>
          </p:cNvSpPr>
          <p:nvPr/>
        </p:nvSpPr>
        <p:spPr bwMode="auto">
          <a:xfrm>
            <a:off x="669925" y="3832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1847850" y="1687513"/>
          <a:ext cx="39719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8" name="Equation" r:id="rId3" imgW="1854200" imgH="482600" progId="Equation.DSMT4">
                  <p:embed/>
                </p:oleObj>
              </mc:Choice>
              <mc:Fallback>
                <p:oleObj name="Equation" r:id="rId3" imgW="1854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687513"/>
                        <a:ext cx="3971925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9" name="Text Box 27"/>
          <p:cNvSpPr txBox="1">
            <a:spLocks noChangeArrowheads="1"/>
          </p:cNvSpPr>
          <p:nvPr/>
        </p:nvSpPr>
        <p:spPr bwMode="auto">
          <a:xfrm>
            <a:off x="2838450" y="51387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hu-HU" altLang="hu-HU" sz="2400">
              <a:latin typeface="Times New Roman" pitchFamily="18" charset="0"/>
            </a:endParaRPr>
          </a:p>
        </p:txBody>
      </p:sp>
      <p:sp>
        <p:nvSpPr>
          <p:cNvPr id="172040" name="Rectangle 29"/>
          <p:cNvSpPr>
            <a:spLocks noChangeArrowheads="1"/>
          </p:cNvSpPr>
          <p:nvPr/>
        </p:nvSpPr>
        <p:spPr bwMode="auto">
          <a:xfrm>
            <a:off x="854075" y="4414838"/>
            <a:ext cx="754221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hu-HU" altLang="hu-HU" sz="2400">
                <a:latin typeface="Times New Roman" pitchFamily="18" charset="0"/>
              </a:rPr>
              <a:t>PIDT1 kompenzáló tag esetén négy változó van. Ennyi független paramétert nem tudunk kiolvasni az átmeneti függvényből, ezért a differenciáló egytárolós csatorna T időállandóját az A</a:t>
            </a:r>
            <a:r>
              <a:rPr lang="hu-HU" altLang="hu-HU" sz="2400" baseline="-25000">
                <a:latin typeface="Times New Roman" pitchFamily="18" charset="0"/>
              </a:rPr>
              <a:t>D</a:t>
            </a:r>
            <a:r>
              <a:rPr lang="hu-HU" altLang="hu-HU" sz="2400">
                <a:latin typeface="Times New Roman" pitchFamily="18" charset="0"/>
              </a:rPr>
              <a:t>  érték megválasztásával kell definiálni! </a:t>
            </a:r>
          </a:p>
        </p:txBody>
      </p:sp>
      <p:sp>
        <p:nvSpPr>
          <p:cNvPr id="172041" name="Rectangle 3"/>
          <p:cNvSpPr>
            <a:spLocks noChangeArrowheads="1"/>
          </p:cNvSpPr>
          <p:nvPr/>
        </p:nvSpPr>
        <p:spPr bwMode="auto">
          <a:xfrm>
            <a:off x="669925" y="2714625"/>
            <a:ext cx="108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hu-HU" altLang="hu-HU" sz="2400">
                <a:latin typeface="Times New Roman" pitchFamily="18" charset="0"/>
              </a:rPr>
              <a:t>PIDT1</a:t>
            </a:r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1195388" y="3171825"/>
          <a:ext cx="5278437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9" name="Equation" r:id="rId5" imgW="2463800" imgH="482600" progId="Equation.DSMT4">
                  <p:embed/>
                </p:oleObj>
              </mc:Choice>
              <mc:Fallback>
                <p:oleObj name="Equation" r:id="rId5" imgW="2463800" imgH="482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171825"/>
                        <a:ext cx="5278437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3600" smtClean="0">
                <a:latin typeface="Times New Roman" pitchFamily="18" charset="0"/>
              </a:rPr>
              <a:t>PI kompenzálás menete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Ábrázolni kell a               átmeneti függvényét.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A válaszjel és a gerjesztő jel állandósult amplitúdó változásának aránya a K</a:t>
            </a:r>
            <a:r>
              <a:rPr lang="hu-HU" sz="2800" baseline="-25000" smtClean="0">
                <a:latin typeface="Times New Roman" pitchFamily="18" charset="0"/>
              </a:rPr>
              <a:t>P</a:t>
            </a:r>
            <a:r>
              <a:rPr lang="hu-HU" sz="2800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Meg kell keresni az átmeneti függvény inflexiós pontját.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Meg kell szerkeszteni az inflexiós ponton átfektetett érintő metszéspontjait az átmeneti függvény kiindulási és végértékeivel.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z="2800" smtClean="0">
                <a:latin typeface="Times New Roman" pitchFamily="18" charset="0"/>
              </a:rPr>
              <a:t>A metszéspontok segítségével definiálható a látszólagos holtidő T</a:t>
            </a:r>
            <a:r>
              <a:rPr lang="hu-HU" sz="2800" baseline="-25000" smtClean="0">
                <a:latin typeface="Times New Roman" pitchFamily="18" charset="0"/>
              </a:rPr>
              <a:t>u</a:t>
            </a:r>
            <a:r>
              <a:rPr lang="hu-HU" sz="2800" smtClean="0">
                <a:latin typeface="Times New Roman" pitchFamily="18" charset="0"/>
              </a:rPr>
              <a:t> és a látszólagos egytárolós tag T</a:t>
            </a:r>
            <a:r>
              <a:rPr lang="hu-HU" sz="2800" baseline="-25000" smtClean="0">
                <a:latin typeface="Times New Roman" pitchFamily="18" charset="0"/>
              </a:rPr>
              <a:t>g</a:t>
            </a:r>
            <a:r>
              <a:rPr lang="hu-HU" sz="2800" smtClean="0">
                <a:latin typeface="Times New Roman" pitchFamily="18" charset="0"/>
              </a:rPr>
              <a:t> időállandói.</a:t>
            </a:r>
          </a:p>
        </p:txBody>
      </p:sp>
      <p:graphicFrame>
        <p:nvGraphicFramePr>
          <p:cNvPr id="17305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11525" y="1584325"/>
          <a:ext cx="11636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0" name="Equation" r:id="rId3" imgW="520700" imgH="228600" progId="Equation.DSMT4">
                  <p:embed/>
                </p:oleObj>
              </mc:Choice>
              <mc:Fallback>
                <p:oleObj name="Equation" r:id="rId3" imgW="520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1584325"/>
                        <a:ext cx="11636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3" name="Rectangle 2"/>
          <p:cNvSpPr>
            <a:spLocks noChangeArrowheads="1"/>
          </p:cNvSpPr>
          <p:nvPr/>
        </p:nvSpPr>
        <p:spPr bwMode="auto">
          <a:xfrm>
            <a:off x="685800" y="419100"/>
            <a:ext cx="7772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54000" bIns="10800" anchor="ctr"/>
          <a:lstStyle/>
          <a:p>
            <a:pPr algn="ctr" eaLnBrk="0" hangingPunct="0"/>
            <a:r>
              <a:rPr lang="en-GB" altLang="hu-HU" sz="32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hu-HU" altLang="hu-HU" sz="3200">
                <a:solidFill>
                  <a:schemeClr val="tx2"/>
                </a:solidFill>
                <a:latin typeface="Times New Roman" pitchFamily="18" charset="0"/>
              </a:rPr>
              <a:t>HPT1 modell </a:t>
            </a:r>
            <a:r>
              <a:rPr lang="en-GB" altLang="hu-HU" sz="3200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GB" altLang="hu-HU" sz="32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hu-HU" altLang="hu-HU" sz="2400">
                <a:solidFill>
                  <a:schemeClr val="tx2"/>
                </a:solidFill>
                <a:latin typeface="Times New Roman" pitchFamily="18" charset="0"/>
              </a:rPr>
              <a:t>a zárt szabályozási kör átmeneti függvényéből</a:t>
            </a:r>
            <a:endParaRPr lang="hu-HU" altLang="hu-HU" sz="32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174094" name="Group 3"/>
          <p:cNvGrpSpPr>
            <a:grpSpLocks/>
          </p:cNvGrpSpPr>
          <p:nvPr/>
        </p:nvGrpSpPr>
        <p:grpSpPr bwMode="auto">
          <a:xfrm>
            <a:off x="1073150" y="1616075"/>
            <a:ext cx="6970713" cy="4633913"/>
            <a:chOff x="669" y="756"/>
            <a:chExt cx="4391" cy="2919"/>
          </a:xfrm>
        </p:grpSpPr>
        <p:sp>
          <p:nvSpPr>
            <p:cNvPr id="174115" name="Line 4"/>
            <p:cNvSpPr>
              <a:spLocks noChangeShapeType="1"/>
            </p:cNvSpPr>
            <p:nvPr/>
          </p:nvSpPr>
          <p:spPr bwMode="auto">
            <a:xfrm flipV="1">
              <a:off x="814" y="756"/>
              <a:ext cx="0" cy="2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16" name="Line 5"/>
            <p:cNvSpPr>
              <a:spLocks noChangeShapeType="1"/>
            </p:cNvSpPr>
            <p:nvPr/>
          </p:nvSpPr>
          <p:spPr bwMode="auto">
            <a:xfrm>
              <a:off x="669" y="3542"/>
              <a:ext cx="4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74095" name="Group 6"/>
          <p:cNvGrpSpPr>
            <a:grpSpLocks/>
          </p:cNvGrpSpPr>
          <p:nvPr/>
        </p:nvGrpSpPr>
        <p:grpSpPr bwMode="auto">
          <a:xfrm>
            <a:off x="1073150" y="3686175"/>
            <a:ext cx="6650038" cy="1308100"/>
            <a:chOff x="669" y="2060"/>
            <a:chExt cx="4189" cy="824"/>
          </a:xfrm>
        </p:grpSpPr>
        <p:sp>
          <p:nvSpPr>
            <p:cNvPr id="174112" name="Line 7"/>
            <p:cNvSpPr>
              <a:spLocks noChangeShapeType="1"/>
            </p:cNvSpPr>
            <p:nvPr/>
          </p:nvSpPr>
          <p:spPr bwMode="auto">
            <a:xfrm>
              <a:off x="669" y="2884"/>
              <a:ext cx="6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13" name="Line 8"/>
            <p:cNvSpPr>
              <a:spLocks noChangeShapeType="1"/>
            </p:cNvSpPr>
            <p:nvPr/>
          </p:nvSpPr>
          <p:spPr bwMode="auto">
            <a:xfrm flipV="1">
              <a:off x="1287" y="2060"/>
              <a:ext cx="0" cy="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14" name="Line 9"/>
            <p:cNvSpPr>
              <a:spLocks noChangeShapeType="1"/>
            </p:cNvSpPr>
            <p:nvPr/>
          </p:nvSpPr>
          <p:spPr bwMode="auto">
            <a:xfrm>
              <a:off x="1287" y="2060"/>
              <a:ext cx="35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174096" name="Group 10"/>
          <p:cNvGrpSpPr>
            <a:grpSpLocks/>
          </p:cNvGrpSpPr>
          <p:nvPr/>
        </p:nvGrpSpPr>
        <p:grpSpPr bwMode="auto">
          <a:xfrm>
            <a:off x="1073150" y="3209925"/>
            <a:ext cx="6667500" cy="2087563"/>
            <a:chOff x="669" y="1760"/>
            <a:chExt cx="4200" cy="1315"/>
          </a:xfrm>
        </p:grpSpPr>
        <p:sp>
          <p:nvSpPr>
            <p:cNvPr id="174110" name="Line 11"/>
            <p:cNvSpPr>
              <a:spLocks noChangeShapeType="1"/>
            </p:cNvSpPr>
            <p:nvPr/>
          </p:nvSpPr>
          <p:spPr bwMode="auto">
            <a:xfrm>
              <a:off x="669" y="3052"/>
              <a:ext cx="6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74111" name="Freeform 12"/>
            <p:cNvSpPr>
              <a:spLocks/>
            </p:cNvSpPr>
            <p:nvPr/>
          </p:nvSpPr>
          <p:spPr bwMode="auto">
            <a:xfrm>
              <a:off x="1356" y="1760"/>
              <a:ext cx="3513" cy="1315"/>
            </a:xfrm>
            <a:custGeom>
              <a:avLst/>
              <a:gdLst>
                <a:gd name="T0" fmla="*/ 0 w 2746"/>
                <a:gd name="T1" fmla="*/ 1292 h 1315"/>
                <a:gd name="T2" fmla="*/ 235 w 2746"/>
                <a:gd name="T3" fmla="*/ 1246 h 1315"/>
                <a:gd name="T4" fmla="*/ 635 w 2746"/>
                <a:gd name="T5" fmla="*/ 876 h 1315"/>
                <a:gd name="T6" fmla="*/ 1093 w 2746"/>
                <a:gd name="T7" fmla="*/ 473 h 1315"/>
                <a:gd name="T8" fmla="*/ 1528 w 2746"/>
                <a:gd name="T9" fmla="*/ 167 h 1315"/>
                <a:gd name="T10" fmla="*/ 1978 w 2746"/>
                <a:gd name="T11" fmla="*/ 40 h 1315"/>
                <a:gd name="T12" fmla="*/ 2893 w 2746"/>
                <a:gd name="T13" fmla="*/ 5 h 1315"/>
                <a:gd name="T14" fmla="*/ 3417 w 2746"/>
                <a:gd name="T15" fmla="*/ 11 h 1315"/>
                <a:gd name="T16" fmla="*/ 3468 w 2746"/>
                <a:gd name="T17" fmla="*/ 5 h 13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6"/>
                <a:gd name="T28" fmla="*/ 0 h 1315"/>
                <a:gd name="T29" fmla="*/ 2746 w 2746"/>
                <a:gd name="T30" fmla="*/ 1315 h 13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6" h="1315">
                  <a:moveTo>
                    <a:pt x="0" y="1292"/>
                  </a:moveTo>
                  <a:cubicBezTo>
                    <a:pt x="50" y="1303"/>
                    <a:pt x="101" y="1315"/>
                    <a:pt x="184" y="1246"/>
                  </a:cubicBezTo>
                  <a:cubicBezTo>
                    <a:pt x="267" y="1177"/>
                    <a:pt x="384" y="1005"/>
                    <a:pt x="496" y="876"/>
                  </a:cubicBezTo>
                  <a:cubicBezTo>
                    <a:pt x="608" y="747"/>
                    <a:pt x="738" y="591"/>
                    <a:pt x="854" y="473"/>
                  </a:cubicBezTo>
                  <a:cubicBezTo>
                    <a:pt x="970" y="355"/>
                    <a:pt x="1079" y="239"/>
                    <a:pt x="1194" y="167"/>
                  </a:cubicBezTo>
                  <a:cubicBezTo>
                    <a:pt x="1309" y="95"/>
                    <a:pt x="1368" y="67"/>
                    <a:pt x="1546" y="40"/>
                  </a:cubicBezTo>
                  <a:cubicBezTo>
                    <a:pt x="1724" y="13"/>
                    <a:pt x="2074" y="10"/>
                    <a:pt x="2261" y="5"/>
                  </a:cubicBezTo>
                  <a:cubicBezTo>
                    <a:pt x="2448" y="0"/>
                    <a:pt x="2596" y="11"/>
                    <a:pt x="2671" y="11"/>
                  </a:cubicBezTo>
                  <a:cubicBezTo>
                    <a:pt x="2746" y="11"/>
                    <a:pt x="2728" y="8"/>
                    <a:pt x="2711" y="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74097" name="Line 13"/>
          <p:cNvSpPr>
            <a:spLocks noChangeShapeType="1"/>
          </p:cNvSpPr>
          <p:nvPr/>
        </p:nvSpPr>
        <p:spPr bwMode="auto">
          <a:xfrm flipH="1">
            <a:off x="696913" y="3209925"/>
            <a:ext cx="689768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4098" name="Line 14"/>
          <p:cNvSpPr>
            <a:spLocks noChangeShapeType="1"/>
          </p:cNvSpPr>
          <p:nvPr/>
        </p:nvSpPr>
        <p:spPr bwMode="auto">
          <a:xfrm flipH="1">
            <a:off x="1073150" y="3686175"/>
            <a:ext cx="1090613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4099" name="Line 15"/>
          <p:cNvSpPr>
            <a:spLocks noChangeShapeType="1"/>
          </p:cNvSpPr>
          <p:nvPr/>
        </p:nvSpPr>
        <p:spPr bwMode="auto">
          <a:xfrm flipH="1">
            <a:off x="696913" y="5260975"/>
            <a:ext cx="60928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4100" name="Line 16"/>
          <p:cNvSpPr>
            <a:spLocks noChangeShapeType="1"/>
          </p:cNvSpPr>
          <p:nvPr/>
        </p:nvSpPr>
        <p:spPr bwMode="auto">
          <a:xfrm flipV="1">
            <a:off x="2366963" y="2754313"/>
            <a:ext cx="2339975" cy="27003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4101" name="Line 17"/>
          <p:cNvSpPr>
            <a:spLocks noChangeShapeType="1"/>
          </p:cNvSpPr>
          <p:nvPr/>
        </p:nvSpPr>
        <p:spPr bwMode="auto">
          <a:xfrm flipV="1">
            <a:off x="2054225" y="3011488"/>
            <a:ext cx="0" cy="25003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4102" name="Line 18"/>
          <p:cNvSpPr>
            <a:spLocks noChangeShapeType="1"/>
          </p:cNvSpPr>
          <p:nvPr/>
        </p:nvSpPr>
        <p:spPr bwMode="auto">
          <a:xfrm flipV="1">
            <a:off x="2546350" y="2979738"/>
            <a:ext cx="0" cy="25003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4103" name="Line 19"/>
          <p:cNvSpPr>
            <a:spLocks noChangeShapeType="1"/>
          </p:cNvSpPr>
          <p:nvPr/>
        </p:nvSpPr>
        <p:spPr bwMode="auto">
          <a:xfrm flipV="1">
            <a:off x="4346575" y="2979738"/>
            <a:ext cx="0" cy="25003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4104" name="Line 20"/>
          <p:cNvSpPr>
            <a:spLocks noChangeShapeType="1"/>
          </p:cNvSpPr>
          <p:nvPr/>
        </p:nvSpPr>
        <p:spPr bwMode="auto">
          <a:xfrm>
            <a:off x="2051050" y="545465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4105" name="Line 21"/>
          <p:cNvSpPr>
            <a:spLocks noChangeShapeType="1"/>
          </p:cNvSpPr>
          <p:nvPr/>
        </p:nvSpPr>
        <p:spPr bwMode="auto">
          <a:xfrm>
            <a:off x="2546350" y="53641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4106" name="Line 22"/>
          <p:cNvSpPr>
            <a:spLocks noChangeShapeType="1"/>
          </p:cNvSpPr>
          <p:nvPr/>
        </p:nvSpPr>
        <p:spPr bwMode="auto">
          <a:xfrm>
            <a:off x="1412875" y="3686175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74107" name="Line 23"/>
          <p:cNvSpPr>
            <a:spLocks noChangeShapeType="1"/>
          </p:cNvSpPr>
          <p:nvPr/>
        </p:nvSpPr>
        <p:spPr bwMode="auto">
          <a:xfrm>
            <a:off x="784225" y="3209925"/>
            <a:ext cx="0" cy="205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2141538" y="5454650"/>
          <a:ext cx="3222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4" name="Equation" r:id="rId3" imgW="165028" imgH="228501" progId="Equation.DSMT4">
                  <p:embed/>
                </p:oleObj>
              </mc:Choice>
              <mc:Fallback>
                <p:oleObj name="Equation" r:id="rId3" imgW="165028" imgH="228501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5454650"/>
                        <a:ext cx="322262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3363913" y="5346700"/>
          <a:ext cx="3190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5" name="Equation" r:id="rId5" imgW="164957" imgH="241091" progId="Equation.DSMT4">
                  <p:embed/>
                </p:oleObj>
              </mc:Choice>
              <mc:Fallback>
                <p:oleObj name="Equation" r:id="rId5" imgW="164957" imgH="24109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5346700"/>
                        <a:ext cx="3190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3214688" y="1722438"/>
          <a:ext cx="32607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6" name="Equation" r:id="rId7" imgW="1663560" imgH="444240" progId="Equation.DSMT4">
                  <p:embed/>
                </p:oleObj>
              </mc:Choice>
              <mc:Fallback>
                <p:oleObj name="Equation" r:id="rId7" imgW="166356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722438"/>
                        <a:ext cx="326072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8" name="Line 32"/>
          <p:cNvSpPr>
            <a:spLocks noChangeShapeType="1"/>
          </p:cNvSpPr>
          <p:nvPr/>
        </p:nvSpPr>
        <p:spPr bwMode="auto">
          <a:xfrm flipH="1">
            <a:off x="3603625" y="2257425"/>
            <a:ext cx="795338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500063" y="1616075"/>
          <a:ext cx="7191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7" name="Equation" r:id="rId9" imgW="368300" imgH="228600" progId="Equation.DSMT4">
                  <p:embed/>
                </p:oleObj>
              </mc:Choice>
              <mc:Fallback>
                <p:oleObj name="Equation" r:id="rId9" imgW="3683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616075"/>
                        <a:ext cx="71913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3162300" y="2593975"/>
          <a:ext cx="441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8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593975"/>
                        <a:ext cx="4413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784225" y="3209925"/>
          <a:ext cx="4460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9" name="Equation" r:id="rId13" imgW="228600" imgH="228600" progId="Equation.DSMT4">
                  <p:embed/>
                </p:oleObj>
              </mc:Choice>
              <mc:Fallback>
                <p:oleObj name="Equation" r:id="rId13" imgW="2286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209925"/>
                        <a:ext cx="4460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1533525" y="3744913"/>
          <a:ext cx="24923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0" name="Equation" r:id="rId15" imgW="126835" imgH="139518" progId="Equation.DSMT4">
                  <p:embed/>
                </p:oleObj>
              </mc:Choice>
              <mc:Fallback>
                <p:oleObj name="Equation" r:id="rId15" imgW="126835" imgH="139518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744913"/>
                        <a:ext cx="249238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7740650" y="6034088"/>
          <a:ext cx="1730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1" name="Equation" r:id="rId17" imgW="88746" imgH="152136" progId="Equation.DSMT4">
                  <p:embed/>
                </p:oleObj>
              </mc:Choice>
              <mc:Fallback>
                <p:oleObj name="Equation" r:id="rId17" imgW="88746" imgH="152136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6034088"/>
                        <a:ext cx="17303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0" name="Object 10"/>
          <p:cNvGraphicFramePr>
            <a:graphicFrameLocks noChangeAspect="1"/>
          </p:cNvGraphicFramePr>
          <p:nvPr/>
        </p:nvGraphicFramePr>
        <p:xfrm>
          <a:off x="1358900" y="1722438"/>
          <a:ext cx="349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2" name="Equation" r:id="rId19" imgW="177492" imgH="177492" progId="Equation.DSMT4">
                  <p:embed/>
                </p:oleObj>
              </mc:Choice>
              <mc:Fallback>
                <p:oleObj name="Equation" r:id="rId19" imgW="177492" imgH="177492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722438"/>
                        <a:ext cx="3492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9" name="Line 39"/>
          <p:cNvSpPr>
            <a:spLocks noChangeShapeType="1"/>
          </p:cNvSpPr>
          <p:nvPr/>
        </p:nvSpPr>
        <p:spPr bwMode="auto">
          <a:xfrm>
            <a:off x="1235075" y="2733675"/>
            <a:ext cx="13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aphicFrame>
        <p:nvGraphicFramePr>
          <p:cNvPr id="174091" name="Object 11"/>
          <p:cNvGraphicFramePr>
            <a:graphicFrameLocks noChangeAspect="1"/>
          </p:cNvGraphicFramePr>
          <p:nvPr/>
        </p:nvGraphicFramePr>
        <p:xfrm>
          <a:off x="550863" y="2593975"/>
          <a:ext cx="52228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3" name="Equation" r:id="rId21" imgW="342751" imgH="203112" progId="Equation.DSMT4">
                  <p:embed/>
                </p:oleObj>
              </mc:Choice>
              <mc:Fallback>
                <p:oleObj name="Equation" r:id="rId21" imgW="342751" imgH="203112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593975"/>
                        <a:ext cx="522287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2" name="Object 12"/>
          <p:cNvGraphicFramePr>
            <a:graphicFrameLocks noChangeAspect="1"/>
          </p:cNvGraphicFramePr>
          <p:nvPr/>
        </p:nvGraphicFramePr>
        <p:xfrm>
          <a:off x="550863" y="5878513"/>
          <a:ext cx="5222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4" name="Equation" r:id="rId23" imgW="342751" imgH="203112" progId="Equation.DSMT4">
                  <p:embed/>
                </p:oleObj>
              </mc:Choice>
              <mc:Fallback>
                <p:oleObj name="Equation" r:id="rId23" imgW="342751" imgH="203112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5878513"/>
                        <a:ext cx="522287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1263" y="609600"/>
            <a:ext cx="7270750" cy="1450975"/>
          </a:xfrm>
        </p:spPr>
        <p:txBody>
          <a:bodyPr/>
          <a:lstStyle/>
          <a:p>
            <a:pPr eaLnBrk="1" hangingPunct="1">
              <a:defRPr/>
            </a:pPr>
            <a:r>
              <a:rPr lang="hu-HU" sz="4000" smtClean="0"/>
              <a:t>A mért értékekből szerkesztet paraméterek</a:t>
            </a:r>
          </a:p>
        </p:txBody>
      </p:sp>
      <p:pic>
        <p:nvPicPr>
          <p:cNvPr id="19149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2706688"/>
            <a:ext cx="3829050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49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3088" y="2130425"/>
            <a:ext cx="4541837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 smtClean="0"/>
              <a:t>A K</a:t>
            </a:r>
            <a:r>
              <a:rPr lang="hu-HU" sz="4000" baseline="-25000" smtClean="0"/>
              <a:t>P</a:t>
            </a:r>
            <a:r>
              <a:rPr lang="hu-HU" sz="4000" smtClean="0"/>
              <a:t>, T</a:t>
            </a:r>
            <a:r>
              <a:rPr lang="hu-HU" sz="4000" baseline="-25000" smtClean="0"/>
              <a:t>u</a:t>
            </a:r>
            <a:r>
              <a:rPr lang="hu-HU" sz="4000" smtClean="0"/>
              <a:t> és a T</a:t>
            </a:r>
            <a:r>
              <a:rPr lang="hu-HU" sz="4000" baseline="-25000" smtClean="0"/>
              <a:t>g</a:t>
            </a:r>
            <a:r>
              <a:rPr lang="hu-HU" sz="4000" smtClean="0"/>
              <a:t> meghatározása</a:t>
            </a:r>
          </a:p>
        </p:txBody>
      </p:sp>
      <p:sp>
        <p:nvSpPr>
          <p:cNvPr id="175108" name="Text Box 69"/>
          <p:cNvSpPr txBox="1">
            <a:spLocks noChangeArrowheads="1"/>
          </p:cNvSpPr>
          <p:nvPr/>
        </p:nvSpPr>
        <p:spPr bwMode="auto">
          <a:xfrm>
            <a:off x="777875" y="1743075"/>
            <a:ext cx="74787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Az előbbi ábrák a Matlab programmal készültek. A  Matlab program step parancsa, amit az ábrához használtunk úgy ábrázol, mintha a munkapontban lenne az origó és egységnyi a gerjesztő jel. A leolvasott K</a:t>
            </a:r>
            <a:r>
              <a:rPr lang="hu-HU" altLang="hu-HU" sz="2400" baseline="-25000"/>
              <a:t>P</a:t>
            </a:r>
            <a:r>
              <a:rPr lang="hu-HU" altLang="hu-HU" sz="2400"/>
              <a:t> = 0.72.</a:t>
            </a:r>
          </a:p>
        </p:txBody>
      </p:sp>
      <p:sp>
        <p:nvSpPr>
          <p:cNvPr id="175109" name="Text Box 70"/>
          <p:cNvSpPr txBox="1">
            <a:spLocks noChangeArrowheads="1"/>
          </p:cNvSpPr>
          <p:nvPr/>
        </p:nvSpPr>
        <p:spPr bwMode="auto">
          <a:xfrm>
            <a:off x="593725" y="29305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hu-HU" altLang="hu-HU"/>
          </a:p>
        </p:txBody>
      </p:sp>
      <p:sp>
        <p:nvSpPr>
          <p:cNvPr id="175110" name="Text Box 77"/>
          <p:cNvSpPr txBox="1">
            <a:spLocks noChangeArrowheads="1"/>
          </p:cNvSpPr>
          <p:nvPr/>
        </p:nvSpPr>
        <p:spPr bwMode="auto">
          <a:xfrm>
            <a:off x="777875" y="3297238"/>
            <a:ext cx="7315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T</a:t>
            </a:r>
            <a:r>
              <a:rPr lang="hu-HU" altLang="hu-HU" sz="2400" baseline="-25000"/>
              <a:t>g </a:t>
            </a:r>
            <a:r>
              <a:rPr lang="hu-HU" altLang="hu-HU" sz="2400"/>
              <a:t>és a T</a:t>
            </a:r>
            <a:r>
              <a:rPr lang="hu-HU" altLang="hu-HU" sz="2400" baseline="-25000"/>
              <a:t>u</a:t>
            </a:r>
            <a:r>
              <a:rPr lang="hu-HU" altLang="hu-HU" sz="2400"/>
              <a:t> meghatározása szerkesztéssel elég pontatlan.</a:t>
            </a:r>
          </a:p>
          <a:p>
            <a:r>
              <a:rPr lang="hu-HU" altLang="hu-HU" sz="2400"/>
              <a:t>Ha a mért értékeket Matlab programmal rajzoltatjuk ki, akkor a plot parancsot alkalmazhatjuk.</a:t>
            </a:r>
          </a:p>
        </p:txBody>
      </p:sp>
      <p:sp>
        <p:nvSpPr>
          <p:cNvPr id="175111" name="Text Box 77"/>
          <p:cNvSpPr txBox="1">
            <a:spLocks noChangeArrowheads="1"/>
          </p:cNvSpPr>
          <p:nvPr/>
        </p:nvSpPr>
        <p:spPr bwMode="auto">
          <a:xfrm>
            <a:off x="793750" y="4648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altLang="hu-HU" sz="2400"/>
              <a:t>A Piwinger ajánlás:</a:t>
            </a:r>
          </a:p>
        </p:txBody>
      </p:sp>
      <p:sp>
        <p:nvSpPr>
          <p:cNvPr id="175112" name="Line 11"/>
          <p:cNvSpPr>
            <a:spLocks noChangeShapeType="1"/>
          </p:cNvSpPr>
          <p:nvPr/>
        </p:nvSpPr>
        <p:spPr bwMode="auto">
          <a:xfrm>
            <a:off x="793750" y="5727700"/>
            <a:ext cx="729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8212138" y="5416550"/>
          <a:ext cx="3111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8" name="Equation" r:id="rId4" imgW="228600" imgH="457200" progId="Equation.DSMT4">
                  <p:embed/>
                </p:oleObj>
              </mc:Choice>
              <mc:Fallback>
                <p:oleObj name="Equation" r:id="rId4" imgW="2286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138" y="5416550"/>
                        <a:ext cx="3111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3" name="Line 13"/>
          <p:cNvSpPr>
            <a:spLocks noChangeShapeType="1"/>
          </p:cNvSpPr>
          <p:nvPr/>
        </p:nvSpPr>
        <p:spPr bwMode="auto">
          <a:xfrm flipH="1">
            <a:off x="947738" y="57277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5114" name="Line 14"/>
          <p:cNvSpPr>
            <a:spLocks noChangeShapeType="1"/>
          </p:cNvSpPr>
          <p:nvPr/>
        </p:nvSpPr>
        <p:spPr bwMode="auto">
          <a:xfrm>
            <a:off x="947738" y="56165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5115" name="Line 15"/>
          <p:cNvSpPr>
            <a:spLocks noChangeShapeType="1"/>
          </p:cNvSpPr>
          <p:nvPr/>
        </p:nvSpPr>
        <p:spPr bwMode="auto">
          <a:xfrm>
            <a:off x="1592263" y="56165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5116" name="Line 16"/>
          <p:cNvSpPr>
            <a:spLocks noChangeShapeType="1"/>
          </p:cNvSpPr>
          <p:nvPr/>
        </p:nvSpPr>
        <p:spPr bwMode="auto">
          <a:xfrm>
            <a:off x="2857500" y="561816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5117" name="Line 17"/>
          <p:cNvSpPr>
            <a:spLocks noChangeShapeType="1"/>
          </p:cNvSpPr>
          <p:nvPr/>
        </p:nvSpPr>
        <p:spPr bwMode="auto">
          <a:xfrm>
            <a:off x="7078663" y="561657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5118" name="Text Box 18"/>
          <p:cNvSpPr txBox="1">
            <a:spLocks noChangeArrowheads="1"/>
          </p:cNvSpPr>
          <p:nvPr/>
        </p:nvSpPr>
        <p:spPr bwMode="auto">
          <a:xfrm>
            <a:off x="882650" y="5316538"/>
            <a:ext cx="128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0</a:t>
            </a:r>
          </a:p>
        </p:txBody>
      </p:sp>
      <p:sp>
        <p:nvSpPr>
          <p:cNvPr id="175119" name="Text Box 19"/>
          <p:cNvSpPr txBox="1">
            <a:spLocks noChangeArrowheads="1"/>
          </p:cNvSpPr>
          <p:nvPr/>
        </p:nvSpPr>
        <p:spPr bwMode="auto">
          <a:xfrm>
            <a:off x="1450975" y="5316538"/>
            <a:ext cx="330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3.3</a:t>
            </a:r>
          </a:p>
        </p:txBody>
      </p:sp>
      <p:sp>
        <p:nvSpPr>
          <p:cNvPr id="175120" name="Text Box 20"/>
          <p:cNvSpPr txBox="1">
            <a:spLocks noChangeArrowheads="1"/>
          </p:cNvSpPr>
          <p:nvPr/>
        </p:nvSpPr>
        <p:spPr bwMode="auto">
          <a:xfrm>
            <a:off x="2722563" y="5302250"/>
            <a:ext cx="420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7.8</a:t>
            </a:r>
          </a:p>
        </p:txBody>
      </p:sp>
      <p:sp>
        <p:nvSpPr>
          <p:cNvPr id="175121" name="Text Box 21"/>
          <p:cNvSpPr txBox="1">
            <a:spLocks noChangeArrowheads="1"/>
          </p:cNvSpPr>
          <p:nvPr/>
        </p:nvSpPr>
        <p:spPr bwMode="auto">
          <a:xfrm>
            <a:off x="6965950" y="5310188"/>
            <a:ext cx="257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50</a:t>
            </a:r>
          </a:p>
        </p:txBody>
      </p:sp>
      <p:sp>
        <p:nvSpPr>
          <p:cNvPr id="175122" name="Text Box 22"/>
          <p:cNvSpPr txBox="1">
            <a:spLocks noChangeArrowheads="1"/>
          </p:cNvSpPr>
          <p:nvPr/>
        </p:nvSpPr>
        <p:spPr bwMode="auto">
          <a:xfrm>
            <a:off x="1193800" y="5861050"/>
            <a:ext cx="257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I</a:t>
            </a:r>
          </a:p>
        </p:txBody>
      </p:sp>
      <p:sp>
        <p:nvSpPr>
          <p:cNvPr id="175123" name="Text Box 23"/>
          <p:cNvSpPr txBox="1">
            <a:spLocks noChangeArrowheads="1"/>
          </p:cNvSpPr>
          <p:nvPr/>
        </p:nvSpPr>
        <p:spPr bwMode="auto">
          <a:xfrm>
            <a:off x="2028825" y="5861050"/>
            <a:ext cx="44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PID</a:t>
            </a:r>
          </a:p>
        </p:txBody>
      </p:sp>
      <p:sp>
        <p:nvSpPr>
          <p:cNvPr id="175124" name="Text Box 24"/>
          <p:cNvSpPr txBox="1">
            <a:spLocks noChangeArrowheads="1"/>
          </p:cNvSpPr>
          <p:nvPr/>
        </p:nvSpPr>
        <p:spPr bwMode="auto">
          <a:xfrm>
            <a:off x="4730750" y="5827713"/>
            <a:ext cx="257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hu-HU"/>
              <a:t>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Pata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atak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1_Pata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atak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ak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ak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1399</TotalTime>
  <Words>816</Words>
  <Application>Microsoft Office PowerPoint</Application>
  <PresentationFormat>Diavetítés a képernyőre (4:3 oldalarány)</PresentationFormat>
  <Paragraphs>132</Paragraphs>
  <Slides>34</Slides>
  <Notes>13</Notes>
  <HiddenSlides>0</HiddenSlides>
  <MMClips>0</MMClips>
  <ScaleCrop>false</ScaleCrop>
  <HeadingPairs>
    <vt:vector size="6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34</vt:i4>
      </vt:variant>
    </vt:vector>
  </HeadingPairs>
  <TitlesOfParts>
    <vt:vector size="38" baseType="lpstr">
      <vt:lpstr>Patak</vt:lpstr>
      <vt:lpstr>1_Patak</vt:lpstr>
      <vt:lpstr>Equation</vt:lpstr>
      <vt:lpstr>Dokumentum</vt:lpstr>
      <vt:lpstr>Automatika</vt:lpstr>
      <vt:lpstr>Az átmeneti függvény elemzése</vt:lpstr>
      <vt:lpstr>Önbeálló eredő szakasz PI vagy PIDT1 kompenzálás</vt:lpstr>
      <vt:lpstr>Önbeálló eredő szakasz</vt:lpstr>
      <vt:lpstr>A kompenzáló tag átviteli függvényei</vt:lpstr>
      <vt:lpstr>PI kompenzálás menete</vt:lpstr>
      <vt:lpstr>PowerPoint bemutató</vt:lpstr>
      <vt:lpstr>A mért értékekből szerkesztet paraméterek</vt:lpstr>
      <vt:lpstr>A KP, Tu és a Tg meghatározása</vt:lpstr>
      <vt:lpstr>Chien-Hrones-Reswick</vt:lpstr>
      <vt:lpstr>A KC, és a TI meghatározása</vt:lpstr>
      <vt:lpstr>A szabályozási kör átmeneti függvénye</vt:lpstr>
      <vt:lpstr>Chien-Hrones-Reswick</vt:lpstr>
      <vt:lpstr>A KC, és a TI meghatározása</vt:lpstr>
      <vt:lpstr>A szabályozási kör átmeneti függvénye</vt:lpstr>
      <vt:lpstr>PowerPoint bemutató</vt:lpstr>
      <vt:lpstr>Determination of system parameters</vt:lpstr>
      <vt:lpstr>Az eredő szakasz átmeneti függvénye</vt:lpstr>
      <vt:lpstr>Az n, és a T meghatározása</vt:lpstr>
      <vt:lpstr>Javasolt paraméterek PTn modellhez Leggyorsabb beállás, legfeljebb 20% túllövés, alapjel követés.</vt:lpstr>
      <vt:lpstr>A szabályozási kör átmeneti függvénye</vt:lpstr>
      <vt:lpstr>Integráló eredő szakasz P vagy PDT1 kompenzálás</vt:lpstr>
      <vt:lpstr>Integráló eredő szakasz</vt:lpstr>
      <vt:lpstr>PowerPoint bemutató</vt:lpstr>
      <vt:lpstr>Friedlich javaslata IT1 szakaszokra</vt:lpstr>
      <vt:lpstr>Az eredő szakasz átmeneti függvénye</vt:lpstr>
      <vt:lpstr>A P, PDT1, és a PIDT1  kompenzáló tag paraméterei</vt:lpstr>
      <vt:lpstr>A P kompenzálás eredménye</vt:lpstr>
      <vt:lpstr>A PDT1 kompenzálás eredménye</vt:lpstr>
      <vt:lpstr>A PIDT1 kompenzálás eredménye</vt:lpstr>
      <vt:lpstr>A PIDT1 és az eredő szakasz soros eredője (G0(s))</vt:lpstr>
      <vt:lpstr>A PIDT1 új kompenzálás eredménye</vt:lpstr>
      <vt:lpstr>A PDT1 kompenzálás javítása</vt:lpstr>
      <vt:lpstr>A PDT1 kompenzálás javítása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Automatika</dc:title>
  <dc:creator>József Neszveda</dc:creator>
  <cp:lastModifiedBy>Neszveda</cp:lastModifiedBy>
  <cp:revision>130</cp:revision>
  <dcterms:created xsi:type="dcterms:W3CDTF">2010-09-09T02:45:49Z</dcterms:created>
  <dcterms:modified xsi:type="dcterms:W3CDTF">2016-04-10T04:34:35Z</dcterms:modified>
</cp:coreProperties>
</file>