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91" r:id="rId2"/>
  </p:sldMasterIdLst>
  <p:notesMasterIdLst>
    <p:notesMasterId r:id="rId25"/>
  </p:notesMasterIdLst>
  <p:sldIdLst>
    <p:sldId id="284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4660"/>
  </p:normalViewPr>
  <p:slideViewPr>
    <p:cSldViewPr>
      <p:cViewPr varScale="1">
        <p:scale>
          <a:sx n="77" d="100"/>
          <a:sy n="77" d="100"/>
        </p:scale>
        <p:origin x="-2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CF0261D-839F-4FB5-8DF8-95B478FCD2C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306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E1C2EE7C-6B46-441F-B1C3-DD87FC54089A}" type="slidenum">
              <a:rPr lang="hu-HU" altLang="hu-HU">
                <a:latin typeface="Arial" charset="0"/>
              </a:rPr>
              <a:pPr eaLnBrk="1" hangingPunct="1"/>
              <a:t>20</a:t>
            </a:fld>
            <a:endParaRPr lang="hu-HU" altLang="hu-HU">
              <a:latin typeface="Arial" charset="0"/>
            </a:endParaRPr>
          </a:p>
        </p:txBody>
      </p:sp>
      <p:sp>
        <p:nvSpPr>
          <p:cNvPr id="25603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Jegyzetek helye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5529" tIns="47764" rIns="95529" bIns="47764"/>
          <a:lstStyle/>
          <a:p>
            <a:pPr eaLnBrk="1" hangingPunct="1"/>
            <a:endParaRPr lang="hu-HU" altLang="hu-HU" smtClean="0"/>
          </a:p>
        </p:txBody>
      </p:sp>
      <p:sp>
        <p:nvSpPr>
          <p:cNvPr id="25605" name="Dia számának helye 3"/>
          <p:cNvSpPr txBox="1">
            <a:spLocks noGrp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29" tIns="47764" rIns="95529" bIns="47764" anchor="b"/>
          <a:lstStyle>
            <a:lvl1pPr defTabSz="95567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5567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5567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5567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55675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/>
            <a:fld id="{49B50574-BC0F-4420-B5C6-B01EB72296AE}" type="slidenum">
              <a:rPr lang="de-CH" altLang="hu-HU" sz="1300">
                <a:latin typeface="Arial" charset="0"/>
              </a:rPr>
              <a:pPr algn="r" eaLnBrk="1" hangingPunct="1"/>
              <a:t>20</a:t>
            </a:fld>
            <a:endParaRPr lang="de-CH" altLang="hu-HU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C3125B98-43F1-469B-9676-F5D95145B80B}" type="slidenum">
              <a:rPr lang="hu-HU" altLang="hu-HU">
                <a:latin typeface="Arial" charset="0"/>
              </a:rPr>
              <a:pPr eaLnBrk="1" hangingPunct="1"/>
              <a:t>22</a:t>
            </a:fld>
            <a:endParaRPr lang="hu-HU" altLang="hu-HU">
              <a:latin typeface="Arial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eaLnBrk="1" hangingPunct="1"/>
            <a:r>
              <a:rPr lang="en-US" altLang="hu-HU" sz="1000" smtClean="0">
                <a:ea typeface="Arial Unicode MS" pitchFamily="34" charset="-128"/>
                <a:cs typeface="Arial Unicode MS" pitchFamily="34" charset="-128"/>
              </a:rPr>
              <a:t>The distinctive advantage of 800xA is its ability to provide your staff</a:t>
            </a:r>
            <a:r>
              <a:rPr lang="en-US" altLang="hu-HU" sz="1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—</a:t>
            </a:r>
            <a:r>
              <a:rPr lang="en-US" altLang="hu-HU" sz="1000" smtClean="0">
                <a:ea typeface="Arial Unicode MS" pitchFamily="34" charset="-128"/>
                <a:cs typeface="Arial Unicode MS" pitchFamily="34" charset="-128"/>
              </a:rPr>
              <a:t>everyone from operations to maintenance to management</a:t>
            </a:r>
            <a:r>
              <a:rPr lang="en-US" altLang="hu-HU" sz="1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—</a:t>
            </a:r>
            <a:r>
              <a:rPr lang="en-US" altLang="hu-HU" sz="1000" smtClean="0">
                <a:ea typeface="Arial Unicode MS" pitchFamily="34" charset="-128"/>
                <a:cs typeface="Arial Unicode MS" pitchFamily="34" charset="-128"/>
              </a:rPr>
              <a:t>with different real-time views of asset and process information. They have the information they need to make the best decisions for your business. </a:t>
            </a:r>
          </a:p>
          <a:p>
            <a:pPr eaLnBrk="1" hangingPunct="1"/>
            <a:r>
              <a:rPr lang="en-US" altLang="hu-HU" sz="1000" smtClean="0">
                <a:solidFill>
                  <a:srgbClr val="231F2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 </a:t>
            </a:r>
            <a:endParaRPr lang="en-US" altLang="hu-HU" sz="1000" smtClean="0">
              <a:solidFill>
                <a:srgbClr val="231F2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altLang="hu-HU" sz="1000" smtClean="0">
                <a:ea typeface="Arial Unicode MS" pitchFamily="34" charset="-128"/>
                <a:cs typeface="Arial Unicode MS" pitchFamily="34" charset="-128"/>
              </a:rPr>
              <a:t>Every automation product and system is based on the same underlying 800xA architecture. Each automation solution we deliver provides many benefits, including:</a:t>
            </a:r>
            <a:r>
              <a:rPr lang="en-US" altLang="hu-HU" sz="1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 </a:t>
            </a:r>
            <a:endParaRPr lang="en-US" altLang="hu-HU" sz="100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altLang="hu-HU" sz="1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altLang="hu-HU" sz="1000" smtClean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altLang="hu-HU" sz="1000" smtClean="0">
                <a:cs typeface="Times New Roman" pitchFamily="18" charset="0"/>
              </a:rPr>
              <a:t> </a:t>
            </a:r>
            <a:r>
              <a:rPr lang="en-US" altLang="hu-HU" sz="1000" smtClean="0">
                <a:ea typeface="Arial Unicode MS" pitchFamily="34" charset="-128"/>
                <a:cs typeface="Arial Unicode MS" pitchFamily="34" charset="-128"/>
              </a:rPr>
              <a:t>Ease of use and maintenance </a:t>
            </a:r>
          </a:p>
          <a:p>
            <a:pPr eaLnBrk="1" hangingPunct="1"/>
            <a:r>
              <a:rPr lang="en-US" altLang="hu-HU" sz="1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altLang="hu-HU" sz="1000" smtClean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altLang="hu-HU" sz="1000" smtClean="0">
                <a:cs typeface="Times New Roman" pitchFamily="18" charset="0"/>
              </a:rPr>
              <a:t> </a:t>
            </a:r>
            <a:r>
              <a:rPr lang="en-US" altLang="hu-HU" sz="1000" smtClean="0">
                <a:ea typeface="Arial Unicode MS" pitchFamily="34" charset="-128"/>
                <a:cs typeface="Arial Unicode MS" pitchFamily="34" charset="-128"/>
              </a:rPr>
              <a:t>Scalability and expandability</a:t>
            </a:r>
          </a:p>
          <a:p>
            <a:pPr eaLnBrk="1" hangingPunct="1"/>
            <a:r>
              <a:rPr lang="en-US" altLang="hu-HU" sz="1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altLang="hu-HU" sz="1000" smtClean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altLang="hu-HU" sz="1000" smtClean="0">
                <a:cs typeface="Times New Roman" pitchFamily="18" charset="0"/>
              </a:rPr>
              <a:t> </a:t>
            </a:r>
            <a:r>
              <a:rPr lang="en-US" altLang="hu-HU" sz="1000" smtClean="0">
                <a:ea typeface="Arial Unicode MS" pitchFamily="34" charset="-128"/>
                <a:cs typeface="Arial Unicode MS" pitchFamily="34" charset="-128"/>
              </a:rPr>
              <a:t>Immediate access to process and maintenance information</a:t>
            </a:r>
          </a:p>
          <a:p>
            <a:pPr eaLnBrk="1" hangingPunct="1"/>
            <a:r>
              <a:rPr lang="en-US" altLang="hu-HU" sz="1000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altLang="hu-HU" sz="1000" smtClean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altLang="hu-HU" sz="1000" smtClean="0">
                <a:cs typeface="Times New Roman" pitchFamily="18" charset="0"/>
              </a:rPr>
              <a:t> </a:t>
            </a:r>
            <a:r>
              <a:rPr lang="en-US" altLang="hu-HU" sz="1000" smtClean="0">
                <a:ea typeface="Arial Unicode MS" pitchFamily="34" charset="-128"/>
                <a:cs typeface="Arial Unicode MS" pitchFamily="34" charset="-128"/>
              </a:rPr>
              <a:t>Open interoperability and flexible connectivity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A2E91-5191-46A2-A910-040F29C0D49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2E8FE-812A-480E-8D55-3F2B0DFE1C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AB38-85CA-4D49-AFED-DD09BE8C565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C506-9D17-4BE5-B8C6-860B4C72B16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FCB3D-D228-48A5-B61B-80FE6A3DBBC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AD784-4077-453B-A24D-67C743D3BDC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B302-FC5B-46E3-8CCB-251B90C4A52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6D5ED-04AD-49E0-BF60-FC00C09A0A0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A72CD-45EF-40E7-92AA-83E8623C98F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111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>
                <a:solidFill>
                  <a:prstClr val="white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>
                <a:solidFill>
                  <a:prstClr val="white"/>
                </a:solidFill>
              </a:endParaRPr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B4679-473D-4CCF-BA86-A321E28C092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7D606-9B50-4673-B484-E600AA6B99A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DF15C-E2E7-4B71-B9FC-6F12C3D559D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F48FA-4CBF-4DA7-A33A-B9A70132DA0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A0B41-2601-4366-B8C7-338ABF3F550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60CC6-4627-4277-9EE2-0EF414BCEC4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4BDFE-398E-4809-A11E-2E66576A2F4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E6C92-A617-4E9A-8765-9FD76552226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BF3EB-FFDE-4C22-B445-0AC20307486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0DECC5D-2A78-4B6E-B918-4A73F116433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  <p:sldLayoutId id="2147483698" r:id="rId12"/>
    <p:sldLayoutId id="2147483697" r:id="rId13"/>
    <p:sldLayoutId id="2147483696" r:id="rId14"/>
    <p:sldLayoutId id="2147483695" r:id="rId15"/>
    <p:sldLayoutId id="2147483694" r:id="rId16"/>
    <p:sldLayoutId id="2147483711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25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5475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fld id="{127DE5BA-B403-470C-8D28-180F54826C4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9.png"/><Relationship Id="rId26" Type="http://schemas.openxmlformats.org/officeDocument/2006/relationships/image" Target="../media/image29.png"/><Relationship Id="rId39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.png"/><Relationship Id="rId34" Type="http://schemas.openxmlformats.org/officeDocument/2006/relationships/oleObject" Target="../embeddings/oleObject10.bin"/><Relationship Id="rId42" Type="http://schemas.openxmlformats.org/officeDocument/2006/relationships/oleObject" Target="../embeddings/oleObject18.bin"/><Relationship Id="rId47" Type="http://schemas.openxmlformats.org/officeDocument/2006/relationships/oleObject" Target="../embeddings/oleObject22.bin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5.bin"/><Relationship Id="rId33" Type="http://schemas.openxmlformats.org/officeDocument/2006/relationships/image" Target="../media/image30.png"/><Relationship Id="rId38" Type="http://schemas.openxmlformats.org/officeDocument/2006/relationships/oleObject" Target="../embeddings/oleObject14.bin"/><Relationship Id="rId46" Type="http://schemas.openxmlformats.org/officeDocument/2006/relationships/image" Target="../media/image31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jpeg"/><Relationship Id="rId20" Type="http://schemas.openxmlformats.org/officeDocument/2006/relationships/oleObject" Target="../embeddings/oleObject2.bin"/><Relationship Id="rId29" Type="http://schemas.openxmlformats.org/officeDocument/2006/relationships/oleObject" Target="../embeddings/oleObject7.bin"/><Relationship Id="rId41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oleObject" Target="../embeddings/oleObject4.bin"/><Relationship Id="rId32" Type="http://schemas.openxmlformats.org/officeDocument/2006/relationships/oleObject" Target="../embeddings/oleObject9.bin"/><Relationship Id="rId37" Type="http://schemas.openxmlformats.org/officeDocument/2006/relationships/oleObject" Target="../embeddings/oleObject13.bin"/><Relationship Id="rId40" Type="http://schemas.openxmlformats.org/officeDocument/2006/relationships/oleObject" Target="../embeddings/oleObject16.bin"/><Relationship Id="rId45" Type="http://schemas.openxmlformats.org/officeDocument/2006/relationships/oleObject" Target="../embeddings/oleObject21.bin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23" Type="http://schemas.openxmlformats.org/officeDocument/2006/relationships/image" Target="../media/image11.png"/><Relationship Id="rId28" Type="http://schemas.openxmlformats.org/officeDocument/2006/relationships/image" Target="../media/image12.png"/><Relationship Id="rId36" Type="http://schemas.openxmlformats.org/officeDocument/2006/relationships/oleObject" Target="../embeddings/oleObject12.bin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31" Type="http://schemas.openxmlformats.org/officeDocument/2006/relationships/oleObject" Target="../embeddings/oleObject8.bin"/><Relationship Id="rId44" Type="http://schemas.openxmlformats.org/officeDocument/2006/relationships/oleObject" Target="../embeddings/oleObject20.bin"/><Relationship Id="rId4" Type="http://schemas.openxmlformats.org/officeDocument/2006/relationships/image" Target="../media/image15.png"/><Relationship Id="rId9" Type="http://schemas.openxmlformats.org/officeDocument/2006/relationships/image" Target="../media/image20.wmf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3.bin"/><Relationship Id="rId27" Type="http://schemas.openxmlformats.org/officeDocument/2006/relationships/oleObject" Target="../embeddings/oleObject6.bin"/><Relationship Id="rId30" Type="http://schemas.openxmlformats.org/officeDocument/2006/relationships/image" Target="../media/image13.png"/><Relationship Id="rId35" Type="http://schemas.openxmlformats.org/officeDocument/2006/relationships/oleObject" Target="../embeddings/oleObject11.bin"/><Relationship Id="rId43" Type="http://schemas.openxmlformats.org/officeDocument/2006/relationships/oleObject" Target="../embeddings/oleObject19.bin"/><Relationship Id="rId48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125" y="684213"/>
            <a:ext cx="7772400" cy="80962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Automatika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6213" y="1673225"/>
            <a:ext cx="6400800" cy="76517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Klasszikus szabályozás elmélet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309688" y="2484438"/>
            <a:ext cx="6661150" cy="166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 smtClean="0">
                <a:latin typeface="Times New Roman" pitchFamily="18" charset="0"/>
              </a:rPr>
              <a:t>IX.</a:t>
            </a:r>
            <a:endParaRPr lang="hu-HU" altLang="hu-HU" sz="3200" dirty="0">
              <a:latin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 dirty="0" smtClean="0">
                <a:latin typeface="Times New Roman" pitchFamily="18" charset="0"/>
              </a:rPr>
              <a:t>Ipari irányító berendezések</a:t>
            </a:r>
            <a:endParaRPr lang="hu-HU" altLang="hu-HU" sz="3200" dirty="0">
              <a:latin typeface="Times New Roman" pitchFamily="18" charset="0"/>
            </a:endParaRPr>
          </a:p>
        </p:txBody>
      </p:sp>
      <p:pic>
        <p:nvPicPr>
          <p:cNvPr id="21508" name="Ké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4005263"/>
            <a:ext cx="631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5224463"/>
            <a:ext cx="3314700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hu-HU" altLang="hu-HU" kern="0" smtClean="0">
                <a:effectLst/>
                <a:latin typeface="Times New Roman" pitchFamily="18" charset="0"/>
              </a:rPr>
              <a:t>Óbudai Egyetem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altLang="hu-HU" sz="2400" kern="0" smtClean="0">
                <a:effectLst/>
                <a:latin typeface="Times New Roman" pitchFamily="18" charset="0"/>
              </a:rPr>
              <a:t>Dr. Neszveda József</a:t>
            </a:r>
            <a:endParaRPr lang="hu-HU" altLang="hu-HU" sz="2400" kern="0" dirty="0" smtClean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8291512" cy="70485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Az IEC 61131-3 szabvány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3600" smtClean="0">
                <a:latin typeface="Times New Roman" pitchFamily="18" charset="0"/>
              </a:rPr>
              <a:t>Elsődlegesen a PLC gyártók dolgozták ki.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Open PLC program 1995!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Gazdaságossági megfontolásból az ipari számítógépekben és részben a folyamatirányítókban is alkalmazzák az utóbbi időben</a:t>
            </a:r>
            <a:r>
              <a:rPr lang="hu-HU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3600" smtClean="0">
                <a:latin typeface="Times New Roman" pitchFamily="18" charset="0"/>
              </a:rPr>
              <a:t>A gyártó függő egyedi elemek.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400" smtClean="0">
                <a:latin typeface="Times New Roman" pitchFamily="18" charset="0"/>
              </a:rPr>
              <a:t>Fejlesztői szoftver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400" smtClean="0">
                <a:latin typeface="Times New Roman" pitchFamily="18" charset="0"/>
              </a:rPr>
              <a:t>A gyártó által felkínált szubrutinok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(funkcióblokkok, függvények)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400" smtClean="0">
                <a:latin typeface="Times New Roman" pitchFamily="18" charset="0"/>
              </a:rPr>
              <a:t>PLC szimulátor</a:t>
            </a:r>
          </a:p>
        </p:txBody>
      </p:sp>
    </p:spTree>
    <p:extLst>
      <p:ext uri="{BB962C8B-B14F-4D97-AF65-F5344CB8AC3E}">
        <p14:creationId xmlns:p14="http://schemas.microsoft.com/office/powerpoint/2010/main" val="85400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A szabványos programozási nyelvek</a:t>
            </a:r>
            <a:br>
              <a:rPr lang="hu-HU" sz="40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A program alapegysége a szekvencia</a:t>
            </a:r>
            <a:endParaRPr lang="hu-HU" sz="4000" smtClean="0">
              <a:latin typeface="Times New Roman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679950"/>
          </a:xfrm>
        </p:spPr>
        <p:txBody>
          <a:bodyPr/>
          <a:lstStyle/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Utasítássoros IL</a:t>
            </a:r>
            <a:br>
              <a:rPr lang="hu-HU" smtClean="0">
                <a:latin typeface="Times New Roman" pitchFamily="18" charset="0"/>
              </a:rPr>
            </a:br>
            <a:r>
              <a:rPr lang="hu-HU" sz="2000" smtClean="0">
                <a:latin typeface="Times New Roman" pitchFamily="18" charset="0"/>
              </a:rPr>
              <a:t>Makró assembler</a:t>
            </a:r>
            <a:endParaRPr lang="hu-HU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Strukturált szöveg ST</a:t>
            </a:r>
            <a:br>
              <a:rPr lang="hu-HU" smtClean="0">
                <a:latin typeface="Times New Roman" pitchFamily="18" charset="0"/>
              </a:rPr>
            </a:br>
            <a:r>
              <a:rPr lang="hu-HU" sz="2000" smtClean="0">
                <a:latin typeface="Times New Roman" pitchFamily="18" charset="0"/>
              </a:rPr>
              <a:t>Magas szintű Pascal jellegű</a:t>
            </a:r>
            <a:endParaRPr lang="hu-HU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Létra diagram LD</a:t>
            </a:r>
            <a:br>
              <a:rPr lang="hu-HU" smtClean="0">
                <a:latin typeface="Times New Roman" pitchFamily="18" charset="0"/>
              </a:rPr>
            </a:br>
            <a:r>
              <a:rPr lang="hu-HU" sz="2000" smtClean="0">
                <a:latin typeface="Times New Roman" pitchFamily="18" charset="0"/>
              </a:rPr>
              <a:t>Kontaktus logika</a:t>
            </a:r>
            <a:endParaRPr lang="hu-HU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Funkcióblokk diagram FBD</a:t>
            </a:r>
            <a:br>
              <a:rPr lang="hu-HU" smtClean="0">
                <a:latin typeface="Times New Roman" pitchFamily="18" charset="0"/>
              </a:rPr>
            </a:br>
            <a:r>
              <a:rPr lang="hu-HU" sz="2000" smtClean="0">
                <a:latin typeface="Times New Roman" pitchFamily="18" charset="0"/>
              </a:rPr>
              <a:t>Digitális áramkörtechnika</a:t>
            </a:r>
            <a:endParaRPr lang="hu-HU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Funkció térképes FC</a:t>
            </a:r>
            <a:br>
              <a:rPr lang="hu-HU" smtClean="0">
                <a:latin typeface="Times New Roman" pitchFamily="18" charset="0"/>
              </a:rPr>
            </a:br>
            <a:r>
              <a:rPr lang="hu-HU" sz="2000" smtClean="0">
                <a:latin typeface="Times New Roman" pitchFamily="18" charset="0"/>
              </a:rPr>
              <a:t>SFC és CFC objektum orientált nyelvek</a:t>
            </a:r>
            <a:r>
              <a:rPr lang="hu-HU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50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18488" cy="1138237"/>
          </a:xfrm>
        </p:spPr>
        <p:txBody>
          <a:bodyPr/>
          <a:lstStyle/>
          <a:p>
            <a:pPr eaLnBrk="1" hangingPunct="1">
              <a:defRPr/>
            </a:pPr>
            <a:r>
              <a:rPr lang="hu-HU" sz="3200" smtClean="0">
                <a:latin typeface="Times New Roman" pitchFamily="18" charset="0"/>
              </a:rPr>
              <a:t>A PLC-ben futó felhasználói program szerkezete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900113" y="1484313"/>
            <a:ext cx="12954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Alap taszk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00113" y="2779713"/>
            <a:ext cx="12954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Periodikus</a:t>
            </a:r>
            <a:br>
              <a:rPr lang="hu-HU" altLang="hu-HU" sz="2400"/>
            </a:br>
            <a:r>
              <a:rPr lang="hu-HU" altLang="hu-HU" sz="2400"/>
              <a:t>taszk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900113" y="4076700"/>
            <a:ext cx="12954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Esemény</a:t>
            </a:r>
            <a:br>
              <a:rPr lang="hu-HU" altLang="hu-HU" sz="2400"/>
            </a:br>
            <a:r>
              <a:rPr lang="hu-HU" altLang="hu-HU" sz="2400"/>
              <a:t>taszk</a:t>
            </a: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900113" y="5373688"/>
            <a:ext cx="12954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Rendszer</a:t>
            </a:r>
            <a:br>
              <a:rPr lang="hu-HU" altLang="hu-HU" sz="2400"/>
            </a:br>
            <a:r>
              <a:rPr lang="hu-HU" altLang="hu-HU" sz="2400"/>
              <a:t>taszk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468313" y="1484313"/>
            <a:ext cx="0" cy="46085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179388" y="1125538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Prioritás</a:t>
            </a: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2195513" y="1484313"/>
            <a:ext cx="1368425" cy="504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Program A1</a:t>
            </a:r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2195513" y="2276475"/>
            <a:ext cx="1368425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Program An</a:t>
            </a:r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2195513" y="4076700"/>
            <a:ext cx="1368425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Program E1</a:t>
            </a:r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2195513" y="4868863"/>
            <a:ext cx="1368425" cy="287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Program En</a:t>
            </a:r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2195513" y="6165850"/>
            <a:ext cx="1368425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ProgramRn</a:t>
            </a: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2195513" y="5373688"/>
            <a:ext cx="1368425" cy="287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Program R1</a:t>
            </a:r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2195513" y="3429000"/>
            <a:ext cx="1368425" cy="43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Program Pn</a:t>
            </a:r>
          </a:p>
        </p:txBody>
      </p:sp>
      <p:sp>
        <p:nvSpPr>
          <p:cNvPr id="13328" name="Rectangle 18"/>
          <p:cNvSpPr>
            <a:spLocks noChangeArrowheads="1"/>
          </p:cNvSpPr>
          <p:nvPr/>
        </p:nvSpPr>
        <p:spPr bwMode="auto">
          <a:xfrm>
            <a:off x="2195513" y="2781300"/>
            <a:ext cx="1368425" cy="287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Program P1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4787900" y="1484313"/>
            <a:ext cx="187325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Funkció blokk 1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4787900" y="2276475"/>
            <a:ext cx="187325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Funkció blokk x</a:t>
            </a:r>
          </a:p>
        </p:txBody>
      </p:sp>
      <p:sp>
        <p:nvSpPr>
          <p:cNvPr id="13331" name="Rectangle 23"/>
          <p:cNvSpPr>
            <a:spLocks noChangeArrowheads="1"/>
          </p:cNvSpPr>
          <p:nvPr/>
        </p:nvSpPr>
        <p:spPr bwMode="auto">
          <a:xfrm>
            <a:off x="4787900" y="3141663"/>
            <a:ext cx="187325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Funkció blokk N</a:t>
            </a:r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V="1">
            <a:off x="3563938" y="1484313"/>
            <a:ext cx="1223962" cy="1444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 flipV="1">
            <a:off x="3563938" y="1628775"/>
            <a:ext cx="1223962" cy="144463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V="1">
            <a:off x="3563938" y="1484313"/>
            <a:ext cx="1223962" cy="8651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3563938" y="1773238"/>
            <a:ext cx="1223962" cy="5762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V="1">
            <a:off x="3563938" y="3141663"/>
            <a:ext cx="1223962" cy="10080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3492500" y="3429000"/>
            <a:ext cx="1295400" cy="792163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V="1">
            <a:off x="3563938" y="2276475"/>
            <a:ext cx="1223962" cy="144463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 flipV="1">
            <a:off x="3563938" y="2420938"/>
            <a:ext cx="1223962" cy="1444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>
            <a:off x="3563938" y="1773238"/>
            <a:ext cx="1223962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 flipV="1">
            <a:off x="3563938" y="1773238"/>
            <a:ext cx="1223962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4787900" y="3573463"/>
            <a:ext cx="187325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Függvény N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787900" y="2636838"/>
            <a:ext cx="187325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Függvény x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4787900" y="1844675"/>
            <a:ext cx="187325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Függvény 1</a:t>
            </a:r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V="1">
            <a:off x="3563938" y="1844675"/>
            <a:ext cx="1223962" cy="1008063"/>
          </a:xfrm>
          <a:prstGeom prst="line">
            <a:avLst/>
          </a:prstGeom>
          <a:noFill/>
          <a:ln w="12700">
            <a:solidFill>
              <a:srgbClr val="FFCC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3563938" y="2133600"/>
            <a:ext cx="1223962" cy="719138"/>
          </a:xfrm>
          <a:prstGeom prst="line">
            <a:avLst/>
          </a:prstGeom>
          <a:noFill/>
          <a:ln w="12700">
            <a:solidFill>
              <a:srgbClr val="FFCC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V="1">
            <a:off x="3563938" y="2636838"/>
            <a:ext cx="1223962" cy="360362"/>
          </a:xfrm>
          <a:prstGeom prst="line">
            <a:avLst/>
          </a:prstGeom>
          <a:noFill/>
          <a:ln w="12700">
            <a:solidFill>
              <a:srgbClr val="FFCC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3563938" y="2924175"/>
            <a:ext cx="1223962" cy="144463"/>
          </a:xfrm>
          <a:prstGeom prst="line">
            <a:avLst/>
          </a:prstGeom>
          <a:noFill/>
          <a:ln w="12700">
            <a:solidFill>
              <a:srgbClr val="FFCC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V="1">
            <a:off x="3563938" y="3573463"/>
            <a:ext cx="1223962" cy="1368425"/>
          </a:xfrm>
          <a:prstGeom prst="line">
            <a:avLst/>
          </a:prstGeom>
          <a:noFill/>
          <a:ln w="12700">
            <a:solidFill>
              <a:srgbClr val="FFCC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3492500" y="3860800"/>
            <a:ext cx="1295400" cy="1081088"/>
          </a:xfrm>
          <a:prstGeom prst="line">
            <a:avLst/>
          </a:prstGeom>
          <a:noFill/>
          <a:ln w="12700">
            <a:solidFill>
              <a:srgbClr val="FFCC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7235825" y="1484313"/>
            <a:ext cx="1368425" cy="2873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Adat FB1/1</a:t>
            </a:r>
          </a:p>
        </p:txBody>
      </p:sp>
      <p:sp>
        <p:nvSpPr>
          <p:cNvPr id="13352" name="Rectangle 44"/>
          <p:cNvSpPr>
            <a:spLocks noChangeArrowheads="1"/>
          </p:cNvSpPr>
          <p:nvPr/>
        </p:nvSpPr>
        <p:spPr bwMode="auto">
          <a:xfrm>
            <a:off x="7235825" y="1773238"/>
            <a:ext cx="1368425" cy="2873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Adat FB1/2</a:t>
            </a:r>
          </a:p>
        </p:txBody>
      </p:sp>
      <p:sp>
        <p:nvSpPr>
          <p:cNvPr id="13353" name="Rectangle 45"/>
          <p:cNvSpPr>
            <a:spLocks noChangeArrowheads="1"/>
          </p:cNvSpPr>
          <p:nvPr/>
        </p:nvSpPr>
        <p:spPr bwMode="auto">
          <a:xfrm>
            <a:off x="7235825" y="2060575"/>
            <a:ext cx="1368425" cy="28733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b="1">
                <a:solidFill>
                  <a:schemeClr val="bg2"/>
                </a:solidFill>
              </a:rPr>
              <a:t>Adat FB1/3</a:t>
            </a:r>
          </a:p>
        </p:txBody>
      </p:sp>
      <p:sp>
        <p:nvSpPr>
          <p:cNvPr id="13354" name="Line 46"/>
          <p:cNvSpPr>
            <a:spLocks noChangeShapeType="1"/>
          </p:cNvSpPr>
          <p:nvPr/>
        </p:nvSpPr>
        <p:spPr bwMode="auto">
          <a:xfrm>
            <a:off x="6659563" y="17002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55" name="Line 47"/>
          <p:cNvSpPr>
            <a:spLocks noChangeShapeType="1"/>
          </p:cNvSpPr>
          <p:nvPr/>
        </p:nvSpPr>
        <p:spPr bwMode="auto">
          <a:xfrm>
            <a:off x="6659563" y="1700213"/>
            <a:ext cx="5762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56" name="Line 48"/>
          <p:cNvSpPr>
            <a:spLocks noChangeShapeType="1"/>
          </p:cNvSpPr>
          <p:nvPr/>
        </p:nvSpPr>
        <p:spPr bwMode="auto">
          <a:xfrm>
            <a:off x="6659563" y="1700213"/>
            <a:ext cx="576262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57" name="Line 49"/>
          <p:cNvSpPr>
            <a:spLocks noChangeShapeType="1"/>
          </p:cNvSpPr>
          <p:nvPr/>
        </p:nvSpPr>
        <p:spPr bwMode="auto">
          <a:xfrm flipH="1">
            <a:off x="6659563" y="15573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58" name="Line 50"/>
          <p:cNvSpPr>
            <a:spLocks noChangeShapeType="1"/>
          </p:cNvSpPr>
          <p:nvPr/>
        </p:nvSpPr>
        <p:spPr bwMode="auto">
          <a:xfrm flipH="1" flipV="1">
            <a:off x="6659563" y="1557338"/>
            <a:ext cx="5762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59" name="Line 51"/>
          <p:cNvSpPr>
            <a:spLocks noChangeShapeType="1"/>
          </p:cNvSpPr>
          <p:nvPr/>
        </p:nvSpPr>
        <p:spPr bwMode="auto">
          <a:xfrm flipH="1" flipV="1">
            <a:off x="6659563" y="1557338"/>
            <a:ext cx="5762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60" name="Text Box 53"/>
          <p:cNvSpPr txBox="1">
            <a:spLocks noChangeArrowheads="1"/>
          </p:cNvSpPr>
          <p:nvPr/>
        </p:nvSpPr>
        <p:spPr bwMode="auto">
          <a:xfrm>
            <a:off x="3851275" y="5300663"/>
            <a:ext cx="475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>
                <a:latin typeface="Times New Roman" pitchFamily="18" charset="0"/>
              </a:rPr>
              <a:t>A rendszer programok tartják a kapcsolatot a kezelővel, kezelik a hibákat, stb.</a:t>
            </a:r>
          </a:p>
        </p:txBody>
      </p:sp>
    </p:spTree>
    <p:extLst>
      <p:ext uri="{BB962C8B-B14F-4D97-AF65-F5344CB8AC3E}">
        <p14:creationId xmlns:p14="http://schemas.microsoft.com/office/powerpoint/2010/main" val="211315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Programok, funkcióblokkok, függvények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7075"/>
          </a:xfrm>
        </p:spPr>
        <p:txBody>
          <a:bodyPr/>
          <a:lstStyle/>
          <a:p>
            <a:pPr eaLnBrk="1" hangingPunct="1">
              <a:defRPr/>
            </a:pPr>
            <a:r>
              <a:rPr lang="hu-HU" sz="2800" smtClean="0">
                <a:latin typeface="Times New Roman" pitchFamily="18" charset="0"/>
              </a:rPr>
              <a:t>A programok bármelyik nyelven megírhatók. Egy alkalmazáson belül sem kell azonos nyelven íródniuk.</a:t>
            </a:r>
          </a:p>
          <a:p>
            <a:pPr eaLnBrk="1" hangingPunct="1">
              <a:defRPr/>
            </a:pPr>
            <a:r>
              <a:rPr lang="hu-HU" sz="2800" smtClean="0">
                <a:latin typeface="Times New Roman" pitchFamily="18" charset="0"/>
              </a:rPr>
              <a:t>A funkció blokkok jól tesztelt szubrutinok! Több bemeneti és kimeneti változója lehet, és az adattáblájuk bármelyik programból elérhetők.</a:t>
            </a:r>
          </a:p>
          <a:p>
            <a:pPr eaLnBrk="1" hangingPunct="1">
              <a:defRPr/>
            </a:pPr>
            <a:r>
              <a:rPr lang="hu-HU" sz="2800" smtClean="0">
                <a:latin typeface="Times New Roman" pitchFamily="18" charset="0"/>
              </a:rPr>
              <a:t>A függvények jól tesztelt szubrutinok! Több bemeneti és egy kimeneti változója lehet. A függvény eredménye a munkaregiszterben keletkezik, és azonnal fel kell dolgozni.</a:t>
            </a:r>
          </a:p>
        </p:txBody>
      </p:sp>
    </p:spTree>
    <p:extLst>
      <p:ext uri="{BB962C8B-B14F-4D97-AF65-F5344CB8AC3E}">
        <p14:creationId xmlns:p14="http://schemas.microsoft.com/office/powerpoint/2010/main" val="288572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6250"/>
            <a:ext cx="8218487" cy="865188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A programok hozzáférése a CPU-hoz</a:t>
            </a:r>
          </a:p>
        </p:txBody>
      </p:sp>
      <p:grpSp>
        <p:nvGrpSpPr>
          <p:cNvPr id="15363" name="Group 7"/>
          <p:cNvGrpSpPr>
            <a:grpSpLocks/>
          </p:cNvGrpSpPr>
          <p:nvPr/>
        </p:nvGrpSpPr>
        <p:grpSpPr bwMode="auto">
          <a:xfrm>
            <a:off x="1258888" y="1916113"/>
            <a:ext cx="7200900" cy="358775"/>
            <a:chOff x="793" y="1344"/>
            <a:chExt cx="4536" cy="226"/>
          </a:xfrm>
        </p:grpSpPr>
        <p:sp>
          <p:nvSpPr>
            <p:cNvPr id="15410" name="Line 5"/>
            <p:cNvSpPr>
              <a:spLocks noChangeShapeType="1"/>
            </p:cNvSpPr>
            <p:nvPr/>
          </p:nvSpPr>
          <p:spPr bwMode="auto">
            <a:xfrm>
              <a:off x="793" y="1570"/>
              <a:ext cx="4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411" name="Text Box 6"/>
            <p:cNvSpPr txBox="1">
              <a:spLocks noChangeArrowheads="1"/>
            </p:cNvSpPr>
            <p:nvPr/>
          </p:nvSpPr>
          <p:spPr bwMode="auto">
            <a:xfrm>
              <a:off x="5239" y="1344"/>
              <a:ext cx="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u-HU" altLang="hu-HU" sz="2000" b="1"/>
                <a:t>t</a:t>
              </a:r>
            </a:p>
          </p:txBody>
        </p:sp>
      </p:grpSp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1258888" y="3163888"/>
            <a:ext cx="7200900" cy="358775"/>
            <a:chOff x="793" y="1344"/>
            <a:chExt cx="4536" cy="226"/>
          </a:xfrm>
        </p:grpSpPr>
        <p:sp>
          <p:nvSpPr>
            <p:cNvPr id="15408" name="Line 9"/>
            <p:cNvSpPr>
              <a:spLocks noChangeShapeType="1"/>
            </p:cNvSpPr>
            <p:nvPr/>
          </p:nvSpPr>
          <p:spPr bwMode="auto">
            <a:xfrm>
              <a:off x="793" y="1570"/>
              <a:ext cx="4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409" name="Text Box 10"/>
            <p:cNvSpPr txBox="1">
              <a:spLocks noChangeArrowheads="1"/>
            </p:cNvSpPr>
            <p:nvPr/>
          </p:nvSpPr>
          <p:spPr bwMode="auto">
            <a:xfrm>
              <a:off x="5239" y="1344"/>
              <a:ext cx="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u-HU" altLang="hu-HU" sz="2000" b="1"/>
                <a:t>t</a:t>
              </a:r>
            </a:p>
          </p:txBody>
        </p:sp>
      </p:grpSp>
      <p:grpSp>
        <p:nvGrpSpPr>
          <p:cNvPr id="15365" name="Group 11"/>
          <p:cNvGrpSpPr>
            <a:grpSpLocks/>
          </p:cNvGrpSpPr>
          <p:nvPr/>
        </p:nvGrpSpPr>
        <p:grpSpPr bwMode="auto">
          <a:xfrm>
            <a:off x="1258888" y="4365625"/>
            <a:ext cx="7200900" cy="358775"/>
            <a:chOff x="793" y="1344"/>
            <a:chExt cx="4536" cy="226"/>
          </a:xfrm>
        </p:grpSpPr>
        <p:sp>
          <p:nvSpPr>
            <p:cNvPr id="15406" name="Line 12"/>
            <p:cNvSpPr>
              <a:spLocks noChangeShapeType="1"/>
            </p:cNvSpPr>
            <p:nvPr/>
          </p:nvSpPr>
          <p:spPr bwMode="auto">
            <a:xfrm>
              <a:off x="793" y="1570"/>
              <a:ext cx="4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407" name="Text Box 13"/>
            <p:cNvSpPr txBox="1">
              <a:spLocks noChangeArrowheads="1"/>
            </p:cNvSpPr>
            <p:nvPr/>
          </p:nvSpPr>
          <p:spPr bwMode="auto">
            <a:xfrm>
              <a:off x="5239" y="1344"/>
              <a:ext cx="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u-HU" altLang="hu-HU" sz="2000" b="1"/>
                <a:t>t</a:t>
              </a:r>
            </a:p>
          </p:txBody>
        </p:sp>
      </p:grpSp>
      <p:grpSp>
        <p:nvGrpSpPr>
          <p:cNvPr id="15366" name="Group 14"/>
          <p:cNvGrpSpPr>
            <a:grpSpLocks/>
          </p:cNvGrpSpPr>
          <p:nvPr/>
        </p:nvGrpSpPr>
        <p:grpSpPr bwMode="auto">
          <a:xfrm>
            <a:off x="1258888" y="5661025"/>
            <a:ext cx="7200900" cy="358775"/>
            <a:chOff x="793" y="1344"/>
            <a:chExt cx="4536" cy="226"/>
          </a:xfrm>
        </p:grpSpPr>
        <p:sp>
          <p:nvSpPr>
            <p:cNvPr id="15404" name="Line 15"/>
            <p:cNvSpPr>
              <a:spLocks noChangeShapeType="1"/>
            </p:cNvSpPr>
            <p:nvPr/>
          </p:nvSpPr>
          <p:spPr bwMode="auto">
            <a:xfrm>
              <a:off x="793" y="1570"/>
              <a:ext cx="4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405" name="Text Box 16"/>
            <p:cNvSpPr txBox="1">
              <a:spLocks noChangeArrowheads="1"/>
            </p:cNvSpPr>
            <p:nvPr/>
          </p:nvSpPr>
          <p:spPr bwMode="auto">
            <a:xfrm>
              <a:off x="5239" y="1344"/>
              <a:ext cx="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u-HU" altLang="hu-HU" sz="2000" b="1"/>
                <a:t>t</a:t>
              </a:r>
            </a:p>
          </p:txBody>
        </p:sp>
      </p:grpSp>
      <p:sp>
        <p:nvSpPr>
          <p:cNvPr id="15367" name="Text Box 17"/>
          <p:cNvSpPr txBox="1">
            <a:spLocks noChangeArrowheads="1"/>
          </p:cNvSpPr>
          <p:nvPr/>
        </p:nvSpPr>
        <p:spPr bwMode="auto">
          <a:xfrm>
            <a:off x="755650" y="1989138"/>
            <a:ext cx="2159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82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/>
              <a:t>A</a:t>
            </a:r>
          </a:p>
        </p:txBody>
      </p:sp>
      <p:sp>
        <p:nvSpPr>
          <p:cNvPr id="15368" name="Text Box 18"/>
          <p:cNvSpPr txBox="1">
            <a:spLocks noChangeArrowheads="1"/>
          </p:cNvSpPr>
          <p:nvPr/>
        </p:nvSpPr>
        <p:spPr bwMode="auto">
          <a:xfrm>
            <a:off x="827088" y="3284538"/>
            <a:ext cx="2159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82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/>
              <a:t>P</a:t>
            </a:r>
          </a:p>
        </p:txBody>
      </p:sp>
      <p:sp>
        <p:nvSpPr>
          <p:cNvPr id="15369" name="Text Box 19"/>
          <p:cNvSpPr txBox="1">
            <a:spLocks noChangeArrowheads="1"/>
          </p:cNvSpPr>
          <p:nvPr/>
        </p:nvSpPr>
        <p:spPr bwMode="auto">
          <a:xfrm>
            <a:off x="827088" y="4508500"/>
            <a:ext cx="2159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82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/>
              <a:t>E</a:t>
            </a:r>
          </a:p>
        </p:txBody>
      </p:sp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827088" y="5734050"/>
            <a:ext cx="2159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82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/>
              <a:t>R</a:t>
            </a:r>
          </a:p>
        </p:txBody>
      </p:sp>
      <p:sp>
        <p:nvSpPr>
          <p:cNvPr id="15371" name="Rectangle 21"/>
          <p:cNvSpPr>
            <a:spLocks noChangeArrowheads="1"/>
          </p:cNvSpPr>
          <p:nvPr/>
        </p:nvSpPr>
        <p:spPr bwMode="auto">
          <a:xfrm>
            <a:off x="1258888" y="1844675"/>
            <a:ext cx="287337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A1</a:t>
            </a:r>
          </a:p>
        </p:txBody>
      </p:sp>
      <p:sp>
        <p:nvSpPr>
          <p:cNvPr id="15372" name="Rectangle 22"/>
          <p:cNvSpPr>
            <a:spLocks noChangeArrowheads="1"/>
          </p:cNvSpPr>
          <p:nvPr/>
        </p:nvSpPr>
        <p:spPr bwMode="auto">
          <a:xfrm>
            <a:off x="1547813" y="1844675"/>
            <a:ext cx="287337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A2</a:t>
            </a:r>
          </a:p>
        </p:txBody>
      </p:sp>
      <p:sp>
        <p:nvSpPr>
          <p:cNvPr id="15373" name="Rectangle 23"/>
          <p:cNvSpPr>
            <a:spLocks noChangeArrowheads="1"/>
          </p:cNvSpPr>
          <p:nvPr/>
        </p:nvSpPr>
        <p:spPr bwMode="auto">
          <a:xfrm>
            <a:off x="1835150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A3</a:t>
            </a:r>
          </a:p>
        </p:txBody>
      </p:sp>
      <p:sp>
        <p:nvSpPr>
          <p:cNvPr id="15374" name="Rectangle 24"/>
          <p:cNvSpPr>
            <a:spLocks noChangeArrowheads="1"/>
          </p:cNvSpPr>
          <p:nvPr/>
        </p:nvSpPr>
        <p:spPr bwMode="auto">
          <a:xfrm>
            <a:off x="2124075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A1</a:t>
            </a:r>
          </a:p>
        </p:txBody>
      </p:sp>
      <p:sp>
        <p:nvSpPr>
          <p:cNvPr id="15375" name="Rectangle 25"/>
          <p:cNvSpPr>
            <a:spLocks noChangeArrowheads="1"/>
          </p:cNvSpPr>
          <p:nvPr/>
        </p:nvSpPr>
        <p:spPr bwMode="auto">
          <a:xfrm>
            <a:off x="2484438" y="3068638"/>
            <a:ext cx="287337" cy="433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P1</a:t>
            </a:r>
          </a:p>
        </p:txBody>
      </p:sp>
      <p:sp>
        <p:nvSpPr>
          <p:cNvPr id="15376" name="Rectangle 26"/>
          <p:cNvSpPr>
            <a:spLocks noChangeArrowheads="1"/>
          </p:cNvSpPr>
          <p:nvPr/>
        </p:nvSpPr>
        <p:spPr bwMode="auto">
          <a:xfrm>
            <a:off x="2771775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A2</a:t>
            </a:r>
          </a:p>
        </p:txBody>
      </p:sp>
      <p:sp>
        <p:nvSpPr>
          <p:cNvPr id="15377" name="Rectangle 27"/>
          <p:cNvSpPr>
            <a:spLocks noChangeArrowheads="1"/>
          </p:cNvSpPr>
          <p:nvPr/>
        </p:nvSpPr>
        <p:spPr bwMode="auto">
          <a:xfrm>
            <a:off x="3059113" y="1844675"/>
            <a:ext cx="287337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A3</a:t>
            </a:r>
          </a:p>
        </p:txBody>
      </p:sp>
      <p:sp>
        <p:nvSpPr>
          <p:cNvPr id="15378" name="Line 28"/>
          <p:cNvSpPr>
            <a:spLocks noChangeShapeType="1"/>
          </p:cNvSpPr>
          <p:nvPr/>
        </p:nvSpPr>
        <p:spPr bwMode="auto">
          <a:xfrm>
            <a:off x="2411413" y="2276475"/>
            <a:ext cx="730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flipV="1">
            <a:off x="2771775" y="22764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80" name="Rectangle 35"/>
          <p:cNvSpPr>
            <a:spLocks noChangeArrowheads="1"/>
          </p:cNvSpPr>
          <p:nvPr/>
        </p:nvSpPr>
        <p:spPr bwMode="auto">
          <a:xfrm>
            <a:off x="3346450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A1</a:t>
            </a:r>
          </a:p>
        </p:txBody>
      </p:sp>
      <p:sp>
        <p:nvSpPr>
          <p:cNvPr id="15381" name="Rectangle 36"/>
          <p:cNvSpPr>
            <a:spLocks noChangeArrowheads="1"/>
          </p:cNvSpPr>
          <p:nvPr/>
        </p:nvSpPr>
        <p:spPr bwMode="auto">
          <a:xfrm>
            <a:off x="3635375" y="1844675"/>
            <a:ext cx="144463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5382" name="Rectangle 37"/>
          <p:cNvSpPr>
            <a:spLocks noChangeArrowheads="1"/>
          </p:cNvSpPr>
          <p:nvPr/>
        </p:nvSpPr>
        <p:spPr bwMode="auto">
          <a:xfrm>
            <a:off x="3779838" y="3068638"/>
            <a:ext cx="142875" cy="433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15383" name="Rectangle 38"/>
          <p:cNvSpPr>
            <a:spLocks noChangeArrowheads="1"/>
          </p:cNvSpPr>
          <p:nvPr/>
        </p:nvSpPr>
        <p:spPr bwMode="auto">
          <a:xfrm>
            <a:off x="3995738" y="4292600"/>
            <a:ext cx="287337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E1</a:t>
            </a:r>
          </a:p>
        </p:txBody>
      </p:sp>
      <p:sp>
        <p:nvSpPr>
          <p:cNvPr id="15384" name="Rectangle 39"/>
          <p:cNvSpPr>
            <a:spLocks noChangeArrowheads="1"/>
          </p:cNvSpPr>
          <p:nvPr/>
        </p:nvSpPr>
        <p:spPr bwMode="auto">
          <a:xfrm>
            <a:off x="4284663" y="3068638"/>
            <a:ext cx="142875" cy="433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15385" name="Line 40"/>
          <p:cNvSpPr>
            <a:spLocks noChangeShapeType="1"/>
          </p:cNvSpPr>
          <p:nvPr/>
        </p:nvSpPr>
        <p:spPr bwMode="auto">
          <a:xfrm>
            <a:off x="3922713" y="3500438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86" name="Line 41"/>
          <p:cNvSpPr>
            <a:spLocks noChangeShapeType="1"/>
          </p:cNvSpPr>
          <p:nvPr/>
        </p:nvSpPr>
        <p:spPr bwMode="auto">
          <a:xfrm flipV="1">
            <a:off x="4284663" y="35004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87" name="Rectangle 42"/>
          <p:cNvSpPr>
            <a:spLocks noChangeArrowheads="1"/>
          </p:cNvSpPr>
          <p:nvPr/>
        </p:nvSpPr>
        <p:spPr bwMode="auto">
          <a:xfrm>
            <a:off x="6011863" y="1844675"/>
            <a:ext cx="142875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5388" name="Rectangle 43"/>
          <p:cNvSpPr>
            <a:spLocks noChangeArrowheads="1"/>
          </p:cNvSpPr>
          <p:nvPr/>
        </p:nvSpPr>
        <p:spPr bwMode="auto">
          <a:xfrm>
            <a:off x="4427538" y="1844675"/>
            <a:ext cx="144462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5389" name="Line 44"/>
          <p:cNvSpPr>
            <a:spLocks noChangeShapeType="1"/>
          </p:cNvSpPr>
          <p:nvPr/>
        </p:nvSpPr>
        <p:spPr bwMode="auto">
          <a:xfrm flipV="1">
            <a:off x="4427538" y="22764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90" name="Line 45"/>
          <p:cNvSpPr>
            <a:spLocks noChangeShapeType="1"/>
          </p:cNvSpPr>
          <p:nvPr/>
        </p:nvSpPr>
        <p:spPr bwMode="auto">
          <a:xfrm>
            <a:off x="3779838" y="22764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91" name="Rectangle 46"/>
          <p:cNvSpPr>
            <a:spLocks noChangeArrowheads="1"/>
          </p:cNvSpPr>
          <p:nvPr/>
        </p:nvSpPr>
        <p:spPr bwMode="auto">
          <a:xfrm>
            <a:off x="4572000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A3</a:t>
            </a:r>
          </a:p>
        </p:txBody>
      </p:sp>
      <p:sp>
        <p:nvSpPr>
          <p:cNvPr id="15392" name="Rectangle 47"/>
          <p:cNvSpPr>
            <a:spLocks noChangeArrowheads="1"/>
          </p:cNvSpPr>
          <p:nvPr/>
        </p:nvSpPr>
        <p:spPr bwMode="auto">
          <a:xfrm>
            <a:off x="4860925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A1</a:t>
            </a:r>
          </a:p>
        </p:txBody>
      </p:sp>
      <p:sp>
        <p:nvSpPr>
          <p:cNvPr id="15393" name="Rectangle 48"/>
          <p:cNvSpPr>
            <a:spLocks noChangeArrowheads="1"/>
          </p:cNvSpPr>
          <p:nvPr/>
        </p:nvSpPr>
        <p:spPr bwMode="auto">
          <a:xfrm>
            <a:off x="5148263" y="1844675"/>
            <a:ext cx="287337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A2</a:t>
            </a:r>
          </a:p>
        </p:txBody>
      </p:sp>
      <p:sp>
        <p:nvSpPr>
          <p:cNvPr id="15394" name="Rectangle 49"/>
          <p:cNvSpPr>
            <a:spLocks noChangeArrowheads="1"/>
          </p:cNvSpPr>
          <p:nvPr/>
        </p:nvSpPr>
        <p:spPr bwMode="auto">
          <a:xfrm>
            <a:off x="5435600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A3</a:t>
            </a:r>
          </a:p>
        </p:txBody>
      </p:sp>
      <p:sp>
        <p:nvSpPr>
          <p:cNvPr id="15395" name="Rectangle 50"/>
          <p:cNvSpPr>
            <a:spLocks noChangeArrowheads="1"/>
          </p:cNvSpPr>
          <p:nvPr/>
        </p:nvSpPr>
        <p:spPr bwMode="auto">
          <a:xfrm>
            <a:off x="5724525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A1</a:t>
            </a:r>
          </a:p>
        </p:txBody>
      </p:sp>
      <p:sp>
        <p:nvSpPr>
          <p:cNvPr id="15396" name="Rectangle 51"/>
          <p:cNvSpPr>
            <a:spLocks noChangeArrowheads="1"/>
          </p:cNvSpPr>
          <p:nvPr/>
        </p:nvSpPr>
        <p:spPr bwMode="auto">
          <a:xfrm>
            <a:off x="6372225" y="5589588"/>
            <a:ext cx="287338" cy="433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R1</a:t>
            </a:r>
          </a:p>
        </p:txBody>
      </p:sp>
      <p:sp>
        <p:nvSpPr>
          <p:cNvPr id="15397" name="Line 52"/>
          <p:cNvSpPr>
            <a:spLocks noChangeShapeType="1"/>
          </p:cNvSpPr>
          <p:nvPr/>
        </p:nvSpPr>
        <p:spPr bwMode="auto">
          <a:xfrm>
            <a:off x="6156325" y="2276475"/>
            <a:ext cx="215900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98" name="Line 53"/>
          <p:cNvSpPr>
            <a:spLocks noChangeShapeType="1"/>
          </p:cNvSpPr>
          <p:nvPr/>
        </p:nvSpPr>
        <p:spPr bwMode="auto">
          <a:xfrm flipH="1" flipV="1">
            <a:off x="6516688" y="2276475"/>
            <a:ext cx="142875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99" name="Rectangle 54"/>
          <p:cNvSpPr>
            <a:spLocks noChangeArrowheads="1"/>
          </p:cNvSpPr>
          <p:nvPr/>
        </p:nvSpPr>
        <p:spPr bwMode="auto">
          <a:xfrm>
            <a:off x="6659563" y="1844675"/>
            <a:ext cx="287337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A3</a:t>
            </a:r>
          </a:p>
        </p:txBody>
      </p:sp>
      <p:sp>
        <p:nvSpPr>
          <p:cNvPr id="15400" name="Rectangle 55"/>
          <p:cNvSpPr>
            <a:spLocks noChangeArrowheads="1"/>
          </p:cNvSpPr>
          <p:nvPr/>
        </p:nvSpPr>
        <p:spPr bwMode="auto">
          <a:xfrm>
            <a:off x="6948488" y="1844675"/>
            <a:ext cx="287337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A1</a:t>
            </a:r>
          </a:p>
        </p:txBody>
      </p:sp>
      <p:sp>
        <p:nvSpPr>
          <p:cNvPr id="15401" name="Rectangle 56"/>
          <p:cNvSpPr>
            <a:spLocks noChangeArrowheads="1"/>
          </p:cNvSpPr>
          <p:nvPr/>
        </p:nvSpPr>
        <p:spPr bwMode="auto">
          <a:xfrm>
            <a:off x="7235825" y="1844675"/>
            <a:ext cx="287338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A2</a:t>
            </a:r>
          </a:p>
        </p:txBody>
      </p:sp>
      <p:sp>
        <p:nvSpPr>
          <p:cNvPr id="15402" name="Rectangle 57"/>
          <p:cNvSpPr>
            <a:spLocks noChangeArrowheads="1"/>
          </p:cNvSpPr>
          <p:nvPr/>
        </p:nvSpPr>
        <p:spPr bwMode="auto">
          <a:xfrm>
            <a:off x="7523163" y="1844675"/>
            <a:ext cx="287337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A3</a:t>
            </a:r>
          </a:p>
        </p:txBody>
      </p:sp>
      <p:sp>
        <p:nvSpPr>
          <p:cNvPr id="15403" name="Rectangle 58"/>
          <p:cNvSpPr>
            <a:spLocks noChangeArrowheads="1"/>
          </p:cNvSpPr>
          <p:nvPr/>
        </p:nvSpPr>
        <p:spPr bwMode="auto">
          <a:xfrm>
            <a:off x="6516688" y="1844675"/>
            <a:ext cx="144462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chemeClr val="bg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3826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91513" cy="1354137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Programozható Logikai vezérlők osztályozása hardverfelépítésük alapján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smtClean="0">
                <a:latin typeface="Times New Roman" pitchFamily="18" charset="0"/>
              </a:rPr>
              <a:t>Kompakt PLC		</a:t>
            </a:r>
            <a:r>
              <a:rPr lang="hu-HU" smtClean="0">
                <a:latin typeface="Times New Roman" pitchFamily="18" charset="0"/>
                <a:cs typeface="Times New Roman" pitchFamily="18" charset="0"/>
              </a:rPr>
              <a:t>→	Vezérlő-relék</a:t>
            </a:r>
            <a:r>
              <a:rPr lang="hu-HU" smtClean="0">
                <a:latin typeface="Times New Roman" pitchFamily="18" charset="0"/>
              </a:rPr>
              <a:t>.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A kompakt PLC-t lehet on-line programozni és a szabványos programozási nyelveken programozható. </a:t>
            </a:r>
            <a:endParaRPr lang="hu-H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hu-HU" smtClean="0">
                <a:latin typeface="Times New Roman" pitchFamily="18" charset="0"/>
              </a:rPr>
              <a:t>Modulárisan kompakt.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Nagyjából 1000 I/O pontig konfigurálható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mtClean="0">
                <a:latin typeface="Times New Roman" pitchFamily="18" charset="0"/>
              </a:rPr>
              <a:t>Rackes kivitelű.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Több ezer I/O pont és több, akár különböző típusú I/O hálózat konfigurálható</a:t>
            </a:r>
            <a:endParaRPr lang="hu-H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hu-HU" smtClean="0">
                <a:latin typeface="Times New Roman" pitchFamily="18" charset="0"/>
              </a:rPr>
              <a:t>Speciális.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Mozgásvezérlő (</a:t>
            </a:r>
            <a:r>
              <a:rPr lang="en-US" sz="2400" smtClean="0">
                <a:latin typeface="Times New Roman" pitchFamily="18" charset="0"/>
              </a:rPr>
              <a:t>motion</a:t>
            </a:r>
            <a:r>
              <a:rPr lang="hu-HU" sz="2400" smtClean="0">
                <a:latin typeface="Times New Roman" pitchFamily="18" charset="0"/>
              </a:rPr>
              <a:t>), biztonsági (</a:t>
            </a:r>
            <a:r>
              <a:rPr lang="en-US" sz="2400" smtClean="0">
                <a:latin typeface="Times New Roman" pitchFamily="18" charset="0"/>
              </a:rPr>
              <a:t>safety</a:t>
            </a:r>
            <a:r>
              <a:rPr lang="hu-HU" sz="2400" smtClean="0">
                <a:latin typeface="Times New Roman" pitchFamily="18" charset="0"/>
              </a:rPr>
              <a:t>)</a:t>
            </a:r>
            <a:endParaRPr lang="hu-HU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91513" cy="1138237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Kompakt PLC, Vezérlő relé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465637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Korlátozott számú be-, és kimenet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Általában két állapotú be-, és kimenetei vannak</a:t>
            </a:r>
            <a:r>
              <a:rPr lang="hu-HU" sz="2800" smtClean="0">
                <a:latin typeface="Times New Roman" pitchFamily="18" charset="0"/>
              </a:rPr>
              <a:t>. Max 40. </a:t>
            </a:r>
            <a:endParaRPr lang="hu-HU" sz="360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Csak az alap taszk hozzáférhető és csak egy program szekció írható.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Korlátozott memória és sebesség.</a:t>
            </a:r>
          </a:p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Az egyszerűbb programozás miatt a vezérlő relék terjednek.</a:t>
            </a:r>
            <a:br>
              <a:rPr lang="hu-HU" sz="3600" smtClean="0">
                <a:latin typeface="Times New Roman" pitchFamily="18" charset="0"/>
              </a:rPr>
            </a:br>
            <a:endParaRPr lang="hu-HU" sz="28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7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/>
              <a:t>Ciklikus programfeldolgozás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3708400" y="1268413"/>
            <a:ext cx="12969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Nyugalmi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708400" y="2133600"/>
            <a:ext cx="12969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Önteszt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6372225" y="3429000"/>
            <a:ext cx="12969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Beolvasás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4859338" y="3429000"/>
            <a:ext cx="12969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Memória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900113" y="3429000"/>
            <a:ext cx="12969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Kiírás</a:t>
            </a: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11413" y="3429000"/>
            <a:ext cx="12969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Memória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3132138" y="4941888"/>
            <a:ext cx="280828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Program feldolgozás</a:t>
            </a:r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>
            <a:off x="5003800" y="2565400"/>
            <a:ext cx="1873250" cy="863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 flipH="1">
            <a:off x="5940425" y="4076700"/>
            <a:ext cx="1008063" cy="12239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 flipH="1" flipV="1">
            <a:off x="1619250" y="4076700"/>
            <a:ext cx="1512888" cy="12239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 flipV="1">
            <a:off x="1547813" y="2492375"/>
            <a:ext cx="2160587" cy="86518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4356100" y="1916113"/>
            <a:ext cx="0" cy="2174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 flipH="1">
            <a:off x="6156325" y="37163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48" name="Line 18"/>
          <p:cNvSpPr>
            <a:spLocks noChangeShapeType="1"/>
          </p:cNvSpPr>
          <p:nvPr/>
        </p:nvSpPr>
        <p:spPr bwMode="auto">
          <a:xfrm flipH="1">
            <a:off x="2195513" y="37893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49" name="Line 20"/>
          <p:cNvSpPr>
            <a:spLocks noChangeShapeType="1"/>
          </p:cNvSpPr>
          <p:nvPr/>
        </p:nvSpPr>
        <p:spPr bwMode="auto">
          <a:xfrm>
            <a:off x="5435600" y="40767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 flipV="1">
            <a:off x="3348038" y="40767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451" name="Rectangle 22"/>
          <p:cNvSpPr>
            <a:spLocks noChangeArrowheads="1"/>
          </p:cNvSpPr>
          <p:nvPr/>
        </p:nvSpPr>
        <p:spPr bwMode="auto">
          <a:xfrm>
            <a:off x="3563938" y="5805488"/>
            <a:ext cx="19446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/>
              <a:t>Megszakítás</a:t>
            </a:r>
          </a:p>
        </p:txBody>
      </p:sp>
    </p:spTree>
    <p:extLst>
      <p:ext uri="{BB962C8B-B14F-4D97-AF65-F5344CB8AC3E}">
        <p14:creationId xmlns:p14="http://schemas.microsoft.com/office/powerpoint/2010/main" val="340728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91513" cy="1138237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Moduláris PLC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465637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Nyolc – tíz CPU modul</a:t>
            </a:r>
            <a:br>
              <a:rPr lang="hu-HU" dirty="0" smtClean="0">
                <a:latin typeface="Times New Roman" pitchFamily="18" charset="0"/>
              </a:rPr>
            </a:br>
            <a:r>
              <a:rPr lang="hu-HU" sz="2800" dirty="0" smtClean="0">
                <a:latin typeface="Times New Roman" pitchFamily="18" charset="0"/>
              </a:rPr>
              <a:t>Memória méretben és sebességben különböznek</a:t>
            </a:r>
            <a:r>
              <a:rPr lang="hu-HU" dirty="0" smtClean="0">
                <a:latin typeface="Times New Roman" pitchFamily="18" charset="0"/>
              </a:rPr>
              <a:t>. </a:t>
            </a:r>
            <a:endParaRPr lang="hu-HU" sz="40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A különböző hálózatókhoz I/O állomások.</a:t>
            </a:r>
            <a:br>
              <a:rPr lang="hu-HU" dirty="0" smtClean="0">
                <a:latin typeface="Times New Roman" pitchFamily="18" charset="0"/>
              </a:rPr>
            </a:br>
            <a:r>
              <a:rPr lang="hu-HU" sz="2800" dirty="0" err="1" smtClean="0">
                <a:latin typeface="Times New Roman" pitchFamily="18" charset="0"/>
              </a:rPr>
              <a:t>Profibus</a:t>
            </a:r>
            <a:r>
              <a:rPr lang="hu-HU" sz="2800" dirty="0" smtClean="0">
                <a:latin typeface="Times New Roman" pitchFamily="18" charset="0"/>
              </a:rPr>
              <a:t>, CAN busz, stb. De általában csak egy, és 8 résztvevő fűzhető fel a hálózatra.</a:t>
            </a:r>
            <a:endParaRPr lang="hu-HU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Több tucatnyi </a:t>
            </a:r>
            <a:r>
              <a:rPr lang="hu-HU" dirty="0" smtClean="0">
                <a:latin typeface="Times New Roman" pitchFamily="18" charset="0"/>
              </a:rPr>
              <a:t>I/O modul</a:t>
            </a:r>
            <a:r>
              <a:rPr lang="hu-HU" sz="4000" dirty="0" smtClean="0">
                <a:latin typeface="Times New Roman" pitchFamily="18" charset="0"/>
              </a:rPr>
              <a:t>. </a:t>
            </a:r>
            <a:br>
              <a:rPr lang="hu-HU" sz="4000" dirty="0" smtClean="0">
                <a:latin typeface="Times New Roman" pitchFamily="18" charset="0"/>
              </a:rPr>
            </a:br>
            <a:r>
              <a:rPr lang="hu-HU" sz="2800" dirty="0" smtClean="0">
                <a:latin typeface="Times New Roman" pitchFamily="18" charset="0"/>
              </a:rPr>
              <a:t>A kétállapotúak 16 bitesek, az analóg </a:t>
            </a:r>
            <a:r>
              <a:rPr lang="hu-HU" sz="2800" dirty="0" smtClean="0">
                <a:latin typeface="Times New Roman" pitchFamily="18" charset="0"/>
              </a:rPr>
              <a:t>modulválasztékban </a:t>
            </a:r>
            <a:r>
              <a:rPr lang="hu-HU" sz="2800" dirty="0" smtClean="0">
                <a:latin typeface="Times New Roman" pitchFamily="18" charset="0"/>
              </a:rPr>
              <a:t>nincs galvanikusan leválasztott.</a:t>
            </a:r>
          </a:p>
        </p:txBody>
      </p:sp>
    </p:spTree>
    <p:extLst>
      <p:ext uri="{BB962C8B-B14F-4D97-AF65-F5344CB8AC3E}">
        <p14:creationId xmlns:p14="http://schemas.microsoft.com/office/powerpoint/2010/main" val="426265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60350"/>
            <a:ext cx="8291512" cy="86360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Rack-es PLC, midi Folyamatirányító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229600" cy="4605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Nagyobb teljesítményű CPU-k</a:t>
            </a:r>
            <a:br>
              <a:rPr lang="hu-HU" sz="28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Memória méretben, sebességben</a:t>
            </a:r>
            <a:r>
              <a:rPr lang="hu-HU" sz="2800" smtClean="0">
                <a:latin typeface="Times New Roman" pitchFamily="18" charset="0"/>
              </a:rPr>
              <a:t>. </a:t>
            </a:r>
            <a:endParaRPr lang="hu-HU" sz="3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Intelligens hálózat kezelő modulok.</a:t>
            </a:r>
            <a:br>
              <a:rPr lang="hu-HU" sz="28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Profibus, CAN busz, stb. Több és többféle lehet egyszerre, és általában 32 résztvevő fűzhető fel a hálózatra.</a:t>
            </a:r>
            <a:endParaRPr lang="hu-H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Több tucatnyi I/O modul, köztük intelligensek is</a:t>
            </a:r>
            <a:r>
              <a:rPr lang="hu-HU" sz="3600" smtClean="0">
                <a:latin typeface="Times New Roman" pitchFamily="18" charset="0"/>
              </a:rPr>
              <a:t>. 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A kétállapotúak 32 bitesek, az analóg modulválasztékban van galvanikusan leválasztott.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Képes redundáns működésre.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A megjelenítő adatbázisa és a vezérlő adatbázisa integrált.</a:t>
            </a:r>
          </a:p>
        </p:txBody>
      </p:sp>
    </p:spTree>
    <p:extLst>
      <p:ext uri="{BB962C8B-B14F-4D97-AF65-F5344CB8AC3E}">
        <p14:creationId xmlns:p14="http://schemas.microsoft.com/office/powerpoint/2010/main" val="26678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836614"/>
            <a:ext cx="7767665" cy="1017212"/>
          </a:xfrm>
        </p:spPr>
        <p:txBody>
          <a:bodyPr/>
          <a:lstStyle/>
          <a:p>
            <a:pPr eaLnBrk="1" hangingPunct="1">
              <a:defRPr/>
            </a:pPr>
            <a:r>
              <a:rPr lang="hu-HU" sz="4400" dirty="0" smtClean="0">
                <a:latin typeface="Times New Roman" pitchFamily="18" charset="0"/>
              </a:rPr>
              <a:t>Ipari irányító berendezések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1545" y="1943835"/>
            <a:ext cx="7993063" cy="1800225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>
                <a:latin typeface="Times New Roman" pitchFamily="18" charset="0"/>
              </a:rPr>
              <a:t>Az irányító berendezés lehet mechanikus, pneumatikus, elektro-mechanikus, elektronikus, </a:t>
            </a:r>
            <a:r>
              <a:rPr lang="hu-HU" b="1" dirty="0" smtClean="0">
                <a:latin typeface="Times New Roman" pitchFamily="18" charset="0"/>
              </a:rPr>
              <a:t>programozható elektronikus</a:t>
            </a:r>
            <a:r>
              <a:rPr lang="hu-HU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22103" y="3789040"/>
            <a:ext cx="80645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hu-HU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Manapság a mikroprocesszor alapú irányítóberendezések a legelterjedtebbek.</a:t>
            </a:r>
          </a:p>
        </p:txBody>
      </p:sp>
    </p:spTree>
    <p:extLst>
      <p:ext uri="{BB962C8B-B14F-4D97-AF65-F5344CB8AC3E}">
        <p14:creationId xmlns:p14="http://schemas.microsoft.com/office/powerpoint/2010/main" val="14617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Élőláb helye 3"/>
          <p:cNvSpPr txBox="1">
            <a:spLocks noGrp="1"/>
          </p:cNvSpPr>
          <p:nvPr/>
        </p:nvSpPr>
        <p:spPr bwMode="auto">
          <a:xfrm>
            <a:off x="131763" y="5603875"/>
            <a:ext cx="271462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ct val="85000"/>
              </a:lnSpc>
            </a:pPr>
            <a:endParaRPr lang="en-US" altLang="hu-HU" sz="600">
              <a:solidFill>
                <a:schemeClr val="hlink"/>
              </a:solidFill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hu-HU" sz="600">
                <a:solidFill>
                  <a:srgbClr val="666666"/>
                </a:solidFill>
                <a:latin typeface="Arial" charset="0"/>
              </a:rPr>
              <a:t>© ABB Group </a:t>
            </a:r>
          </a:p>
          <a:p>
            <a:pPr>
              <a:lnSpc>
                <a:spcPct val="85000"/>
              </a:lnSpc>
            </a:pPr>
            <a:fld id="{9E01C0E0-0A77-41A4-8C8F-61503143B029}" type="datetime4">
              <a:rPr lang="en-US" altLang="hu-HU" sz="600">
                <a:solidFill>
                  <a:srgbClr val="666666"/>
                </a:solidFill>
                <a:latin typeface="Arial" charset="0"/>
              </a:rPr>
              <a:pPr>
                <a:lnSpc>
                  <a:spcPct val="85000"/>
                </a:lnSpc>
              </a:pPr>
              <a:t>March 27, 2016</a:t>
            </a:fld>
            <a:r>
              <a:rPr lang="en-US" altLang="hu-HU" sz="600">
                <a:solidFill>
                  <a:srgbClr val="666666"/>
                </a:solidFill>
                <a:latin typeface="Arial" charset="0"/>
              </a:rPr>
              <a:t> | Slide </a:t>
            </a:r>
            <a:fld id="{8017E741-AF9B-4127-A962-D8D2996B3FBA}" type="slidenum">
              <a:rPr lang="en-US" altLang="hu-HU" sz="600">
                <a:solidFill>
                  <a:srgbClr val="666666"/>
                </a:solidFill>
                <a:latin typeface="Arial" charset="0"/>
              </a:rPr>
              <a:pPr>
                <a:lnSpc>
                  <a:spcPct val="85000"/>
                </a:lnSpc>
              </a:pPr>
              <a:t>20</a:t>
            </a:fld>
            <a:endParaRPr lang="en-US" altLang="hu-HU" sz="600" b="1">
              <a:solidFill>
                <a:srgbClr val="666666"/>
              </a:solidFill>
              <a:latin typeface="Arial" charset="0"/>
            </a:endParaRPr>
          </a:p>
        </p:txBody>
      </p:sp>
      <p:sp>
        <p:nvSpPr>
          <p:cNvPr id="21507" name="Line 11"/>
          <p:cNvSpPr>
            <a:spLocks noChangeShapeType="1"/>
          </p:cNvSpPr>
          <p:nvPr/>
        </p:nvSpPr>
        <p:spPr bwMode="auto">
          <a:xfrm>
            <a:off x="301625" y="901700"/>
            <a:ext cx="8543925" cy="0"/>
          </a:xfrm>
          <a:prstGeom prst="line">
            <a:avLst/>
          </a:prstGeom>
          <a:noFill/>
          <a:ln w="3175">
            <a:solidFill>
              <a:srgbClr val="005AD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hu-HU"/>
          </a:p>
        </p:txBody>
      </p:sp>
      <p:sp>
        <p:nvSpPr>
          <p:cNvPr id="21508" name="Freeform 12"/>
          <p:cNvSpPr>
            <a:spLocks noChangeAspect="1"/>
          </p:cNvSpPr>
          <p:nvPr/>
        </p:nvSpPr>
        <p:spPr bwMode="auto">
          <a:xfrm>
            <a:off x="9263063" y="4849813"/>
            <a:ext cx="6350" cy="12700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09" name="Freeform 13"/>
          <p:cNvSpPr>
            <a:spLocks noChangeAspect="1"/>
          </p:cNvSpPr>
          <p:nvPr/>
        </p:nvSpPr>
        <p:spPr bwMode="auto">
          <a:xfrm>
            <a:off x="9256713" y="4849813"/>
            <a:ext cx="6350" cy="12700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9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0" name="Freeform 14"/>
          <p:cNvSpPr>
            <a:spLocks noChangeAspect="1"/>
          </p:cNvSpPr>
          <p:nvPr/>
        </p:nvSpPr>
        <p:spPr bwMode="auto">
          <a:xfrm>
            <a:off x="9256713" y="4849813"/>
            <a:ext cx="6350" cy="12700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1" name="Freeform 15"/>
          <p:cNvSpPr>
            <a:spLocks noChangeAspect="1"/>
          </p:cNvSpPr>
          <p:nvPr/>
        </p:nvSpPr>
        <p:spPr bwMode="auto">
          <a:xfrm>
            <a:off x="9251950" y="4857750"/>
            <a:ext cx="4763" cy="9525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2" name="Freeform 16"/>
          <p:cNvSpPr>
            <a:spLocks noChangeAspect="1"/>
          </p:cNvSpPr>
          <p:nvPr/>
        </p:nvSpPr>
        <p:spPr bwMode="auto">
          <a:xfrm>
            <a:off x="9263063" y="4849813"/>
            <a:ext cx="6350" cy="12700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3" name="Freeform 17"/>
          <p:cNvSpPr>
            <a:spLocks noChangeAspect="1"/>
          </p:cNvSpPr>
          <p:nvPr/>
        </p:nvSpPr>
        <p:spPr bwMode="auto">
          <a:xfrm>
            <a:off x="9256713" y="4849813"/>
            <a:ext cx="6350" cy="12700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9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4" name="Freeform 18"/>
          <p:cNvSpPr>
            <a:spLocks noChangeAspect="1"/>
          </p:cNvSpPr>
          <p:nvPr/>
        </p:nvSpPr>
        <p:spPr bwMode="auto">
          <a:xfrm>
            <a:off x="9256713" y="4849813"/>
            <a:ext cx="6350" cy="12700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5" name="Freeform 19"/>
          <p:cNvSpPr>
            <a:spLocks noChangeAspect="1"/>
          </p:cNvSpPr>
          <p:nvPr/>
        </p:nvSpPr>
        <p:spPr bwMode="auto">
          <a:xfrm>
            <a:off x="9251950" y="4857750"/>
            <a:ext cx="4763" cy="9525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6" name="Freeform 20"/>
          <p:cNvSpPr>
            <a:spLocks noChangeAspect="1"/>
          </p:cNvSpPr>
          <p:nvPr/>
        </p:nvSpPr>
        <p:spPr bwMode="auto">
          <a:xfrm>
            <a:off x="7010400" y="4146550"/>
            <a:ext cx="4763" cy="11113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7" name="Freeform 21"/>
          <p:cNvSpPr>
            <a:spLocks noChangeAspect="1"/>
          </p:cNvSpPr>
          <p:nvPr/>
        </p:nvSpPr>
        <p:spPr bwMode="auto">
          <a:xfrm>
            <a:off x="7005638" y="4146550"/>
            <a:ext cx="4762" cy="11113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9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8" name="Freeform 22"/>
          <p:cNvSpPr>
            <a:spLocks noChangeAspect="1"/>
          </p:cNvSpPr>
          <p:nvPr/>
        </p:nvSpPr>
        <p:spPr bwMode="auto">
          <a:xfrm>
            <a:off x="7005638" y="4146550"/>
            <a:ext cx="4762" cy="11113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19" name="Freeform 23"/>
          <p:cNvSpPr>
            <a:spLocks noChangeAspect="1"/>
          </p:cNvSpPr>
          <p:nvPr/>
        </p:nvSpPr>
        <p:spPr bwMode="auto">
          <a:xfrm>
            <a:off x="7010400" y="4146550"/>
            <a:ext cx="4763" cy="11113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20" name="Freeform 24"/>
          <p:cNvSpPr>
            <a:spLocks noChangeAspect="1"/>
          </p:cNvSpPr>
          <p:nvPr/>
        </p:nvSpPr>
        <p:spPr bwMode="auto">
          <a:xfrm>
            <a:off x="7005638" y="4146550"/>
            <a:ext cx="4762" cy="11113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9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21" name="Freeform 25"/>
          <p:cNvSpPr>
            <a:spLocks noChangeAspect="1"/>
          </p:cNvSpPr>
          <p:nvPr/>
        </p:nvSpPr>
        <p:spPr bwMode="auto">
          <a:xfrm>
            <a:off x="7005638" y="4146550"/>
            <a:ext cx="4762" cy="11113"/>
          </a:xfrm>
          <a:custGeom>
            <a:avLst/>
            <a:gdLst>
              <a:gd name="T0" fmla="*/ 2147483647 w 1"/>
              <a:gd name="T1" fmla="*/ 2147483647 h 2"/>
              <a:gd name="T2" fmla="*/ 0 w 1"/>
              <a:gd name="T3" fmla="*/ 2147483647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522" name="AutoShape 26"/>
          <p:cNvSpPr>
            <a:spLocks/>
          </p:cNvSpPr>
          <p:nvPr/>
        </p:nvSpPr>
        <p:spPr bwMode="auto">
          <a:xfrm>
            <a:off x="1084263" y="5075238"/>
            <a:ext cx="1752600" cy="539750"/>
          </a:xfrm>
          <a:prstGeom prst="accentBorderCallout2">
            <a:avLst>
              <a:gd name="adj1" fmla="val 21176"/>
              <a:gd name="adj2" fmla="val 104347"/>
              <a:gd name="adj3" fmla="val 21176"/>
              <a:gd name="adj4" fmla="val 128171"/>
              <a:gd name="adj5" fmla="val -126176"/>
              <a:gd name="adj6" fmla="val 153894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CPU Terminal base</a:t>
            </a:r>
          </a:p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(“TB 711F”)</a:t>
            </a:r>
          </a:p>
        </p:txBody>
      </p:sp>
      <p:sp>
        <p:nvSpPr>
          <p:cNvPr id="2233371" name="AutoShape 27"/>
          <p:cNvSpPr>
            <a:spLocks/>
          </p:cNvSpPr>
          <p:nvPr/>
        </p:nvSpPr>
        <p:spPr bwMode="auto">
          <a:xfrm flipH="1">
            <a:off x="844550" y="1770063"/>
            <a:ext cx="1554163" cy="457200"/>
          </a:xfrm>
          <a:prstGeom prst="accentBorderCallout2">
            <a:avLst>
              <a:gd name="adj1" fmla="val 25000"/>
              <a:gd name="adj2" fmla="val -4907"/>
              <a:gd name="adj3" fmla="val 25000"/>
              <a:gd name="adj4" fmla="val -60269"/>
              <a:gd name="adj5" fmla="val 115625"/>
              <a:gd name="adj6" fmla="val -115731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CPU (“PM 783F”)</a:t>
            </a:r>
            <a:endParaRPr lang="en-US" altLang="hu-HU" sz="2400" b="1">
              <a:latin typeface="Times New Roman" pitchFamily="18" charset="0"/>
            </a:endParaRPr>
          </a:p>
        </p:txBody>
      </p:sp>
      <p:sp>
        <p:nvSpPr>
          <p:cNvPr id="2233372" name="AutoShape 28"/>
          <p:cNvSpPr>
            <a:spLocks/>
          </p:cNvSpPr>
          <p:nvPr/>
        </p:nvSpPr>
        <p:spPr bwMode="auto">
          <a:xfrm flipH="1">
            <a:off x="2646363" y="996950"/>
            <a:ext cx="1554162" cy="457200"/>
          </a:xfrm>
          <a:prstGeom prst="accentBorderCallout2">
            <a:avLst>
              <a:gd name="adj1" fmla="val 25000"/>
              <a:gd name="adj2" fmla="val -4907"/>
              <a:gd name="adj3" fmla="val 25000"/>
              <a:gd name="adj4" fmla="val -59245"/>
              <a:gd name="adj5" fmla="val 226042"/>
              <a:gd name="adj6" fmla="val -113690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Local I/O Modules (Up to 8)</a:t>
            </a:r>
            <a:endParaRPr lang="en-US" altLang="hu-HU" sz="2400" b="1">
              <a:latin typeface="Times New Roman" pitchFamily="18" charset="0"/>
            </a:endParaRPr>
          </a:p>
        </p:txBody>
      </p:sp>
      <p:sp>
        <p:nvSpPr>
          <p:cNvPr id="2233373" name="AutoShape 29"/>
          <p:cNvSpPr>
            <a:spLocks/>
          </p:cNvSpPr>
          <p:nvPr/>
        </p:nvSpPr>
        <p:spPr bwMode="auto">
          <a:xfrm>
            <a:off x="7215188" y="4900613"/>
            <a:ext cx="1752600" cy="708025"/>
          </a:xfrm>
          <a:prstGeom prst="accentBorderCallout2">
            <a:avLst>
              <a:gd name="adj1" fmla="val 16144"/>
              <a:gd name="adj2" fmla="val -4347"/>
              <a:gd name="adj3" fmla="val 16144"/>
              <a:gd name="adj4" fmla="val -21921"/>
              <a:gd name="adj5" fmla="val -94620"/>
              <a:gd name="adj6" fmla="val -40852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solidFill>
                  <a:schemeClr val="hlink"/>
                </a:solidFill>
                <a:latin typeface="Arial" charset="0"/>
              </a:rPr>
              <a:t>I/O Terminal Units</a:t>
            </a:r>
          </a:p>
          <a:p>
            <a:pPr algn="ctr">
              <a:spcBef>
                <a:spcPct val="50000"/>
              </a:spcBef>
            </a:pPr>
            <a:r>
              <a:rPr lang="en-US" altLang="hu-HU" sz="1200" b="1">
                <a:solidFill>
                  <a:schemeClr val="hlink"/>
                </a:solidFill>
                <a:latin typeface="Arial" charset="0"/>
              </a:rPr>
              <a:t>(up to 8)</a:t>
            </a:r>
          </a:p>
        </p:txBody>
      </p:sp>
      <p:pic>
        <p:nvPicPr>
          <p:cNvPr id="21526" name="Picture 30" descr="TB_711AF_A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209800"/>
            <a:ext cx="17097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3375" name="Picture 31" descr="PM_783F_mit_Backplane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209800"/>
            <a:ext cx="18891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3376" name="AutoShape 32"/>
          <p:cNvSpPr>
            <a:spLocks/>
          </p:cNvSpPr>
          <p:nvPr/>
        </p:nvSpPr>
        <p:spPr bwMode="auto">
          <a:xfrm flipH="1">
            <a:off x="354013" y="4419600"/>
            <a:ext cx="1554162" cy="457200"/>
          </a:xfrm>
          <a:prstGeom prst="accentBorderCallout2">
            <a:avLst>
              <a:gd name="adj1" fmla="val 25000"/>
              <a:gd name="adj2" fmla="val -4907"/>
              <a:gd name="adj3" fmla="val 25000"/>
              <a:gd name="adj4" fmla="val -36875"/>
              <a:gd name="adj5" fmla="val -94444"/>
              <a:gd name="adj6" fmla="val -70583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FBP (Field Bus Plug) *</a:t>
            </a:r>
            <a:endParaRPr lang="en-US" altLang="hu-HU" sz="2400" b="1">
              <a:latin typeface="Times New Roman" pitchFamily="18" charset="0"/>
            </a:endParaRPr>
          </a:p>
        </p:txBody>
      </p:sp>
      <p:sp>
        <p:nvSpPr>
          <p:cNvPr id="2233377" name="AutoShape 33"/>
          <p:cNvSpPr>
            <a:spLocks/>
          </p:cNvSpPr>
          <p:nvPr/>
        </p:nvSpPr>
        <p:spPr bwMode="auto">
          <a:xfrm>
            <a:off x="5651500" y="5876925"/>
            <a:ext cx="1219200" cy="708025"/>
          </a:xfrm>
          <a:prstGeom prst="accentBorderCallout2">
            <a:avLst>
              <a:gd name="adj1" fmla="val 16144"/>
              <a:gd name="adj2" fmla="val -6250"/>
              <a:gd name="adj3" fmla="val 16144"/>
              <a:gd name="adj4" fmla="val -58856"/>
              <a:gd name="adj5" fmla="val -281389"/>
              <a:gd name="adj6" fmla="val -113671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RS232/485</a:t>
            </a:r>
          </a:p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DIAG</a:t>
            </a:r>
          </a:p>
        </p:txBody>
      </p:sp>
      <p:sp>
        <p:nvSpPr>
          <p:cNvPr id="2233378" name="AutoShape 34"/>
          <p:cNvSpPr>
            <a:spLocks/>
          </p:cNvSpPr>
          <p:nvPr/>
        </p:nvSpPr>
        <p:spPr bwMode="auto">
          <a:xfrm>
            <a:off x="2432050" y="5730875"/>
            <a:ext cx="1403350" cy="708025"/>
          </a:xfrm>
          <a:prstGeom prst="accentBorderCallout2">
            <a:avLst>
              <a:gd name="adj1" fmla="val 16144"/>
              <a:gd name="adj2" fmla="val 105431"/>
              <a:gd name="adj3" fmla="val 16144"/>
              <a:gd name="adj4" fmla="val 113801"/>
              <a:gd name="adj5" fmla="val -232736"/>
              <a:gd name="adj6" fmla="val 122852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RS232/485</a:t>
            </a:r>
          </a:p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SER (MODBUS)</a:t>
            </a:r>
          </a:p>
        </p:txBody>
      </p:sp>
      <p:sp>
        <p:nvSpPr>
          <p:cNvPr id="2233380" name="AutoShape 36"/>
          <p:cNvSpPr>
            <a:spLocks/>
          </p:cNvSpPr>
          <p:nvPr/>
        </p:nvSpPr>
        <p:spPr bwMode="auto">
          <a:xfrm flipH="1">
            <a:off x="836613" y="2994025"/>
            <a:ext cx="1554162" cy="457200"/>
          </a:xfrm>
          <a:prstGeom prst="accentBorderCallout2">
            <a:avLst>
              <a:gd name="adj1" fmla="val 25000"/>
              <a:gd name="adj2" fmla="val -4907"/>
              <a:gd name="adj3" fmla="val 25000"/>
              <a:gd name="adj4" fmla="val -36366"/>
              <a:gd name="adj5" fmla="val -54861"/>
              <a:gd name="adj6" fmla="val -68134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Field Bus Coupler Connector *</a:t>
            </a:r>
            <a:endParaRPr lang="en-US" altLang="hu-HU" sz="2400" b="1">
              <a:latin typeface="Times New Roman" pitchFamily="18" charset="0"/>
            </a:endParaRPr>
          </a:p>
        </p:txBody>
      </p:sp>
      <p:sp>
        <p:nvSpPr>
          <p:cNvPr id="2233381" name="AutoShape 37"/>
          <p:cNvSpPr>
            <a:spLocks/>
          </p:cNvSpPr>
          <p:nvPr/>
        </p:nvSpPr>
        <p:spPr bwMode="auto">
          <a:xfrm>
            <a:off x="5486400" y="5029200"/>
            <a:ext cx="1219200" cy="708025"/>
          </a:xfrm>
          <a:prstGeom prst="accentBorderCallout2">
            <a:avLst>
              <a:gd name="adj1" fmla="val 16144"/>
              <a:gd name="adj2" fmla="val -6250"/>
              <a:gd name="adj3" fmla="val 16144"/>
              <a:gd name="adj4" fmla="val -58074"/>
              <a:gd name="adj5" fmla="val -198880"/>
              <a:gd name="adj6" fmla="val -112111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Ethernet</a:t>
            </a:r>
          </a:p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(RJ-45)</a:t>
            </a:r>
          </a:p>
        </p:txBody>
      </p:sp>
      <p:pic>
        <p:nvPicPr>
          <p:cNvPr id="2233382" name="Picture 38" descr="TU_715AF_A0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2549525"/>
            <a:ext cx="11303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3383" name="Picture 39" descr="DC_732F-6_res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1155700"/>
            <a:ext cx="11890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3384" name="Picture 40" descr="PM_783F_mit_einem_I-O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2078038"/>
            <a:ext cx="30480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3385" name="AutoShape 41"/>
          <p:cNvSpPr>
            <a:spLocks/>
          </p:cNvSpPr>
          <p:nvPr/>
        </p:nvSpPr>
        <p:spPr bwMode="auto">
          <a:xfrm>
            <a:off x="304800" y="3733800"/>
            <a:ext cx="1752600" cy="539750"/>
          </a:xfrm>
          <a:prstGeom prst="accentBorderCallout2">
            <a:avLst>
              <a:gd name="adj1" fmla="val 21176"/>
              <a:gd name="adj2" fmla="val 104347"/>
              <a:gd name="adj3" fmla="val 21176"/>
              <a:gd name="adj4" fmla="val 147824"/>
              <a:gd name="adj5" fmla="val -588"/>
              <a:gd name="adj6" fmla="val 19519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24 VDC </a:t>
            </a:r>
          </a:p>
          <a:p>
            <a:pPr algn="ctr">
              <a:spcBef>
                <a:spcPct val="50000"/>
              </a:spcBef>
            </a:pPr>
            <a:r>
              <a:rPr lang="en-US" altLang="hu-HU" sz="1200" b="1">
                <a:latin typeface="Arial" charset="0"/>
              </a:rPr>
              <a:t>Power connector</a:t>
            </a:r>
          </a:p>
        </p:txBody>
      </p:sp>
      <p:pic>
        <p:nvPicPr>
          <p:cNvPr id="2233387" name="Picture 43" descr="PM_783F-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927100"/>
            <a:ext cx="8318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3388" name="WordArt 44" descr="Narrow vertical"/>
          <p:cNvSpPr>
            <a:spLocks noChangeArrowheads="1" noChangeShapeType="1" noTextEdit="1"/>
          </p:cNvSpPr>
          <p:nvPr/>
        </p:nvSpPr>
        <p:spPr bwMode="auto">
          <a:xfrm>
            <a:off x="7524750" y="836613"/>
            <a:ext cx="1171575" cy="136366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hu-HU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NEW</a:t>
            </a:r>
          </a:p>
        </p:txBody>
      </p:sp>
      <p:sp>
        <p:nvSpPr>
          <p:cNvPr id="61475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274638"/>
            <a:ext cx="8113713" cy="608012"/>
          </a:xfrm>
        </p:spPr>
        <p:txBody>
          <a:bodyPr lIns="0" tIns="0" rIns="0" bIns="0" anchor="t"/>
          <a:lstStyle/>
          <a:p>
            <a:pPr eaLnBrk="1" hangingPunct="1">
              <a:defRPr/>
            </a:pPr>
            <a:r>
              <a:rPr lang="hu-HU" sz="3600" smtClean="0"/>
              <a:t>AC 700F kontroller V9.1</a:t>
            </a:r>
          </a:p>
        </p:txBody>
      </p:sp>
    </p:spTree>
    <p:extLst>
      <p:ext uri="{BB962C8B-B14F-4D97-AF65-F5344CB8AC3E}">
        <p14:creationId xmlns:p14="http://schemas.microsoft.com/office/powerpoint/2010/main" val="384297919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3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3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3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3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3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3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3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371" grpId="0" animBg="1"/>
      <p:bldP spid="2233372" grpId="0" animBg="1"/>
      <p:bldP spid="2233372" grpId="1" animBg="1"/>
      <p:bldP spid="2233373" grpId="0" animBg="1"/>
      <p:bldP spid="2233373" grpId="1" animBg="1"/>
      <p:bldP spid="2233376" grpId="0" animBg="1"/>
      <p:bldP spid="2233377" grpId="0" animBg="1"/>
      <p:bldP spid="2233378" grpId="0" animBg="1"/>
      <p:bldP spid="2233380" grpId="0" animBg="1"/>
      <p:bldP spid="2233380" grpId="1" animBg="1"/>
      <p:bldP spid="2233381" grpId="0" animBg="1"/>
      <p:bldP spid="2233385" grpId="0" animBg="1"/>
      <p:bldP spid="22333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plc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404813"/>
            <a:ext cx="6224588" cy="5851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2328863"/>
            <a:ext cx="671513" cy="64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 descr="LD 800F_modifi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822825"/>
            <a:ext cx="442913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589088" y="3744913"/>
            <a:ext cx="0" cy="214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08613" y="1692275"/>
            <a:ext cx="294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5322888" y="3897313"/>
            <a:ext cx="357187" cy="95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559" name="Picture 7" descr="S9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" t="16667"/>
          <a:stretch>
            <a:fillRect/>
          </a:stretch>
        </p:blipFill>
        <p:spPr bwMode="auto">
          <a:xfrm>
            <a:off x="4586288" y="4589463"/>
            <a:ext cx="110172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Line 8"/>
          <p:cNvSpPr>
            <a:spLocks noChangeShapeType="1"/>
          </p:cNvSpPr>
          <p:nvPr/>
        </p:nvSpPr>
        <p:spPr bwMode="auto">
          <a:xfrm flipH="1" flipV="1">
            <a:off x="492125" y="3294063"/>
            <a:ext cx="7993063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3791" rIns="0" bIns="43791">
            <a:spAutoFit/>
          </a:bodyPr>
          <a:lstStyle/>
          <a:p>
            <a:endParaRPr lang="hu-HU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 flipV="1">
            <a:off x="577850" y="3141663"/>
            <a:ext cx="7953375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3791" rIns="0" bIns="43791">
            <a:spAutoFit/>
          </a:bodyPr>
          <a:lstStyle/>
          <a:p>
            <a:endParaRPr lang="hu-HU"/>
          </a:p>
        </p:txBody>
      </p:sp>
      <p:pic>
        <p:nvPicPr>
          <p:cNvPr id="23562" name="Picture 10" descr="BILD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6086475"/>
            <a:ext cx="990600" cy="342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 descr="PROFI_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6043613"/>
            <a:ext cx="990600" cy="48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2" descr="FildBus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076950"/>
            <a:ext cx="762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2328863"/>
            <a:ext cx="666750" cy="619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328863"/>
            <a:ext cx="666750" cy="619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332288" y="4737100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568" name="Picture 16" descr="INSU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211638"/>
            <a:ext cx="423863" cy="65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17" descr="moto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"/>
          <a:stretch>
            <a:fillRect/>
          </a:stretch>
        </p:blipFill>
        <p:spPr bwMode="auto">
          <a:xfrm>
            <a:off x="179388" y="4281488"/>
            <a:ext cx="503237" cy="414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8" descr="INSU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5075238"/>
            <a:ext cx="463550" cy="952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1084263" y="5345113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98438" y="5365750"/>
            <a:ext cx="4286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MCC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85738" y="4779963"/>
            <a:ext cx="12350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Variable Speed Drives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851400" y="4362450"/>
            <a:ext cx="5969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S800 I/O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692650" y="5008563"/>
            <a:ext cx="98425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S900 I/O (Ex)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260850" y="1897063"/>
            <a:ext cx="7334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Workplaces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6745288" y="2890838"/>
            <a:ext cx="9683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Control Network</a:t>
            </a:r>
          </a:p>
        </p:txBody>
      </p:sp>
      <p:sp>
        <p:nvSpPr>
          <p:cNvPr id="23578" name="Freeform 26"/>
          <p:cNvSpPr>
            <a:spLocks/>
          </p:cNvSpPr>
          <p:nvPr/>
        </p:nvSpPr>
        <p:spPr bwMode="auto">
          <a:xfrm>
            <a:off x="8418513" y="3063875"/>
            <a:ext cx="223837" cy="292100"/>
          </a:xfrm>
          <a:custGeom>
            <a:avLst/>
            <a:gdLst>
              <a:gd name="T0" fmla="*/ 223837 w 141"/>
              <a:gd name="T1" fmla="*/ 0 h 184"/>
              <a:gd name="T2" fmla="*/ 65087 w 141"/>
              <a:gd name="T3" fmla="*/ 79375 h 184"/>
              <a:gd name="T4" fmla="*/ 119062 w 141"/>
              <a:gd name="T5" fmla="*/ 185738 h 184"/>
              <a:gd name="T6" fmla="*/ 0 w 141"/>
              <a:gd name="T7" fmla="*/ 292100 h 1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184">
                <a:moveTo>
                  <a:pt x="141" y="0"/>
                </a:moveTo>
                <a:cubicBezTo>
                  <a:pt x="96" y="15"/>
                  <a:pt x="52" y="30"/>
                  <a:pt x="41" y="50"/>
                </a:cubicBezTo>
                <a:cubicBezTo>
                  <a:pt x="30" y="70"/>
                  <a:pt x="82" y="95"/>
                  <a:pt x="75" y="117"/>
                </a:cubicBezTo>
                <a:cubicBezTo>
                  <a:pt x="68" y="139"/>
                  <a:pt x="12" y="173"/>
                  <a:pt x="0" y="184"/>
                </a:cubicBezTo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434975" y="3097213"/>
            <a:ext cx="223838" cy="292100"/>
          </a:xfrm>
          <a:custGeom>
            <a:avLst/>
            <a:gdLst>
              <a:gd name="T0" fmla="*/ 223838 w 141"/>
              <a:gd name="T1" fmla="*/ 0 h 184"/>
              <a:gd name="T2" fmla="*/ 65088 w 141"/>
              <a:gd name="T3" fmla="*/ 79375 h 184"/>
              <a:gd name="T4" fmla="*/ 119063 w 141"/>
              <a:gd name="T5" fmla="*/ 185738 h 184"/>
              <a:gd name="T6" fmla="*/ 0 w 141"/>
              <a:gd name="T7" fmla="*/ 292100 h 1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184">
                <a:moveTo>
                  <a:pt x="141" y="0"/>
                </a:moveTo>
                <a:cubicBezTo>
                  <a:pt x="96" y="15"/>
                  <a:pt x="52" y="30"/>
                  <a:pt x="41" y="50"/>
                </a:cubicBezTo>
                <a:cubicBezTo>
                  <a:pt x="30" y="70"/>
                  <a:pt x="82" y="95"/>
                  <a:pt x="75" y="117"/>
                </a:cubicBezTo>
                <a:cubicBezTo>
                  <a:pt x="68" y="139"/>
                  <a:pt x="12" y="173"/>
                  <a:pt x="0" y="184"/>
                </a:cubicBezTo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2347913" y="2844800"/>
            <a:ext cx="1587" cy="276225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2424113" y="2863850"/>
            <a:ext cx="0" cy="434975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7315200" y="1069975"/>
            <a:ext cx="89535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Remote Clients</a:t>
            </a:r>
          </a:p>
        </p:txBody>
      </p:sp>
      <p:sp>
        <p:nvSpPr>
          <p:cNvPr id="23583" name="Freeform 31"/>
          <p:cNvSpPr>
            <a:spLocks/>
          </p:cNvSpPr>
          <p:nvPr/>
        </p:nvSpPr>
        <p:spPr bwMode="auto">
          <a:xfrm>
            <a:off x="5278438" y="1558925"/>
            <a:ext cx="223837" cy="292100"/>
          </a:xfrm>
          <a:custGeom>
            <a:avLst/>
            <a:gdLst>
              <a:gd name="T0" fmla="*/ 223837 w 141"/>
              <a:gd name="T1" fmla="*/ 0 h 184"/>
              <a:gd name="T2" fmla="*/ 65087 w 141"/>
              <a:gd name="T3" fmla="*/ 79375 h 184"/>
              <a:gd name="T4" fmla="*/ 119062 w 141"/>
              <a:gd name="T5" fmla="*/ 185738 h 184"/>
              <a:gd name="T6" fmla="*/ 0 w 141"/>
              <a:gd name="T7" fmla="*/ 292100 h 1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184">
                <a:moveTo>
                  <a:pt x="141" y="0"/>
                </a:moveTo>
                <a:cubicBezTo>
                  <a:pt x="96" y="15"/>
                  <a:pt x="52" y="30"/>
                  <a:pt x="41" y="50"/>
                </a:cubicBezTo>
                <a:cubicBezTo>
                  <a:pt x="30" y="70"/>
                  <a:pt x="82" y="95"/>
                  <a:pt x="75" y="117"/>
                </a:cubicBezTo>
                <a:cubicBezTo>
                  <a:pt x="68" y="139"/>
                  <a:pt x="12" y="173"/>
                  <a:pt x="0" y="184"/>
                </a:cubicBezTo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84" name="Freeform 32"/>
          <p:cNvSpPr>
            <a:spLocks/>
          </p:cNvSpPr>
          <p:nvPr/>
        </p:nvSpPr>
        <p:spPr bwMode="auto">
          <a:xfrm>
            <a:off x="8272463" y="1560513"/>
            <a:ext cx="223837" cy="292100"/>
          </a:xfrm>
          <a:custGeom>
            <a:avLst/>
            <a:gdLst>
              <a:gd name="T0" fmla="*/ 223837 w 141"/>
              <a:gd name="T1" fmla="*/ 0 h 184"/>
              <a:gd name="T2" fmla="*/ 65087 w 141"/>
              <a:gd name="T3" fmla="*/ 79375 h 184"/>
              <a:gd name="T4" fmla="*/ 119062 w 141"/>
              <a:gd name="T5" fmla="*/ 185738 h 184"/>
              <a:gd name="T6" fmla="*/ 0 w 141"/>
              <a:gd name="T7" fmla="*/ 292100 h 1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184">
                <a:moveTo>
                  <a:pt x="141" y="0"/>
                </a:moveTo>
                <a:cubicBezTo>
                  <a:pt x="96" y="15"/>
                  <a:pt x="52" y="30"/>
                  <a:pt x="41" y="50"/>
                </a:cubicBezTo>
                <a:cubicBezTo>
                  <a:pt x="30" y="70"/>
                  <a:pt x="82" y="95"/>
                  <a:pt x="75" y="117"/>
                </a:cubicBezTo>
                <a:cubicBezTo>
                  <a:pt x="68" y="139"/>
                  <a:pt x="12" y="173"/>
                  <a:pt x="0" y="184"/>
                </a:cubicBezTo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585" name="Picture 33" descr="rout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3" y="2028825"/>
            <a:ext cx="498475" cy="153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6" name="Freeform 34"/>
          <p:cNvSpPr>
            <a:spLocks/>
          </p:cNvSpPr>
          <p:nvPr/>
        </p:nvSpPr>
        <p:spPr bwMode="auto">
          <a:xfrm rot="1556788">
            <a:off x="7840663" y="2420938"/>
            <a:ext cx="223837" cy="292100"/>
          </a:xfrm>
          <a:custGeom>
            <a:avLst/>
            <a:gdLst>
              <a:gd name="T0" fmla="*/ 223837 w 141"/>
              <a:gd name="T1" fmla="*/ 0 h 184"/>
              <a:gd name="T2" fmla="*/ 65087 w 141"/>
              <a:gd name="T3" fmla="*/ 79375 h 184"/>
              <a:gd name="T4" fmla="*/ 119062 w 141"/>
              <a:gd name="T5" fmla="*/ 185738 h 184"/>
              <a:gd name="T6" fmla="*/ 0 w 141"/>
              <a:gd name="T7" fmla="*/ 292100 h 1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184">
                <a:moveTo>
                  <a:pt x="141" y="0"/>
                </a:moveTo>
                <a:cubicBezTo>
                  <a:pt x="96" y="15"/>
                  <a:pt x="52" y="30"/>
                  <a:pt x="41" y="50"/>
                </a:cubicBezTo>
                <a:cubicBezTo>
                  <a:pt x="30" y="70"/>
                  <a:pt x="82" y="95"/>
                  <a:pt x="75" y="117"/>
                </a:cubicBezTo>
                <a:cubicBezTo>
                  <a:pt x="68" y="139"/>
                  <a:pt x="12" y="173"/>
                  <a:pt x="0" y="184"/>
                </a:cubicBezTo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87" name="Freeform 35"/>
          <p:cNvSpPr>
            <a:spLocks/>
          </p:cNvSpPr>
          <p:nvPr/>
        </p:nvSpPr>
        <p:spPr bwMode="auto">
          <a:xfrm rot="1556788">
            <a:off x="7834313" y="2176463"/>
            <a:ext cx="223837" cy="292100"/>
          </a:xfrm>
          <a:custGeom>
            <a:avLst/>
            <a:gdLst>
              <a:gd name="T0" fmla="*/ 223837 w 141"/>
              <a:gd name="T1" fmla="*/ 0 h 184"/>
              <a:gd name="T2" fmla="*/ 65087 w 141"/>
              <a:gd name="T3" fmla="*/ 79375 h 184"/>
              <a:gd name="T4" fmla="*/ 119062 w 141"/>
              <a:gd name="T5" fmla="*/ 185738 h 184"/>
              <a:gd name="T6" fmla="*/ 0 w 141"/>
              <a:gd name="T7" fmla="*/ 292100 h 1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1" h="184">
                <a:moveTo>
                  <a:pt x="141" y="0"/>
                </a:moveTo>
                <a:cubicBezTo>
                  <a:pt x="96" y="15"/>
                  <a:pt x="52" y="30"/>
                  <a:pt x="41" y="50"/>
                </a:cubicBezTo>
                <a:cubicBezTo>
                  <a:pt x="30" y="70"/>
                  <a:pt x="82" y="95"/>
                  <a:pt x="75" y="117"/>
                </a:cubicBezTo>
                <a:cubicBezTo>
                  <a:pt x="68" y="139"/>
                  <a:pt x="12" y="173"/>
                  <a:pt x="0" y="184"/>
                </a:cubicBezTo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V="1">
            <a:off x="7885113" y="2055813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V="1">
            <a:off x="7991475" y="20716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V="1">
            <a:off x="7905750" y="17033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591" name="Picture 39" descr="rout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2790825"/>
            <a:ext cx="498475" cy="153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2" name="Picture 4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936625"/>
            <a:ext cx="666750" cy="619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93" name="Line 41"/>
          <p:cNvSpPr>
            <a:spLocks noChangeShapeType="1"/>
          </p:cNvSpPr>
          <p:nvPr/>
        </p:nvSpPr>
        <p:spPr bwMode="auto">
          <a:xfrm>
            <a:off x="6942138" y="1471613"/>
            <a:ext cx="1587" cy="236537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pic>
        <p:nvPicPr>
          <p:cNvPr id="23594" name="Picture 42" descr="dellrackserv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730500"/>
            <a:ext cx="811213" cy="10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5" name="Picture 43" descr="dellrackserv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830513"/>
            <a:ext cx="811213" cy="10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1887538" y="2482850"/>
            <a:ext cx="896937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System Servers</a:t>
            </a:r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669925" y="4478338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2092325" y="4954588"/>
            <a:ext cx="1976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2085975" y="5014913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2085975" y="5080000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2085975" y="515937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2292350" y="5505450"/>
            <a:ext cx="1546225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Fieldbus High Speed </a:t>
            </a:r>
            <a:br>
              <a:rPr lang="en-US" altLang="hu-HU" sz="1000">
                <a:latin typeface="Times New Roman" pitchFamily="18" charset="0"/>
                <a:cs typeface="Arial" charset="0"/>
              </a:rPr>
            </a:br>
            <a:r>
              <a:rPr lang="en-US" altLang="hu-HU" sz="1000">
                <a:latin typeface="Times New Roman" pitchFamily="18" charset="0"/>
                <a:cs typeface="Arial" charset="0"/>
              </a:rPr>
              <a:t>Linking Devices</a:t>
            </a:r>
            <a:br>
              <a:rPr lang="en-US" altLang="hu-HU" sz="1000">
                <a:latin typeface="Times New Roman" pitchFamily="18" charset="0"/>
                <a:cs typeface="Arial" charset="0"/>
              </a:rPr>
            </a:br>
            <a:r>
              <a:rPr lang="en-US" altLang="hu-HU" sz="1000">
                <a:latin typeface="Times New Roman" pitchFamily="18" charset="0"/>
                <a:cs typeface="Arial" charset="0"/>
              </a:rPr>
              <a:t>(FF HSE/H1, PB DP/PA)</a:t>
            </a:r>
          </a:p>
        </p:txBody>
      </p:sp>
      <p:pic>
        <p:nvPicPr>
          <p:cNvPr id="23603" name="Picture 51" descr="transmittershot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5046663"/>
            <a:ext cx="334963" cy="315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3604" name="Object 52"/>
          <p:cNvGraphicFramePr>
            <a:graphicFrameLocks noChangeAspect="1"/>
          </p:cNvGraphicFramePr>
          <p:nvPr/>
        </p:nvGraphicFramePr>
        <p:xfrm>
          <a:off x="3379788" y="5021263"/>
          <a:ext cx="3413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4" name="HiJaak" r:id="rId17" imgW="1514686" imgH="1809524" progId="HiJaak.Image">
                  <p:embed/>
                </p:oleObj>
              </mc:Choice>
              <mc:Fallback>
                <p:oleObj name="HiJaak" r:id="rId17" imgW="1514686" imgH="1809524" progId="HiJaak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5021263"/>
                        <a:ext cx="341312" cy="44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05" name="Picture 53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5024438"/>
            <a:ext cx="260350" cy="47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06" name="Line 54"/>
          <p:cNvSpPr>
            <a:spLocks noChangeShapeType="1"/>
          </p:cNvSpPr>
          <p:nvPr/>
        </p:nvSpPr>
        <p:spPr bwMode="auto">
          <a:xfrm>
            <a:off x="2654300" y="4954588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3032125" y="4959350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>
            <a:off x="3482975" y="495935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609" name="Picture 57" descr="dellrackserv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930525"/>
            <a:ext cx="811213" cy="10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10" name="Line 58"/>
          <p:cNvSpPr>
            <a:spLocks noChangeShapeType="1"/>
          </p:cNvSpPr>
          <p:nvPr/>
        </p:nvSpPr>
        <p:spPr bwMode="auto">
          <a:xfrm flipV="1">
            <a:off x="7905750" y="2606675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 flipV="1">
            <a:off x="7999413" y="2527300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4333875" y="3854450"/>
            <a:ext cx="0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 rot="10800000">
            <a:off x="1873250" y="3289300"/>
            <a:ext cx="1588" cy="166688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14" name="Line 62"/>
          <p:cNvSpPr>
            <a:spLocks noChangeShapeType="1"/>
          </p:cNvSpPr>
          <p:nvPr/>
        </p:nvSpPr>
        <p:spPr bwMode="auto">
          <a:xfrm rot="10800000">
            <a:off x="2000250" y="3138488"/>
            <a:ext cx="1588" cy="31750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15" name="Text Box 63"/>
          <p:cNvSpPr txBox="1">
            <a:spLocks noChangeArrowheads="1"/>
          </p:cNvSpPr>
          <p:nvPr/>
        </p:nvSpPr>
        <p:spPr bwMode="auto">
          <a:xfrm>
            <a:off x="2143125" y="3444875"/>
            <a:ext cx="1179513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 b="1">
                <a:latin typeface="Times New Roman" pitchFamily="18" charset="0"/>
                <a:cs typeface="Arial" charset="0"/>
              </a:rPr>
              <a:t>Process Automation</a:t>
            </a:r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>
            <a:off x="1633538" y="3627438"/>
            <a:ext cx="18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pSp>
        <p:nvGrpSpPr>
          <p:cNvPr id="23617" name="Group 65"/>
          <p:cNvGrpSpPr>
            <a:grpSpLocks/>
          </p:cNvGrpSpPr>
          <p:nvPr/>
        </p:nvGrpSpPr>
        <p:grpSpPr bwMode="auto">
          <a:xfrm>
            <a:off x="1782763" y="3432175"/>
            <a:ext cx="296862" cy="473075"/>
            <a:chOff x="2510" y="1251"/>
            <a:chExt cx="912" cy="1539"/>
          </a:xfrm>
        </p:grpSpPr>
        <p:graphicFrame>
          <p:nvGraphicFramePr>
            <p:cNvPr id="23707" name="Object 66"/>
            <p:cNvGraphicFramePr>
              <a:graphicFrameLocks noChangeAspect="1"/>
            </p:cNvGraphicFramePr>
            <p:nvPr/>
          </p:nvGraphicFramePr>
          <p:xfrm>
            <a:off x="2510" y="1251"/>
            <a:ext cx="912" cy="1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95" name="Photo Editor Photo" r:id="rId20" imgW="762106" imgH="1286055" progId="MSPhotoEd.3">
                    <p:embed/>
                  </p:oleObj>
                </mc:Choice>
                <mc:Fallback>
                  <p:oleObj name="Photo Editor Photo" r:id="rId20" imgW="762106" imgH="128605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0" y="1251"/>
                          <a:ext cx="912" cy="153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08" name="Object 67"/>
            <p:cNvGraphicFramePr>
              <a:graphicFrameLocks noChangeAspect="1"/>
            </p:cNvGraphicFramePr>
            <p:nvPr/>
          </p:nvGraphicFramePr>
          <p:xfrm>
            <a:off x="2516" y="1281"/>
            <a:ext cx="898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96" name="Photo Editor Photo" r:id="rId22" imgW="762106" imgH="961905" progId="MSPhotoEd.3">
                    <p:embed/>
                  </p:oleObj>
                </mc:Choice>
                <mc:Fallback>
                  <p:oleObj name="Photo Editor Photo" r:id="rId22" imgW="762106" imgH="96190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1281"/>
                          <a:ext cx="898" cy="113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18" name="Group 68"/>
          <p:cNvGrpSpPr>
            <a:grpSpLocks/>
          </p:cNvGrpSpPr>
          <p:nvPr/>
        </p:nvGrpSpPr>
        <p:grpSpPr bwMode="auto">
          <a:xfrm>
            <a:off x="1368425" y="3432175"/>
            <a:ext cx="296863" cy="473075"/>
            <a:chOff x="2510" y="1251"/>
            <a:chExt cx="912" cy="1539"/>
          </a:xfrm>
        </p:grpSpPr>
        <p:graphicFrame>
          <p:nvGraphicFramePr>
            <p:cNvPr id="23705" name="Object 69"/>
            <p:cNvGraphicFramePr>
              <a:graphicFrameLocks noChangeAspect="1"/>
            </p:cNvGraphicFramePr>
            <p:nvPr/>
          </p:nvGraphicFramePr>
          <p:xfrm>
            <a:off x="2510" y="1251"/>
            <a:ext cx="912" cy="1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97" name="Photo Editor Photo" r:id="rId24" imgW="762106" imgH="1286055" progId="MSPhotoEd.3">
                    <p:embed/>
                  </p:oleObj>
                </mc:Choice>
                <mc:Fallback>
                  <p:oleObj name="Photo Editor Photo" r:id="rId24" imgW="762106" imgH="128605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0" y="1251"/>
                          <a:ext cx="912" cy="153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06" name="Object 70"/>
            <p:cNvGraphicFramePr>
              <a:graphicFrameLocks noChangeAspect="1"/>
            </p:cNvGraphicFramePr>
            <p:nvPr/>
          </p:nvGraphicFramePr>
          <p:xfrm>
            <a:off x="2516" y="1281"/>
            <a:ext cx="898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98" name="Photo Editor Photo" r:id="rId25" imgW="762106" imgH="961905" progId="MSPhotoEd.3">
                    <p:embed/>
                  </p:oleObj>
                </mc:Choice>
                <mc:Fallback>
                  <p:oleObj name="Photo Editor Photo" r:id="rId25" imgW="762106" imgH="96190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1281"/>
                          <a:ext cx="898" cy="113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19" name="Line 71"/>
          <p:cNvSpPr>
            <a:spLocks noChangeShapeType="1"/>
          </p:cNvSpPr>
          <p:nvPr/>
        </p:nvSpPr>
        <p:spPr bwMode="auto">
          <a:xfrm>
            <a:off x="1231900" y="4471988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620" name="Picture 7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39800"/>
            <a:ext cx="666750" cy="619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21" name="Line 73"/>
          <p:cNvSpPr>
            <a:spLocks noChangeShapeType="1"/>
          </p:cNvSpPr>
          <p:nvPr/>
        </p:nvSpPr>
        <p:spPr bwMode="auto">
          <a:xfrm>
            <a:off x="4333875" y="4102100"/>
            <a:ext cx="28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622" name="Picture 74"/>
          <p:cNvPicPr>
            <a:picLocks noChangeArrowheads="1"/>
          </p:cNvPicPr>
          <p:nvPr/>
        </p:nvPicPr>
        <p:blipFill>
          <a:blip r:embed="rId26" cstate="print">
            <a:clrChange>
              <a:clrFrom>
                <a:srgbClr val="7F785E"/>
              </a:clrFrom>
              <a:clrTo>
                <a:srgbClr val="7F785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4025900"/>
            <a:ext cx="121920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23232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23" name="Line 75"/>
          <p:cNvSpPr>
            <a:spLocks noChangeShapeType="1"/>
          </p:cNvSpPr>
          <p:nvPr/>
        </p:nvSpPr>
        <p:spPr bwMode="auto">
          <a:xfrm flipH="1">
            <a:off x="1592263" y="5060950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24" name="Line 76"/>
          <p:cNvSpPr>
            <a:spLocks noChangeShapeType="1"/>
          </p:cNvSpPr>
          <p:nvPr/>
        </p:nvSpPr>
        <p:spPr bwMode="auto">
          <a:xfrm>
            <a:off x="1608138" y="4078288"/>
            <a:ext cx="28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625" name="Picture 77"/>
          <p:cNvPicPr>
            <a:picLocks noChangeArrowheads="1"/>
          </p:cNvPicPr>
          <p:nvPr/>
        </p:nvPicPr>
        <p:blipFill>
          <a:blip r:embed="rId26" cstate="print">
            <a:clrChange>
              <a:clrFrom>
                <a:srgbClr val="7F785E"/>
              </a:clrFrom>
              <a:clrTo>
                <a:srgbClr val="7F785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4002088"/>
            <a:ext cx="121920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23232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26" name="Line 78"/>
          <p:cNvSpPr>
            <a:spLocks noChangeShapeType="1"/>
          </p:cNvSpPr>
          <p:nvPr/>
        </p:nvSpPr>
        <p:spPr bwMode="auto">
          <a:xfrm>
            <a:off x="4397375" y="3633788"/>
            <a:ext cx="18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pSp>
        <p:nvGrpSpPr>
          <p:cNvPr id="23627" name="Group 79"/>
          <p:cNvGrpSpPr>
            <a:grpSpLocks/>
          </p:cNvGrpSpPr>
          <p:nvPr/>
        </p:nvGrpSpPr>
        <p:grpSpPr bwMode="auto">
          <a:xfrm>
            <a:off x="4578350" y="3449638"/>
            <a:ext cx="171450" cy="439737"/>
            <a:chOff x="253" y="757"/>
            <a:chExt cx="451" cy="1313"/>
          </a:xfrm>
        </p:grpSpPr>
        <p:graphicFrame>
          <p:nvGraphicFramePr>
            <p:cNvPr id="23703" name="Object 80"/>
            <p:cNvGraphicFramePr>
              <a:graphicFrameLocks noChangeAspect="1"/>
            </p:cNvGraphicFramePr>
            <p:nvPr/>
          </p:nvGraphicFramePr>
          <p:xfrm>
            <a:off x="268" y="757"/>
            <a:ext cx="432" cy="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99" name="Photo Editor Photo" r:id="rId27" imgW="304923" imgH="1267002" progId="MSPhotoEd.3">
                    <p:embed/>
                  </p:oleObj>
                </mc:Choice>
                <mc:Fallback>
                  <p:oleObj name="Photo Editor Photo" r:id="rId27" imgW="304923" imgH="126700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" y="757"/>
                          <a:ext cx="432" cy="131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04" name="Object 81"/>
            <p:cNvGraphicFramePr>
              <a:graphicFrameLocks noChangeAspect="1"/>
            </p:cNvGraphicFramePr>
            <p:nvPr/>
          </p:nvGraphicFramePr>
          <p:xfrm>
            <a:off x="253" y="769"/>
            <a:ext cx="451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0" name="Photo Editor Photo" r:id="rId29" imgW="266737" imgH="895238" progId="MSPhotoEd.3">
                    <p:embed/>
                  </p:oleObj>
                </mc:Choice>
                <mc:Fallback>
                  <p:oleObj name="Photo Editor Photo" r:id="rId29" imgW="266737" imgH="895238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769"/>
                          <a:ext cx="451" cy="9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23232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28" name="Group 82"/>
          <p:cNvGrpSpPr>
            <a:grpSpLocks/>
          </p:cNvGrpSpPr>
          <p:nvPr/>
        </p:nvGrpSpPr>
        <p:grpSpPr bwMode="auto">
          <a:xfrm>
            <a:off x="4749800" y="3449638"/>
            <a:ext cx="414338" cy="439737"/>
            <a:chOff x="1770" y="2592"/>
            <a:chExt cx="912" cy="1329"/>
          </a:xfrm>
        </p:grpSpPr>
        <p:graphicFrame>
          <p:nvGraphicFramePr>
            <p:cNvPr id="23701" name="Object 83"/>
            <p:cNvGraphicFramePr>
              <a:graphicFrameLocks noChangeAspect="1"/>
            </p:cNvGraphicFramePr>
            <p:nvPr/>
          </p:nvGraphicFramePr>
          <p:xfrm>
            <a:off x="1770" y="2592"/>
            <a:ext cx="912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1" name="Photo Editor Photo" r:id="rId31" imgW="762106" imgH="1286055" progId="MSPhotoEd.3">
                    <p:embed/>
                  </p:oleObj>
                </mc:Choice>
                <mc:Fallback>
                  <p:oleObj name="Photo Editor Photo" r:id="rId31" imgW="762106" imgH="128605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2592"/>
                          <a:ext cx="912" cy="132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02" name="Object 84"/>
            <p:cNvGraphicFramePr>
              <a:graphicFrameLocks noChangeAspect="1"/>
            </p:cNvGraphicFramePr>
            <p:nvPr/>
          </p:nvGraphicFramePr>
          <p:xfrm>
            <a:off x="1775" y="2616"/>
            <a:ext cx="897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2" name="Photo Editor Photo" r:id="rId32" imgW="762106" imgH="961905" progId="MSPhotoEd.3">
                    <p:embed/>
                  </p:oleObj>
                </mc:Choice>
                <mc:Fallback>
                  <p:oleObj name="Photo Editor Photo" r:id="rId32" imgW="762106" imgH="96190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2616"/>
                          <a:ext cx="897" cy="97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629" name="Picture 85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3527425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630" name="Group 86"/>
          <p:cNvGrpSpPr>
            <a:grpSpLocks/>
          </p:cNvGrpSpPr>
          <p:nvPr/>
        </p:nvGrpSpPr>
        <p:grpSpPr bwMode="auto">
          <a:xfrm>
            <a:off x="3836988" y="3449638"/>
            <a:ext cx="171450" cy="439737"/>
            <a:chOff x="253" y="757"/>
            <a:chExt cx="451" cy="1313"/>
          </a:xfrm>
        </p:grpSpPr>
        <p:graphicFrame>
          <p:nvGraphicFramePr>
            <p:cNvPr id="23699" name="Object 87"/>
            <p:cNvGraphicFramePr>
              <a:graphicFrameLocks noChangeAspect="1"/>
            </p:cNvGraphicFramePr>
            <p:nvPr/>
          </p:nvGraphicFramePr>
          <p:xfrm>
            <a:off x="268" y="757"/>
            <a:ext cx="432" cy="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3" name="Photo Editor Photo" r:id="rId34" imgW="304923" imgH="1267002" progId="MSPhotoEd.3">
                    <p:embed/>
                  </p:oleObj>
                </mc:Choice>
                <mc:Fallback>
                  <p:oleObj name="Photo Editor Photo" r:id="rId34" imgW="304923" imgH="126700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" y="757"/>
                          <a:ext cx="432" cy="131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00" name="Object 88"/>
            <p:cNvGraphicFramePr>
              <a:graphicFrameLocks noChangeAspect="1"/>
            </p:cNvGraphicFramePr>
            <p:nvPr/>
          </p:nvGraphicFramePr>
          <p:xfrm>
            <a:off x="253" y="769"/>
            <a:ext cx="451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4" name="Photo Editor Photo" r:id="rId35" imgW="266737" imgH="895238" progId="MSPhotoEd.3">
                    <p:embed/>
                  </p:oleObj>
                </mc:Choice>
                <mc:Fallback>
                  <p:oleObj name="Photo Editor Photo" r:id="rId35" imgW="266737" imgH="895238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769"/>
                          <a:ext cx="451" cy="9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23232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31" name="Group 89"/>
          <p:cNvGrpSpPr>
            <a:grpSpLocks/>
          </p:cNvGrpSpPr>
          <p:nvPr/>
        </p:nvGrpSpPr>
        <p:grpSpPr bwMode="auto">
          <a:xfrm>
            <a:off x="4008438" y="3449638"/>
            <a:ext cx="414337" cy="439737"/>
            <a:chOff x="1770" y="2592"/>
            <a:chExt cx="912" cy="1329"/>
          </a:xfrm>
        </p:grpSpPr>
        <p:graphicFrame>
          <p:nvGraphicFramePr>
            <p:cNvPr id="23697" name="Object 90"/>
            <p:cNvGraphicFramePr>
              <a:graphicFrameLocks noChangeAspect="1"/>
            </p:cNvGraphicFramePr>
            <p:nvPr/>
          </p:nvGraphicFramePr>
          <p:xfrm>
            <a:off x="1770" y="2592"/>
            <a:ext cx="912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5" name="Photo Editor Photo" r:id="rId36" imgW="762106" imgH="1286055" progId="MSPhotoEd.3">
                    <p:embed/>
                  </p:oleObj>
                </mc:Choice>
                <mc:Fallback>
                  <p:oleObj name="Photo Editor Photo" r:id="rId36" imgW="762106" imgH="128605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2592"/>
                          <a:ext cx="912" cy="132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8" name="Object 91"/>
            <p:cNvGraphicFramePr>
              <a:graphicFrameLocks noChangeAspect="1"/>
            </p:cNvGraphicFramePr>
            <p:nvPr/>
          </p:nvGraphicFramePr>
          <p:xfrm>
            <a:off x="1775" y="2616"/>
            <a:ext cx="897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6" name="Photo Editor Photo" r:id="rId37" imgW="762106" imgH="961905" progId="MSPhotoEd.3">
                    <p:embed/>
                  </p:oleObj>
                </mc:Choice>
                <mc:Fallback>
                  <p:oleObj name="Photo Editor Photo" r:id="rId37" imgW="762106" imgH="96190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2616"/>
                          <a:ext cx="897" cy="97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632" name="Picture 92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3527425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33" name="Rectangle 93"/>
          <p:cNvSpPr>
            <a:spLocks noChangeArrowheads="1"/>
          </p:cNvSpPr>
          <p:nvPr/>
        </p:nvSpPr>
        <p:spPr bwMode="auto">
          <a:xfrm flipH="1">
            <a:off x="4914900" y="4033838"/>
            <a:ext cx="4286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3634" name="Rectangle 94"/>
          <p:cNvSpPr>
            <a:spLocks noChangeArrowheads="1"/>
          </p:cNvSpPr>
          <p:nvPr/>
        </p:nvSpPr>
        <p:spPr bwMode="auto">
          <a:xfrm flipH="1">
            <a:off x="5100638" y="4033838"/>
            <a:ext cx="42862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3635" name="Text Box 95"/>
          <p:cNvSpPr txBox="1">
            <a:spLocks noChangeArrowheads="1"/>
          </p:cNvSpPr>
          <p:nvPr/>
        </p:nvSpPr>
        <p:spPr bwMode="auto">
          <a:xfrm>
            <a:off x="5208588" y="3387725"/>
            <a:ext cx="1108075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 b="1">
                <a:latin typeface="Times New Roman" pitchFamily="18" charset="0"/>
                <a:cs typeface="Arial" charset="0"/>
              </a:rPr>
              <a:t>Process Automation and Safety</a:t>
            </a:r>
          </a:p>
        </p:txBody>
      </p:sp>
      <p:pic>
        <p:nvPicPr>
          <p:cNvPr id="23636" name="Picture 96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4038600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37" name="Picture 97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4038600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38" name="Text Box 98"/>
          <p:cNvSpPr txBox="1">
            <a:spLocks noChangeArrowheads="1"/>
          </p:cNvSpPr>
          <p:nvPr/>
        </p:nvSpPr>
        <p:spPr bwMode="auto">
          <a:xfrm>
            <a:off x="4325938" y="2103438"/>
            <a:ext cx="58896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Operator</a:t>
            </a:r>
          </a:p>
        </p:txBody>
      </p:sp>
      <p:sp>
        <p:nvSpPr>
          <p:cNvPr id="23639" name="Text Box 99"/>
          <p:cNvSpPr txBox="1">
            <a:spLocks noChangeArrowheads="1"/>
          </p:cNvSpPr>
          <p:nvPr/>
        </p:nvSpPr>
        <p:spPr bwMode="auto">
          <a:xfrm>
            <a:off x="5780088" y="2103438"/>
            <a:ext cx="744537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Engineering</a:t>
            </a:r>
          </a:p>
        </p:txBody>
      </p:sp>
      <p:sp>
        <p:nvSpPr>
          <p:cNvPr id="23640" name="Text Box 100"/>
          <p:cNvSpPr txBox="1">
            <a:spLocks noChangeArrowheads="1"/>
          </p:cNvSpPr>
          <p:nvPr/>
        </p:nvSpPr>
        <p:spPr bwMode="auto">
          <a:xfrm>
            <a:off x="3027363" y="2103438"/>
            <a:ext cx="7778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>
                <a:latin typeface="Times New Roman" pitchFamily="18" charset="0"/>
                <a:cs typeface="Arial" charset="0"/>
              </a:rPr>
              <a:t>Maintenance</a:t>
            </a:r>
          </a:p>
        </p:txBody>
      </p:sp>
      <p:sp>
        <p:nvSpPr>
          <p:cNvPr id="23641" name="Line 101"/>
          <p:cNvSpPr>
            <a:spLocks noChangeShapeType="1"/>
          </p:cNvSpPr>
          <p:nvPr/>
        </p:nvSpPr>
        <p:spPr bwMode="auto">
          <a:xfrm rot="10800000">
            <a:off x="1449388" y="3284538"/>
            <a:ext cx="1587" cy="166687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42" name="Line 102"/>
          <p:cNvSpPr>
            <a:spLocks noChangeShapeType="1"/>
          </p:cNvSpPr>
          <p:nvPr/>
        </p:nvSpPr>
        <p:spPr bwMode="auto">
          <a:xfrm rot="10800000">
            <a:off x="1576388" y="3133725"/>
            <a:ext cx="1587" cy="31750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43" name="Line 103"/>
          <p:cNvSpPr>
            <a:spLocks noChangeShapeType="1"/>
          </p:cNvSpPr>
          <p:nvPr/>
        </p:nvSpPr>
        <p:spPr bwMode="auto">
          <a:xfrm rot="10800000">
            <a:off x="4144963" y="3284538"/>
            <a:ext cx="1587" cy="166687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44" name="Line 104"/>
          <p:cNvSpPr>
            <a:spLocks noChangeShapeType="1"/>
          </p:cNvSpPr>
          <p:nvPr/>
        </p:nvSpPr>
        <p:spPr bwMode="auto">
          <a:xfrm rot="10800000">
            <a:off x="4271963" y="3133725"/>
            <a:ext cx="1587" cy="31750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45" name="Line 105"/>
          <p:cNvSpPr>
            <a:spLocks noChangeShapeType="1"/>
          </p:cNvSpPr>
          <p:nvPr/>
        </p:nvSpPr>
        <p:spPr bwMode="auto">
          <a:xfrm rot="10800000">
            <a:off x="4918075" y="3284538"/>
            <a:ext cx="1588" cy="166687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46" name="Line 106"/>
          <p:cNvSpPr>
            <a:spLocks noChangeShapeType="1"/>
          </p:cNvSpPr>
          <p:nvPr/>
        </p:nvSpPr>
        <p:spPr bwMode="auto">
          <a:xfrm rot="10800000">
            <a:off x="5045075" y="3133725"/>
            <a:ext cx="1588" cy="31750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47" name="Line 107"/>
          <p:cNvSpPr>
            <a:spLocks noChangeShapeType="1"/>
          </p:cNvSpPr>
          <p:nvPr/>
        </p:nvSpPr>
        <p:spPr bwMode="auto">
          <a:xfrm>
            <a:off x="7108825" y="3736975"/>
            <a:ext cx="0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48" name="Line 108"/>
          <p:cNvSpPr>
            <a:spLocks noChangeShapeType="1"/>
          </p:cNvSpPr>
          <p:nvPr/>
        </p:nvSpPr>
        <p:spPr bwMode="auto">
          <a:xfrm>
            <a:off x="7127875" y="4070350"/>
            <a:ext cx="28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649" name="Picture 109"/>
          <p:cNvPicPr>
            <a:picLocks noChangeArrowheads="1"/>
          </p:cNvPicPr>
          <p:nvPr/>
        </p:nvPicPr>
        <p:blipFill>
          <a:blip r:embed="rId26" cstate="print">
            <a:clrChange>
              <a:clrFrom>
                <a:srgbClr val="7F785E"/>
              </a:clrFrom>
              <a:clrTo>
                <a:srgbClr val="7F785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3994150"/>
            <a:ext cx="121920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23232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0" name="Line 110"/>
          <p:cNvSpPr>
            <a:spLocks noChangeShapeType="1"/>
          </p:cNvSpPr>
          <p:nvPr/>
        </p:nvSpPr>
        <p:spPr bwMode="auto">
          <a:xfrm>
            <a:off x="7164388" y="3625850"/>
            <a:ext cx="18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pSp>
        <p:nvGrpSpPr>
          <p:cNvPr id="23651" name="Group 111"/>
          <p:cNvGrpSpPr>
            <a:grpSpLocks/>
          </p:cNvGrpSpPr>
          <p:nvPr/>
        </p:nvGrpSpPr>
        <p:grpSpPr bwMode="auto">
          <a:xfrm>
            <a:off x="7345363" y="3441700"/>
            <a:ext cx="171450" cy="439738"/>
            <a:chOff x="253" y="757"/>
            <a:chExt cx="451" cy="1313"/>
          </a:xfrm>
        </p:grpSpPr>
        <p:graphicFrame>
          <p:nvGraphicFramePr>
            <p:cNvPr id="23695" name="Object 112"/>
            <p:cNvGraphicFramePr>
              <a:graphicFrameLocks noChangeAspect="1"/>
            </p:cNvGraphicFramePr>
            <p:nvPr/>
          </p:nvGraphicFramePr>
          <p:xfrm>
            <a:off x="268" y="757"/>
            <a:ext cx="432" cy="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7" name="Photo Editor Photo" r:id="rId38" imgW="304923" imgH="1267002" progId="MSPhotoEd.3">
                    <p:embed/>
                  </p:oleObj>
                </mc:Choice>
                <mc:Fallback>
                  <p:oleObj name="Photo Editor Photo" r:id="rId38" imgW="304923" imgH="126700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" y="757"/>
                          <a:ext cx="432" cy="131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6" name="Object 113"/>
            <p:cNvGraphicFramePr>
              <a:graphicFrameLocks noChangeAspect="1"/>
            </p:cNvGraphicFramePr>
            <p:nvPr/>
          </p:nvGraphicFramePr>
          <p:xfrm>
            <a:off x="253" y="769"/>
            <a:ext cx="451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8" name="Photo Editor Photo" r:id="rId39" imgW="266737" imgH="895238" progId="MSPhotoEd.3">
                    <p:embed/>
                  </p:oleObj>
                </mc:Choice>
                <mc:Fallback>
                  <p:oleObj name="Photo Editor Photo" r:id="rId39" imgW="266737" imgH="895238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769"/>
                          <a:ext cx="451" cy="9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23232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52" name="Group 114"/>
          <p:cNvGrpSpPr>
            <a:grpSpLocks/>
          </p:cNvGrpSpPr>
          <p:nvPr/>
        </p:nvGrpSpPr>
        <p:grpSpPr bwMode="auto">
          <a:xfrm>
            <a:off x="7516813" y="3441700"/>
            <a:ext cx="414337" cy="439738"/>
            <a:chOff x="1770" y="2592"/>
            <a:chExt cx="912" cy="1329"/>
          </a:xfrm>
        </p:grpSpPr>
        <p:graphicFrame>
          <p:nvGraphicFramePr>
            <p:cNvPr id="23693" name="Object 115"/>
            <p:cNvGraphicFramePr>
              <a:graphicFrameLocks noChangeAspect="1"/>
            </p:cNvGraphicFramePr>
            <p:nvPr/>
          </p:nvGraphicFramePr>
          <p:xfrm>
            <a:off x="1770" y="2592"/>
            <a:ext cx="912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9" name="Photo Editor Photo" r:id="rId40" imgW="762106" imgH="1286055" progId="MSPhotoEd.3">
                    <p:embed/>
                  </p:oleObj>
                </mc:Choice>
                <mc:Fallback>
                  <p:oleObj name="Photo Editor Photo" r:id="rId40" imgW="762106" imgH="128605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2592"/>
                          <a:ext cx="912" cy="132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4" name="Object 116"/>
            <p:cNvGraphicFramePr>
              <a:graphicFrameLocks noChangeAspect="1"/>
            </p:cNvGraphicFramePr>
            <p:nvPr/>
          </p:nvGraphicFramePr>
          <p:xfrm>
            <a:off x="1775" y="2616"/>
            <a:ext cx="897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10" name="Photo Editor Photo" r:id="rId41" imgW="762106" imgH="961905" progId="MSPhotoEd.3">
                    <p:embed/>
                  </p:oleObj>
                </mc:Choice>
                <mc:Fallback>
                  <p:oleObj name="Photo Editor Photo" r:id="rId41" imgW="762106" imgH="96190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2616"/>
                          <a:ext cx="897" cy="97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653" name="Picture 117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3" y="3519488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654" name="Group 118"/>
          <p:cNvGrpSpPr>
            <a:grpSpLocks/>
          </p:cNvGrpSpPr>
          <p:nvPr/>
        </p:nvGrpSpPr>
        <p:grpSpPr bwMode="auto">
          <a:xfrm>
            <a:off x="6604000" y="3441700"/>
            <a:ext cx="171450" cy="439738"/>
            <a:chOff x="253" y="757"/>
            <a:chExt cx="451" cy="1313"/>
          </a:xfrm>
        </p:grpSpPr>
        <p:graphicFrame>
          <p:nvGraphicFramePr>
            <p:cNvPr id="23691" name="Object 119"/>
            <p:cNvGraphicFramePr>
              <a:graphicFrameLocks noChangeAspect="1"/>
            </p:cNvGraphicFramePr>
            <p:nvPr/>
          </p:nvGraphicFramePr>
          <p:xfrm>
            <a:off x="268" y="757"/>
            <a:ext cx="432" cy="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11" name="Photo Editor Photo" r:id="rId42" imgW="304923" imgH="1267002" progId="MSPhotoEd.3">
                    <p:embed/>
                  </p:oleObj>
                </mc:Choice>
                <mc:Fallback>
                  <p:oleObj name="Photo Editor Photo" r:id="rId42" imgW="304923" imgH="126700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" y="757"/>
                          <a:ext cx="432" cy="131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2" name="Object 120"/>
            <p:cNvGraphicFramePr>
              <a:graphicFrameLocks noChangeAspect="1"/>
            </p:cNvGraphicFramePr>
            <p:nvPr/>
          </p:nvGraphicFramePr>
          <p:xfrm>
            <a:off x="253" y="769"/>
            <a:ext cx="451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12" name="Photo Editor Photo" r:id="rId43" imgW="266737" imgH="895238" progId="MSPhotoEd.3">
                    <p:embed/>
                  </p:oleObj>
                </mc:Choice>
                <mc:Fallback>
                  <p:oleObj name="Photo Editor Photo" r:id="rId43" imgW="266737" imgH="895238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769"/>
                          <a:ext cx="451" cy="9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23232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55" name="Group 121"/>
          <p:cNvGrpSpPr>
            <a:grpSpLocks/>
          </p:cNvGrpSpPr>
          <p:nvPr/>
        </p:nvGrpSpPr>
        <p:grpSpPr bwMode="auto">
          <a:xfrm>
            <a:off x="6775450" y="3441700"/>
            <a:ext cx="414338" cy="439738"/>
            <a:chOff x="1770" y="2592"/>
            <a:chExt cx="912" cy="1329"/>
          </a:xfrm>
        </p:grpSpPr>
        <p:graphicFrame>
          <p:nvGraphicFramePr>
            <p:cNvPr id="23689" name="Object 122"/>
            <p:cNvGraphicFramePr>
              <a:graphicFrameLocks noChangeAspect="1"/>
            </p:cNvGraphicFramePr>
            <p:nvPr/>
          </p:nvGraphicFramePr>
          <p:xfrm>
            <a:off x="1770" y="2592"/>
            <a:ext cx="912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13" name="Photo Editor Photo" r:id="rId44" imgW="762106" imgH="1286055" progId="MSPhotoEd.3">
                    <p:embed/>
                  </p:oleObj>
                </mc:Choice>
                <mc:Fallback>
                  <p:oleObj name="Photo Editor Photo" r:id="rId44" imgW="762106" imgH="128605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2592"/>
                          <a:ext cx="912" cy="132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0" name="Object 123"/>
            <p:cNvGraphicFramePr>
              <a:graphicFrameLocks noChangeAspect="1"/>
            </p:cNvGraphicFramePr>
            <p:nvPr/>
          </p:nvGraphicFramePr>
          <p:xfrm>
            <a:off x="1775" y="2616"/>
            <a:ext cx="897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14" name="Photo Editor Photo" r:id="rId45" imgW="762106" imgH="961905" progId="MSPhotoEd.3">
                    <p:embed/>
                  </p:oleObj>
                </mc:Choice>
                <mc:Fallback>
                  <p:oleObj name="Photo Editor Photo" r:id="rId45" imgW="762106" imgH="96190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2616"/>
                          <a:ext cx="897" cy="97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777777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656" name="Picture 124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519488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7" name="Rectangle 125"/>
          <p:cNvSpPr>
            <a:spLocks noChangeArrowheads="1"/>
          </p:cNvSpPr>
          <p:nvPr/>
        </p:nvSpPr>
        <p:spPr bwMode="auto">
          <a:xfrm flipH="1">
            <a:off x="8272463" y="4014788"/>
            <a:ext cx="42862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3658" name="Rectangle 126"/>
          <p:cNvSpPr>
            <a:spLocks noChangeArrowheads="1"/>
          </p:cNvSpPr>
          <p:nvPr/>
        </p:nvSpPr>
        <p:spPr bwMode="auto">
          <a:xfrm flipH="1">
            <a:off x="7908925" y="4014788"/>
            <a:ext cx="4286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pic>
        <p:nvPicPr>
          <p:cNvPr id="23659" name="Picture 127" descr="safety2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lum bright="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t="13231" r="17972" b="7387"/>
          <a:stretch>
            <a:fillRect/>
          </a:stretch>
        </p:blipFill>
        <p:spPr bwMode="auto">
          <a:xfrm>
            <a:off x="7583488" y="4591050"/>
            <a:ext cx="325437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60" name="Line 128"/>
          <p:cNvSpPr>
            <a:spLocks noChangeShapeType="1"/>
          </p:cNvSpPr>
          <p:nvPr/>
        </p:nvSpPr>
        <p:spPr bwMode="auto">
          <a:xfrm>
            <a:off x="7739063" y="4286250"/>
            <a:ext cx="0" cy="347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61" name="Rectangle 129"/>
          <p:cNvSpPr>
            <a:spLocks noChangeArrowheads="1"/>
          </p:cNvSpPr>
          <p:nvPr/>
        </p:nvSpPr>
        <p:spPr bwMode="auto">
          <a:xfrm flipH="1">
            <a:off x="7715250" y="4014788"/>
            <a:ext cx="4286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3662" name="Rectangle 130"/>
          <p:cNvSpPr>
            <a:spLocks noChangeArrowheads="1"/>
          </p:cNvSpPr>
          <p:nvPr/>
        </p:nvSpPr>
        <p:spPr bwMode="auto">
          <a:xfrm flipH="1">
            <a:off x="8086725" y="4014788"/>
            <a:ext cx="4286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3663" name="Rectangle 131"/>
          <p:cNvSpPr>
            <a:spLocks noChangeArrowheads="1"/>
          </p:cNvSpPr>
          <p:nvPr/>
        </p:nvSpPr>
        <p:spPr bwMode="auto">
          <a:xfrm flipH="1">
            <a:off x="8456613" y="4014788"/>
            <a:ext cx="42862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pic>
        <p:nvPicPr>
          <p:cNvPr id="23664" name="Picture 132" descr="safety2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lum bright="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t="13231" r="17972" b="7387"/>
          <a:stretch>
            <a:fillRect/>
          </a:stretch>
        </p:blipFill>
        <p:spPr bwMode="auto">
          <a:xfrm>
            <a:off x="7926388" y="4583113"/>
            <a:ext cx="325437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65" name="Line 133"/>
          <p:cNvSpPr>
            <a:spLocks noChangeShapeType="1"/>
          </p:cNvSpPr>
          <p:nvPr/>
        </p:nvSpPr>
        <p:spPr bwMode="auto">
          <a:xfrm>
            <a:off x="8081963" y="4278313"/>
            <a:ext cx="0" cy="347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66" name="Line 134"/>
          <p:cNvSpPr>
            <a:spLocks noChangeShapeType="1"/>
          </p:cNvSpPr>
          <p:nvPr/>
        </p:nvSpPr>
        <p:spPr bwMode="auto">
          <a:xfrm>
            <a:off x="8443913" y="4278313"/>
            <a:ext cx="0" cy="347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667" name="Line 135"/>
          <p:cNvSpPr>
            <a:spLocks noChangeShapeType="1"/>
          </p:cNvSpPr>
          <p:nvPr/>
        </p:nvSpPr>
        <p:spPr bwMode="auto">
          <a:xfrm flipV="1">
            <a:off x="8008938" y="3711575"/>
            <a:ext cx="357187" cy="95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3668" name="Picture 136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8" y="4019550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69" name="Picture 137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019550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70" name="Picture 138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4019550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71" name="Picture 139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4019550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72" name="Picture 140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019550"/>
            <a:ext cx="53975" cy="5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73" name="Text Box 141"/>
          <p:cNvSpPr txBox="1">
            <a:spLocks noChangeArrowheads="1"/>
          </p:cNvSpPr>
          <p:nvPr/>
        </p:nvSpPr>
        <p:spPr bwMode="auto">
          <a:xfrm>
            <a:off x="7923213" y="3490913"/>
            <a:ext cx="11080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hu-HU" sz="1000" b="1">
                <a:latin typeface="Times New Roman" pitchFamily="18" charset="0"/>
                <a:cs typeface="Arial" charset="0"/>
              </a:rPr>
              <a:t>Safety</a:t>
            </a:r>
          </a:p>
        </p:txBody>
      </p:sp>
      <p:sp>
        <p:nvSpPr>
          <p:cNvPr id="23674" name="Line 142"/>
          <p:cNvSpPr>
            <a:spLocks noChangeShapeType="1"/>
          </p:cNvSpPr>
          <p:nvPr/>
        </p:nvSpPr>
        <p:spPr bwMode="auto">
          <a:xfrm rot="10800000">
            <a:off x="7637463" y="3292475"/>
            <a:ext cx="1587" cy="166688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75" name="Line 143"/>
          <p:cNvSpPr>
            <a:spLocks noChangeShapeType="1"/>
          </p:cNvSpPr>
          <p:nvPr/>
        </p:nvSpPr>
        <p:spPr bwMode="auto">
          <a:xfrm rot="10800000">
            <a:off x="7764463" y="3141663"/>
            <a:ext cx="1587" cy="31750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76" name="Line 144"/>
          <p:cNvSpPr>
            <a:spLocks noChangeShapeType="1"/>
          </p:cNvSpPr>
          <p:nvPr/>
        </p:nvSpPr>
        <p:spPr bwMode="auto">
          <a:xfrm rot="10800000">
            <a:off x="6927850" y="3284538"/>
            <a:ext cx="1588" cy="166687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77" name="Line 145"/>
          <p:cNvSpPr>
            <a:spLocks noChangeShapeType="1"/>
          </p:cNvSpPr>
          <p:nvPr/>
        </p:nvSpPr>
        <p:spPr bwMode="auto">
          <a:xfrm rot="10800000">
            <a:off x="7054850" y="3133725"/>
            <a:ext cx="1588" cy="31750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78" name="Line 146"/>
          <p:cNvSpPr>
            <a:spLocks noChangeShapeType="1"/>
          </p:cNvSpPr>
          <p:nvPr/>
        </p:nvSpPr>
        <p:spPr bwMode="auto">
          <a:xfrm>
            <a:off x="3351213" y="2871788"/>
            <a:ext cx="1587" cy="26035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79" name="Line 147"/>
          <p:cNvSpPr>
            <a:spLocks noChangeShapeType="1"/>
          </p:cNvSpPr>
          <p:nvPr/>
        </p:nvSpPr>
        <p:spPr bwMode="auto">
          <a:xfrm>
            <a:off x="3427413" y="2874963"/>
            <a:ext cx="0" cy="434975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80" name="Line 148"/>
          <p:cNvSpPr>
            <a:spLocks noChangeShapeType="1"/>
          </p:cNvSpPr>
          <p:nvPr/>
        </p:nvSpPr>
        <p:spPr bwMode="auto">
          <a:xfrm>
            <a:off x="4651375" y="2871788"/>
            <a:ext cx="1588" cy="26035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81" name="Line 149"/>
          <p:cNvSpPr>
            <a:spLocks noChangeShapeType="1"/>
          </p:cNvSpPr>
          <p:nvPr/>
        </p:nvSpPr>
        <p:spPr bwMode="auto">
          <a:xfrm>
            <a:off x="4727575" y="2874963"/>
            <a:ext cx="0" cy="434975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82" name="Line 150"/>
          <p:cNvSpPr>
            <a:spLocks noChangeShapeType="1"/>
          </p:cNvSpPr>
          <p:nvPr/>
        </p:nvSpPr>
        <p:spPr bwMode="auto">
          <a:xfrm>
            <a:off x="6134100" y="2895600"/>
            <a:ext cx="1588" cy="236538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83" name="Line 151"/>
          <p:cNvSpPr>
            <a:spLocks noChangeShapeType="1"/>
          </p:cNvSpPr>
          <p:nvPr/>
        </p:nvSpPr>
        <p:spPr bwMode="auto">
          <a:xfrm>
            <a:off x="6210300" y="2882900"/>
            <a:ext cx="0" cy="427038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84" name="Line 152"/>
          <p:cNvSpPr>
            <a:spLocks noChangeShapeType="1"/>
          </p:cNvSpPr>
          <p:nvPr/>
        </p:nvSpPr>
        <p:spPr bwMode="auto">
          <a:xfrm>
            <a:off x="7915275" y="2879725"/>
            <a:ext cx="1588" cy="252413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85" name="Line 153"/>
          <p:cNvSpPr>
            <a:spLocks noChangeShapeType="1"/>
          </p:cNvSpPr>
          <p:nvPr/>
        </p:nvSpPr>
        <p:spPr bwMode="auto">
          <a:xfrm>
            <a:off x="7991475" y="2890838"/>
            <a:ext cx="0" cy="41910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sp>
        <p:nvSpPr>
          <p:cNvPr id="23686" name="Line 154"/>
          <p:cNvSpPr>
            <a:spLocks noChangeShapeType="1"/>
          </p:cNvSpPr>
          <p:nvPr/>
        </p:nvSpPr>
        <p:spPr bwMode="auto">
          <a:xfrm>
            <a:off x="6084888" y="1473200"/>
            <a:ext cx="1587" cy="236538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1991" rIns="0" bIns="41991">
            <a:spAutoFit/>
          </a:bodyPr>
          <a:lstStyle/>
          <a:p>
            <a:endParaRPr lang="hu-HU"/>
          </a:p>
        </p:txBody>
      </p:sp>
      <p:graphicFrame>
        <p:nvGraphicFramePr>
          <p:cNvPr id="23687" name="Object 155"/>
          <p:cNvGraphicFramePr>
            <a:graphicFrameLocks noChangeAspect="1"/>
          </p:cNvGraphicFramePr>
          <p:nvPr/>
        </p:nvGraphicFramePr>
        <p:xfrm>
          <a:off x="8299450" y="4622800"/>
          <a:ext cx="428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5" name="Photo Editor Photo" r:id="rId47" imgW="1809524" imgH="1142857" progId="MSPhotoEd.3">
                  <p:embed/>
                </p:oleObj>
              </mc:Choice>
              <mc:Fallback>
                <p:oleObj name="Photo Editor Photo" r:id="rId47" imgW="1809524" imgH="11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4622800"/>
                        <a:ext cx="428625" cy="39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24" name="Rectangle 156"/>
          <p:cNvSpPr>
            <a:spLocks noGrp="1" noRot="1" noChangeArrowheads="1"/>
          </p:cNvSpPr>
          <p:nvPr>
            <p:ph type="title"/>
          </p:nvPr>
        </p:nvSpPr>
        <p:spPr>
          <a:xfrm>
            <a:off x="406400" y="476250"/>
            <a:ext cx="4741863" cy="7921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Hálózati Elrendezés</a:t>
            </a:r>
            <a:r>
              <a:rPr lang="hu-HU" smtClean="0"/>
              <a:t> 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4424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1081087"/>
          </a:xfrm>
        </p:spPr>
        <p:txBody>
          <a:bodyPr/>
          <a:lstStyle/>
          <a:p>
            <a:pPr eaLnBrk="1" hangingPunct="1">
              <a:defRPr/>
            </a:pPr>
            <a:r>
              <a:rPr lang="hu-HU" sz="5400" smtClean="0">
                <a:latin typeface="Times New Roman" pitchFamily="18" charset="0"/>
              </a:rPr>
              <a:t>Ipari alkalmazás alapján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628775"/>
            <a:ext cx="8064500" cy="460851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hu-HU" smtClean="0">
                <a:latin typeface="Times New Roman" pitchFamily="18" charset="0"/>
              </a:rPr>
              <a:t>Mikrokontrollerek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hu-HU" smtClean="0">
                <a:latin typeface="Times New Roman" pitchFamily="18" charset="0"/>
              </a:rPr>
              <a:t>PLC programozható logikai vezérlők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hu-HU" smtClean="0">
                <a:latin typeface="Times New Roman" pitchFamily="18" charset="0"/>
              </a:rPr>
              <a:t>PC alapú ipari és fél-ipari vezérlők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hu-HU" smtClean="0">
                <a:latin typeface="Times New Roman" pitchFamily="18" charset="0"/>
              </a:rPr>
              <a:t> Folyamatirányítók, folyamatállomások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hu-HU" smtClean="0">
                <a:latin typeface="Times New Roman" pitchFamily="18" charset="0"/>
              </a:rPr>
              <a:t>Speciális vezérlők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hu-HU" smtClean="0">
                <a:latin typeface="Times New Roman" pitchFamily="18" charset="0"/>
              </a:rPr>
              <a:t>	kazánirányítók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hu-HU" smtClean="0">
                <a:latin typeface="Times New Roman" pitchFamily="18" charset="0"/>
              </a:rPr>
              <a:t>	tűzjelzők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hu-HU" smtClean="0">
                <a:latin typeface="Times New Roman" pitchFamily="18" charset="0"/>
              </a:rPr>
              <a:t>	épületautomatizálás</a:t>
            </a:r>
            <a:endParaRPr lang="hu-HU" sz="36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4"/>
          <p:cNvSpPr>
            <a:spLocks noChangeArrowheads="1"/>
          </p:cNvSpPr>
          <p:nvPr/>
        </p:nvSpPr>
        <p:spPr bwMode="auto">
          <a:xfrm>
            <a:off x="385763" y="1557338"/>
            <a:ext cx="8229600" cy="3529012"/>
          </a:xfrm>
          <a:prstGeom prst="rect">
            <a:avLst/>
          </a:prstGeom>
          <a:noFill/>
          <a:ln w="19050">
            <a:solidFill>
              <a:srgbClr val="3399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70662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defRPr/>
            </a:pPr>
            <a:r>
              <a:rPr lang="hu-HU" smtClean="0"/>
              <a:t>Általános felépítés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747838" y="2708275"/>
            <a:ext cx="66055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Adatbusz és vezérlő sín</a:t>
            </a: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2339975" y="1844675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CPU</a:t>
            </a:r>
          </a:p>
        </p:txBody>
      </p:sp>
      <p:sp>
        <p:nvSpPr>
          <p:cNvPr id="5126" name="AutoShape 11"/>
          <p:cNvSpPr>
            <a:spLocks noChangeArrowheads="1"/>
          </p:cNvSpPr>
          <p:nvPr/>
        </p:nvSpPr>
        <p:spPr bwMode="auto">
          <a:xfrm rot="-5400000">
            <a:off x="2628900" y="2492376"/>
            <a:ext cx="287337" cy="144462"/>
          </a:xfrm>
          <a:prstGeom prst="leftRightArrow">
            <a:avLst>
              <a:gd name="adj1" fmla="val 50000"/>
              <a:gd name="adj2" fmla="val 39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>
            <a:off x="3492500" y="184467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Memória</a:t>
            </a:r>
          </a:p>
        </p:txBody>
      </p:sp>
      <p:sp>
        <p:nvSpPr>
          <p:cNvPr id="5128" name="AutoShape 13"/>
          <p:cNvSpPr>
            <a:spLocks noChangeArrowheads="1"/>
          </p:cNvSpPr>
          <p:nvPr/>
        </p:nvSpPr>
        <p:spPr bwMode="auto">
          <a:xfrm rot="-5400000">
            <a:off x="3997325" y="2492376"/>
            <a:ext cx="287337" cy="144462"/>
          </a:xfrm>
          <a:prstGeom prst="leftRightArrow">
            <a:avLst>
              <a:gd name="adj1" fmla="val 50000"/>
              <a:gd name="adj2" fmla="val 39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9" name="Rectangle 14"/>
          <p:cNvSpPr>
            <a:spLocks noChangeArrowheads="1"/>
          </p:cNvSpPr>
          <p:nvPr/>
        </p:nvSpPr>
        <p:spPr bwMode="auto">
          <a:xfrm>
            <a:off x="5076825" y="1844675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SIO</a:t>
            </a:r>
          </a:p>
        </p:txBody>
      </p:sp>
      <p:sp>
        <p:nvSpPr>
          <p:cNvPr id="5130" name="AutoShape 15"/>
          <p:cNvSpPr>
            <a:spLocks noChangeArrowheads="1"/>
          </p:cNvSpPr>
          <p:nvPr/>
        </p:nvSpPr>
        <p:spPr bwMode="auto">
          <a:xfrm rot="-5400000">
            <a:off x="5365750" y="2492376"/>
            <a:ext cx="287337" cy="144462"/>
          </a:xfrm>
          <a:prstGeom prst="leftRightArrow">
            <a:avLst>
              <a:gd name="adj1" fmla="val 50000"/>
              <a:gd name="adj2" fmla="val 39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1" name="Rectangle 16"/>
          <p:cNvSpPr>
            <a:spLocks noChangeArrowheads="1"/>
          </p:cNvSpPr>
          <p:nvPr/>
        </p:nvSpPr>
        <p:spPr bwMode="auto">
          <a:xfrm>
            <a:off x="6300788" y="1844675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hu-HU" sz="2400" b="1"/>
              <a:t>Clock</a:t>
            </a:r>
          </a:p>
        </p:txBody>
      </p:sp>
      <p:sp>
        <p:nvSpPr>
          <p:cNvPr id="5132" name="AutoShape 17"/>
          <p:cNvSpPr>
            <a:spLocks noChangeArrowheads="1"/>
          </p:cNvSpPr>
          <p:nvPr/>
        </p:nvSpPr>
        <p:spPr bwMode="auto">
          <a:xfrm rot="-5400000">
            <a:off x="6589713" y="2492375"/>
            <a:ext cx="287337" cy="144463"/>
          </a:xfrm>
          <a:prstGeom prst="leftRightArrow">
            <a:avLst>
              <a:gd name="adj1" fmla="val 50000"/>
              <a:gd name="adj2" fmla="val 39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2339975" y="3357563"/>
            <a:ext cx="8636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PIO</a:t>
            </a:r>
          </a:p>
        </p:txBody>
      </p:sp>
      <p:sp>
        <p:nvSpPr>
          <p:cNvPr id="5134" name="AutoShape 21"/>
          <p:cNvSpPr>
            <a:spLocks noChangeArrowheads="1"/>
          </p:cNvSpPr>
          <p:nvPr/>
        </p:nvSpPr>
        <p:spPr bwMode="auto">
          <a:xfrm rot="-5400000">
            <a:off x="5364163" y="1628775"/>
            <a:ext cx="287337" cy="144463"/>
          </a:xfrm>
          <a:prstGeom prst="leftRightArrow">
            <a:avLst>
              <a:gd name="adj1" fmla="val 50000"/>
              <a:gd name="adj2" fmla="val 39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3492500" y="3357563"/>
            <a:ext cx="8636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PIO</a:t>
            </a:r>
          </a:p>
        </p:txBody>
      </p:sp>
      <p:sp>
        <p:nvSpPr>
          <p:cNvPr id="5136" name="Rectangle 25"/>
          <p:cNvSpPr>
            <a:spLocks noChangeArrowheads="1"/>
          </p:cNvSpPr>
          <p:nvPr/>
        </p:nvSpPr>
        <p:spPr bwMode="auto">
          <a:xfrm>
            <a:off x="5364163" y="3357563"/>
            <a:ext cx="8636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PIO</a:t>
            </a:r>
          </a:p>
        </p:txBody>
      </p:sp>
      <p:sp>
        <p:nvSpPr>
          <p:cNvPr id="5137" name="Rectangle 28"/>
          <p:cNvSpPr>
            <a:spLocks noChangeArrowheads="1"/>
          </p:cNvSpPr>
          <p:nvPr/>
        </p:nvSpPr>
        <p:spPr bwMode="auto">
          <a:xfrm>
            <a:off x="6516688" y="3357563"/>
            <a:ext cx="8636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PIO</a:t>
            </a:r>
          </a:p>
        </p:txBody>
      </p:sp>
      <p:sp>
        <p:nvSpPr>
          <p:cNvPr id="5138" name="Oval 31"/>
          <p:cNvSpPr>
            <a:spLocks noChangeArrowheads="1"/>
          </p:cNvSpPr>
          <p:nvPr/>
        </p:nvSpPr>
        <p:spPr bwMode="auto">
          <a:xfrm>
            <a:off x="4500563" y="3573463"/>
            <a:ext cx="71437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9" name="Oval 32"/>
          <p:cNvSpPr>
            <a:spLocks noChangeArrowheads="1"/>
          </p:cNvSpPr>
          <p:nvPr/>
        </p:nvSpPr>
        <p:spPr bwMode="auto">
          <a:xfrm>
            <a:off x="4643438" y="3573463"/>
            <a:ext cx="71437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0" name="Oval 33"/>
          <p:cNvSpPr>
            <a:spLocks noChangeArrowheads="1"/>
          </p:cNvSpPr>
          <p:nvPr/>
        </p:nvSpPr>
        <p:spPr bwMode="auto">
          <a:xfrm>
            <a:off x="4787900" y="3573463"/>
            <a:ext cx="714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1" name="Oval 34"/>
          <p:cNvSpPr>
            <a:spLocks noChangeArrowheads="1"/>
          </p:cNvSpPr>
          <p:nvPr/>
        </p:nvSpPr>
        <p:spPr bwMode="auto">
          <a:xfrm>
            <a:off x="7526338" y="3573463"/>
            <a:ext cx="71437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2" name="Oval 35"/>
          <p:cNvSpPr>
            <a:spLocks noChangeArrowheads="1"/>
          </p:cNvSpPr>
          <p:nvPr/>
        </p:nvSpPr>
        <p:spPr bwMode="auto">
          <a:xfrm>
            <a:off x="7669213" y="3573463"/>
            <a:ext cx="71437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3" name="Oval 36"/>
          <p:cNvSpPr>
            <a:spLocks noChangeArrowheads="1"/>
          </p:cNvSpPr>
          <p:nvPr/>
        </p:nvSpPr>
        <p:spPr bwMode="auto">
          <a:xfrm>
            <a:off x="7813675" y="3573463"/>
            <a:ext cx="714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4" name="AutoShape 37"/>
          <p:cNvSpPr>
            <a:spLocks noChangeArrowheads="1"/>
          </p:cNvSpPr>
          <p:nvPr/>
        </p:nvSpPr>
        <p:spPr bwMode="auto">
          <a:xfrm rot="-5400000">
            <a:off x="5652294" y="3142456"/>
            <a:ext cx="288925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5" name="AutoShape 38"/>
          <p:cNvSpPr>
            <a:spLocks noChangeArrowheads="1"/>
          </p:cNvSpPr>
          <p:nvPr/>
        </p:nvSpPr>
        <p:spPr bwMode="auto">
          <a:xfrm rot="-5400000">
            <a:off x="5652294" y="4004469"/>
            <a:ext cx="288925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6" name="AutoShape 39"/>
          <p:cNvSpPr>
            <a:spLocks noChangeArrowheads="1"/>
          </p:cNvSpPr>
          <p:nvPr/>
        </p:nvSpPr>
        <p:spPr bwMode="auto">
          <a:xfrm rot="5400000" flipV="1">
            <a:off x="6804819" y="3142456"/>
            <a:ext cx="288925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7" name="AutoShape 40"/>
          <p:cNvSpPr>
            <a:spLocks noChangeArrowheads="1"/>
          </p:cNvSpPr>
          <p:nvPr/>
        </p:nvSpPr>
        <p:spPr bwMode="auto">
          <a:xfrm rot="5400000" flipV="1">
            <a:off x="6804819" y="4004469"/>
            <a:ext cx="288925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grpSp>
        <p:nvGrpSpPr>
          <p:cNvPr id="5148" name="Group 44"/>
          <p:cNvGrpSpPr>
            <a:grpSpLocks/>
          </p:cNvGrpSpPr>
          <p:nvPr/>
        </p:nvGrpSpPr>
        <p:grpSpPr bwMode="auto">
          <a:xfrm>
            <a:off x="2339975" y="4221163"/>
            <a:ext cx="863600" cy="576262"/>
            <a:chOff x="1611" y="2987"/>
            <a:chExt cx="544" cy="363"/>
          </a:xfrm>
        </p:grpSpPr>
        <p:sp>
          <p:nvSpPr>
            <p:cNvPr id="5166" name="Rectangle 41"/>
            <p:cNvSpPr>
              <a:spLocks noChangeArrowheads="1"/>
            </p:cNvSpPr>
            <p:nvPr/>
          </p:nvSpPr>
          <p:spPr bwMode="auto">
            <a:xfrm>
              <a:off x="1611" y="2987"/>
              <a:ext cx="544" cy="36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/>
              <a:endParaRPr lang="hu-HU" altLang="hu-HU" sz="2400" b="1"/>
            </a:p>
          </p:txBody>
        </p:sp>
        <p:sp>
          <p:nvSpPr>
            <p:cNvPr id="5167" name="Line 42"/>
            <p:cNvSpPr>
              <a:spLocks noChangeShapeType="1"/>
            </p:cNvSpPr>
            <p:nvPr/>
          </p:nvSpPr>
          <p:spPr bwMode="auto">
            <a:xfrm flipV="1">
              <a:off x="1611" y="2987"/>
              <a:ext cx="453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68" name="Line 43"/>
            <p:cNvSpPr>
              <a:spLocks noChangeShapeType="1"/>
            </p:cNvSpPr>
            <p:nvPr/>
          </p:nvSpPr>
          <p:spPr bwMode="auto">
            <a:xfrm flipV="1">
              <a:off x="1702" y="3040"/>
              <a:ext cx="453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5149" name="AutoShape 45"/>
          <p:cNvSpPr>
            <a:spLocks noChangeArrowheads="1"/>
          </p:cNvSpPr>
          <p:nvPr/>
        </p:nvSpPr>
        <p:spPr bwMode="auto">
          <a:xfrm rot="-5400000">
            <a:off x="2628106" y="3140870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50" name="AutoShape 46"/>
          <p:cNvSpPr>
            <a:spLocks noChangeArrowheads="1"/>
          </p:cNvSpPr>
          <p:nvPr/>
        </p:nvSpPr>
        <p:spPr bwMode="auto">
          <a:xfrm rot="-5400000">
            <a:off x="2628106" y="4002882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51" name="AutoShape 47"/>
          <p:cNvSpPr>
            <a:spLocks noChangeArrowheads="1"/>
          </p:cNvSpPr>
          <p:nvPr/>
        </p:nvSpPr>
        <p:spPr bwMode="auto">
          <a:xfrm rot="5400000" flipV="1">
            <a:off x="3707606" y="3140870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52" name="AutoShape 48"/>
          <p:cNvSpPr>
            <a:spLocks noChangeArrowheads="1"/>
          </p:cNvSpPr>
          <p:nvPr/>
        </p:nvSpPr>
        <p:spPr bwMode="auto">
          <a:xfrm rot="5400000" flipV="1">
            <a:off x="3707606" y="4002882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53" name="AutoShape 49"/>
          <p:cNvSpPr>
            <a:spLocks noChangeArrowheads="1"/>
          </p:cNvSpPr>
          <p:nvPr/>
        </p:nvSpPr>
        <p:spPr bwMode="auto">
          <a:xfrm rot="-5400000">
            <a:off x="2626519" y="4869656"/>
            <a:ext cx="288925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54" name="AutoShape 50"/>
          <p:cNvSpPr>
            <a:spLocks noChangeArrowheads="1"/>
          </p:cNvSpPr>
          <p:nvPr/>
        </p:nvSpPr>
        <p:spPr bwMode="auto">
          <a:xfrm rot="-5400000">
            <a:off x="5723731" y="4869657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55" name="AutoShape 51"/>
          <p:cNvSpPr>
            <a:spLocks noChangeArrowheads="1"/>
          </p:cNvSpPr>
          <p:nvPr/>
        </p:nvSpPr>
        <p:spPr bwMode="auto">
          <a:xfrm rot="5400000" flipV="1">
            <a:off x="3779044" y="4869656"/>
            <a:ext cx="288925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56" name="AutoShape 52"/>
          <p:cNvSpPr>
            <a:spLocks noChangeArrowheads="1"/>
          </p:cNvSpPr>
          <p:nvPr/>
        </p:nvSpPr>
        <p:spPr bwMode="auto">
          <a:xfrm rot="5400000" flipV="1">
            <a:off x="6804819" y="4869656"/>
            <a:ext cx="288925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hu-HU" altLang="hu-HU"/>
          </a:p>
        </p:txBody>
      </p:sp>
      <p:grpSp>
        <p:nvGrpSpPr>
          <p:cNvPr id="5157" name="Group 53"/>
          <p:cNvGrpSpPr>
            <a:grpSpLocks/>
          </p:cNvGrpSpPr>
          <p:nvPr/>
        </p:nvGrpSpPr>
        <p:grpSpPr bwMode="auto">
          <a:xfrm>
            <a:off x="3492500" y="4221163"/>
            <a:ext cx="863600" cy="576262"/>
            <a:chOff x="1611" y="2987"/>
            <a:chExt cx="544" cy="363"/>
          </a:xfrm>
        </p:grpSpPr>
        <p:sp>
          <p:nvSpPr>
            <p:cNvPr id="5163" name="Rectangle 54"/>
            <p:cNvSpPr>
              <a:spLocks noChangeArrowheads="1"/>
            </p:cNvSpPr>
            <p:nvPr/>
          </p:nvSpPr>
          <p:spPr bwMode="auto">
            <a:xfrm>
              <a:off x="1611" y="2987"/>
              <a:ext cx="544" cy="36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/>
              <a:endParaRPr lang="hu-HU" altLang="hu-HU" sz="2400" b="1"/>
            </a:p>
          </p:txBody>
        </p:sp>
        <p:sp>
          <p:nvSpPr>
            <p:cNvPr id="5164" name="Line 55"/>
            <p:cNvSpPr>
              <a:spLocks noChangeShapeType="1"/>
            </p:cNvSpPr>
            <p:nvPr/>
          </p:nvSpPr>
          <p:spPr bwMode="auto">
            <a:xfrm flipV="1">
              <a:off x="1611" y="2987"/>
              <a:ext cx="453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65" name="Line 56"/>
            <p:cNvSpPr>
              <a:spLocks noChangeShapeType="1"/>
            </p:cNvSpPr>
            <p:nvPr/>
          </p:nvSpPr>
          <p:spPr bwMode="auto">
            <a:xfrm flipV="1">
              <a:off x="1702" y="3040"/>
              <a:ext cx="453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5158" name="Rectangle 58"/>
          <p:cNvSpPr>
            <a:spLocks noChangeArrowheads="1"/>
          </p:cNvSpPr>
          <p:nvPr/>
        </p:nvSpPr>
        <p:spPr bwMode="auto">
          <a:xfrm>
            <a:off x="5364163" y="4221163"/>
            <a:ext cx="863600" cy="5762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A/D</a:t>
            </a:r>
          </a:p>
        </p:txBody>
      </p:sp>
      <p:sp>
        <p:nvSpPr>
          <p:cNvPr id="5159" name="Rectangle 61"/>
          <p:cNvSpPr>
            <a:spLocks noChangeArrowheads="1"/>
          </p:cNvSpPr>
          <p:nvPr/>
        </p:nvSpPr>
        <p:spPr bwMode="auto">
          <a:xfrm>
            <a:off x="6516688" y="4219575"/>
            <a:ext cx="863600" cy="5762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hu-HU" altLang="hu-HU" sz="2400" b="1"/>
              <a:t>D/A</a:t>
            </a:r>
          </a:p>
        </p:txBody>
      </p:sp>
      <p:sp>
        <p:nvSpPr>
          <p:cNvPr id="5160" name="Rectangle 62"/>
          <p:cNvSpPr>
            <a:spLocks noChangeArrowheads="1"/>
          </p:cNvSpPr>
          <p:nvPr/>
        </p:nvSpPr>
        <p:spPr bwMode="auto">
          <a:xfrm>
            <a:off x="641350" y="2493963"/>
            <a:ext cx="966788" cy="5762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hu-HU" sz="2400" b="1"/>
              <a:t>Power</a:t>
            </a:r>
          </a:p>
        </p:txBody>
      </p:sp>
      <p:sp>
        <p:nvSpPr>
          <p:cNvPr id="5161" name="Rectangle 63"/>
          <p:cNvSpPr>
            <a:spLocks noChangeArrowheads="1"/>
          </p:cNvSpPr>
          <p:nvPr/>
        </p:nvSpPr>
        <p:spPr bwMode="auto">
          <a:xfrm>
            <a:off x="641350" y="4221163"/>
            <a:ext cx="966788" cy="5762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hu-HU" sz="2400" b="1"/>
              <a:t>Power</a:t>
            </a:r>
          </a:p>
        </p:txBody>
      </p:sp>
      <p:sp>
        <p:nvSpPr>
          <p:cNvPr id="5162" name="Text Box 65"/>
          <p:cNvSpPr txBox="1">
            <a:spLocks noChangeArrowheads="1"/>
          </p:cNvSpPr>
          <p:nvPr/>
        </p:nvSpPr>
        <p:spPr bwMode="auto">
          <a:xfrm>
            <a:off x="457200" y="5464175"/>
            <a:ext cx="815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400">
                <a:latin typeface="Times New Roman" pitchFamily="18" charset="0"/>
              </a:rPr>
              <a:t>Ipari kivitel: Illesztő áramkörök, tápkialakítás, tokozás, gyártás.</a:t>
            </a:r>
          </a:p>
        </p:txBody>
      </p:sp>
    </p:spTree>
    <p:extLst>
      <p:ext uri="{BB962C8B-B14F-4D97-AF65-F5344CB8AC3E}">
        <p14:creationId xmlns:p14="http://schemas.microsoft.com/office/powerpoint/2010/main" val="424791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Mikrokontroller, FPGA, stb.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484313"/>
            <a:ext cx="7831137" cy="4465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Nyákra szerelt konfiguráció vagy nyák tervezés is.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A folyamat jeleket illesztő áramköröket, </a:t>
            </a:r>
            <a:br>
              <a:rPr lang="hu-HU" sz="28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a földelési rendszert, a tápellátást, </a:t>
            </a:r>
            <a:br>
              <a:rPr lang="hu-HU" sz="28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a burkolat is meg kell tervezni és le kell gyártani.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Nincs speciális technológia közeli programnyelv.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Nagy mérnöki munka. </a:t>
            </a:r>
            <a:br>
              <a:rPr lang="hu-HU" sz="28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Tervezés és validálás!</a:t>
            </a:r>
            <a:br>
              <a:rPr lang="hu-HU" sz="28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Tesztelés</a:t>
            </a:r>
            <a:br>
              <a:rPr lang="hu-HU" sz="2800" smtClean="0">
                <a:latin typeface="Times New Roman" pitchFamily="18" charset="0"/>
              </a:rPr>
            </a:br>
            <a:endParaRPr lang="hu-HU" sz="28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b="1" smtClean="0">
                <a:latin typeface="Times New Roman" pitchFamily="18" charset="0"/>
              </a:rPr>
              <a:t>Nagy sorozatban gyártott eszközök esetén célszerű ezt az eszközt választani! </a:t>
            </a:r>
          </a:p>
        </p:txBody>
      </p:sp>
    </p:spTree>
    <p:extLst>
      <p:ext uri="{BB962C8B-B14F-4D97-AF65-F5344CB8AC3E}">
        <p14:creationId xmlns:p14="http://schemas.microsoft.com/office/powerpoint/2010/main" val="266569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246187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Programozható Logikai vezérlők</a:t>
            </a:r>
            <a:r>
              <a:rPr lang="hu-HU" sz="3600" smtClean="0">
                <a:latin typeface="Times New Roman" pitchFamily="18" charset="0"/>
              </a:rPr>
              <a:t> (PLC)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4338"/>
            <a:ext cx="8229600" cy="4608512"/>
          </a:xfrm>
        </p:spPr>
        <p:txBody>
          <a:bodyPr/>
          <a:lstStyle/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Hardveresen kész! 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Nagy hardver választék áll rendelkezésre! 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Az ipari körülményekre felkészített a földelési rendszer,  táp-ellátás, illesztő áramkörök, és a burkolat. 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Sorkapoccsal csatlakozik a folyamatjelekhez.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A hardver konfiguráció a mérnöki munka.</a:t>
            </a: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Szabványos (IEC-61131-3) irányítástechnikai </a:t>
            </a:r>
            <a:r>
              <a:rPr lang="hu-HU" sz="3600" smtClean="0">
                <a:latin typeface="Times New Roman" pitchFamily="18" charset="0"/>
              </a:rPr>
              <a:t>programnyelveken programozható.</a:t>
            </a:r>
            <a:r>
              <a:rPr lang="hu-HU" sz="2400" smtClean="0">
                <a:latin typeface="Times New Roman" pitchFamily="18" charset="0"/>
              </a:rPr>
              <a:t/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Szabványos programstruktúra és programnyelv.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Az irányító algoritmus megírása a mérnöki munka.</a:t>
            </a:r>
          </a:p>
        </p:txBody>
      </p:sp>
    </p:spTree>
    <p:extLst>
      <p:ext uri="{BB962C8B-B14F-4D97-AF65-F5344CB8AC3E}">
        <p14:creationId xmlns:p14="http://schemas.microsoft.com/office/powerpoint/2010/main" val="73855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8291512" cy="70485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Számítógép alapú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smtClean="0">
                <a:latin typeface="Times New Roman" pitchFamily="18" charset="0"/>
              </a:rPr>
              <a:t>A CPU idő fel van osztva: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Egy részében virtuális Windows fut, más részében az irányító szoftver is futtató rendszerprogram.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mtClean="0">
                <a:latin typeface="Times New Roman" pitchFamily="18" charset="0"/>
              </a:rPr>
              <a:t>Fontos elkülöníteni az ipari és a fél-ipari kialakítást.</a:t>
            </a: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A fél-ipari kivitel.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Laboratóriumokban, mérésadat gyűjtésre nem EM szennyezett helyen.</a:t>
            </a: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Az ipari kivitel.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Nem olcsóbb, mint a PLC. Ha szükség van</a:t>
            </a:r>
            <a:r>
              <a:rPr lang="hu-HU" sz="2800" smtClean="0">
                <a:latin typeface="Times New Roman" pitchFamily="18" charset="0"/>
              </a:rPr>
              <a:t> </a:t>
            </a:r>
            <a:r>
              <a:rPr lang="hu-HU" sz="2400" smtClean="0">
                <a:latin typeface="Times New Roman" pitchFamily="18" charset="0"/>
              </a:rPr>
              <a:t>Windows-os alkalmazásokra is.</a:t>
            </a:r>
          </a:p>
        </p:txBody>
      </p:sp>
    </p:spTree>
    <p:extLst>
      <p:ext uri="{BB962C8B-B14F-4D97-AF65-F5344CB8AC3E}">
        <p14:creationId xmlns:p14="http://schemas.microsoft.com/office/powerpoint/2010/main" val="317734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91513" cy="1571625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Folyamatirányítók, folyamatállomások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90738"/>
            <a:ext cx="8229600" cy="3859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hu-HU" sz="3600" smtClean="0">
                <a:latin typeface="Times New Roman" pitchFamily="18" charset="0"/>
              </a:rPr>
              <a:t>Redundáns hardver építhető 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A rendszerprogram fel van készítve rá. </a:t>
            </a:r>
            <a:endParaRPr lang="hu-HU" sz="36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hu-HU" sz="3600" smtClean="0">
                <a:latin typeface="Times New Roman" pitchFamily="18" charset="0"/>
              </a:rPr>
              <a:t>Különböző hálózatokat egyszerre kezel.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A hálózatra önálló intelligenciával rendelkező eszközök is csatlakoztathatók.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3600" smtClean="0">
                <a:latin typeface="Times New Roman" pitchFamily="18" charset="0"/>
              </a:rPr>
              <a:t>Egybe van integrálva a megjelenítő és az irányító szoftver adatbázisa.</a:t>
            </a:r>
            <a:br>
              <a:rPr lang="hu-HU" sz="3600" smtClean="0">
                <a:latin typeface="Times New Roman" pitchFamily="18" charset="0"/>
              </a:rPr>
            </a:br>
            <a:r>
              <a:rPr lang="hu-HU" sz="2800" smtClean="0">
                <a:latin typeface="Times New Roman" pitchFamily="18" charset="0"/>
              </a:rPr>
              <a:t>Ez több ezer jelnél rendkívül nagy elöny!</a:t>
            </a:r>
            <a:r>
              <a:rPr lang="hu-HU" sz="3600" smtClean="0">
                <a:latin typeface="Times New Roman" pitchFamily="18" charset="0"/>
              </a:rPr>
              <a:t/>
            </a:r>
            <a:br>
              <a:rPr lang="hu-HU" sz="3600" smtClean="0">
                <a:latin typeface="Times New Roman" pitchFamily="18" charset="0"/>
              </a:rPr>
            </a:br>
            <a:endParaRPr lang="hu-HU" sz="28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8291512" cy="70485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Egyéb alkalmazások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35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smtClean="0">
                <a:latin typeface="Times New Roman" pitchFamily="18" charset="0"/>
              </a:rPr>
              <a:t>Amikor hatósági előírások indokolták teszik.</a:t>
            </a:r>
            <a:br>
              <a:rPr lang="hu-HU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Ilyenkor a gyártó vállal felelőséget!</a:t>
            </a:r>
            <a:endParaRPr lang="hu-HU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Tűzjelzők.</a:t>
            </a: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Kazánvezérlők.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mtClean="0">
                <a:latin typeface="Times New Roman" pitchFamily="18" charset="0"/>
              </a:rPr>
              <a:t>Amikor gazdaságos önálló termék csoportot kialakítani.</a:t>
            </a: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Épület automatizálás</a:t>
            </a:r>
          </a:p>
          <a:p>
            <a:pPr eaLnBrk="1" hangingPunct="1">
              <a:defRPr/>
            </a:pPr>
            <a:r>
              <a:rPr lang="hu-HU" smtClean="0">
                <a:latin typeface="Times New Roman" pitchFamily="18" charset="0"/>
              </a:rPr>
              <a:t>Világítás installálás</a:t>
            </a:r>
            <a:endParaRPr lang="hu-HU" sz="28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71454"/>
      </p:ext>
    </p:extLst>
  </p:cSld>
  <p:clrMapOvr>
    <a:masterClrMapping/>
  </p:clrMapOvr>
</p:sld>
</file>

<file path=ppt/theme/theme1.xml><?xml version="1.0" encoding="utf-8"?>
<a:theme xmlns:a="http://schemas.openxmlformats.org/drawingml/2006/main" name="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1_Pata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1388</TotalTime>
  <Words>520</Words>
  <Application>Microsoft Office PowerPoint</Application>
  <PresentationFormat>Diavetítés a képernyőre (4:3 oldalarány)</PresentationFormat>
  <Paragraphs>207</Paragraphs>
  <Slides>22</Slides>
  <Notes>2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22</vt:i4>
      </vt:variant>
    </vt:vector>
  </HeadingPairs>
  <TitlesOfParts>
    <vt:vector size="26" baseType="lpstr">
      <vt:lpstr>Patak</vt:lpstr>
      <vt:lpstr>1_Patak</vt:lpstr>
      <vt:lpstr>HiJaak Image</vt:lpstr>
      <vt:lpstr>Microsoft Photo Editor 3.0 Photo</vt:lpstr>
      <vt:lpstr>Automatika</vt:lpstr>
      <vt:lpstr>Ipari irányító berendezések</vt:lpstr>
      <vt:lpstr>Ipari alkalmazás alapján</vt:lpstr>
      <vt:lpstr>Általános felépítés</vt:lpstr>
      <vt:lpstr>Mikrokontroller, FPGA, stb.</vt:lpstr>
      <vt:lpstr>Programozható Logikai vezérlők (PLC)</vt:lpstr>
      <vt:lpstr>Számítógép alapú</vt:lpstr>
      <vt:lpstr>Folyamatirányítók, folyamatállomások</vt:lpstr>
      <vt:lpstr>Egyéb alkalmazások</vt:lpstr>
      <vt:lpstr>Az IEC 61131-3 szabvány</vt:lpstr>
      <vt:lpstr>A szabványos programozási nyelvek A program alapegysége a szekvencia</vt:lpstr>
      <vt:lpstr>A PLC-ben futó felhasználói program szerkezete</vt:lpstr>
      <vt:lpstr>Programok, funkcióblokkok, függvények</vt:lpstr>
      <vt:lpstr>A programok hozzáférése a CPU-hoz</vt:lpstr>
      <vt:lpstr>Programozható Logikai vezérlők osztályozása hardverfelépítésük alapján</vt:lpstr>
      <vt:lpstr>Kompakt PLC, Vezérlő relé</vt:lpstr>
      <vt:lpstr>Ciklikus programfeldolgozás</vt:lpstr>
      <vt:lpstr>Moduláris PLC</vt:lpstr>
      <vt:lpstr>Rack-es PLC, midi Folyamatirányító</vt:lpstr>
      <vt:lpstr>AC 700F kontroller V9.1</vt:lpstr>
      <vt:lpstr>PowerPoint bemutató</vt:lpstr>
      <vt:lpstr>Hálózati Elrendezés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Automatika</dc:title>
  <dc:creator>József Neszveda</dc:creator>
  <cp:lastModifiedBy>Neszveda</cp:lastModifiedBy>
  <cp:revision>128</cp:revision>
  <dcterms:created xsi:type="dcterms:W3CDTF">2010-09-09T02:45:49Z</dcterms:created>
  <dcterms:modified xsi:type="dcterms:W3CDTF">2016-03-27T06:46:10Z</dcterms:modified>
</cp:coreProperties>
</file>