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28"/>
  </p:notesMasterIdLst>
  <p:handoutMasterIdLst>
    <p:handoutMasterId r:id="rId29"/>
  </p:handoutMasterIdLst>
  <p:sldIdLst>
    <p:sldId id="267" r:id="rId3"/>
    <p:sldId id="270" r:id="rId4"/>
    <p:sldId id="271" r:id="rId5"/>
    <p:sldId id="272" r:id="rId6"/>
    <p:sldId id="273" r:id="rId7"/>
    <p:sldId id="293" r:id="rId8"/>
    <p:sldId id="294" r:id="rId9"/>
    <p:sldId id="295" r:id="rId10"/>
    <p:sldId id="297" r:id="rId11"/>
    <p:sldId id="321" r:id="rId12"/>
    <p:sldId id="323" r:id="rId13"/>
    <p:sldId id="322" r:id="rId14"/>
    <p:sldId id="300" r:id="rId15"/>
    <p:sldId id="301" r:id="rId16"/>
    <p:sldId id="327" r:id="rId17"/>
    <p:sldId id="329" r:id="rId18"/>
    <p:sldId id="304" r:id="rId19"/>
    <p:sldId id="331" r:id="rId20"/>
    <p:sldId id="332" r:id="rId21"/>
    <p:sldId id="306" r:id="rId22"/>
    <p:sldId id="303" r:id="rId23"/>
    <p:sldId id="324" r:id="rId24"/>
    <p:sldId id="325" r:id="rId25"/>
    <p:sldId id="326" r:id="rId26"/>
    <p:sldId id="330" r:id="rId2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82" autoAdjust="0"/>
    <p:restoredTop sz="88277" autoAdjust="0"/>
  </p:normalViewPr>
  <p:slideViewPr>
    <p:cSldViewPr>
      <p:cViewPr varScale="1">
        <p:scale>
          <a:sx n="106" d="100"/>
          <a:sy n="106" d="100"/>
        </p:scale>
        <p:origin x="114"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notesViewPr>
    <p:cSldViewPr>
      <p:cViewPr varScale="1">
        <p:scale>
          <a:sx n="53" d="100"/>
          <a:sy n="53"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28750D-BCA8-42BB-BC13-BAAF178DD7E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hu-HU"/>
        </a:p>
      </dgm:t>
    </dgm:pt>
    <dgm:pt modelId="{8E955ACC-3D35-4E00-8F8B-0FE2868394FD}">
      <dgm:prSet phldrT="[Szöveg]" custT="1"/>
      <dgm:spPr/>
      <dgm:t>
        <a:bodyPr/>
        <a:lstStyle/>
        <a:p>
          <a:r>
            <a:rPr lang="hu-HU" sz="2000" b="1" dirty="0" smtClean="0">
              <a:solidFill>
                <a:schemeClr val="tx1"/>
              </a:solidFill>
            </a:rPr>
            <a:t>Információ forrása</a:t>
          </a:r>
          <a:endParaRPr lang="hu-HU" sz="2000" b="1" dirty="0">
            <a:solidFill>
              <a:schemeClr val="tx1"/>
            </a:solidFill>
          </a:endParaRPr>
        </a:p>
      </dgm:t>
    </dgm:pt>
    <dgm:pt modelId="{16AEC86A-1CF6-4075-807D-DB8193A99CC8}" type="parTrans" cxnId="{B97A1FB1-68D7-4725-B81D-6921C4ECCFC5}">
      <dgm:prSet/>
      <dgm:spPr/>
      <dgm:t>
        <a:bodyPr/>
        <a:lstStyle/>
        <a:p>
          <a:endParaRPr lang="hu-HU"/>
        </a:p>
      </dgm:t>
    </dgm:pt>
    <dgm:pt modelId="{B6D9F088-6689-458D-BBE5-CD4AB8B3ED8B}" type="sibTrans" cxnId="{B97A1FB1-68D7-4725-B81D-6921C4ECCFC5}">
      <dgm:prSet/>
      <dgm:spPr/>
      <dgm:t>
        <a:bodyPr/>
        <a:lstStyle/>
        <a:p>
          <a:endParaRPr lang="hu-HU"/>
        </a:p>
      </dgm:t>
    </dgm:pt>
    <dgm:pt modelId="{625920D6-96CF-4B44-B388-3CEE03486A17}">
      <dgm:prSet phldrT="[Szöveg]" custT="1"/>
      <dgm:spPr/>
      <dgm:t>
        <a:bodyPr/>
        <a:lstStyle/>
        <a:p>
          <a:r>
            <a:rPr lang="hu-HU" sz="2000" b="1" dirty="0" smtClean="0">
              <a:solidFill>
                <a:schemeClr val="tx1"/>
              </a:solidFill>
            </a:rPr>
            <a:t>Kódoló</a:t>
          </a:r>
          <a:endParaRPr lang="hu-HU" sz="2000" b="1" dirty="0">
            <a:solidFill>
              <a:schemeClr val="tx1"/>
            </a:solidFill>
          </a:endParaRPr>
        </a:p>
      </dgm:t>
    </dgm:pt>
    <dgm:pt modelId="{140410A2-C475-49D5-830F-5556578A61C3}" type="parTrans" cxnId="{675AA5BE-454E-4831-A491-B7240968D715}">
      <dgm:prSet/>
      <dgm:spPr/>
      <dgm:t>
        <a:bodyPr/>
        <a:lstStyle/>
        <a:p>
          <a:endParaRPr lang="hu-HU"/>
        </a:p>
      </dgm:t>
    </dgm:pt>
    <dgm:pt modelId="{DDB59282-279E-495D-B046-0F439E777F9F}" type="sibTrans" cxnId="{675AA5BE-454E-4831-A491-B7240968D715}">
      <dgm:prSet/>
      <dgm:spPr/>
      <dgm:t>
        <a:bodyPr/>
        <a:lstStyle/>
        <a:p>
          <a:endParaRPr lang="hu-HU"/>
        </a:p>
      </dgm:t>
    </dgm:pt>
    <dgm:pt modelId="{F0074348-CEF4-46AA-8695-DC6DF7E0DAF2}">
      <dgm:prSet phldrT="[Szöveg]" custT="1"/>
      <dgm:spPr/>
      <dgm:t>
        <a:bodyPr/>
        <a:lstStyle/>
        <a:p>
          <a:r>
            <a:rPr lang="hu-HU" sz="2000" b="1" dirty="0" smtClean="0">
              <a:solidFill>
                <a:schemeClr val="tx1"/>
              </a:solidFill>
            </a:rPr>
            <a:t>Kommunikációs csatorna</a:t>
          </a:r>
          <a:endParaRPr lang="hu-HU" sz="2000" b="1" dirty="0">
            <a:solidFill>
              <a:schemeClr val="tx1"/>
            </a:solidFill>
          </a:endParaRPr>
        </a:p>
      </dgm:t>
    </dgm:pt>
    <dgm:pt modelId="{E675D338-EC7B-43DF-B2C6-F0A658E3F9F3}" type="parTrans" cxnId="{01EF95BE-BCBB-46B0-BB19-1624D210E8AE}">
      <dgm:prSet/>
      <dgm:spPr/>
      <dgm:t>
        <a:bodyPr/>
        <a:lstStyle/>
        <a:p>
          <a:endParaRPr lang="hu-HU"/>
        </a:p>
      </dgm:t>
    </dgm:pt>
    <dgm:pt modelId="{A0897233-8918-42BB-93A0-135449A59522}" type="sibTrans" cxnId="{01EF95BE-BCBB-46B0-BB19-1624D210E8AE}">
      <dgm:prSet/>
      <dgm:spPr/>
      <dgm:t>
        <a:bodyPr/>
        <a:lstStyle/>
        <a:p>
          <a:endParaRPr lang="hu-HU"/>
        </a:p>
      </dgm:t>
    </dgm:pt>
    <dgm:pt modelId="{421E5767-5B79-4A2F-A645-B29E1A169C6B}">
      <dgm:prSet phldrT="[Szöveg]" custT="1"/>
      <dgm:spPr/>
      <dgm:t>
        <a:bodyPr/>
        <a:lstStyle/>
        <a:p>
          <a:r>
            <a:rPr lang="hu-HU" sz="2000" b="1" dirty="0" smtClean="0">
              <a:solidFill>
                <a:schemeClr val="tx1"/>
              </a:solidFill>
            </a:rPr>
            <a:t>Vevő</a:t>
          </a:r>
          <a:endParaRPr lang="hu-HU" sz="2000" b="1" dirty="0">
            <a:solidFill>
              <a:schemeClr val="tx1"/>
            </a:solidFill>
          </a:endParaRPr>
        </a:p>
      </dgm:t>
    </dgm:pt>
    <dgm:pt modelId="{0E2EA827-13F0-409F-9F55-EDDEB03BC7A9}" type="parTrans" cxnId="{83098CFE-F495-46B5-A8D9-A0506196D4F2}">
      <dgm:prSet/>
      <dgm:spPr/>
      <dgm:t>
        <a:bodyPr/>
        <a:lstStyle/>
        <a:p>
          <a:endParaRPr lang="hu-HU"/>
        </a:p>
      </dgm:t>
    </dgm:pt>
    <dgm:pt modelId="{53866C12-FEB3-4BD2-9E7F-074F4EB99EEA}" type="sibTrans" cxnId="{83098CFE-F495-46B5-A8D9-A0506196D4F2}">
      <dgm:prSet/>
      <dgm:spPr/>
      <dgm:t>
        <a:bodyPr/>
        <a:lstStyle/>
        <a:p>
          <a:endParaRPr lang="hu-HU"/>
        </a:p>
      </dgm:t>
    </dgm:pt>
    <dgm:pt modelId="{C250488A-5D97-4667-92E8-DF89A2BEAB72}">
      <dgm:prSet phldrT="[Szöveg]" custT="1"/>
      <dgm:spPr/>
      <dgm:t>
        <a:bodyPr/>
        <a:lstStyle/>
        <a:p>
          <a:r>
            <a:rPr lang="hu-HU" sz="2000" b="1" dirty="0" smtClean="0">
              <a:solidFill>
                <a:schemeClr val="tx1"/>
              </a:solidFill>
            </a:rPr>
            <a:t>Információ felhasználása</a:t>
          </a:r>
          <a:endParaRPr lang="hu-HU" sz="2000" b="1" dirty="0">
            <a:solidFill>
              <a:schemeClr val="tx1"/>
            </a:solidFill>
          </a:endParaRPr>
        </a:p>
      </dgm:t>
    </dgm:pt>
    <dgm:pt modelId="{893D9CB1-0F95-4773-BC29-707C9481E31E}" type="parTrans" cxnId="{FC0F63F0-6157-423F-AC2A-C43B82286BB8}">
      <dgm:prSet/>
      <dgm:spPr/>
      <dgm:t>
        <a:bodyPr/>
        <a:lstStyle/>
        <a:p>
          <a:endParaRPr lang="hu-HU"/>
        </a:p>
      </dgm:t>
    </dgm:pt>
    <dgm:pt modelId="{6B02111C-9FA4-4266-AE0E-0F875EDCAFAF}" type="sibTrans" cxnId="{FC0F63F0-6157-423F-AC2A-C43B82286BB8}">
      <dgm:prSet/>
      <dgm:spPr/>
      <dgm:t>
        <a:bodyPr/>
        <a:lstStyle/>
        <a:p>
          <a:endParaRPr lang="hu-HU"/>
        </a:p>
      </dgm:t>
    </dgm:pt>
    <dgm:pt modelId="{9BA63F5B-0F57-4552-A2CB-9821CB6C4763}">
      <dgm:prSet phldrT="[Szöveg]"/>
      <dgm:spPr/>
      <dgm:t>
        <a:bodyPr/>
        <a:lstStyle/>
        <a:p>
          <a:r>
            <a:rPr lang="hu-HU" b="1" dirty="0" smtClean="0">
              <a:solidFill>
                <a:schemeClr val="tx1"/>
              </a:solidFill>
            </a:rPr>
            <a:t>Adó</a:t>
          </a:r>
          <a:endParaRPr lang="hu-HU" b="1" dirty="0">
            <a:solidFill>
              <a:schemeClr val="tx1"/>
            </a:solidFill>
          </a:endParaRPr>
        </a:p>
      </dgm:t>
    </dgm:pt>
    <dgm:pt modelId="{6BDCDA36-A990-4721-8DDA-C5DA8AAA326A}" type="parTrans" cxnId="{320DAC0F-225B-496E-ADE2-C98BC7BEA2EA}">
      <dgm:prSet/>
      <dgm:spPr/>
      <dgm:t>
        <a:bodyPr/>
        <a:lstStyle/>
        <a:p>
          <a:endParaRPr lang="hu-HU"/>
        </a:p>
      </dgm:t>
    </dgm:pt>
    <dgm:pt modelId="{E1FA3E5F-E863-45C5-874C-ABDFAD58C012}" type="sibTrans" cxnId="{320DAC0F-225B-496E-ADE2-C98BC7BEA2EA}">
      <dgm:prSet/>
      <dgm:spPr/>
      <dgm:t>
        <a:bodyPr/>
        <a:lstStyle/>
        <a:p>
          <a:endParaRPr lang="hu-HU"/>
        </a:p>
      </dgm:t>
    </dgm:pt>
    <dgm:pt modelId="{69086398-35A6-4881-99F5-BDE5D5E94297}">
      <dgm:prSet phldrT="[Szöveg]"/>
      <dgm:spPr/>
      <dgm:t>
        <a:bodyPr/>
        <a:lstStyle/>
        <a:p>
          <a:r>
            <a:rPr lang="hu-HU" b="1" dirty="0" smtClean="0">
              <a:solidFill>
                <a:schemeClr val="tx1"/>
              </a:solidFill>
            </a:rPr>
            <a:t>Dekódoló</a:t>
          </a:r>
          <a:endParaRPr lang="hu-HU" b="1" dirty="0">
            <a:solidFill>
              <a:schemeClr val="tx1"/>
            </a:solidFill>
          </a:endParaRPr>
        </a:p>
      </dgm:t>
    </dgm:pt>
    <dgm:pt modelId="{1967C1DC-8A86-4490-B40E-478E4A526B6B}" type="parTrans" cxnId="{33A4C5F8-9BDF-4F7F-A282-973F7ACDD3D5}">
      <dgm:prSet/>
      <dgm:spPr/>
      <dgm:t>
        <a:bodyPr/>
        <a:lstStyle/>
        <a:p>
          <a:endParaRPr lang="hu-HU"/>
        </a:p>
      </dgm:t>
    </dgm:pt>
    <dgm:pt modelId="{45FE33DB-D700-4D19-8703-09E4FE0B60B2}" type="sibTrans" cxnId="{33A4C5F8-9BDF-4F7F-A282-973F7ACDD3D5}">
      <dgm:prSet/>
      <dgm:spPr/>
      <dgm:t>
        <a:bodyPr/>
        <a:lstStyle/>
        <a:p>
          <a:endParaRPr lang="hu-HU"/>
        </a:p>
      </dgm:t>
    </dgm:pt>
    <dgm:pt modelId="{F9984539-E348-490E-84C0-0C4718488CDE}" type="pres">
      <dgm:prSet presAssocID="{9028750D-BCA8-42BB-BC13-BAAF178DD7E6}" presName="Name0" presStyleCnt="0">
        <dgm:presLayoutVars>
          <dgm:dir/>
          <dgm:animLvl val="lvl"/>
          <dgm:resizeHandles val="exact"/>
        </dgm:presLayoutVars>
      </dgm:prSet>
      <dgm:spPr/>
      <dgm:t>
        <a:bodyPr/>
        <a:lstStyle/>
        <a:p>
          <a:endParaRPr lang="hu-HU"/>
        </a:p>
      </dgm:t>
    </dgm:pt>
    <dgm:pt modelId="{B3ED2E47-9B13-442E-A0E6-B62EE88D5BC3}" type="pres">
      <dgm:prSet presAssocID="{C250488A-5D97-4667-92E8-DF89A2BEAB72}" presName="boxAndChildren" presStyleCnt="0"/>
      <dgm:spPr/>
    </dgm:pt>
    <dgm:pt modelId="{8254CBC6-7FDE-4397-8000-356E56D55A0E}" type="pres">
      <dgm:prSet presAssocID="{C250488A-5D97-4667-92E8-DF89A2BEAB72}" presName="parentTextBox" presStyleLbl="node1" presStyleIdx="0" presStyleCnt="7"/>
      <dgm:spPr/>
      <dgm:t>
        <a:bodyPr/>
        <a:lstStyle/>
        <a:p>
          <a:endParaRPr lang="hu-HU"/>
        </a:p>
      </dgm:t>
    </dgm:pt>
    <dgm:pt modelId="{CA25B56C-18D0-4B45-97F2-94D07C76D94E}" type="pres">
      <dgm:prSet presAssocID="{45FE33DB-D700-4D19-8703-09E4FE0B60B2}" presName="sp" presStyleCnt="0"/>
      <dgm:spPr/>
    </dgm:pt>
    <dgm:pt modelId="{E2D9C0EF-7B34-4DE1-8FCC-2368F11FE382}" type="pres">
      <dgm:prSet presAssocID="{69086398-35A6-4881-99F5-BDE5D5E94297}" presName="arrowAndChildren" presStyleCnt="0"/>
      <dgm:spPr/>
    </dgm:pt>
    <dgm:pt modelId="{56F588E2-8239-420D-AE06-7C3C9C715960}" type="pres">
      <dgm:prSet presAssocID="{69086398-35A6-4881-99F5-BDE5D5E94297}" presName="parentTextArrow" presStyleLbl="node1" presStyleIdx="1" presStyleCnt="7"/>
      <dgm:spPr/>
      <dgm:t>
        <a:bodyPr/>
        <a:lstStyle/>
        <a:p>
          <a:endParaRPr lang="hu-HU"/>
        </a:p>
      </dgm:t>
    </dgm:pt>
    <dgm:pt modelId="{74FC8BA6-B706-4ACF-9F22-0D45D149F0E4}" type="pres">
      <dgm:prSet presAssocID="{53866C12-FEB3-4BD2-9E7F-074F4EB99EEA}" presName="sp" presStyleCnt="0"/>
      <dgm:spPr/>
    </dgm:pt>
    <dgm:pt modelId="{1AE5A28C-6ACD-4C36-8EEC-EF17B7709B49}" type="pres">
      <dgm:prSet presAssocID="{421E5767-5B79-4A2F-A645-B29E1A169C6B}" presName="arrowAndChildren" presStyleCnt="0"/>
      <dgm:spPr/>
    </dgm:pt>
    <dgm:pt modelId="{7C192FB7-69CB-493D-9416-64F79EC2E361}" type="pres">
      <dgm:prSet presAssocID="{421E5767-5B79-4A2F-A645-B29E1A169C6B}" presName="parentTextArrow" presStyleLbl="node1" presStyleIdx="2" presStyleCnt="7"/>
      <dgm:spPr/>
      <dgm:t>
        <a:bodyPr/>
        <a:lstStyle/>
        <a:p>
          <a:endParaRPr lang="hu-HU"/>
        </a:p>
      </dgm:t>
    </dgm:pt>
    <dgm:pt modelId="{3F28283C-88AB-4498-AECD-DC01301DB13A}" type="pres">
      <dgm:prSet presAssocID="{A0897233-8918-42BB-93A0-135449A59522}" presName="sp" presStyleCnt="0"/>
      <dgm:spPr/>
    </dgm:pt>
    <dgm:pt modelId="{4060AB11-FDAB-42C4-B63E-7B02E419964A}" type="pres">
      <dgm:prSet presAssocID="{F0074348-CEF4-46AA-8695-DC6DF7E0DAF2}" presName="arrowAndChildren" presStyleCnt="0"/>
      <dgm:spPr/>
    </dgm:pt>
    <dgm:pt modelId="{FFC063B7-6E76-498E-9D72-7D7359F3EB27}" type="pres">
      <dgm:prSet presAssocID="{F0074348-CEF4-46AA-8695-DC6DF7E0DAF2}" presName="parentTextArrow" presStyleLbl="node1" presStyleIdx="3" presStyleCnt="7"/>
      <dgm:spPr/>
      <dgm:t>
        <a:bodyPr/>
        <a:lstStyle/>
        <a:p>
          <a:endParaRPr lang="hu-HU"/>
        </a:p>
      </dgm:t>
    </dgm:pt>
    <dgm:pt modelId="{29D39E59-2E64-478B-8D12-B096A115E8D9}" type="pres">
      <dgm:prSet presAssocID="{E1FA3E5F-E863-45C5-874C-ABDFAD58C012}" presName="sp" presStyleCnt="0"/>
      <dgm:spPr/>
    </dgm:pt>
    <dgm:pt modelId="{247E98C1-025F-4DCA-9DB8-C504016C9D53}" type="pres">
      <dgm:prSet presAssocID="{9BA63F5B-0F57-4552-A2CB-9821CB6C4763}" presName="arrowAndChildren" presStyleCnt="0"/>
      <dgm:spPr/>
    </dgm:pt>
    <dgm:pt modelId="{0DA90349-35F7-4015-A465-8A5B0B9B1F15}" type="pres">
      <dgm:prSet presAssocID="{9BA63F5B-0F57-4552-A2CB-9821CB6C4763}" presName="parentTextArrow" presStyleLbl="node1" presStyleIdx="4" presStyleCnt="7"/>
      <dgm:spPr/>
      <dgm:t>
        <a:bodyPr/>
        <a:lstStyle/>
        <a:p>
          <a:endParaRPr lang="hu-HU"/>
        </a:p>
      </dgm:t>
    </dgm:pt>
    <dgm:pt modelId="{868077F5-27CB-4A9A-9AED-6254E52B16B4}" type="pres">
      <dgm:prSet presAssocID="{DDB59282-279E-495D-B046-0F439E777F9F}" presName="sp" presStyleCnt="0"/>
      <dgm:spPr/>
    </dgm:pt>
    <dgm:pt modelId="{6E10815A-8B90-447B-BF66-FF40E989DE93}" type="pres">
      <dgm:prSet presAssocID="{625920D6-96CF-4B44-B388-3CEE03486A17}" presName="arrowAndChildren" presStyleCnt="0"/>
      <dgm:spPr/>
    </dgm:pt>
    <dgm:pt modelId="{43E84E44-B767-4E3C-9D2A-C6DD07DA9F96}" type="pres">
      <dgm:prSet presAssocID="{625920D6-96CF-4B44-B388-3CEE03486A17}" presName="parentTextArrow" presStyleLbl="node1" presStyleIdx="5" presStyleCnt="7"/>
      <dgm:spPr/>
      <dgm:t>
        <a:bodyPr/>
        <a:lstStyle/>
        <a:p>
          <a:endParaRPr lang="hu-HU"/>
        </a:p>
      </dgm:t>
    </dgm:pt>
    <dgm:pt modelId="{E11D5A47-3342-43F0-B340-B5EAB28E7BC6}" type="pres">
      <dgm:prSet presAssocID="{B6D9F088-6689-458D-BBE5-CD4AB8B3ED8B}" presName="sp" presStyleCnt="0"/>
      <dgm:spPr/>
    </dgm:pt>
    <dgm:pt modelId="{1C567CB4-E651-4001-A7E4-2DE78D7FB4DA}" type="pres">
      <dgm:prSet presAssocID="{8E955ACC-3D35-4E00-8F8B-0FE2868394FD}" presName="arrowAndChildren" presStyleCnt="0"/>
      <dgm:spPr/>
    </dgm:pt>
    <dgm:pt modelId="{14AD8A82-81CF-44C1-AA83-4F1B43B01DA1}" type="pres">
      <dgm:prSet presAssocID="{8E955ACC-3D35-4E00-8F8B-0FE2868394FD}" presName="parentTextArrow" presStyleLbl="node1" presStyleIdx="6" presStyleCnt="7" custLinFactNeighborY="-47734"/>
      <dgm:spPr/>
      <dgm:t>
        <a:bodyPr/>
        <a:lstStyle/>
        <a:p>
          <a:endParaRPr lang="hu-HU"/>
        </a:p>
      </dgm:t>
    </dgm:pt>
  </dgm:ptLst>
  <dgm:cxnLst>
    <dgm:cxn modelId="{A00FEB0D-632E-4E95-A1BB-F152FE912D6C}" type="presOf" srcId="{8E955ACC-3D35-4E00-8F8B-0FE2868394FD}" destId="{14AD8A82-81CF-44C1-AA83-4F1B43B01DA1}" srcOrd="0" destOrd="0" presId="urn:microsoft.com/office/officeart/2005/8/layout/process4"/>
    <dgm:cxn modelId="{50C1FBCA-B5C2-4377-8943-E3231786BE89}" type="presOf" srcId="{421E5767-5B79-4A2F-A645-B29E1A169C6B}" destId="{7C192FB7-69CB-493D-9416-64F79EC2E361}" srcOrd="0" destOrd="0" presId="urn:microsoft.com/office/officeart/2005/8/layout/process4"/>
    <dgm:cxn modelId="{C3ED3525-3E74-4E7E-975B-4915948AFD87}" type="presOf" srcId="{9BA63F5B-0F57-4552-A2CB-9821CB6C4763}" destId="{0DA90349-35F7-4015-A465-8A5B0B9B1F15}" srcOrd="0" destOrd="0" presId="urn:microsoft.com/office/officeart/2005/8/layout/process4"/>
    <dgm:cxn modelId="{320DAC0F-225B-496E-ADE2-C98BC7BEA2EA}" srcId="{9028750D-BCA8-42BB-BC13-BAAF178DD7E6}" destId="{9BA63F5B-0F57-4552-A2CB-9821CB6C4763}" srcOrd="2" destOrd="0" parTransId="{6BDCDA36-A990-4721-8DDA-C5DA8AAA326A}" sibTransId="{E1FA3E5F-E863-45C5-874C-ABDFAD58C012}"/>
    <dgm:cxn modelId="{91096BC0-7D10-4AB2-90F1-ACE78C6618D6}" type="presOf" srcId="{9028750D-BCA8-42BB-BC13-BAAF178DD7E6}" destId="{F9984539-E348-490E-84C0-0C4718488CDE}" srcOrd="0" destOrd="0" presId="urn:microsoft.com/office/officeart/2005/8/layout/process4"/>
    <dgm:cxn modelId="{33A4C5F8-9BDF-4F7F-A282-973F7ACDD3D5}" srcId="{9028750D-BCA8-42BB-BC13-BAAF178DD7E6}" destId="{69086398-35A6-4881-99F5-BDE5D5E94297}" srcOrd="5" destOrd="0" parTransId="{1967C1DC-8A86-4490-B40E-478E4A526B6B}" sibTransId="{45FE33DB-D700-4D19-8703-09E4FE0B60B2}"/>
    <dgm:cxn modelId="{FC0F63F0-6157-423F-AC2A-C43B82286BB8}" srcId="{9028750D-BCA8-42BB-BC13-BAAF178DD7E6}" destId="{C250488A-5D97-4667-92E8-DF89A2BEAB72}" srcOrd="6" destOrd="0" parTransId="{893D9CB1-0F95-4773-BC29-707C9481E31E}" sibTransId="{6B02111C-9FA4-4266-AE0E-0F875EDCAFAF}"/>
    <dgm:cxn modelId="{01EF95BE-BCBB-46B0-BB19-1624D210E8AE}" srcId="{9028750D-BCA8-42BB-BC13-BAAF178DD7E6}" destId="{F0074348-CEF4-46AA-8695-DC6DF7E0DAF2}" srcOrd="3" destOrd="0" parTransId="{E675D338-EC7B-43DF-B2C6-F0A658E3F9F3}" sibTransId="{A0897233-8918-42BB-93A0-135449A59522}"/>
    <dgm:cxn modelId="{D8E1266F-EFE7-4EC2-B30A-1E9793BEC51C}" type="presOf" srcId="{625920D6-96CF-4B44-B388-3CEE03486A17}" destId="{43E84E44-B767-4E3C-9D2A-C6DD07DA9F96}" srcOrd="0" destOrd="0" presId="urn:microsoft.com/office/officeart/2005/8/layout/process4"/>
    <dgm:cxn modelId="{90C7A2BE-3665-488A-A17A-DA4DEAD5307F}" type="presOf" srcId="{69086398-35A6-4881-99F5-BDE5D5E94297}" destId="{56F588E2-8239-420D-AE06-7C3C9C715960}" srcOrd="0" destOrd="0" presId="urn:microsoft.com/office/officeart/2005/8/layout/process4"/>
    <dgm:cxn modelId="{B97A1FB1-68D7-4725-B81D-6921C4ECCFC5}" srcId="{9028750D-BCA8-42BB-BC13-BAAF178DD7E6}" destId="{8E955ACC-3D35-4E00-8F8B-0FE2868394FD}" srcOrd="0" destOrd="0" parTransId="{16AEC86A-1CF6-4075-807D-DB8193A99CC8}" sibTransId="{B6D9F088-6689-458D-BBE5-CD4AB8B3ED8B}"/>
    <dgm:cxn modelId="{9B9939FD-97F0-480A-8909-3D8C5E97465F}" type="presOf" srcId="{F0074348-CEF4-46AA-8695-DC6DF7E0DAF2}" destId="{FFC063B7-6E76-498E-9D72-7D7359F3EB27}" srcOrd="0" destOrd="0" presId="urn:microsoft.com/office/officeart/2005/8/layout/process4"/>
    <dgm:cxn modelId="{C0BE7F4D-51C4-4882-A1DA-B1DF3FD8FC16}" type="presOf" srcId="{C250488A-5D97-4667-92E8-DF89A2BEAB72}" destId="{8254CBC6-7FDE-4397-8000-356E56D55A0E}" srcOrd="0" destOrd="0" presId="urn:microsoft.com/office/officeart/2005/8/layout/process4"/>
    <dgm:cxn modelId="{83098CFE-F495-46B5-A8D9-A0506196D4F2}" srcId="{9028750D-BCA8-42BB-BC13-BAAF178DD7E6}" destId="{421E5767-5B79-4A2F-A645-B29E1A169C6B}" srcOrd="4" destOrd="0" parTransId="{0E2EA827-13F0-409F-9F55-EDDEB03BC7A9}" sibTransId="{53866C12-FEB3-4BD2-9E7F-074F4EB99EEA}"/>
    <dgm:cxn modelId="{675AA5BE-454E-4831-A491-B7240968D715}" srcId="{9028750D-BCA8-42BB-BC13-BAAF178DD7E6}" destId="{625920D6-96CF-4B44-B388-3CEE03486A17}" srcOrd="1" destOrd="0" parTransId="{140410A2-C475-49D5-830F-5556578A61C3}" sibTransId="{DDB59282-279E-495D-B046-0F439E777F9F}"/>
    <dgm:cxn modelId="{6292E39C-E027-4632-86E4-B11382413F8D}" type="presParOf" srcId="{F9984539-E348-490E-84C0-0C4718488CDE}" destId="{B3ED2E47-9B13-442E-A0E6-B62EE88D5BC3}" srcOrd="0" destOrd="0" presId="urn:microsoft.com/office/officeart/2005/8/layout/process4"/>
    <dgm:cxn modelId="{D64F2037-9ECB-4217-9273-2D31B2F2B55C}" type="presParOf" srcId="{B3ED2E47-9B13-442E-A0E6-B62EE88D5BC3}" destId="{8254CBC6-7FDE-4397-8000-356E56D55A0E}" srcOrd="0" destOrd="0" presId="urn:microsoft.com/office/officeart/2005/8/layout/process4"/>
    <dgm:cxn modelId="{0CF58F8F-FD1C-47FD-94DC-02A5DF94F299}" type="presParOf" srcId="{F9984539-E348-490E-84C0-0C4718488CDE}" destId="{CA25B56C-18D0-4B45-97F2-94D07C76D94E}" srcOrd="1" destOrd="0" presId="urn:microsoft.com/office/officeart/2005/8/layout/process4"/>
    <dgm:cxn modelId="{E1315256-E67E-405C-B837-C568964A7476}" type="presParOf" srcId="{F9984539-E348-490E-84C0-0C4718488CDE}" destId="{E2D9C0EF-7B34-4DE1-8FCC-2368F11FE382}" srcOrd="2" destOrd="0" presId="urn:microsoft.com/office/officeart/2005/8/layout/process4"/>
    <dgm:cxn modelId="{82A6910F-1DA1-4170-AE2A-F813FC3A9A5E}" type="presParOf" srcId="{E2D9C0EF-7B34-4DE1-8FCC-2368F11FE382}" destId="{56F588E2-8239-420D-AE06-7C3C9C715960}" srcOrd="0" destOrd="0" presId="urn:microsoft.com/office/officeart/2005/8/layout/process4"/>
    <dgm:cxn modelId="{FF5B5FBD-3A5E-48F2-8449-EF9D4DED7938}" type="presParOf" srcId="{F9984539-E348-490E-84C0-0C4718488CDE}" destId="{74FC8BA6-B706-4ACF-9F22-0D45D149F0E4}" srcOrd="3" destOrd="0" presId="urn:microsoft.com/office/officeart/2005/8/layout/process4"/>
    <dgm:cxn modelId="{55049F2D-7CD1-40FC-8437-F242CC35198F}" type="presParOf" srcId="{F9984539-E348-490E-84C0-0C4718488CDE}" destId="{1AE5A28C-6ACD-4C36-8EEC-EF17B7709B49}" srcOrd="4" destOrd="0" presId="urn:microsoft.com/office/officeart/2005/8/layout/process4"/>
    <dgm:cxn modelId="{9ADC6CC4-250E-4658-8B34-BC4947C15CE1}" type="presParOf" srcId="{1AE5A28C-6ACD-4C36-8EEC-EF17B7709B49}" destId="{7C192FB7-69CB-493D-9416-64F79EC2E361}" srcOrd="0" destOrd="0" presId="urn:microsoft.com/office/officeart/2005/8/layout/process4"/>
    <dgm:cxn modelId="{1949EF03-A14F-4398-B244-FD9FD91B96BB}" type="presParOf" srcId="{F9984539-E348-490E-84C0-0C4718488CDE}" destId="{3F28283C-88AB-4498-AECD-DC01301DB13A}" srcOrd="5" destOrd="0" presId="urn:microsoft.com/office/officeart/2005/8/layout/process4"/>
    <dgm:cxn modelId="{36B77C53-A256-423F-9499-5ABCDFC38E11}" type="presParOf" srcId="{F9984539-E348-490E-84C0-0C4718488CDE}" destId="{4060AB11-FDAB-42C4-B63E-7B02E419964A}" srcOrd="6" destOrd="0" presId="urn:microsoft.com/office/officeart/2005/8/layout/process4"/>
    <dgm:cxn modelId="{C4F61089-8A5C-4877-958C-B8927BE4DD45}" type="presParOf" srcId="{4060AB11-FDAB-42C4-B63E-7B02E419964A}" destId="{FFC063B7-6E76-498E-9D72-7D7359F3EB27}" srcOrd="0" destOrd="0" presId="urn:microsoft.com/office/officeart/2005/8/layout/process4"/>
    <dgm:cxn modelId="{E8C2F312-4CC2-4E64-9D18-BA9368034EC1}" type="presParOf" srcId="{F9984539-E348-490E-84C0-0C4718488CDE}" destId="{29D39E59-2E64-478B-8D12-B096A115E8D9}" srcOrd="7" destOrd="0" presId="urn:microsoft.com/office/officeart/2005/8/layout/process4"/>
    <dgm:cxn modelId="{12608417-4F0A-4CCF-B4A0-4875D45256A6}" type="presParOf" srcId="{F9984539-E348-490E-84C0-0C4718488CDE}" destId="{247E98C1-025F-4DCA-9DB8-C504016C9D53}" srcOrd="8" destOrd="0" presId="urn:microsoft.com/office/officeart/2005/8/layout/process4"/>
    <dgm:cxn modelId="{5F0A1115-CF0F-4E10-8E4B-EFF9EF7ECB99}" type="presParOf" srcId="{247E98C1-025F-4DCA-9DB8-C504016C9D53}" destId="{0DA90349-35F7-4015-A465-8A5B0B9B1F15}" srcOrd="0" destOrd="0" presId="urn:microsoft.com/office/officeart/2005/8/layout/process4"/>
    <dgm:cxn modelId="{6C204AFC-849C-46D6-82B4-C92BEE376037}" type="presParOf" srcId="{F9984539-E348-490E-84C0-0C4718488CDE}" destId="{868077F5-27CB-4A9A-9AED-6254E52B16B4}" srcOrd="9" destOrd="0" presId="urn:microsoft.com/office/officeart/2005/8/layout/process4"/>
    <dgm:cxn modelId="{703FD529-89F3-4B4B-B8B1-187F96E890EA}" type="presParOf" srcId="{F9984539-E348-490E-84C0-0C4718488CDE}" destId="{6E10815A-8B90-447B-BF66-FF40E989DE93}" srcOrd="10" destOrd="0" presId="urn:microsoft.com/office/officeart/2005/8/layout/process4"/>
    <dgm:cxn modelId="{A2990B5E-DF0A-45FB-B575-25BCACD98A6A}" type="presParOf" srcId="{6E10815A-8B90-447B-BF66-FF40E989DE93}" destId="{43E84E44-B767-4E3C-9D2A-C6DD07DA9F96}" srcOrd="0" destOrd="0" presId="urn:microsoft.com/office/officeart/2005/8/layout/process4"/>
    <dgm:cxn modelId="{F295F36D-81D2-46F3-A112-BC973CEC669A}" type="presParOf" srcId="{F9984539-E348-490E-84C0-0C4718488CDE}" destId="{E11D5A47-3342-43F0-B340-B5EAB28E7BC6}" srcOrd="11" destOrd="0" presId="urn:microsoft.com/office/officeart/2005/8/layout/process4"/>
    <dgm:cxn modelId="{1625352F-8094-41EE-8D3A-41D8A39B5F6A}" type="presParOf" srcId="{F9984539-E348-490E-84C0-0C4718488CDE}" destId="{1C567CB4-E651-4001-A7E4-2DE78D7FB4DA}" srcOrd="12" destOrd="0" presId="urn:microsoft.com/office/officeart/2005/8/layout/process4"/>
    <dgm:cxn modelId="{F74F4E44-96FB-4D81-82B8-7C58C342790C}" type="presParOf" srcId="{1C567CB4-E651-4001-A7E4-2DE78D7FB4DA}" destId="{14AD8A82-81CF-44C1-AA83-4F1B43B01DA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E02523-2076-4863-9D6F-465F37A390BE}" type="datetimeFigureOut">
              <a:rPr lang="hu-HU" smtClean="0"/>
              <a:pPr/>
              <a:t>2016.09.28.</a:t>
            </a:fld>
            <a:endParaRPr lang="hu-HU"/>
          </a:p>
        </p:txBody>
      </p:sp>
      <p:sp>
        <p:nvSpPr>
          <p:cNvPr id="4" name="Élőláb hely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5" name="Dia számának hely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D1A6D8-944F-45FF-A882-4471E4561C75}" type="slidenum">
              <a:rPr lang="hu-HU" smtClean="0"/>
              <a:pPr/>
              <a:t>‹#›</a:t>
            </a:fld>
            <a:endParaRPr lang="hu-HU"/>
          </a:p>
        </p:txBody>
      </p:sp>
    </p:spTree>
    <p:extLst>
      <p:ext uri="{BB962C8B-B14F-4D97-AF65-F5344CB8AC3E}">
        <p14:creationId xmlns:p14="http://schemas.microsoft.com/office/powerpoint/2010/main" val="2011364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9/28/2016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Mintaszöveg szerkesztése </a:t>
            </a:r>
          </a:p>
          <a:p>
            <a:pPr lvl="1"/>
            <a:r>
              <a:rPr lang="en-US" smtClean="0"/>
              <a:t>Második szint</a:t>
            </a:r>
          </a:p>
          <a:p>
            <a:pPr lvl="2"/>
            <a:r>
              <a:rPr lang="en-US" smtClean="0"/>
              <a:t>Harmadik szint</a:t>
            </a:r>
          </a:p>
          <a:p>
            <a:pPr lvl="3"/>
            <a:r>
              <a:rPr lang="en-US" smtClean="0"/>
              <a:t>Negyedik szint</a:t>
            </a:r>
          </a:p>
          <a:p>
            <a:pPr lvl="4"/>
            <a:r>
              <a:rPr lang="en-US" smtClean="0"/>
              <a:t>Ötödik szint</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311982196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A fülkagyló összegyűjti a környezeti hangokat, a hallójárat biztosítja a hangvezetést, a dobhártya a hangnyomás hullámokat felfogja a hangot, erősít, szűr</a:t>
            </a:r>
          </a:p>
          <a:p>
            <a:r>
              <a:rPr lang="hu-HU" dirty="0" smtClean="0"/>
              <a:t>Dobhártya: hangnyomás hullámokat vesz fel</a:t>
            </a:r>
          </a:p>
          <a:p>
            <a:r>
              <a:rPr lang="hu-HU" dirty="0" smtClean="0"/>
              <a:t>Középfül: a nyomáshullám átalakul rezgéssé</a:t>
            </a:r>
          </a:p>
          <a:p>
            <a:r>
              <a:rPr lang="hu-HU" dirty="0" smtClean="0"/>
              <a:t>Belső fül:</a:t>
            </a:r>
          </a:p>
          <a:p>
            <a:r>
              <a:rPr lang="hu-HU" dirty="0" smtClean="0"/>
              <a:t>	- a rezgés folyadékban terjedő hanghullámmá alakul</a:t>
            </a:r>
          </a:p>
          <a:p>
            <a:r>
              <a:rPr lang="hu-HU" dirty="0" smtClean="0"/>
              <a:t>	- a folyadék mozgatja a szőrsejteket, amelyek a hallóidegekhez csatlakoznak </a:t>
            </a:r>
          </a:p>
          <a:p>
            <a:endParaRPr lang="hu-HU" dirty="0"/>
          </a:p>
        </p:txBody>
      </p:sp>
      <p:sp>
        <p:nvSpPr>
          <p:cNvPr id="4" name="Dia számának helye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82518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hu-HU" smtClean="0"/>
              <a:t>Mintacím szerkesztése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hu-HU" smtClean="0"/>
              <a:t>Alcím mintájának szerkesztése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8889238-ED05-42F1-B857-C835ED3D0863}" type="datetime8">
              <a:rPr lang="en-US" smtClean="0"/>
              <a:pPr algn="ctr"/>
              <a:t>9/28/2016 2:32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õ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ate Placeholder 3"/>
          <p:cNvSpPr>
            <a:spLocks noGrp="1"/>
          </p:cNvSpPr>
          <p:nvPr>
            <p:ph type="dt" sz="half" idx="10"/>
          </p:nvPr>
        </p:nvSpPr>
        <p:spPr/>
        <p:txBody>
          <a:bodyPr/>
          <a:lstStyle/>
          <a:p>
            <a:fld id="{BD532814-EA38-4D20-8373-C2C2AED08FD0}" type="datetime8">
              <a:rPr lang="en-US" smtClean="0">
                <a:solidFill>
                  <a:schemeClr val="tx2"/>
                </a:solidFill>
              </a:rPr>
              <a:pPr/>
              <a:t>9/28/2016 2:32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chemeClr val="accent2"/>
          </a:solidFill>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õleges cím és szöveg">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7BC5D5C0-D6E4-4B1E-A096-C6B3477FF534}" type="datetime8">
              <a:rPr lang="en-US" smtClean="0">
                <a:solidFill>
                  <a:schemeClr val="tx2"/>
                </a:solidFill>
              </a:rPr>
              <a:pPr/>
              <a:t>9/28/2016 2:32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a:solidFill>
            <a:schemeClr val="accent2"/>
          </a:solidFill>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hu-HU" smtClean="0"/>
              <a:t>Mintacím szerkesztése</a:t>
            </a:r>
            <a:endParaRPr lang="en-US" dirty="0"/>
          </a:p>
        </p:txBody>
      </p:sp>
      <p:sp>
        <p:nvSpPr>
          <p:cNvPr id="4" name="Date Placeholder 3"/>
          <p:cNvSpPr>
            <a:spLocks noGrp="1"/>
          </p:cNvSpPr>
          <p:nvPr>
            <p:ph type="dt" sz="half" idx="10"/>
          </p:nvPr>
        </p:nvSpPr>
        <p:spPr/>
        <p:txBody>
          <a:bodyPr/>
          <a:lstStyle/>
          <a:p>
            <a:fld id="{8A5D0005-F778-48FF-B64E-DDE5B7EA2D0F}" type="datetime8">
              <a:rPr lang="en-US" smtClean="0"/>
              <a:pPr/>
              <a:t>9/28/2016 2:32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chemeClr val="accent2"/>
          </a:solidFill>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hu-HU" smtClean="0"/>
              <a:t>Mintaszöveg szerkesztése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hu-HU" smtClean="0"/>
              <a:t>Mintacím szerkesztése</a:t>
            </a:r>
            <a:endParaRPr lang="en-US" dirty="0"/>
          </a:p>
        </p:txBody>
      </p:sp>
      <p:sp>
        <p:nvSpPr>
          <p:cNvPr id="12" name="Date Placeholder 11"/>
          <p:cNvSpPr>
            <a:spLocks noGrp="1"/>
          </p:cNvSpPr>
          <p:nvPr>
            <p:ph type="dt" sz="half" idx="10"/>
          </p:nvPr>
        </p:nvSpPr>
        <p:spPr/>
        <p:txBody>
          <a:bodyPr/>
          <a:lstStyle/>
          <a:p>
            <a:fld id="{C07C3174-1B22-4614-8DEA-226F5C0486A7}" type="datetime8">
              <a:rPr lang="en-US" smtClean="0"/>
              <a:pPr/>
              <a:t>9/28/2016 2:32 AM</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8" name="Date Placeholder 7"/>
          <p:cNvSpPr>
            <a:spLocks noGrp="1"/>
          </p:cNvSpPr>
          <p:nvPr>
            <p:ph type="dt" sz="half" idx="15"/>
          </p:nvPr>
        </p:nvSpPr>
        <p:spPr/>
        <p:txBody>
          <a:bodyPr rtlCol="0"/>
          <a:lstStyle/>
          <a:p>
            <a:fld id="{AB7D5470-6716-4317-88A9-63B8B438926F}" type="datetime8">
              <a:rPr lang="en-US" smtClean="0"/>
              <a:pPr/>
              <a:t>9/28/2016 2:32 AM</a:t>
            </a:fld>
            <a:endParaRPr lang="en-US"/>
          </a:p>
        </p:txBody>
      </p:sp>
      <p:sp>
        <p:nvSpPr>
          <p:cNvPr id="10" name="Slide Number Placeholder 9"/>
          <p:cNvSpPr>
            <a:spLocks noGrp="1"/>
          </p:cNvSpPr>
          <p:nvPr>
            <p:ph type="sldNum" sz="quarter" idx="16"/>
          </p:nvPr>
        </p:nvSpPr>
        <p:spPr>
          <a:solidFill>
            <a:schemeClr val="accent2"/>
          </a:solidFill>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hu-HU" smtClean="0"/>
              <a:t>Mintacím szerkesztése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10" name="Date Placeholder 9"/>
          <p:cNvSpPr>
            <a:spLocks noGrp="1"/>
          </p:cNvSpPr>
          <p:nvPr>
            <p:ph type="dt" sz="half" idx="15"/>
          </p:nvPr>
        </p:nvSpPr>
        <p:spPr/>
        <p:txBody>
          <a:bodyPr rtlCol="0"/>
          <a:lstStyle/>
          <a:p>
            <a:fld id="{C91F4F9E-AD1E-4990-B135-D577968B4EEF}" type="datetime8">
              <a:rPr lang="en-US" smtClean="0"/>
              <a:pPr/>
              <a:t>9/28/2016 2:32 AM</a:t>
            </a:fld>
            <a:endParaRPr lang="en-US"/>
          </a:p>
        </p:txBody>
      </p:sp>
      <p:sp>
        <p:nvSpPr>
          <p:cNvPr id="12" name="Slide Number Placeholder 11"/>
          <p:cNvSpPr>
            <a:spLocks noGrp="1"/>
          </p:cNvSpPr>
          <p:nvPr>
            <p:ph type="sldNum" sz="quarter" idx="16"/>
          </p:nvPr>
        </p:nvSpPr>
        <p:spPr>
          <a:solidFill>
            <a:schemeClr val="accent2"/>
          </a:solidFill>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hu-HU" smtClean="0"/>
              <a:t>Mintaszöveg szerkesztése</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hu-HU" smtClean="0"/>
              <a:t>Mintaszöveg szerkesztése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Date Placeholder 2"/>
          <p:cNvSpPr>
            <a:spLocks noGrp="1"/>
          </p:cNvSpPr>
          <p:nvPr>
            <p:ph type="dt" sz="half" idx="10"/>
          </p:nvPr>
        </p:nvSpPr>
        <p:spPr/>
        <p:txBody>
          <a:bodyPr/>
          <a:lstStyle/>
          <a:p>
            <a:fld id="{5A518F2A-B13F-4EFD-BC52-BBF403B7E90F}" type="datetime8">
              <a:rPr lang="en-US" smtClean="0"/>
              <a:pPr/>
              <a:t>9/28/2016 2:32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solidFill>
            <a:schemeClr val="accent2"/>
          </a:solidFill>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F7907-AA06-4784-92A2-9DFAF3DE5BE5}" type="datetime8">
              <a:rPr lang="en-US" smtClean="0"/>
              <a:pPr/>
              <a:t>9/28/2016 2:32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a:solidFill>
            <a:schemeClr val="accent2"/>
          </a:solidFill>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hu-HU" smtClean="0"/>
              <a:t>Mintacím szerkesztése</a:t>
            </a:r>
            <a:endParaRPr lang="en-US" dirty="0"/>
          </a:p>
        </p:txBody>
      </p:sp>
      <p:sp>
        <p:nvSpPr>
          <p:cNvPr id="5" name="Date Placeholder 4"/>
          <p:cNvSpPr>
            <a:spLocks noGrp="1"/>
          </p:cNvSpPr>
          <p:nvPr>
            <p:ph type="dt" sz="half" idx="10"/>
          </p:nvPr>
        </p:nvSpPr>
        <p:spPr/>
        <p:txBody>
          <a:bodyPr/>
          <a:lstStyle/>
          <a:p>
            <a:fld id="{6175C3BE-BAB0-4C3C-8F55-33101DA87B3B}" type="datetime8">
              <a:rPr lang="en-US" smtClean="0"/>
              <a:pPr/>
              <a:t>9/28/2016 2:32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solidFill>
            <a:schemeClr val="accent2"/>
          </a:solidFill>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hu-HU" smtClean="0"/>
              <a:t>Mintaszöveg szerkesztése</a:t>
            </a:r>
          </a:p>
        </p:txBody>
      </p:sp>
      <p:sp>
        <p:nvSpPr>
          <p:cNvPr id="9" name="Content Placeholder 8"/>
          <p:cNvSpPr>
            <a:spLocks noGrp="1"/>
          </p:cNvSpPr>
          <p:nvPr>
            <p:ph sz="quarter" idx="1"/>
          </p:nvPr>
        </p:nvSpPr>
        <p:spPr>
          <a:xfrm>
            <a:off x="2362200" y="1752600"/>
            <a:ext cx="6400800" cy="44196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hu-HU" smtClean="0"/>
              <a:t>Mintaszöveg szerkesztése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hu-HU" smtClean="0"/>
              <a:t>Mintacím szerkesztése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B28189E6-0777-48DC-BBEA-57C111510197}" type="datetime8">
              <a:rPr lang="en-US" smtClean="0"/>
              <a:pPr/>
              <a:t>9/28/2016 2:32 AM</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hu-HU" smtClean="0"/>
              <a:t>Kép beszúrásához kattintson az ikonra</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dirty="0" smtClean="0"/>
              <a:t>Mintacím szerkesztése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dirty="0" smtClean="0"/>
              <a:t>Mintaszöveg szerkesztése </a:t>
            </a:r>
            <a:endParaRPr lang="en-US" dirty="0"/>
          </a:p>
          <a:p>
            <a:pPr lvl="1"/>
            <a:r>
              <a:rPr lang="en-US" dirty="0" smtClean="0"/>
              <a:t>Második szint</a:t>
            </a:r>
          </a:p>
          <a:p>
            <a:pPr lvl="2"/>
            <a:r>
              <a:rPr lang="en-US" dirty="0" smtClean="0"/>
              <a:t>Harmadik szint</a:t>
            </a:r>
          </a:p>
          <a:p>
            <a:pPr lvl="3"/>
            <a:r>
              <a:rPr lang="en-US" dirty="0" smtClean="0"/>
              <a:t>ÖTÖDIK SZINT</a:t>
            </a:r>
          </a:p>
          <a:p>
            <a:pPr lvl="4"/>
            <a:r>
              <a:rPr lang="en-US" dirty="0" smtClean="0"/>
              <a:t>Ötödik szint</a:t>
            </a:r>
          </a:p>
          <a:p>
            <a:pPr lvl="5"/>
            <a:r>
              <a:rPr lang="en-US" dirty="0" smtClean="0"/>
              <a:t>Hatodik szint</a:t>
            </a:r>
          </a:p>
          <a:p>
            <a:pPr lvl="6"/>
            <a:r>
              <a:rPr lang="en-US" dirty="0" smtClean="0"/>
              <a:t>Hetedik szint</a:t>
            </a:r>
          </a:p>
          <a:p>
            <a:pPr lvl="7"/>
            <a:r>
              <a:rPr lang="en-US" dirty="0" smtClean="0"/>
              <a:t>Nyolcadik szint</a:t>
            </a:r>
          </a:p>
          <a:p>
            <a:pPr lvl="8"/>
            <a:r>
              <a:rPr lang="en-US" dirty="0" smtClean="0"/>
              <a:t>Kilencedik szint</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04F585A9-181F-4730-86AF-B2435AFCB9E7}" type="datetime8">
              <a:rPr lang="en-US" smtClean="0">
                <a:solidFill>
                  <a:schemeClr val="tx2"/>
                </a:solidFill>
              </a:rPr>
              <a:pPr/>
              <a:t>9/28/2016 2:32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a:solidFill>
            <a:srgbClr val="FF00FF"/>
          </a:solidFill>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file:///D:\Peter\Oktatas\Hiradastechnika%201\Eloadas\Hiradastechnika%201.%20eloadas\2.F&#252;l,%20a%20hall&#225;s%20folyamata.mp4" TargetMode="Externa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églalap 8"/>
          <p:cNvSpPr/>
          <p:nvPr/>
        </p:nvSpPr>
        <p:spPr>
          <a:xfrm>
            <a:off x="-36512" y="980728"/>
            <a:ext cx="2521915"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Téglalap 7"/>
          <p:cNvSpPr/>
          <p:nvPr/>
        </p:nvSpPr>
        <p:spPr>
          <a:xfrm>
            <a:off x="6622084" y="1196752"/>
            <a:ext cx="2521915"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Rectangle 1"/>
          <p:cNvSpPr txBox="1">
            <a:spLocks/>
          </p:cNvSpPr>
          <p:nvPr/>
        </p:nvSpPr>
        <p:spPr>
          <a:xfrm rot="16200000">
            <a:off x="4451548" y="2512740"/>
            <a:ext cx="6477000" cy="1828800"/>
          </a:xfrm>
          <a:prstGeom prst="rect">
            <a:avLst/>
          </a:prstGeom>
        </p:spPr>
        <p:txBody>
          <a:bodyPr vert="horz" anchor="ctr">
            <a:noAutofit/>
          </a:bodyPr>
          <a:lstStyle>
            <a:lvl1pPr algn="l" rtl="0" eaLnBrk="1" latinLnBrk="0" hangingPunct="1">
              <a:spcBef>
                <a:spcPct val="0"/>
              </a:spcBef>
              <a:buNone/>
              <a:defRPr sz="4400" kern="1200">
                <a:solidFill>
                  <a:schemeClr val="tx2"/>
                </a:solidFill>
                <a:latin typeface="+mj-lt"/>
                <a:ea typeface="+mj-ea"/>
                <a:cs typeface="+mj-cs"/>
              </a:defRPr>
            </a:lvl1pPr>
          </a:lstStyle>
          <a:p>
            <a:pPr algn="ctr"/>
            <a:r>
              <a:rPr lang="hu-HU" sz="4800" cap="all" dirty="0" smtClean="0">
                <a:solidFill>
                  <a:schemeClr val="tx1"/>
                </a:solidFill>
              </a:rPr>
              <a:t>Híradástechnika I.</a:t>
            </a:r>
            <a:r>
              <a:rPr lang="hu-HU" sz="4800" cap="all" dirty="0" smtClean="0"/>
              <a:t/>
            </a:r>
            <a:br>
              <a:rPr lang="hu-HU" sz="4800" cap="all" dirty="0" smtClean="0"/>
            </a:br>
            <a:endParaRPr lang="hu-HU" sz="4800" dirty="0"/>
          </a:p>
        </p:txBody>
      </p:sp>
      <p:sp>
        <p:nvSpPr>
          <p:cNvPr id="5" name="Rectangle 2"/>
          <p:cNvSpPr txBox="1">
            <a:spLocks/>
          </p:cNvSpPr>
          <p:nvPr/>
        </p:nvSpPr>
        <p:spPr>
          <a:xfrm>
            <a:off x="2906960" y="6158759"/>
            <a:ext cx="6221445" cy="68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r">
              <a:buNone/>
            </a:pPr>
            <a:endParaRPr lang="hu-HU" dirty="0"/>
          </a:p>
        </p:txBody>
      </p:sp>
      <p:pic>
        <p:nvPicPr>
          <p:cNvPr id="6" name="Kép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7" name="Kép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96" y="202288"/>
            <a:ext cx="6650752" cy="5458960"/>
          </a:xfrm>
          <a:prstGeom prst="rect">
            <a:avLst/>
          </a:prstGeom>
        </p:spPr>
      </p:pic>
      <p:sp>
        <p:nvSpPr>
          <p:cNvPr id="10" name="Szövegdoboz 9"/>
          <p:cNvSpPr txBox="1"/>
          <p:nvPr/>
        </p:nvSpPr>
        <p:spPr>
          <a:xfrm>
            <a:off x="7851205" y="3103974"/>
            <a:ext cx="1113283" cy="646331"/>
          </a:xfrm>
          <a:prstGeom prst="rect">
            <a:avLst/>
          </a:prstGeom>
          <a:noFill/>
        </p:spPr>
        <p:txBody>
          <a:bodyPr wrap="square" rtlCol="0">
            <a:spAutoFit/>
          </a:bodyPr>
          <a:lstStyle/>
          <a:p>
            <a:pPr algn="ctr"/>
            <a:r>
              <a:rPr lang="en-US" sz="3600" b="1" dirty="0">
                <a:latin typeface="+mj-lt"/>
                <a:ea typeface="+mj-ea"/>
                <a:cs typeface="+mj-cs"/>
              </a:rPr>
              <a:t>2</a:t>
            </a:r>
            <a:r>
              <a:rPr lang="hu-HU" sz="3600" b="1" dirty="0" smtClean="0">
                <a:latin typeface="+mj-lt"/>
                <a:ea typeface="+mj-ea"/>
                <a:cs typeface="+mj-cs"/>
              </a:rPr>
              <a:t>.</a:t>
            </a:r>
            <a:endParaRPr lang="hu-HU" sz="3600" b="1" dirty="0">
              <a:latin typeface="+mj-lt"/>
              <a:ea typeface="+mj-ea"/>
              <a:cs typeface="+mj-cs"/>
            </a:endParaRPr>
          </a:p>
        </p:txBody>
      </p:sp>
    </p:spTree>
    <p:extLst>
      <p:ext uri="{BB962C8B-B14F-4D97-AF65-F5344CB8AC3E}">
        <p14:creationId xmlns:p14="http://schemas.microsoft.com/office/powerpoint/2010/main" val="1982367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A hangosság fizikai egységei</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p>
        </p:txBody>
      </p:sp>
      <mc:AlternateContent xmlns:mc="http://schemas.openxmlformats.org/markup-compatibility/2006" xmlns:a14="http://schemas.microsoft.com/office/drawing/2010/main">
        <mc:Choice Requires="a14">
          <p:sp>
            <p:nvSpPr>
              <p:cNvPr id="4" name="Tartalom helye 3"/>
              <p:cNvSpPr>
                <a:spLocks noGrp="1"/>
              </p:cNvSpPr>
              <p:nvPr>
                <p:ph sz="quarter" idx="1"/>
              </p:nvPr>
            </p:nvSpPr>
            <p:spPr>
              <a:xfrm>
                <a:off x="236326" y="1727919"/>
                <a:ext cx="8784976" cy="5157192"/>
              </a:xfrm>
            </p:spPr>
            <p:txBody>
              <a:bodyPr>
                <a:normAutofit fontScale="92500"/>
              </a:bodyPr>
              <a:lstStyle/>
              <a:p>
                <a:r>
                  <a:rPr lang="hu-HU" dirty="0" smtClean="0"/>
                  <a:t>Lineáris egységek:</a:t>
                </a:r>
                <a:endParaRPr lang="hu-HU" dirty="0"/>
              </a:p>
              <a:p>
                <a:pPr lvl="1"/>
                <a:r>
                  <a:rPr lang="hu-HU" dirty="0"/>
                  <a:t>  </a:t>
                </a:r>
                <a:r>
                  <a:rPr lang="hu-HU" dirty="0" smtClean="0"/>
                  <a:t>Hangnyomás: </a:t>
                </a:r>
                <a:r>
                  <a:rPr lang="hu-HU" i="1" dirty="0">
                    <a:solidFill>
                      <a:prstClr val="black"/>
                    </a:solidFill>
                    <a:latin typeface="Cambria Math" panose="02040503050406030204" pitchFamily="18" charset="0"/>
                    <a:ea typeface="Cambria Math"/>
                  </a:rPr>
                  <a:t>p</a:t>
                </a:r>
                <a:r>
                  <a:rPr lang="hu-HU" i="1" dirty="0" smtClean="0"/>
                  <a:t> </a:t>
                </a:r>
                <a:r>
                  <a:rPr lang="hu-HU" i="1" dirty="0"/>
                  <a:t>[Pa</a:t>
                </a:r>
                <a:r>
                  <a:rPr lang="hu-HU" i="1" dirty="0" smtClean="0"/>
                  <a:t>] </a:t>
                </a:r>
                <a:endParaRPr lang="hu-HU" dirty="0"/>
              </a:p>
              <a:p>
                <a:pPr lvl="1"/>
                <a:r>
                  <a:rPr lang="hu-HU" dirty="0"/>
                  <a:t>  </a:t>
                </a:r>
                <a:r>
                  <a:rPr lang="hu-HU" dirty="0" smtClean="0"/>
                  <a:t>Intenzitás</a:t>
                </a:r>
                <a:r>
                  <a:rPr lang="hu-HU" i="1" dirty="0" smtClean="0"/>
                  <a:t>: </a:t>
                </a:r>
                <a:r>
                  <a:rPr lang="hu-HU" i="1" dirty="0">
                    <a:solidFill>
                      <a:prstClr val="black"/>
                    </a:solidFill>
                    <a:latin typeface="Cambria Math" panose="02040503050406030204" pitchFamily="18" charset="0"/>
                    <a:ea typeface="Cambria Math"/>
                  </a:rPr>
                  <a:t>I</a:t>
                </a:r>
                <a:r>
                  <a:rPr lang="hu-HU" i="1" dirty="0" smtClean="0"/>
                  <a:t> </a:t>
                </a:r>
                <a:r>
                  <a:rPr lang="hu-HU" dirty="0"/>
                  <a:t>[</a:t>
                </a:r>
                <a14:m>
                  <m:oMath xmlns:m="http://schemas.openxmlformats.org/officeDocument/2006/math">
                    <m:f>
                      <m:fPr>
                        <m:ctrlPr>
                          <a:rPr lang="hu-HU" sz="2800" i="1">
                            <a:latin typeface="Cambria Math" panose="02040503050406030204" pitchFamily="18" charset="0"/>
                            <a:ea typeface="Cambria Math"/>
                          </a:rPr>
                        </m:ctrlPr>
                      </m:fPr>
                      <m:num>
                        <m:r>
                          <a:rPr lang="hu-HU" sz="2800" i="1">
                            <a:latin typeface="Cambria Math"/>
                            <a:ea typeface="Cambria Math"/>
                          </a:rPr>
                          <m:t>𝑊</m:t>
                        </m:r>
                      </m:num>
                      <m:den>
                        <m:sSup>
                          <m:sSupPr>
                            <m:ctrlPr>
                              <a:rPr lang="hu-HU" sz="2800" i="1">
                                <a:latin typeface="Cambria Math" panose="02040503050406030204" pitchFamily="18" charset="0"/>
                                <a:ea typeface="Cambria Math"/>
                              </a:rPr>
                            </m:ctrlPr>
                          </m:sSupPr>
                          <m:e>
                            <m:r>
                              <a:rPr lang="hu-HU" sz="2800" i="1">
                                <a:latin typeface="Cambria Math"/>
                                <a:ea typeface="Cambria Math"/>
                              </a:rPr>
                              <m:t>𝑚</m:t>
                            </m:r>
                          </m:e>
                          <m:sup>
                            <m:r>
                              <a:rPr lang="hu-HU" sz="2800" i="1">
                                <a:latin typeface="Cambria Math"/>
                                <a:ea typeface="Cambria Math"/>
                              </a:rPr>
                              <m:t>2</m:t>
                            </m:r>
                          </m:sup>
                        </m:sSup>
                      </m:den>
                    </m:f>
                  </m:oMath>
                </a14:m>
                <a:r>
                  <a:rPr lang="hu-HU" dirty="0" smtClean="0"/>
                  <a:t>]</a:t>
                </a:r>
                <a:r>
                  <a:rPr lang="en-US" dirty="0" smtClean="0"/>
                  <a:t>,  </a:t>
                </a:r>
                <a:r>
                  <a:rPr lang="en-US" i="1" dirty="0" smtClean="0">
                    <a:solidFill>
                      <a:prstClr val="black"/>
                    </a:solidFill>
                    <a:latin typeface="Cambria Math" panose="02040503050406030204" pitchFamily="18" charset="0"/>
                    <a:ea typeface="Cambria Math"/>
                  </a:rPr>
                  <a:t> I</a:t>
                </a:r>
                <a:r>
                  <a:rPr lang="en-US" i="1" dirty="0">
                    <a:solidFill>
                      <a:prstClr val="black"/>
                    </a:solidFill>
                    <a:latin typeface="Cambria Math" panose="02040503050406030204" pitchFamily="18" charset="0"/>
                    <a:ea typeface="Cambria Math"/>
                  </a:rPr>
                  <a:t>=</a:t>
                </a:r>
                <a:r>
                  <a:rPr lang="hu-HU" dirty="0" smtClean="0"/>
                  <a:t> </a:t>
                </a:r>
                <a14:m>
                  <m:oMath xmlns:m="http://schemas.openxmlformats.org/officeDocument/2006/math">
                    <m:f>
                      <m:fPr>
                        <m:ctrlPr>
                          <a:rPr lang="hu-HU" sz="2800" i="1">
                            <a:solidFill>
                              <a:prstClr val="black"/>
                            </a:solidFill>
                            <a:latin typeface="Cambria Math" panose="02040503050406030204" pitchFamily="18" charset="0"/>
                            <a:ea typeface="Cambria Math"/>
                          </a:rPr>
                        </m:ctrlPr>
                      </m:fPr>
                      <m:num>
                        <m:r>
                          <a:rPr lang="en-US" sz="2800" b="0" i="1" smtClean="0">
                            <a:solidFill>
                              <a:prstClr val="black"/>
                            </a:solidFill>
                            <a:latin typeface="Cambria Math" panose="02040503050406030204" pitchFamily="18" charset="0"/>
                            <a:ea typeface="Cambria Math"/>
                          </a:rPr>
                          <m:t>𝑝</m:t>
                        </m:r>
                        <m:r>
                          <a:rPr lang="en-US" sz="2800" b="0" i="1" baseline="30000" smtClean="0">
                            <a:solidFill>
                              <a:prstClr val="black"/>
                            </a:solidFill>
                            <a:latin typeface="Cambria Math" panose="02040503050406030204" pitchFamily="18" charset="0"/>
                            <a:ea typeface="Cambria Math"/>
                          </a:rPr>
                          <m:t>2</m:t>
                        </m:r>
                      </m:num>
                      <m:den>
                        <m:r>
                          <a:rPr lang="en-US" sz="2800" b="0" i="1" smtClean="0">
                            <a:solidFill>
                              <a:prstClr val="black"/>
                            </a:solidFill>
                            <a:latin typeface="Cambria Math" panose="02040503050406030204" pitchFamily="18" charset="0"/>
                            <a:ea typeface="Cambria Math"/>
                          </a:rPr>
                          <m:t>𝑍</m:t>
                        </m:r>
                      </m:den>
                    </m:f>
                    <m:r>
                      <a:rPr lang="en-US" sz="2800" b="0" i="0" smtClean="0">
                        <a:solidFill>
                          <a:prstClr val="black"/>
                        </a:solidFill>
                        <a:latin typeface="Cambria Math" panose="02040503050406030204" pitchFamily="18" charset="0"/>
                        <a:ea typeface="Cambria Math"/>
                      </a:rPr>
                      <m:t> , </m:t>
                    </m:r>
                    <m:r>
                      <a:rPr lang="hu-HU" sz="2800" b="0" i="0" smtClean="0">
                        <a:solidFill>
                          <a:prstClr val="black"/>
                        </a:solidFill>
                        <a:latin typeface="Cambria Math" panose="02040503050406030204" pitchFamily="18" charset="0"/>
                        <a:ea typeface="Cambria Math"/>
                      </a:rPr>
                      <m:t> </m:t>
                    </m:r>
                  </m:oMath>
                </a14:m>
                <a:r>
                  <a:rPr lang="hu-HU" dirty="0" smtClean="0"/>
                  <a:t>ahol</a:t>
                </a:r>
                <a:r>
                  <a:rPr lang="en-US" dirty="0" smtClean="0"/>
                  <a:t> </a:t>
                </a:r>
                <a:r>
                  <a:rPr lang="en-US" i="1" dirty="0" smtClean="0">
                    <a:solidFill>
                      <a:prstClr val="black"/>
                    </a:solidFill>
                    <a:latin typeface="Cambria Math" panose="02040503050406030204" pitchFamily="18" charset="0"/>
                    <a:ea typeface="Cambria Math"/>
                  </a:rPr>
                  <a:t>Z=</a:t>
                </a:r>
                <a:r>
                  <a:rPr lang="el-GR" i="1" dirty="0" smtClean="0">
                    <a:solidFill>
                      <a:prstClr val="black"/>
                    </a:solidFill>
                    <a:latin typeface="Cambria Math" panose="02040503050406030204" pitchFamily="18" charset="0"/>
                    <a:ea typeface="Cambria Math"/>
                  </a:rPr>
                  <a:t>ρ∙</a:t>
                </a:r>
                <a:r>
                  <a:rPr lang="en-US" i="1" dirty="0" smtClean="0">
                    <a:solidFill>
                      <a:prstClr val="black"/>
                    </a:solidFill>
                    <a:latin typeface="Cambria Math" panose="02040503050406030204" pitchFamily="18" charset="0"/>
                    <a:ea typeface="Cambria Math"/>
                  </a:rPr>
                  <a:t>c  </a:t>
                </a:r>
                <a:r>
                  <a:rPr lang="hu-HU" dirty="0" smtClean="0"/>
                  <a:t>akusztikus impedancia</a:t>
                </a:r>
                <a:endParaRPr lang="hu-HU" dirty="0" smtClean="0">
                  <a:solidFill>
                    <a:prstClr val="black"/>
                  </a:solidFill>
                  <a:latin typeface="Cambria Math" panose="02040503050406030204" pitchFamily="18" charset="0"/>
                  <a:ea typeface="Cambria Math"/>
                </a:endParaRPr>
              </a:p>
              <a:p>
                <a:pPr lvl="1"/>
                <a:r>
                  <a:rPr lang="hu-HU" dirty="0" smtClean="0"/>
                  <a:t>  Hangteljesítmény: </a:t>
                </a:r>
                <a:r>
                  <a:rPr lang="hu-HU" i="1" dirty="0"/>
                  <a:t>P [W]</a:t>
                </a:r>
                <a:r>
                  <a:rPr lang="hu-HU" dirty="0"/>
                  <a:t> </a:t>
                </a:r>
                <a:r>
                  <a:rPr lang="hu-HU" dirty="0" smtClean="0"/>
                  <a:t>– a hangforrást jellemzi</a:t>
                </a:r>
              </a:p>
              <a:p>
                <a:r>
                  <a:rPr lang="hu-HU" dirty="0" smtClean="0"/>
                  <a:t>Logaritmikus egységek: </a:t>
                </a:r>
                <a:endParaRPr lang="hu-HU" dirty="0"/>
              </a:p>
              <a:p>
                <a:pPr lvl="1"/>
                <a:r>
                  <a:rPr lang="hu-HU" dirty="0" smtClean="0"/>
                  <a:t> Hangnyomás-szint (SPL):</a:t>
                </a:r>
                <a:r>
                  <a:rPr lang="en-US" dirty="0" smtClean="0"/>
                  <a:t> </a:t>
                </a:r>
                <a14:m>
                  <m:oMath xmlns:m="http://schemas.openxmlformats.org/officeDocument/2006/math">
                    <m:r>
                      <a:rPr lang="en-US" sz="2900" b="0" i="0" smtClean="0">
                        <a:solidFill>
                          <a:prstClr val="black"/>
                        </a:solidFill>
                        <a:latin typeface="Cambria Math" panose="02040503050406030204" pitchFamily="18" charset="0"/>
                      </a:rPr>
                      <m:t>  </m:t>
                    </m:r>
                    <m:r>
                      <a:rPr lang="hu-HU" sz="2900" b="0" i="0" smtClean="0">
                        <a:solidFill>
                          <a:prstClr val="black"/>
                        </a:solidFill>
                        <a:latin typeface="Cambria Math" panose="02040503050406030204" pitchFamily="18" charset="0"/>
                      </a:rPr>
                      <m:t>  </m:t>
                    </m:r>
                    <m:r>
                      <a:rPr lang="en-US" sz="2900" i="1">
                        <a:solidFill>
                          <a:prstClr val="black"/>
                        </a:solidFill>
                        <a:latin typeface="Cambria Math" panose="02040503050406030204" pitchFamily="18" charset="0"/>
                      </a:rPr>
                      <m:t>𝑝</m:t>
                    </m:r>
                  </m:oMath>
                </a14:m>
                <a:r>
                  <a:rPr lang="en-US" dirty="0" smtClean="0">
                    <a:solidFill>
                      <a:prstClr val="black"/>
                    </a:solidFill>
                    <a:latin typeface="Cambria Math" panose="02040503050406030204" pitchFamily="18" charset="0"/>
                  </a:rPr>
                  <a:t>[dB]=20</a:t>
                </a:r>
                <a14:m>
                  <m:oMath xmlns:m="http://schemas.openxmlformats.org/officeDocument/2006/math">
                    <m:r>
                      <a:rPr lang="hu-HU">
                        <a:solidFill>
                          <a:prstClr val="black"/>
                        </a:solidFill>
                        <a:latin typeface="Cambria Math" panose="02040503050406030204" pitchFamily="18" charset="0"/>
                      </a:rPr>
                      <m:t>∙</m:t>
                    </m:r>
                    <m:r>
                      <m:rPr>
                        <m:sty m:val="p"/>
                      </m:rPr>
                      <a:rPr lang="en-US" i="1">
                        <a:solidFill>
                          <a:prstClr val="black"/>
                        </a:solidFill>
                        <a:latin typeface="Cambria Math" panose="02040503050406030204" pitchFamily="18" charset="0"/>
                      </a:rPr>
                      <m:t>log</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𝑝</m:t>
                    </m:r>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𝑝</m:t>
                    </m:r>
                    <m:r>
                      <a:rPr lang="en-US" i="1" baseline="-25000">
                        <a:solidFill>
                          <a:prstClr val="black"/>
                        </a:solidFill>
                        <a:latin typeface="Cambria Math" panose="02040503050406030204" pitchFamily="18" charset="0"/>
                      </a:rPr>
                      <m:t>0</m:t>
                    </m:r>
                    <m:r>
                      <a:rPr lang="en-US" i="1">
                        <a:solidFill>
                          <a:prstClr val="black"/>
                        </a:solidFill>
                        <a:latin typeface="Cambria Math" panose="02040503050406030204" pitchFamily="18" charset="0"/>
                      </a:rPr>
                      <m:t>)</m:t>
                    </m:r>
                  </m:oMath>
                </a14:m>
                <a:r>
                  <a:rPr lang="en-US" i="1" dirty="0">
                    <a:solidFill>
                      <a:prstClr val="black"/>
                    </a:solidFill>
                    <a:latin typeface="Cambria Math" panose="02040503050406030204" pitchFamily="18" charset="0"/>
                  </a:rPr>
                  <a:t/>
                </a:r>
                <a:br>
                  <a:rPr lang="en-US" i="1" dirty="0">
                    <a:solidFill>
                      <a:prstClr val="black"/>
                    </a:solidFill>
                    <a:latin typeface="Cambria Math" panose="02040503050406030204" pitchFamily="18" charset="0"/>
                  </a:rPr>
                </a:br>
                <a:r>
                  <a:rPr lang="en-US" dirty="0"/>
                  <a:t> </a:t>
                </a:r>
                <a:r>
                  <a:rPr lang="en-US" dirty="0" smtClean="0"/>
                  <a:t>                                     </a:t>
                </a:r>
                <a:r>
                  <a:rPr lang="hu-HU" dirty="0" smtClean="0"/>
                  <a:t> </a:t>
                </a:r>
                <a:r>
                  <a:rPr lang="en-US" dirty="0" smtClean="0"/>
                  <a:t>  </a:t>
                </a:r>
                <a14:m>
                  <m:oMath xmlns:m="http://schemas.openxmlformats.org/officeDocument/2006/math">
                    <m:sSub>
                      <m:sSubPr>
                        <m:ctrlPr>
                          <a:rPr lang="hu-HU" i="1">
                            <a:solidFill>
                              <a:prstClr val="black"/>
                            </a:solidFill>
                            <a:latin typeface="Cambria Math" panose="02040503050406030204" pitchFamily="18" charset="0"/>
                          </a:rPr>
                        </m:ctrlPr>
                      </m:sSubPr>
                      <m:e>
                        <m:r>
                          <a:rPr lang="en-US" b="0" i="0" smtClean="0">
                            <a:solidFill>
                              <a:prstClr val="black"/>
                            </a:solidFill>
                            <a:latin typeface="Cambria Math" panose="02040503050406030204" pitchFamily="18" charset="0"/>
                          </a:rPr>
                          <m:t>  </m:t>
                        </m:r>
                        <m:r>
                          <a:rPr lang="hu-HU" smtClean="0">
                            <a:solidFill>
                              <a:prstClr val="black"/>
                            </a:solidFill>
                            <a:latin typeface="Cambria Math" panose="02040503050406030204" pitchFamily="18" charset="0"/>
                          </a:rPr>
                          <m:t>𝑝</m:t>
                        </m:r>
                      </m:e>
                      <m:sub>
                        <m:r>
                          <a:rPr lang="hu-HU">
                            <a:solidFill>
                              <a:prstClr val="black"/>
                            </a:solidFill>
                            <a:latin typeface="Cambria Math" panose="02040503050406030204" pitchFamily="18" charset="0"/>
                          </a:rPr>
                          <m:t>0</m:t>
                        </m:r>
                      </m:sub>
                    </m:sSub>
                    <m:r>
                      <a:rPr lang="hu-HU">
                        <a:solidFill>
                          <a:prstClr val="black"/>
                        </a:solidFill>
                        <a:latin typeface="Cambria Math" panose="02040503050406030204" pitchFamily="18" charset="0"/>
                      </a:rPr>
                      <m:t>=</m:t>
                    </m:r>
                    <m:r>
                      <a:rPr lang="en-US">
                        <a:solidFill>
                          <a:prstClr val="black"/>
                        </a:solidFill>
                        <a:latin typeface="Cambria Math" panose="02040503050406030204" pitchFamily="18" charset="0"/>
                      </a:rPr>
                      <m:t>20 </m:t>
                    </m:r>
                    <m:r>
                      <m:rPr>
                        <m:sty m:val="p"/>
                      </m:rPr>
                      <a:rPr lang="el-GR">
                        <a:solidFill>
                          <a:prstClr val="black"/>
                        </a:solidFill>
                        <a:latin typeface="Cambria Math" panose="02040503050406030204" pitchFamily="18" charset="0"/>
                      </a:rPr>
                      <m:t>μ</m:t>
                    </m:r>
                    <m:r>
                      <m:rPr>
                        <m:sty m:val="p"/>
                      </m:rPr>
                      <a:rPr lang="hu-HU" i="0">
                        <a:solidFill>
                          <a:prstClr val="black"/>
                        </a:solidFill>
                        <a:latin typeface="Cambria Math" panose="02040503050406030204" pitchFamily="18" charset="0"/>
                      </a:rPr>
                      <m:t>Pa</m:t>
                    </m:r>
                  </m:oMath>
                </a14:m>
                <a:r>
                  <a:rPr lang="hu-HU" dirty="0" smtClean="0">
                    <a:solidFill>
                      <a:prstClr val="black"/>
                    </a:solidFill>
                    <a:latin typeface="Cambria Math" panose="02040503050406030204" pitchFamily="18" charset="0"/>
                  </a:rPr>
                  <a:t> </a:t>
                </a:r>
                <a:endParaRPr lang="hu-HU" dirty="0">
                  <a:solidFill>
                    <a:prstClr val="black"/>
                  </a:solidFill>
                  <a:latin typeface="Cambria Math" panose="02040503050406030204" pitchFamily="18" charset="0"/>
                </a:endParaRPr>
              </a:p>
              <a:p>
                <a:pPr lvl="1">
                  <a:spcBef>
                    <a:spcPts val="1200"/>
                  </a:spcBef>
                </a:pPr>
                <a:r>
                  <a:rPr lang="hu-HU" dirty="0" smtClean="0"/>
                  <a:t> Hangintenzitás-szint (SIL):</a:t>
                </a:r>
                <a:r>
                  <a:rPr lang="en-US" dirty="0" smtClean="0"/>
                  <a:t>   </a:t>
                </a:r>
                <a:r>
                  <a:rPr lang="en-US" i="1" dirty="0" smtClean="0">
                    <a:latin typeface="Cambria Math" panose="02040503050406030204" pitchFamily="18" charset="0"/>
                  </a:rPr>
                  <a:t>I </a:t>
                </a:r>
                <a:r>
                  <a:rPr lang="en-US" dirty="0">
                    <a:latin typeface="Cambria Math" panose="02040503050406030204" pitchFamily="18" charset="0"/>
                  </a:rPr>
                  <a:t>[dB]=10</a:t>
                </a:r>
                <a14:m>
                  <m:oMath xmlns:m="http://schemas.openxmlformats.org/officeDocument/2006/math">
                    <m:r>
                      <a:rPr lang="hu-HU" i="0">
                        <a:latin typeface="Cambria Math" panose="02040503050406030204" pitchFamily="18" charset="0"/>
                      </a:rPr>
                      <m:t>∙</m:t>
                    </m:r>
                    <m:r>
                      <m:rPr>
                        <m:sty m:val="p"/>
                      </m:rPr>
                      <a:rPr lang="en-US" i="1">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𝐼</m:t>
                    </m:r>
                    <m:r>
                      <a:rPr lang="en-US" i="1" baseline="-25000">
                        <a:latin typeface="Cambria Math" panose="02040503050406030204" pitchFamily="18" charset="0"/>
                      </a:rPr>
                      <m:t>0</m:t>
                    </m:r>
                    <m:r>
                      <a:rPr lang="en-US" i="1">
                        <a:latin typeface="Cambria Math" panose="02040503050406030204" pitchFamily="18" charset="0"/>
                      </a:rPr>
                      <m:t>)</m:t>
                    </m:r>
                  </m:oMath>
                </a14:m>
                <a:r>
                  <a:rPr lang="en-US" i="1" dirty="0">
                    <a:latin typeface="Cambria Math" panose="02040503050406030204" pitchFamily="18" charset="0"/>
                  </a:rPr>
                  <a:t/>
                </a:r>
                <a:br>
                  <a:rPr lang="en-US" i="1" dirty="0">
                    <a:latin typeface="Cambria Math" panose="02040503050406030204" pitchFamily="18" charset="0"/>
                  </a:rPr>
                </a:br>
                <a:r>
                  <a:rPr lang="en-US" i="1" dirty="0" smtClean="0">
                    <a:latin typeface="Cambria Math" panose="02040503050406030204" pitchFamily="18" charset="0"/>
                  </a:rPr>
                  <a:t>                                               </a:t>
                </a:r>
                <a:r>
                  <a:rPr lang="hu-HU" i="1" dirty="0" smtClean="0">
                    <a:latin typeface="Cambria Math" panose="02040503050406030204" pitchFamily="18" charset="0"/>
                  </a:rPr>
                  <a:t>  </a:t>
                </a:r>
                <a:r>
                  <a:rPr lang="en-US" i="1" dirty="0" smtClean="0">
                    <a:latin typeface="Cambria Math" panose="02040503050406030204" pitchFamily="18" charset="0"/>
                  </a:rPr>
                  <a:t>    </a:t>
                </a:r>
                <a14:m>
                  <m:oMath xmlns:m="http://schemas.openxmlformats.org/officeDocument/2006/math">
                    <m:sSub>
                      <m:sSubPr>
                        <m:ctrlPr>
                          <a:rPr lang="hu-HU" i="1">
                            <a:latin typeface="Cambria Math" panose="02040503050406030204" pitchFamily="18" charset="0"/>
                          </a:rPr>
                        </m:ctrlPr>
                      </m:sSubPr>
                      <m:e>
                        <m:r>
                          <a:rPr lang="hu-HU">
                            <a:latin typeface="Cambria Math" panose="02040503050406030204" pitchFamily="18" charset="0"/>
                          </a:rPr>
                          <m:t>𝐼</m:t>
                        </m:r>
                      </m:e>
                      <m:sub>
                        <m:r>
                          <a:rPr lang="hu-HU">
                            <a:latin typeface="Cambria Math" panose="02040503050406030204" pitchFamily="18" charset="0"/>
                          </a:rPr>
                          <m:t>0</m:t>
                        </m:r>
                      </m:sub>
                    </m:sSub>
                    <m:r>
                      <a:rPr lang="hu-HU">
                        <a:latin typeface="Cambria Math" panose="02040503050406030204" pitchFamily="18" charset="0"/>
                      </a:rPr>
                      <m:t>=</m:t>
                    </m:r>
                    <m:sSup>
                      <m:sSupPr>
                        <m:ctrlPr>
                          <a:rPr lang="hu-HU" i="1">
                            <a:latin typeface="Cambria Math" panose="02040503050406030204" pitchFamily="18" charset="0"/>
                          </a:rPr>
                        </m:ctrlPr>
                      </m:sSupPr>
                      <m:e>
                        <m:r>
                          <a:rPr lang="hu-HU">
                            <a:latin typeface="Cambria Math" panose="02040503050406030204" pitchFamily="18" charset="0"/>
                          </a:rPr>
                          <m:t>10</m:t>
                        </m:r>
                      </m:e>
                      <m:sup>
                        <m:r>
                          <a:rPr lang="hu-HU">
                            <a:latin typeface="Cambria Math" panose="02040503050406030204" pitchFamily="18" charset="0"/>
                          </a:rPr>
                          <m:t>−12</m:t>
                        </m:r>
                      </m:sup>
                    </m:sSup>
                    <m:f>
                      <m:fPr>
                        <m:ctrlPr>
                          <a:rPr lang="hu-HU" i="1">
                            <a:latin typeface="Cambria Math" panose="02040503050406030204" pitchFamily="18" charset="0"/>
                          </a:rPr>
                        </m:ctrlPr>
                      </m:fPr>
                      <m:num>
                        <m:r>
                          <m:rPr>
                            <m:sty m:val="p"/>
                          </m:rPr>
                          <a:rPr lang="hu-HU" i="0">
                            <a:latin typeface="Cambria Math" panose="02040503050406030204" pitchFamily="18" charset="0"/>
                          </a:rPr>
                          <m:t>W</m:t>
                        </m:r>
                      </m:num>
                      <m:den>
                        <m:sSup>
                          <m:sSupPr>
                            <m:ctrlPr>
                              <a:rPr lang="hu-HU" i="1">
                                <a:latin typeface="Cambria Math" panose="02040503050406030204" pitchFamily="18" charset="0"/>
                              </a:rPr>
                            </m:ctrlPr>
                          </m:sSupPr>
                          <m:e>
                            <m:r>
                              <m:rPr>
                                <m:sty m:val="p"/>
                              </m:rPr>
                              <a:rPr lang="hu-HU" i="0">
                                <a:latin typeface="Cambria Math" panose="02040503050406030204" pitchFamily="18" charset="0"/>
                              </a:rPr>
                              <m:t>m</m:t>
                            </m:r>
                          </m:e>
                          <m:sup>
                            <m:r>
                              <a:rPr lang="hu-HU" i="0">
                                <a:latin typeface="Cambria Math" panose="02040503050406030204" pitchFamily="18" charset="0"/>
                              </a:rPr>
                              <m:t>2</m:t>
                            </m:r>
                          </m:sup>
                        </m:sSup>
                      </m:den>
                    </m:f>
                  </m:oMath>
                </a14:m>
                <a:endParaRPr lang="en-US" dirty="0" smtClean="0">
                  <a:latin typeface="Cambria Math" panose="02040503050406030204" pitchFamily="18" charset="0"/>
                </a:endParaRPr>
              </a:p>
              <a:p>
                <a:pPr marL="365760" lvl="1" indent="0">
                  <a:spcBef>
                    <a:spcPts val="1200"/>
                  </a:spcBef>
                  <a:buNone/>
                </a:pPr>
                <a:r>
                  <a:rPr lang="en-US" dirty="0" smtClean="0"/>
                  <a:t>    </a:t>
                </a:r>
                <a:r>
                  <a:rPr lang="hu-HU" dirty="0" smtClean="0"/>
                  <a:t>Levegőben és szobahőmérsékleten: SIL=SPL </a:t>
                </a:r>
              </a:p>
              <a:p>
                <a:pPr marL="365760" lvl="1" indent="0">
                  <a:buNone/>
                </a:pPr>
                <a:endParaRPr lang="hu-HU" dirty="0"/>
              </a:p>
              <a:p>
                <a:endParaRPr lang="hu-HU" dirty="0"/>
              </a:p>
            </p:txBody>
          </p:sp>
        </mc:Choice>
        <mc:Fallback xmlns="">
          <p:sp>
            <p:nvSpPr>
              <p:cNvPr id="4" name="Tartalom helye 3"/>
              <p:cNvSpPr>
                <a:spLocks noGrp="1" noRot="1" noChangeAspect="1" noMove="1" noResize="1" noEditPoints="1" noAdjustHandles="1" noChangeArrowheads="1" noChangeShapeType="1" noTextEdit="1"/>
              </p:cNvSpPr>
              <p:nvPr>
                <p:ph sz="quarter" idx="1"/>
              </p:nvPr>
            </p:nvSpPr>
            <p:spPr>
              <a:xfrm>
                <a:off x="236326" y="1727919"/>
                <a:ext cx="8784976" cy="5157192"/>
              </a:xfrm>
              <a:blipFill rotWithShape="0">
                <a:blip r:embed="rId2"/>
                <a:stretch>
                  <a:fillRect l="-347" t="-1064"/>
                </a:stretch>
              </a:blipFill>
            </p:spPr>
            <p:txBody>
              <a:bodyPr/>
              <a:lstStyle/>
              <a:p>
                <a:r>
                  <a:rPr lang="en-US">
                    <a:noFill/>
                  </a:rPr>
                  <a:t> </a:t>
                </a:r>
              </a:p>
            </p:txBody>
          </p:sp>
        </mc:Fallback>
      </mc:AlternateContent>
      <p:pic>
        <p:nvPicPr>
          <p:cNvPr id="5" name="Kép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Tree>
    <p:extLst>
      <p:ext uri="{BB962C8B-B14F-4D97-AF65-F5344CB8AC3E}">
        <p14:creationId xmlns:p14="http://schemas.microsoft.com/office/powerpoint/2010/main" val="88338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95536" y="228600"/>
            <a:ext cx="8370512" cy="990600"/>
          </a:xfrm>
        </p:spPr>
        <p:txBody>
          <a:bodyPr/>
          <a:lstStyle/>
          <a:p>
            <a:r>
              <a:rPr lang="hu-HU" dirty="0"/>
              <a:t>Hallásküszöb és fájdalomküszöb</a:t>
            </a:r>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p>
        </p:txBody>
      </p:sp>
      <p:sp>
        <p:nvSpPr>
          <p:cNvPr id="4" name="Tartalom helye 3"/>
          <p:cNvSpPr>
            <a:spLocks noGrp="1"/>
          </p:cNvSpPr>
          <p:nvPr>
            <p:ph sz="quarter" idx="1"/>
          </p:nvPr>
        </p:nvSpPr>
        <p:spPr>
          <a:xfrm>
            <a:off x="5399584" y="3284984"/>
            <a:ext cx="3744416" cy="1368152"/>
          </a:xfrm>
        </p:spPr>
        <p:txBody>
          <a:bodyPr>
            <a:normAutofit/>
          </a:bodyPr>
          <a:lstStyle/>
          <a:p>
            <a:pPr marL="0" lvl="0" indent="0">
              <a:buClr>
                <a:srgbClr val="DD8047"/>
              </a:buClr>
              <a:buNone/>
            </a:pPr>
            <a:r>
              <a:rPr lang="hu-HU" sz="2400" dirty="0" smtClean="0">
                <a:solidFill>
                  <a:prstClr val="black"/>
                </a:solidFill>
              </a:rPr>
              <a:t>Hallásküszöb</a:t>
            </a:r>
            <a:r>
              <a:rPr lang="en-US" sz="2400" dirty="0">
                <a:solidFill>
                  <a:prstClr val="black"/>
                </a:solidFill>
              </a:rPr>
              <a:t>: </a:t>
            </a:r>
            <a:r>
              <a:rPr lang="en-US" sz="2400" dirty="0" smtClean="0">
                <a:solidFill>
                  <a:prstClr val="black"/>
                </a:solidFill>
              </a:rPr>
              <a:t>0-70dB</a:t>
            </a:r>
          </a:p>
          <a:p>
            <a:pPr marL="0" lvl="0" indent="0">
              <a:buClr>
                <a:srgbClr val="DD8047"/>
              </a:buClr>
              <a:buNone/>
            </a:pPr>
            <a:r>
              <a:rPr lang="hu-HU" sz="2400" dirty="0" smtClean="0">
                <a:solidFill>
                  <a:prstClr val="black"/>
                </a:solidFill>
              </a:rPr>
              <a:t>Fájdalom </a:t>
            </a:r>
            <a:r>
              <a:rPr lang="hu-HU" sz="2400" dirty="0">
                <a:solidFill>
                  <a:prstClr val="black"/>
                </a:solidFill>
              </a:rPr>
              <a:t>küszöb</a:t>
            </a:r>
            <a:r>
              <a:rPr lang="en-US" sz="2400" dirty="0" smtClean="0">
                <a:solidFill>
                  <a:prstClr val="black"/>
                </a:solidFill>
              </a:rPr>
              <a:t>:120</a:t>
            </a:r>
            <a:r>
              <a:rPr lang="hu-HU" sz="2400" dirty="0" smtClean="0">
                <a:solidFill>
                  <a:prstClr val="black"/>
                </a:solidFill>
              </a:rPr>
              <a:t>-13</a:t>
            </a:r>
            <a:r>
              <a:rPr lang="en-US" sz="2400" dirty="0" smtClean="0">
                <a:solidFill>
                  <a:prstClr val="black"/>
                </a:solidFill>
              </a:rPr>
              <a:t>4dB</a:t>
            </a:r>
            <a:endParaRPr lang="en-US" sz="2400" dirty="0">
              <a:solidFill>
                <a:prstClr val="black"/>
              </a:solidFill>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01" y="1700808"/>
            <a:ext cx="5416097" cy="504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Kép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Tree>
    <p:extLst>
      <p:ext uri="{BB962C8B-B14F-4D97-AF65-F5344CB8AC3E}">
        <p14:creationId xmlns:p14="http://schemas.microsoft.com/office/powerpoint/2010/main" val="1376665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658544" cy="990600"/>
          </a:xfrm>
        </p:spPr>
        <p:txBody>
          <a:bodyPr/>
          <a:lstStyle/>
          <a:p>
            <a:r>
              <a:rPr lang="hu-HU" dirty="0"/>
              <a:t>A hangosság pszichofizikai mértéke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
        <p:nvSpPr>
          <p:cNvPr id="4" name="Content Placeholder 3"/>
          <p:cNvSpPr>
            <a:spLocks noGrp="1"/>
          </p:cNvSpPr>
          <p:nvPr>
            <p:ph sz="quarter" idx="1"/>
          </p:nvPr>
        </p:nvSpPr>
        <p:spPr>
          <a:xfrm>
            <a:off x="251520" y="1564194"/>
            <a:ext cx="8712967" cy="5293805"/>
          </a:xfrm>
        </p:spPr>
        <p:txBody>
          <a:bodyPr>
            <a:normAutofit fontScale="92500" lnSpcReduction="20000"/>
          </a:bodyPr>
          <a:lstStyle/>
          <a:p>
            <a:pPr marL="0" indent="0" algn="ctr">
              <a:buNone/>
            </a:pPr>
            <a:r>
              <a:rPr lang="en-US" dirty="0" smtClean="0"/>
              <a:t> </a:t>
            </a:r>
            <a:r>
              <a:rPr lang="hu-HU" dirty="0">
                <a:solidFill>
                  <a:prstClr val="black"/>
                </a:solidFill>
              </a:rPr>
              <a:t>Az egyenlő hangosság </a:t>
            </a:r>
            <a:r>
              <a:rPr lang="hu-HU" dirty="0" err="1">
                <a:solidFill>
                  <a:prstClr val="black"/>
                </a:solidFill>
              </a:rPr>
              <a:t>Fletcher-Munson</a:t>
            </a:r>
            <a:r>
              <a:rPr lang="hu-HU" dirty="0">
                <a:solidFill>
                  <a:prstClr val="black"/>
                </a:solidFill>
              </a:rPr>
              <a:t> görbéi (</a:t>
            </a:r>
            <a:r>
              <a:rPr lang="hu-HU" dirty="0" err="1">
                <a:solidFill>
                  <a:prstClr val="black"/>
                </a:solidFill>
              </a:rPr>
              <a:t>phon-skála</a:t>
            </a:r>
            <a:r>
              <a:rPr lang="hu-HU" dirty="0">
                <a:solidFill>
                  <a:prstClr val="black"/>
                </a:solidFill>
              </a:rPr>
              <a: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hu-HU" dirty="0" smtClean="0"/>
          </a:p>
          <a:p>
            <a:pPr marL="0" indent="0">
              <a:buNone/>
            </a:pPr>
            <a:endParaRPr lang="hu-HU" dirty="0"/>
          </a:p>
          <a:p>
            <a:pPr marL="0" indent="0">
              <a:buNone/>
            </a:pPr>
            <a:r>
              <a:rPr lang="hu-HU" dirty="0" smtClean="0"/>
              <a:t>Hallásküszöb</a:t>
            </a:r>
            <a:r>
              <a:rPr lang="en-US" dirty="0" smtClean="0"/>
              <a:t>: 0 </a:t>
            </a:r>
            <a:r>
              <a:rPr lang="en-US" dirty="0" err="1" smtClean="0"/>
              <a:t>phon</a:t>
            </a:r>
            <a:endParaRPr lang="en-US" dirty="0"/>
          </a:p>
        </p:txBody>
      </p:sp>
      <p:pic>
        <p:nvPicPr>
          <p:cNvPr id="5" name="Kép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0746" y="211088"/>
            <a:ext cx="1008112" cy="1008112"/>
          </a:xfrm>
          <a:prstGeom prst="rect">
            <a:avLst/>
          </a:prstGeom>
        </p:spPr>
      </p:pic>
      <p:pic>
        <p:nvPicPr>
          <p:cNvPr id="12290" name="Picture 2" descr="http://www.webervst.com/fm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76" y="2126396"/>
            <a:ext cx="8153400" cy="416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109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Hallás és a zaj</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pic>
        <p:nvPicPr>
          <p:cNvPr id="5" name="Picture 2" descr="ha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667020"/>
            <a:ext cx="3813792" cy="4928592"/>
          </a:xfrm>
          <a:prstGeom prst="rect">
            <a:avLst/>
          </a:prstGeom>
          <a:noFill/>
          <a:extLst>
            <a:ext uri="{909E8E84-426E-40DD-AFC4-6F175D3DCCD1}">
              <a14:hiddenFill xmlns:a14="http://schemas.microsoft.com/office/drawing/2010/main">
                <a:solidFill>
                  <a:srgbClr val="FFFFFF"/>
                </a:solidFill>
              </a14:hiddenFill>
            </a:ext>
          </a:extLst>
        </p:spPr>
      </p:pic>
      <p:pic>
        <p:nvPicPr>
          <p:cNvPr id="7" name="Kép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16388" name="Picture 4" descr="http://p2.grando.hu/photos/09/39/b5c5_1_1600.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849" r="25775"/>
          <a:stretch/>
        </p:blipFill>
        <p:spPr bwMode="auto">
          <a:xfrm>
            <a:off x="5652120" y="2132856"/>
            <a:ext cx="2588168" cy="359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576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Hallás és az elfedési </a:t>
            </a:r>
            <a:r>
              <a:rPr lang="hu-HU" dirty="0"/>
              <a:t>jelenség</a:t>
            </a:r>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
        <p:nvSpPr>
          <p:cNvPr id="4" name="Tartalom helye 3"/>
          <p:cNvSpPr>
            <a:spLocks noGrp="1"/>
          </p:cNvSpPr>
          <p:nvPr>
            <p:ph sz="quarter" idx="1"/>
          </p:nvPr>
        </p:nvSpPr>
        <p:spPr/>
        <p:txBody>
          <a:bodyPr/>
          <a:lstStyle/>
          <a:p>
            <a:endParaRPr lang="hu-HU" dirty="0"/>
          </a:p>
        </p:txBody>
      </p:sp>
      <p:pic>
        <p:nvPicPr>
          <p:cNvPr id="5" name="Kép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043187"/>
            <a:ext cx="6549958"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29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a:xfrm>
            <a:off x="179388" y="1556791"/>
            <a:ext cx="8785225" cy="5185321"/>
          </a:xfrm>
        </p:spPr>
        <p:txBody>
          <a:bodyPr>
            <a:normAutofit/>
          </a:bodyPr>
          <a:lstStyle/>
          <a:p>
            <a:pPr marL="0" indent="0" eaLnBrk="1" hangingPunct="1">
              <a:buFontTx/>
              <a:buNone/>
            </a:pPr>
            <a:r>
              <a:rPr lang="en-US" altLang="en-US" sz="2400" dirty="0" err="1" smtClean="0"/>
              <a:t>Egy</a:t>
            </a:r>
            <a:r>
              <a:rPr lang="en-US" altLang="en-US" sz="2400" dirty="0" smtClean="0"/>
              <a:t> </a:t>
            </a:r>
            <a:r>
              <a:rPr lang="hu-HU" altLang="en-US" sz="2400" dirty="0" smtClean="0"/>
              <a:t>jelgenerátor </a:t>
            </a:r>
            <a:r>
              <a:rPr lang="en-US" altLang="en-US" sz="2400" dirty="0" smtClean="0"/>
              <a:t>10 kHz-s </a:t>
            </a:r>
            <a:r>
              <a:rPr lang="en-US" altLang="en-US" sz="2400" dirty="0" err="1" smtClean="0"/>
              <a:t>szinuszos</a:t>
            </a:r>
            <a:r>
              <a:rPr lang="en-US" altLang="en-US" sz="2400" dirty="0" smtClean="0"/>
              <a:t> </a:t>
            </a:r>
            <a:r>
              <a:rPr lang="en-US" altLang="en-US" sz="2400" dirty="0" err="1" smtClean="0"/>
              <a:t>jel</a:t>
            </a:r>
            <a:r>
              <a:rPr lang="hu-HU" altLang="en-US" sz="2400" dirty="0" smtClean="0"/>
              <a:t>é</a:t>
            </a:r>
            <a:r>
              <a:rPr lang="en-US" altLang="en-US" sz="2400" dirty="0" smtClean="0"/>
              <a:t>t </a:t>
            </a:r>
            <a:r>
              <a:rPr lang="en-US" altLang="en-US" sz="2400" dirty="0" err="1" smtClean="0"/>
              <a:t>kapcsolunk</a:t>
            </a:r>
            <a:r>
              <a:rPr lang="en-US" altLang="en-US" sz="2400" dirty="0" smtClean="0"/>
              <a:t> </a:t>
            </a:r>
            <a:r>
              <a:rPr lang="en-US" altLang="en-US" sz="2400" dirty="0" err="1" smtClean="0"/>
              <a:t>egy</a:t>
            </a:r>
            <a:r>
              <a:rPr lang="en-US" altLang="en-US" sz="2400" dirty="0" smtClean="0"/>
              <a:t> </a:t>
            </a:r>
            <a:r>
              <a:rPr lang="en-US" altLang="en-US" sz="2400" dirty="0" err="1" smtClean="0"/>
              <a:t>hangsz</a:t>
            </a:r>
            <a:r>
              <a:rPr lang="hu-HU" altLang="en-US" sz="2400" dirty="0" smtClean="0"/>
              <a:t>ó</a:t>
            </a:r>
            <a:r>
              <a:rPr lang="en-US" altLang="en-US" sz="2400" dirty="0" smtClean="0"/>
              <a:t>r</a:t>
            </a:r>
            <a:r>
              <a:rPr lang="hu-HU" altLang="en-US" sz="2400" dirty="0" smtClean="0"/>
              <a:t>ó</a:t>
            </a:r>
            <a:r>
              <a:rPr lang="en-US" altLang="en-US" sz="2400" dirty="0" err="1" smtClean="0"/>
              <a:t>ra.</a:t>
            </a:r>
            <a:r>
              <a:rPr lang="en-US" altLang="en-US" sz="2400" dirty="0" smtClean="0"/>
              <a:t> A </a:t>
            </a:r>
            <a:r>
              <a:rPr lang="hu-HU" altLang="en-US" sz="2400" dirty="0" smtClean="0"/>
              <a:t>hangszórótól 1 </a:t>
            </a:r>
            <a:r>
              <a:rPr lang="en-US" altLang="en-US" sz="2400" dirty="0" smtClean="0"/>
              <a:t>m</a:t>
            </a:r>
            <a:r>
              <a:rPr lang="hu-HU" altLang="en-US" sz="2400" dirty="0" smtClean="0"/>
              <a:t>é</a:t>
            </a:r>
            <a:r>
              <a:rPr lang="en-US" altLang="en-US" sz="2400" dirty="0" err="1" smtClean="0"/>
              <a:t>te</a:t>
            </a:r>
            <a:r>
              <a:rPr lang="hu-HU" altLang="en-US" sz="2400" dirty="0" smtClean="0"/>
              <a:t>r</a:t>
            </a:r>
            <a:r>
              <a:rPr lang="en-US" altLang="en-US" sz="2400" dirty="0" smtClean="0"/>
              <a:t>r</a:t>
            </a:r>
            <a:r>
              <a:rPr lang="hu-HU" altLang="en-US" sz="2400" dirty="0" smtClean="0"/>
              <a:t>e</a:t>
            </a:r>
            <a:r>
              <a:rPr lang="en-US" altLang="en-US" sz="2400" dirty="0" smtClean="0"/>
              <a:t> </a:t>
            </a:r>
            <a:r>
              <a:rPr lang="hu-HU" altLang="en-US" sz="2400" dirty="0" smtClean="0"/>
              <a:t>10 dB hangnyomásszintet mérünk. A generátor kimenő teljesítményét állandóan tartva csökkentve a frekvenciát 1 </a:t>
            </a:r>
            <a:r>
              <a:rPr lang="hu-HU" altLang="en-US" sz="2400" dirty="0" err="1" smtClean="0"/>
              <a:t>kHz-n</a:t>
            </a:r>
            <a:r>
              <a:rPr lang="hu-HU" altLang="en-US" sz="2400" dirty="0" smtClean="0"/>
              <a:t> 30 dB, míg 100 </a:t>
            </a:r>
            <a:r>
              <a:rPr lang="hu-HU" altLang="en-US" sz="2400" dirty="0" err="1" smtClean="0"/>
              <a:t>Hz-n</a:t>
            </a:r>
            <a:r>
              <a:rPr lang="hu-HU" altLang="en-US" sz="2400" dirty="0" smtClean="0"/>
              <a:t> már csak 0 dB hangnyomásszintet mérünk.  </a:t>
            </a:r>
          </a:p>
          <a:p>
            <a:pPr marL="0" indent="0" eaLnBrk="1" hangingPunct="1">
              <a:buFontTx/>
              <a:buNone/>
            </a:pPr>
            <a:endParaRPr lang="en-US" altLang="en-US" sz="2400" dirty="0" smtClean="0"/>
          </a:p>
          <a:p>
            <a:pPr marL="0" indent="0" eaLnBrk="1" hangingPunct="1">
              <a:buFontTx/>
              <a:buNone/>
            </a:pPr>
            <a:r>
              <a:rPr lang="en-US" altLang="en-US" sz="2400" b="1" dirty="0" smtClean="0"/>
              <a:t>a)</a:t>
            </a:r>
            <a:r>
              <a:rPr lang="en-US" altLang="en-US" sz="2400" dirty="0" smtClean="0"/>
              <a:t> </a:t>
            </a:r>
            <a:r>
              <a:rPr lang="hu-HU" altLang="en-US" sz="2400" dirty="0" smtClean="0"/>
              <a:t> Mekkora a</a:t>
            </a:r>
            <a:r>
              <a:rPr lang="en-US" altLang="en-US" sz="2400" dirty="0" smtClean="0"/>
              <a:t> 10 kHz</a:t>
            </a:r>
            <a:r>
              <a:rPr lang="hu-HU" altLang="en-US" sz="2400" dirty="0" err="1" smtClean="0"/>
              <a:t>-s</a:t>
            </a:r>
            <a:r>
              <a:rPr lang="hu-HU" altLang="en-US" sz="2400" dirty="0" smtClean="0"/>
              <a:t> jel</a:t>
            </a:r>
            <a:r>
              <a:rPr lang="en-US" altLang="en-US" sz="2400" dirty="0" smtClean="0"/>
              <a:t> </a:t>
            </a:r>
            <a:r>
              <a:rPr lang="en-US" altLang="en-US" sz="2400" dirty="0" err="1" smtClean="0"/>
              <a:t>phon</a:t>
            </a:r>
            <a:r>
              <a:rPr lang="hu-HU" altLang="en-US" sz="2400" dirty="0" err="1" smtClean="0"/>
              <a:t>-ban</a:t>
            </a:r>
            <a:r>
              <a:rPr lang="hu-HU" altLang="en-US" sz="2400" dirty="0" smtClean="0"/>
              <a:t> mért hangossága</a:t>
            </a:r>
            <a:r>
              <a:rPr lang="en-US" altLang="en-US" sz="2400" dirty="0" smtClean="0"/>
              <a:t>?</a:t>
            </a:r>
          </a:p>
          <a:p>
            <a:pPr marL="0" indent="0" eaLnBrk="1" hangingPunct="1">
              <a:buFontTx/>
              <a:buNone/>
            </a:pPr>
            <a:r>
              <a:rPr lang="en-US" altLang="en-US" sz="2400" b="1" dirty="0" smtClean="0"/>
              <a:t>b)</a:t>
            </a:r>
            <a:r>
              <a:rPr lang="en-US" altLang="en-US" sz="2400" dirty="0" smtClean="0"/>
              <a:t>  </a:t>
            </a:r>
            <a:r>
              <a:rPr lang="hu-HU" altLang="en-US" sz="2400" dirty="0" smtClean="0"/>
              <a:t>Mekkora hangossági szintnek felel meg a 30 dB-s</a:t>
            </a:r>
            <a:r>
              <a:rPr lang="en-US" altLang="en-US" sz="2400" dirty="0" smtClean="0"/>
              <a:t> 1 kHz</a:t>
            </a:r>
            <a:r>
              <a:rPr lang="hu-HU" altLang="en-US" sz="2400" dirty="0" err="1" smtClean="0"/>
              <a:t>-es</a:t>
            </a:r>
            <a:r>
              <a:rPr lang="hu-HU" altLang="en-US" sz="2400" dirty="0" smtClean="0"/>
              <a:t> hang</a:t>
            </a:r>
            <a:r>
              <a:rPr lang="en-US" altLang="en-US" sz="2400" dirty="0" smtClean="0"/>
              <a:t>?</a:t>
            </a:r>
          </a:p>
          <a:p>
            <a:pPr marL="0" indent="0" eaLnBrk="1" hangingPunct="1">
              <a:buFontTx/>
              <a:buNone/>
            </a:pPr>
            <a:r>
              <a:rPr lang="en-US" altLang="en-US" sz="2400" b="1" dirty="0" smtClean="0"/>
              <a:t>c)</a:t>
            </a:r>
            <a:r>
              <a:rPr lang="en-US" altLang="en-US" sz="2400" dirty="0" smtClean="0"/>
              <a:t>  </a:t>
            </a:r>
            <a:r>
              <a:rPr lang="hu-HU" altLang="en-US" sz="2400" dirty="0" smtClean="0"/>
              <a:t>Mekkora a</a:t>
            </a:r>
            <a:r>
              <a:rPr lang="en-US" altLang="en-US" sz="2400" dirty="0" smtClean="0"/>
              <a:t> 100 Hz</a:t>
            </a:r>
            <a:r>
              <a:rPr lang="hu-HU" altLang="en-US" sz="2400" dirty="0" err="1" smtClean="0"/>
              <a:t>-s</a:t>
            </a:r>
            <a:r>
              <a:rPr lang="en-US" altLang="en-US" sz="2400" dirty="0" smtClean="0"/>
              <a:t> </a:t>
            </a:r>
            <a:r>
              <a:rPr lang="hu-HU" altLang="en-US" sz="2400" dirty="0" smtClean="0"/>
              <a:t>jel</a:t>
            </a:r>
            <a:r>
              <a:rPr lang="en-US" altLang="en-US" sz="2400" dirty="0" smtClean="0"/>
              <a:t> </a:t>
            </a:r>
            <a:r>
              <a:rPr lang="en-US" altLang="en-US" sz="2400" dirty="0" err="1" smtClean="0"/>
              <a:t>phon</a:t>
            </a:r>
            <a:r>
              <a:rPr lang="hu-HU" altLang="en-US" sz="2400" dirty="0" err="1" smtClean="0"/>
              <a:t>-ban</a:t>
            </a:r>
            <a:r>
              <a:rPr lang="hu-HU" altLang="en-US" sz="2400" dirty="0" smtClean="0"/>
              <a:t> mért hangossága</a:t>
            </a:r>
            <a:r>
              <a:rPr lang="en-US" altLang="en-US" sz="2400" dirty="0" smtClean="0"/>
              <a:t>?</a:t>
            </a:r>
          </a:p>
          <a:p>
            <a:pPr marL="0" indent="0" eaLnBrk="1" hangingPunct="1">
              <a:buFontTx/>
              <a:buNone/>
            </a:pPr>
            <a:r>
              <a:rPr lang="en-US" altLang="en-US" sz="2400" b="1" dirty="0" smtClean="0"/>
              <a:t>d)</a:t>
            </a:r>
            <a:r>
              <a:rPr lang="en-US" altLang="en-US" sz="2400" dirty="0" smtClean="0"/>
              <a:t>  </a:t>
            </a:r>
            <a:r>
              <a:rPr lang="hu-HU" altLang="en-US" sz="2400" dirty="0" smtClean="0"/>
              <a:t>Hogyan magyarázza, hogy a különböző frekvenciákon a hangnyomásszintek különbözőek, miközben a generátor kimenő teljesítménye változatlan maradt</a:t>
            </a:r>
            <a:r>
              <a:rPr lang="en-US" altLang="en-US" sz="2400" dirty="0" smtClean="0"/>
              <a:t>?</a:t>
            </a:r>
          </a:p>
        </p:txBody>
      </p:sp>
      <p:sp>
        <p:nvSpPr>
          <p:cNvPr id="3" name="Cím 1"/>
          <p:cNvSpPr>
            <a:spLocks noGrp="1"/>
          </p:cNvSpPr>
          <p:nvPr>
            <p:ph type="title"/>
          </p:nvPr>
        </p:nvSpPr>
        <p:spPr>
          <a:xfrm>
            <a:off x="307032" y="206152"/>
            <a:ext cx="8153400" cy="990600"/>
          </a:xfrm>
        </p:spPr>
        <p:txBody>
          <a:bodyPr/>
          <a:lstStyle/>
          <a:p>
            <a:r>
              <a:rPr lang="hu-HU" dirty="0" smtClean="0"/>
              <a:t>Egy kis séta a Fletcher-görbéken</a:t>
            </a:r>
            <a:endParaRPr lang="hu-HU" dirty="0"/>
          </a:p>
        </p:txBody>
      </p:sp>
      <p:pic>
        <p:nvPicPr>
          <p:cNvPr id="4" name="Kép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75761"/>
            <a:ext cx="1008112" cy="1008112"/>
          </a:xfrm>
          <a:prstGeom prst="rect">
            <a:avLst/>
          </a:prstGeom>
        </p:spPr>
      </p:pic>
    </p:spTree>
    <p:extLst>
      <p:ext uri="{BB962C8B-B14F-4D97-AF65-F5344CB8AC3E}">
        <p14:creationId xmlns:p14="http://schemas.microsoft.com/office/powerpoint/2010/main" val="4026187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1597025"/>
            <a:ext cx="8928100" cy="5260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4" name="Oval 6"/>
          <p:cNvSpPr>
            <a:spLocks noChangeArrowheads="1"/>
          </p:cNvSpPr>
          <p:nvPr/>
        </p:nvSpPr>
        <p:spPr bwMode="auto">
          <a:xfrm>
            <a:off x="8027988" y="5556250"/>
            <a:ext cx="144462" cy="144462"/>
          </a:xfrm>
          <a:prstGeom prst="ellipse">
            <a:avLst/>
          </a:prstGeom>
          <a:solidFill>
            <a:srgbClr val="0000FF"/>
          </a:solidFill>
          <a:ln>
            <a:noFill/>
          </a:ln>
          <a:effectLst/>
          <a:extLst>
            <a:ext uri="{91240B29-F687-4F45-9708-019B960494DF}">
              <a14:hiddenLine xmlns:a14="http://schemas.microsoft.com/office/drawing/2010/main" w="38100">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75" name="Rectangle 7"/>
          <p:cNvSpPr>
            <a:spLocks noChangeArrowheads="1"/>
          </p:cNvSpPr>
          <p:nvPr/>
        </p:nvSpPr>
        <p:spPr bwMode="auto">
          <a:xfrm>
            <a:off x="5670550" y="5803900"/>
            <a:ext cx="323850" cy="287337"/>
          </a:xfrm>
          <a:prstGeom prst="rect">
            <a:avLst/>
          </a:prstGeom>
          <a:noFill/>
          <a:ln w="508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76" name="Oval 8"/>
          <p:cNvSpPr>
            <a:spLocks noChangeArrowheads="1"/>
          </p:cNvSpPr>
          <p:nvPr/>
        </p:nvSpPr>
        <p:spPr bwMode="auto">
          <a:xfrm>
            <a:off x="5508625" y="4837112"/>
            <a:ext cx="144463" cy="144463"/>
          </a:xfrm>
          <a:prstGeom prst="ellipse">
            <a:avLst/>
          </a:prstGeom>
          <a:solidFill>
            <a:srgbClr val="00FF00"/>
          </a:solidFill>
          <a:ln>
            <a:noFill/>
          </a:ln>
          <a:effectLst/>
          <a:extLst>
            <a:ext uri="{91240B29-F687-4F45-9708-019B960494DF}">
              <a14:hiddenLine xmlns:a14="http://schemas.microsoft.com/office/drawing/2010/main" w="38100">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77" name="Rectangle 9"/>
          <p:cNvSpPr>
            <a:spLocks noChangeArrowheads="1"/>
          </p:cNvSpPr>
          <p:nvPr/>
        </p:nvSpPr>
        <p:spPr bwMode="auto">
          <a:xfrm>
            <a:off x="5645150" y="4657725"/>
            <a:ext cx="323850" cy="287337"/>
          </a:xfrm>
          <a:prstGeom prst="rect">
            <a:avLst/>
          </a:prstGeom>
          <a:noFill/>
          <a:ln w="508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78" name="Oval 10"/>
          <p:cNvSpPr>
            <a:spLocks noChangeArrowheads="1"/>
          </p:cNvSpPr>
          <p:nvPr/>
        </p:nvSpPr>
        <p:spPr bwMode="auto">
          <a:xfrm>
            <a:off x="3025775" y="5948362"/>
            <a:ext cx="144463" cy="144463"/>
          </a:xfrm>
          <a:prstGeom prst="ellipse">
            <a:avLst/>
          </a:prstGeom>
          <a:solidFill>
            <a:srgbClr val="CC0000"/>
          </a:solidFill>
          <a:ln>
            <a:noFill/>
          </a:ln>
          <a:effectLst/>
          <a:extLst>
            <a:ext uri="{91240B29-F687-4F45-9708-019B960494DF}">
              <a14:hiddenLine xmlns:a14="http://schemas.microsoft.com/office/drawing/2010/main" w="38100">
                <a:solidFill>
                  <a:srgbClr val="CC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p>
        </p:txBody>
      </p:sp>
      <p:sp>
        <p:nvSpPr>
          <p:cNvPr id="7179" name="Text Box 11"/>
          <p:cNvSpPr txBox="1">
            <a:spLocks noChangeArrowheads="1"/>
          </p:cNvSpPr>
          <p:nvPr/>
        </p:nvSpPr>
        <p:spPr bwMode="auto">
          <a:xfrm>
            <a:off x="3240088" y="5657850"/>
            <a:ext cx="323850" cy="323850"/>
          </a:xfrm>
          <a:prstGeom prst="rect">
            <a:avLst/>
          </a:prstGeom>
          <a:noFill/>
          <a:ln w="508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0" rIns="126000" bIns="792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000" b="1"/>
              <a:t>?</a:t>
            </a:r>
          </a:p>
        </p:txBody>
      </p:sp>
      <p:sp>
        <p:nvSpPr>
          <p:cNvPr id="10" name="Cím 1"/>
          <p:cNvSpPr>
            <a:spLocks noGrp="1"/>
          </p:cNvSpPr>
          <p:nvPr>
            <p:ph type="title"/>
          </p:nvPr>
        </p:nvSpPr>
        <p:spPr>
          <a:xfrm>
            <a:off x="307032" y="206152"/>
            <a:ext cx="8153400" cy="990600"/>
          </a:xfrm>
        </p:spPr>
        <p:txBody>
          <a:bodyPr/>
          <a:lstStyle/>
          <a:p>
            <a:r>
              <a:rPr lang="en-US" dirty="0" err="1" smtClean="0"/>
              <a:t>Egy</a:t>
            </a:r>
            <a:r>
              <a:rPr lang="en-US" dirty="0" smtClean="0"/>
              <a:t> </a:t>
            </a:r>
            <a:r>
              <a:rPr lang="en-US" dirty="0" err="1" smtClean="0"/>
              <a:t>kis</a:t>
            </a:r>
            <a:r>
              <a:rPr lang="en-US" dirty="0" smtClean="0"/>
              <a:t> s</a:t>
            </a:r>
            <a:r>
              <a:rPr lang="hu-HU" dirty="0" smtClean="0"/>
              <a:t>é</a:t>
            </a:r>
            <a:r>
              <a:rPr lang="en-US" dirty="0" smtClean="0"/>
              <a:t>ta </a:t>
            </a:r>
            <a:r>
              <a:rPr lang="hu-HU" dirty="0" smtClean="0"/>
              <a:t>a Fletcher-görbéken</a:t>
            </a:r>
            <a:endParaRPr lang="hu-HU" dirty="0"/>
          </a:p>
        </p:txBody>
      </p:sp>
      <p:pic>
        <p:nvPicPr>
          <p:cNvPr id="11" name="Kép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75761"/>
            <a:ext cx="1008112" cy="1008112"/>
          </a:xfrm>
          <a:prstGeom prst="rect">
            <a:avLst/>
          </a:prstGeom>
        </p:spPr>
      </p:pic>
    </p:spTree>
    <p:extLst>
      <p:ext uri="{BB962C8B-B14F-4D97-AF65-F5344CB8AC3E}">
        <p14:creationId xmlns:p14="http://schemas.microsoft.com/office/powerpoint/2010/main" val="3109445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7175" grpId="0" animBg="1"/>
      <p:bldP spid="7176" grpId="0" animBg="1"/>
      <p:bldP spid="7177" grpId="0" animBg="1"/>
      <p:bldP spid="7178" grpId="0" animBg="1"/>
      <p:bldP spid="71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szem felépítése</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pic>
        <p:nvPicPr>
          <p:cNvPr id="5" name="Picture 2" descr="http://elte.prompt.hu/sites/default/files/tananyagok/13_SzaboSokiLaszlo-ElektronikusMediatartalmak/images/m5b2c121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580592"/>
            <a:ext cx="5501977" cy="5277408"/>
          </a:xfrm>
          <a:prstGeom prst="rect">
            <a:avLst/>
          </a:prstGeom>
          <a:noFill/>
          <a:extLst>
            <a:ext uri="{909E8E84-426E-40DD-AFC4-6F175D3DCCD1}">
              <a14:hiddenFill xmlns:a14="http://schemas.microsoft.com/office/drawing/2010/main">
                <a:solidFill>
                  <a:srgbClr val="FFFFFF"/>
                </a:solidFill>
              </a14:hiddenFill>
            </a:ext>
          </a:extLst>
        </p:spPr>
      </p:pic>
      <p:pic>
        <p:nvPicPr>
          <p:cNvPr id="6" name="Kép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7" name="Picture 8" descr="ÁBRA: A látás a szem és az agy mûködésének eredmény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4" y="1698969"/>
            <a:ext cx="3436640" cy="29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4034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emberi látás</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
        <p:nvSpPr>
          <p:cNvPr id="4" name="Tartalom helye 3"/>
          <p:cNvSpPr>
            <a:spLocks noGrp="1"/>
          </p:cNvSpPr>
          <p:nvPr>
            <p:ph sz="quarter" idx="1"/>
          </p:nvPr>
        </p:nvSpPr>
        <p:spPr>
          <a:xfrm>
            <a:off x="612648" y="1600200"/>
            <a:ext cx="8153400" cy="5141168"/>
          </a:xfrm>
        </p:spPr>
        <p:txBody>
          <a:bodyPr>
            <a:normAutofit fontScale="85000" lnSpcReduction="20000"/>
          </a:bodyPr>
          <a:lstStyle/>
          <a:p>
            <a:r>
              <a:rPr lang="hu-HU" sz="3100" dirty="0" smtClean="0"/>
              <a:t>A </a:t>
            </a:r>
            <a:r>
              <a:rPr lang="hu-HU" sz="3100" dirty="0"/>
              <a:t>szembe érkező fénysugarak 2 helyen törnek meg:</a:t>
            </a:r>
          </a:p>
          <a:p>
            <a:pPr lvl="1"/>
            <a:r>
              <a:rPr lang="hu-HU" sz="2800" dirty="0" smtClean="0"/>
              <a:t>szaruhártya</a:t>
            </a:r>
            <a:endParaRPr lang="hu-HU" sz="2800" dirty="0"/>
          </a:p>
          <a:p>
            <a:pPr lvl="1"/>
            <a:r>
              <a:rPr lang="hu-HU" sz="2800" dirty="0"/>
              <a:t>lencse</a:t>
            </a:r>
          </a:p>
          <a:p>
            <a:r>
              <a:rPr lang="hu-HU" sz="3100" dirty="0"/>
              <a:t>Áthaladnak az üvegtesten</a:t>
            </a:r>
          </a:p>
          <a:p>
            <a:r>
              <a:rPr lang="hu-HU" sz="3100" dirty="0" smtClean="0"/>
              <a:t>Retinákra </a:t>
            </a:r>
            <a:r>
              <a:rPr lang="hu-HU" sz="3100" dirty="0"/>
              <a:t>érkeznek, ahol kicsinyített fordított állású kép keletkezik</a:t>
            </a:r>
          </a:p>
          <a:p>
            <a:pPr lvl="1"/>
            <a:r>
              <a:rPr lang="hu-HU" sz="2800" dirty="0"/>
              <a:t>csapok: 6M, színlátás, jó felbontás, kis érzékenység</a:t>
            </a:r>
          </a:p>
          <a:p>
            <a:pPr lvl="1"/>
            <a:r>
              <a:rPr lang="hu-HU" sz="2800" dirty="0"/>
              <a:t>pálcák: 120M, nagy érzékenység, kis felbontás</a:t>
            </a:r>
          </a:p>
          <a:p>
            <a:r>
              <a:rPr lang="hu-HU" sz="3100" dirty="0" smtClean="0"/>
              <a:t>A </a:t>
            </a:r>
            <a:r>
              <a:rPr lang="hu-HU" sz="3100" dirty="0"/>
              <a:t>fény hatására a receptorok ingerületbe jönnek</a:t>
            </a:r>
          </a:p>
          <a:p>
            <a:r>
              <a:rPr lang="hu-HU" sz="3100" dirty="0"/>
              <a:t>Az ingerületet átveszik az idegsejtek és látóidegként kilépnek</a:t>
            </a:r>
          </a:p>
          <a:p>
            <a:r>
              <a:rPr lang="hu-HU" sz="3100" dirty="0"/>
              <a:t>A látóideg részlegesen átkereszteződik</a:t>
            </a:r>
          </a:p>
          <a:p>
            <a:r>
              <a:rPr lang="hu-HU" sz="3100" dirty="0" smtClean="0"/>
              <a:t>A képet az agy visszafordítja</a:t>
            </a:r>
            <a:endParaRPr lang="hu-HU" sz="3100" dirty="0"/>
          </a:p>
          <a:p>
            <a:endParaRPr lang="hu-HU" dirty="0"/>
          </a:p>
        </p:txBody>
      </p:sp>
      <p:pic>
        <p:nvPicPr>
          <p:cNvPr id="5" name="Kép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Tree>
    <p:extLst>
      <p:ext uri="{BB962C8B-B14F-4D97-AF65-F5344CB8AC3E}">
        <p14:creationId xmlns:p14="http://schemas.microsoft.com/office/powerpoint/2010/main" val="32516550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Színlátás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
        <p:nvSpPr>
          <p:cNvPr id="4" name="Content Placeholder 3"/>
          <p:cNvSpPr>
            <a:spLocks noGrp="1"/>
          </p:cNvSpPr>
          <p:nvPr>
            <p:ph sz="quarter" idx="1"/>
          </p:nvPr>
        </p:nvSpPr>
        <p:spPr>
          <a:xfrm>
            <a:off x="107504" y="1600200"/>
            <a:ext cx="8658544" cy="4495800"/>
          </a:xfrm>
        </p:spPr>
        <p:txBody>
          <a:bodyPr>
            <a:normAutofit/>
          </a:bodyPr>
          <a:lstStyle/>
          <a:p>
            <a:pPr marL="0" indent="0">
              <a:buNone/>
            </a:pPr>
            <a:r>
              <a:rPr lang="hu-HU" sz="2400" dirty="0" smtClean="0"/>
              <a:t>A színlátás a három alapszínre érzékeny csapok segítségével történik</a:t>
            </a:r>
            <a:endParaRPr lang="en-US" sz="2400" dirty="0"/>
          </a:p>
        </p:txBody>
      </p:sp>
      <p:pic>
        <p:nvPicPr>
          <p:cNvPr id="5" name="Picture 4"/>
          <p:cNvPicPr>
            <a:picLocks noChangeAspect="1"/>
          </p:cNvPicPr>
          <p:nvPr/>
        </p:nvPicPr>
        <p:blipFill>
          <a:blip r:embed="rId2"/>
          <a:stretch>
            <a:fillRect/>
          </a:stretch>
        </p:blipFill>
        <p:spPr>
          <a:xfrm>
            <a:off x="2051720" y="1988840"/>
            <a:ext cx="5079365" cy="5079365"/>
          </a:xfrm>
          <a:prstGeom prst="rect">
            <a:avLst/>
          </a:prstGeom>
        </p:spPr>
      </p:pic>
      <p:pic>
        <p:nvPicPr>
          <p:cNvPr id="6" name="Kép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Tree>
    <p:extLst>
      <p:ext uri="{BB962C8B-B14F-4D97-AF65-F5344CB8AC3E}">
        <p14:creationId xmlns:p14="http://schemas.microsoft.com/office/powerpoint/2010/main" val="3923705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Híradástechnika fogalma</a:t>
            </a:r>
          </a:p>
        </p:txBody>
      </p:sp>
      <p:sp>
        <p:nvSpPr>
          <p:cNvPr id="3" name="Tartalom helye 2"/>
          <p:cNvSpPr>
            <a:spLocks noGrp="1"/>
          </p:cNvSpPr>
          <p:nvPr>
            <p:ph sz="quarter" idx="1"/>
          </p:nvPr>
        </p:nvSpPr>
        <p:spPr/>
        <p:txBody>
          <a:bodyPr/>
          <a:lstStyle/>
          <a:p>
            <a:r>
              <a:rPr lang="hu-HU" sz="3200" dirty="0"/>
              <a:t>Jelek tárolása, továbbítása átalakítása és feldolgozása. Azon (elektronikus) műszaki megoldások összessége, amelyek segítségével információt tudunk átvinni bármely két pont között, bármilyen távolságra, lehetőség szerint kis torzítással és hibával, ésszerű költségek mellett.</a:t>
            </a:r>
          </a:p>
          <a:p>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5" name="Dia számának helye 4"/>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extLst>
      <p:ext uri="{BB962C8B-B14F-4D97-AF65-F5344CB8AC3E}">
        <p14:creationId xmlns:p14="http://schemas.microsoft.com/office/powerpoint/2010/main" val="240189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23528" y="228600"/>
            <a:ext cx="8442520" cy="990600"/>
          </a:xfrm>
        </p:spPr>
        <p:txBody>
          <a:bodyPr/>
          <a:lstStyle/>
          <a:p>
            <a:r>
              <a:rPr lang="en-US" smtClean="0"/>
              <a:t>A</a:t>
            </a:r>
            <a:r>
              <a:rPr lang="hu-HU" dirty="0" smtClean="0"/>
              <a:t> szem spektrális</a:t>
            </a:r>
            <a:r>
              <a:rPr lang="en-US" dirty="0" smtClean="0"/>
              <a:t> </a:t>
            </a:r>
            <a:r>
              <a:rPr lang="hu-HU" dirty="0" smtClean="0"/>
              <a:t>érzékenysége</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
        <p:nvSpPr>
          <p:cNvPr id="4" name="Tartalom helye 3"/>
          <p:cNvSpPr>
            <a:spLocks noGrp="1"/>
          </p:cNvSpPr>
          <p:nvPr>
            <p:ph sz="quarter" idx="1"/>
          </p:nvPr>
        </p:nvSpPr>
        <p:spPr/>
        <p:txBody>
          <a:bodyPr/>
          <a:lstStyle/>
          <a:p>
            <a:r>
              <a:rPr lang="hu-HU" dirty="0"/>
              <a:t>Láthatósági függvény</a:t>
            </a:r>
          </a:p>
        </p:txBody>
      </p:sp>
      <p:pic>
        <p:nvPicPr>
          <p:cNvPr id="20482" name="Picture 2" descr="http://www.tankonyvtar.hu/hu/tartalom/tkt/szolgaltatastechnika/abra/08-00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2348880"/>
            <a:ext cx="5367838" cy="3974084"/>
          </a:xfrm>
          <a:prstGeom prst="rect">
            <a:avLst/>
          </a:prstGeom>
          <a:noFill/>
          <a:extLst>
            <a:ext uri="{909E8E84-426E-40DD-AFC4-6F175D3DCCD1}">
              <a14:hiddenFill xmlns:a14="http://schemas.microsoft.com/office/drawing/2010/main">
                <a:solidFill>
                  <a:srgbClr val="FFFFFF"/>
                </a:solidFill>
              </a14:hiddenFill>
            </a:ext>
          </a:extLst>
        </p:spPr>
      </p:pic>
      <p:pic>
        <p:nvPicPr>
          <p:cNvPr id="6" name="Kép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75578"/>
            <a:ext cx="1008112" cy="1008112"/>
          </a:xfrm>
          <a:prstGeom prst="rect">
            <a:avLst/>
          </a:prstGeom>
        </p:spPr>
      </p:pic>
      <p:graphicFrame>
        <p:nvGraphicFramePr>
          <p:cNvPr id="5" name="Táblázat 4"/>
          <p:cNvGraphicFramePr>
            <a:graphicFrameLocks noGrp="1"/>
          </p:cNvGraphicFramePr>
          <p:nvPr>
            <p:extLst>
              <p:ext uri="{D42A27DB-BD31-4B8C-83A1-F6EECF244321}">
                <p14:modId xmlns:p14="http://schemas.microsoft.com/office/powerpoint/2010/main" val="2065926308"/>
              </p:ext>
            </p:extLst>
          </p:nvPr>
        </p:nvGraphicFramePr>
        <p:xfrm>
          <a:off x="5646009" y="2204864"/>
          <a:ext cx="3315162" cy="2968392"/>
        </p:xfrm>
        <a:graphic>
          <a:graphicData uri="http://schemas.openxmlformats.org/drawingml/2006/table">
            <a:tbl>
              <a:tblPr/>
              <a:tblGrid>
                <a:gridCol w="318830"/>
                <a:gridCol w="1507690"/>
                <a:gridCol w="1488642"/>
              </a:tblGrid>
              <a:tr h="424056">
                <a:tc>
                  <a:txBody>
                    <a:bodyPr/>
                    <a:lstStyle/>
                    <a:p>
                      <a:pPr algn="ctr"/>
                      <a:endParaRPr lang="hu-HU" dirty="0"/>
                    </a:p>
                  </a:txBody>
                  <a:tcPr anchor="ctr">
                    <a:lnL>
                      <a:noFill/>
                    </a:lnL>
                    <a:lnR>
                      <a:noFill/>
                    </a:lnR>
                    <a:lnT>
                      <a:noFill/>
                    </a:lnT>
                    <a:lnB>
                      <a:noFill/>
                    </a:lnB>
                  </a:tcPr>
                </a:tc>
                <a:tc>
                  <a:txBody>
                    <a:bodyPr/>
                    <a:lstStyle/>
                    <a:p>
                      <a:pPr algn="ctr"/>
                      <a:r>
                        <a:rPr lang="hu-HU" b="1"/>
                        <a:t>Szín</a:t>
                      </a:r>
                      <a:endParaRPr lang="hu-HU"/>
                    </a:p>
                  </a:txBody>
                  <a:tcPr anchor="ctr">
                    <a:lnL>
                      <a:noFill/>
                    </a:lnL>
                    <a:lnR>
                      <a:noFill/>
                    </a:lnR>
                    <a:lnT>
                      <a:noFill/>
                    </a:lnT>
                    <a:lnB>
                      <a:noFill/>
                    </a:lnB>
                  </a:tcPr>
                </a:tc>
                <a:tc>
                  <a:txBody>
                    <a:bodyPr/>
                    <a:lstStyle/>
                    <a:p>
                      <a:pPr algn="ctr"/>
                      <a:r>
                        <a:rPr lang="hu-HU" b="1" dirty="0"/>
                        <a:t>Hullámhossz </a:t>
                      </a:r>
                      <a:endParaRPr lang="hu-HU" dirty="0"/>
                    </a:p>
                  </a:txBody>
                  <a:tcPr anchor="ctr">
                    <a:lnL>
                      <a:noFill/>
                    </a:lnL>
                    <a:lnR>
                      <a:noFill/>
                    </a:lnR>
                    <a:lnT>
                      <a:noFill/>
                    </a:lnT>
                    <a:lnB>
                      <a:noFill/>
                    </a:lnB>
                  </a:tcPr>
                </a:tc>
              </a:tr>
              <a:tr h="424056">
                <a:tc>
                  <a:txBody>
                    <a:bodyPr/>
                    <a:lstStyle/>
                    <a:p>
                      <a:pPr algn="ctr"/>
                      <a:endParaRPr lang="hu-HU">
                        <a:effectLst/>
                      </a:endParaRPr>
                    </a:p>
                  </a:txBody>
                  <a:tcPr anchor="ctr">
                    <a:lnL>
                      <a:noFill/>
                    </a:lnL>
                    <a:lnR>
                      <a:noFill/>
                    </a:lnR>
                    <a:lnT>
                      <a:noFill/>
                    </a:lnT>
                    <a:lnB>
                      <a:noFill/>
                    </a:lnB>
                    <a:solidFill>
                      <a:srgbClr val="920AF4"/>
                    </a:solidFill>
                  </a:tcPr>
                </a:tc>
                <a:tc>
                  <a:txBody>
                    <a:bodyPr/>
                    <a:lstStyle/>
                    <a:p>
                      <a:pPr algn="ctr"/>
                      <a:r>
                        <a:rPr lang="hu-HU" dirty="0"/>
                        <a:t>Ibolya</a:t>
                      </a:r>
                    </a:p>
                  </a:txBody>
                  <a:tcPr anchor="ctr">
                    <a:lnL>
                      <a:noFill/>
                    </a:lnL>
                    <a:lnR>
                      <a:noFill/>
                    </a:lnR>
                    <a:lnT>
                      <a:noFill/>
                    </a:lnT>
                    <a:lnB>
                      <a:noFill/>
                    </a:lnB>
                  </a:tcPr>
                </a:tc>
                <a:tc>
                  <a:txBody>
                    <a:bodyPr/>
                    <a:lstStyle/>
                    <a:p>
                      <a:pPr algn="ctr"/>
                      <a:r>
                        <a:rPr lang="hu-HU"/>
                        <a:t>380-420 nm</a:t>
                      </a:r>
                    </a:p>
                  </a:txBody>
                  <a:tcPr anchor="ctr">
                    <a:lnL>
                      <a:noFill/>
                    </a:lnL>
                    <a:lnR>
                      <a:noFill/>
                    </a:lnR>
                    <a:lnT>
                      <a:noFill/>
                    </a:lnT>
                    <a:lnB>
                      <a:noFill/>
                    </a:lnB>
                  </a:tcPr>
                </a:tc>
              </a:tr>
              <a:tr h="424056">
                <a:tc>
                  <a:txBody>
                    <a:bodyPr/>
                    <a:lstStyle/>
                    <a:p>
                      <a:pPr algn="ctr"/>
                      <a:endParaRPr lang="hu-HU" dirty="0">
                        <a:effectLst/>
                      </a:endParaRPr>
                    </a:p>
                  </a:txBody>
                  <a:tcPr anchor="ctr">
                    <a:lnL>
                      <a:noFill/>
                    </a:lnL>
                    <a:lnR>
                      <a:noFill/>
                    </a:lnR>
                    <a:lnT>
                      <a:noFill/>
                    </a:lnT>
                    <a:lnB>
                      <a:noFill/>
                    </a:lnB>
                    <a:solidFill>
                      <a:srgbClr val="6495ED"/>
                    </a:solidFill>
                  </a:tcPr>
                </a:tc>
                <a:tc>
                  <a:txBody>
                    <a:bodyPr/>
                    <a:lstStyle/>
                    <a:p>
                      <a:pPr algn="ctr"/>
                      <a:r>
                        <a:rPr lang="hu-HU"/>
                        <a:t>Kék</a:t>
                      </a:r>
                    </a:p>
                  </a:txBody>
                  <a:tcPr anchor="ctr">
                    <a:lnL>
                      <a:noFill/>
                    </a:lnL>
                    <a:lnR>
                      <a:noFill/>
                    </a:lnR>
                    <a:lnT>
                      <a:noFill/>
                    </a:lnT>
                    <a:lnB>
                      <a:noFill/>
                    </a:lnB>
                  </a:tcPr>
                </a:tc>
                <a:tc>
                  <a:txBody>
                    <a:bodyPr/>
                    <a:lstStyle/>
                    <a:p>
                      <a:pPr algn="ctr"/>
                      <a:r>
                        <a:rPr lang="hu-HU"/>
                        <a:t>420-490 nm</a:t>
                      </a:r>
                    </a:p>
                  </a:txBody>
                  <a:tcPr anchor="ctr">
                    <a:lnL>
                      <a:noFill/>
                    </a:lnL>
                    <a:lnR>
                      <a:noFill/>
                    </a:lnR>
                    <a:lnT>
                      <a:noFill/>
                    </a:lnT>
                    <a:lnB>
                      <a:noFill/>
                    </a:lnB>
                  </a:tcPr>
                </a:tc>
              </a:tr>
              <a:tr h="424056">
                <a:tc>
                  <a:txBody>
                    <a:bodyPr/>
                    <a:lstStyle/>
                    <a:p>
                      <a:pPr algn="ctr"/>
                      <a:endParaRPr lang="hu-HU" dirty="0">
                        <a:effectLst/>
                      </a:endParaRPr>
                    </a:p>
                  </a:txBody>
                  <a:tcPr anchor="ctr">
                    <a:lnL>
                      <a:noFill/>
                    </a:lnL>
                    <a:lnR>
                      <a:noFill/>
                    </a:lnR>
                    <a:lnT>
                      <a:noFill/>
                    </a:lnT>
                    <a:lnB>
                      <a:noFill/>
                    </a:lnB>
                    <a:solidFill>
                      <a:srgbClr val="32CD32"/>
                    </a:solidFill>
                  </a:tcPr>
                </a:tc>
                <a:tc>
                  <a:txBody>
                    <a:bodyPr/>
                    <a:lstStyle/>
                    <a:p>
                      <a:pPr algn="ctr"/>
                      <a:r>
                        <a:rPr lang="hu-HU"/>
                        <a:t>Zöld</a:t>
                      </a:r>
                    </a:p>
                  </a:txBody>
                  <a:tcPr anchor="ctr">
                    <a:lnL>
                      <a:noFill/>
                    </a:lnL>
                    <a:lnR>
                      <a:noFill/>
                    </a:lnR>
                    <a:lnT>
                      <a:noFill/>
                    </a:lnT>
                    <a:lnB>
                      <a:noFill/>
                    </a:lnB>
                  </a:tcPr>
                </a:tc>
                <a:tc>
                  <a:txBody>
                    <a:bodyPr/>
                    <a:lstStyle/>
                    <a:p>
                      <a:pPr algn="ctr"/>
                      <a:r>
                        <a:rPr lang="hu-HU"/>
                        <a:t>490-575 nm</a:t>
                      </a:r>
                    </a:p>
                  </a:txBody>
                  <a:tcPr anchor="ctr">
                    <a:lnL>
                      <a:noFill/>
                    </a:lnL>
                    <a:lnR>
                      <a:noFill/>
                    </a:lnR>
                    <a:lnT>
                      <a:noFill/>
                    </a:lnT>
                    <a:lnB>
                      <a:noFill/>
                    </a:lnB>
                  </a:tcPr>
                </a:tc>
              </a:tr>
              <a:tr h="424056">
                <a:tc>
                  <a:txBody>
                    <a:bodyPr/>
                    <a:lstStyle/>
                    <a:p>
                      <a:pPr algn="ctr"/>
                      <a:endParaRPr lang="hu-HU">
                        <a:effectLst/>
                      </a:endParaRPr>
                    </a:p>
                  </a:txBody>
                  <a:tcPr anchor="ctr">
                    <a:lnL>
                      <a:noFill/>
                    </a:lnL>
                    <a:lnR>
                      <a:noFill/>
                    </a:lnR>
                    <a:lnT>
                      <a:noFill/>
                    </a:lnT>
                    <a:lnB>
                      <a:noFill/>
                    </a:lnB>
                    <a:solidFill>
                      <a:srgbClr val="F3F30B"/>
                    </a:solidFill>
                  </a:tcPr>
                </a:tc>
                <a:tc>
                  <a:txBody>
                    <a:bodyPr/>
                    <a:lstStyle/>
                    <a:p>
                      <a:pPr algn="ctr"/>
                      <a:r>
                        <a:rPr lang="hu-HU" dirty="0"/>
                        <a:t>Sárga</a:t>
                      </a:r>
                    </a:p>
                  </a:txBody>
                  <a:tcPr anchor="ctr">
                    <a:lnL>
                      <a:noFill/>
                    </a:lnL>
                    <a:lnR>
                      <a:noFill/>
                    </a:lnR>
                    <a:lnT>
                      <a:noFill/>
                    </a:lnT>
                    <a:lnB>
                      <a:noFill/>
                    </a:lnB>
                  </a:tcPr>
                </a:tc>
                <a:tc>
                  <a:txBody>
                    <a:bodyPr/>
                    <a:lstStyle/>
                    <a:p>
                      <a:pPr algn="ctr"/>
                      <a:r>
                        <a:rPr lang="hu-HU"/>
                        <a:t>575-585 nm</a:t>
                      </a:r>
                    </a:p>
                  </a:txBody>
                  <a:tcPr anchor="ctr">
                    <a:lnL>
                      <a:noFill/>
                    </a:lnL>
                    <a:lnR>
                      <a:noFill/>
                    </a:lnR>
                    <a:lnT>
                      <a:noFill/>
                    </a:lnT>
                    <a:lnB>
                      <a:noFill/>
                    </a:lnB>
                  </a:tcPr>
                </a:tc>
              </a:tr>
              <a:tr h="424056">
                <a:tc>
                  <a:txBody>
                    <a:bodyPr/>
                    <a:lstStyle/>
                    <a:p>
                      <a:pPr algn="ctr"/>
                      <a:endParaRPr lang="hu-HU">
                        <a:effectLst/>
                      </a:endParaRPr>
                    </a:p>
                  </a:txBody>
                  <a:tcPr anchor="ctr">
                    <a:lnL>
                      <a:noFill/>
                    </a:lnL>
                    <a:lnR>
                      <a:noFill/>
                    </a:lnR>
                    <a:lnT>
                      <a:noFill/>
                    </a:lnT>
                    <a:lnB>
                      <a:noFill/>
                    </a:lnB>
                    <a:solidFill>
                      <a:srgbClr val="FFA500"/>
                    </a:solidFill>
                  </a:tcPr>
                </a:tc>
                <a:tc>
                  <a:txBody>
                    <a:bodyPr/>
                    <a:lstStyle/>
                    <a:p>
                      <a:pPr algn="ctr"/>
                      <a:r>
                        <a:rPr lang="hu-HU"/>
                        <a:t>Narancs</a:t>
                      </a:r>
                    </a:p>
                  </a:txBody>
                  <a:tcPr anchor="ctr">
                    <a:lnL>
                      <a:noFill/>
                    </a:lnL>
                    <a:lnR>
                      <a:noFill/>
                    </a:lnR>
                    <a:lnT>
                      <a:noFill/>
                    </a:lnT>
                    <a:lnB>
                      <a:noFill/>
                    </a:lnB>
                  </a:tcPr>
                </a:tc>
                <a:tc>
                  <a:txBody>
                    <a:bodyPr/>
                    <a:lstStyle/>
                    <a:p>
                      <a:pPr algn="ctr"/>
                      <a:r>
                        <a:rPr lang="hu-HU"/>
                        <a:t>585-650 nm</a:t>
                      </a:r>
                    </a:p>
                  </a:txBody>
                  <a:tcPr anchor="ctr">
                    <a:lnL>
                      <a:noFill/>
                    </a:lnL>
                    <a:lnR>
                      <a:noFill/>
                    </a:lnR>
                    <a:lnT>
                      <a:noFill/>
                    </a:lnT>
                    <a:lnB>
                      <a:noFill/>
                    </a:lnB>
                  </a:tcPr>
                </a:tc>
              </a:tr>
              <a:tr h="424056">
                <a:tc>
                  <a:txBody>
                    <a:bodyPr/>
                    <a:lstStyle/>
                    <a:p>
                      <a:pPr algn="ctr"/>
                      <a:endParaRPr lang="hu-HU">
                        <a:effectLst/>
                      </a:endParaRPr>
                    </a:p>
                  </a:txBody>
                  <a:tcPr anchor="ctr">
                    <a:lnL>
                      <a:noFill/>
                    </a:lnL>
                    <a:lnR>
                      <a:noFill/>
                    </a:lnR>
                    <a:lnT>
                      <a:noFill/>
                    </a:lnT>
                    <a:lnB>
                      <a:noFill/>
                    </a:lnB>
                    <a:solidFill>
                      <a:srgbClr val="FF0000"/>
                    </a:solidFill>
                  </a:tcPr>
                </a:tc>
                <a:tc>
                  <a:txBody>
                    <a:bodyPr/>
                    <a:lstStyle/>
                    <a:p>
                      <a:pPr algn="ctr"/>
                      <a:r>
                        <a:rPr lang="hu-HU"/>
                        <a:t>Vörös</a:t>
                      </a:r>
                    </a:p>
                  </a:txBody>
                  <a:tcPr anchor="ctr">
                    <a:lnL>
                      <a:noFill/>
                    </a:lnL>
                    <a:lnR>
                      <a:noFill/>
                    </a:lnR>
                    <a:lnT>
                      <a:noFill/>
                    </a:lnT>
                    <a:lnB>
                      <a:noFill/>
                    </a:lnB>
                  </a:tcPr>
                </a:tc>
                <a:tc>
                  <a:txBody>
                    <a:bodyPr/>
                    <a:lstStyle/>
                    <a:p>
                      <a:pPr algn="ctr"/>
                      <a:r>
                        <a:rPr lang="hu-HU" dirty="0"/>
                        <a:t>650-750 nm</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919164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Szem felbontóképessége</a:t>
            </a:r>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
        <p:nvSpPr>
          <p:cNvPr id="4" name="Tartalom helye 3"/>
          <p:cNvSpPr>
            <a:spLocks noGrp="1"/>
          </p:cNvSpPr>
          <p:nvPr>
            <p:ph sz="quarter" idx="1"/>
          </p:nvPr>
        </p:nvSpPr>
        <p:spPr>
          <a:xfrm>
            <a:off x="395536" y="1600200"/>
            <a:ext cx="4320480" cy="4495800"/>
          </a:xfrm>
        </p:spPr>
        <p:txBody>
          <a:bodyPr>
            <a:noAutofit/>
          </a:bodyPr>
          <a:lstStyle/>
          <a:p>
            <a:pPr marL="0" indent="0">
              <a:buNone/>
            </a:pPr>
            <a:r>
              <a:rPr lang="hu-HU" sz="2300" b="1" dirty="0"/>
              <a:t>Az emberi szem felbontóképessége</a:t>
            </a:r>
            <a:r>
              <a:rPr lang="hu-HU" sz="2300" dirty="0"/>
              <a:t> egészséges emberek és normál fényviszonyok esetén </a:t>
            </a:r>
            <a:r>
              <a:rPr lang="hu-HU" sz="2300" b="1" dirty="0"/>
              <a:t>2</a:t>
            </a:r>
            <a:r>
              <a:rPr lang="hu-HU" sz="2300" b="1" dirty="0" smtClean="0"/>
              <a:t> </a:t>
            </a:r>
            <a:r>
              <a:rPr lang="hu-HU" sz="2300" b="1" dirty="0"/>
              <a:t>ívperc</a:t>
            </a:r>
            <a:r>
              <a:rPr lang="hu-HU" sz="2300" dirty="0"/>
              <a:t> (1’, ami az 1 fok hatvanad része) körüli érték</a:t>
            </a:r>
            <a:r>
              <a:rPr lang="hu-HU" sz="2300" dirty="0" smtClean="0"/>
              <a:t>. </a:t>
            </a:r>
            <a:r>
              <a:rPr lang="hu-HU" sz="2300" dirty="0"/>
              <a:t>Szemünk két egymáshoz közeli fekete pontot vagy vonalat akkor képes egymástól elkülönülten látni, ha köztük </a:t>
            </a:r>
            <a:r>
              <a:rPr lang="hu-HU" sz="2300" dirty="0" smtClean="0"/>
              <a:t>2 ívpercnyi </a:t>
            </a:r>
            <a:r>
              <a:rPr lang="hu-HU" sz="2300" dirty="0"/>
              <a:t>távolság </a:t>
            </a:r>
            <a:r>
              <a:rPr lang="hu-HU" sz="2300" dirty="0" smtClean="0"/>
              <a:t>van. A </a:t>
            </a:r>
            <a:r>
              <a:rPr lang="hu-HU" sz="2300" dirty="0"/>
              <a:t>szem színfelbontása sokkal rosszabb, mint fekete-fehér felbontása. A színes képpontokra vonatkozóan a felbontóképesség mindössze 8-10 </a:t>
            </a:r>
            <a:r>
              <a:rPr lang="hu-HU" sz="2300" dirty="0" smtClean="0"/>
              <a:t>ívperc.</a:t>
            </a:r>
            <a:endParaRPr lang="hu-HU" sz="2300"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9224" y="1838176"/>
            <a:ext cx="4619280" cy="4255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Kép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Tree>
    <p:extLst>
      <p:ext uri="{BB962C8B-B14F-4D97-AF65-F5344CB8AC3E}">
        <p14:creationId xmlns:p14="http://schemas.microsoft.com/office/powerpoint/2010/main" val="3032105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Additív színkeverés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p>
        </p:txBody>
      </p:sp>
      <p:sp>
        <p:nvSpPr>
          <p:cNvPr id="4" name="Content Placeholder 3"/>
          <p:cNvSpPr>
            <a:spLocks noGrp="1"/>
          </p:cNvSpPr>
          <p:nvPr>
            <p:ph sz="quarter" idx="1"/>
          </p:nvPr>
        </p:nvSpPr>
        <p:spPr>
          <a:xfrm>
            <a:off x="612648" y="1600200"/>
            <a:ext cx="3167264" cy="532656"/>
          </a:xfrm>
        </p:spPr>
        <p:txBody>
          <a:bodyPr>
            <a:normAutofit lnSpcReduction="10000"/>
          </a:bodyPr>
          <a:lstStyle/>
          <a:p>
            <a:pPr marL="0" indent="0">
              <a:buNone/>
            </a:pPr>
            <a:r>
              <a:rPr lang="hu-HU" dirty="0" smtClean="0"/>
              <a:t>Az</a:t>
            </a:r>
            <a:r>
              <a:rPr lang="en-US" dirty="0" smtClean="0"/>
              <a:t> RGB </a:t>
            </a:r>
            <a:r>
              <a:rPr lang="hu-HU" dirty="0" smtClean="0"/>
              <a:t>rendszer</a:t>
            </a:r>
            <a:endParaRPr lang="en-US" dirty="0"/>
          </a:p>
        </p:txBody>
      </p:sp>
      <p:pic>
        <p:nvPicPr>
          <p:cNvPr id="5" name="Kép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6" name="TextBox 5"/>
          <p:cNvSpPr txBox="1"/>
          <p:nvPr/>
        </p:nvSpPr>
        <p:spPr>
          <a:xfrm>
            <a:off x="6860772" y="2780928"/>
            <a:ext cx="2078604" cy="1815882"/>
          </a:xfrm>
          <a:prstGeom prst="rect">
            <a:avLst/>
          </a:prstGeom>
          <a:noFill/>
        </p:spPr>
        <p:txBody>
          <a:bodyPr wrap="square" rtlCol="0">
            <a:spAutoFit/>
          </a:bodyPr>
          <a:lstStyle/>
          <a:p>
            <a:r>
              <a:rPr lang="en-US" sz="2800" dirty="0" smtClean="0">
                <a:solidFill>
                  <a:prstClr val="black"/>
                </a:solidFill>
              </a:rPr>
              <a:t>R</a:t>
            </a:r>
            <a:r>
              <a:rPr lang="en-US" sz="2800" baseline="-25000" dirty="0" smtClean="0">
                <a:solidFill>
                  <a:prstClr val="black"/>
                </a:solidFill>
              </a:rPr>
              <a:t>CIE</a:t>
            </a:r>
            <a:r>
              <a:rPr lang="en-US" sz="2800" dirty="0" smtClean="0">
                <a:solidFill>
                  <a:prstClr val="black"/>
                </a:solidFill>
              </a:rPr>
              <a:t> : 700nm</a:t>
            </a:r>
          </a:p>
          <a:p>
            <a:r>
              <a:rPr lang="en-US" sz="2800" dirty="0" smtClean="0">
                <a:solidFill>
                  <a:prstClr val="black"/>
                </a:solidFill>
              </a:rPr>
              <a:t>G</a:t>
            </a:r>
            <a:r>
              <a:rPr lang="en-US" sz="2800" baseline="-25000" dirty="0" smtClean="0">
                <a:solidFill>
                  <a:prstClr val="black"/>
                </a:solidFill>
              </a:rPr>
              <a:t>CIE</a:t>
            </a:r>
            <a:r>
              <a:rPr lang="en-US" sz="2800">
                <a:solidFill>
                  <a:prstClr val="black"/>
                </a:solidFill>
              </a:rPr>
              <a:t>: </a:t>
            </a:r>
            <a:r>
              <a:rPr lang="en-US" sz="2800" smtClean="0">
                <a:solidFill>
                  <a:prstClr val="black"/>
                </a:solidFill>
              </a:rPr>
              <a:t>5</a:t>
            </a:r>
            <a:r>
              <a:rPr lang="en-US" sz="2800" dirty="0">
                <a:solidFill>
                  <a:prstClr val="black"/>
                </a:solidFill>
              </a:rPr>
              <a:t>4</a:t>
            </a:r>
            <a:r>
              <a:rPr lang="en-US" sz="2800" smtClean="0">
                <a:solidFill>
                  <a:prstClr val="black"/>
                </a:solidFill>
              </a:rPr>
              <a:t>6nm</a:t>
            </a:r>
            <a:endParaRPr lang="en-US" sz="2800" dirty="0">
              <a:solidFill>
                <a:prstClr val="black"/>
              </a:solidFill>
            </a:endParaRPr>
          </a:p>
          <a:p>
            <a:r>
              <a:rPr lang="en-US" sz="2800" dirty="0" smtClean="0">
                <a:solidFill>
                  <a:prstClr val="black"/>
                </a:solidFill>
              </a:rPr>
              <a:t>B</a:t>
            </a:r>
            <a:r>
              <a:rPr lang="en-US" sz="2800" baseline="-25000" dirty="0" smtClean="0">
                <a:solidFill>
                  <a:prstClr val="black"/>
                </a:solidFill>
              </a:rPr>
              <a:t>CIE</a:t>
            </a:r>
            <a:r>
              <a:rPr lang="en-US" sz="2800" dirty="0" smtClean="0">
                <a:solidFill>
                  <a:prstClr val="black"/>
                </a:solidFill>
              </a:rPr>
              <a:t> : 436nm</a:t>
            </a:r>
            <a:endParaRPr lang="en-US" sz="2800" dirty="0">
              <a:solidFill>
                <a:prstClr val="black"/>
              </a:solidFill>
            </a:endParaRPr>
          </a:p>
          <a:p>
            <a:endParaRPr lang="en-US" sz="2800" dirty="0">
              <a:solidFill>
                <a:prstClr val="black"/>
              </a:solidFill>
            </a:endParaRPr>
          </a:p>
        </p:txBody>
      </p:sp>
      <p:pic>
        <p:nvPicPr>
          <p:cNvPr id="7" name="Picture 6"/>
          <p:cNvPicPr>
            <a:picLocks noChangeAspect="1"/>
          </p:cNvPicPr>
          <p:nvPr/>
        </p:nvPicPr>
        <p:blipFill>
          <a:blip r:embed="rId3"/>
          <a:stretch>
            <a:fillRect/>
          </a:stretch>
        </p:blipFill>
        <p:spPr>
          <a:xfrm>
            <a:off x="266700" y="2216660"/>
            <a:ext cx="6594072" cy="4535832"/>
          </a:xfrm>
          <a:prstGeom prst="rect">
            <a:avLst/>
          </a:prstGeom>
        </p:spPr>
      </p:pic>
    </p:spTree>
    <p:extLst>
      <p:ext uri="{BB962C8B-B14F-4D97-AF65-F5344CB8AC3E}">
        <p14:creationId xmlns:p14="http://schemas.microsoft.com/office/powerpoint/2010/main" val="199132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Színkeverés és színmérés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p>
        </p:txBody>
      </p:sp>
      <p:sp>
        <p:nvSpPr>
          <p:cNvPr id="4" name="Content Placeholder 3"/>
          <p:cNvSpPr>
            <a:spLocks noGrp="1"/>
          </p:cNvSpPr>
          <p:nvPr>
            <p:ph sz="quarter" idx="1"/>
          </p:nvPr>
        </p:nvSpPr>
        <p:spPr>
          <a:xfrm>
            <a:off x="179512" y="1600200"/>
            <a:ext cx="8586536" cy="4925144"/>
          </a:xfrm>
        </p:spPr>
        <p:txBody>
          <a:bodyPr>
            <a:normAutofit lnSpcReduction="10000"/>
          </a:bodyPr>
          <a:lstStyle/>
          <a:p>
            <a:r>
              <a:rPr lang="hu-HU" dirty="0"/>
              <a:t>A</a:t>
            </a:r>
            <a:r>
              <a:rPr lang="en-US" dirty="0" smtClean="0"/>
              <a:t> </a:t>
            </a:r>
            <a:r>
              <a:rPr lang="en-US" dirty="0"/>
              <a:t>CIE XYZ </a:t>
            </a:r>
            <a:r>
              <a:rPr lang="hu-HU" dirty="0" smtClean="0"/>
              <a:t>színmérési rendszere</a:t>
            </a:r>
            <a:endParaRPr lang="en-US" dirty="0" smtClean="0"/>
          </a:p>
          <a:p>
            <a:pPr marL="0" indent="0">
              <a:buNone/>
            </a:pPr>
            <a:r>
              <a:rPr lang="en-US" sz="2400" i="1" dirty="0">
                <a:latin typeface="Cambria Math" panose="02040503050406030204" pitchFamily="18" charset="0"/>
                <a:ea typeface="Cambria Math" panose="02040503050406030204" pitchFamily="18" charset="0"/>
              </a:rPr>
              <a:t>X</a:t>
            </a:r>
            <a:r>
              <a:rPr lang="en-US" sz="2400" dirty="0">
                <a:latin typeface="Cambria Math" panose="02040503050406030204" pitchFamily="18" charset="0"/>
                <a:ea typeface="Cambria Math" panose="02040503050406030204" pitchFamily="18" charset="0"/>
              </a:rPr>
              <a:t>=0.61</a:t>
            </a:r>
            <a:r>
              <a:rPr lang="en-US" sz="2400" i="1" dirty="0">
                <a:latin typeface="Cambria Math" panose="02040503050406030204" pitchFamily="18" charset="0"/>
                <a:ea typeface="Cambria Math" panose="02040503050406030204" pitchFamily="18" charset="0"/>
              </a:rPr>
              <a:t>R</a:t>
            </a:r>
            <a:r>
              <a:rPr lang="en-US" sz="2400" dirty="0">
                <a:latin typeface="Cambria Math" panose="02040503050406030204" pitchFamily="18" charset="0"/>
                <a:ea typeface="Cambria Math" panose="02040503050406030204" pitchFamily="18" charset="0"/>
              </a:rPr>
              <a:t>+0.17</a:t>
            </a:r>
            <a:r>
              <a:rPr lang="en-US" sz="2400" i="1" dirty="0">
                <a:latin typeface="Cambria Math" panose="02040503050406030204" pitchFamily="18" charset="0"/>
                <a:ea typeface="Cambria Math" panose="02040503050406030204" pitchFamily="18" charset="0"/>
              </a:rPr>
              <a:t>G</a:t>
            </a:r>
            <a:r>
              <a:rPr lang="en-US" sz="2400" dirty="0">
                <a:latin typeface="Cambria Math" panose="02040503050406030204" pitchFamily="18" charset="0"/>
                <a:ea typeface="Cambria Math" panose="02040503050406030204" pitchFamily="18" charset="0"/>
              </a:rPr>
              <a:t>+0.2</a:t>
            </a:r>
            <a:r>
              <a:rPr lang="en-US" sz="2400" i="1" dirty="0">
                <a:latin typeface="Cambria Math" panose="02040503050406030204" pitchFamily="18" charset="0"/>
                <a:ea typeface="Cambria Math" panose="02040503050406030204" pitchFamily="18" charset="0"/>
              </a:rPr>
              <a:t>B</a:t>
            </a:r>
          </a:p>
          <a:p>
            <a:pPr marL="0" indent="0">
              <a:buNone/>
            </a:pPr>
            <a:r>
              <a:rPr lang="en-US" sz="2400" i="1" dirty="0" smtClean="0">
                <a:latin typeface="Cambria Math" panose="02040503050406030204" pitchFamily="18" charset="0"/>
                <a:ea typeface="Cambria Math" panose="02040503050406030204" pitchFamily="18" charset="0"/>
              </a:rPr>
              <a:t>Y</a:t>
            </a:r>
            <a:r>
              <a:rPr lang="en-US" sz="2400" dirty="0" smtClean="0">
                <a:latin typeface="Cambria Math" panose="02040503050406030204" pitchFamily="18" charset="0"/>
                <a:ea typeface="Cambria Math" panose="02040503050406030204" pitchFamily="18" charset="0"/>
              </a:rPr>
              <a:t>=0.3</a:t>
            </a:r>
            <a:r>
              <a:rPr lang="en-US" sz="2400" i="1" dirty="0" smtClean="0">
                <a:latin typeface="Cambria Math" panose="02040503050406030204" pitchFamily="18" charset="0"/>
                <a:ea typeface="Cambria Math" panose="02040503050406030204" pitchFamily="18" charset="0"/>
              </a:rPr>
              <a:t>R</a:t>
            </a:r>
            <a:r>
              <a:rPr lang="en-US" sz="2400" dirty="0" smtClean="0">
                <a:latin typeface="Cambria Math" panose="02040503050406030204" pitchFamily="18" charset="0"/>
                <a:ea typeface="Cambria Math" panose="02040503050406030204" pitchFamily="18" charset="0"/>
              </a:rPr>
              <a:t>+0.59</a:t>
            </a:r>
            <a:r>
              <a:rPr lang="en-US" sz="2400" i="1" dirty="0" smtClean="0">
                <a:latin typeface="Cambria Math" panose="02040503050406030204" pitchFamily="18" charset="0"/>
                <a:ea typeface="Cambria Math" panose="02040503050406030204" pitchFamily="18" charset="0"/>
              </a:rPr>
              <a:t>G</a:t>
            </a:r>
            <a:r>
              <a:rPr lang="en-US" sz="2400" dirty="0" smtClean="0">
                <a:latin typeface="Cambria Math" panose="02040503050406030204" pitchFamily="18" charset="0"/>
                <a:ea typeface="Cambria Math" panose="02040503050406030204" pitchFamily="18" charset="0"/>
              </a:rPr>
              <a:t>+0.11</a:t>
            </a:r>
            <a:r>
              <a:rPr lang="en-US" sz="2400" i="1" dirty="0" smtClean="0">
                <a:latin typeface="Cambria Math" panose="02040503050406030204" pitchFamily="18" charset="0"/>
                <a:ea typeface="Cambria Math" panose="02040503050406030204" pitchFamily="18" charset="0"/>
              </a:rPr>
              <a:t>B</a:t>
            </a:r>
          </a:p>
          <a:p>
            <a:pPr marL="0" indent="0">
              <a:buNone/>
            </a:pPr>
            <a:r>
              <a:rPr lang="en-US" sz="2400" i="1" dirty="0" smtClean="0">
                <a:latin typeface="Cambria Math" panose="02040503050406030204" pitchFamily="18" charset="0"/>
                <a:ea typeface="Cambria Math" panose="02040503050406030204" pitchFamily="18" charset="0"/>
              </a:rPr>
              <a:t>Z</a:t>
            </a:r>
            <a:r>
              <a:rPr lang="en-US" sz="2400" dirty="0" smtClean="0">
                <a:latin typeface="Cambria Math" panose="02040503050406030204" pitchFamily="18" charset="0"/>
                <a:ea typeface="Cambria Math" panose="02040503050406030204" pitchFamily="18" charset="0"/>
              </a:rPr>
              <a:t>=0.07</a:t>
            </a:r>
            <a:r>
              <a:rPr lang="en-US" sz="2400" i="1" dirty="0" smtClean="0">
                <a:latin typeface="Cambria Math" panose="02040503050406030204" pitchFamily="18" charset="0"/>
                <a:ea typeface="Cambria Math" panose="02040503050406030204" pitchFamily="18" charset="0"/>
              </a:rPr>
              <a:t>G</a:t>
            </a:r>
            <a:r>
              <a:rPr lang="en-US" sz="2400" dirty="0" smtClean="0">
                <a:latin typeface="Cambria Math" panose="02040503050406030204" pitchFamily="18" charset="0"/>
                <a:ea typeface="Cambria Math" panose="02040503050406030204" pitchFamily="18" charset="0"/>
              </a:rPr>
              <a:t>+1.12</a:t>
            </a:r>
            <a:r>
              <a:rPr lang="en-US" sz="2400" i="1" dirty="0" smtClean="0">
                <a:latin typeface="Cambria Math" panose="02040503050406030204" pitchFamily="18" charset="0"/>
                <a:ea typeface="Cambria Math" panose="02040503050406030204" pitchFamily="18" charset="0"/>
              </a:rPr>
              <a:t>B</a:t>
            </a:r>
          </a:p>
          <a:p>
            <a:pPr marL="0" indent="0">
              <a:buNone/>
            </a:pPr>
            <a:endParaRPr lang="en-US" dirty="0" smtClean="0">
              <a:latin typeface="Cambria Math" panose="02040503050406030204" pitchFamily="18" charset="0"/>
              <a:ea typeface="Cambria Math" panose="02040503050406030204" pitchFamily="18" charset="0"/>
            </a:endParaRPr>
          </a:p>
          <a:p>
            <a:endParaRPr lang="en-US" dirty="0"/>
          </a:p>
          <a:p>
            <a:r>
              <a:rPr lang="hu-HU" dirty="0" smtClean="0"/>
              <a:t>Előnyök</a:t>
            </a:r>
            <a:r>
              <a:rPr lang="en-US" dirty="0" smtClean="0"/>
              <a:t>:</a:t>
            </a:r>
          </a:p>
          <a:p>
            <a:pPr lvl="1"/>
            <a:r>
              <a:rPr lang="hu-HU" sz="2800" dirty="0" smtClean="0">
                <a:solidFill>
                  <a:prstClr val="black"/>
                </a:solidFill>
              </a:rPr>
              <a:t> </a:t>
            </a:r>
            <a:r>
              <a:rPr lang="en-US" sz="2800" dirty="0" smtClean="0">
                <a:solidFill>
                  <a:prstClr val="black"/>
                </a:solidFill>
              </a:rPr>
              <a:t>N</a:t>
            </a:r>
            <a:r>
              <a:rPr lang="hu-HU" sz="2800" dirty="0" err="1" smtClean="0">
                <a:solidFill>
                  <a:prstClr val="black"/>
                </a:solidFill>
              </a:rPr>
              <a:t>incs</a:t>
            </a:r>
            <a:r>
              <a:rPr lang="en-US" sz="2800" dirty="0" smtClean="0">
                <a:solidFill>
                  <a:prstClr val="black"/>
                </a:solidFill>
              </a:rPr>
              <a:t> </a:t>
            </a:r>
            <a:r>
              <a:rPr lang="en-US" sz="2800" dirty="0" err="1" smtClean="0">
                <a:solidFill>
                  <a:prstClr val="black"/>
                </a:solidFill>
              </a:rPr>
              <a:t>negat</a:t>
            </a:r>
            <a:r>
              <a:rPr lang="hu-HU" sz="2800" dirty="0" smtClean="0">
                <a:solidFill>
                  <a:prstClr val="black"/>
                </a:solidFill>
              </a:rPr>
              <a:t>ív</a:t>
            </a:r>
            <a:r>
              <a:rPr lang="en-US" sz="2800" dirty="0" smtClean="0">
                <a:solidFill>
                  <a:prstClr val="black"/>
                </a:solidFill>
              </a:rPr>
              <a:t> </a:t>
            </a:r>
            <a:r>
              <a:rPr lang="hu-HU" sz="2800" dirty="0" smtClean="0">
                <a:solidFill>
                  <a:prstClr val="black"/>
                </a:solidFill>
              </a:rPr>
              <a:t>értékű </a:t>
            </a:r>
            <a:r>
              <a:rPr lang="hu-HU" sz="2800" dirty="0" err="1" smtClean="0">
                <a:solidFill>
                  <a:prstClr val="black"/>
                </a:solidFill>
              </a:rPr>
              <a:t>színk</a:t>
            </a:r>
            <a:r>
              <a:rPr lang="en-US" sz="2800" dirty="0" err="1" smtClean="0">
                <a:solidFill>
                  <a:prstClr val="black"/>
                </a:solidFill>
              </a:rPr>
              <a:t>oordin</a:t>
            </a:r>
            <a:r>
              <a:rPr lang="hu-HU" sz="2800" dirty="0" err="1" smtClean="0">
                <a:solidFill>
                  <a:prstClr val="black"/>
                </a:solidFill>
              </a:rPr>
              <a:t>áta</a:t>
            </a:r>
            <a:endParaRPr lang="hu-HU" sz="2800" dirty="0"/>
          </a:p>
          <a:p>
            <a:pPr lvl="1"/>
            <a:r>
              <a:rPr lang="hu-HU" sz="2800" dirty="0" smtClean="0">
                <a:solidFill>
                  <a:prstClr val="black"/>
                </a:solidFill>
              </a:rPr>
              <a:t> Az</a:t>
            </a:r>
            <a:r>
              <a:rPr lang="en-US" sz="2800" dirty="0" smtClean="0">
                <a:solidFill>
                  <a:prstClr val="black"/>
                </a:solidFill>
              </a:rPr>
              <a:t> </a:t>
            </a:r>
            <a:r>
              <a:rPr lang="en-US" sz="2800" i="1" dirty="0" smtClean="0">
                <a:solidFill>
                  <a:prstClr val="black"/>
                </a:solidFill>
                <a:latin typeface="Cambria Math" panose="02040503050406030204" pitchFamily="18" charset="0"/>
                <a:ea typeface="Cambria Math" panose="02040503050406030204" pitchFamily="18" charset="0"/>
              </a:rPr>
              <a:t>Y</a:t>
            </a:r>
            <a:r>
              <a:rPr lang="en-US" sz="2800" dirty="0" smtClean="0">
                <a:solidFill>
                  <a:prstClr val="black"/>
                </a:solidFill>
              </a:rPr>
              <a:t> </a:t>
            </a:r>
            <a:r>
              <a:rPr lang="hu-HU" sz="2800" dirty="0" smtClean="0">
                <a:solidFill>
                  <a:prstClr val="black"/>
                </a:solidFill>
              </a:rPr>
              <a:t> koordináta közvetlenül adja világosság értékét</a:t>
            </a:r>
            <a:endParaRPr lang="en-US" sz="2800" dirty="0" smtClean="0">
              <a:solidFill>
                <a:prstClr val="black"/>
              </a:solidFill>
            </a:endParaRPr>
          </a:p>
          <a:p>
            <a:pPr lvl="1"/>
            <a:r>
              <a:rPr lang="en-US" sz="2800" dirty="0">
                <a:solidFill>
                  <a:prstClr val="black"/>
                </a:solidFill>
              </a:rPr>
              <a:t> </a:t>
            </a:r>
            <a:r>
              <a:rPr lang="hu-HU" sz="2800" dirty="0">
                <a:solidFill>
                  <a:prstClr val="black"/>
                </a:solidFill>
              </a:rPr>
              <a:t>Az </a:t>
            </a:r>
            <a:r>
              <a:rPr lang="en-US" sz="2800" i="1" dirty="0" err="1">
                <a:solidFill>
                  <a:prstClr val="black"/>
                </a:solidFill>
                <a:latin typeface="Cambria Math" panose="02040503050406030204" pitchFamily="18" charset="0"/>
                <a:ea typeface="Cambria Math" panose="02040503050406030204" pitchFamily="18" charset="0"/>
              </a:rPr>
              <a:t>x</a:t>
            </a:r>
            <a:r>
              <a:rPr lang="en-US" sz="2800" dirty="0" err="1">
                <a:solidFill>
                  <a:prstClr val="black"/>
                </a:solidFill>
                <a:latin typeface="Times New Roman" panose="02020603050405020304" pitchFamily="18" charset="0"/>
                <a:cs typeface="Times New Roman" panose="02020603050405020304" pitchFamily="18" charset="0"/>
              </a:rPr>
              <a:t>˗</a:t>
            </a:r>
            <a:r>
              <a:rPr lang="en-US" sz="2800" i="1" dirty="0" err="1">
                <a:solidFill>
                  <a:prstClr val="black"/>
                </a:solidFill>
                <a:latin typeface="Cambria Math" panose="02040503050406030204" pitchFamily="18" charset="0"/>
                <a:ea typeface="Cambria Math" panose="02040503050406030204" pitchFamily="18" charset="0"/>
                <a:cs typeface="Times New Roman" panose="02020603050405020304" pitchFamily="18" charset="0"/>
              </a:rPr>
              <a:t>y</a:t>
            </a:r>
            <a:r>
              <a:rPr lang="en-US" sz="2800" dirty="0">
                <a:solidFill>
                  <a:prstClr val="black"/>
                </a:solidFill>
                <a:latin typeface="Times New Roman" panose="02020603050405020304" pitchFamily="18" charset="0"/>
                <a:cs typeface="Times New Roman" panose="02020603050405020304" pitchFamily="18" charset="0"/>
              </a:rPr>
              <a:t> </a:t>
            </a:r>
            <a:r>
              <a:rPr lang="en-US" sz="2800" dirty="0">
                <a:solidFill>
                  <a:prstClr val="black"/>
                </a:solidFill>
                <a:cs typeface="Times New Roman" panose="02020603050405020304" pitchFamily="18" charset="0"/>
              </a:rPr>
              <a:t> </a:t>
            </a:r>
            <a:r>
              <a:rPr lang="hu-HU" sz="2800" dirty="0">
                <a:solidFill>
                  <a:prstClr val="black"/>
                </a:solidFill>
                <a:cs typeface="Times New Roman" panose="02020603050405020304" pitchFamily="18" charset="0"/>
              </a:rPr>
              <a:t>síkon az összes szín ábrázolható</a:t>
            </a:r>
            <a:endParaRPr lang="en-US" dirty="0" smtClean="0"/>
          </a:p>
          <a:p>
            <a:endParaRPr lang="en-US" dirty="0"/>
          </a:p>
          <a:p>
            <a:endParaRPr lang="en-US" dirty="0" smtClean="0"/>
          </a:p>
          <a:p>
            <a:endParaRPr lang="en-US" dirty="0"/>
          </a:p>
        </p:txBody>
      </p:sp>
      <p:pic>
        <p:nvPicPr>
          <p:cNvPr id="5" name="Kép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6" name="Object 5"/>
          <p:cNvGraphicFramePr>
            <a:graphicFrameLocks noChangeAspect="1"/>
          </p:cNvGraphicFramePr>
          <p:nvPr>
            <p:extLst/>
          </p:nvPr>
        </p:nvGraphicFramePr>
        <p:xfrm>
          <a:off x="259744" y="3429000"/>
          <a:ext cx="7915276" cy="793750"/>
        </p:xfrm>
        <a:graphic>
          <a:graphicData uri="http://schemas.openxmlformats.org/presentationml/2006/ole">
            <mc:AlternateContent xmlns:mc="http://schemas.openxmlformats.org/markup-compatibility/2006">
              <mc:Choice xmlns:v="urn:schemas-microsoft-com:vml" Requires="v">
                <p:oleObj spid="_x0000_s9242" name="Equation" r:id="rId4" imgW="3924000" imgH="393480" progId="Equation.3">
                  <p:embed/>
                </p:oleObj>
              </mc:Choice>
              <mc:Fallback>
                <p:oleObj name="Equation" r:id="rId4" imgW="3924000" imgH="393480" progId="Equation.3">
                  <p:embed/>
                  <p:pic>
                    <p:nvPicPr>
                      <p:cNvPr id="0" name=""/>
                      <p:cNvPicPr>
                        <a:picLocks noChangeAspect="1" noChangeArrowheads="1"/>
                      </p:cNvPicPr>
                      <p:nvPr/>
                    </p:nvPicPr>
                    <p:blipFill>
                      <a:blip r:embed="rId5"/>
                      <a:srcRect/>
                      <a:stretch>
                        <a:fillRect/>
                      </a:stretch>
                    </p:blipFill>
                    <p:spPr bwMode="auto">
                      <a:xfrm>
                        <a:off x="259744" y="3429000"/>
                        <a:ext cx="7915276" cy="7937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5180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8600"/>
            <a:ext cx="8370512" cy="990600"/>
          </a:xfrm>
        </p:spPr>
        <p:txBody>
          <a:bodyPr/>
          <a:lstStyle/>
          <a:p>
            <a:r>
              <a:rPr lang="hu-HU" dirty="0"/>
              <a:t>Színkeverés és színmérés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p>
        </p:txBody>
      </p:sp>
      <p:sp>
        <p:nvSpPr>
          <p:cNvPr id="4" name="Content Placeholder 3"/>
          <p:cNvSpPr>
            <a:spLocks noGrp="1"/>
          </p:cNvSpPr>
          <p:nvPr>
            <p:ph sz="quarter" idx="1"/>
          </p:nvPr>
        </p:nvSpPr>
        <p:spPr>
          <a:xfrm>
            <a:off x="6084168" y="1653432"/>
            <a:ext cx="3021689" cy="4752528"/>
          </a:xfrm>
        </p:spPr>
        <p:txBody>
          <a:bodyPr>
            <a:normAutofit/>
          </a:bodyPr>
          <a:lstStyle/>
          <a:p>
            <a:pPr marL="0" indent="0">
              <a:spcAft>
                <a:spcPts val="1800"/>
              </a:spcAft>
              <a:buNone/>
            </a:pPr>
            <a:r>
              <a:rPr lang="hu-HU" dirty="0" smtClean="0"/>
              <a:t>A CIE színdiagram</a:t>
            </a:r>
          </a:p>
          <a:p>
            <a:r>
              <a:rPr lang="hu-HU" sz="2400" dirty="0" smtClean="0"/>
              <a:t>Fehér szín: </a:t>
            </a:r>
            <a:endParaRPr lang="en-US" sz="2400" dirty="0" smtClean="0"/>
          </a:p>
          <a:p>
            <a:pPr marL="0" indent="0">
              <a:buNone/>
            </a:pPr>
            <a:endParaRPr lang="en-US" sz="2400" dirty="0" smtClean="0"/>
          </a:p>
          <a:p>
            <a:pPr>
              <a:spcBef>
                <a:spcPts val="1200"/>
              </a:spcBef>
            </a:pPr>
            <a:r>
              <a:rPr lang="hu-HU" sz="2400" dirty="0"/>
              <a:t>Másodlagos színek:</a:t>
            </a:r>
          </a:p>
          <a:p>
            <a:pPr lvl="1"/>
            <a:r>
              <a:rPr lang="hu-HU" sz="2100" b="1" dirty="0">
                <a:solidFill>
                  <a:srgbClr val="FF0000"/>
                </a:solidFill>
              </a:rPr>
              <a:t>R</a:t>
            </a:r>
            <a:r>
              <a:rPr lang="hu-HU" sz="2100" dirty="0"/>
              <a:t>+</a:t>
            </a:r>
            <a:r>
              <a:rPr lang="hu-HU" sz="2100" b="1" dirty="0">
                <a:solidFill>
                  <a:srgbClr val="3333FF"/>
                </a:solidFill>
              </a:rPr>
              <a:t>B</a:t>
            </a:r>
            <a:r>
              <a:rPr lang="en-US" sz="2100" dirty="0"/>
              <a:t>=</a:t>
            </a:r>
            <a:r>
              <a:rPr lang="hu-HU" sz="2100" b="1" dirty="0" smtClean="0">
                <a:solidFill>
                  <a:srgbClr val="CC00CC"/>
                </a:solidFill>
              </a:rPr>
              <a:t>M</a:t>
            </a:r>
            <a:r>
              <a:rPr lang="en-US" sz="2100" b="1" dirty="0" smtClean="0">
                <a:solidFill>
                  <a:srgbClr val="CC00CC"/>
                </a:solidFill>
              </a:rPr>
              <a:t>a</a:t>
            </a:r>
            <a:r>
              <a:rPr lang="hu-HU" sz="2100" dirty="0" smtClean="0"/>
              <a:t> </a:t>
            </a:r>
            <a:r>
              <a:rPr lang="hu-HU" sz="2100" dirty="0"/>
              <a:t>(</a:t>
            </a:r>
            <a:r>
              <a:rPr lang="hu-HU" sz="2100" dirty="0" err="1"/>
              <a:t>magenta</a:t>
            </a:r>
            <a:r>
              <a:rPr lang="hu-HU" sz="2100" dirty="0"/>
              <a:t>)</a:t>
            </a:r>
          </a:p>
          <a:p>
            <a:pPr lvl="1"/>
            <a:r>
              <a:rPr lang="hu-HU" sz="2100" b="1" dirty="0">
                <a:solidFill>
                  <a:srgbClr val="FF0000"/>
                </a:solidFill>
              </a:rPr>
              <a:t>R</a:t>
            </a:r>
            <a:r>
              <a:rPr lang="hu-HU" sz="2100" dirty="0"/>
              <a:t>+</a:t>
            </a:r>
            <a:r>
              <a:rPr lang="hu-HU" sz="2100" b="1" dirty="0">
                <a:solidFill>
                  <a:srgbClr val="00FF00"/>
                </a:solidFill>
              </a:rPr>
              <a:t>G</a:t>
            </a:r>
            <a:r>
              <a:rPr lang="en-US" sz="2100" dirty="0"/>
              <a:t>=</a:t>
            </a:r>
            <a:r>
              <a:rPr lang="hu-HU" sz="2100" b="1" dirty="0">
                <a:solidFill>
                  <a:srgbClr val="FFFF00"/>
                </a:solidFill>
              </a:rPr>
              <a:t>Y</a:t>
            </a:r>
            <a:r>
              <a:rPr lang="hu-HU" sz="2100" dirty="0"/>
              <a:t> </a:t>
            </a:r>
            <a:r>
              <a:rPr lang="en-US" sz="2100" dirty="0" smtClean="0"/>
              <a:t>  </a:t>
            </a:r>
            <a:r>
              <a:rPr lang="hu-HU" sz="2100" dirty="0" smtClean="0"/>
              <a:t>(</a:t>
            </a:r>
            <a:r>
              <a:rPr lang="hu-HU" sz="2100" dirty="0"/>
              <a:t>sárga)</a:t>
            </a:r>
          </a:p>
          <a:p>
            <a:pPr lvl="1"/>
            <a:r>
              <a:rPr lang="hu-HU" sz="2100" b="1" dirty="0">
                <a:solidFill>
                  <a:srgbClr val="3333FF"/>
                </a:solidFill>
              </a:rPr>
              <a:t>B</a:t>
            </a:r>
            <a:r>
              <a:rPr lang="hu-HU" sz="2100" dirty="0"/>
              <a:t>+</a:t>
            </a:r>
            <a:r>
              <a:rPr lang="hu-HU" sz="2100" b="1" dirty="0">
                <a:solidFill>
                  <a:srgbClr val="00FF00"/>
                </a:solidFill>
              </a:rPr>
              <a:t>G</a:t>
            </a:r>
            <a:r>
              <a:rPr lang="en-US" sz="2100" dirty="0"/>
              <a:t>=</a:t>
            </a:r>
            <a:r>
              <a:rPr lang="hu-HU" sz="2100" b="1" dirty="0" smtClean="0">
                <a:solidFill>
                  <a:srgbClr val="00FFFF"/>
                </a:solidFill>
              </a:rPr>
              <a:t>C</a:t>
            </a:r>
            <a:r>
              <a:rPr lang="en-US" sz="2100" b="1" dirty="0" smtClean="0">
                <a:solidFill>
                  <a:srgbClr val="00FFFF"/>
                </a:solidFill>
              </a:rPr>
              <a:t>y</a:t>
            </a:r>
            <a:r>
              <a:rPr lang="hu-HU" sz="2100" dirty="0" smtClean="0"/>
              <a:t> </a:t>
            </a:r>
            <a:r>
              <a:rPr lang="hu-HU" sz="2100" dirty="0"/>
              <a:t>(cián</a:t>
            </a:r>
            <a:r>
              <a:rPr lang="hu-HU" sz="2100" dirty="0" smtClean="0"/>
              <a:t>)</a:t>
            </a:r>
            <a:endParaRPr lang="en-US" sz="2400" dirty="0" smtClean="0"/>
          </a:p>
          <a:p>
            <a:pPr>
              <a:spcBef>
                <a:spcPts val="1800"/>
              </a:spcBef>
            </a:pPr>
            <a:r>
              <a:rPr lang="hu-HU" sz="2400" dirty="0" smtClean="0"/>
              <a:t>Színtartalom:</a:t>
            </a:r>
            <a:br>
              <a:rPr lang="hu-HU" sz="2400" dirty="0" smtClean="0"/>
            </a:br>
            <a:r>
              <a:rPr lang="hu-HU" sz="2400" dirty="0" smtClean="0"/>
              <a:t>(telítettség)</a:t>
            </a:r>
            <a:endParaRPr lang="en-US" sz="2400" dirty="0" smtClean="0"/>
          </a:p>
          <a:p>
            <a:pPr marL="0" indent="0">
              <a:buNone/>
            </a:pPr>
            <a:endParaRPr lang="en-US" sz="2400" dirty="0"/>
          </a:p>
        </p:txBody>
      </p:sp>
      <p:pic>
        <p:nvPicPr>
          <p:cNvPr id="5" name="Kép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10" name="Picture 9"/>
          <p:cNvPicPr>
            <a:picLocks noChangeAspect="1"/>
          </p:cNvPicPr>
          <p:nvPr/>
        </p:nvPicPr>
        <p:blipFill>
          <a:blip r:embed="rId3"/>
          <a:stretch>
            <a:fillRect/>
          </a:stretch>
        </p:blipFill>
        <p:spPr>
          <a:xfrm>
            <a:off x="-31098" y="1677273"/>
            <a:ext cx="6187274" cy="5180727"/>
          </a:xfrm>
          <a:prstGeom prst="rect">
            <a:avLst/>
          </a:prstGeom>
        </p:spPr>
      </p:pic>
      <p:pic>
        <p:nvPicPr>
          <p:cNvPr id="8" name="Picture 7"/>
          <p:cNvPicPr>
            <a:picLocks noChangeAspect="1"/>
          </p:cNvPicPr>
          <p:nvPr/>
        </p:nvPicPr>
        <p:blipFill>
          <a:blip r:embed="rId4"/>
          <a:stretch>
            <a:fillRect/>
          </a:stretch>
        </p:blipFill>
        <p:spPr>
          <a:xfrm>
            <a:off x="6233858" y="2907111"/>
            <a:ext cx="2794317" cy="310480"/>
          </a:xfrm>
          <a:prstGeom prst="rect">
            <a:avLst/>
          </a:prstGeom>
        </p:spPr>
      </p:pic>
      <p:cxnSp>
        <p:nvCxnSpPr>
          <p:cNvPr id="14" name="Straight Connector 13"/>
          <p:cNvCxnSpPr/>
          <p:nvPr/>
        </p:nvCxnSpPr>
        <p:spPr>
          <a:xfrm flipV="1">
            <a:off x="2195736" y="4267636"/>
            <a:ext cx="1008112" cy="7455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27784" y="4653136"/>
            <a:ext cx="45719" cy="4571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p:cNvSpPr/>
          <p:nvPr/>
        </p:nvSpPr>
        <p:spPr>
          <a:xfrm rot="-7560000" flipH="1">
            <a:off x="2298356" y="4502658"/>
            <a:ext cx="186950" cy="547801"/>
          </a:xfrm>
          <a:prstGeom prst="leftBrace">
            <a:avLst>
              <a:gd name="adj1" fmla="val 8333"/>
              <a:gd name="adj2" fmla="val 5144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3240000">
            <a:off x="2662662" y="4092874"/>
            <a:ext cx="172284" cy="121195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2699792" y="4722018"/>
            <a:ext cx="175444" cy="276999"/>
          </a:xfrm>
          <a:prstGeom prst="rect">
            <a:avLst/>
          </a:prstGeom>
          <a:noFill/>
        </p:spPr>
        <p:txBody>
          <a:bodyPr wrap="square" rtlCol="0">
            <a:spAutoFit/>
          </a:bodyPr>
          <a:lstStyle/>
          <a:p>
            <a:r>
              <a:rPr lang="en-US" sz="1200" i="1" dirty="0" smtClean="0">
                <a:latin typeface="Times New Roman" panose="02020603050405020304" pitchFamily="18" charset="0"/>
                <a:cs typeface="Times New Roman" panose="02020603050405020304" pitchFamily="18" charset="0"/>
              </a:rPr>
              <a:t>b</a:t>
            </a:r>
            <a:endParaRPr lang="en-US" sz="1200" i="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150865" y="4497571"/>
            <a:ext cx="175444" cy="276999"/>
          </a:xfrm>
          <a:prstGeom prst="rect">
            <a:avLst/>
          </a:prstGeom>
          <a:noFill/>
        </p:spPr>
        <p:txBody>
          <a:bodyPr wrap="square" rtlCol="0">
            <a:spAutoFit/>
          </a:bodyPr>
          <a:lstStyle/>
          <a:p>
            <a:r>
              <a:rPr lang="en-US" sz="1200" i="1" dirty="0" smtClean="0">
                <a:latin typeface="Times New Roman" panose="02020603050405020304" pitchFamily="18" charset="0"/>
                <a:cs typeface="Times New Roman" panose="02020603050405020304" pitchFamily="18" charset="0"/>
              </a:rPr>
              <a:t>a</a:t>
            </a:r>
            <a:endParaRPr lang="en-US" sz="1200" i="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347276" y="3972341"/>
            <a:ext cx="1906713" cy="269304"/>
          </a:xfrm>
          <a:prstGeom prst="rect">
            <a:avLst/>
          </a:prstGeom>
          <a:noFill/>
        </p:spPr>
        <p:txBody>
          <a:bodyPr wrap="square" rtlCol="0">
            <a:spAutoFit/>
          </a:bodyPr>
          <a:lstStyle/>
          <a:p>
            <a:r>
              <a:rPr lang="hu-HU" sz="1150" b="1" dirty="0" smtClean="0">
                <a:sym typeface="Symbol" panose="05050102010706020507" pitchFamily="18" charset="2"/>
              </a:rPr>
              <a:t></a:t>
            </a:r>
            <a:r>
              <a:rPr lang="hu-HU" sz="1150" b="1" baseline="-25000" dirty="0" smtClean="0">
                <a:latin typeface="Times New Roman" panose="02020603050405020304" pitchFamily="18" charset="0"/>
                <a:cs typeface="Times New Roman" panose="02020603050405020304" pitchFamily="18" charset="0"/>
                <a:sym typeface="Symbol" panose="05050102010706020507" pitchFamily="18" charset="2"/>
              </a:rPr>
              <a:t>d</a:t>
            </a:r>
            <a:r>
              <a:rPr lang="hu-HU" sz="1150" b="1" dirty="0" smtClean="0">
                <a:latin typeface="Times New Roman" panose="02020603050405020304" pitchFamily="18" charset="0"/>
                <a:cs typeface="Times New Roman" panose="02020603050405020304" pitchFamily="18" charset="0"/>
                <a:sym typeface="Symbol" panose="05050102010706020507" pitchFamily="18" charset="2"/>
              </a:rPr>
              <a:t> (</a:t>
            </a:r>
            <a:r>
              <a:rPr lang="hu-HU" sz="1150" b="1" dirty="0" smtClean="0">
                <a:latin typeface="Times New Roman" panose="02020603050405020304" pitchFamily="18" charset="0"/>
                <a:cs typeface="Times New Roman" panose="02020603050405020304" pitchFamily="18" charset="0"/>
              </a:rPr>
              <a:t>domináns hullámhossz)</a:t>
            </a:r>
            <a:endParaRPr lang="en-US" sz="115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stretch>
            <a:fillRect/>
          </a:stretch>
        </p:blipFill>
        <p:spPr>
          <a:xfrm>
            <a:off x="8120857" y="5229200"/>
            <a:ext cx="1023143" cy="370704"/>
          </a:xfrm>
          <a:prstGeom prst="rect">
            <a:avLst/>
          </a:prstGeom>
        </p:spPr>
      </p:pic>
    </p:spTree>
    <p:extLst>
      <p:ext uri="{BB962C8B-B14F-4D97-AF65-F5344CB8AC3E}">
        <p14:creationId xmlns:p14="http://schemas.microsoft.com/office/powerpoint/2010/main" val="52579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9" grpId="0" animBg="1"/>
      <p:bldP spid="11" grpId="0"/>
      <p:bldP spid="16"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197407" y="1684660"/>
            <a:ext cx="8785225" cy="5040560"/>
          </a:xfrm>
        </p:spPr>
        <p:txBody>
          <a:bodyPr/>
          <a:lstStyle/>
          <a:p>
            <a:pPr marL="0" indent="0" eaLnBrk="1" hangingPunct="1">
              <a:buFontTx/>
              <a:buNone/>
            </a:pPr>
            <a:r>
              <a:rPr lang="hu-HU" altLang="en-US" sz="2800" b="1" dirty="0" smtClean="0">
                <a:solidFill>
                  <a:srgbClr val="CC0000"/>
                </a:solidFill>
              </a:rPr>
              <a:t>Az emberi szem felbontóképessége és a kínai nagy fal</a:t>
            </a:r>
            <a:endParaRPr lang="en-US" altLang="en-US" sz="2800" b="1" dirty="0" smtClean="0">
              <a:solidFill>
                <a:srgbClr val="CC0000"/>
              </a:solidFill>
            </a:endParaRPr>
          </a:p>
          <a:p>
            <a:pPr marL="0" indent="0" eaLnBrk="1" hangingPunct="1">
              <a:buFontTx/>
              <a:buNone/>
            </a:pPr>
            <a:r>
              <a:rPr lang="hu-HU" altLang="en-US" sz="2400" dirty="0" smtClean="0"/>
              <a:t>Közismert állítás, hogy a kínai nagy fal (</a:t>
            </a:r>
            <a:r>
              <a:rPr lang="ja-JP" altLang="en-US" sz="2400" dirty="0" smtClean="0">
                <a:ea typeface="ＭＳ Ｐゴシック" panose="020B0600070205080204" pitchFamily="34" charset="-128"/>
              </a:rPr>
              <a:t>長城</a:t>
            </a:r>
            <a:r>
              <a:rPr lang="hu-HU" altLang="en-US" sz="2400" dirty="0" smtClean="0"/>
              <a:t>) az egyetlen ember alkotta építmény, ami a világűrből is látszik. Az emberi szem felbontóképességéről tanultak alapján döntse el, hogy ez az állítás igaz-e vagy hamis.</a:t>
            </a:r>
            <a:endParaRPr lang="en-US" altLang="en-US" dirty="0" smtClean="0"/>
          </a:p>
          <a:p>
            <a:pPr marL="0" indent="0" eaLnBrk="1" hangingPunct="1">
              <a:buFontTx/>
              <a:buNone/>
            </a:pPr>
            <a:r>
              <a:rPr lang="hu-HU" altLang="en-US" sz="2400" dirty="0" smtClean="0"/>
              <a:t>Segítség</a:t>
            </a:r>
            <a:r>
              <a:rPr lang="en-US" altLang="en-US" sz="2400" dirty="0" smtClean="0"/>
              <a:t>: </a:t>
            </a:r>
            <a:r>
              <a:rPr lang="hu-HU" altLang="en-US" sz="2400" dirty="0" smtClean="0"/>
              <a:t>A Föld körül keringő űrhajók átlagos felszíntől mért távolsága kb.</a:t>
            </a:r>
            <a:r>
              <a:rPr lang="en-US" altLang="en-US" sz="2400" dirty="0" smtClean="0">
                <a:cs typeface="Arial" panose="020B0604020202020204" pitchFamily="34" charset="0"/>
              </a:rPr>
              <a:t> 300 km, </a:t>
            </a:r>
            <a:r>
              <a:rPr lang="hu-HU" altLang="en-US" sz="2400" dirty="0" smtClean="0">
                <a:cs typeface="Arial" panose="020B0604020202020204" pitchFamily="34" charset="0"/>
              </a:rPr>
              <a:t>az emberi szem felbontóképessége pedig nagyjából 2 ívperc.</a:t>
            </a:r>
          </a:p>
          <a:p>
            <a:pPr marL="0" indent="0" eaLnBrk="1" hangingPunct="1">
              <a:buFontTx/>
              <a:buNone/>
            </a:pPr>
            <a:endParaRPr lang="hu-HU" altLang="en-US" sz="2400" dirty="0" smtClean="0">
              <a:cs typeface="Arial" panose="020B0604020202020204" pitchFamily="34" charset="0"/>
            </a:endParaRPr>
          </a:p>
          <a:p>
            <a:pPr marL="0" indent="0" eaLnBrk="1" hangingPunct="1">
              <a:buFontTx/>
              <a:buNone/>
            </a:pPr>
            <a:endParaRPr lang="en-US" altLang="en-US" sz="2400" dirty="0" smtClean="0">
              <a:cs typeface="Arial" panose="020B0604020202020204" pitchFamily="34" charset="0"/>
            </a:endParaRPr>
          </a:p>
        </p:txBody>
      </p:sp>
      <p:sp>
        <p:nvSpPr>
          <p:cNvPr id="3" name="Title 1"/>
          <p:cNvSpPr>
            <a:spLocks noGrp="1"/>
          </p:cNvSpPr>
          <p:nvPr>
            <p:ph type="title"/>
          </p:nvPr>
        </p:nvSpPr>
        <p:spPr>
          <a:xfrm>
            <a:off x="395536" y="228600"/>
            <a:ext cx="8370512" cy="990600"/>
          </a:xfrm>
        </p:spPr>
        <p:txBody>
          <a:bodyPr/>
          <a:lstStyle/>
          <a:p>
            <a:r>
              <a:rPr lang="hu-HU" dirty="0" smtClean="0"/>
              <a:t>Feladat</a:t>
            </a:r>
            <a:endParaRPr lang="en-US" dirty="0"/>
          </a:p>
        </p:txBody>
      </p:sp>
      <p:pic>
        <p:nvPicPr>
          <p:cNvPr id="4" name="Kép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6" name="Rectangle 4"/>
          <p:cNvSpPr>
            <a:spLocks noChangeArrowheads="1"/>
          </p:cNvSpPr>
          <p:nvPr/>
        </p:nvSpPr>
        <p:spPr bwMode="auto">
          <a:xfrm>
            <a:off x="0" y="-161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78152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 calcmode="lin" valueType="num">
                                      <p:cBhvr additive="base">
                                        <p:cTn id="7"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hírközlés célja, </a:t>
            </a:r>
            <a:r>
              <a:rPr lang="hu-HU" dirty="0" smtClean="0"/>
              <a:t>modellje</a:t>
            </a:r>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9" name="Diagram 8"/>
          <p:cNvGraphicFramePr/>
          <p:nvPr>
            <p:extLst>
              <p:ext uri="{D42A27DB-BD31-4B8C-83A1-F6EECF244321}">
                <p14:modId xmlns:p14="http://schemas.microsoft.com/office/powerpoint/2010/main" val="1660970841"/>
              </p:ext>
            </p:extLst>
          </p:nvPr>
        </p:nvGraphicFramePr>
        <p:xfrm>
          <a:off x="2987824" y="1700808"/>
          <a:ext cx="3444123"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Balra nyíl feliratnak 9"/>
          <p:cNvSpPr/>
          <p:nvPr/>
        </p:nvSpPr>
        <p:spPr>
          <a:xfrm>
            <a:off x="6431947" y="3789040"/>
            <a:ext cx="1584176" cy="720080"/>
          </a:xfrm>
          <a:prstGeom prst="leftArrowCallout">
            <a:avLst>
              <a:gd name="adj1" fmla="val 25812"/>
              <a:gd name="adj2" fmla="val 27016"/>
              <a:gd name="adj3" fmla="val 37094"/>
              <a:gd name="adj4" fmla="val 7597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b="1" dirty="0" smtClean="0">
                <a:solidFill>
                  <a:schemeClr val="tx1"/>
                </a:solidFill>
              </a:rPr>
              <a:t>Zaj</a:t>
            </a:r>
            <a:endParaRPr lang="hu-HU" b="1" dirty="0">
              <a:solidFill>
                <a:schemeClr val="tx1"/>
              </a:solidFill>
            </a:endParaRPr>
          </a:p>
        </p:txBody>
      </p:sp>
      <p:sp>
        <p:nvSpPr>
          <p:cNvPr id="12" name="Szövegdoboz 11"/>
          <p:cNvSpPr txBox="1"/>
          <p:nvPr/>
        </p:nvSpPr>
        <p:spPr>
          <a:xfrm>
            <a:off x="2051720" y="2060848"/>
            <a:ext cx="1063304" cy="461665"/>
          </a:xfrm>
          <a:prstGeom prst="rect">
            <a:avLst/>
          </a:prstGeom>
          <a:noFill/>
        </p:spPr>
        <p:txBody>
          <a:bodyPr wrap="none" rtlCol="0">
            <a:spAutoFit/>
          </a:bodyPr>
          <a:lstStyle/>
          <a:p>
            <a:r>
              <a:rPr lang="hu-HU" sz="2400" b="1" dirty="0" smtClean="0"/>
              <a:t>Üzenet</a:t>
            </a:r>
            <a:endParaRPr lang="hu-HU" sz="2400" b="1" dirty="0"/>
          </a:p>
        </p:txBody>
      </p:sp>
      <p:sp>
        <p:nvSpPr>
          <p:cNvPr id="13" name="Szövegdoboz 12"/>
          <p:cNvSpPr txBox="1"/>
          <p:nvPr/>
        </p:nvSpPr>
        <p:spPr>
          <a:xfrm>
            <a:off x="2051720" y="5718447"/>
            <a:ext cx="1063304" cy="461665"/>
          </a:xfrm>
          <a:prstGeom prst="rect">
            <a:avLst/>
          </a:prstGeom>
          <a:noFill/>
        </p:spPr>
        <p:txBody>
          <a:bodyPr wrap="none" rtlCol="0">
            <a:spAutoFit/>
          </a:bodyPr>
          <a:lstStyle/>
          <a:p>
            <a:r>
              <a:rPr lang="hu-HU" sz="2400" b="1" dirty="0" smtClean="0"/>
              <a:t>Üzenet</a:t>
            </a:r>
            <a:endParaRPr lang="hu-HU" sz="2400" b="1" dirty="0"/>
          </a:p>
        </p:txBody>
      </p:sp>
      <p:sp>
        <p:nvSpPr>
          <p:cNvPr id="14" name="Szövegdoboz 13"/>
          <p:cNvSpPr txBox="1"/>
          <p:nvPr/>
        </p:nvSpPr>
        <p:spPr>
          <a:xfrm>
            <a:off x="2568271" y="3573016"/>
            <a:ext cx="546753" cy="461665"/>
          </a:xfrm>
          <a:prstGeom prst="rect">
            <a:avLst/>
          </a:prstGeom>
          <a:noFill/>
        </p:spPr>
        <p:txBody>
          <a:bodyPr wrap="none" rtlCol="0">
            <a:spAutoFit/>
          </a:bodyPr>
          <a:lstStyle/>
          <a:p>
            <a:r>
              <a:rPr lang="hu-HU" sz="2400" b="1" dirty="0" smtClean="0"/>
              <a:t>Jel</a:t>
            </a:r>
            <a:endParaRPr lang="hu-HU" sz="2400" b="1" dirty="0"/>
          </a:p>
        </p:txBody>
      </p:sp>
      <p:sp>
        <p:nvSpPr>
          <p:cNvPr id="15" name="Szövegdoboz 14"/>
          <p:cNvSpPr txBox="1"/>
          <p:nvPr/>
        </p:nvSpPr>
        <p:spPr>
          <a:xfrm>
            <a:off x="2568271" y="4293096"/>
            <a:ext cx="546753" cy="461665"/>
          </a:xfrm>
          <a:prstGeom prst="rect">
            <a:avLst/>
          </a:prstGeom>
          <a:noFill/>
        </p:spPr>
        <p:txBody>
          <a:bodyPr wrap="none" rtlCol="0">
            <a:spAutoFit/>
          </a:bodyPr>
          <a:lstStyle/>
          <a:p>
            <a:r>
              <a:rPr lang="hu-HU" sz="2400" b="1" dirty="0" smtClean="0"/>
              <a:t>Jel</a:t>
            </a:r>
            <a:endParaRPr lang="hu-HU" sz="2400" b="1" dirty="0"/>
          </a:p>
        </p:txBody>
      </p:sp>
      <p:sp>
        <p:nvSpPr>
          <p:cNvPr id="11" name="Szövegdoboz 10"/>
          <p:cNvSpPr txBox="1"/>
          <p:nvPr/>
        </p:nvSpPr>
        <p:spPr>
          <a:xfrm>
            <a:off x="2558461" y="2792368"/>
            <a:ext cx="556563" cy="461665"/>
          </a:xfrm>
          <a:prstGeom prst="rect">
            <a:avLst/>
          </a:prstGeom>
          <a:noFill/>
        </p:spPr>
        <p:txBody>
          <a:bodyPr wrap="none" rtlCol="0">
            <a:spAutoFit/>
          </a:bodyPr>
          <a:lstStyle/>
          <a:p>
            <a:r>
              <a:rPr lang="hu-HU" sz="2400" b="1" dirty="0" smtClean="0"/>
              <a:t>Hír</a:t>
            </a:r>
            <a:endParaRPr lang="hu-HU" sz="2400" b="1" dirty="0"/>
          </a:p>
        </p:txBody>
      </p:sp>
      <p:sp>
        <p:nvSpPr>
          <p:cNvPr id="16" name="Szövegdoboz 15"/>
          <p:cNvSpPr txBox="1"/>
          <p:nvPr/>
        </p:nvSpPr>
        <p:spPr>
          <a:xfrm>
            <a:off x="2558461" y="4986928"/>
            <a:ext cx="556563" cy="461665"/>
          </a:xfrm>
          <a:prstGeom prst="rect">
            <a:avLst/>
          </a:prstGeom>
          <a:noFill/>
        </p:spPr>
        <p:txBody>
          <a:bodyPr wrap="none" rtlCol="0">
            <a:spAutoFit/>
          </a:bodyPr>
          <a:lstStyle/>
          <a:p>
            <a:r>
              <a:rPr lang="hu-HU" sz="2400" b="1" dirty="0" smtClean="0"/>
              <a:t>Hír</a:t>
            </a:r>
            <a:endParaRPr lang="hu-HU" sz="2400" b="1"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
        <p:nvSpPr>
          <p:cNvPr id="17" name="Balra nyíl feliratnak 9"/>
          <p:cNvSpPr/>
          <p:nvPr/>
        </p:nvSpPr>
        <p:spPr>
          <a:xfrm>
            <a:off x="6434598" y="2330381"/>
            <a:ext cx="1584176" cy="720080"/>
          </a:xfrm>
          <a:prstGeom prst="leftArrowCallout">
            <a:avLst>
              <a:gd name="adj1" fmla="val 25812"/>
              <a:gd name="adj2" fmla="val 27016"/>
              <a:gd name="adj3" fmla="val 37094"/>
              <a:gd name="adj4" fmla="val 7597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b="1" dirty="0" smtClean="0">
                <a:solidFill>
                  <a:schemeClr val="tx1"/>
                </a:solidFill>
              </a:rPr>
              <a:t>Zaj</a:t>
            </a:r>
            <a:endParaRPr lang="hu-HU" b="1" dirty="0">
              <a:solidFill>
                <a:schemeClr val="tx1"/>
              </a:solidFill>
            </a:endParaRPr>
          </a:p>
        </p:txBody>
      </p:sp>
    </p:spTree>
    <p:extLst>
      <p:ext uri="{BB962C8B-B14F-4D97-AF65-F5344CB8AC3E}">
        <p14:creationId xmlns:p14="http://schemas.microsoft.com/office/powerpoint/2010/main" val="1440839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hírközlés célja, modellje</a:t>
            </a:r>
          </a:p>
        </p:txBody>
      </p:sp>
      <p:sp>
        <p:nvSpPr>
          <p:cNvPr id="3" name="Tartalom helye 2"/>
          <p:cNvSpPr>
            <a:spLocks noGrp="1"/>
          </p:cNvSpPr>
          <p:nvPr>
            <p:ph sz="quarter" idx="1"/>
          </p:nvPr>
        </p:nvSpPr>
        <p:spPr/>
        <p:txBody>
          <a:bodyPr/>
          <a:lstStyle/>
          <a:p>
            <a:r>
              <a:rPr lang="hu-HU" sz="3200" dirty="0">
                <a:latin typeface="Corbel" pitchFamily="34" charset="0"/>
              </a:rPr>
              <a:t>Üzenet: Továbbításra szánt adathalmaz</a:t>
            </a:r>
          </a:p>
          <a:p>
            <a:r>
              <a:rPr lang="hu-HU" sz="3200" dirty="0">
                <a:latin typeface="Corbel" pitchFamily="34" charset="0"/>
              </a:rPr>
              <a:t>Hír: Időfüggvénnyé alakított üzenet</a:t>
            </a:r>
          </a:p>
          <a:p>
            <a:r>
              <a:rPr lang="hu-HU" sz="3200" dirty="0">
                <a:latin typeface="Corbel" pitchFamily="34" charset="0"/>
              </a:rPr>
              <a:t>Jel: A hír </a:t>
            </a:r>
            <a:r>
              <a:rPr lang="hu-HU" sz="3200" dirty="0" smtClean="0">
                <a:latin typeface="Corbel" pitchFamily="34" charset="0"/>
              </a:rPr>
              <a:t>elektromos </a:t>
            </a:r>
            <a:r>
              <a:rPr lang="hu-HU" sz="3200" dirty="0">
                <a:latin typeface="Corbel" pitchFamily="34" charset="0"/>
              </a:rPr>
              <a:t>mása</a:t>
            </a:r>
          </a:p>
          <a:p>
            <a:r>
              <a:rPr lang="hu-HU" sz="3200" dirty="0">
                <a:latin typeface="Corbel" pitchFamily="34" charset="0"/>
              </a:rPr>
              <a:t>Zaj: Minden egyéb, amely az előzőek mellett nem kívánatos jelenségként fellép</a:t>
            </a:r>
          </a:p>
          <a:p>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5" name="Rectangle 6"/>
          <p:cNvSpPr>
            <a:spLocks noChangeArrowheads="1"/>
          </p:cNvSpPr>
          <p:nvPr/>
        </p:nvSpPr>
        <p:spPr bwMode="auto">
          <a:xfrm>
            <a:off x="251520" y="5169386"/>
            <a:ext cx="85681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hu-HU" sz="4000" b="1" dirty="0">
                <a:solidFill>
                  <a:srgbClr val="122B4A"/>
                </a:solidFill>
              </a:rPr>
              <a:t>Cél: VETT ÜZENET </a:t>
            </a:r>
            <a:r>
              <a:rPr lang="hu-HU" sz="4000" b="1" dirty="0" smtClean="0">
                <a:solidFill>
                  <a:srgbClr val="122B4A"/>
                </a:solidFill>
              </a:rPr>
              <a:t>= </a:t>
            </a:r>
            <a:r>
              <a:rPr lang="hu-HU" sz="4000" b="1" dirty="0">
                <a:solidFill>
                  <a:srgbClr val="122B4A"/>
                </a:solidFill>
              </a:rPr>
              <a:t>KÜLDÖTT ÜZENET</a:t>
            </a:r>
          </a:p>
        </p:txBody>
      </p:sp>
      <p:sp>
        <p:nvSpPr>
          <p:cNvPr id="6" name="Dia számának helye 5"/>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extLst>
      <p:ext uri="{BB962C8B-B14F-4D97-AF65-F5344CB8AC3E}">
        <p14:creationId xmlns:p14="http://schemas.microsoft.com/office/powerpoint/2010/main" val="71736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Mi lehet az üzenet ?</a:t>
            </a:r>
            <a:endParaRPr lang="hu-HU" dirty="0"/>
          </a:p>
        </p:txBody>
      </p:sp>
      <p:sp>
        <p:nvSpPr>
          <p:cNvPr id="3" name="Tartalom helye 2"/>
          <p:cNvSpPr>
            <a:spLocks noGrp="1"/>
          </p:cNvSpPr>
          <p:nvPr>
            <p:ph sz="quarter" idx="1"/>
          </p:nvPr>
        </p:nvSpPr>
        <p:spPr/>
        <p:txBody>
          <a:bodyPr/>
          <a:lstStyle/>
          <a:p>
            <a:pPr fontAlgn="base"/>
            <a:r>
              <a:rPr lang="hu-HU" sz="3600" dirty="0"/>
              <a:t>Beszéd</a:t>
            </a:r>
          </a:p>
          <a:p>
            <a:pPr fontAlgn="base"/>
            <a:r>
              <a:rPr lang="hu-HU" sz="3600" dirty="0"/>
              <a:t>Zene</a:t>
            </a:r>
          </a:p>
          <a:p>
            <a:pPr fontAlgn="base"/>
            <a:r>
              <a:rPr lang="hu-HU" sz="3600" dirty="0"/>
              <a:t>Szöveg</a:t>
            </a:r>
          </a:p>
          <a:p>
            <a:pPr fontAlgn="base"/>
            <a:r>
              <a:rPr lang="hu-HU" sz="3600" dirty="0"/>
              <a:t>Állókép</a:t>
            </a:r>
          </a:p>
          <a:p>
            <a:pPr fontAlgn="base"/>
            <a:r>
              <a:rPr lang="hu-HU" sz="3600" dirty="0"/>
              <a:t>Mozgókép</a:t>
            </a:r>
          </a:p>
          <a:p>
            <a:pPr fontAlgn="base"/>
            <a:r>
              <a:rPr lang="hu-HU" sz="3600" dirty="0"/>
              <a:t>Adat</a:t>
            </a:r>
          </a:p>
          <a:p>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6" name="Kép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084" y="1844824"/>
            <a:ext cx="3684292" cy="4382368"/>
          </a:xfrm>
          <a:prstGeom prst="rect">
            <a:avLst/>
          </a:prstGeom>
        </p:spPr>
      </p:pic>
      <p:sp>
        <p:nvSpPr>
          <p:cNvPr id="5" name="Dia számának helye 4"/>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3957344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Emberi érzékelés</a:t>
            </a:r>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4" name="Tartalom helye 3"/>
          <p:cNvSpPr>
            <a:spLocks noGrp="1"/>
          </p:cNvSpPr>
          <p:nvPr>
            <p:ph sz="quarter" idx="1"/>
          </p:nvPr>
        </p:nvSpPr>
        <p:spPr/>
        <p:txBody>
          <a:bodyPr>
            <a:normAutofit/>
          </a:bodyPr>
          <a:lstStyle/>
          <a:p>
            <a:r>
              <a:rPr lang="hu-HU" sz="4000" dirty="0" smtClean="0">
                <a:solidFill>
                  <a:srgbClr val="FF0000"/>
                </a:solidFill>
              </a:rPr>
              <a:t>Hallás</a:t>
            </a:r>
            <a:r>
              <a:rPr lang="hu-HU" sz="4000" dirty="0" smtClean="0"/>
              <a:t> (szokásos tartalom)</a:t>
            </a:r>
          </a:p>
          <a:p>
            <a:r>
              <a:rPr lang="hu-HU" sz="4000" dirty="0">
                <a:solidFill>
                  <a:srgbClr val="FF0000"/>
                </a:solidFill>
              </a:rPr>
              <a:t>Látás</a:t>
            </a:r>
            <a:r>
              <a:rPr lang="hu-HU" sz="4000" dirty="0"/>
              <a:t> (szokásos tartalom)</a:t>
            </a:r>
            <a:endParaRPr lang="hu-HU" sz="4000" dirty="0" smtClean="0"/>
          </a:p>
          <a:p>
            <a:r>
              <a:rPr lang="hu-HU" sz="4000" dirty="0" smtClean="0"/>
              <a:t>Tapintás (lehetséges tartalom)</a:t>
            </a:r>
          </a:p>
          <a:p>
            <a:r>
              <a:rPr lang="hu-HU" sz="4000" dirty="0" smtClean="0"/>
              <a:t>Ízlelés </a:t>
            </a:r>
          </a:p>
          <a:p>
            <a:r>
              <a:rPr lang="hu-HU" sz="4000" dirty="0" smtClean="0"/>
              <a:t>Szaglás</a:t>
            </a:r>
            <a:endParaRPr lang="hu-HU" sz="4000" dirty="0"/>
          </a:p>
        </p:txBody>
      </p:sp>
      <p:pic>
        <p:nvPicPr>
          <p:cNvPr id="5" name="Kép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Tree>
    <p:extLst>
      <p:ext uri="{BB962C8B-B14F-4D97-AF65-F5344CB8AC3E}">
        <p14:creationId xmlns:p14="http://schemas.microsoft.com/office/powerpoint/2010/main" val="3803133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hallás</a:t>
            </a:r>
            <a:endParaRPr lang="hu-HU"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4" name="Tartalom helye 3"/>
          <p:cNvSpPr>
            <a:spLocks noGrp="1"/>
          </p:cNvSpPr>
          <p:nvPr>
            <p:ph sz="quarter" idx="1"/>
          </p:nvPr>
        </p:nvSpPr>
        <p:spPr/>
        <p:txBody>
          <a:bodyPr/>
          <a:lstStyle/>
          <a:p>
            <a:pPr marL="0" indent="0">
              <a:buNone/>
            </a:pPr>
            <a:r>
              <a:rPr lang="hu-HU" b="1" dirty="0" smtClean="0"/>
              <a:t>A hang fogalma</a:t>
            </a:r>
            <a:r>
              <a:rPr lang="hu-HU" dirty="0" smtClean="0"/>
              <a:t>: rugalmas </a:t>
            </a:r>
            <a:r>
              <a:rPr lang="hu-HU" dirty="0"/>
              <a:t>közegben terjedő,</a:t>
            </a:r>
          </a:p>
          <a:p>
            <a:pPr marL="0" indent="0">
              <a:buNone/>
            </a:pPr>
            <a:r>
              <a:rPr lang="hu-HU" dirty="0" smtClean="0"/>
              <a:t>mechanikus </a:t>
            </a:r>
            <a:r>
              <a:rPr lang="hu-HU" dirty="0"/>
              <a:t>rezgőrendszer által </a:t>
            </a:r>
            <a:r>
              <a:rPr lang="hu-HU" dirty="0" smtClean="0"/>
              <a:t>keltett longitudinális nyomás hullám,amely </a:t>
            </a:r>
            <a:r>
              <a:rPr lang="hu-HU" dirty="0"/>
              <a:t>az emberben </a:t>
            </a:r>
            <a:r>
              <a:rPr lang="hu-HU" dirty="0" smtClean="0"/>
              <a:t>hangérzetet kelt </a:t>
            </a:r>
            <a:endParaRPr lang="hu-HU" dirty="0"/>
          </a:p>
          <a:p>
            <a:pPr marL="0" indent="0">
              <a:buNone/>
              <a:tabLst>
                <a:tab pos="1797050" algn="ctr"/>
              </a:tabLst>
            </a:pPr>
            <a:r>
              <a:rPr lang="hu-HU" dirty="0"/>
              <a:t>	</a:t>
            </a:r>
            <a:endParaRPr lang="hu-HU" dirty="0" smtClean="0"/>
          </a:p>
          <a:p>
            <a:pPr marL="0" indent="0">
              <a:buNone/>
              <a:tabLst>
                <a:tab pos="1611313" algn="ctr"/>
              </a:tabLst>
            </a:pPr>
            <a:r>
              <a:rPr lang="hu-HU" dirty="0"/>
              <a:t>	</a:t>
            </a:r>
            <a:r>
              <a:rPr lang="hu-HU" dirty="0" smtClean="0"/>
              <a:t>A </a:t>
            </a:r>
            <a:r>
              <a:rPr lang="hu-HU" dirty="0"/>
              <a:t>kellemetlen </a:t>
            </a:r>
            <a:r>
              <a:rPr lang="hu-HU" dirty="0" smtClean="0"/>
              <a:t>hang </a:t>
            </a:r>
          </a:p>
          <a:p>
            <a:pPr marL="0" indent="0">
              <a:buNone/>
              <a:tabLst>
                <a:tab pos="1611313" algn="ctr"/>
              </a:tabLst>
            </a:pPr>
            <a:r>
              <a:rPr lang="hu-HU" dirty="0" smtClean="0"/>
              <a:t>	II</a:t>
            </a:r>
          </a:p>
          <a:p>
            <a:pPr marL="0" indent="0">
              <a:buNone/>
              <a:tabLst>
                <a:tab pos="1611313" algn="ctr"/>
              </a:tabLst>
            </a:pPr>
            <a:r>
              <a:rPr lang="hu-HU" dirty="0" smtClean="0"/>
              <a:t>	ZAJ</a:t>
            </a:r>
            <a:endParaRPr lang="hu-HU" dirty="0"/>
          </a:p>
          <a:p>
            <a:pPr>
              <a:tabLst>
                <a:tab pos="1797050" algn="ctr"/>
              </a:tabLst>
            </a:pPr>
            <a:endParaRPr lang="hu-HU" dirty="0"/>
          </a:p>
        </p:txBody>
      </p:sp>
      <p:pic>
        <p:nvPicPr>
          <p:cNvPr id="5" name="Kép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3402274"/>
            <a:ext cx="4823693" cy="3145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496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Az emberi hallás mechanizmusa</a:t>
            </a:r>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
        <p:nvSpPr>
          <p:cNvPr id="4" name="Tartalom helye 3"/>
          <p:cNvSpPr>
            <a:spLocks noGrp="1"/>
          </p:cNvSpPr>
          <p:nvPr>
            <p:ph sz="quarter" idx="1"/>
          </p:nvPr>
        </p:nvSpPr>
        <p:spPr/>
        <p:txBody>
          <a:bodyPr>
            <a:normAutofit lnSpcReduction="10000"/>
          </a:bodyPr>
          <a:lstStyle/>
          <a:p>
            <a:r>
              <a:rPr lang="hu-HU" b="1" dirty="0"/>
              <a:t>Külső fül</a:t>
            </a:r>
            <a:r>
              <a:rPr lang="hu-HU" dirty="0"/>
              <a:t>: </a:t>
            </a:r>
            <a:r>
              <a:rPr lang="hu-HU" dirty="0" smtClean="0"/>
              <a:t>a fülkagylóból, a hallójáratból és a dobhártyából áll</a:t>
            </a:r>
          </a:p>
          <a:p>
            <a:r>
              <a:rPr lang="hu-HU" b="1" dirty="0" smtClean="0"/>
              <a:t>Középfül</a:t>
            </a:r>
            <a:r>
              <a:rPr lang="hu-HU" dirty="0" smtClean="0"/>
              <a:t>: </a:t>
            </a:r>
            <a:r>
              <a:rPr lang="hu-HU" dirty="0"/>
              <a:t>a nyomáshullám átalakul </a:t>
            </a:r>
            <a:r>
              <a:rPr lang="hu-HU" dirty="0" smtClean="0"/>
              <a:t>rezgéssé a hallócsontocskák segítségével</a:t>
            </a:r>
            <a:endParaRPr lang="hu-HU" dirty="0"/>
          </a:p>
          <a:p>
            <a:r>
              <a:rPr lang="hu-HU" b="1" dirty="0" smtClean="0"/>
              <a:t>Belső fül</a:t>
            </a:r>
            <a:r>
              <a:rPr lang="hu-HU" dirty="0" smtClean="0"/>
              <a:t>: a rezgés folyadékban terjedő hullámmá alakul, a folyadék</a:t>
            </a:r>
            <a:br>
              <a:rPr lang="hu-HU" dirty="0" smtClean="0"/>
            </a:br>
            <a:r>
              <a:rPr lang="hu-HU" dirty="0" smtClean="0"/>
              <a:t>mozgatja a </a:t>
            </a:r>
            <a:r>
              <a:rPr lang="hu-HU" dirty="0" err="1" smtClean="0"/>
              <a:t>szőrsej-</a:t>
            </a:r>
            <a:r>
              <a:rPr lang="hu-HU" dirty="0" smtClean="0"/>
              <a:t/>
            </a:r>
            <a:br>
              <a:rPr lang="hu-HU" dirty="0" smtClean="0"/>
            </a:br>
            <a:r>
              <a:rPr lang="hu-HU" dirty="0" err="1" smtClean="0"/>
              <a:t>teket</a:t>
            </a:r>
            <a:r>
              <a:rPr lang="hu-HU" dirty="0" smtClean="0"/>
              <a:t>, amely a </a:t>
            </a:r>
            <a:br>
              <a:rPr lang="hu-HU" dirty="0" smtClean="0"/>
            </a:br>
            <a:r>
              <a:rPr lang="hu-HU" dirty="0" smtClean="0"/>
              <a:t>hallóidegekhez</a:t>
            </a:r>
            <a:r>
              <a:rPr lang="hu-HU" dirty="0"/>
              <a:t/>
            </a:r>
            <a:br>
              <a:rPr lang="hu-HU" dirty="0"/>
            </a:br>
            <a:r>
              <a:rPr lang="hu-HU" dirty="0" smtClean="0"/>
              <a:t>csatlakozik</a:t>
            </a:r>
            <a:endParaRPr lang="hu-HU" dirty="0"/>
          </a:p>
        </p:txBody>
      </p:sp>
      <p:pic>
        <p:nvPicPr>
          <p:cNvPr id="5" name="Kép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11266" name="Picture 2" descr="http://www.nathadoktor.hu/style/img/a-ful.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766"/>
          <a:stretch/>
        </p:blipFill>
        <p:spPr bwMode="auto">
          <a:xfrm>
            <a:off x="3923928" y="3861048"/>
            <a:ext cx="5112568" cy="28557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hlinkClick r:id="rId5" action="ppaction://hlinkfile"/>
          </p:cNvPr>
          <p:cNvPicPr>
            <a:picLocks noChangeAspect="1"/>
          </p:cNvPicPr>
          <p:nvPr/>
        </p:nvPicPr>
        <p:blipFill>
          <a:blip r:embed="rId6"/>
          <a:stretch>
            <a:fillRect/>
          </a:stretch>
        </p:blipFill>
        <p:spPr>
          <a:xfrm>
            <a:off x="827584" y="5780360"/>
            <a:ext cx="1037531" cy="936430"/>
          </a:xfrm>
          <a:prstGeom prst="rect">
            <a:avLst/>
          </a:prstGeom>
        </p:spPr>
      </p:pic>
    </p:spTree>
    <p:extLst>
      <p:ext uri="{BB962C8B-B14F-4D97-AF65-F5344CB8AC3E}">
        <p14:creationId xmlns:p14="http://schemas.microsoft.com/office/powerpoint/2010/main" val="2510100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hangjelenségek felosztása</a:t>
            </a:r>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
        <p:nvSpPr>
          <p:cNvPr id="4" name="Tartalom helye 3"/>
          <p:cNvSpPr>
            <a:spLocks noGrp="1"/>
          </p:cNvSpPr>
          <p:nvPr>
            <p:ph sz="quarter" idx="1"/>
          </p:nvPr>
        </p:nvSpPr>
        <p:spPr/>
        <p:txBody>
          <a:bodyPr/>
          <a:lstStyle/>
          <a:p>
            <a:r>
              <a:rPr lang="hu-HU" dirty="0"/>
              <a:t>A hangjelenségek felosztása frekvencia alapján</a:t>
            </a:r>
          </a:p>
          <a:p>
            <a:pPr lvl="1"/>
            <a:r>
              <a:rPr lang="hu-HU" dirty="0"/>
              <a:t>f</a:t>
            </a:r>
            <a:r>
              <a:rPr lang="hu-HU" dirty="0" smtClean="0"/>
              <a:t> &lt; 20 </a:t>
            </a:r>
            <a:r>
              <a:rPr lang="hu-HU" dirty="0"/>
              <a:t>Hz </a:t>
            </a:r>
            <a:r>
              <a:rPr lang="hu-HU" dirty="0" smtClean="0"/>
              <a:t>			infrahang</a:t>
            </a:r>
            <a:endParaRPr lang="hu-HU" dirty="0"/>
          </a:p>
          <a:p>
            <a:pPr lvl="1"/>
            <a:r>
              <a:rPr lang="hu-HU" dirty="0" smtClean="0"/>
              <a:t>20 Hz &lt; f &lt; 20 kHz 		hallható </a:t>
            </a:r>
            <a:r>
              <a:rPr lang="hu-HU" dirty="0"/>
              <a:t>hangok</a:t>
            </a:r>
          </a:p>
          <a:p>
            <a:pPr lvl="1"/>
            <a:r>
              <a:rPr lang="hu-HU" dirty="0" smtClean="0"/>
              <a:t>20 kHz &lt; f &lt; 100 </a:t>
            </a:r>
            <a:r>
              <a:rPr lang="hu-HU" dirty="0"/>
              <a:t>MHz </a:t>
            </a:r>
            <a:r>
              <a:rPr lang="hu-HU" dirty="0" smtClean="0"/>
              <a:t>	ultrahang</a:t>
            </a:r>
            <a:endParaRPr lang="hu-HU" dirty="0"/>
          </a:p>
          <a:p>
            <a:pPr lvl="1"/>
            <a:r>
              <a:rPr lang="hu-HU" dirty="0" smtClean="0"/>
              <a:t>100 MHz &lt; f 			</a:t>
            </a:r>
            <a:r>
              <a:rPr lang="hu-HU" dirty="0" err="1" smtClean="0"/>
              <a:t>hiperhang</a:t>
            </a:r>
            <a:r>
              <a:rPr lang="hu-HU" dirty="0" smtClean="0"/>
              <a:t> </a:t>
            </a:r>
            <a:endParaRPr lang="hu-HU" dirty="0"/>
          </a:p>
          <a:p>
            <a:endParaRPr lang="hu-HU" dirty="0"/>
          </a:p>
        </p:txBody>
      </p:sp>
      <p:pic>
        <p:nvPicPr>
          <p:cNvPr id="5" name="Kép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Tree>
    <p:extLst>
      <p:ext uri="{BB962C8B-B14F-4D97-AF65-F5344CB8AC3E}">
        <p14:creationId xmlns:p14="http://schemas.microsoft.com/office/powerpoint/2010/main" val="13143698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á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á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á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E35A9B8-A14E-4A1D-99A9-D7B2BA1AAE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805</Words>
  <Application>Microsoft Office PowerPoint</Application>
  <PresentationFormat>On-screen Show (4:3)</PresentationFormat>
  <Paragraphs>177</Paragraphs>
  <Slides>25</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7" baseType="lpstr">
      <vt:lpstr>ＭＳ Ｐゴシック</vt:lpstr>
      <vt:lpstr>Arial</vt:lpstr>
      <vt:lpstr>Calibri</vt:lpstr>
      <vt:lpstr>Cambria Math</vt:lpstr>
      <vt:lpstr>Corbel</vt:lpstr>
      <vt:lpstr>Symbol</vt:lpstr>
      <vt:lpstr>Times New Roman</vt:lpstr>
      <vt:lpstr>Tw Cen MT</vt:lpstr>
      <vt:lpstr>Wingdings</vt:lpstr>
      <vt:lpstr>Wingdings 2</vt:lpstr>
      <vt:lpstr>EdStudPres</vt:lpstr>
      <vt:lpstr>Equation</vt:lpstr>
      <vt:lpstr>PowerPoint Presentation</vt:lpstr>
      <vt:lpstr>Híradástechnika fogalma</vt:lpstr>
      <vt:lpstr>A hírközlés célja, modellje</vt:lpstr>
      <vt:lpstr>A hírközlés célja, modellje</vt:lpstr>
      <vt:lpstr>Mi lehet az üzenet ?</vt:lpstr>
      <vt:lpstr>Emberi érzékelés</vt:lpstr>
      <vt:lpstr>A hallás</vt:lpstr>
      <vt:lpstr>Az emberi hallás mechanizmusa</vt:lpstr>
      <vt:lpstr>A hangjelenségek felosztása</vt:lpstr>
      <vt:lpstr>A hangosság fizikai egységei</vt:lpstr>
      <vt:lpstr>Hallásküszöb és fájdalomküszöb</vt:lpstr>
      <vt:lpstr>A hangosság pszichofizikai mértéke</vt:lpstr>
      <vt:lpstr>Hallás és a zaj</vt:lpstr>
      <vt:lpstr>Hallás és az elfedési jelenség</vt:lpstr>
      <vt:lpstr>Egy kis séta a Fletcher-görbéken</vt:lpstr>
      <vt:lpstr>Egy kis séta a Fletcher-görbéken</vt:lpstr>
      <vt:lpstr>A szem felépítése</vt:lpstr>
      <vt:lpstr>Az emberi látás</vt:lpstr>
      <vt:lpstr>Színlátás</vt:lpstr>
      <vt:lpstr>A szem spektrális érzékenysége</vt:lpstr>
      <vt:lpstr>Szem felbontóképessége</vt:lpstr>
      <vt:lpstr>Additív színkeverés</vt:lpstr>
      <vt:lpstr>Színkeverés és színmérés</vt:lpstr>
      <vt:lpstr>Színkeverés és színmérés</vt:lpstr>
      <vt:lpstr>Feladat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2013-09-03T19:02:47Z</dcterms:created>
  <dcterms:modified xsi:type="dcterms:W3CDTF">2016-09-28T00:41:24Z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