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38"/>
  </p:notesMasterIdLst>
  <p:handoutMasterIdLst>
    <p:handoutMasterId r:id="rId39"/>
  </p:handoutMasterIdLst>
  <p:sldIdLst>
    <p:sldId id="267" r:id="rId3"/>
    <p:sldId id="257" r:id="rId4"/>
    <p:sldId id="318" r:id="rId5"/>
    <p:sldId id="332" r:id="rId6"/>
    <p:sldId id="281" r:id="rId7"/>
    <p:sldId id="312" r:id="rId8"/>
    <p:sldId id="313" r:id="rId9"/>
    <p:sldId id="314" r:id="rId10"/>
    <p:sldId id="316" r:id="rId11"/>
    <p:sldId id="315" r:id="rId12"/>
    <p:sldId id="317" r:id="rId13"/>
    <p:sldId id="319" r:id="rId14"/>
    <p:sldId id="320" r:id="rId15"/>
    <p:sldId id="275" r:id="rId16"/>
    <p:sldId id="276" r:id="rId17"/>
    <p:sldId id="277" r:id="rId18"/>
    <p:sldId id="278" r:id="rId19"/>
    <p:sldId id="279" r:id="rId20"/>
    <p:sldId id="280" r:id="rId21"/>
    <p:sldId id="265" r:id="rId22"/>
    <p:sldId id="270" r:id="rId23"/>
    <p:sldId id="271" r:id="rId24"/>
    <p:sldId id="272" r:id="rId25"/>
    <p:sldId id="273" r:id="rId26"/>
    <p:sldId id="321" r:id="rId27"/>
    <p:sldId id="322" r:id="rId28"/>
    <p:sldId id="323" r:id="rId29"/>
    <p:sldId id="324" r:id="rId30"/>
    <p:sldId id="325" r:id="rId31"/>
    <p:sldId id="326" r:id="rId32"/>
    <p:sldId id="327" r:id="rId33"/>
    <p:sldId id="328" r:id="rId34"/>
    <p:sldId id="329" r:id="rId35"/>
    <p:sldId id="330" r:id="rId36"/>
    <p:sldId id="331" r:id="rId3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8277" autoAdjust="0"/>
  </p:normalViewPr>
  <p:slideViewPr>
    <p:cSldViewPr>
      <p:cViewPr varScale="1">
        <p:scale>
          <a:sx n="65" d="100"/>
          <a:sy n="65" d="100"/>
        </p:scale>
        <p:origin x="5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53" d="100"/>
          <a:sy n="53"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8750D-BCA8-42BB-BC13-BAAF178DD7E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hu-HU"/>
        </a:p>
      </dgm:t>
    </dgm:pt>
    <dgm:pt modelId="{8E955ACC-3D35-4E00-8F8B-0FE2868394FD}">
      <dgm:prSet phldrT="[Szöveg]" custT="1"/>
      <dgm:spPr/>
      <dgm:t>
        <a:bodyPr/>
        <a:lstStyle/>
        <a:p>
          <a:r>
            <a:rPr lang="hu-HU" sz="2000" b="1" dirty="0" smtClean="0">
              <a:solidFill>
                <a:schemeClr val="tx1"/>
              </a:solidFill>
            </a:rPr>
            <a:t>Információ forrása</a:t>
          </a:r>
          <a:endParaRPr lang="hu-HU" sz="2000" b="1" dirty="0">
            <a:solidFill>
              <a:schemeClr val="tx1"/>
            </a:solidFill>
          </a:endParaRPr>
        </a:p>
      </dgm:t>
    </dgm:pt>
    <dgm:pt modelId="{16AEC86A-1CF6-4075-807D-DB8193A99CC8}" type="parTrans" cxnId="{B97A1FB1-68D7-4725-B81D-6921C4ECCFC5}">
      <dgm:prSet/>
      <dgm:spPr/>
      <dgm:t>
        <a:bodyPr/>
        <a:lstStyle/>
        <a:p>
          <a:endParaRPr lang="hu-HU"/>
        </a:p>
      </dgm:t>
    </dgm:pt>
    <dgm:pt modelId="{B6D9F088-6689-458D-BBE5-CD4AB8B3ED8B}" type="sibTrans" cxnId="{B97A1FB1-68D7-4725-B81D-6921C4ECCFC5}">
      <dgm:prSet/>
      <dgm:spPr/>
      <dgm:t>
        <a:bodyPr/>
        <a:lstStyle/>
        <a:p>
          <a:endParaRPr lang="hu-HU"/>
        </a:p>
      </dgm:t>
    </dgm:pt>
    <dgm:pt modelId="{625920D6-96CF-4B44-B388-3CEE03486A17}">
      <dgm:prSet phldrT="[Szöveg]" custT="1"/>
      <dgm:spPr/>
      <dgm:t>
        <a:bodyPr/>
        <a:lstStyle/>
        <a:p>
          <a:r>
            <a:rPr lang="hu-HU" sz="2000" b="1" dirty="0" smtClean="0">
              <a:solidFill>
                <a:schemeClr val="tx1"/>
              </a:solidFill>
            </a:rPr>
            <a:t>Kódoló</a:t>
          </a:r>
          <a:endParaRPr lang="hu-HU" sz="2000" b="1" dirty="0">
            <a:solidFill>
              <a:schemeClr val="tx1"/>
            </a:solidFill>
          </a:endParaRPr>
        </a:p>
      </dgm:t>
    </dgm:pt>
    <dgm:pt modelId="{140410A2-C475-49D5-830F-5556578A61C3}" type="parTrans" cxnId="{675AA5BE-454E-4831-A491-B7240968D715}">
      <dgm:prSet/>
      <dgm:spPr/>
      <dgm:t>
        <a:bodyPr/>
        <a:lstStyle/>
        <a:p>
          <a:endParaRPr lang="hu-HU"/>
        </a:p>
      </dgm:t>
    </dgm:pt>
    <dgm:pt modelId="{DDB59282-279E-495D-B046-0F439E777F9F}" type="sibTrans" cxnId="{675AA5BE-454E-4831-A491-B7240968D715}">
      <dgm:prSet/>
      <dgm:spPr/>
      <dgm:t>
        <a:bodyPr/>
        <a:lstStyle/>
        <a:p>
          <a:endParaRPr lang="hu-HU"/>
        </a:p>
      </dgm:t>
    </dgm:pt>
    <dgm:pt modelId="{F0074348-CEF4-46AA-8695-DC6DF7E0DAF2}">
      <dgm:prSet phldrT="[Szöveg]" custT="1"/>
      <dgm:spPr/>
      <dgm:t>
        <a:bodyPr/>
        <a:lstStyle/>
        <a:p>
          <a:r>
            <a:rPr lang="hu-HU" sz="2000" b="1" dirty="0" smtClean="0">
              <a:solidFill>
                <a:schemeClr val="tx1"/>
              </a:solidFill>
            </a:rPr>
            <a:t>Kommunikációs csatorna</a:t>
          </a:r>
          <a:endParaRPr lang="hu-HU" sz="2000" b="1" dirty="0">
            <a:solidFill>
              <a:schemeClr val="tx1"/>
            </a:solidFill>
          </a:endParaRPr>
        </a:p>
      </dgm:t>
    </dgm:pt>
    <dgm:pt modelId="{E675D338-EC7B-43DF-B2C6-F0A658E3F9F3}" type="parTrans" cxnId="{01EF95BE-BCBB-46B0-BB19-1624D210E8AE}">
      <dgm:prSet/>
      <dgm:spPr/>
      <dgm:t>
        <a:bodyPr/>
        <a:lstStyle/>
        <a:p>
          <a:endParaRPr lang="hu-HU"/>
        </a:p>
      </dgm:t>
    </dgm:pt>
    <dgm:pt modelId="{A0897233-8918-42BB-93A0-135449A59522}" type="sibTrans" cxnId="{01EF95BE-BCBB-46B0-BB19-1624D210E8AE}">
      <dgm:prSet/>
      <dgm:spPr/>
      <dgm:t>
        <a:bodyPr/>
        <a:lstStyle/>
        <a:p>
          <a:endParaRPr lang="hu-HU"/>
        </a:p>
      </dgm:t>
    </dgm:pt>
    <dgm:pt modelId="{421E5767-5B79-4A2F-A645-B29E1A169C6B}">
      <dgm:prSet phldrT="[Szöveg]" custT="1"/>
      <dgm:spPr/>
      <dgm:t>
        <a:bodyPr/>
        <a:lstStyle/>
        <a:p>
          <a:r>
            <a:rPr lang="hu-HU" sz="2000" b="1" dirty="0" smtClean="0">
              <a:solidFill>
                <a:schemeClr val="tx1"/>
              </a:solidFill>
            </a:rPr>
            <a:t>Vevő</a:t>
          </a:r>
          <a:endParaRPr lang="hu-HU" sz="2000" b="1" dirty="0">
            <a:solidFill>
              <a:schemeClr val="tx1"/>
            </a:solidFill>
          </a:endParaRPr>
        </a:p>
      </dgm:t>
    </dgm:pt>
    <dgm:pt modelId="{0E2EA827-13F0-409F-9F55-EDDEB03BC7A9}" type="parTrans" cxnId="{83098CFE-F495-46B5-A8D9-A0506196D4F2}">
      <dgm:prSet/>
      <dgm:spPr/>
      <dgm:t>
        <a:bodyPr/>
        <a:lstStyle/>
        <a:p>
          <a:endParaRPr lang="hu-HU"/>
        </a:p>
      </dgm:t>
    </dgm:pt>
    <dgm:pt modelId="{53866C12-FEB3-4BD2-9E7F-074F4EB99EEA}" type="sibTrans" cxnId="{83098CFE-F495-46B5-A8D9-A0506196D4F2}">
      <dgm:prSet/>
      <dgm:spPr/>
      <dgm:t>
        <a:bodyPr/>
        <a:lstStyle/>
        <a:p>
          <a:endParaRPr lang="hu-HU"/>
        </a:p>
      </dgm:t>
    </dgm:pt>
    <dgm:pt modelId="{C250488A-5D97-4667-92E8-DF89A2BEAB72}">
      <dgm:prSet phldrT="[Szöveg]" custT="1"/>
      <dgm:spPr/>
      <dgm:t>
        <a:bodyPr/>
        <a:lstStyle/>
        <a:p>
          <a:r>
            <a:rPr lang="hu-HU" sz="2000" b="1" dirty="0" smtClean="0">
              <a:solidFill>
                <a:schemeClr val="tx1"/>
              </a:solidFill>
            </a:rPr>
            <a:t>Információ felhasználása</a:t>
          </a:r>
          <a:endParaRPr lang="hu-HU" sz="2000" b="1" dirty="0">
            <a:solidFill>
              <a:schemeClr val="tx1"/>
            </a:solidFill>
          </a:endParaRPr>
        </a:p>
      </dgm:t>
    </dgm:pt>
    <dgm:pt modelId="{893D9CB1-0F95-4773-BC29-707C9481E31E}" type="parTrans" cxnId="{FC0F63F0-6157-423F-AC2A-C43B82286BB8}">
      <dgm:prSet/>
      <dgm:spPr/>
      <dgm:t>
        <a:bodyPr/>
        <a:lstStyle/>
        <a:p>
          <a:endParaRPr lang="hu-HU"/>
        </a:p>
      </dgm:t>
    </dgm:pt>
    <dgm:pt modelId="{6B02111C-9FA4-4266-AE0E-0F875EDCAFAF}" type="sibTrans" cxnId="{FC0F63F0-6157-423F-AC2A-C43B82286BB8}">
      <dgm:prSet/>
      <dgm:spPr/>
      <dgm:t>
        <a:bodyPr/>
        <a:lstStyle/>
        <a:p>
          <a:endParaRPr lang="hu-HU"/>
        </a:p>
      </dgm:t>
    </dgm:pt>
    <dgm:pt modelId="{9BA63F5B-0F57-4552-A2CB-9821CB6C4763}">
      <dgm:prSet phldrT="[Szöveg]"/>
      <dgm:spPr/>
      <dgm:t>
        <a:bodyPr/>
        <a:lstStyle/>
        <a:p>
          <a:r>
            <a:rPr lang="hu-HU" b="1" dirty="0" smtClean="0">
              <a:solidFill>
                <a:schemeClr val="tx1"/>
              </a:solidFill>
            </a:rPr>
            <a:t>Adó</a:t>
          </a:r>
          <a:endParaRPr lang="hu-HU" b="1" dirty="0">
            <a:solidFill>
              <a:schemeClr val="tx1"/>
            </a:solidFill>
          </a:endParaRPr>
        </a:p>
      </dgm:t>
    </dgm:pt>
    <dgm:pt modelId="{6BDCDA36-A990-4721-8DDA-C5DA8AAA326A}" type="parTrans" cxnId="{320DAC0F-225B-496E-ADE2-C98BC7BEA2EA}">
      <dgm:prSet/>
      <dgm:spPr/>
      <dgm:t>
        <a:bodyPr/>
        <a:lstStyle/>
        <a:p>
          <a:endParaRPr lang="hu-HU"/>
        </a:p>
      </dgm:t>
    </dgm:pt>
    <dgm:pt modelId="{E1FA3E5F-E863-45C5-874C-ABDFAD58C012}" type="sibTrans" cxnId="{320DAC0F-225B-496E-ADE2-C98BC7BEA2EA}">
      <dgm:prSet/>
      <dgm:spPr/>
      <dgm:t>
        <a:bodyPr/>
        <a:lstStyle/>
        <a:p>
          <a:endParaRPr lang="hu-HU"/>
        </a:p>
      </dgm:t>
    </dgm:pt>
    <dgm:pt modelId="{69086398-35A6-4881-99F5-BDE5D5E94297}">
      <dgm:prSet phldrT="[Szöveg]"/>
      <dgm:spPr/>
      <dgm:t>
        <a:bodyPr/>
        <a:lstStyle/>
        <a:p>
          <a:r>
            <a:rPr lang="hu-HU" b="1" dirty="0" smtClean="0">
              <a:solidFill>
                <a:schemeClr val="tx1"/>
              </a:solidFill>
            </a:rPr>
            <a:t>Dekódoló</a:t>
          </a:r>
          <a:endParaRPr lang="hu-HU" b="1" dirty="0">
            <a:solidFill>
              <a:schemeClr val="tx1"/>
            </a:solidFill>
          </a:endParaRPr>
        </a:p>
      </dgm:t>
    </dgm:pt>
    <dgm:pt modelId="{1967C1DC-8A86-4490-B40E-478E4A526B6B}" type="parTrans" cxnId="{33A4C5F8-9BDF-4F7F-A282-973F7ACDD3D5}">
      <dgm:prSet/>
      <dgm:spPr/>
      <dgm:t>
        <a:bodyPr/>
        <a:lstStyle/>
        <a:p>
          <a:endParaRPr lang="hu-HU"/>
        </a:p>
      </dgm:t>
    </dgm:pt>
    <dgm:pt modelId="{45FE33DB-D700-4D19-8703-09E4FE0B60B2}" type="sibTrans" cxnId="{33A4C5F8-9BDF-4F7F-A282-973F7ACDD3D5}">
      <dgm:prSet/>
      <dgm:spPr/>
      <dgm:t>
        <a:bodyPr/>
        <a:lstStyle/>
        <a:p>
          <a:endParaRPr lang="hu-HU"/>
        </a:p>
      </dgm:t>
    </dgm:pt>
    <dgm:pt modelId="{F9984539-E348-490E-84C0-0C4718488CDE}" type="pres">
      <dgm:prSet presAssocID="{9028750D-BCA8-42BB-BC13-BAAF178DD7E6}" presName="Name0" presStyleCnt="0">
        <dgm:presLayoutVars>
          <dgm:dir/>
          <dgm:animLvl val="lvl"/>
          <dgm:resizeHandles val="exact"/>
        </dgm:presLayoutVars>
      </dgm:prSet>
      <dgm:spPr/>
      <dgm:t>
        <a:bodyPr/>
        <a:lstStyle/>
        <a:p>
          <a:endParaRPr lang="hu-HU"/>
        </a:p>
      </dgm:t>
    </dgm:pt>
    <dgm:pt modelId="{B3ED2E47-9B13-442E-A0E6-B62EE88D5BC3}" type="pres">
      <dgm:prSet presAssocID="{C250488A-5D97-4667-92E8-DF89A2BEAB72}" presName="boxAndChildren" presStyleCnt="0"/>
      <dgm:spPr/>
    </dgm:pt>
    <dgm:pt modelId="{8254CBC6-7FDE-4397-8000-356E56D55A0E}" type="pres">
      <dgm:prSet presAssocID="{C250488A-5D97-4667-92E8-DF89A2BEAB72}" presName="parentTextBox" presStyleLbl="node1" presStyleIdx="0" presStyleCnt="7"/>
      <dgm:spPr/>
      <dgm:t>
        <a:bodyPr/>
        <a:lstStyle/>
        <a:p>
          <a:endParaRPr lang="hu-HU"/>
        </a:p>
      </dgm:t>
    </dgm:pt>
    <dgm:pt modelId="{CA25B56C-18D0-4B45-97F2-94D07C76D94E}" type="pres">
      <dgm:prSet presAssocID="{45FE33DB-D700-4D19-8703-09E4FE0B60B2}" presName="sp" presStyleCnt="0"/>
      <dgm:spPr/>
    </dgm:pt>
    <dgm:pt modelId="{E2D9C0EF-7B34-4DE1-8FCC-2368F11FE382}" type="pres">
      <dgm:prSet presAssocID="{69086398-35A6-4881-99F5-BDE5D5E94297}" presName="arrowAndChildren" presStyleCnt="0"/>
      <dgm:spPr/>
    </dgm:pt>
    <dgm:pt modelId="{56F588E2-8239-420D-AE06-7C3C9C715960}" type="pres">
      <dgm:prSet presAssocID="{69086398-35A6-4881-99F5-BDE5D5E94297}" presName="parentTextArrow" presStyleLbl="node1" presStyleIdx="1" presStyleCnt="7"/>
      <dgm:spPr/>
      <dgm:t>
        <a:bodyPr/>
        <a:lstStyle/>
        <a:p>
          <a:endParaRPr lang="hu-HU"/>
        </a:p>
      </dgm:t>
    </dgm:pt>
    <dgm:pt modelId="{74FC8BA6-B706-4ACF-9F22-0D45D149F0E4}" type="pres">
      <dgm:prSet presAssocID="{53866C12-FEB3-4BD2-9E7F-074F4EB99EEA}" presName="sp" presStyleCnt="0"/>
      <dgm:spPr/>
    </dgm:pt>
    <dgm:pt modelId="{1AE5A28C-6ACD-4C36-8EEC-EF17B7709B49}" type="pres">
      <dgm:prSet presAssocID="{421E5767-5B79-4A2F-A645-B29E1A169C6B}" presName="arrowAndChildren" presStyleCnt="0"/>
      <dgm:spPr/>
    </dgm:pt>
    <dgm:pt modelId="{7C192FB7-69CB-493D-9416-64F79EC2E361}" type="pres">
      <dgm:prSet presAssocID="{421E5767-5B79-4A2F-A645-B29E1A169C6B}" presName="parentTextArrow" presStyleLbl="node1" presStyleIdx="2" presStyleCnt="7"/>
      <dgm:spPr/>
      <dgm:t>
        <a:bodyPr/>
        <a:lstStyle/>
        <a:p>
          <a:endParaRPr lang="hu-HU"/>
        </a:p>
      </dgm:t>
    </dgm:pt>
    <dgm:pt modelId="{3F28283C-88AB-4498-AECD-DC01301DB13A}" type="pres">
      <dgm:prSet presAssocID="{A0897233-8918-42BB-93A0-135449A59522}" presName="sp" presStyleCnt="0"/>
      <dgm:spPr/>
    </dgm:pt>
    <dgm:pt modelId="{4060AB11-FDAB-42C4-B63E-7B02E419964A}" type="pres">
      <dgm:prSet presAssocID="{F0074348-CEF4-46AA-8695-DC6DF7E0DAF2}" presName="arrowAndChildren" presStyleCnt="0"/>
      <dgm:spPr/>
    </dgm:pt>
    <dgm:pt modelId="{FFC063B7-6E76-498E-9D72-7D7359F3EB27}" type="pres">
      <dgm:prSet presAssocID="{F0074348-CEF4-46AA-8695-DC6DF7E0DAF2}" presName="parentTextArrow" presStyleLbl="node1" presStyleIdx="3" presStyleCnt="7"/>
      <dgm:spPr/>
      <dgm:t>
        <a:bodyPr/>
        <a:lstStyle/>
        <a:p>
          <a:endParaRPr lang="hu-HU"/>
        </a:p>
      </dgm:t>
    </dgm:pt>
    <dgm:pt modelId="{29D39E59-2E64-478B-8D12-B096A115E8D9}" type="pres">
      <dgm:prSet presAssocID="{E1FA3E5F-E863-45C5-874C-ABDFAD58C012}" presName="sp" presStyleCnt="0"/>
      <dgm:spPr/>
    </dgm:pt>
    <dgm:pt modelId="{247E98C1-025F-4DCA-9DB8-C504016C9D53}" type="pres">
      <dgm:prSet presAssocID="{9BA63F5B-0F57-4552-A2CB-9821CB6C4763}" presName="arrowAndChildren" presStyleCnt="0"/>
      <dgm:spPr/>
    </dgm:pt>
    <dgm:pt modelId="{0DA90349-35F7-4015-A465-8A5B0B9B1F15}" type="pres">
      <dgm:prSet presAssocID="{9BA63F5B-0F57-4552-A2CB-9821CB6C4763}" presName="parentTextArrow" presStyleLbl="node1" presStyleIdx="4" presStyleCnt="7"/>
      <dgm:spPr/>
      <dgm:t>
        <a:bodyPr/>
        <a:lstStyle/>
        <a:p>
          <a:endParaRPr lang="hu-HU"/>
        </a:p>
      </dgm:t>
    </dgm:pt>
    <dgm:pt modelId="{868077F5-27CB-4A9A-9AED-6254E52B16B4}" type="pres">
      <dgm:prSet presAssocID="{DDB59282-279E-495D-B046-0F439E777F9F}" presName="sp" presStyleCnt="0"/>
      <dgm:spPr/>
    </dgm:pt>
    <dgm:pt modelId="{6E10815A-8B90-447B-BF66-FF40E989DE93}" type="pres">
      <dgm:prSet presAssocID="{625920D6-96CF-4B44-B388-3CEE03486A17}" presName="arrowAndChildren" presStyleCnt="0"/>
      <dgm:spPr/>
    </dgm:pt>
    <dgm:pt modelId="{43E84E44-B767-4E3C-9D2A-C6DD07DA9F96}" type="pres">
      <dgm:prSet presAssocID="{625920D6-96CF-4B44-B388-3CEE03486A17}" presName="parentTextArrow" presStyleLbl="node1" presStyleIdx="5" presStyleCnt="7"/>
      <dgm:spPr/>
      <dgm:t>
        <a:bodyPr/>
        <a:lstStyle/>
        <a:p>
          <a:endParaRPr lang="hu-HU"/>
        </a:p>
      </dgm:t>
    </dgm:pt>
    <dgm:pt modelId="{E11D5A47-3342-43F0-B340-B5EAB28E7BC6}" type="pres">
      <dgm:prSet presAssocID="{B6D9F088-6689-458D-BBE5-CD4AB8B3ED8B}" presName="sp" presStyleCnt="0"/>
      <dgm:spPr/>
    </dgm:pt>
    <dgm:pt modelId="{1C567CB4-E651-4001-A7E4-2DE78D7FB4DA}" type="pres">
      <dgm:prSet presAssocID="{8E955ACC-3D35-4E00-8F8B-0FE2868394FD}" presName="arrowAndChildren" presStyleCnt="0"/>
      <dgm:spPr/>
    </dgm:pt>
    <dgm:pt modelId="{14AD8A82-81CF-44C1-AA83-4F1B43B01DA1}" type="pres">
      <dgm:prSet presAssocID="{8E955ACC-3D35-4E00-8F8B-0FE2868394FD}" presName="parentTextArrow" presStyleLbl="node1" presStyleIdx="6" presStyleCnt="7" custLinFactNeighborY="-47734"/>
      <dgm:spPr/>
      <dgm:t>
        <a:bodyPr/>
        <a:lstStyle/>
        <a:p>
          <a:endParaRPr lang="hu-HU"/>
        </a:p>
      </dgm:t>
    </dgm:pt>
  </dgm:ptLst>
  <dgm:cxnLst>
    <dgm:cxn modelId="{320DAC0F-225B-496E-ADE2-C98BC7BEA2EA}" srcId="{9028750D-BCA8-42BB-BC13-BAAF178DD7E6}" destId="{9BA63F5B-0F57-4552-A2CB-9821CB6C4763}" srcOrd="2" destOrd="0" parTransId="{6BDCDA36-A990-4721-8DDA-C5DA8AAA326A}" sibTransId="{E1FA3E5F-E863-45C5-874C-ABDFAD58C012}"/>
    <dgm:cxn modelId="{C0BE7F4D-51C4-4882-A1DA-B1DF3FD8FC16}" type="presOf" srcId="{C250488A-5D97-4667-92E8-DF89A2BEAB72}" destId="{8254CBC6-7FDE-4397-8000-356E56D55A0E}" srcOrd="0" destOrd="0" presId="urn:microsoft.com/office/officeart/2005/8/layout/process4"/>
    <dgm:cxn modelId="{33A4C5F8-9BDF-4F7F-A282-973F7ACDD3D5}" srcId="{9028750D-BCA8-42BB-BC13-BAAF178DD7E6}" destId="{69086398-35A6-4881-99F5-BDE5D5E94297}" srcOrd="5" destOrd="0" parTransId="{1967C1DC-8A86-4490-B40E-478E4A526B6B}" sibTransId="{45FE33DB-D700-4D19-8703-09E4FE0B60B2}"/>
    <dgm:cxn modelId="{675AA5BE-454E-4831-A491-B7240968D715}" srcId="{9028750D-BCA8-42BB-BC13-BAAF178DD7E6}" destId="{625920D6-96CF-4B44-B388-3CEE03486A17}" srcOrd="1" destOrd="0" parTransId="{140410A2-C475-49D5-830F-5556578A61C3}" sibTransId="{DDB59282-279E-495D-B046-0F439E777F9F}"/>
    <dgm:cxn modelId="{FC0F63F0-6157-423F-AC2A-C43B82286BB8}" srcId="{9028750D-BCA8-42BB-BC13-BAAF178DD7E6}" destId="{C250488A-5D97-4667-92E8-DF89A2BEAB72}" srcOrd="6" destOrd="0" parTransId="{893D9CB1-0F95-4773-BC29-707C9481E31E}" sibTransId="{6B02111C-9FA4-4266-AE0E-0F875EDCAFAF}"/>
    <dgm:cxn modelId="{D8E1266F-EFE7-4EC2-B30A-1E9793BEC51C}" type="presOf" srcId="{625920D6-96CF-4B44-B388-3CEE03486A17}" destId="{43E84E44-B767-4E3C-9D2A-C6DD07DA9F96}" srcOrd="0" destOrd="0" presId="urn:microsoft.com/office/officeart/2005/8/layout/process4"/>
    <dgm:cxn modelId="{A00FEB0D-632E-4E95-A1BB-F152FE912D6C}" type="presOf" srcId="{8E955ACC-3D35-4E00-8F8B-0FE2868394FD}" destId="{14AD8A82-81CF-44C1-AA83-4F1B43B01DA1}" srcOrd="0" destOrd="0" presId="urn:microsoft.com/office/officeart/2005/8/layout/process4"/>
    <dgm:cxn modelId="{90C7A2BE-3665-488A-A17A-DA4DEAD5307F}" type="presOf" srcId="{69086398-35A6-4881-99F5-BDE5D5E94297}" destId="{56F588E2-8239-420D-AE06-7C3C9C715960}" srcOrd="0" destOrd="0" presId="urn:microsoft.com/office/officeart/2005/8/layout/process4"/>
    <dgm:cxn modelId="{C3ED3525-3E74-4E7E-975B-4915948AFD87}" type="presOf" srcId="{9BA63F5B-0F57-4552-A2CB-9821CB6C4763}" destId="{0DA90349-35F7-4015-A465-8A5B0B9B1F15}" srcOrd="0" destOrd="0" presId="urn:microsoft.com/office/officeart/2005/8/layout/process4"/>
    <dgm:cxn modelId="{50C1FBCA-B5C2-4377-8943-E3231786BE89}" type="presOf" srcId="{421E5767-5B79-4A2F-A645-B29E1A169C6B}" destId="{7C192FB7-69CB-493D-9416-64F79EC2E361}" srcOrd="0" destOrd="0" presId="urn:microsoft.com/office/officeart/2005/8/layout/process4"/>
    <dgm:cxn modelId="{91096BC0-7D10-4AB2-90F1-ACE78C6618D6}" type="presOf" srcId="{9028750D-BCA8-42BB-BC13-BAAF178DD7E6}" destId="{F9984539-E348-490E-84C0-0C4718488CDE}" srcOrd="0" destOrd="0" presId="urn:microsoft.com/office/officeart/2005/8/layout/process4"/>
    <dgm:cxn modelId="{01EF95BE-BCBB-46B0-BB19-1624D210E8AE}" srcId="{9028750D-BCA8-42BB-BC13-BAAF178DD7E6}" destId="{F0074348-CEF4-46AA-8695-DC6DF7E0DAF2}" srcOrd="3" destOrd="0" parTransId="{E675D338-EC7B-43DF-B2C6-F0A658E3F9F3}" sibTransId="{A0897233-8918-42BB-93A0-135449A59522}"/>
    <dgm:cxn modelId="{B97A1FB1-68D7-4725-B81D-6921C4ECCFC5}" srcId="{9028750D-BCA8-42BB-BC13-BAAF178DD7E6}" destId="{8E955ACC-3D35-4E00-8F8B-0FE2868394FD}" srcOrd="0" destOrd="0" parTransId="{16AEC86A-1CF6-4075-807D-DB8193A99CC8}" sibTransId="{B6D9F088-6689-458D-BBE5-CD4AB8B3ED8B}"/>
    <dgm:cxn modelId="{83098CFE-F495-46B5-A8D9-A0506196D4F2}" srcId="{9028750D-BCA8-42BB-BC13-BAAF178DD7E6}" destId="{421E5767-5B79-4A2F-A645-B29E1A169C6B}" srcOrd="4" destOrd="0" parTransId="{0E2EA827-13F0-409F-9F55-EDDEB03BC7A9}" sibTransId="{53866C12-FEB3-4BD2-9E7F-074F4EB99EEA}"/>
    <dgm:cxn modelId="{9B9939FD-97F0-480A-8909-3D8C5E97465F}" type="presOf" srcId="{F0074348-CEF4-46AA-8695-DC6DF7E0DAF2}" destId="{FFC063B7-6E76-498E-9D72-7D7359F3EB27}" srcOrd="0" destOrd="0" presId="urn:microsoft.com/office/officeart/2005/8/layout/process4"/>
    <dgm:cxn modelId="{6292E39C-E027-4632-86E4-B11382413F8D}" type="presParOf" srcId="{F9984539-E348-490E-84C0-0C4718488CDE}" destId="{B3ED2E47-9B13-442E-A0E6-B62EE88D5BC3}" srcOrd="0" destOrd="0" presId="urn:microsoft.com/office/officeart/2005/8/layout/process4"/>
    <dgm:cxn modelId="{D64F2037-9ECB-4217-9273-2D31B2F2B55C}" type="presParOf" srcId="{B3ED2E47-9B13-442E-A0E6-B62EE88D5BC3}" destId="{8254CBC6-7FDE-4397-8000-356E56D55A0E}" srcOrd="0" destOrd="0" presId="urn:microsoft.com/office/officeart/2005/8/layout/process4"/>
    <dgm:cxn modelId="{0CF58F8F-FD1C-47FD-94DC-02A5DF94F299}" type="presParOf" srcId="{F9984539-E348-490E-84C0-0C4718488CDE}" destId="{CA25B56C-18D0-4B45-97F2-94D07C76D94E}" srcOrd="1" destOrd="0" presId="urn:microsoft.com/office/officeart/2005/8/layout/process4"/>
    <dgm:cxn modelId="{E1315256-E67E-405C-B837-C568964A7476}" type="presParOf" srcId="{F9984539-E348-490E-84C0-0C4718488CDE}" destId="{E2D9C0EF-7B34-4DE1-8FCC-2368F11FE382}" srcOrd="2" destOrd="0" presId="urn:microsoft.com/office/officeart/2005/8/layout/process4"/>
    <dgm:cxn modelId="{82A6910F-1DA1-4170-AE2A-F813FC3A9A5E}" type="presParOf" srcId="{E2D9C0EF-7B34-4DE1-8FCC-2368F11FE382}" destId="{56F588E2-8239-420D-AE06-7C3C9C715960}" srcOrd="0" destOrd="0" presId="urn:microsoft.com/office/officeart/2005/8/layout/process4"/>
    <dgm:cxn modelId="{FF5B5FBD-3A5E-48F2-8449-EF9D4DED7938}" type="presParOf" srcId="{F9984539-E348-490E-84C0-0C4718488CDE}" destId="{74FC8BA6-B706-4ACF-9F22-0D45D149F0E4}" srcOrd="3" destOrd="0" presId="urn:microsoft.com/office/officeart/2005/8/layout/process4"/>
    <dgm:cxn modelId="{55049F2D-7CD1-40FC-8437-F242CC35198F}" type="presParOf" srcId="{F9984539-E348-490E-84C0-0C4718488CDE}" destId="{1AE5A28C-6ACD-4C36-8EEC-EF17B7709B49}" srcOrd="4" destOrd="0" presId="urn:microsoft.com/office/officeart/2005/8/layout/process4"/>
    <dgm:cxn modelId="{9ADC6CC4-250E-4658-8B34-BC4947C15CE1}" type="presParOf" srcId="{1AE5A28C-6ACD-4C36-8EEC-EF17B7709B49}" destId="{7C192FB7-69CB-493D-9416-64F79EC2E361}" srcOrd="0" destOrd="0" presId="urn:microsoft.com/office/officeart/2005/8/layout/process4"/>
    <dgm:cxn modelId="{1949EF03-A14F-4398-B244-FD9FD91B96BB}" type="presParOf" srcId="{F9984539-E348-490E-84C0-0C4718488CDE}" destId="{3F28283C-88AB-4498-AECD-DC01301DB13A}" srcOrd="5" destOrd="0" presId="urn:microsoft.com/office/officeart/2005/8/layout/process4"/>
    <dgm:cxn modelId="{36B77C53-A256-423F-9499-5ABCDFC38E11}" type="presParOf" srcId="{F9984539-E348-490E-84C0-0C4718488CDE}" destId="{4060AB11-FDAB-42C4-B63E-7B02E419964A}" srcOrd="6" destOrd="0" presId="urn:microsoft.com/office/officeart/2005/8/layout/process4"/>
    <dgm:cxn modelId="{C4F61089-8A5C-4877-958C-B8927BE4DD45}" type="presParOf" srcId="{4060AB11-FDAB-42C4-B63E-7B02E419964A}" destId="{FFC063B7-6E76-498E-9D72-7D7359F3EB27}" srcOrd="0" destOrd="0" presId="urn:microsoft.com/office/officeart/2005/8/layout/process4"/>
    <dgm:cxn modelId="{E8C2F312-4CC2-4E64-9D18-BA9368034EC1}" type="presParOf" srcId="{F9984539-E348-490E-84C0-0C4718488CDE}" destId="{29D39E59-2E64-478B-8D12-B096A115E8D9}" srcOrd="7" destOrd="0" presId="urn:microsoft.com/office/officeart/2005/8/layout/process4"/>
    <dgm:cxn modelId="{12608417-4F0A-4CCF-B4A0-4875D45256A6}" type="presParOf" srcId="{F9984539-E348-490E-84C0-0C4718488CDE}" destId="{247E98C1-025F-4DCA-9DB8-C504016C9D53}" srcOrd="8" destOrd="0" presId="urn:microsoft.com/office/officeart/2005/8/layout/process4"/>
    <dgm:cxn modelId="{5F0A1115-CF0F-4E10-8E4B-EFF9EF7ECB99}" type="presParOf" srcId="{247E98C1-025F-4DCA-9DB8-C504016C9D53}" destId="{0DA90349-35F7-4015-A465-8A5B0B9B1F15}" srcOrd="0" destOrd="0" presId="urn:microsoft.com/office/officeart/2005/8/layout/process4"/>
    <dgm:cxn modelId="{6C204AFC-849C-46D6-82B4-C92BEE376037}" type="presParOf" srcId="{F9984539-E348-490E-84C0-0C4718488CDE}" destId="{868077F5-27CB-4A9A-9AED-6254E52B16B4}" srcOrd="9" destOrd="0" presId="urn:microsoft.com/office/officeart/2005/8/layout/process4"/>
    <dgm:cxn modelId="{703FD529-89F3-4B4B-B8B1-187F96E890EA}" type="presParOf" srcId="{F9984539-E348-490E-84C0-0C4718488CDE}" destId="{6E10815A-8B90-447B-BF66-FF40E989DE93}" srcOrd="10" destOrd="0" presId="urn:microsoft.com/office/officeart/2005/8/layout/process4"/>
    <dgm:cxn modelId="{A2990B5E-DF0A-45FB-B575-25BCACD98A6A}" type="presParOf" srcId="{6E10815A-8B90-447B-BF66-FF40E989DE93}" destId="{43E84E44-B767-4E3C-9D2A-C6DD07DA9F96}" srcOrd="0" destOrd="0" presId="urn:microsoft.com/office/officeart/2005/8/layout/process4"/>
    <dgm:cxn modelId="{F295F36D-81D2-46F3-A112-BC973CEC669A}" type="presParOf" srcId="{F9984539-E348-490E-84C0-0C4718488CDE}" destId="{E11D5A47-3342-43F0-B340-B5EAB28E7BC6}" srcOrd="11" destOrd="0" presId="urn:microsoft.com/office/officeart/2005/8/layout/process4"/>
    <dgm:cxn modelId="{1625352F-8094-41EE-8D3A-41D8A39B5F6A}" type="presParOf" srcId="{F9984539-E348-490E-84C0-0C4718488CDE}" destId="{1C567CB4-E651-4001-A7E4-2DE78D7FB4DA}" srcOrd="12" destOrd="0" presId="urn:microsoft.com/office/officeart/2005/8/layout/process4"/>
    <dgm:cxn modelId="{F74F4E44-96FB-4D81-82B8-7C58C342790C}" type="presParOf" srcId="{1C567CB4-E651-4001-A7E4-2DE78D7FB4DA}" destId="{14AD8A82-81CF-44C1-AA83-4F1B43B01DA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E02523-2076-4863-9D6F-465F37A390BE}" type="datetimeFigureOut">
              <a:rPr lang="hu-HU" smtClean="0"/>
              <a:pPr/>
              <a:t>2017.09.14.</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D1A6D8-944F-45FF-A882-4471E4561C75}" type="slidenum">
              <a:rPr lang="hu-HU" smtClean="0"/>
              <a:pPr/>
              <a:t>‹#›</a:t>
            </a:fld>
            <a:endParaRPr lang="hu-HU"/>
          </a:p>
        </p:txBody>
      </p:sp>
    </p:spTree>
    <p:extLst>
      <p:ext uri="{BB962C8B-B14F-4D97-AF65-F5344CB8AC3E}">
        <p14:creationId xmlns:p14="http://schemas.microsoft.com/office/powerpoint/2010/main" val="201136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Mintaszöveg szerkesztése </a:t>
            </a:r>
          </a:p>
          <a:p>
            <a:pPr lvl="1"/>
            <a:r>
              <a:rPr lang="en-US" smtClean="0"/>
              <a:t>Második szint</a:t>
            </a:r>
          </a:p>
          <a:p>
            <a:pPr lvl="2"/>
            <a:r>
              <a:rPr lang="en-US" smtClean="0"/>
              <a:t>Harmadik szint</a:t>
            </a:r>
          </a:p>
          <a:p>
            <a:pPr lvl="3"/>
            <a:r>
              <a:rPr lang="en-US" smtClean="0"/>
              <a:t>Negyedik szint</a:t>
            </a:r>
          </a:p>
          <a:p>
            <a:pPr lvl="4"/>
            <a:r>
              <a:rPr lang="en-US" smtClean="0"/>
              <a:t>Ötödik szint</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11982196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79696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8300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62557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151382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u="none" strike="noStrike" kern="1200" baseline="0" dirty="0" smtClean="0">
                <a:solidFill>
                  <a:schemeClr val="tx1"/>
                </a:solidFill>
                <a:latin typeface="+mn-lt"/>
                <a:ea typeface="+mn-ea"/>
                <a:cs typeface="+mn-cs"/>
              </a:rPr>
              <a:t>A kommunikációban a jeleknek jut a fő szerep. Beszédjeleket továbbítanak a</a:t>
            </a:r>
          </a:p>
          <a:p>
            <a:r>
              <a:rPr lang="hu-HU" sz="1200" b="0" i="0" u="none" strike="noStrike" kern="1200" baseline="0" dirty="0" smtClean="0">
                <a:solidFill>
                  <a:schemeClr val="tx1"/>
                </a:solidFill>
                <a:latin typeface="+mn-lt"/>
                <a:ea typeface="+mn-ea"/>
                <a:cs typeface="+mn-cs"/>
              </a:rPr>
              <a:t>telefonhálózatok rézvezetékein, míg a mobil telefónia digitális üzeneteit a</a:t>
            </a:r>
          </a:p>
          <a:p>
            <a:r>
              <a:rPr lang="hu-HU" sz="1200" b="0" i="0" u="none" strike="noStrike" kern="1200" baseline="0" dirty="0" smtClean="0">
                <a:solidFill>
                  <a:schemeClr val="tx1"/>
                </a:solidFill>
                <a:latin typeface="+mn-lt"/>
                <a:ea typeface="+mn-ea"/>
                <a:cs typeface="+mn-cs"/>
              </a:rPr>
              <a:t>rádióhullámok térerőssége vezérelt változása közvetíti. Ugyanakkor szélessávú</a:t>
            </a:r>
          </a:p>
          <a:p>
            <a:r>
              <a:rPr lang="hu-HU" sz="1200" b="0" i="0" u="none" strike="noStrike" kern="1200" baseline="0" dirty="0" smtClean="0">
                <a:solidFill>
                  <a:schemeClr val="tx1"/>
                </a:solidFill>
                <a:latin typeface="+mn-lt"/>
                <a:ea typeface="+mn-ea"/>
                <a:cs typeface="+mn-cs"/>
              </a:rPr>
              <a:t>bitfolyamok áramlanak a számítógépek közötti optikai hálózatokon.</a:t>
            </a:r>
            <a:endParaRPr lang="hu-HU" dirty="0"/>
          </a:p>
        </p:txBody>
      </p:sp>
      <p:sp>
        <p:nvSpPr>
          <p:cNvPr id="4" name="Dia számának helye 3"/>
          <p:cNvSpPr>
            <a:spLocks noGrp="1"/>
          </p:cNvSpPr>
          <p:nvPr>
            <p:ph type="sldNum" sz="quarter" idx="10"/>
          </p:nvPr>
        </p:nvSpPr>
        <p:spPr/>
        <p:txBody>
          <a:bodyPr/>
          <a:lstStyle/>
          <a:p>
            <a:fld id="{A5D78FC6-CE17-4259-A63C-DDFC12E048FC}" type="slidenum">
              <a:rPr lang="en-US" smtClean="0"/>
              <a:pPr/>
              <a:t>27</a:t>
            </a:fld>
            <a:endParaRPr lang="en-US"/>
          </a:p>
        </p:txBody>
      </p:sp>
    </p:spTree>
    <p:extLst>
      <p:ext uri="{BB962C8B-B14F-4D97-AF65-F5344CB8AC3E}">
        <p14:creationId xmlns:p14="http://schemas.microsoft.com/office/powerpoint/2010/main" val="48121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hu-HU" smtClean="0"/>
              <a:t>Mintacím szerkesztése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u-HU" smtClean="0"/>
              <a:t>Alcím mintájának szerkesztése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8889238-ED05-42F1-B857-C835ED3D0863}" type="datetime8">
              <a:rPr lang="en-US" smtClean="0"/>
              <a:pPr algn="ctr"/>
              <a:t>9/14/2017 9:33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õ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BD532814-EA38-4D20-8373-C2C2AED08FD0}" type="datetime8">
              <a:rPr lang="en-US" smtClean="0">
                <a:solidFill>
                  <a:schemeClr val="tx2"/>
                </a:solidFill>
              </a:rPr>
              <a:pPr/>
              <a:t>9/14/2017 9:33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õleges cím és szöveg">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7BC5D5C0-D6E4-4B1E-A096-C6B3477FF534}" type="datetime8">
              <a:rPr lang="en-US" smtClean="0">
                <a:solidFill>
                  <a:schemeClr val="tx2"/>
                </a:solidFill>
              </a:rPr>
              <a:pPr/>
              <a:t>9/14/2017 9:33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a:solidFill>
            <a:schemeClr val="accent2"/>
          </a:solidFill>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hu-HU" smtClean="0"/>
              <a:t>Mintacím szerkesztése</a:t>
            </a:r>
            <a:endParaRPr lang="en-US" dirty="0"/>
          </a:p>
        </p:txBody>
      </p:sp>
      <p:sp>
        <p:nvSpPr>
          <p:cNvPr id="4" name="Date Placeholder 3"/>
          <p:cNvSpPr>
            <a:spLocks noGrp="1"/>
          </p:cNvSpPr>
          <p:nvPr>
            <p:ph type="dt" sz="half" idx="10"/>
          </p:nvPr>
        </p:nvSpPr>
        <p:spPr/>
        <p:txBody>
          <a:bodyPr/>
          <a:lstStyle/>
          <a:p>
            <a:fld id="{8A5D0005-F778-48FF-B64E-DDE5B7EA2D0F}" type="datetime8">
              <a:rPr lang="en-US" smtClean="0"/>
              <a:pPr/>
              <a:t>9/14/2017 9:33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hu-HU" smtClean="0"/>
              <a:t>Mintaszöveg szerkesztése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hu-HU" smtClean="0"/>
              <a:t>Mintacím szerkesztése</a:t>
            </a:r>
            <a:endParaRPr lang="en-US" dirty="0"/>
          </a:p>
        </p:txBody>
      </p:sp>
      <p:sp>
        <p:nvSpPr>
          <p:cNvPr id="12" name="Date Placeholder 11"/>
          <p:cNvSpPr>
            <a:spLocks noGrp="1"/>
          </p:cNvSpPr>
          <p:nvPr>
            <p:ph type="dt" sz="half" idx="10"/>
          </p:nvPr>
        </p:nvSpPr>
        <p:spPr/>
        <p:txBody>
          <a:bodyPr/>
          <a:lstStyle/>
          <a:p>
            <a:fld id="{C07C3174-1B22-4614-8DEA-226F5C0486A7}" type="datetime8">
              <a:rPr lang="en-US" smtClean="0"/>
              <a:pPr/>
              <a:t>9/14/2017 9:33 AM</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8" name="Date Placeholder 7"/>
          <p:cNvSpPr>
            <a:spLocks noGrp="1"/>
          </p:cNvSpPr>
          <p:nvPr>
            <p:ph type="dt" sz="half" idx="15"/>
          </p:nvPr>
        </p:nvSpPr>
        <p:spPr/>
        <p:txBody>
          <a:bodyPr rtlCol="0"/>
          <a:lstStyle/>
          <a:p>
            <a:fld id="{AB7D5470-6716-4317-88A9-63B8B438926F}" type="datetime8">
              <a:rPr lang="en-US" smtClean="0"/>
              <a:pPr/>
              <a:t>9/14/2017 9:33 AM</a:t>
            </a:fld>
            <a:endParaRPr lang="en-US"/>
          </a:p>
        </p:txBody>
      </p:sp>
      <p:sp>
        <p:nvSpPr>
          <p:cNvPr id="10" name="Slide Number Placeholder 9"/>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hu-HU" smtClean="0"/>
              <a:t>Mintacím szerkesztése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0" name="Date Placeholder 9"/>
          <p:cNvSpPr>
            <a:spLocks noGrp="1"/>
          </p:cNvSpPr>
          <p:nvPr>
            <p:ph type="dt" sz="half" idx="15"/>
          </p:nvPr>
        </p:nvSpPr>
        <p:spPr/>
        <p:txBody>
          <a:bodyPr rtlCol="0"/>
          <a:lstStyle/>
          <a:p>
            <a:fld id="{C91F4F9E-AD1E-4990-B135-D577968B4EEF}" type="datetime8">
              <a:rPr lang="en-US" smtClean="0"/>
              <a:pPr/>
              <a:t>9/14/2017 9:33 AM</a:t>
            </a:fld>
            <a:endParaRPr lang="en-US"/>
          </a:p>
        </p:txBody>
      </p:sp>
      <p:sp>
        <p:nvSpPr>
          <p:cNvPr id="12" name="Slide Number Placeholder 11"/>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5A518F2A-B13F-4EFD-BC52-BBF403B7E90F}" type="datetime8">
              <a:rPr lang="en-US" smtClean="0"/>
              <a:pPr/>
              <a:t>9/14/2017 9:33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7907-AA06-4784-92A2-9DFAF3DE5BE5}" type="datetime8">
              <a:rPr lang="en-US" smtClean="0"/>
              <a:pPr/>
              <a:t>9/14/2017 9:33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a:solidFill>
            <a:schemeClr val="accent2"/>
          </a:solidFill>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hu-HU" smtClean="0"/>
              <a:t>Mintacím szerkesztése</a:t>
            </a:r>
            <a:endParaRPr lang="en-US" dirty="0"/>
          </a:p>
        </p:txBody>
      </p:sp>
      <p:sp>
        <p:nvSpPr>
          <p:cNvPr id="5" name="Date Placeholder 4"/>
          <p:cNvSpPr>
            <a:spLocks noGrp="1"/>
          </p:cNvSpPr>
          <p:nvPr>
            <p:ph type="dt" sz="half" idx="10"/>
          </p:nvPr>
        </p:nvSpPr>
        <p:spPr/>
        <p:txBody>
          <a:bodyPr/>
          <a:lstStyle/>
          <a:p>
            <a:fld id="{6175C3BE-BAB0-4C3C-8F55-33101DA87B3B}" type="datetime8">
              <a:rPr lang="en-US" smtClean="0"/>
              <a:pPr/>
              <a:t>9/14/2017 9:33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hu-HU" smtClean="0"/>
              <a:t>Mintaszöveg szerkesztése</a:t>
            </a:r>
          </a:p>
        </p:txBody>
      </p:sp>
      <p:sp>
        <p:nvSpPr>
          <p:cNvPr id="9" name="Content Placeholder 8"/>
          <p:cNvSpPr>
            <a:spLocks noGrp="1"/>
          </p:cNvSpPr>
          <p:nvPr>
            <p:ph sz="quarter" idx="1"/>
          </p:nvPr>
        </p:nvSpPr>
        <p:spPr>
          <a:xfrm>
            <a:off x="2362200" y="1752600"/>
            <a:ext cx="6400800" cy="44196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hu-HU" smtClean="0"/>
              <a:t>Mintaszöveg szerkesztése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hu-HU" smtClean="0"/>
              <a:t>Mintacím szerkesztése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B28189E6-0777-48DC-BBEA-57C111510197}" type="datetime8">
              <a:rPr lang="en-US" smtClean="0"/>
              <a:pPr/>
              <a:t>9/14/2017 9:33 AM</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hu-HU" smtClean="0"/>
              <a:t>Kép beszúrásához kattintson az ikonra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dirty="0" smtClean="0"/>
              <a:t>Mintacím szerkesztése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dirty="0" smtClean="0"/>
              <a:t>Mintaszöveg szerkesztése </a:t>
            </a:r>
            <a:endParaRPr lang="en-US" dirty="0"/>
          </a:p>
          <a:p>
            <a:pPr lvl="1"/>
            <a:r>
              <a:rPr lang="en-US" dirty="0" smtClean="0"/>
              <a:t>Második szint</a:t>
            </a:r>
          </a:p>
          <a:p>
            <a:pPr lvl="2"/>
            <a:r>
              <a:rPr lang="en-US" dirty="0" smtClean="0"/>
              <a:t>Harmadik szint</a:t>
            </a:r>
          </a:p>
          <a:p>
            <a:pPr lvl="3"/>
            <a:r>
              <a:rPr lang="en-US" dirty="0" smtClean="0"/>
              <a:t>ÖTÖDIK SZINT</a:t>
            </a:r>
          </a:p>
          <a:p>
            <a:pPr lvl="4"/>
            <a:r>
              <a:rPr lang="en-US" dirty="0" smtClean="0"/>
              <a:t>Ötödik szint</a:t>
            </a:r>
          </a:p>
          <a:p>
            <a:pPr lvl="5"/>
            <a:r>
              <a:rPr lang="en-US" dirty="0" smtClean="0"/>
              <a:t>Hatodik szint</a:t>
            </a:r>
          </a:p>
          <a:p>
            <a:pPr lvl="6"/>
            <a:r>
              <a:rPr lang="en-US" dirty="0" smtClean="0"/>
              <a:t>Hetedik szint</a:t>
            </a:r>
          </a:p>
          <a:p>
            <a:pPr lvl="7"/>
            <a:r>
              <a:rPr lang="en-US" dirty="0" smtClean="0"/>
              <a:t>Nyolcadik szint</a:t>
            </a:r>
          </a:p>
          <a:p>
            <a:pPr lvl="8"/>
            <a:r>
              <a:rPr lang="en-US" dirty="0" smtClean="0"/>
              <a:t>Kilencedik szint</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4F585A9-181F-4730-86AF-B2435AFCB9E7}" type="datetime8">
              <a:rPr lang="en-US" smtClean="0">
                <a:solidFill>
                  <a:schemeClr val="tx2"/>
                </a:solidFill>
              </a:rPr>
              <a:pPr/>
              <a:t>9/14/2017 9:33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a:solidFill>
            <a:srgbClr val="FF00FF"/>
          </a:solidFill>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uni-obuda.hu/users/vamos.peter/Hiradastechnika_1/Eloada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www.uni-obuda.hu/users/vamos.peter/Communication_Technics_1/Lectures/CommunicationSystems-Hayki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regi.hte.hu/online_konyv" TargetMode="External"/><Relationship Id="rId5" Type="http://schemas.openxmlformats.org/officeDocument/2006/relationships/hyperlink" Target="http://www.uni-obuda.hu/users/vamos.peter/Hiradastechnika_1/Eloadas/Hiradastechnika-Geher_Karoly.pdf" TargetMode="External"/><Relationship Id="rId4" Type="http://schemas.openxmlformats.org/officeDocument/2006/relationships/hyperlink" Target="http://tel.tmit.bme.hu/hirtech/Jegyze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7.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12.bin"/><Relationship Id="rId3" Type="http://schemas.openxmlformats.org/officeDocument/2006/relationships/image" Target="../media/image3.png"/><Relationship Id="rId7" Type="http://schemas.openxmlformats.org/officeDocument/2006/relationships/oleObject" Target="../embeddings/oleObject9.bin"/><Relationship Id="rId12"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31.wmf"/><Relationship Id="rId4" Type="http://schemas.openxmlformats.org/officeDocument/2006/relationships/image" Target="../media/image35.png"/><Relationship Id="rId9" Type="http://schemas.openxmlformats.org/officeDocument/2006/relationships/oleObject" Target="../embeddings/oleObject10.bin"/><Relationship Id="rId14" Type="http://schemas.openxmlformats.org/officeDocument/2006/relationships/image" Target="../media/image33.wmf"/></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p:cNvSpPr/>
          <p:nvPr/>
        </p:nvSpPr>
        <p:spPr>
          <a:xfrm>
            <a:off x="-36512" y="980728"/>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p:cNvSpPr/>
          <p:nvPr/>
        </p:nvSpPr>
        <p:spPr>
          <a:xfrm>
            <a:off x="6622084" y="1196752"/>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1"/>
          <p:cNvSpPr txBox="1">
            <a:spLocks/>
          </p:cNvSpPr>
          <p:nvPr/>
        </p:nvSpPr>
        <p:spPr>
          <a:xfrm rot="16200000">
            <a:off x="4451548" y="2512740"/>
            <a:ext cx="6477000" cy="1828800"/>
          </a:xfrm>
          <a:prstGeom prst="rect">
            <a:avLst/>
          </a:prstGeom>
        </p:spPr>
        <p:txBody>
          <a:bodyPr vert="horz" anchor="ctr">
            <a:noAutofit/>
          </a:bodyPr>
          <a:lstStyle>
            <a:lvl1pPr algn="l" rtl="0" eaLnBrk="1" latinLnBrk="0" hangingPunct="1">
              <a:spcBef>
                <a:spcPct val="0"/>
              </a:spcBef>
              <a:buNone/>
              <a:defRPr sz="4400" kern="1200">
                <a:solidFill>
                  <a:schemeClr val="tx2"/>
                </a:solidFill>
                <a:latin typeface="+mj-lt"/>
                <a:ea typeface="+mj-ea"/>
                <a:cs typeface="+mj-cs"/>
              </a:defRPr>
            </a:lvl1pPr>
          </a:lstStyle>
          <a:p>
            <a:pPr algn="ctr"/>
            <a:r>
              <a:rPr lang="hu-HU" sz="4800" cap="all" dirty="0" smtClean="0">
                <a:solidFill>
                  <a:schemeClr val="tx1"/>
                </a:solidFill>
              </a:rPr>
              <a:t>Híradástechnika I.</a:t>
            </a:r>
            <a:r>
              <a:rPr lang="hu-HU" sz="4800" cap="all" dirty="0" smtClean="0"/>
              <a:t/>
            </a:r>
            <a:br>
              <a:rPr lang="hu-HU" sz="4800" cap="all" dirty="0" smtClean="0"/>
            </a:br>
            <a:endParaRPr lang="hu-HU" sz="4800" dirty="0"/>
          </a:p>
        </p:txBody>
      </p:sp>
      <p:sp>
        <p:nvSpPr>
          <p:cNvPr id="5" name="Rectangle 2"/>
          <p:cNvSpPr txBox="1">
            <a:spLocks/>
          </p:cNvSpPr>
          <p:nvPr/>
        </p:nvSpPr>
        <p:spPr>
          <a:xfrm>
            <a:off x="2906960" y="6158759"/>
            <a:ext cx="6221445" cy="68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r">
              <a:buNone/>
            </a:pPr>
            <a:endParaRPr lang="hu-HU" dirty="0"/>
          </a:p>
        </p:txBody>
      </p:sp>
      <p:pic>
        <p:nvPicPr>
          <p:cNvPr id="6" name="Kép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7" name="Kép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96" y="202288"/>
            <a:ext cx="6650752" cy="5458960"/>
          </a:xfrm>
          <a:prstGeom prst="rect">
            <a:avLst/>
          </a:prstGeom>
        </p:spPr>
      </p:pic>
      <p:sp>
        <p:nvSpPr>
          <p:cNvPr id="10" name="Szövegdoboz 9"/>
          <p:cNvSpPr txBox="1"/>
          <p:nvPr/>
        </p:nvSpPr>
        <p:spPr>
          <a:xfrm>
            <a:off x="7851205" y="3103974"/>
            <a:ext cx="1113283" cy="646331"/>
          </a:xfrm>
          <a:prstGeom prst="rect">
            <a:avLst/>
          </a:prstGeom>
          <a:noFill/>
        </p:spPr>
        <p:txBody>
          <a:bodyPr wrap="square" rtlCol="0">
            <a:spAutoFit/>
          </a:bodyPr>
          <a:lstStyle/>
          <a:p>
            <a:pPr algn="ctr"/>
            <a:r>
              <a:rPr lang="hu-HU" sz="3600" b="1" dirty="0" smtClean="0">
                <a:latin typeface="+mj-lt"/>
                <a:ea typeface="+mj-ea"/>
                <a:cs typeface="+mj-cs"/>
              </a:rPr>
              <a:t>1.</a:t>
            </a:r>
            <a:endParaRPr lang="hu-HU" sz="3600" b="1" dirty="0">
              <a:latin typeface="+mj-lt"/>
              <a:ea typeface="+mj-ea"/>
              <a:cs typeface="+mj-cs"/>
            </a:endParaRPr>
          </a:p>
        </p:txBody>
      </p:sp>
    </p:spTree>
    <p:extLst>
      <p:ext uri="{BB962C8B-B14F-4D97-AF65-F5344CB8AC3E}">
        <p14:creationId xmlns:p14="http://schemas.microsoft.com/office/powerpoint/2010/main" val="198236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8066" name="Picture 2" descr="http://www.helpoint.net/wp-content/uploads/2014/01/Slide0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27384"/>
            <a:ext cx="9180512"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65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90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27384"/>
            <a:ext cx="9198601"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40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28600"/>
            <a:ext cx="8586536" cy="990600"/>
          </a:xfrm>
        </p:spPr>
        <p:txBody>
          <a:bodyPr>
            <a:normAutofit/>
          </a:bodyPr>
          <a:lstStyle/>
          <a:p>
            <a:r>
              <a:rPr lang="hu-HU" sz="4200" dirty="0"/>
              <a:t>A fejlődés legfontosabb </a:t>
            </a:r>
            <a:r>
              <a:rPr lang="hu-HU" sz="4200" dirty="0" smtClean="0"/>
              <a:t>fejezetei I.</a:t>
            </a:r>
            <a:endParaRPr lang="hu-HU" sz="4200"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2726160058"/>
              </p:ext>
            </p:extLst>
          </p:nvPr>
        </p:nvGraphicFramePr>
        <p:xfrm>
          <a:off x="457200" y="1719263"/>
          <a:ext cx="8229600" cy="4907283"/>
        </p:xfrm>
        <a:graphic>
          <a:graphicData uri="http://schemas.openxmlformats.org/drawingml/2006/table">
            <a:tbl>
              <a:tblPr/>
              <a:tblGrid>
                <a:gridCol w="4114800"/>
                <a:gridCol w="4114800"/>
              </a:tblGrid>
              <a:tr h="59131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 felfedezés és időpontja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Feltaláló(k)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673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Elektromos távíró 1838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Transzatlanti kábel </a:t>
                      </a:r>
                      <a:r>
                        <a:rPr kumimoji="0" lang="en-US" sz="1800" b="0" i="0" u="none" strike="noStrike" cap="none" normalizeH="0" baseline="0" dirty="0" smtClean="0">
                          <a:ln>
                            <a:noFill/>
                          </a:ln>
                          <a:solidFill>
                            <a:schemeClr val="tx1"/>
                          </a:solidFill>
                          <a:effectLst/>
                          <a:latin typeface="Arial" charset="0"/>
                        </a:rPr>
                        <a:t>1858 (1880)</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Telefon 1876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 1877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Rádióhullámok 1865-1987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Automata telefonközpont </a:t>
                      </a:r>
                      <a:r>
                        <a:rPr kumimoji="0" lang="en-US" sz="1800" b="0" i="0" u="none" strike="noStrike" cap="none" normalizeH="0" baseline="0" dirty="0" smtClean="0">
                          <a:ln>
                            <a:noFill/>
                          </a:ln>
                          <a:solidFill>
                            <a:schemeClr val="tx1"/>
                          </a:solidFill>
                          <a:effectLst/>
                          <a:latin typeface="Arial" charset="0"/>
                        </a:rPr>
                        <a:t>1891</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Rádiótávközlés </a:t>
                      </a:r>
                      <a:r>
                        <a:rPr kumimoji="0" lang="en-US" sz="1800" b="0" i="0" u="none" strike="noStrike" cap="none" normalizeH="0" baseline="0" dirty="0" smtClean="0">
                          <a:ln>
                            <a:noFill/>
                          </a:ln>
                          <a:solidFill>
                            <a:schemeClr val="tx1"/>
                          </a:solidFill>
                          <a:effectLst/>
                          <a:latin typeface="Arial" charset="0"/>
                        </a:rPr>
                        <a:t>1896</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 műsorszórás 1919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Televízió 1927-29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Televíziós műsorszórás </a:t>
                      </a:r>
                      <a:r>
                        <a:rPr kumimoji="0" lang="en-US" sz="1800" b="0" i="0" u="none" strike="noStrike" cap="none" normalizeH="0" baseline="0" dirty="0" smtClean="0">
                          <a:ln>
                            <a:noFill/>
                          </a:ln>
                          <a:solidFill>
                            <a:schemeClr val="tx1"/>
                          </a:solidFill>
                          <a:effectLst/>
                          <a:latin typeface="Arial" charset="0"/>
                        </a:rPr>
                        <a:t>(1936)</a:t>
                      </a:r>
                      <a:r>
                        <a:rPr kumimoji="0" lang="hu-HU"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1948 </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noProof="0" smtClean="0">
                          <a:ln>
                            <a:noFill/>
                          </a:ln>
                          <a:solidFill>
                            <a:schemeClr val="tx1"/>
                          </a:solidFill>
                          <a:effectLst/>
                          <a:latin typeface="Arial" charset="0"/>
                        </a:rPr>
                        <a:t>Digitális távközlés </a:t>
                      </a:r>
                      <a:r>
                        <a:rPr kumimoji="0" lang="en-US" sz="1800" b="0" i="0" u="none" strike="noStrike" cap="none" normalizeH="0" baseline="0" dirty="0" smtClean="0">
                          <a:ln>
                            <a:noFill/>
                          </a:ln>
                          <a:solidFill>
                            <a:schemeClr val="tx1"/>
                          </a:solidFill>
                          <a:effectLst/>
                          <a:latin typeface="Arial" charset="0"/>
                        </a:rPr>
                        <a:t>(PCM) 1938-52</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Elektronikus számítógép 194</a:t>
                      </a:r>
                      <a:r>
                        <a:rPr kumimoji="0" lang="en-US" sz="1800" b="0" i="0" u="none" strike="noStrike" cap="none" normalizeH="0" baseline="0" dirty="0" smtClean="0">
                          <a:ln>
                            <a:noFill/>
                          </a:ln>
                          <a:solidFill>
                            <a:schemeClr val="tx1"/>
                          </a:solidFill>
                          <a:effectLst/>
                          <a:latin typeface="Arial" charset="0"/>
                        </a:rPr>
                        <a:t>3-46</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Samuel Morse</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 Thomson (O. Heaviside)</a:t>
                      </a: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A.G. Bell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Puskás Tivadar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J.C. Maxwell, </a:t>
                      </a:r>
                      <a:r>
                        <a:rPr kumimoji="0" lang="hu-HU" sz="1800" b="0" i="0" u="none" strike="noStrike" cap="none" normalizeH="0" baseline="0" dirty="0" smtClean="0">
                          <a:ln>
                            <a:noFill/>
                          </a:ln>
                          <a:solidFill>
                            <a:schemeClr val="tx1"/>
                          </a:solidFill>
                          <a:effectLst/>
                          <a:latin typeface="Arial" charset="0"/>
                        </a:rPr>
                        <a:t>H. Hertz</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A. </a:t>
                      </a:r>
                      <a:r>
                        <a:rPr kumimoji="0" lang="en-US" sz="1800" b="0" i="0" u="none" strike="noStrike" cap="none" normalizeH="0" baseline="0" dirty="0" err="1" smtClean="0">
                          <a:ln>
                            <a:noFill/>
                          </a:ln>
                          <a:solidFill>
                            <a:schemeClr val="tx1"/>
                          </a:solidFill>
                          <a:effectLst/>
                          <a:latin typeface="Arial" charset="0"/>
                        </a:rPr>
                        <a:t>Strowger</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G. Marconi</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kern="1200" cap="none" spc="0" normalizeH="0" baseline="0" noProof="0" dirty="0" smtClean="0">
                          <a:ln>
                            <a:noFill/>
                          </a:ln>
                          <a:solidFill>
                            <a:prstClr val="black"/>
                          </a:solidFill>
                          <a:effectLst/>
                          <a:uLnTx/>
                          <a:uFillTx/>
                          <a:latin typeface="Arial" charset="0"/>
                          <a:ea typeface="+mn-ea"/>
                          <a:cs typeface="+mn-cs"/>
                        </a:rPr>
                        <a:t>A Popov</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V. Zworykin, </a:t>
                      </a:r>
                      <a:r>
                        <a:rPr kumimoji="0" lang="en-US" sz="1800" b="0" i="0" u="none" strike="noStrike" cap="none" normalizeH="0" baseline="0" dirty="0" err="1" smtClean="0">
                          <a:ln>
                            <a:noFill/>
                          </a:ln>
                          <a:solidFill>
                            <a:schemeClr val="tx1"/>
                          </a:solidFill>
                          <a:effectLst/>
                          <a:latin typeface="Arial" charset="0"/>
                        </a:rPr>
                        <a:t>Tihanyi</a:t>
                      </a:r>
                      <a:r>
                        <a:rPr kumimoji="0" lang="hu-HU" sz="1800" b="0" i="0" u="none" strike="noStrike" cap="none" normalizeH="0" baseline="0" dirty="0" smtClean="0">
                          <a:ln>
                            <a:noFill/>
                          </a:ln>
                          <a:solidFill>
                            <a:schemeClr val="tx1"/>
                          </a:solidFill>
                          <a:effectLst/>
                          <a:latin typeface="Arial" charset="0"/>
                        </a:rPr>
                        <a:t> K.</a:t>
                      </a:r>
                      <a:r>
                        <a:rPr kumimoji="0" lang="en-US" sz="1800" b="0" i="0" u="none" strike="noStrike" cap="none" normalizeH="0" baseline="0" dirty="0" smtClean="0">
                          <a:ln>
                            <a:noFill/>
                          </a:ln>
                          <a:solidFill>
                            <a:schemeClr val="tx1"/>
                          </a:solidFill>
                          <a:effectLst/>
                          <a:latin typeface="Arial" charset="0"/>
                        </a:rPr>
                        <a:t>, P. Farnsworth</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(BBC) NBC</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A. Reeves, B. Oliver, C. Shannon</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Flowers</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A.Turing</a:t>
                      </a:r>
                      <a:r>
                        <a:rPr kumimoji="0" lang="en-US" sz="1800" b="0" i="0" u="none" strike="noStrike" cap="none" normalizeH="0" baseline="0" dirty="0" smtClean="0">
                          <a:ln>
                            <a:noFill/>
                          </a:ln>
                          <a:solidFill>
                            <a:schemeClr val="tx1"/>
                          </a:solidFill>
                          <a:effectLst/>
                          <a:latin typeface="Arial" charset="0"/>
                        </a:rPr>
                        <a:t> (Colossus </a:t>
                      </a:r>
                      <a:r>
                        <a:rPr kumimoji="0" lang="en-US" sz="1800" b="0" i="0" u="none" strike="noStrike" cap="none" normalizeH="0" baseline="0" dirty="0" err="1" smtClean="0">
                          <a:ln>
                            <a:noFill/>
                          </a:ln>
                          <a:solidFill>
                            <a:schemeClr val="tx1"/>
                          </a:solidFill>
                          <a:effectLst/>
                          <a:latin typeface="Arial" charset="0"/>
                        </a:rPr>
                        <a:t>MarkII</a:t>
                      </a:r>
                      <a:r>
                        <a:rPr kumimoji="0" lang="en-US" sz="1800" b="0" i="0" u="none" strike="noStrike" cap="none" normalizeH="0" baseline="0" dirty="0" smtClean="0">
                          <a:ln>
                            <a:noFill/>
                          </a:ln>
                          <a:solidFill>
                            <a:schemeClr val="tx1"/>
                          </a:solidFill>
                          <a:effectLst/>
                          <a:latin typeface="Arial" charset="0"/>
                        </a:rPr>
                        <a:t>), </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J. </a:t>
                      </a:r>
                      <a:r>
                        <a:rPr kumimoji="0" lang="en-US" sz="1800" b="0" i="0" u="none" strike="noStrike" cap="none" normalizeH="0" baseline="0" dirty="0" err="1" smtClean="0">
                          <a:ln>
                            <a:noFill/>
                          </a:ln>
                          <a:solidFill>
                            <a:schemeClr val="tx1"/>
                          </a:solidFill>
                          <a:effectLst/>
                          <a:latin typeface="Arial" charset="0"/>
                        </a:rPr>
                        <a:t>Mauchly</a:t>
                      </a:r>
                      <a:r>
                        <a:rPr kumimoji="0" lang="en-US" sz="1800" b="0" i="0" u="none" strike="noStrike" cap="none" normalizeH="0" baseline="0" dirty="0" smtClean="0">
                          <a:ln>
                            <a:noFill/>
                          </a:ln>
                          <a:solidFill>
                            <a:schemeClr val="tx1"/>
                          </a:solidFill>
                          <a:effectLst/>
                          <a:latin typeface="Arial" charset="0"/>
                        </a:rPr>
                        <a:t>, J. Eckert </a:t>
                      </a:r>
                      <a:r>
                        <a:rPr kumimoji="0" lang="hu-HU" sz="1800" b="0" i="0" u="none" strike="noStrike" cap="none" normalizeH="0" baseline="0" dirty="0" smtClean="0">
                          <a:ln>
                            <a:noFill/>
                          </a:ln>
                          <a:solidFill>
                            <a:schemeClr val="tx1"/>
                          </a:solidFill>
                          <a:effectLst/>
                          <a:latin typeface="Arial" charset="0"/>
                        </a:rPr>
                        <a:t>(ENIAC)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p>
        </p:txBody>
      </p:sp>
    </p:spTree>
    <p:extLst>
      <p:ext uri="{BB962C8B-B14F-4D97-AF65-F5344CB8AC3E}">
        <p14:creationId xmlns:p14="http://schemas.microsoft.com/office/powerpoint/2010/main" val="2032247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28600"/>
            <a:ext cx="8586536" cy="990600"/>
          </a:xfrm>
        </p:spPr>
        <p:txBody>
          <a:bodyPr>
            <a:normAutofit/>
          </a:bodyPr>
          <a:lstStyle/>
          <a:p>
            <a:r>
              <a:rPr lang="hu-HU" sz="4200" dirty="0"/>
              <a:t>A fejlődés legfontosabb </a:t>
            </a:r>
            <a:r>
              <a:rPr lang="hu-HU" sz="4200" dirty="0" smtClean="0"/>
              <a:t>fejezetei II.</a:t>
            </a:r>
            <a:endParaRPr lang="hu-HU" sz="4200"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3618338686"/>
              </p:ext>
            </p:extLst>
          </p:nvPr>
        </p:nvGraphicFramePr>
        <p:xfrm>
          <a:off x="457200" y="1719263"/>
          <a:ext cx="8229600" cy="4489133"/>
        </p:xfrm>
        <a:graphic>
          <a:graphicData uri="http://schemas.openxmlformats.org/drawingml/2006/table">
            <a:tbl>
              <a:tblPr/>
              <a:tblGrid>
                <a:gridCol w="4114800"/>
                <a:gridCol w="4114800"/>
              </a:tblGrid>
              <a:tr h="5572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 felfedezés és időpontja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Feltaláló(k)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Cellás rádiótelefon 1946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Tranzisztor 1947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Műholdas távközlés1962</a:t>
                      </a:r>
                      <a:r>
                        <a:rPr kumimoji="0" lang="en-US" sz="1800" b="0" i="0" u="none" strike="noStrike" cap="none" normalizeH="0" baseline="0" dirty="0" smtClean="0">
                          <a:ln>
                            <a:noFill/>
                          </a:ln>
                          <a:solidFill>
                            <a:schemeClr val="tx1"/>
                          </a:solidFill>
                          <a:effectLst/>
                          <a:latin typeface="Arial" charset="0"/>
                        </a:rPr>
                        <a:t>-63</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Tároltprogram-vezérlésű</a:t>
                      </a:r>
                      <a:r>
                        <a:rPr kumimoji="0" lang="hu-HU" sz="1800" b="0" i="0" u="none" strike="noStrike" cap="none" normalizeH="0" baseline="0" dirty="0" smtClean="0">
                          <a:ln>
                            <a:noFill/>
                          </a:ln>
                          <a:solidFill>
                            <a:schemeClr val="tx1"/>
                          </a:solidFill>
                          <a:effectLst/>
                          <a:latin typeface="Arial" charset="0"/>
                        </a:rPr>
                        <a:t> telefonközpont 1965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Mikroprocesszor 1971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ARPANET 1969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TCP/IP 1975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LAN, Ethernet 1975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Fényvezető kábel 1977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2G (GSM) </a:t>
                      </a:r>
                      <a:r>
                        <a:rPr kumimoji="0" lang="en-US" sz="1800" b="0" i="0" u="none" strike="noStrike" cap="none" normalizeH="0" baseline="0" dirty="0" err="1" smtClean="0">
                          <a:ln>
                            <a:noFill/>
                          </a:ln>
                          <a:solidFill>
                            <a:schemeClr val="tx1"/>
                          </a:solidFill>
                          <a:effectLst/>
                          <a:latin typeface="Arial" charset="0"/>
                        </a:rPr>
                        <a:t>mobil</a:t>
                      </a:r>
                      <a:r>
                        <a:rPr kumimoji="0" lang="hu-HU" sz="1800" b="0" i="0" u="none" strike="noStrike" cap="none" normalizeH="0" baseline="0" dirty="0" smtClean="0">
                          <a:ln>
                            <a:noFill/>
                          </a:ln>
                          <a:solidFill>
                            <a:schemeClr val="tx1"/>
                          </a:solidFill>
                          <a:effectLst/>
                          <a:latin typeface="Arial" charset="0"/>
                        </a:rPr>
                        <a:t>telefon</a:t>
                      </a:r>
                      <a:r>
                        <a:rPr kumimoji="0" lang="en-US" sz="1800" b="0" i="0" u="none" strike="noStrike" cap="none" normalizeH="0" baseline="0" dirty="0" smtClean="0">
                          <a:ln>
                            <a:noFill/>
                          </a:ln>
                          <a:solidFill>
                            <a:schemeClr val="tx1"/>
                          </a:solidFill>
                          <a:effectLst/>
                          <a:latin typeface="Arial" charset="0"/>
                        </a:rPr>
                        <a:t> 1991</a:t>
                      </a:r>
                      <a:endParaRPr kumimoji="0" lang="hu-HU" sz="18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Bell Lab</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W. Shockley, J. Bardeen, W. Brattain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err="1" smtClean="0">
                          <a:ln>
                            <a:noFill/>
                          </a:ln>
                          <a:solidFill>
                            <a:schemeClr val="tx1"/>
                          </a:solidFill>
                          <a:effectLst/>
                          <a:latin typeface="Arial" charset="0"/>
                        </a:rPr>
                        <a:t>Telstar</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Relay</a:t>
                      </a:r>
                      <a:r>
                        <a:rPr kumimoji="0" lang="hu-HU"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Syncom</a:t>
                      </a:r>
                      <a:r>
                        <a:rPr kumimoji="0" lang="en-US" sz="1800" b="0" i="0" u="none" strike="noStrike" cap="none" normalizeH="0" baseline="0" dirty="0" smtClean="0">
                          <a:ln>
                            <a:noFill/>
                          </a:ln>
                          <a:solidFill>
                            <a:schemeClr val="tx1"/>
                          </a:solidFill>
                          <a:effectLst/>
                          <a:latin typeface="Arial" charset="0"/>
                        </a:rPr>
                        <a:t>, Early bird</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No. 1. ESS, Bell </a:t>
                      </a:r>
                      <a:r>
                        <a:rPr kumimoji="0" lang="hu-HU" sz="1800" b="0" i="0" u="none" strike="noStrike" cap="none" normalizeH="0" baseline="0" dirty="0" err="1" smtClean="0">
                          <a:ln>
                            <a:noFill/>
                          </a:ln>
                          <a:solidFill>
                            <a:schemeClr val="tx1"/>
                          </a:solidFill>
                          <a:effectLst/>
                          <a:latin typeface="Arial" charset="0"/>
                        </a:rPr>
                        <a:t>Lab</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Intel Corp.</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Xerox</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smtClean="0">
                          <a:ln>
                            <a:noFill/>
                          </a:ln>
                          <a:solidFill>
                            <a:schemeClr val="tx1"/>
                          </a:solidFill>
                          <a:effectLst/>
                          <a:latin typeface="Arial" charset="0"/>
                        </a:rPr>
                        <a:t>Intel</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smtClean="0">
                          <a:ln>
                            <a:noFill/>
                          </a:ln>
                          <a:solidFill>
                            <a:schemeClr val="tx1"/>
                          </a:solidFill>
                          <a:effectLst/>
                          <a:latin typeface="Arial" charset="0"/>
                        </a:rPr>
                        <a:t>DEC</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C.K. </a:t>
                      </a:r>
                      <a:r>
                        <a:rPr kumimoji="0" lang="hu-HU" sz="1800" b="0" i="0" u="none" strike="noStrike" cap="none" normalizeH="0" baseline="0" dirty="0" err="1" smtClean="0">
                          <a:ln>
                            <a:noFill/>
                          </a:ln>
                          <a:solidFill>
                            <a:schemeClr val="tx1"/>
                          </a:solidFill>
                          <a:effectLst/>
                          <a:latin typeface="Arial" charset="0"/>
                        </a:rPr>
                        <a:t>Kao</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Corning</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Glass</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p>
        </p:txBody>
      </p:sp>
      <p:sp>
        <p:nvSpPr>
          <p:cNvPr id="6" name="TextBox 5"/>
          <p:cNvSpPr txBox="1"/>
          <p:nvPr/>
        </p:nvSpPr>
        <p:spPr>
          <a:xfrm>
            <a:off x="2267744" y="4149080"/>
            <a:ext cx="2016224" cy="707886"/>
          </a:xfrm>
          <a:prstGeom prst="rect">
            <a:avLst/>
          </a:prstGeom>
          <a:noFill/>
        </p:spPr>
        <p:txBody>
          <a:bodyPr wrap="square" rtlCol="0">
            <a:spAutoFit/>
          </a:bodyPr>
          <a:lstStyle/>
          <a:p>
            <a:r>
              <a:rPr lang="en-US" sz="4000" dirty="0" smtClean="0"/>
              <a:t>}</a:t>
            </a:r>
            <a:r>
              <a:rPr lang="en-US" sz="4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Internet</a:t>
            </a:r>
            <a:r>
              <a:rPr lang="hu-H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1983</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490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fejlődés képekben</a:t>
            </a:r>
            <a:endParaRPr lang="hu-HU" dirty="0"/>
          </a:p>
        </p:txBody>
      </p:sp>
      <p:pic>
        <p:nvPicPr>
          <p:cNvPr id="5" name="Tartalom helye 4"/>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10820"/>
          <a:stretch/>
        </p:blipFill>
        <p:spPr>
          <a:xfrm>
            <a:off x="214922" y="2060848"/>
            <a:ext cx="8749566" cy="3672408"/>
          </a:xfrm>
        </p:spPr>
      </p:pic>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2959481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10108" r="39937"/>
          <a:stretch/>
        </p:blipFill>
        <p:spPr>
          <a:xfrm>
            <a:off x="0" y="6446"/>
            <a:ext cx="9143999" cy="6851554"/>
          </a:xfrm>
        </p:spPr>
      </p:pic>
    </p:spTree>
    <p:extLst>
      <p:ext uri="{BB962C8B-B14F-4D97-AF65-F5344CB8AC3E}">
        <p14:creationId xmlns:p14="http://schemas.microsoft.com/office/powerpoint/2010/main" val="301541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6" name="Tartalom helye 5"/>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50092"/>
          <a:stretch/>
        </p:blipFill>
        <p:spPr>
          <a:xfrm>
            <a:off x="0" y="0"/>
            <a:ext cx="9144000" cy="6858000"/>
          </a:xfrm>
        </p:spPr>
      </p:pic>
    </p:spTree>
    <p:extLst>
      <p:ext uri="{BB962C8B-B14F-4D97-AF65-F5344CB8AC3E}">
        <p14:creationId xmlns:p14="http://schemas.microsoft.com/office/powerpoint/2010/main" val="120344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A Híradástechnika elméleti </a:t>
            </a:r>
            <a:r>
              <a:rPr lang="hu-HU" dirty="0" smtClean="0"/>
              <a:t/>
            </a:r>
            <a:br>
              <a:rPr lang="hu-HU" dirty="0" smtClean="0"/>
            </a:br>
            <a:r>
              <a:rPr lang="hu-HU" dirty="0" smtClean="0"/>
              <a:t>alapjainak </a:t>
            </a:r>
            <a:r>
              <a:rPr lang="hu-HU" dirty="0"/>
              <a:t>kialakulása</a:t>
            </a:r>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469745608"/>
              </p:ext>
            </p:extLst>
          </p:nvPr>
        </p:nvGraphicFramePr>
        <p:xfrm>
          <a:off x="467544" y="1772816"/>
          <a:ext cx="8229600" cy="4825556"/>
        </p:xfrm>
        <a:graphic>
          <a:graphicData uri="http://schemas.openxmlformats.org/drawingml/2006/table">
            <a:tbl>
              <a:tblPr/>
              <a:tblGrid>
                <a:gridCol w="4114800"/>
                <a:gridCol w="4114800"/>
              </a:tblGrid>
              <a:tr h="5095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Ismeret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Meghatározó személyek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noProof="0" dirty="0" smtClean="0">
                          <a:ln>
                            <a:noFill/>
                          </a:ln>
                          <a:solidFill>
                            <a:schemeClr val="tx1"/>
                          </a:solidFill>
                          <a:effectLst/>
                          <a:latin typeface="Arial" charset="0"/>
                        </a:rPr>
                        <a:t>Villamos h</a:t>
                      </a:r>
                      <a:r>
                        <a:rPr kumimoji="0" lang="hu-HU" sz="1800" b="0" i="0" u="none" strike="noStrike" cap="none" normalizeH="0" baseline="0" dirty="0" err="1" smtClean="0">
                          <a:ln>
                            <a:noFill/>
                          </a:ln>
                          <a:solidFill>
                            <a:schemeClr val="tx1"/>
                          </a:solidFill>
                          <a:effectLst/>
                          <a:latin typeface="Arial" charset="0"/>
                        </a:rPr>
                        <a:t>álózatelmélet</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Elektromágneses térelmélet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Forgalomelmélet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Jelátvitel, moduláció</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Hálózatszintézis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Statisztikus hírközléselmélet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Információelmélet és kódolás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Jelfeldolgozás</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Hálózatelmélet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Ohm 1827, </a:t>
                      </a:r>
                      <a:r>
                        <a:rPr kumimoji="0" lang="hu-HU" sz="1800" b="0" i="0" u="none" strike="noStrike" cap="none" normalizeH="0" baseline="0" dirty="0" err="1" smtClean="0">
                          <a:ln>
                            <a:noFill/>
                          </a:ln>
                          <a:solidFill>
                            <a:schemeClr val="tx1"/>
                          </a:solidFill>
                          <a:effectLst/>
                          <a:latin typeface="Arial" charset="0"/>
                        </a:rPr>
                        <a:t>Kirchoff</a:t>
                      </a:r>
                      <a:r>
                        <a:rPr kumimoji="0" lang="hu-HU" sz="1800" b="0" i="0" u="none" strike="noStrike" cap="none" normalizeH="0" baseline="0" dirty="0" smtClean="0">
                          <a:ln>
                            <a:noFill/>
                          </a:ln>
                          <a:solidFill>
                            <a:schemeClr val="tx1"/>
                          </a:solidFill>
                          <a:effectLst/>
                          <a:latin typeface="Arial" charset="0"/>
                        </a:rPr>
                        <a:t> 1847,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Heaviside</a:t>
                      </a:r>
                      <a:r>
                        <a:rPr kumimoji="0" lang="hu-HU" sz="1800" b="0" i="0" u="none" strike="noStrike" cap="none" normalizeH="0" baseline="0" dirty="0" smtClean="0">
                          <a:ln>
                            <a:noFill/>
                          </a:ln>
                          <a:solidFill>
                            <a:schemeClr val="tx1"/>
                          </a:solidFill>
                          <a:effectLst/>
                          <a:latin typeface="Arial" charset="0"/>
                        </a:rPr>
                        <a:t> 1900, </a:t>
                      </a:r>
                      <a:r>
                        <a:rPr kumimoji="0" lang="hu-HU" sz="1800" b="0" i="0" u="none" strike="noStrike" cap="none" normalizeH="0" baseline="0" dirty="0" err="1" smtClean="0">
                          <a:ln>
                            <a:noFill/>
                          </a:ln>
                          <a:solidFill>
                            <a:schemeClr val="tx1"/>
                          </a:solidFill>
                          <a:effectLst/>
                          <a:latin typeface="Arial" charset="0"/>
                        </a:rPr>
                        <a:t>Bode</a:t>
                      </a:r>
                      <a:r>
                        <a:rPr kumimoji="0" lang="hu-HU" sz="1800" b="0" i="0" u="none" strike="noStrike" cap="none" normalizeH="0" baseline="0" dirty="0" smtClean="0">
                          <a:ln>
                            <a:noFill/>
                          </a:ln>
                          <a:solidFill>
                            <a:schemeClr val="tx1"/>
                          </a:solidFill>
                          <a:effectLst/>
                          <a:latin typeface="Arial" charset="0"/>
                        </a:rPr>
                        <a:t> 1945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Maxwell 1873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Erlang</a:t>
                      </a:r>
                      <a:r>
                        <a:rPr kumimoji="0" lang="hu-HU" sz="1800" b="0" i="0" u="none" strike="noStrike" cap="none" normalizeH="0" baseline="0" dirty="0" smtClean="0">
                          <a:ln>
                            <a:noFill/>
                          </a:ln>
                          <a:solidFill>
                            <a:schemeClr val="tx1"/>
                          </a:solidFill>
                          <a:effectLst/>
                          <a:latin typeface="Arial" charset="0"/>
                        </a:rPr>
                        <a:t> 1917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Nyquist</a:t>
                      </a:r>
                      <a:r>
                        <a:rPr kumimoji="0" lang="hu-HU" sz="1800" b="0" i="0" u="none" strike="noStrike" cap="none" normalizeH="0" baseline="0" dirty="0" smtClean="0">
                          <a:ln>
                            <a:noFill/>
                          </a:ln>
                          <a:solidFill>
                            <a:schemeClr val="tx1"/>
                          </a:solidFill>
                          <a:effectLst/>
                          <a:latin typeface="Arial" charset="0"/>
                        </a:rPr>
                        <a:t>, és </a:t>
                      </a:r>
                      <a:r>
                        <a:rPr kumimoji="0" lang="hu-HU" sz="1800" b="0" i="0" u="none" strike="noStrike" cap="none" normalizeH="0" baseline="0" dirty="0" err="1" smtClean="0">
                          <a:ln>
                            <a:noFill/>
                          </a:ln>
                          <a:solidFill>
                            <a:schemeClr val="tx1"/>
                          </a:solidFill>
                          <a:effectLst/>
                          <a:latin typeface="Arial" charset="0"/>
                        </a:rPr>
                        <a:t>Hartley</a:t>
                      </a:r>
                      <a:r>
                        <a:rPr kumimoji="0" lang="hu-HU" sz="1800" b="0" i="0" u="none" strike="noStrike" cap="none" normalizeH="0" baseline="0" dirty="0" smtClean="0">
                          <a:ln>
                            <a:noFill/>
                          </a:ln>
                          <a:solidFill>
                            <a:schemeClr val="tx1"/>
                          </a:solidFill>
                          <a:effectLst/>
                          <a:latin typeface="Arial" charset="0"/>
                        </a:rPr>
                        <a:t> 1920-28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Amstrong</a:t>
                      </a:r>
                      <a:r>
                        <a:rPr kumimoji="0" lang="hu-HU" sz="1800" b="0" i="0" u="none" strike="noStrike" cap="none" normalizeH="0" baseline="0" dirty="0" smtClean="0">
                          <a:ln>
                            <a:noFill/>
                          </a:ln>
                          <a:solidFill>
                            <a:schemeClr val="tx1"/>
                          </a:solidFill>
                          <a:effectLst/>
                          <a:latin typeface="Arial" charset="0"/>
                        </a:rPr>
                        <a:t> (FM) 1936,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Reekes</a:t>
                      </a:r>
                      <a:r>
                        <a:rPr kumimoji="0" lang="hu-HU" sz="1800" b="0" i="0" u="none" strike="noStrike" cap="none" normalizeH="0" baseline="0" dirty="0" smtClean="0">
                          <a:ln>
                            <a:noFill/>
                          </a:ln>
                          <a:solidFill>
                            <a:schemeClr val="tx1"/>
                          </a:solidFill>
                          <a:effectLst/>
                          <a:latin typeface="Arial" charset="0"/>
                        </a:rPr>
                        <a:t> (PCM) 1937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Foster 1924, </a:t>
                      </a:r>
                      <a:r>
                        <a:rPr kumimoji="0" lang="hu-HU" sz="1800" b="0" i="0" u="none" strike="noStrike" cap="none" normalizeH="0" baseline="0" dirty="0" err="1" smtClean="0">
                          <a:ln>
                            <a:noFill/>
                          </a:ln>
                          <a:solidFill>
                            <a:schemeClr val="tx1"/>
                          </a:solidFill>
                          <a:effectLst/>
                          <a:latin typeface="Arial" charset="0"/>
                        </a:rPr>
                        <a:t>Cauer</a:t>
                      </a:r>
                      <a:r>
                        <a:rPr kumimoji="0" lang="hu-HU" sz="1800" b="0" i="0" u="none" strike="noStrike" cap="none" normalizeH="0" baseline="0" dirty="0" smtClean="0">
                          <a:ln>
                            <a:noFill/>
                          </a:ln>
                          <a:solidFill>
                            <a:schemeClr val="tx1"/>
                          </a:solidFill>
                          <a:effectLst/>
                          <a:latin typeface="Arial" charset="0"/>
                        </a:rPr>
                        <a:t> 1926-44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Brune</a:t>
                      </a:r>
                      <a:r>
                        <a:rPr kumimoji="0" lang="hu-HU" sz="1800" b="0" i="0" u="none" strike="noStrike" cap="none" normalizeH="0" baseline="0" dirty="0" smtClean="0">
                          <a:ln>
                            <a:noFill/>
                          </a:ln>
                          <a:solidFill>
                            <a:schemeClr val="tx1"/>
                          </a:solidFill>
                          <a:effectLst/>
                          <a:latin typeface="Arial" charset="0"/>
                        </a:rPr>
                        <a:t> 1931, </a:t>
                      </a:r>
                      <a:r>
                        <a:rPr kumimoji="0" lang="hu-HU" sz="1800" b="0" i="0" u="none" strike="noStrike" cap="none" normalizeH="0" baseline="0" dirty="0" err="1" smtClean="0">
                          <a:ln>
                            <a:noFill/>
                          </a:ln>
                          <a:solidFill>
                            <a:schemeClr val="tx1"/>
                          </a:solidFill>
                          <a:effectLst/>
                          <a:latin typeface="Arial" charset="0"/>
                        </a:rPr>
                        <a:t>Darlington</a:t>
                      </a:r>
                      <a:r>
                        <a:rPr kumimoji="0" lang="hu-HU" sz="1800" b="0" i="0" u="none" strike="noStrike" cap="none" normalizeH="0" baseline="0" dirty="0" smtClean="0">
                          <a:ln>
                            <a:noFill/>
                          </a:ln>
                          <a:solidFill>
                            <a:schemeClr val="tx1"/>
                          </a:solidFill>
                          <a:effectLst/>
                          <a:latin typeface="Arial" charset="0"/>
                        </a:rPr>
                        <a:t> 1939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Rice, Wiener, </a:t>
                      </a:r>
                      <a:r>
                        <a:rPr kumimoji="0" lang="hu-HU" sz="1800" b="0" i="0" u="none" strike="noStrike" cap="none" normalizeH="0" baseline="0" dirty="0" err="1" smtClean="0">
                          <a:ln>
                            <a:noFill/>
                          </a:ln>
                          <a:solidFill>
                            <a:schemeClr val="tx1"/>
                          </a:solidFill>
                          <a:effectLst/>
                          <a:latin typeface="Arial" charset="0"/>
                        </a:rPr>
                        <a:t>Kotelnikov</a:t>
                      </a:r>
                      <a:r>
                        <a:rPr kumimoji="0" lang="hu-HU" sz="1800" b="0" i="0" u="none" strike="noStrike" cap="none" normalizeH="0" baseline="0" dirty="0" smtClean="0">
                          <a:ln>
                            <a:noFill/>
                          </a:ln>
                          <a:solidFill>
                            <a:schemeClr val="tx1"/>
                          </a:solidFill>
                          <a:effectLst/>
                          <a:latin typeface="Arial" charset="0"/>
                        </a:rPr>
                        <a:t> 1944-47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Shannon</a:t>
                      </a:r>
                      <a:r>
                        <a:rPr kumimoji="0" lang="hu-HU" sz="1800" b="0" i="0" u="none" strike="noStrike" cap="none" normalizeH="0" baseline="0" dirty="0" smtClean="0">
                          <a:ln>
                            <a:noFill/>
                          </a:ln>
                          <a:solidFill>
                            <a:schemeClr val="tx1"/>
                          </a:solidFill>
                          <a:effectLst/>
                          <a:latin typeface="Arial" charset="0"/>
                        </a:rPr>
                        <a:t>, Hamming 1948-50</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Cooley</a:t>
                      </a:r>
                      <a:r>
                        <a:rPr kumimoji="0" lang="hu-HU" sz="1800" b="0" i="0" u="none" strike="noStrike" cap="none" normalizeH="0" baseline="0" dirty="0" smtClean="0">
                          <a:ln>
                            <a:noFill/>
                          </a:ln>
                          <a:solidFill>
                            <a:schemeClr val="tx1"/>
                          </a:solidFill>
                          <a:effectLst/>
                          <a:latin typeface="Arial" charset="0"/>
                        </a:rPr>
                        <a:t> és </a:t>
                      </a:r>
                      <a:r>
                        <a:rPr kumimoji="0" lang="hu-HU" sz="1800" b="0" i="0" u="none" strike="noStrike" cap="none" normalizeH="0" baseline="0" dirty="0" err="1" smtClean="0">
                          <a:ln>
                            <a:noFill/>
                          </a:ln>
                          <a:solidFill>
                            <a:schemeClr val="tx1"/>
                          </a:solidFill>
                          <a:effectLst/>
                          <a:latin typeface="Arial" charset="0"/>
                        </a:rPr>
                        <a:t>Tukey</a:t>
                      </a:r>
                      <a:r>
                        <a:rPr kumimoji="0" lang="hu-HU" sz="1800" b="0" i="0" u="none" strike="noStrike" cap="none" normalizeH="0" baseline="0" dirty="0" smtClean="0">
                          <a:ln>
                            <a:noFill/>
                          </a:ln>
                          <a:solidFill>
                            <a:schemeClr val="tx1"/>
                          </a:solidFill>
                          <a:effectLst/>
                          <a:latin typeface="Arial" charset="0"/>
                        </a:rPr>
                        <a:t> (FFT) 1965</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cca. 1965.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73657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Kiemelkedő magyar alkotók </a:t>
            </a:r>
            <a:r>
              <a:rPr lang="hu-HU" dirty="0" smtClean="0"/>
              <a:t/>
            </a:r>
            <a:br>
              <a:rPr lang="hu-HU" dirty="0" smtClean="0"/>
            </a:br>
            <a:r>
              <a:rPr lang="hu-HU" dirty="0" smtClean="0"/>
              <a:t>a </a:t>
            </a:r>
            <a:r>
              <a:rPr lang="hu-HU" dirty="0"/>
              <a:t>híradástechnikában</a:t>
            </a:r>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512654071"/>
              </p:ext>
            </p:extLst>
          </p:nvPr>
        </p:nvGraphicFramePr>
        <p:xfrm>
          <a:off x="0" y="1721906"/>
          <a:ext cx="9144000" cy="4796155"/>
        </p:xfrm>
        <a:graphic>
          <a:graphicData uri="http://schemas.openxmlformats.org/drawingml/2006/table">
            <a:tbl>
              <a:tblPr/>
              <a:tblGrid>
                <a:gridCol w="4572000"/>
                <a:gridCol w="4572000"/>
              </a:tblGrid>
              <a:tr h="4984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Alkotók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Alkotásaik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Puskás Tivadar (1844-1893)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Pollák Antal (1865-1943)</a:t>
                      </a:r>
                    </a:p>
                    <a:p>
                      <a:pPr marL="0" marR="0" lvl="0" indent="0" algn="l" defTabSz="914400" rtl="0" eaLnBrk="1" fontAlgn="base" latinLnBrk="0" hangingPunct="1">
                        <a:lnSpc>
                          <a:spcPct val="100000"/>
                        </a:lnSpc>
                        <a:spcBef>
                          <a:spcPts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Virág József (1870-1901)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Tihanyi Kálmán (1897-1947)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Goldmark</a:t>
                      </a:r>
                      <a:r>
                        <a:rPr kumimoji="0" lang="hu-HU" sz="1800" b="0" i="0" u="none" strike="noStrike" cap="none" normalizeH="0" baseline="0" dirty="0" smtClean="0">
                          <a:ln>
                            <a:noFill/>
                          </a:ln>
                          <a:solidFill>
                            <a:schemeClr val="tx1"/>
                          </a:solidFill>
                          <a:effectLst/>
                          <a:latin typeface="Arial" charset="0"/>
                        </a:rPr>
                        <a:t> Péter (1906-1977)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Békésy György (1899-1972)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Neumann János (1903-1957)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Bay</a:t>
                      </a:r>
                      <a:r>
                        <a:rPr kumimoji="0" lang="hu-HU" sz="1800" b="0" i="0" u="none" strike="noStrike" cap="none" normalizeH="0" baseline="0" dirty="0" smtClean="0">
                          <a:ln>
                            <a:noFill/>
                          </a:ln>
                          <a:solidFill>
                            <a:schemeClr val="tx1"/>
                          </a:solidFill>
                          <a:effectLst/>
                          <a:latin typeface="Arial" charset="0"/>
                        </a:rPr>
                        <a:t> Zoltán (1900-1992)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Gábor Dénes (1900-1972)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Kozma László (1902-1983)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Rényi Alfréd (1921-1970)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Telefonközpont1878, Telefonhírmondó1893</a:t>
                      </a:r>
                    </a:p>
                    <a:p>
                      <a:pPr marL="0" marR="0" lvl="0" indent="0" algn="l" defTabSz="914400" rtl="0" eaLnBrk="1" fontAlgn="base" latinLnBrk="0" hangingPunct="1">
                        <a:lnSpc>
                          <a:spcPct val="100000"/>
                        </a:lnSpc>
                        <a:spcBef>
                          <a:spcPts val="1600"/>
                        </a:spcBef>
                        <a:spcAft>
                          <a:spcPts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Gyorstávíró 1898</a:t>
                      </a:r>
                    </a:p>
                    <a:p>
                      <a:pPr marL="0" marR="0" lvl="0" indent="0" algn="l" defTabSz="914400" rtl="0" eaLnBrk="1" fontAlgn="base" latinLnBrk="0" hangingPunct="1">
                        <a:lnSpc>
                          <a:spcPct val="100000"/>
                        </a:lnSpc>
                        <a:spcBef>
                          <a:spcPts val="15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Ikonoszkóp</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ts val="432"/>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Színes TV 1940, LP 1948</a:t>
                      </a:r>
                    </a:p>
                    <a:p>
                      <a:pPr marL="0" marR="0" lvl="0" indent="0" algn="l" defTabSz="914400" rtl="0" eaLnBrk="1" fontAlgn="base" latinLnBrk="0" hangingPunct="1">
                        <a:lnSpc>
                          <a:spcPct val="100000"/>
                        </a:lnSpc>
                        <a:spcBef>
                          <a:spcPts val="432"/>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Hallási folyamatok kutatása (Nobel 1961)</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Elektronikus számítógép elve</a:t>
                      </a: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hu-HU" sz="7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Radarjel visszaverődése a holdról 1946</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Holográfiai módszer felfedezése </a:t>
                      </a:r>
                      <a:br>
                        <a:rPr kumimoji="0" lang="hu-HU" sz="1800" b="0" i="0" u="none" strike="noStrike" cap="none" normalizeH="0" baseline="0" dirty="0" smtClean="0">
                          <a:ln>
                            <a:noFill/>
                          </a:ln>
                          <a:solidFill>
                            <a:schemeClr val="tx1"/>
                          </a:solidFill>
                          <a:effectLst/>
                          <a:latin typeface="Arial" charset="0"/>
                        </a:rPr>
                      </a:br>
                      <a:r>
                        <a:rPr kumimoji="0" lang="hu-HU" sz="1800" b="0" i="0" u="none" strike="noStrike" cap="none" normalizeH="0" baseline="0" dirty="0" smtClean="0">
                          <a:ln>
                            <a:noFill/>
                          </a:ln>
                          <a:solidFill>
                            <a:schemeClr val="tx1"/>
                          </a:solidFill>
                          <a:effectLst/>
                          <a:latin typeface="Arial" charset="0"/>
                        </a:rPr>
                        <a:t>(Nobel díj 1971)</a:t>
                      </a: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hu-HU" sz="10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Telefonközpontok tervezése, számítógép építés</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Információelmélet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3306987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sz="quarter" idx="1"/>
          </p:nvPr>
        </p:nvSpPr>
        <p:spPr/>
        <p:txBody>
          <a:bodyPr/>
          <a:lstStyle/>
          <a:p>
            <a:endParaRPr lang="hu-HU"/>
          </a:p>
        </p:txBody>
      </p:sp>
      <p:sp>
        <p:nvSpPr>
          <p:cNvPr id="4" name="Téglalap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2050" name="Picture 2" descr="http://logout.hu/dl/upc/2012-04/99807_telkozpo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281329"/>
            <a:ext cx="4267772" cy="25716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llák-Virá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776" y="263254"/>
            <a:ext cx="2016224" cy="24218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feltalaloink.hu/tudosok/neumannjanos/kep/kep_neujantal_3.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703" y="3284984"/>
            <a:ext cx="3661516" cy="28366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old.kfki.hu/tudtor/tudos1/bay7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2276" y="1474199"/>
            <a:ext cx="1819704" cy="23719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rhart.ucoz.com/Research/hologram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76755" y="4010848"/>
            <a:ext cx="3560392" cy="267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14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Elérhetőségek</a:t>
            </a:r>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7" name="Rectangle 2"/>
          <p:cNvSpPr>
            <a:spLocks noGrp="1"/>
          </p:cNvSpPr>
          <p:nvPr>
            <p:ph sz="quarter" idx="1"/>
          </p:nvPr>
        </p:nvSpPr>
        <p:spPr>
          <a:xfrm>
            <a:off x="612775" y="1600200"/>
            <a:ext cx="8153400" cy="4495800"/>
          </a:xfrm>
        </p:spPr>
        <p:txBody>
          <a:bodyPr>
            <a:normAutofit/>
          </a:bodyPr>
          <a:lstStyle/>
          <a:p>
            <a:pPr eaLnBrk="1" hangingPunct="1"/>
            <a:r>
              <a:rPr lang="hu-HU" dirty="0" smtClean="0"/>
              <a:t>Vámos Péter</a:t>
            </a:r>
            <a:br>
              <a:rPr lang="hu-HU" dirty="0" smtClean="0"/>
            </a:br>
            <a:r>
              <a:rPr lang="hu-HU" dirty="0" smtClean="0"/>
              <a:t>e-mail: </a:t>
            </a:r>
            <a:r>
              <a:rPr lang="hu-HU" dirty="0" err="1" smtClean="0"/>
              <a:t>peter.vamos</a:t>
            </a:r>
            <a:r>
              <a:rPr lang="hu-HU" dirty="0" smtClean="0"/>
              <a:t>@</a:t>
            </a:r>
            <a:r>
              <a:rPr lang="hu-HU" dirty="0" err="1" smtClean="0"/>
              <a:t>kvk.uni-obuda.hu</a:t>
            </a:r>
            <a:r>
              <a:rPr lang="hu-HU" dirty="0" smtClean="0"/>
              <a:t> </a:t>
            </a:r>
            <a:br>
              <a:rPr lang="hu-HU" dirty="0" smtClean="0"/>
            </a:br>
            <a:r>
              <a:rPr lang="hu-HU" dirty="0" smtClean="0"/>
              <a:t>Kandó Kálmán Villamosmérnöki Kar</a:t>
            </a:r>
            <a:br>
              <a:rPr lang="hu-HU" dirty="0" smtClean="0"/>
            </a:br>
            <a:r>
              <a:rPr lang="hu-HU" dirty="0" smtClean="0"/>
              <a:t>Híradástechnika Intézet </a:t>
            </a:r>
            <a:br>
              <a:rPr lang="hu-HU" dirty="0" smtClean="0"/>
            </a:br>
            <a:r>
              <a:rPr lang="hu-HU" dirty="0" smtClean="0"/>
              <a:t>Telefon: +36 (1) 666-51</a:t>
            </a:r>
            <a:r>
              <a:rPr lang="en-US" dirty="0" smtClean="0"/>
              <a:t>43</a:t>
            </a:r>
            <a:r>
              <a:rPr lang="hu-HU" dirty="0" smtClean="0"/>
              <a:t> </a:t>
            </a:r>
            <a:br>
              <a:rPr lang="hu-HU" dirty="0" smtClean="0"/>
            </a:br>
            <a:r>
              <a:rPr lang="hu-HU" dirty="0" smtClean="0"/>
              <a:t>Cím: 1084 Budapest, Tavaszmező u. 17. C ép. 5</a:t>
            </a:r>
            <a:r>
              <a:rPr lang="en-US" dirty="0" smtClean="0"/>
              <a:t>12</a:t>
            </a:r>
            <a:r>
              <a:rPr lang="hu-HU" dirty="0" smtClean="0"/>
              <a:t>.</a:t>
            </a:r>
            <a:endParaRPr lang="en-US" dirty="0" smtClean="0"/>
          </a:p>
          <a:p>
            <a:pPr eaLnBrk="1" hangingPunct="1">
              <a:spcBef>
                <a:spcPts val="1200"/>
              </a:spcBef>
            </a:pPr>
            <a:r>
              <a:rPr lang="hu-HU" dirty="0" smtClean="0"/>
              <a:t>A tárgy honlapja:</a:t>
            </a:r>
          </a:p>
          <a:p>
            <a:pPr lvl="1">
              <a:buNone/>
            </a:pPr>
            <a:r>
              <a:rPr lang="hu-HU" sz="2200" dirty="0" err="1" smtClean="0">
                <a:hlinkClick r:id="rId4"/>
              </a:rPr>
              <a:t>www.uni-obuda.hu</a:t>
            </a:r>
            <a:r>
              <a:rPr lang="hu-HU" sz="2200" dirty="0" smtClean="0">
                <a:hlinkClick r:id="rId4"/>
              </a:rPr>
              <a:t>/</a:t>
            </a:r>
            <a:r>
              <a:rPr lang="hu-HU" sz="2200" dirty="0" err="1" smtClean="0">
                <a:hlinkClick r:id="rId4"/>
              </a:rPr>
              <a:t>users</a:t>
            </a:r>
            <a:r>
              <a:rPr lang="hu-HU" sz="2200" dirty="0" smtClean="0">
                <a:hlinkClick r:id="rId4"/>
              </a:rPr>
              <a:t>/</a:t>
            </a:r>
            <a:r>
              <a:rPr lang="hu-HU" sz="2200" dirty="0" err="1" smtClean="0">
                <a:hlinkClick r:id="rId4"/>
              </a:rPr>
              <a:t>vamos.peter</a:t>
            </a:r>
            <a:r>
              <a:rPr lang="hu-HU" sz="2200" dirty="0" smtClean="0">
                <a:hlinkClick r:id="rId4"/>
              </a:rPr>
              <a:t>/</a:t>
            </a:r>
            <a:r>
              <a:rPr lang="hu-HU" sz="2200" dirty="0" err="1" smtClean="0">
                <a:hlinkClick r:id="rId4"/>
              </a:rPr>
              <a:t>Hiradastechnika</a:t>
            </a:r>
            <a:r>
              <a:rPr lang="hu-HU" sz="2200" dirty="0" smtClean="0">
                <a:hlinkClick r:id="rId4"/>
              </a:rPr>
              <a:t>_1/</a:t>
            </a:r>
            <a:r>
              <a:rPr lang="hu-HU" sz="2200" dirty="0" err="1" smtClean="0">
                <a:hlinkClick r:id="rId4"/>
              </a:rPr>
              <a:t>Eloadas</a:t>
            </a:r>
            <a:r>
              <a:rPr lang="hu-HU" sz="2200" dirty="0" smtClean="0">
                <a:hlinkClick r:id="rId4"/>
              </a:rPr>
              <a:t>/</a:t>
            </a:r>
            <a:endParaRPr lang="hu-HU" sz="2200" dirty="0" smtClean="0"/>
          </a:p>
          <a:p>
            <a:pPr eaLnBrk="1" hangingPunct="1"/>
            <a:endParaRPr lang="hu-HU" dirty="0" smtClean="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Témakörök</a:t>
            </a:r>
            <a:endParaRPr lang="hu-HU" noProof="0" dirty="0"/>
          </a:p>
        </p:txBody>
      </p:sp>
      <p:sp>
        <p:nvSpPr>
          <p:cNvPr id="3" name="Content Placeholder 2"/>
          <p:cNvSpPr>
            <a:spLocks noGrp="1"/>
          </p:cNvSpPr>
          <p:nvPr>
            <p:ph sz="quarter" idx="1"/>
          </p:nvPr>
        </p:nvSpPr>
        <p:spPr/>
        <p:txBody>
          <a:bodyPr numCol="2">
            <a:normAutofit/>
          </a:bodyPr>
          <a:lstStyle/>
          <a:p>
            <a:r>
              <a:rPr lang="hu-HU" dirty="0"/>
              <a:t>Híradástechnika </a:t>
            </a:r>
            <a:r>
              <a:rPr lang="hu-HU" dirty="0" smtClean="0"/>
              <a:t>fogalma</a:t>
            </a:r>
          </a:p>
          <a:p>
            <a:r>
              <a:rPr lang="hu-HU" dirty="0"/>
              <a:t>Jelek és </a:t>
            </a:r>
            <a:r>
              <a:rPr lang="hu-HU" dirty="0" smtClean="0"/>
              <a:t>osztályozásuk</a:t>
            </a:r>
          </a:p>
          <a:p>
            <a:r>
              <a:rPr lang="hu-HU" dirty="0" smtClean="0"/>
              <a:t>Modulációk</a:t>
            </a:r>
          </a:p>
          <a:p>
            <a:r>
              <a:rPr lang="hu-HU" dirty="0"/>
              <a:t>Digitális jelek </a:t>
            </a:r>
            <a:r>
              <a:rPr lang="hu-HU" dirty="0" smtClean="0"/>
              <a:t>előállítása</a:t>
            </a:r>
          </a:p>
          <a:p>
            <a:r>
              <a:rPr lang="hu-HU" dirty="0" smtClean="0"/>
              <a:t>Vezetett hullámú összeköttetések</a:t>
            </a:r>
          </a:p>
          <a:p>
            <a:r>
              <a:rPr lang="hu-HU" dirty="0" smtClean="0"/>
              <a:t>Rádió rendszerek</a:t>
            </a:r>
          </a:p>
          <a:p>
            <a:r>
              <a:rPr lang="hu-HU" dirty="0"/>
              <a:t>Műholdas </a:t>
            </a:r>
            <a:r>
              <a:rPr lang="hu-HU" dirty="0" smtClean="0"/>
              <a:t>helymeghatározás</a:t>
            </a:r>
          </a:p>
          <a:p>
            <a:r>
              <a:rPr lang="hu-HU" dirty="0"/>
              <a:t>Emberi </a:t>
            </a:r>
            <a:r>
              <a:rPr lang="hu-HU" dirty="0" smtClean="0"/>
              <a:t>érzékelés</a:t>
            </a:r>
          </a:p>
          <a:p>
            <a:r>
              <a:rPr lang="hu-HU" dirty="0" smtClean="0"/>
              <a:t>Jelátalakítók</a:t>
            </a:r>
          </a:p>
          <a:p>
            <a:r>
              <a:rPr lang="hu-HU" dirty="0" smtClean="0"/>
              <a:t>Műsorszórás</a:t>
            </a:r>
          </a:p>
          <a:p>
            <a:r>
              <a:rPr lang="hu-HU" dirty="0"/>
              <a:t>Távközlő </a:t>
            </a:r>
            <a:r>
              <a:rPr lang="hu-HU" dirty="0" smtClean="0"/>
              <a:t>hálózatok</a:t>
            </a:r>
          </a:p>
          <a:p>
            <a:r>
              <a:rPr lang="hu-HU" dirty="0" smtClean="0"/>
              <a:t>Mobil távközlés</a:t>
            </a:r>
          </a:p>
          <a:p>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Híradástechnika fogalma</a:t>
            </a:r>
          </a:p>
        </p:txBody>
      </p:sp>
      <p:sp>
        <p:nvSpPr>
          <p:cNvPr id="3" name="Tartalom helye 2"/>
          <p:cNvSpPr>
            <a:spLocks noGrp="1"/>
          </p:cNvSpPr>
          <p:nvPr>
            <p:ph sz="quarter" idx="1"/>
          </p:nvPr>
        </p:nvSpPr>
        <p:spPr/>
        <p:txBody>
          <a:bodyPr/>
          <a:lstStyle/>
          <a:p>
            <a:r>
              <a:rPr lang="hu-HU" sz="3200" dirty="0"/>
              <a:t>Jelek tárolása, továbbítása átalakítása és feldolgozása. Azon (elektronikus) műszaki megoldások összessége, amelyek segítségével információt tudunk átvinni bármely két pont között, bármilyen távolságra, lehetőség szerint kis torzítással és hibával, ésszerű költségek mellett.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240189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a:t>
            </a:r>
            <a:r>
              <a:rPr lang="hu-HU" dirty="0" smtClean="0"/>
              <a:t>modellje</a:t>
            </a:r>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9" name="Diagram 8"/>
          <p:cNvGraphicFramePr/>
          <p:nvPr>
            <p:extLst>
              <p:ext uri="{D42A27DB-BD31-4B8C-83A1-F6EECF244321}">
                <p14:modId xmlns:p14="http://schemas.microsoft.com/office/powerpoint/2010/main" val="1660970841"/>
              </p:ext>
            </p:extLst>
          </p:nvPr>
        </p:nvGraphicFramePr>
        <p:xfrm>
          <a:off x="2987824" y="1700808"/>
          <a:ext cx="3444123"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Balra nyíl feliratnak 9"/>
          <p:cNvSpPr/>
          <p:nvPr/>
        </p:nvSpPr>
        <p:spPr>
          <a:xfrm>
            <a:off x="6431947" y="3789040"/>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
        <p:nvSpPr>
          <p:cNvPr id="12" name="Szövegdoboz 11"/>
          <p:cNvSpPr txBox="1"/>
          <p:nvPr/>
        </p:nvSpPr>
        <p:spPr>
          <a:xfrm>
            <a:off x="2051720" y="2060848"/>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3" name="Szövegdoboz 12"/>
          <p:cNvSpPr txBox="1"/>
          <p:nvPr/>
        </p:nvSpPr>
        <p:spPr>
          <a:xfrm>
            <a:off x="2051720" y="5718447"/>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4" name="Szövegdoboz 13"/>
          <p:cNvSpPr txBox="1"/>
          <p:nvPr/>
        </p:nvSpPr>
        <p:spPr>
          <a:xfrm>
            <a:off x="2568271" y="3573016"/>
            <a:ext cx="546753" cy="461665"/>
          </a:xfrm>
          <a:prstGeom prst="rect">
            <a:avLst/>
          </a:prstGeom>
          <a:noFill/>
        </p:spPr>
        <p:txBody>
          <a:bodyPr wrap="none" rtlCol="0">
            <a:spAutoFit/>
          </a:bodyPr>
          <a:lstStyle/>
          <a:p>
            <a:r>
              <a:rPr lang="hu-HU" sz="2400" b="1" dirty="0" smtClean="0"/>
              <a:t>Jel</a:t>
            </a:r>
            <a:endParaRPr lang="hu-HU" sz="2400" b="1" dirty="0"/>
          </a:p>
        </p:txBody>
      </p:sp>
      <p:sp>
        <p:nvSpPr>
          <p:cNvPr id="15" name="Szövegdoboz 14"/>
          <p:cNvSpPr txBox="1"/>
          <p:nvPr/>
        </p:nvSpPr>
        <p:spPr>
          <a:xfrm>
            <a:off x="2568271" y="4293096"/>
            <a:ext cx="546753" cy="461665"/>
          </a:xfrm>
          <a:prstGeom prst="rect">
            <a:avLst/>
          </a:prstGeom>
          <a:noFill/>
        </p:spPr>
        <p:txBody>
          <a:bodyPr wrap="none" rtlCol="0">
            <a:spAutoFit/>
          </a:bodyPr>
          <a:lstStyle/>
          <a:p>
            <a:r>
              <a:rPr lang="hu-HU" sz="2400" b="1" dirty="0" smtClean="0"/>
              <a:t>Jel</a:t>
            </a:r>
            <a:endParaRPr lang="hu-HU" sz="2400" b="1" dirty="0"/>
          </a:p>
        </p:txBody>
      </p:sp>
      <p:sp>
        <p:nvSpPr>
          <p:cNvPr id="11" name="Szövegdoboz 10"/>
          <p:cNvSpPr txBox="1"/>
          <p:nvPr/>
        </p:nvSpPr>
        <p:spPr>
          <a:xfrm>
            <a:off x="2558461" y="2792368"/>
            <a:ext cx="556563" cy="461665"/>
          </a:xfrm>
          <a:prstGeom prst="rect">
            <a:avLst/>
          </a:prstGeom>
          <a:noFill/>
        </p:spPr>
        <p:txBody>
          <a:bodyPr wrap="none" rtlCol="0">
            <a:spAutoFit/>
          </a:bodyPr>
          <a:lstStyle/>
          <a:p>
            <a:r>
              <a:rPr lang="hu-HU" sz="2400" b="1" dirty="0" smtClean="0"/>
              <a:t>Hír</a:t>
            </a:r>
            <a:endParaRPr lang="hu-HU" sz="2400" b="1" dirty="0"/>
          </a:p>
        </p:txBody>
      </p:sp>
      <p:sp>
        <p:nvSpPr>
          <p:cNvPr id="16" name="Szövegdoboz 15"/>
          <p:cNvSpPr txBox="1"/>
          <p:nvPr/>
        </p:nvSpPr>
        <p:spPr>
          <a:xfrm>
            <a:off x="2558461" y="4986928"/>
            <a:ext cx="556563" cy="461665"/>
          </a:xfrm>
          <a:prstGeom prst="rect">
            <a:avLst/>
          </a:prstGeom>
          <a:noFill/>
        </p:spPr>
        <p:txBody>
          <a:bodyPr wrap="none" rtlCol="0">
            <a:spAutoFit/>
          </a:bodyPr>
          <a:lstStyle/>
          <a:p>
            <a:r>
              <a:rPr lang="hu-HU" sz="2400" b="1" dirty="0" smtClean="0"/>
              <a:t>Hír</a:t>
            </a:r>
            <a:endParaRPr lang="hu-HU" sz="2400" b="1"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17" name="Balra nyíl feliratnak 9"/>
          <p:cNvSpPr/>
          <p:nvPr/>
        </p:nvSpPr>
        <p:spPr>
          <a:xfrm>
            <a:off x="6434598" y="2330381"/>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Tree>
    <p:extLst>
      <p:ext uri="{BB962C8B-B14F-4D97-AF65-F5344CB8AC3E}">
        <p14:creationId xmlns:p14="http://schemas.microsoft.com/office/powerpoint/2010/main" val="144083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modellje</a:t>
            </a:r>
          </a:p>
        </p:txBody>
      </p:sp>
      <p:sp>
        <p:nvSpPr>
          <p:cNvPr id="3" name="Tartalom helye 2"/>
          <p:cNvSpPr>
            <a:spLocks noGrp="1"/>
          </p:cNvSpPr>
          <p:nvPr>
            <p:ph sz="quarter" idx="1"/>
          </p:nvPr>
        </p:nvSpPr>
        <p:spPr/>
        <p:txBody>
          <a:bodyPr/>
          <a:lstStyle/>
          <a:p>
            <a:r>
              <a:rPr lang="hu-HU" sz="3200" dirty="0">
                <a:latin typeface="Corbel" pitchFamily="34" charset="0"/>
              </a:rPr>
              <a:t>Üzenet: Továbbításra szánt adathalmaz</a:t>
            </a:r>
          </a:p>
          <a:p>
            <a:r>
              <a:rPr lang="hu-HU" sz="3200" dirty="0">
                <a:latin typeface="Corbel" pitchFamily="34" charset="0"/>
              </a:rPr>
              <a:t>Hír: Időfüggvénnyé alakított üzenet</a:t>
            </a:r>
          </a:p>
          <a:p>
            <a:r>
              <a:rPr lang="hu-HU" sz="3200" dirty="0">
                <a:latin typeface="Corbel" pitchFamily="34" charset="0"/>
              </a:rPr>
              <a:t>Jel: A hír elektromos mása</a:t>
            </a:r>
          </a:p>
          <a:p>
            <a:r>
              <a:rPr lang="hu-HU" sz="3200" dirty="0">
                <a:latin typeface="Corbel" pitchFamily="34" charset="0"/>
              </a:rPr>
              <a:t>Zaj: Minden egyéb, amely az előzőek mellett nem kívánatos jelenségként fellép</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Rectangle 6"/>
          <p:cNvSpPr>
            <a:spLocks noChangeArrowheads="1"/>
          </p:cNvSpPr>
          <p:nvPr/>
        </p:nvSpPr>
        <p:spPr bwMode="auto">
          <a:xfrm>
            <a:off x="251520" y="5169386"/>
            <a:ext cx="85681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hu-HU" sz="4000" b="1" dirty="0">
                <a:solidFill>
                  <a:srgbClr val="122B4A"/>
                </a:solidFill>
              </a:rPr>
              <a:t>Cél: VETT ÜZENET = KÜLDÖTT ÜZENET</a:t>
            </a:r>
          </a:p>
        </p:txBody>
      </p:sp>
      <p:sp>
        <p:nvSpPr>
          <p:cNvPr id="6" name="Dia számának helye 5"/>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71736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lehet az üzenet ?</a:t>
            </a:r>
            <a:endParaRPr lang="hu-HU" dirty="0"/>
          </a:p>
        </p:txBody>
      </p:sp>
      <p:sp>
        <p:nvSpPr>
          <p:cNvPr id="3" name="Tartalom helye 2"/>
          <p:cNvSpPr>
            <a:spLocks noGrp="1"/>
          </p:cNvSpPr>
          <p:nvPr>
            <p:ph sz="quarter" idx="1"/>
          </p:nvPr>
        </p:nvSpPr>
        <p:spPr/>
        <p:txBody>
          <a:bodyPr/>
          <a:lstStyle/>
          <a:p>
            <a:pPr fontAlgn="base"/>
            <a:r>
              <a:rPr lang="hu-HU" sz="3600" dirty="0"/>
              <a:t>Beszéd</a:t>
            </a:r>
          </a:p>
          <a:p>
            <a:pPr fontAlgn="base"/>
            <a:r>
              <a:rPr lang="hu-HU" sz="3600" dirty="0"/>
              <a:t>Zene</a:t>
            </a:r>
          </a:p>
          <a:p>
            <a:pPr fontAlgn="base"/>
            <a:r>
              <a:rPr lang="hu-HU" sz="3600" dirty="0"/>
              <a:t>Szöveg</a:t>
            </a:r>
          </a:p>
          <a:p>
            <a:pPr fontAlgn="base"/>
            <a:r>
              <a:rPr lang="hu-HU" sz="3600" dirty="0"/>
              <a:t>Állókép</a:t>
            </a:r>
          </a:p>
          <a:p>
            <a:pPr fontAlgn="base"/>
            <a:r>
              <a:rPr lang="hu-HU" sz="3600" dirty="0"/>
              <a:t>Mozgókép</a:t>
            </a:r>
          </a:p>
          <a:p>
            <a:pPr fontAlgn="base"/>
            <a:r>
              <a:rPr lang="hu-HU" sz="3600" dirty="0"/>
              <a:t>Adat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084" y="1844824"/>
            <a:ext cx="3684292" cy="4382368"/>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3957344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9552" y="3140968"/>
            <a:ext cx="8153400" cy="990600"/>
          </a:xfrm>
        </p:spPr>
        <p:txBody>
          <a:bodyPr/>
          <a:lstStyle/>
          <a:p>
            <a:pPr algn="ctr"/>
            <a:r>
              <a:rPr lang="hu-HU" b="1" dirty="0" smtClean="0"/>
              <a:t>Jelek</a:t>
            </a:r>
            <a:endParaRPr lang="hu-HU" b="1"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80475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Alapfogalmak</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4" name="Tartalom helye 3"/>
          <p:cNvSpPr>
            <a:spLocks noGrp="1"/>
          </p:cNvSpPr>
          <p:nvPr>
            <p:ph sz="quarter" idx="1"/>
          </p:nvPr>
        </p:nvSpPr>
        <p:spPr/>
        <p:txBody>
          <a:bodyPr>
            <a:normAutofit/>
          </a:bodyPr>
          <a:lstStyle/>
          <a:p>
            <a:pPr>
              <a:spcBef>
                <a:spcPts val="1800"/>
              </a:spcBef>
            </a:pPr>
            <a:r>
              <a:rPr lang="hu-HU" b="1" dirty="0"/>
              <a:t>A jel fogalma</a:t>
            </a:r>
            <a:r>
              <a:rPr lang="hu-HU" dirty="0"/>
              <a:t>: </a:t>
            </a:r>
            <a:r>
              <a:rPr lang="hu-HU" dirty="0" smtClean="0"/>
              <a:t>Időfüggvény, amely valamely jelenség lefolyásáról, jellemzőiről hordoz információt.</a:t>
            </a:r>
            <a:endParaRPr lang="hu-HU" dirty="0"/>
          </a:p>
          <a:p>
            <a:pPr>
              <a:spcBef>
                <a:spcPts val="1800"/>
              </a:spcBef>
            </a:pPr>
            <a:r>
              <a:rPr lang="hu-HU" dirty="0"/>
              <a:t>A jel </a:t>
            </a:r>
            <a:r>
              <a:rPr lang="hu-HU" dirty="0" smtClean="0"/>
              <a:t>információtartalommal bír</a:t>
            </a:r>
            <a:endParaRPr lang="hu-HU" dirty="0"/>
          </a:p>
          <a:p>
            <a:pPr>
              <a:spcBef>
                <a:spcPts val="1800"/>
              </a:spcBef>
            </a:pPr>
            <a:r>
              <a:rPr lang="hu-HU" dirty="0"/>
              <a:t>Matematikai </a:t>
            </a:r>
            <a:r>
              <a:rPr lang="hu-HU" dirty="0" smtClean="0"/>
              <a:t>függvények</a:t>
            </a:r>
            <a:endParaRPr lang="hu-HU" dirty="0"/>
          </a:p>
          <a:p>
            <a:pPr lvl="1"/>
            <a:r>
              <a:rPr lang="fi-FI" dirty="0"/>
              <a:t>x </a:t>
            </a:r>
            <a:r>
              <a:rPr lang="fi-FI" dirty="0" smtClean="0">
                <a:sym typeface="Symbol"/>
              </a:rPr>
              <a:t></a:t>
            </a:r>
            <a:r>
              <a:rPr lang="fi-FI" dirty="0" smtClean="0"/>
              <a:t> </a:t>
            </a:r>
            <a:r>
              <a:rPr lang="fi-FI" dirty="0"/>
              <a:t>D</a:t>
            </a:r>
            <a:r>
              <a:rPr lang="fi-FI" baseline="-25000" dirty="0"/>
              <a:t>f</a:t>
            </a:r>
            <a:r>
              <a:rPr lang="fi-FI" dirty="0"/>
              <a:t> : </a:t>
            </a:r>
            <a:r>
              <a:rPr lang="hu-HU" dirty="0" smtClean="0"/>
              <a:t>é</a:t>
            </a:r>
            <a:r>
              <a:rPr lang="fi-FI" dirty="0" smtClean="0"/>
              <a:t>rtelmezesi tartom</a:t>
            </a:r>
            <a:r>
              <a:rPr lang="hu-HU" dirty="0" smtClean="0"/>
              <a:t>á</a:t>
            </a:r>
            <a:r>
              <a:rPr lang="fi-FI" dirty="0" smtClean="0"/>
              <a:t>ny</a:t>
            </a:r>
            <a:endParaRPr lang="fi-FI" dirty="0"/>
          </a:p>
          <a:p>
            <a:pPr lvl="1"/>
            <a:r>
              <a:rPr lang="hu-HU" dirty="0"/>
              <a:t>y </a:t>
            </a:r>
            <a:r>
              <a:rPr lang="fi-FI" dirty="0">
                <a:sym typeface="Symbol"/>
              </a:rPr>
              <a:t></a:t>
            </a:r>
            <a:r>
              <a:rPr lang="hu-HU" dirty="0" smtClean="0"/>
              <a:t> </a:t>
            </a:r>
            <a:r>
              <a:rPr lang="hu-HU" dirty="0" err="1"/>
              <a:t>R</a:t>
            </a:r>
            <a:r>
              <a:rPr lang="hu-HU" baseline="-25000" dirty="0" err="1"/>
              <a:t>f</a:t>
            </a:r>
            <a:r>
              <a:rPr lang="hu-HU" dirty="0"/>
              <a:t> : </a:t>
            </a:r>
            <a:r>
              <a:rPr lang="hu-HU" dirty="0" smtClean="0"/>
              <a:t>értékkészlet</a:t>
            </a:r>
            <a:endParaRPr lang="hu-HU"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745651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Jelek osztályozása</a:t>
            </a:r>
          </a:p>
        </p:txBody>
      </p:sp>
      <p:sp>
        <p:nvSpPr>
          <p:cNvPr id="3" name="Tartalom helye 2"/>
          <p:cNvSpPr>
            <a:spLocks noGrp="1"/>
          </p:cNvSpPr>
          <p:nvPr>
            <p:ph sz="quarter" idx="1"/>
          </p:nvPr>
        </p:nvSpPr>
        <p:spPr>
          <a:xfrm>
            <a:off x="612648" y="1600200"/>
            <a:ext cx="8153400" cy="5141168"/>
          </a:xfrm>
        </p:spPr>
        <p:txBody>
          <a:bodyPr>
            <a:normAutofit fontScale="62500" lnSpcReduction="20000"/>
          </a:bodyPr>
          <a:lstStyle/>
          <a:p>
            <a:r>
              <a:rPr lang="hu-HU" sz="3800" dirty="0" smtClean="0"/>
              <a:t>Értelmezési tartomány</a:t>
            </a:r>
          </a:p>
          <a:p>
            <a:pPr lvl="1"/>
            <a:r>
              <a:rPr lang="hu-HU" sz="3500" dirty="0" smtClean="0"/>
              <a:t>folytonos </a:t>
            </a:r>
          </a:p>
          <a:p>
            <a:pPr lvl="1"/>
            <a:r>
              <a:rPr lang="hu-HU" sz="3500" dirty="0" smtClean="0"/>
              <a:t>diszkrét (pl. mintavett jel, diszkrét spektrum)</a:t>
            </a:r>
          </a:p>
          <a:p>
            <a:r>
              <a:rPr lang="hu-HU" sz="3800" dirty="0" smtClean="0"/>
              <a:t>Értékkészlet</a:t>
            </a:r>
          </a:p>
          <a:p>
            <a:pPr lvl="1"/>
            <a:r>
              <a:rPr lang="hu-HU" sz="3500" dirty="0" smtClean="0"/>
              <a:t>folytonos </a:t>
            </a:r>
          </a:p>
          <a:p>
            <a:pPr lvl="1"/>
            <a:r>
              <a:rPr lang="hu-HU" sz="3500" dirty="0" smtClean="0"/>
              <a:t>diszkrét (pl. </a:t>
            </a:r>
            <a:r>
              <a:rPr lang="hu-HU" sz="3500" dirty="0" err="1" smtClean="0"/>
              <a:t>kvantált</a:t>
            </a:r>
            <a:r>
              <a:rPr lang="hu-HU" sz="3500" dirty="0" smtClean="0"/>
              <a:t> jel)</a:t>
            </a:r>
          </a:p>
          <a:p>
            <a:pPr lvl="1"/>
            <a:r>
              <a:rPr lang="hu-HU" sz="3500" dirty="0" smtClean="0"/>
              <a:t>valós (pl. feszültség-idő függvény)</a:t>
            </a:r>
          </a:p>
          <a:p>
            <a:pPr lvl="1"/>
            <a:r>
              <a:rPr lang="hu-HU" sz="3500" dirty="0"/>
              <a:t>k</a:t>
            </a:r>
            <a:r>
              <a:rPr lang="hu-HU" sz="3500" dirty="0" smtClean="0"/>
              <a:t>omplex (pl. frekvencia transzfer függvény</a:t>
            </a:r>
            <a:r>
              <a:rPr lang="hu-HU" sz="3300" dirty="0" smtClean="0"/>
              <a:t>) </a:t>
            </a:r>
          </a:p>
          <a:p>
            <a:r>
              <a:rPr lang="hu-HU" sz="3800" dirty="0" smtClean="0"/>
              <a:t>Információ megjelenítési formája szerint</a:t>
            </a:r>
          </a:p>
          <a:p>
            <a:pPr lvl="1"/>
            <a:r>
              <a:rPr lang="hu-HU" sz="3500" dirty="0" smtClean="0"/>
              <a:t>analóg (pl. hangjel)</a:t>
            </a:r>
          </a:p>
          <a:p>
            <a:pPr lvl="1"/>
            <a:r>
              <a:rPr lang="hu-HU" sz="3500" dirty="0" smtClean="0"/>
              <a:t>digitális (pl. adatfolyam)</a:t>
            </a:r>
          </a:p>
          <a:p>
            <a:r>
              <a:rPr lang="hu-HU" sz="3800" dirty="0" smtClean="0"/>
              <a:t>Determináltság</a:t>
            </a:r>
          </a:p>
          <a:p>
            <a:pPr lvl="1"/>
            <a:r>
              <a:rPr lang="hu-HU" sz="3500" dirty="0" smtClean="0"/>
              <a:t>determinisztikus (pl. szinusz hullám) </a:t>
            </a:r>
          </a:p>
          <a:p>
            <a:pPr lvl="1"/>
            <a:r>
              <a:rPr lang="hu-HU" sz="3500" dirty="0" smtClean="0"/>
              <a:t>sztochasztikus (véletlen)  (pl. beszéd jel)</a:t>
            </a:r>
          </a:p>
          <a:p>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613811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Jelek osztályozása</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4" name="Tartalom helye 3"/>
          <p:cNvSpPr>
            <a:spLocks noGrp="1"/>
          </p:cNvSpPr>
          <p:nvPr>
            <p:ph sz="quarter" idx="1"/>
          </p:nvPr>
        </p:nvSpPr>
        <p:spPr/>
        <p:txBody>
          <a:bodyPr/>
          <a:lstStyle/>
          <a:p>
            <a:pPr marL="0" indent="0">
              <a:buNone/>
            </a:pPr>
            <a:endParaRPr lang="hu-HU"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119" y="1556792"/>
            <a:ext cx="5801193" cy="521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47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7504" y="228600"/>
            <a:ext cx="8658544" cy="990600"/>
          </a:xfrm>
        </p:spPr>
        <p:txBody>
          <a:bodyPr>
            <a:normAutofit/>
          </a:bodyPr>
          <a:lstStyle/>
          <a:p>
            <a:r>
              <a:rPr lang="hu-HU" dirty="0"/>
              <a:t>Az információ megjelenési formája</a:t>
            </a:r>
            <a:endParaRPr lang="en-US" spc="-50"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4" name="Tartalom helye 3"/>
          <p:cNvSpPr>
            <a:spLocks noGrp="1"/>
          </p:cNvSpPr>
          <p:nvPr>
            <p:ph sz="quarter" idx="1"/>
          </p:nvPr>
        </p:nvSpPr>
        <p:spPr>
          <a:xfrm>
            <a:off x="323528" y="1600200"/>
            <a:ext cx="4896544" cy="2836912"/>
          </a:xfrm>
        </p:spPr>
        <p:txBody>
          <a:bodyPr>
            <a:normAutofit/>
          </a:bodyPr>
          <a:lstStyle/>
          <a:p>
            <a:pPr marL="0" indent="0">
              <a:buNone/>
            </a:pPr>
            <a:r>
              <a:rPr lang="hu-HU" sz="2400" b="1" dirty="0" smtClean="0"/>
              <a:t>Analóg jel:</a:t>
            </a:r>
            <a:r>
              <a:rPr lang="hu-HU" sz="2400" dirty="0" smtClean="0"/>
              <a:t> Olyan folytonos jel, melynek valamilyen időfüggő jellemzője valamely másik időfüggő jelenséget ír le. (Pl. egy analóg </a:t>
            </a:r>
            <a:r>
              <a:rPr lang="hu-HU" sz="2400" dirty="0" err="1" smtClean="0"/>
              <a:t>audio</a:t>
            </a:r>
            <a:r>
              <a:rPr lang="hu-HU" sz="2400" dirty="0" smtClean="0"/>
              <a:t> jelnél a feszültség a hanghullámok nyomásával arányosan változik.)</a:t>
            </a:r>
          </a:p>
          <a:p>
            <a:pPr marL="0" indent="0">
              <a:buNone/>
            </a:pPr>
            <a:endParaRPr lang="hu-HU"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5888" y="145603"/>
            <a:ext cx="1008112" cy="1008112"/>
          </a:xfrm>
          <a:prstGeom prst="rect">
            <a:avLst/>
          </a:prstGeom>
        </p:spPr>
      </p:pic>
      <p:pic>
        <p:nvPicPr>
          <p:cNvPr id="6" name="Picture 5"/>
          <p:cNvPicPr>
            <a:picLocks noChangeAspect="1"/>
          </p:cNvPicPr>
          <p:nvPr/>
        </p:nvPicPr>
        <p:blipFill>
          <a:blip r:embed="rId3"/>
          <a:stretch>
            <a:fillRect/>
          </a:stretch>
        </p:blipFill>
        <p:spPr>
          <a:xfrm>
            <a:off x="5057832" y="1700808"/>
            <a:ext cx="4104456" cy="2485120"/>
          </a:xfrm>
          <a:prstGeom prst="rect">
            <a:avLst/>
          </a:prstGeom>
        </p:spPr>
      </p:pic>
      <p:sp>
        <p:nvSpPr>
          <p:cNvPr id="7" name="Content Placeholder 3"/>
          <p:cNvSpPr txBox="1">
            <a:spLocks/>
          </p:cNvSpPr>
          <p:nvPr/>
        </p:nvSpPr>
        <p:spPr>
          <a:xfrm>
            <a:off x="323528" y="4437112"/>
            <a:ext cx="4392488" cy="220223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rgbClr val="DD8047"/>
              </a:buClr>
              <a:buFont typeface="Wingdings"/>
              <a:buNone/>
            </a:pPr>
            <a:r>
              <a:rPr lang="hu-HU" sz="2400" b="1" dirty="0" smtClean="0">
                <a:solidFill>
                  <a:prstClr val="black"/>
                </a:solidFill>
              </a:rPr>
              <a:t>Digitális jel:</a:t>
            </a:r>
            <a:r>
              <a:rPr lang="hu-HU" sz="2400" dirty="0" smtClean="0">
                <a:solidFill>
                  <a:prstClr val="black"/>
                </a:solidFill>
              </a:rPr>
              <a:t> Olyan jel, mely egy időben diszkrét, véges jelkészletű üzenet leképzéseként áll elő. (Pl. Egy bitfolyam vagy egy minta-vételezett és </a:t>
            </a:r>
            <a:r>
              <a:rPr lang="hu-HU" sz="2400" dirty="0" err="1" smtClean="0">
                <a:solidFill>
                  <a:prstClr val="black"/>
                </a:solidFill>
              </a:rPr>
              <a:t>digtalizált</a:t>
            </a:r>
            <a:r>
              <a:rPr lang="hu-HU" sz="2400" dirty="0" smtClean="0">
                <a:solidFill>
                  <a:prstClr val="black"/>
                </a:solidFill>
              </a:rPr>
              <a:t> </a:t>
            </a:r>
            <a:r>
              <a:rPr lang="hu-HU" sz="2400" dirty="0" err="1" smtClean="0">
                <a:solidFill>
                  <a:prstClr val="black"/>
                </a:solidFill>
              </a:rPr>
              <a:t>anlóg</a:t>
            </a:r>
            <a:r>
              <a:rPr lang="hu-HU" sz="2400" dirty="0" smtClean="0">
                <a:solidFill>
                  <a:prstClr val="black"/>
                </a:solidFill>
              </a:rPr>
              <a:t> jel.</a:t>
            </a:r>
            <a:r>
              <a:rPr lang="hu-HU" sz="2400" dirty="0" smtClean="0"/>
              <a:t>)</a:t>
            </a:r>
            <a:endParaRPr lang="hu-HU" sz="2400" dirty="0"/>
          </a:p>
        </p:txBody>
      </p:sp>
      <p:pic>
        <p:nvPicPr>
          <p:cNvPr id="8" name="Picture 7"/>
          <p:cNvPicPr>
            <a:picLocks noChangeAspect="1"/>
          </p:cNvPicPr>
          <p:nvPr/>
        </p:nvPicPr>
        <p:blipFill>
          <a:blip r:embed="rId4"/>
          <a:stretch>
            <a:fillRect/>
          </a:stretch>
        </p:blipFill>
        <p:spPr>
          <a:xfrm>
            <a:off x="4644008" y="4972026"/>
            <a:ext cx="4449892" cy="905426"/>
          </a:xfrm>
          <a:prstGeom prst="rect">
            <a:avLst/>
          </a:prstGeom>
        </p:spPr>
      </p:pic>
    </p:spTree>
    <p:extLst>
      <p:ext uri="{BB962C8B-B14F-4D97-AF65-F5344CB8AC3E}">
        <p14:creationId xmlns:p14="http://schemas.microsoft.com/office/powerpoint/2010/main" val="3716861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Ajánlott irodalom</a:t>
            </a:r>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7" name="Rectangle 2"/>
          <p:cNvSpPr>
            <a:spLocks noGrp="1"/>
          </p:cNvSpPr>
          <p:nvPr>
            <p:ph sz="quarter" idx="1"/>
          </p:nvPr>
        </p:nvSpPr>
        <p:spPr>
          <a:xfrm>
            <a:off x="0" y="1772816"/>
            <a:ext cx="8964488" cy="5085184"/>
          </a:xfrm>
        </p:spPr>
        <p:txBody>
          <a:bodyPr>
            <a:normAutofit/>
          </a:bodyPr>
          <a:lstStyle/>
          <a:p>
            <a:pPr>
              <a:spcBef>
                <a:spcPts val="1800"/>
              </a:spcBef>
            </a:pPr>
            <a:r>
              <a:rPr lang="hu-HU" sz="2400" dirty="0" err="1" smtClean="0"/>
              <a:t>Lukács-Wührl</a:t>
            </a:r>
            <a:r>
              <a:rPr lang="hu-HU" sz="2400" dirty="0" smtClean="0"/>
              <a:t>: Híradástechnika I. jegyzet  (OE KVK 2090) </a:t>
            </a:r>
          </a:p>
          <a:p>
            <a:pPr>
              <a:spcBef>
                <a:spcPts val="1800"/>
              </a:spcBef>
            </a:pPr>
            <a:r>
              <a:rPr lang="hu-HU" sz="2400" dirty="0" err="1" smtClean="0">
                <a:solidFill>
                  <a:prstClr val="black"/>
                </a:solidFill>
              </a:rPr>
              <a:t>Géher</a:t>
            </a:r>
            <a:r>
              <a:rPr lang="hu-HU" sz="2400" dirty="0" smtClean="0">
                <a:solidFill>
                  <a:prstClr val="black"/>
                </a:solidFill>
              </a:rPr>
              <a:t> Károly: Híradástechnika, Műszaki Könyvkiadó, 2000.</a:t>
            </a:r>
            <a:br>
              <a:rPr lang="hu-HU" sz="2400" dirty="0" smtClean="0">
                <a:solidFill>
                  <a:prstClr val="black"/>
                </a:solidFill>
              </a:rPr>
            </a:br>
            <a:r>
              <a:rPr lang="hu-HU" sz="2200" dirty="0" smtClean="0">
                <a:solidFill>
                  <a:prstClr val="black"/>
                </a:solidFill>
                <a:hlinkClick r:id="rId4"/>
              </a:rPr>
              <a:t>tel.tmit.bme.hu/</a:t>
            </a:r>
            <a:r>
              <a:rPr lang="hu-HU" sz="2200" dirty="0" err="1" smtClean="0">
                <a:solidFill>
                  <a:prstClr val="black"/>
                </a:solidFill>
                <a:hlinkClick r:id="rId4"/>
              </a:rPr>
              <a:t>hirtech</a:t>
            </a:r>
            <a:r>
              <a:rPr lang="hu-HU" sz="2200" dirty="0" smtClean="0">
                <a:solidFill>
                  <a:prstClr val="black"/>
                </a:solidFill>
                <a:hlinkClick r:id="rId4"/>
              </a:rPr>
              <a:t>/Jegyzet/</a:t>
            </a:r>
            <a:r>
              <a:rPr lang="hu-HU" sz="2200" dirty="0" smtClean="0">
                <a:solidFill>
                  <a:prstClr val="black"/>
                </a:solidFill>
              </a:rPr>
              <a:t>  vagy  </a:t>
            </a:r>
            <a:r>
              <a:rPr lang="hu-HU" sz="2200" dirty="0" err="1" smtClean="0">
                <a:solidFill>
                  <a:prstClr val="black"/>
                </a:solidFill>
                <a:hlinkClick r:id="rId5"/>
              </a:rPr>
              <a:t>Hiradastechnika-Geher</a:t>
            </a:r>
            <a:r>
              <a:rPr lang="hu-HU" sz="2200" dirty="0" smtClean="0">
                <a:solidFill>
                  <a:prstClr val="black"/>
                </a:solidFill>
                <a:hlinkClick r:id="rId5"/>
              </a:rPr>
              <a:t> </a:t>
            </a:r>
            <a:r>
              <a:rPr lang="hu-HU" sz="2200" dirty="0" err="1" smtClean="0">
                <a:solidFill>
                  <a:prstClr val="black"/>
                </a:solidFill>
                <a:hlinkClick r:id="rId5"/>
              </a:rPr>
              <a:t>Karoly.pdf</a:t>
            </a:r>
            <a:endParaRPr lang="hu-HU" sz="2200" dirty="0" smtClean="0">
              <a:solidFill>
                <a:prstClr val="black"/>
              </a:solidFill>
            </a:endParaRPr>
          </a:p>
          <a:p>
            <a:pPr>
              <a:spcBef>
                <a:spcPts val="1800"/>
              </a:spcBef>
            </a:pPr>
            <a:r>
              <a:rPr lang="hu-HU" sz="2400" dirty="0" err="1" smtClean="0"/>
              <a:t>Lukács-Mágel-Wührl</a:t>
            </a:r>
            <a:r>
              <a:rPr lang="hu-HU" sz="2400" dirty="0" smtClean="0"/>
              <a:t>: Híradástechnika I. prezentációk (OE KVK 2046)</a:t>
            </a:r>
            <a:endParaRPr lang="hu-HU" sz="2200" dirty="0" smtClean="0">
              <a:solidFill>
                <a:schemeClr val="dk1"/>
              </a:solidFill>
            </a:endParaRPr>
          </a:p>
          <a:p>
            <a:pPr>
              <a:spcBef>
                <a:spcPts val="1800"/>
              </a:spcBef>
            </a:pPr>
            <a:r>
              <a:rPr lang="hu-HU" sz="2400" dirty="0" smtClean="0">
                <a:solidFill>
                  <a:schemeClr val="dk1"/>
                </a:solidFill>
              </a:rPr>
              <a:t>HTE online könyve: Távközlő hálózatok és informatikai szolgáltatások</a:t>
            </a:r>
            <a:br>
              <a:rPr lang="hu-HU" sz="2400" dirty="0" smtClean="0">
                <a:solidFill>
                  <a:schemeClr val="dk1"/>
                </a:solidFill>
              </a:rPr>
            </a:br>
            <a:r>
              <a:rPr lang="hu-HU" sz="2200" dirty="0" smtClean="0">
                <a:hlinkClick r:id="rId6"/>
              </a:rPr>
              <a:t>http://regi.hte.hu/online_konyv</a:t>
            </a:r>
            <a:endParaRPr lang="en-US" sz="2200" dirty="0"/>
          </a:p>
          <a:p>
            <a:pPr>
              <a:spcBef>
                <a:spcPts val="1800"/>
              </a:spcBef>
            </a:pPr>
            <a:r>
              <a:rPr lang="en-US" sz="2400" dirty="0">
                <a:solidFill>
                  <a:prstClr val="black"/>
                </a:solidFill>
              </a:rPr>
              <a:t>Simon </a:t>
            </a:r>
            <a:r>
              <a:rPr lang="en-US" sz="2400" dirty="0" err="1">
                <a:solidFill>
                  <a:prstClr val="black"/>
                </a:solidFill>
              </a:rPr>
              <a:t>Haykin</a:t>
            </a:r>
            <a:r>
              <a:rPr lang="en-US" sz="2400" dirty="0">
                <a:solidFill>
                  <a:prstClr val="black"/>
                </a:solidFill>
              </a:rPr>
              <a:t>: Communication Systems</a:t>
            </a:r>
            <a:br>
              <a:rPr lang="en-US" sz="2400" dirty="0">
                <a:solidFill>
                  <a:prstClr val="black"/>
                </a:solidFill>
              </a:rPr>
            </a:br>
            <a:r>
              <a:rPr lang="en-US" sz="2200" dirty="0"/>
              <a:t>Wiley, </a:t>
            </a:r>
            <a:r>
              <a:rPr lang="en-US" sz="2200" dirty="0" smtClean="0"/>
              <a:t>ISBN-0-471-17869-1 </a:t>
            </a:r>
            <a:r>
              <a:rPr lang="en-US" sz="2200" dirty="0" smtClean="0">
                <a:hlinkClick r:id="rId7"/>
              </a:rPr>
              <a:t>CommunicationSystems-Haykin.pdf</a:t>
            </a:r>
            <a:endParaRPr lang="en-US" sz="2200" dirty="0">
              <a:solidFill>
                <a:prstClr val="black"/>
              </a:solidFill>
            </a:endParaRPr>
          </a:p>
          <a:p>
            <a:endParaRPr lang="en-US" sz="2200" dirty="0" smtClean="0"/>
          </a:p>
          <a:p>
            <a:endParaRPr lang="en-US" sz="2200" dirty="0"/>
          </a:p>
          <a:p>
            <a:pPr marL="0" indent="0">
              <a:buNone/>
            </a:pPr>
            <a:endParaRPr lang="hu-HU" dirty="0"/>
          </a:p>
          <a:p>
            <a:pPr marL="0" indent="0">
              <a:buNone/>
            </a:pPr>
            <a:endParaRPr lang="hu-HU" sz="2400" dirty="0">
              <a:solidFill>
                <a:schemeClr val="dk1"/>
              </a:solidFill>
            </a:endParaRP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p>
        </p:txBody>
      </p:sp>
    </p:spTree>
    <p:extLst>
      <p:ext uri="{BB962C8B-B14F-4D97-AF65-F5344CB8AC3E}">
        <p14:creationId xmlns:p14="http://schemas.microsoft.com/office/powerpoint/2010/main" val="3310453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4000" dirty="0" smtClean="0"/>
              <a:t>Determinisztikus jel</a:t>
            </a:r>
            <a:endParaRPr lang="hu-HU" sz="4000"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4" name="Tartalom helye 3"/>
          <p:cNvSpPr>
            <a:spLocks noGrp="1"/>
          </p:cNvSpPr>
          <p:nvPr>
            <p:ph sz="quarter" idx="1"/>
          </p:nvPr>
        </p:nvSpPr>
        <p:spPr>
          <a:xfrm>
            <a:off x="612648" y="1897063"/>
            <a:ext cx="8153400" cy="4495800"/>
          </a:xfrm>
        </p:spPr>
        <p:txBody>
          <a:bodyPr>
            <a:noAutofit/>
          </a:bodyPr>
          <a:lstStyle/>
          <a:p>
            <a:pPr marL="0" indent="0" algn="just">
              <a:buNone/>
            </a:pPr>
            <a:r>
              <a:rPr lang="hu-HU" sz="2800" b="1" dirty="0" smtClean="0"/>
              <a:t>A jel determinisztikus,</a:t>
            </a:r>
            <a:r>
              <a:rPr lang="hu-HU" sz="2800" dirty="0" smtClean="0"/>
              <a:t> ha matematikai formalizmussal leírható és midig egyértelműen reprodukálható. </a:t>
            </a:r>
            <a:endParaRPr lang="hu-HU" sz="20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8" name="TextBox 7"/>
          <p:cNvSpPr txBox="1"/>
          <p:nvPr/>
        </p:nvSpPr>
        <p:spPr>
          <a:xfrm>
            <a:off x="4114800" y="2971800"/>
            <a:ext cx="65" cy="276999"/>
          </a:xfrm>
          <a:prstGeom prst="rect">
            <a:avLst/>
          </a:prstGeom>
          <a:noFill/>
        </p:spPr>
        <p:txBody>
          <a:bodyPr wrap="none" lIns="0" tIns="0" rIns="0" bIns="0" rtlCol="0">
            <a:spAutoFit/>
          </a:bodyPr>
          <a:lstStyle/>
          <a:p>
            <a:endParaRPr lang="en-US" dirty="0"/>
          </a:p>
        </p:txBody>
      </p:sp>
      <p:graphicFrame>
        <p:nvGraphicFramePr>
          <p:cNvPr id="9" name="Object 10"/>
          <p:cNvGraphicFramePr>
            <a:graphicFrameLocks noChangeAspect="1"/>
          </p:cNvGraphicFramePr>
          <p:nvPr>
            <p:extLst/>
          </p:nvPr>
        </p:nvGraphicFramePr>
        <p:xfrm>
          <a:off x="6270980" y="4509120"/>
          <a:ext cx="2508122" cy="436363"/>
        </p:xfrm>
        <a:graphic>
          <a:graphicData uri="http://schemas.openxmlformats.org/presentationml/2006/ole">
            <mc:AlternateContent xmlns:mc="http://schemas.openxmlformats.org/markup-compatibility/2006">
              <mc:Choice xmlns:v="urn:schemas-microsoft-com:vml" Requires="v">
                <p:oleObj spid="_x0000_s1031" name="Equation" r:id="rId4" imgW="1244520" imgH="215640" progId="Equation.3">
                  <p:embed/>
                </p:oleObj>
              </mc:Choice>
              <mc:Fallback>
                <p:oleObj name="Equation" r:id="rId4" imgW="1244520" imgH="215640" progId="Equation.3">
                  <p:embed/>
                  <p:pic>
                    <p:nvPicPr>
                      <p:cNvPr id="0" name=""/>
                      <p:cNvPicPr>
                        <a:picLocks noChangeAspect="1" noChangeArrowheads="1"/>
                      </p:cNvPicPr>
                      <p:nvPr/>
                    </p:nvPicPr>
                    <p:blipFill>
                      <a:blip r:embed="rId5"/>
                      <a:srcRect/>
                      <a:stretch>
                        <a:fillRect/>
                      </a:stretch>
                    </p:blipFill>
                    <p:spPr bwMode="auto">
                      <a:xfrm>
                        <a:off x="6270980" y="4509120"/>
                        <a:ext cx="2508122" cy="436363"/>
                      </a:xfrm>
                      <a:prstGeom prst="rect">
                        <a:avLst/>
                      </a:prstGeom>
                      <a:noFill/>
                      <a:ln>
                        <a:noFill/>
                      </a:ln>
                      <a:effectLst/>
                      <a:extLst/>
                    </p:spPr>
                  </p:pic>
                </p:oleObj>
              </mc:Fallback>
            </mc:AlternateContent>
          </a:graphicData>
        </a:graphic>
      </p:graphicFrame>
      <p:grpSp>
        <p:nvGrpSpPr>
          <p:cNvPr id="104" name="Group 168"/>
          <p:cNvGrpSpPr>
            <a:grpSpLocks noChangeAspect="1"/>
          </p:cNvGrpSpPr>
          <p:nvPr/>
        </p:nvGrpSpPr>
        <p:grpSpPr bwMode="auto">
          <a:xfrm>
            <a:off x="30163" y="3263900"/>
            <a:ext cx="6599237" cy="3128963"/>
            <a:chOff x="19" y="2056"/>
            <a:chExt cx="4157" cy="1971"/>
          </a:xfrm>
        </p:grpSpPr>
        <p:sp>
          <p:nvSpPr>
            <p:cNvPr id="105" name="AutoShape 167"/>
            <p:cNvSpPr>
              <a:spLocks noChangeAspect="1" noChangeArrowheads="1" noTextEdit="1"/>
            </p:cNvSpPr>
            <p:nvPr/>
          </p:nvSpPr>
          <p:spPr bwMode="auto">
            <a:xfrm>
              <a:off x="19" y="2056"/>
              <a:ext cx="4157" cy="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69"/>
            <p:cNvSpPr>
              <a:spLocks noChangeArrowheads="1"/>
            </p:cNvSpPr>
            <p:nvPr/>
          </p:nvSpPr>
          <p:spPr bwMode="auto">
            <a:xfrm>
              <a:off x="561" y="2206"/>
              <a:ext cx="3222" cy="1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70"/>
            <p:cNvSpPr>
              <a:spLocks noChangeArrowheads="1"/>
            </p:cNvSpPr>
            <p:nvPr/>
          </p:nvSpPr>
          <p:spPr bwMode="auto">
            <a:xfrm>
              <a:off x="561" y="2206"/>
              <a:ext cx="3222" cy="1605"/>
            </a:xfrm>
            <a:prstGeom prst="rect">
              <a:avLst/>
            </a:prstGeom>
            <a:noFill/>
            <a:ln w="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1"/>
            <p:cNvSpPr>
              <a:spLocks/>
            </p:cNvSpPr>
            <p:nvPr/>
          </p:nvSpPr>
          <p:spPr bwMode="auto">
            <a:xfrm>
              <a:off x="561"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2"/>
            <p:cNvSpPr>
              <a:spLocks/>
            </p:cNvSpPr>
            <p:nvPr/>
          </p:nvSpPr>
          <p:spPr bwMode="auto">
            <a:xfrm>
              <a:off x="880"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3"/>
            <p:cNvSpPr>
              <a:spLocks/>
            </p:cNvSpPr>
            <p:nvPr/>
          </p:nvSpPr>
          <p:spPr bwMode="auto">
            <a:xfrm>
              <a:off x="1199"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4"/>
            <p:cNvSpPr>
              <a:spLocks/>
            </p:cNvSpPr>
            <p:nvPr/>
          </p:nvSpPr>
          <p:spPr bwMode="auto">
            <a:xfrm>
              <a:off x="1526"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5"/>
            <p:cNvSpPr>
              <a:spLocks/>
            </p:cNvSpPr>
            <p:nvPr/>
          </p:nvSpPr>
          <p:spPr bwMode="auto">
            <a:xfrm>
              <a:off x="1845"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6"/>
            <p:cNvSpPr>
              <a:spLocks/>
            </p:cNvSpPr>
            <p:nvPr/>
          </p:nvSpPr>
          <p:spPr bwMode="auto">
            <a:xfrm>
              <a:off x="2172"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7"/>
            <p:cNvSpPr>
              <a:spLocks/>
            </p:cNvSpPr>
            <p:nvPr/>
          </p:nvSpPr>
          <p:spPr bwMode="auto">
            <a:xfrm>
              <a:off x="2491"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78"/>
            <p:cNvSpPr>
              <a:spLocks/>
            </p:cNvSpPr>
            <p:nvPr/>
          </p:nvSpPr>
          <p:spPr bwMode="auto">
            <a:xfrm>
              <a:off x="2810"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9"/>
            <p:cNvSpPr>
              <a:spLocks/>
            </p:cNvSpPr>
            <p:nvPr/>
          </p:nvSpPr>
          <p:spPr bwMode="auto">
            <a:xfrm>
              <a:off x="3137"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0"/>
            <p:cNvSpPr>
              <a:spLocks/>
            </p:cNvSpPr>
            <p:nvPr/>
          </p:nvSpPr>
          <p:spPr bwMode="auto">
            <a:xfrm>
              <a:off x="3456"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1"/>
            <p:cNvSpPr>
              <a:spLocks/>
            </p:cNvSpPr>
            <p:nvPr/>
          </p:nvSpPr>
          <p:spPr bwMode="auto">
            <a:xfrm>
              <a:off x="3783" y="2206"/>
              <a:ext cx="0" cy="1605"/>
            </a:xfrm>
            <a:custGeom>
              <a:avLst/>
              <a:gdLst>
                <a:gd name="T0" fmla="*/ 342 h 342"/>
                <a:gd name="T1" fmla="*/ 0 h 342"/>
                <a:gd name="T2" fmla="*/ 0 h 342"/>
              </a:gdLst>
              <a:ahLst/>
              <a:cxnLst>
                <a:cxn ang="0">
                  <a:pos x="0" y="T0"/>
                </a:cxn>
                <a:cxn ang="0">
                  <a:pos x="0" y="T1"/>
                </a:cxn>
                <a:cxn ang="0">
                  <a:pos x="0" y="T2"/>
                </a:cxn>
              </a:cxnLst>
              <a:rect l="0" t="0" r="r" b="b"/>
              <a:pathLst>
                <a:path h="342">
                  <a:moveTo>
                    <a:pt x="0" y="342"/>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2"/>
            <p:cNvSpPr>
              <a:spLocks/>
            </p:cNvSpPr>
            <p:nvPr/>
          </p:nvSpPr>
          <p:spPr bwMode="auto">
            <a:xfrm>
              <a:off x="561" y="3811"/>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3"/>
            <p:cNvSpPr>
              <a:spLocks/>
            </p:cNvSpPr>
            <p:nvPr/>
          </p:nvSpPr>
          <p:spPr bwMode="auto">
            <a:xfrm>
              <a:off x="561" y="3544"/>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84"/>
            <p:cNvSpPr>
              <a:spLocks/>
            </p:cNvSpPr>
            <p:nvPr/>
          </p:nvSpPr>
          <p:spPr bwMode="auto">
            <a:xfrm>
              <a:off x="561" y="3276"/>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5"/>
            <p:cNvSpPr>
              <a:spLocks/>
            </p:cNvSpPr>
            <p:nvPr/>
          </p:nvSpPr>
          <p:spPr bwMode="auto">
            <a:xfrm>
              <a:off x="561" y="3009"/>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6"/>
            <p:cNvSpPr>
              <a:spLocks/>
            </p:cNvSpPr>
            <p:nvPr/>
          </p:nvSpPr>
          <p:spPr bwMode="auto">
            <a:xfrm>
              <a:off x="561" y="2741"/>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7"/>
            <p:cNvSpPr>
              <a:spLocks/>
            </p:cNvSpPr>
            <p:nvPr/>
          </p:nvSpPr>
          <p:spPr bwMode="auto">
            <a:xfrm>
              <a:off x="561" y="2474"/>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88"/>
            <p:cNvSpPr>
              <a:spLocks/>
            </p:cNvSpPr>
            <p:nvPr/>
          </p:nvSpPr>
          <p:spPr bwMode="auto">
            <a:xfrm>
              <a:off x="561" y="2206"/>
              <a:ext cx="3222" cy="0"/>
            </a:xfrm>
            <a:custGeom>
              <a:avLst/>
              <a:gdLst>
                <a:gd name="T0" fmla="*/ 0 w 434"/>
                <a:gd name="T1" fmla="*/ 434 w 434"/>
                <a:gd name="T2" fmla="*/ 434 w 434"/>
              </a:gdLst>
              <a:ahLst/>
              <a:cxnLst>
                <a:cxn ang="0">
                  <a:pos x="T0" y="0"/>
                </a:cxn>
                <a:cxn ang="0">
                  <a:pos x="T1" y="0"/>
                </a:cxn>
                <a:cxn ang="0">
                  <a:pos x="T2" y="0"/>
                </a:cxn>
              </a:cxnLst>
              <a:rect l="0" t="0" r="r" b="b"/>
              <a:pathLst>
                <a:path w="434">
                  <a:moveTo>
                    <a:pt x="0" y="0"/>
                  </a:moveTo>
                  <a:lnTo>
                    <a:pt x="434" y="0"/>
                  </a:lnTo>
                  <a:lnTo>
                    <a:pt x="43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89"/>
            <p:cNvSpPr>
              <a:spLocks noChangeShapeType="1"/>
            </p:cNvSpPr>
            <p:nvPr/>
          </p:nvSpPr>
          <p:spPr bwMode="auto">
            <a:xfrm>
              <a:off x="561" y="2206"/>
              <a:ext cx="322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90"/>
            <p:cNvSpPr>
              <a:spLocks noChangeShapeType="1"/>
            </p:cNvSpPr>
            <p:nvPr/>
          </p:nvSpPr>
          <p:spPr bwMode="auto">
            <a:xfrm>
              <a:off x="561" y="3811"/>
              <a:ext cx="322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91"/>
            <p:cNvSpPr>
              <a:spLocks noChangeShapeType="1"/>
            </p:cNvSpPr>
            <p:nvPr/>
          </p:nvSpPr>
          <p:spPr bwMode="auto">
            <a:xfrm flipV="1">
              <a:off x="3783" y="2206"/>
              <a:ext cx="0" cy="160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92"/>
            <p:cNvSpPr>
              <a:spLocks noChangeShapeType="1"/>
            </p:cNvSpPr>
            <p:nvPr/>
          </p:nvSpPr>
          <p:spPr bwMode="auto">
            <a:xfrm flipV="1">
              <a:off x="561" y="2206"/>
              <a:ext cx="0" cy="160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93"/>
            <p:cNvSpPr>
              <a:spLocks noChangeShapeType="1"/>
            </p:cNvSpPr>
            <p:nvPr/>
          </p:nvSpPr>
          <p:spPr bwMode="auto">
            <a:xfrm>
              <a:off x="561" y="3811"/>
              <a:ext cx="322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94"/>
            <p:cNvSpPr>
              <a:spLocks noChangeShapeType="1"/>
            </p:cNvSpPr>
            <p:nvPr/>
          </p:nvSpPr>
          <p:spPr bwMode="auto">
            <a:xfrm flipV="1">
              <a:off x="561" y="2206"/>
              <a:ext cx="0" cy="160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95"/>
            <p:cNvSpPr>
              <a:spLocks noChangeShapeType="1"/>
            </p:cNvSpPr>
            <p:nvPr/>
          </p:nvSpPr>
          <p:spPr bwMode="auto">
            <a:xfrm flipV="1">
              <a:off x="561"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96"/>
            <p:cNvSpPr>
              <a:spLocks noChangeShapeType="1"/>
            </p:cNvSpPr>
            <p:nvPr/>
          </p:nvSpPr>
          <p:spPr bwMode="auto">
            <a:xfrm>
              <a:off x="561"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97"/>
            <p:cNvSpPr>
              <a:spLocks noChangeArrowheads="1"/>
            </p:cNvSpPr>
            <p:nvPr/>
          </p:nvSpPr>
          <p:spPr bwMode="auto">
            <a:xfrm>
              <a:off x="479" y="3825"/>
              <a:ext cx="19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Line 198"/>
            <p:cNvSpPr>
              <a:spLocks noChangeShapeType="1"/>
            </p:cNvSpPr>
            <p:nvPr/>
          </p:nvSpPr>
          <p:spPr bwMode="auto">
            <a:xfrm flipV="1">
              <a:off x="880"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9"/>
            <p:cNvSpPr>
              <a:spLocks noChangeShapeType="1"/>
            </p:cNvSpPr>
            <p:nvPr/>
          </p:nvSpPr>
          <p:spPr bwMode="auto">
            <a:xfrm>
              <a:off x="880"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Rectangle 200"/>
            <p:cNvSpPr>
              <a:spLocks noChangeArrowheads="1"/>
            </p:cNvSpPr>
            <p:nvPr/>
          </p:nvSpPr>
          <p:spPr bwMode="auto">
            <a:xfrm>
              <a:off x="828" y="3825"/>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Line 201"/>
            <p:cNvSpPr>
              <a:spLocks noChangeShapeType="1"/>
            </p:cNvSpPr>
            <p:nvPr/>
          </p:nvSpPr>
          <p:spPr bwMode="auto">
            <a:xfrm flipV="1">
              <a:off x="1199"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02"/>
            <p:cNvSpPr>
              <a:spLocks noChangeShapeType="1"/>
            </p:cNvSpPr>
            <p:nvPr/>
          </p:nvSpPr>
          <p:spPr bwMode="auto">
            <a:xfrm>
              <a:off x="1199"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Rectangle 203"/>
            <p:cNvSpPr>
              <a:spLocks noChangeArrowheads="1"/>
            </p:cNvSpPr>
            <p:nvPr/>
          </p:nvSpPr>
          <p:spPr bwMode="auto">
            <a:xfrm>
              <a:off x="1147" y="3825"/>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Line 204"/>
            <p:cNvSpPr>
              <a:spLocks noChangeShapeType="1"/>
            </p:cNvSpPr>
            <p:nvPr/>
          </p:nvSpPr>
          <p:spPr bwMode="auto">
            <a:xfrm flipV="1">
              <a:off x="1526"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05"/>
            <p:cNvSpPr>
              <a:spLocks noChangeShapeType="1"/>
            </p:cNvSpPr>
            <p:nvPr/>
          </p:nvSpPr>
          <p:spPr bwMode="auto">
            <a:xfrm>
              <a:off x="1526"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Rectangle 206"/>
            <p:cNvSpPr>
              <a:spLocks noChangeArrowheads="1"/>
            </p:cNvSpPr>
            <p:nvPr/>
          </p:nvSpPr>
          <p:spPr bwMode="auto">
            <a:xfrm>
              <a:off x="1474" y="3825"/>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Line 207"/>
            <p:cNvSpPr>
              <a:spLocks noChangeShapeType="1"/>
            </p:cNvSpPr>
            <p:nvPr/>
          </p:nvSpPr>
          <p:spPr bwMode="auto">
            <a:xfrm flipV="1">
              <a:off x="1845"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08"/>
            <p:cNvSpPr>
              <a:spLocks noChangeShapeType="1"/>
            </p:cNvSpPr>
            <p:nvPr/>
          </p:nvSpPr>
          <p:spPr bwMode="auto">
            <a:xfrm>
              <a:off x="1845"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209"/>
            <p:cNvSpPr>
              <a:spLocks noChangeArrowheads="1"/>
            </p:cNvSpPr>
            <p:nvPr/>
          </p:nvSpPr>
          <p:spPr bwMode="auto">
            <a:xfrm>
              <a:off x="1793" y="3825"/>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Line 210"/>
            <p:cNvSpPr>
              <a:spLocks noChangeShapeType="1"/>
            </p:cNvSpPr>
            <p:nvPr/>
          </p:nvSpPr>
          <p:spPr bwMode="auto">
            <a:xfrm flipV="1">
              <a:off x="2172"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11"/>
            <p:cNvSpPr>
              <a:spLocks noChangeShapeType="1"/>
            </p:cNvSpPr>
            <p:nvPr/>
          </p:nvSpPr>
          <p:spPr bwMode="auto">
            <a:xfrm>
              <a:off x="2172"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12"/>
            <p:cNvSpPr>
              <a:spLocks noChangeArrowheads="1"/>
            </p:cNvSpPr>
            <p:nvPr/>
          </p:nvSpPr>
          <p:spPr bwMode="auto">
            <a:xfrm>
              <a:off x="2149" y="3825"/>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Line 213"/>
            <p:cNvSpPr>
              <a:spLocks noChangeShapeType="1"/>
            </p:cNvSpPr>
            <p:nvPr/>
          </p:nvSpPr>
          <p:spPr bwMode="auto">
            <a:xfrm flipV="1">
              <a:off x="2491"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14"/>
            <p:cNvSpPr>
              <a:spLocks noChangeShapeType="1"/>
            </p:cNvSpPr>
            <p:nvPr/>
          </p:nvSpPr>
          <p:spPr bwMode="auto">
            <a:xfrm>
              <a:off x="2491"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Rectangle 215"/>
            <p:cNvSpPr>
              <a:spLocks noChangeArrowheads="1"/>
            </p:cNvSpPr>
            <p:nvPr/>
          </p:nvSpPr>
          <p:spPr bwMode="auto">
            <a:xfrm>
              <a:off x="2469" y="3825"/>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Line 216"/>
            <p:cNvSpPr>
              <a:spLocks noChangeShapeType="1"/>
            </p:cNvSpPr>
            <p:nvPr/>
          </p:nvSpPr>
          <p:spPr bwMode="auto">
            <a:xfrm flipV="1">
              <a:off x="2810"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217"/>
            <p:cNvSpPr>
              <a:spLocks noChangeShapeType="1"/>
            </p:cNvSpPr>
            <p:nvPr/>
          </p:nvSpPr>
          <p:spPr bwMode="auto">
            <a:xfrm>
              <a:off x="2810"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Rectangle 218"/>
            <p:cNvSpPr>
              <a:spLocks noChangeArrowheads="1"/>
            </p:cNvSpPr>
            <p:nvPr/>
          </p:nvSpPr>
          <p:spPr bwMode="auto">
            <a:xfrm>
              <a:off x="2788" y="3825"/>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6" name="Line 219"/>
            <p:cNvSpPr>
              <a:spLocks noChangeShapeType="1"/>
            </p:cNvSpPr>
            <p:nvPr/>
          </p:nvSpPr>
          <p:spPr bwMode="auto">
            <a:xfrm flipV="1">
              <a:off x="3137"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220"/>
            <p:cNvSpPr>
              <a:spLocks noChangeShapeType="1"/>
            </p:cNvSpPr>
            <p:nvPr/>
          </p:nvSpPr>
          <p:spPr bwMode="auto">
            <a:xfrm>
              <a:off x="3137"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Rectangle 221"/>
            <p:cNvSpPr>
              <a:spLocks noChangeArrowheads="1"/>
            </p:cNvSpPr>
            <p:nvPr/>
          </p:nvSpPr>
          <p:spPr bwMode="auto">
            <a:xfrm>
              <a:off x="3115" y="3825"/>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Line 222"/>
            <p:cNvSpPr>
              <a:spLocks noChangeShapeType="1"/>
            </p:cNvSpPr>
            <p:nvPr/>
          </p:nvSpPr>
          <p:spPr bwMode="auto">
            <a:xfrm flipV="1">
              <a:off x="3456"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23"/>
            <p:cNvSpPr>
              <a:spLocks noChangeShapeType="1"/>
            </p:cNvSpPr>
            <p:nvPr/>
          </p:nvSpPr>
          <p:spPr bwMode="auto">
            <a:xfrm>
              <a:off x="3456"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Rectangle 224"/>
            <p:cNvSpPr>
              <a:spLocks noChangeArrowheads="1"/>
            </p:cNvSpPr>
            <p:nvPr/>
          </p:nvSpPr>
          <p:spPr bwMode="auto">
            <a:xfrm>
              <a:off x="3434" y="3825"/>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Line 225"/>
            <p:cNvSpPr>
              <a:spLocks noChangeShapeType="1"/>
            </p:cNvSpPr>
            <p:nvPr/>
          </p:nvSpPr>
          <p:spPr bwMode="auto">
            <a:xfrm flipV="1">
              <a:off x="3783" y="3788"/>
              <a:ext cx="0" cy="2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26"/>
            <p:cNvSpPr>
              <a:spLocks noChangeShapeType="1"/>
            </p:cNvSpPr>
            <p:nvPr/>
          </p:nvSpPr>
          <p:spPr bwMode="auto">
            <a:xfrm>
              <a:off x="3783" y="2206"/>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227"/>
            <p:cNvSpPr>
              <a:spLocks noChangeArrowheads="1"/>
            </p:cNvSpPr>
            <p:nvPr/>
          </p:nvSpPr>
          <p:spPr bwMode="auto">
            <a:xfrm>
              <a:off x="3731" y="3825"/>
              <a:ext cx="16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Line 228"/>
            <p:cNvSpPr>
              <a:spLocks noChangeShapeType="1"/>
            </p:cNvSpPr>
            <p:nvPr/>
          </p:nvSpPr>
          <p:spPr bwMode="auto">
            <a:xfrm>
              <a:off x="561" y="3811"/>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29"/>
            <p:cNvSpPr>
              <a:spLocks noChangeShapeType="1"/>
            </p:cNvSpPr>
            <p:nvPr/>
          </p:nvSpPr>
          <p:spPr bwMode="auto">
            <a:xfrm flipH="1">
              <a:off x="3745" y="3811"/>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Rectangle 230"/>
            <p:cNvSpPr>
              <a:spLocks noChangeArrowheads="1"/>
            </p:cNvSpPr>
            <p:nvPr/>
          </p:nvSpPr>
          <p:spPr bwMode="auto">
            <a:xfrm>
              <a:off x="450" y="3774"/>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8" name="Line 231"/>
            <p:cNvSpPr>
              <a:spLocks noChangeShapeType="1"/>
            </p:cNvSpPr>
            <p:nvPr/>
          </p:nvSpPr>
          <p:spPr bwMode="auto">
            <a:xfrm>
              <a:off x="561" y="3544"/>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32"/>
            <p:cNvSpPr>
              <a:spLocks noChangeShapeType="1"/>
            </p:cNvSpPr>
            <p:nvPr/>
          </p:nvSpPr>
          <p:spPr bwMode="auto">
            <a:xfrm flipH="1">
              <a:off x="3745" y="3544"/>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Rectangle 233"/>
            <p:cNvSpPr>
              <a:spLocks noChangeArrowheads="1"/>
            </p:cNvSpPr>
            <p:nvPr/>
          </p:nvSpPr>
          <p:spPr bwMode="auto">
            <a:xfrm>
              <a:off x="450" y="3506"/>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1" name="Line 234"/>
            <p:cNvSpPr>
              <a:spLocks noChangeShapeType="1"/>
            </p:cNvSpPr>
            <p:nvPr/>
          </p:nvSpPr>
          <p:spPr bwMode="auto">
            <a:xfrm>
              <a:off x="561" y="3276"/>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35"/>
            <p:cNvSpPr>
              <a:spLocks noChangeShapeType="1"/>
            </p:cNvSpPr>
            <p:nvPr/>
          </p:nvSpPr>
          <p:spPr bwMode="auto">
            <a:xfrm flipH="1">
              <a:off x="3745" y="3276"/>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Rectangle 236"/>
            <p:cNvSpPr>
              <a:spLocks noChangeArrowheads="1"/>
            </p:cNvSpPr>
            <p:nvPr/>
          </p:nvSpPr>
          <p:spPr bwMode="auto">
            <a:xfrm>
              <a:off x="450" y="3239"/>
              <a:ext cx="14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Line 237"/>
            <p:cNvSpPr>
              <a:spLocks noChangeShapeType="1"/>
            </p:cNvSpPr>
            <p:nvPr/>
          </p:nvSpPr>
          <p:spPr bwMode="auto">
            <a:xfrm>
              <a:off x="561" y="3009"/>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38"/>
            <p:cNvSpPr>
              <a:spLocks noChangeShapeType="1"/>
            </p:cNvSpPr>
            <p:nvPr/>
          </p:nvSpPr>
          <p:spPr bwMode="auto">
            <a:xfrm flipH="1">
              <a:off x="3745" y="3009"/>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Rectangle 239"/>
            <p:cNvSpPr>
              <a:spLocks noChangeArrowheads="1"/>
            </p:cNvSpPr>
            <p:nvPr/>
          </p:nvSpPr>
          <p:spPr bwMode="auto">
            <a:xfrm>
              <a:off x="479" y="2971"/>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7" name="Line 240"/>
            <p:cNvSpPr>
              <a:spLocks noChangeShapeType="1"/>
            </p:cNvSpPr>
            <p:nvPr/>
          </p:nvSpPr>
          <p:spPr bwMode="auto">
            <a:xfrm>
              <a:off x="561" y="2741"/>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41"/>
            <p:cNvSpPr>
              <a:spLocks noChangeShapeType="1"/>
            </p:cNvSpPr>
            <p:nvPr/>
          </p:nvSpPr>
          <p:spPr bwMode="auto">
            <a:xfrm flipH="1">
              <a:off x="3745" y="2741"/>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Rectangle 242"/>
            <p:cNvSpPr>
              <a:spLocks noChangeArrowheads="1"/>
            </p:cNvSpPr>
            <p:nvPr/>
          </p:nvSpPr>
          <p:spPr bwMode="auto">
            <a:xfrm>
              <a:off x="479" y="2704"/>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 name="Line 243"/>
            <p:cNvSpPr>
              <a:spLocks noChangeShapeType="1"/>
            </p:cNvSpPr>
            <p:nvPr/>
          </p:nvSpPr>
          <p:spPr bwMode="auto">
            <a:xfrm>
              <a:off x="561" y="2474"/>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244"/>
            <p:cNvSpPr>
              <a:spLocks noChangeShapeType="1"/>
            </p:cNvSpPr>
            <p:nvPr/>
          </p:nvSpPr>
          <p:spPr bwMode="auto">
            <a:xfrm flipH="1">
              <a:off x="3745" y="2474"/>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Rectangle 245"/>
            <p:cNvSpPr>
              <a:spLocks noChangeArrowheads="1"/>
            </p:cNvSpPr>
            <p:nvPr/>
          </p:nvSpPr>
          <p:spPr bwMode="auto">
            <a:xfrm>
              <a:off x="479" y="2436"/>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3" name="Line 246"/>
            <p:cNvSpPr>
              <a:spLocks noChangeShapeType="1"/>
            </p:cNvSpPr>
            <p:nvPr/>
          </p:nvSpPr>
          <p:spPr bwMode="auto">
            <a:xfrm>
              <a:off x="561" y="2206"/>
              <a:ext cx="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247"/>
            <p:cNvSpPr>
              <a:spLocks noChangeShapeType="1"/>
            </p:cNvSpPr>
            <p:nvPr/>
          </p:nvSpPr>
          <p:spPr bwMode="auto">
            <a:xfrm flipH="1">
              <a:off x="3745" y="2206"/>
              <a:ext cx="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Rectangle 248"/>
            <p:cNvSpPr>
              <a:spLocks noChangeArrowheads="1"/>
            </p:cNvSpPr>
            <p:nvPr/>
          </p:nvSpPr>
          <p:spPr bwMode="auto">
            <a:xfrm>
              <a:off x="479" y="2169"/>
              <a:ext cx="10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Helvetica"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6" name="Line 249"/>
            <p:cNvSpPr>
              <a:spLocks noChangeShapeType="1"/>
            </p:cNvSpPr>
            <p:nvPr/>
          </p:nvSpPr>
          <p:spPr bwMode="auto">
            <a:xfrm>
              <a:off x="561" y="2206"/>
              <a:ext cx="322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250"/>
            <p:cNvSpPr>
              <a:spLocks noChangeShapeType="1"/>
            </p:cNvSpPr>
            <p:nvPr/>
          </p:nvSpPr>
          <p:spPr bwMode="auto">
            <a:xfrm>
              <a:off x="561" y="3811"/>
              <a:ext cx="322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251"/>
            <p:cNvSpPr>
              <a:spLocks noChangeShapeType="1"/>
            </p:cNvSpPr>
            <p:nvPr/>
          </p:nvSpPr>
          <p:spPr bwMode="auto">
            <a:xfrm flipV="1">
              <a:off x="3783" y="2206"/>
              <a:ext cx="0" cy="160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252"/>
            <p:cNvSpPr>
              <a:spLocks noChangeShapeType="1"/>
            </p:cNvSpPr>
            <p:nvPr/>
          </p:nvSpPr>
          <p:spPr bwMode="auto">
            <a:xfrm flipV="1">
              <a:off x="561" y="2206"/>
              <a:ext cx="0" cy="160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253"/>
            <p:cNvSpPr>
              <a:spLocks/>
            </p:cNvSpPr>
            <p:nvPr/>
          </p:nvSpPr>
          <p:spPr bwMode="auto">
            <a:xfrm>
              <a:off x="561" y="2675"/>
              <a:ext cx="527" cy="1075"/>
            </a:xfrm>
            <a:custGeom>
              <a:avLst/>
              <a:gdLst>
                <a:gd name="T0" fmla="*/ 7 w 527"/>
                <a:gd name="T1" fmla="*/ 61 h 1075"/>
                <a:gd name="T2" fmla="*/ 15 w 527"/>
                <a:gd name="T3" fmla="*/ 165 h 1075"/>
                <a:gd name="T4" fmla="*/ 30 w 527"/>
                <a:gd name="T5" fmla="*/ 240 h 1075"/>
                <a:gd name="T6" fmla="*/ 37 w 527"/>
                <a:gd name="T7" fmla="*/ 334 h 1075"/>
                <a:gd name="T8" fmla="*/ 52 w 527"/>
                <a:gd name="T9" fmla="*/ 399 h 1075"/>
                <a:gd name="T10" fmla="*/ 59 w 527"/>
                <a:gd name="T11" fmla="*/ 479 h 1075"/>
                <a:gd name="T12" fmla="*/ 74 w 527"/>
                <a:gd name="T13" fmla="*/ 531 h 1075"/>
                <a:gd name="T14" fmla="*/ 82 w 527"/>
                <a:gd name="T15" fmla="*/ 582 h 1075"/>
                <a:gd name="T16" fmla="*/ 96 w 527"/>
                <a:gd name="T17" fmla="*/ 611 h 1075"/>
                <a:gd name="T18" fmla="*/ 104 w 527"/>
                <a:gd name="T19" fmla="*/ 643 h 1075"/>
                <a:gd name="T20" fmla="*/ 126 w 527"/>
                <a:gd name="T21" fmla="*/ 657 h 1075"/>
                <a:gd name="T22" fmla="*/ 148 w 527"/>
                <a:gd name="T23" fmla="*/ 639 h 1075"/>
                <a:gd name="T24" fmla="*/ 163 w 527"/>
                <a:gd name="T25" fmla="*/ 625 h 1075"/>
                <a:gd name="T26" fmla="*/ 171 w 527"/>
                <a:gd name="T27" fmla="*/ 596 h 1075"/>
                <a:gd name="T28" fmla="*/ 186 w 527"/>
                <a:gd name="T29" fmla="*/ 578 h 1075"/>
                <a:gd name="T30" fmla="*/ 193 w 527"/>
                <a:gd name="T31" fmla="*/ 550 h 1075"/>
                <a:gd name="T32" fmla="*/ 215 w 527"/>
                <a:gd name="T33" fmla="*/ 526 h 1075"/>
                <a:gd name="T34" fmla="*/ 230 w 527"/>
                <a:gd name="T35" fmla="*/ 507 h 1075"/>
                <a:gd name="T36" fmla="*/ 252 w 527"/>
                <a:gd name="T37" fmla="*/ 517 h 1075"/>
                <a:gd name="T38" fmla="*/ 260 w 527"/>
                <a:gd name="T39" fmla="*/ 535 h 1075"/>
                <a:gd name="T40" fmla="*/ 275 w 527"/>
                <a:gd name="T41" fmla="*/ 559 h 1075"/>
                <a:gd name="T42" fmla="*/ 282 w 527"/>
                <a:gd name="T43" fmla="*/ 596 h 1075"/>
                <a:gd name="T44" fmla="*/ 297 w 527"/>
                <a:gd name="T45" fmla="*/ 634 h 1075"/>
                <a:gd name="T46" fmla="*/ 304 w 527"/>
                <a:gd name="T47" fmla="*/ 690 h 1075"/>
                <a:gd name="T48" fmla="*/ 319 w 527"/>
                <a:gd name="T49" fmla="*/ 737 h 1075"/>
                <a:gd name="T50" fmla="*/ 327 w 527"/>
                <a:gd name="T51" fmla="*/ 803 h 1075"/>
                <a:gd name="T52" fmla="*/ 341 w 527"/>
                <a:gd name="T53" fmla="*/ 845 h 1075"/>
                <a:gd name="T54" fmla="*/ 349 w 527"/>
                <a:gd name="T55" fmla="*/ 916 h 1075"/>
                <a:gd name="T56" fmla="*/ 364 w 527"/>
                <a:gd name="T57" fmla="*/ 953 h 1075"/>
                <a:gd name="T58" fmla="*/ 371 w 527"/>
                <a:gd name="T59" fmla="*/ 1009 h 1075"/>
                <a:gd name="T60" fmla="*/ 386 w 527"/>
                <a:gd name="T61" fmla="*/ 1033 h 1075"/>
                <a:gd name="T62" fmla="*/ 393 w 527"/>
                <a:gd name="T63" fmla="*/ 1061 h 1075"/>
                <a:gd name="T64" fmla="*/ 408 w 527"/>
                <a:gd name="T65" fmla="*/ 1075 h 1075"/>
                <a:gd name="T66" fmla="*/ 430 w 527"/>
                <a:gd name="T67" fmla="*/ 1047 h 1075"/>
                <a:gd name="T68" fmla="*/ 445 w 527"/>
                <a:gd name="T69" fmla="*/ 1019 h 1075"/>
                <a:gd name="T70" fmla="*/ 453 w 527"/>
                <a:gd name="T71" fmla="*/ 967 h 1075"/>
                <a:gd name="T72" fmla="*/ 468 w 527"/>
                <a:gd name="T73" fmla="*/ 920 h 1075"/>
                <a:gd name="T74" fmla="*/ 475 w 527"/>
                <a:gd name="T75" fmla="*/ 840 h 1075"/>
                <a:gd name="T76" fmla="*/ 490 w 527"/>
                <a:gd name="T77" fmla="*/ 775 h 1075"/>
                <a:gd name="T78" fmla="*/ 497 w 527"/>
                <a:gd name="T79" fmla="*/ 676 h 1075"/>
                <a:gd name="T80" fmla="*/ 512 w 527"/>
                <a:gd name="T81" fmla="*/ 615 h 1075"/>
                <a:gd name="T82" fmla="*/ 520 w 527"/>
                <a:gd name="T83" fmla="*/ 503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7" h="1075">
                  <a:moveTo>
                    <a:pt x="0" y="0"/>
                  </a:moveTo>
                  <a:lnTo>
                    <a:pt x="0" y="47"/>
                  </a:lnTo>
                  <a:lnTo>
                    <a:pt x="7" y="61"/>
                  </a:lnTo>
                  <a:lnTo>
                    <a:pt x="7" y="113"/>
                  </a:lnTo>
                  <a:lnTo>
                    <a:pt x="15" y="127"/>
                  </a:lnTo>
                  <a:lnTo>
                    <a:pt x="15" y="165"/>
                  </a:lnTo>
                  <a:lnTo>
                    <a:pt x="22" y="174"/>
                  </a:lnTo>
                  <a:lnTo>
                    <a:pt x="22" y="226"/>
                  </a:lnTo>
                  <a:lnTo>
                    <a:pt x="30" y="240"/>
                  </a:lnTo>
                  <a:lnTo>
                    <a:pt x="30" y="287"/>
                  </a:lnTo>
                  <a:lnTo>
                    <a:pt x="37" y="301"/>
                  </a:lnTo>
                  <a:lnTo>
                    <a:pt x="37" y="334"/>
                  </a:lnTo>
                  <a:lnTo>
                    <a:pt x="44" y="343"/>
                  </a:lnTo>
                  <a:lnTo>
                    <a:pt x="44" y="390"/>
                  </a:lnTo>
                  <a:lnTo>
                    <a:pt x="52" y="399"/>
                  </a:lnTo>
                  <a:lnTo>
                    <a:pt x="52" y="432"/>
                  </a:lnTo>
                  <a:lnTo>
                    <a:pt x="59" y="442"/>
                  </a:lnTo>
                  <a:lnTo>
                    <a:pt x="59" y="479"/>
                  </a:lnTo>
                  <a:lnTo>
                    <a:pt x="67" y="489"/>
                  </a:lnTo>
                  <a:lnTo>
                    <a:pt x="67" y="521"/>
                  </a:lnTo>
                  <a:lnTo>
                    <a:pt x="74" y="531"/>
                  </a:lnTo>
                  <a:lnTo>
                    <a:pt x="74" y="550"/>
                  </a:lnTo>
                  <a:lnTo>
                    <a:pt x="82" y="559"/>
                  </a:lnTo>
                  <a:lnTo>
                    <a:pt x="82" y="582"/>
                  </a:lnTo>
                  <a:lnTo>
                    <a:pt x="89" y="592"/>
                  </a:lnTo>
                  <a:lnTo>
                    <a:pt x="89" y="606"/>
                  </a:lnTo>
                  <a:lnTo>
                    <a:pt x="96" y="611"/>
                  </a:lnTo>
                  <a:lnTo>
                    <a:pt x="96" y="629"/>
                  </a:lnTo>
                  <a:lnTo>
                    <a:pt x="104" y="634"/>
                  </a:lnTo>
                  <a:lnTo>
                    <a:pt x="104" y="643"/>
                  </a:lnTo>
                  <a:lnTo>
                    <a:pt x="119" y="653"/>
                  </a:lnTo>
                  <a:lnTo>
                    <a:pt x="119" y="657"/>
                  </a:lnTo>
                  <a:lnTo>
                    <a:pt x="126" y="657"/>
                  </a:lnTo>
                  <a:lnTo>
                    <a:pt x="134" y="657"/>
                  </a:lnTo>
                  <a:lnTo>
                    <a:pt x="148" y="648"/>
                  </a:lnTo>
                  <a:lnTo>
                    <a:pt x="148" y="639"/>
                  </a:lnTo>
                  <a:lnTo>
                    <a:pt x="156" y="634"/>
                  </a:lnTo>
                  <a:lnTo>
                    <a:pt x="156" y="629"/>
                  </a:lnTo>
                  <a:lnTo>
                    <a:pt x="163" y="625"/>
                  </a:lnTo>
                  <a:lnTo>
                    <a:pt x="163" y="615"/>
                  </a:lnTo>
                  <a:lnTo>
                    <a:pt x="171" y="611"/>
                  </a:lnTo>
                  <a:lnTo>
                    <a:pt x="171" y="596"/>
                  </a:lnTo>
                  <a:lnTo>
                    <a:pt x="178" y="592"/>
                  </a:lnTo>
                  <a:lnTo>
                    <a:pt x="178" y="582"/>
                  </a:lnTo>
                  <a:lnTo>
                    <a:pt x="186" y="578"/>
                  </a:lnTo>
                  <a:lnTo>
                    <a:pt x="186" y="568"/>
                  </a:lnTo>
                  <a:lnTo>
                    <a:pt x="193" y="564"/>
                  </a:lnTo>
                  <a:lnTo>
                    <a:pt x="193" y="550"/>
                  </a:lnTo>
                  <a:lnTo>
                    <a:pt x="200" y="545"/>
                  </a:lnTo>
                  <a:lnTo>
                    <a:pt x="200" y="535"/>
                  </a:lnTo>
                  <a:lnTo>
                    <a:pt x="215" y="526"/>
                  </a:lnTo>
                  <a:lnTo>
                    <a:pt x="215" y="517"/>
                  </a:lnTo>
                  <a:lnTo>
                    <a:pt x="223" y="512"/>
                  </a:lnTo>
                  <a:lnTo>
                    <a:pt x="230" y="507"/>
                  </a:lnTo>
                  <a:lnTo>
                    <a:pt x="237" y="512"/>
                  </a:lnTo>
                  <a:lnTo>
                    <a:pt x="245" y="512"/>
                  </a:lnTo>
                  <a:lnTo>
                    <a:pt x="252" y="517"/>
                  </a:lnTo>
                  <a:lnTo>
                    <a:pt x="252" y="526"/>
                  </a:lnTo>
                  <a:lnTo>
                    <a:pt x="260" y="531"/>
                  </a:lnTo>
                  <a:lnTo>
                    <a:pt x="260" y="535"/>
                  </a:lnTo>
                  <a:lnTo>
                    <a:pt x="267" y="540"/>
                  </a:lnTo>
                  <a:lnTo>
                    <a:pt x="267" y="554"/>
                  </a:lnTo>
                  <a:lnTo>
                    <a:pt x="275" y="559"/>
                  </a:lnTo>
                  <a:lnTo>
                    <a:pt x="275" y="578"/>
                  </a:lnTo>
                  <a:lnTo>
                    <a:pt x="282" y="582"/>
                  </a:lnTo>
                  <a:lnTo>
                    <a:pt x="282" y="596"/>
                  </a:lnTo>
                  <a:lnTo>
                    <a:pt x="289" y="606"/>
                  </a:lnTo>
                  <a:lnTo>
                    <a:pt x="289" y="629"/>
                  </a:lnTo>
                  <a:lnTo>
                    <a:pt x="297" y="634"/>
                  </a:lnTo>
                  <a:lnTo>
                    <a:pt x="297" y="657"/>
                  </a:lnTo>
                  <a:lnTo>
                    <a:pt x="304" y="662"/>
                  </a:lnTo>
                  <a:lnTo>
                    <a:pt x="304" y="690"/>
                  </a:lnTo>
                  <a:lnTo>
                    <a:pt x="312" y="700"/>
                  </a:lnTo>
                  <a:lnTo>
                    <a:pt x="312" y="733"/>
                  </a:lnTo>
                  <a:lnTo>
                    <a:pt x="319" y="737"/>
                  </a:lnTo>
                  <a:lnTo>
                    <a:pt x="319" y="765"/>
                  </a:lnTo>
                  <a:lnTo>
                    <a:pt x="327" y="770"/>
                  </a:lnTo>
                  <a:lnTo>
                    <a:pt x="327" y="803"/>
                  </a:lnTo>
                  <a:lnTo>
                    <a:pt x="334" y="812"/>
                  </a:lnTo>
                  <a:lnTo>
                    <a:pt x="334" y="836"/>
                  </a:lnTo>
                  <a:lnTo>
                    <a:pt x="341" y="845"/>
                  </a:lnTo>
                  <a:lnTo>
                    <a:pt x="341" y="878"/>
                  </a:lnTo>
                  <a:lnTo>
                    <a:pt x="349" y="887"/>
                  </a:lnTo>
                  <a:lnTo>
                    <a:pt x="349" y="916"/>
                  </a:lnTo>
                  <a:lnTo>
                    <a:pt x="356" y="925"/>
                  </a:lnTo>
                  <a:lnTo>
                    <a:pt x="356" y="944"/>
                  </a:lnTo>
                  <a:lnTo>
                    <a:pt x="364" y="953"/>
                  </a:lnTo>
                  <a:lnTo>
                    <a:pt x="364" y="981"/>
                  </a:lnTo>
                  <a:lnTo>
                    <a:pt x="371" y="986"/>
                  </a:lnTo>
                  <a:lnTo>
                    <a:pt x="371" y="1009"/>
                  </a:lnTo>
                  <a:lnTo>
                    <a:pt x="379" y="1014"/>
                  </a:lnTo>
                  <a:lnTo>
                    <a:pt x="379" y="1028"/>
                  </a:lnTo>
                  <a:lnTo>
                    <a:pt x="386" y="1033"/>
                  </a:lnTo>
                  <a:lnTo>
                    <a:pt x="386" y="1052"/>
                  </a:lnTo>
                  <a:lnTo>
                    <a:pt x="393" y="1056"/>
                  </a:lnTo>
                  <a:lnTo>
                    <a:pt x="393" y="1061"/>
                  </a:lnTo>
                  <a:lnTo>
                    <a:pt x="401" y="1066"/>
                  </a:lnTo>
                  <a:lnTo>
                    <a:pt x="401" y="1070"/>
                  </a:lnTo>
                  <a:lnTo>
                    <a:pt x="408" y="1075"/>
                  </a:lnTo>
                  <a:lnTo>
                    <a:pt x="416" y="1070"/>
                  </a:lnTo>
                  <a:lnTo>
                    <a:pt x="430" y="1061"/>
                  </a:lnTo>
                  <a:lnTo>
                    <a:pt x="430" y="1047"/>
                  </a:lnTo>
                  <a:lnTo>
                    <a:pt x="438" y="1042"/>
                  </a:lnTo>
                  <a:lnTo>
                    <a:pt x="438" y="1028"/>
                  </a:lnTo>
                  <a:lnTo>
                    <a:pt x="445" y="1019"/>
                  </a:lnTo>
                  <a:lnTo>
                    <a:pt x="445" y="995"/>
                  </a:lnTo>
                  <a:lnTo>
                    <a:pt x="453" y="991"/>
                  </a:lnTo>
                  <a:lnTo>
                    <a:pt x="453" y="967"/>
                  </a:lnTo>
                  <a:lnTo>
                    <a:pt x="460" y="962"/>
                  </a:lnTo>
                  <a:lnTo>
                    <a:pt x="460" y="930"/>
                  </a:lnTo>
                  <a:lnTo>
                    <a:pt x="468" y="920"/>
                  </a:lnTo>
                  <a:lnTo>
                    <a:pt x="468" y="892"/>
                  </a:lnTo>
                  <a:lnTo>
                    <a:pt x="475" y="883"/>
                  </a:lnTo>
                  <a:lnTo>
                    <a:pt x="475" y="840"/>
                  </a:lnTo>
                  <a:lnTo>
                    <a:pt x="482" y="831"/>
                  </a:lnTo>
                  <a:lnTo>
                    <a:pt x="482" y="784"/>
                  </a:lnTo>
                  <a:lnTo>
                    <a:pt x="490" y="775"/>
                  </a:lnTo>
                  <a:lnTo>
                    <a:pt x="490" y="737"/>
                  </a:lnTo>
                  <a:lnTo>
                    <a:pt x="497" y="728"/>
                  </a:lnTo>
                  <a:lnTo>
                    <a:pt x="497" y="676"/>
                  </a:lnTo>
                  <a:lnTo>
                    <a:pt x="505" y="667"/>
                  </a:lnTo>
                  <a:lnTo>
                    <a:pt x="505" y="629"/>
                  </a:lnTo>
                  <a:lnTo>
                    <a:pt x="512" y="615"/>
                  </a:lnTo>
                  <a:lnTo>
                    <a:pt x="512" y="564"/>
                  </a:lnTo>
                  <a:lnTo>
                    <a:pt x="520" y="554"/>
                  </a:lnTo>
                  <a:lnTo>
                    <a:pt x="520" y="503"/>
                  </a:lnTo>
                  <a:lnTo>
                    <a:pt x="527" y="489"/>
                  </a:lnTo>
                  <a:lnTo>
                    <a:pt x="527" y="451"/>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4"/>
            <p:cNvSpPr>
              <a:spLocks/>
            </p:cNvSpPr>
            <p:nvPr/>
          </p:nvSpPr>
          <p:spPr bwMode="auto">
            <a:xfrm>
              <a:off x="1088" y="2263"/>
              <a:ext cx="542" cy="863"/>
            </a:xfrm>
            <a:custGeom>
              <a:avLst/>
              <a:gdLst>
                <a:gd name="T0" fmla="*/ 7 w 542"/>
                <a:gd name="T1" fmla="*/ 802 h 863"/>
                <a:gd name="T2" fmla="*/ 22 w 542"/>
                <a:gd name="T3" fmla="*/ 732 h 863"/>
                <a:gd name="T4" fmla="*/ 30 w 542"/>
                <a:gd name="T5" fmla="*/ 647 h 863"/>
                <a:gd name="T6" fmla="*/ 45 w 542"/>
                <a:gd name="T7" fmla="*/ 595 h 863"/>
                <a:gd name="T8" fmla="*/ 52 w 542"/>
                <a:gd name="T9" fmla="*/ 525 h 863"/>
                <a:gd name="T10" fmla="*/ 67 w 542"/>
                <a:gd name="T11" fmla="*/ 492 h 863"/>
                <a:gd name="T12" fmla="*/ 74 w 542"/>
                <a:gd name="T13" fmla="*/ 450 h 863"/>
                <a:gd name="T14" fmla="*/ 96 w 542"/>
                <a:gd name="T15" fmla="*/ 422 h 863"/>
                <a:gd name="T16" fmla="*/ 111 w 542"/>
                <a:gd name="T17" fmla="*/ 417 h 863"/>
                <a:gd name="T18" fmla="*/ 126 w 542"/>
                <a:gd name="T19" fmla="*/ 436 h 863"/>
                <a:gd name="T20" fmla="*/ 148 w 542"/>
                <a:gd name="T21" fmla="*/ 464 h 863"/>
                <a:gd name="T22" fmla="*/ 156 w 542"/>
                <a:gd name="T23" fmla="*/ 488 h 863"/>
                <a:gd name="T24" fmla="*/ 171 w 542"/>
                <a:gd name="T25" fmla="*/ 511 h 863"/>
                <a:gd name="T26" fmla="*/ 178 w 542"/>
                <a:gd name="T27" fmla="*/ 534 h 863"/>
                <a:gd name="T28" fmla="*/ 200 w 542"/>
                <a:gd name="T29" fmla="*/ 558 h 863"/>
                <a:gd name="T30" fmla="*/ 215 w 542"/>
                <a:gd name="T31" fmla="*/ 567 h 863"/>
                <a:gd name="T32" fmla="*/ 238 w 542"/>
                <a:gd name="T33" fmla="*/ 539 h 863"/>
                <a:gd name="T34" fmla="*/ 252 w 542"/>
                <a:gd name="T35" fmla="*/ 520 h 863"/>
                <a:gd name="T36" fmla="*/ 260 w 542"/>
                <a:gd name="T37" fmla="*/ 478 h 863"/>
                <a:gd name="T38" fmla="*/ 275 w 542"/>
                <a:gd name="T39" fmla="*/ 445 h 863"/>
                <a:gd name="T40" fmla="*/ 282 w 542"/>
                <a:gd name="T41" fmla="*/ 389 h 863"/>
                <a:gd name="T42" fmla="*/ 297 w 542"/>
                <a:gd name="T43" fmla="*/ 347 h 863"/>
                <a:gd name="T44" fmla="*/ 304 w 542"/>
                <a:gd name="T45" fmla="*/ 281 h 863"/>
                <a:gd name="T46" fmla="*/ 319 w 542"/>
                <a:gd name="T47" fmla="*/ 229 h 863"/>
                <a:gd name="T48" fmla="*/ 327 w 542"/>
                <a:gd name="T49" fmla="*/ 168 h 863"/>
                <a:gd name="T50" fmla="*/ 341 w 542"/>
                <a:gd name="T51" fmla="*/ 122 h 863"/>
                <a:gd name="T52" fmla="*/ 349 w 542"/>
                <a:gd name="T53" fmla="*/ 75 h 863"/>
                <a:gd name="T54" fmla="*/ 364 w 542"/>
                <a:gd name="T55" fmla="*/ 46 h 863"/>
                <a:gd name="T56" fmla="*/ 371 w 542"/>
                <a:gd name="T57" fmla="*/ 14 h 863"/>
                <a:gd name="T58" fmla="*/ 393 w 542"/>
                <a:gd name="T59" fmla="*/ 4 h 863"/>
                <a:gd name="T60" fmla="*/ 408 w 542"/>
                <a:gd name="T61" fmla="*/ 23 h 863"/>
                <a:gd name="T62" fmla="*/ 423 w 542"/>
                <a:gd name="T63" fmla="*/ 46 h 863"/>
                <a:gd name="T64" fmla="*/ 431 w 542"/>
                <a:gd name="T65" fmla="*/ 103 h 863"/>
                <a:gd name="T66" fmla="*/ 445 w 542"/>
                <a:gd name="T67" fmla="*/ 145 h 863"/>
                <a:gd name="T68" fmla="*/ 453 w 542"/>
                <a:gd name="T69" fmla="*/ 225 h 863"/>
                <a:gd name="T70" fmla="*/ 468 w 542"/>
                <a:gd name="T71" fmla="*/ 286 h 863"/>
                <a:gd name="T72" fmla="*/ 475 w 542"/>
                <a:gd name="T73" fmla="*/ 384 h 863"/>
                <a:gd name="T74" fmla="*/ 490 w 542"/>
                <a:gd name="T75" fmla="*/ 459 h 863"/>
                <a:gd name="T76" fmla="*/ 497 w 542"/>
                <a:gd name="T77" fmla="*/ 558 h 863"/>
                <a:gd name="T78" fmla="*/ 512 w 542"/>
                <a:gd name="T79" fmla="*/ 633 h 863"/>
                <a:gd name="T80" fmla="*/ 520 w 542"/>
                <a:gd name="T81" fmla="*/ 732 h 863"/>
                <a:gd name="T82" fmla="*/ 534 w 542"/>
                <a:gd name="T83" fmla="*/ 78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863">
                  <a:moveTo>
                    <a:pt x="0" y="863"/>
                  </a:moveTo>
                  <a:lnTo>
                    <a:pt x="7" y="849"/>
                  </a:lnTo>
                  <a:lnTo>
                    <a:pt x="7" y="802"/>
                  </a:lnTo>
                  <a:lnTo>
                    <a:pt x="15" y="788"/>
                  </a:lnTo>
                  <a:lnTo>
                    <a:pt x="15" y="741"/>
                  </a:lnTo>
                  <a:lnTo>
                    <a:pt x="22" y="732"/>
                  </a:lnTo>
                  <a:lnTo>
                    <a:pt x="22" y="699"/>
                  </a:lnTo>
                  <a:lnTo>
                    <a:pt x="30" y="689"/>
                  </a:lnTo>
                  <a:lnTo>
                    <a:pt x="30" y="647"/>
                  </a:lnTo>
                  <a:lnTo>
                    <a:pt x="37" y="638"/>
                  </a:lnTo>
                  <a:lnTo>
                    <a:pt x="37" y="605"/>
                  </a:lnTo>
                  <a:lnTo>
                    <a:pt x="45" y="595"/>
                  </a:lnTo>
                  <a:lnTo>
                    <a:pt x="45" y="563"/>
                  </a:lnTo>
                  <a:lnTo>
                    <a:pt x="52" y="553"/>
                  </a:lnTo>
                  <a:lnTo>
                    <a:pt x="52" y="525"/>
                  </a:lnTo>
                  <a:lnTo>
                    <a:pt x="59" y="516"/>
                  </a:lnTo>
                  <a:lnTo>
                    <a:pt x="59" y="497"/>
                  </a:lnTo>
                  <a:lnTo>
                    <a:pt x="67" y="492"/>
                  </a:lnTo>
                  <a:lnTo>
                    <a:pt x="67" y="469"/>
                  </a:lnTo>
                  <a:lnTo>
                    <a:pt x="74" y="464"/>
                  </a:lnTo>
                  <a:lnTo>
                    <a:pt x="74" y="450"/>
                  </a:lnTo>
                  <a:lnTo>
                    <a:pt x="82" y="445"/>
                  </a:lnTo>
                  <a:lnTo>
                    <a:pt x="82" y="431"/>
                  </a:lnTo>
                  <a:lnTo>
                    <a:pt x="96" y="422"/>
                  </a:lnTo>
                  <a:lnTo>
                    <a:pt x="96" y="417"/>
                  </a:lnTo>
                  <a:lnTo>
                    <a:pt x="104" y="417"/>
                  </a:lnTo>
                  <a:lnTo>
                    <a:pt x="111" y="417"/>
                  </a:lnTo>
                  <a:lnTo>
                    <a:pt x="119" y="422"/>
                  </a:lnTo>
                  <a:lnTo>
                    <a:pt x="126" y="427"/>
                  </a:lnTo>
                  <a:lnTo>
                    <a:pt x="126" y="436"/>
                  </a:lnTo>
                  <a:lnTo>
                    <a:pt x="141" y="445"/>
                  </a:lnTo>
                  <a:lnTo>
                    <a:pt x="141" y="459"/>
                  </a:lnTo>
                  <a:lnTo>
                    <a:pt x="148" y="464"/>
                  </a:lnTo>
                  <a:lnTo>
                    <a:pt x="148" y="473"/>
                  </a:lnTo>
                  <a:lnTo>
                    <a:pt x="156" y="478"/>
                  </a:lnTo>
                  <a:lnTo>
                    <a:pt x="156" y="488"/>
                  </a:lnTo>
                  <a:lnTo>
                    <a:pt x="163" y="492"/>
                  </a:lnTo>
                  <a:lnTo>
                    <a:pt x="163" y="506"/>
                  </a:lnTo>
                  <a:lnTo>
                    <a:pt x="171" y="511"/>
                  </a:lnTo>
                  <a:lnTo>
                    <a:pt x="171" y="520"/>
                  </a:lnTo>
                  <a:lnTo>
                    <a:pt x="178" y="525"/>
                  </a:lnTo>
                  <a:lnTo>
                    <a:pt x="178" y="534"/>
                  </a:lnTo>
                  <a:lnTo>
                    <a:pt x="186" y="539"/>
                  </a:lnTo>
                  <a:lnTo>
                    <a:pt x="186" y="549"/>
                  </a:lnTo>
                  <a:lnTo>
                    <a:pt x="200" y="558"/>
                  </a:lnTo>
                  <a:lnTo>
                    <a:pt x="200" y="563"/>
                  </a:lnTo>
                  <a:lnTo>
                    <a:pt x="208" y="567"/>
                  </a:lnTo>
                  <a:lnTo>
                    <a:pt x="215" y="567"/>
                  </a:lnTo>
                  <a:lnTo>
                    <a:pt x="223" y="563"/>
                  </a:lnTo>
                  <a:lnTo>
                    <a:pt x="238" y="553"/>
                  </a:lnTo>
                  <a:lnTo>
                    <a:pt x="238" y="539"/>
                  </a:lnTo>
                  <a:lnTo>
                    <a:pt x="245" y="534"/>
                  </a:lnTo>
                  <a:lnTo>
                    <a:pt x="245" y="525"/>
                  </a:lnTo>
                  <a:lnTo>
                    <a:pt x="252" y="520"/>
                  </a:lnTo>
                  <a:lnTo>
                    <a:pt x="252" y="502"/>
                  </a:lnTo>
                  <a:lnTo>
                    <a:pt x="260" y="497"/>
                  </a:lnTo>
                  <a:lnTo>
                    <a:pt x="260" y="478"/>
                  </a:lnTo>
                  <a:lnTo>
                    <a:pt x="267" y="473"/>
                  </a:lnTo>
                  <a:lnTo>
                    <a:pt x="267" y="455"/>
                  </a:lnTo>
                  <a:lnTo>
                    <a:pt x="275" y="445"/>
                  </a:lnTo>
                  <a:lnTo>
                    <a:pt x="275" y="422"/>
                  </a:lnTo>
                  <a:lnTo>
                    <a:pt x="282" y="412"/>
                  </a:lnTo>
                  <a:lnTo>
                    <a:pt x="282" y="389"/>
                  </a:lnTo>
                  <a:lnTo>
                    <a:pt x="289" y="384"/>
                  </a:lnTo>
                  <a:lnTo>
                    <a:pt x="289" y="351"/>
                  </a:lnTo>
                  <a:lnTo>
                    <a:pt x="297" y="347"/>
                  </a:lnTo>
                  <a:lnTo>
                    <a:pt x="297" y="314"/>
                  </a:lnTo>
                  <a:lnTo>
                    <a:pt x="304" y="305"/>
                  </a:lnTo>
                  <a:lnTo>
                    <a:pt x="304" y="281"/>
                  </a:lnTo>
                  <a:lnTo>
                    <a:pt x="312" y="272"/>
                  </a:lnTo>
                  <a:lnTo>
                    <a:pt x="312" y="239"/>
                  </a:lnTo>
                  <a:lnTo>
                    <a:pt x="319" y="229"/>
                  </a:lnTo>
                  <a:lnTo>
                    <a:pt x="319" y="206"/>
                  </a:lnTo>
                  <a:lnTo>
                    <a:pt x="327" y="197"/>
                  </a:lnTo>
                  <a:lnTo>
                    <a:pt x="327" y="168"/>
                  </a:lnTo>
                  <a:lnTo>
                    <a:pt x="334" y="159"/>
                  </a:lnTo>
                  <a:lnTo>
                    <a:pt x="334" y="131"/>
                  </a:lnTo>
                  <a:lnTo>
                    <a:pt x="341" y="122"/>
                  </a:lnTo>
                  <a:lnTo>
                    <a:pt x="341" y="103"/>
                  </a:lnTo>
                  <a:lnTo>
                    <a:pt x="349" y="98"/>
                  </a:lnTo>
                  <a:lnTo>
                    <a:pt x="349" y="75"/>
                  </a:lnTo>
                  <a:lnTo>
                    <a:pt x="356" y="65"/>
                  </a:lnTo>
                  <a:lnTo>
                    <a:pt x="356" y="51"/>
                  </a:lnTo>
                  <a:lnTo>
                    <a:pt x="364" y="46"/>
                  </a:lnTo>
                  <a:lnTo>
                    <a:pt x="364" y="28"/>
                  </a:lnTo>
                  <a:lnTo>
                    <a:pt x="371" y="23"/>
                  </a:lnTo>
                  <a:lnTo>
                    <a:pt x="371" y="14"/>
                  </a:lnTo>
                  <a:lnTo>
                    <a:pt x="386" y="4"/>
                  </a:lnTo>
                  <a:lnTo>
                    <a:pt x="386" y="0"/>
                  </a:lnTo>
                  <a:lnTo>
                    <a:pt x="393" y="4"/>
                  </a:lnTo>
                  <a:lnTo>
                    <a:pt x="401" y="9"/>
                  </a:lnTo>
                  <a:lnTo>
                    <a:pt x="408" y="14"/>
                  </a:lnTo>
                  <a:lnTo>
                    <a:pt x="408" y="23"/>
                  </a:lnTo>
                  <a:lnTo>
                    <a:pt x="416" y="28"/>
                  </a:lnTo>
                  <a:lnTo>
                    <a:pt x="416" y="42"/>
                  </a:lnTo>
                  <a:lnTo>
                    <a:pt x="423" y="46"/>
                  </a:lnTo>
                  <a:lnTo>
                    <a:pt x="423" y="70"/>
                  </a:lnTo>
                  <a:lnTo>
                    <a:pt x="431" y="75"/>
                  </a:lnTo>
                  <a:lnTo>
                    <a:pt x="431" y="103"/>
                  </a:lnTo>
                  <a:lnTo>
                    <a:pt x="438" y="112"/>
                  </a:lnTo>
                  <a:lnTo>
                    <a:pt x="438" y="136"/>
                  </a:lnTo>
                  <a:lnTo>
                    <a:pt x="445" y="145"/>
                  </a:lnTo>
                  <a:lnTo>
                    <a:pt x="445" y="183"/>
                  </a:lnTo>
                  <a:lnTo>
                    <a:pt x="453" y="192"/>
                  </a:lnTo>
                  <a:lnTo>
                    <a:pt x="453" y="225"/>
                  </a:lnTo>
                  <a:lnTo>
                    <a:pt x="460" y="234"/>
                  </a:lnTo>
                  <a:lnTo>
                    <a:pt x="460" y="276"/>
                  </a:lnTo>
                  <a:lnTo>
                    <a:pt x="468" y="286"/>
                  </a:lnTo>
                  <a:lnTo>
                    <a:pt x="468" y="333"/>
                  </a:lnTo>
                  <a:lnTo>
                    <a:pt x="475" y="347"/>
                  </a:lnTo>
                  <a:lnTo>
                    <a:pt x="475" y="384"/>
                  </a:lnTo>
                  <a:lnTo>
                    <a:pt x="482" y="394"/>
                  </a:lnTo>
                  <a:lnTo>
                    <a:pt x="482" y="445"/>
                  </a:lnTo>
                  <a:lnTo>
                    <a:pt x="490" y="459"/>
                  </a:lnTo>
                  <a:lnTo>
                    <a:pt x="490" y="497"/>
                  </a:lnTo>
                  <a:lnTo>
                    <a:pt x="497" y="506"/>
                  </a:lnTo>
                  <a:lnTo>
                    <a:pt x="497" y="558"/>
                  </a:lnTo>
                  <a:lnTo>
                    <a:pt x="505" y="572"/>
                  </a:lnTo>
                  <a:lnTo>
                    <a:pt x="505" y="624"/>
                  </a:lnTo>
                  <a:lnTo>
                    <a:pt x="512" y="633"/>
                  </a:lnTo>
                  <a:lnTo>
                    <a:pt x="512" y="671"/>
                  </a:lnTo>
                  <a:lnTo>
                    <a:pt x="520" y="685"/>
                  </a:lnTo>
                  <a:lnTo>
                    <a:pt x="520" y="732"/>
                  </a:lnTo>
                  <a:lnTo>
                    <a:pt x="527" y="741"/>
                  </a:lnTo>
                  <a:lnTo>
                    <a:pt x="527" y="774"/>
                  </a:lnTo>
                  <a:lnTo>
                    <a:pt x="534" y="788"/>
                  </a:lnTo>
                  <a:lnTo>
                    <a:pt x="534" y="830"/>
                  </a:lnTo>
                  <a:lnTo>
                    <a:pt x="542" y="84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5"/>
            <p:cNvSpPr>
              <a:spLocks/>
            </p:cNvSpPr>
            <p:nvPr/>
          </p:nvSpPr>
          <p:spPr bwMode="auto">
            <a:xfrm>
              <a:off x="1630" y="2797"/>
              <a:ext cx="527" cy="953"/>
            </a:xfrm>
            <a:custGeom>
              <a:avLst/>
              <a:gdLst>
                <a:gd name="T0" fmla="*/ 7 w 527"/>
                <a:gd name="T1" fmla="*/ 352 h 953"/>
                <a:gd name="T2" fmla="*/ 15 w 527"/>
                <a:gd name="T3" fmla="*/ 418 h 953"/>
                <a:gd name="T4" fmla="*/ 30 w 527"/>
                <a:gd name="T5" fmla="*/ 460 h 953"/>
                <a:gd name="T6" fmla="*/ 37 w 527"/>
                <a:gd name="T7" fmla="*/ 503 h 953"/>
                <a:gd name="T8" fmla="*/ 52 w 527"/>
                <a:gd name="T9" fmla="*/ 521 h 953"/>
                <a:gd name="T10" fmla="*/ 67 w 527"/>
                <a:gd name="T11" fmla="*/ 535 h 953"/>
                <a:gd name="T12" fmla="*/ 96 w 527"/>
                <a:gd name="T13" fmla="*/ 521 h 953"/>
                <a:gd name="T14" fmla="*/ 104 w 527"/>
                <a:gd name="T15" fmla="*/ 498 h 953"/>
                <a:gd name="T16" fmla="*/ 119 w 527"/>
                <a:gd name="T17" fmla="*/ 474 h 953"/>
                <a:gd name="T18" fmla="*/ 126 w 527"/>
                <a:gd name="T19" fmla="*/ 451 h 953"/>
                <a:gd name="T20" fmla="*/ 141 w 527"/>
                <a:gd name="T21" fmla="*/ 428 h 953"/>
                <a:gd name="T22" fmla="*/ 148 w 527"/>
                <a:gd name="T23" fmla="*/ 409 h 953"/>
                <a:gd name="T24" fmla="*/ 171 w 527"/>
                <a:gd name="T25" fmla="*/ 385 h 953"/>
                <a:gd name="T26" fmla="*/ 200 w 527"/>
                <a:gd name="T27" fmla="*/ 399 h 953"/>
                <a:gd name="T28" fmla="*/ 208 w 527"/>
                <a:gd name="T29" fmla="*/ 428 h 953"/>
                <a:gd name="T30" fmla="*/ 223 w 527"/>
                <a:gd name="T31" fmla="*/ 446 h 953"/>
                <a:gd name="T32" fmla="*/ 230 w 527"/>
                <a:gd name="T33" fmla="*/ 498 h 953"/>
                <a:gd name="T34" fmla="*/ 245 w 527"/>
                <a:gd name="T35" fmla="*/ 531 h 953"/>
                <a:gd name="T36" fmla="*/ 252 w 527"/>
                <a:gd name="T37" fmla="*/ 592 h 953"/>
                <a:gd name="T38" fmla="*/ 267 w 527"/>
                <a:gd name="T39" fmla="*/ 639 h 953"/>
                <a:gd name="T40" fmla="*/ 275 w 527"/>
                <a:gd name="T41" fmla="*/ 704 h 953"/>
                <a:gd name="T42" fmla="*/ 289 w 527"/>
                <a:gd name="T43" fmla="*/ 751 h 953"/>
                <a:gd name="T44" fmla="*/ 297 w 527"/>
                <a:gd name="T45" fmla="*/ 812 h 953"/>
                <a:gd name="T46" fmla="*/ 312 w 527"/>
                <a:gd name="T47" fmla="*/ 855 h 953"/>
                <a:gd name="T48" fmla="*/ 319 w 527"/>
                <a:gd name="T49" fmla="*/ 901 h 953"/>
                <a:gd name="T50" fmla="*/ 334 w 527"/>
                <a:gd name="T51" fmla="*/ 925 h 953"/>
                <a:gd name="T52" fmla="*/ 341 w 527"/>
                <a:gd name="T53" fmla="*/ 948 h 953"/>
                <a:gd name="T54" fmla="*/ 364 w 527"/>
                <a:gd name="T55" fmla="*/ 948 h 953"/>
                <a:gd name="T56" fmla="*/ 371 w 527"/>
                <a:gd name="T57" fmla="*/ 930 h 953"/>
                <a:gd name="T58" fmla="*/ 386 w 527"/>
                <a:gd name="T59" fmla="*/ 906 h 953"/>
                <a:gd name="T60" fmla="*/ 393 w 527"/>
                <a:gd name="T61" fmla="*/ 855 h 953"/>
                <a:gd name="T62" fmla="*/ 408 w 527"/>
                <a:gd name="T63" fmla="*/ 808 h 953"/>
                <a:gd name="T64" fmla="*/ 416 w 527"/>
                <a:gd name="T65" fmla="*/ 733 h 953"/>
                <a:gd name="T66" fmla="*/ 430 w 527"/>
                <a:gd name="T67" fmla="*/ 676 h 953"/>
                <a:gd name="T68" fmla="*/ 438 w 527"/>
                <a:gd name="T69" fmla="*/ 573 h 953"/>
                <a:gd name="T70" fmla="*/ 453 w 527"/>
                <a:gd name="T71" fmla="*/ 512 h 953"/>
                <a:gd name="T72" fmla="*/ 460 w 527"/>
                <a:gd name="T73" fmla="*/ 409 h 953"/>
                <a:gd name="T74" fmla="*/ 475 w 527"/>
                <a:gd name="T75" fmla="*/ 334 h 953"/>
                <a:gd name="T76" fmla="*/ 482 w 527"/>
                <a:gd name="T77" fmla="*/ 235 h 953"/>
                <a:gd name="T78" fmla="*/ 497 w 527"/>
                <a:gd name="T79" fmla="*/ 169 h 953"/>
                <a:gd name="T80" fmla="*/ 505 w 527"/>
                <a:gd name="T81" fmla="*/ 85 h 953"/>
                <a:gd name="T82" fmla="*/ 519 w 527"/>
                <a:gd name="T83" fmla="*/ 33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7" h="953">
                  <a:moveTo>
                    <a:pt x="0" y="306"/>
                  </a:moveTo>
                  <a:lnTo>
                    <a:pt x="0" y="343"/>
                  </a:lnTo>
                  <a:lnTo>
                    <a:pt x="7" y="352"/>
                  </a:lnTo>
                  <a:lnTo>
                    <a:pt x="7" y="381"/>
                  </a:lnTo>
                  <a:lnTo>
                    <a:pt x="15" y="390"/>
                  </a:lnTo>
                  <a:lnTo>
                    <a:pt x="15" y="418"/>
                  </a:lnTo>
                  <a:lnTo>
                    <a:pt x="22" y="428"/>
                  </a:lnTo>
                  <a:lnTo>
                    <a:pt x="22" y="456"/>
                  </a:lnTo>
                  <a:lnTo>
                    <a:pt x="30" y="460"/>
                  </a:lnTo>
                  <a:lnTo>
                    <a:pt x="30" y="479"/>
                  </a:lnTo>
                  <a:lnTo>
                    <a:pt x="37" y="484"/>
                  </a:lnTo>
                  <a:lnTo>
                    <a:pt x="37" y="503"/>
                  </a:lnTo>
                  <a:lnTo>
                    <a:pt x="44" y="507"/>
                  </a:lnTo>
                  <a:lnTo>
                    <a:pt x="44" y="517"/>
                  </a:lnTo>
                  <a:lnTo>
                    <a:pt x="52" y="521"/>
                  </a:lnTo>
                  <a:lnTo>
                    <a:pt x="52" y="531"/>
                  </a:lnTo>
                  <a:lnTo>
                    <a:pt x="59" y="535"/>
                  </a:lnTo>
                  <a:lnTo>
                    <a:pt x="67" y="535"/>
                  </a:lnTo>
                  <a:lnTo>
                    <a:pt x="74" y="535"/>
                  </a:lnTo>
                  <a:lnTo>
                    <a:pt x="82" y="531"/>
                  </a:lnTo>
                  <a:lnTo>
                    <a:pt x="96" y="521"/>
                  </a:lnTo>
                  <a:lnTo>
                    <a:pt x="96" y="507"/>
                  </a:lnTo>
                  <a:lnTo>
                    <a:pt x="104" y="503"/>
                  </a:lnTo>
                  <a:lnTo>
                    <a:pt x="104" y="498"/>
                  </a:lnTo>
                  <a:lnTo>
                    <a:pt x="111" y="493"/>
                  </a:lnTo>
                  <a:lnTo>
                    <a:pt x="111" y="479"/>
                  </a:lnTo>
                  <a:lnTo>
                    <a:pt x="119" y="474"/>
                  </a:lnTo>
                  <a:lnTo>
                    <a:pt x="119" y="465"/>
                  </a:lnTo>
                  <a:lnTo>
                    <a:pt x="126" y="460"/>
                  </a:lnTo>
                  <a:lnTo>
                    <a:pt x="126" y="451"/>
                  </a:lnTo>
                  <a:lnTo>
                    <a:pt x="133" y="446"/>
                  </a:lnTo>
                  <a:lnTo>
                    <a:pt x="133" y="432"/>
                  </a:lnTo>
                  <a:lnTo>
                    <a:pt x="141" y="428"/>
                  </a:lnTo>
                  <a:lnTo>
                    <a:pt x="141" y="423"/>
                  </a:lnTo>
                  <a:lnTo>
                    <a:pt x="148" y="418"/>
                  </a:lnTo>
                  <a:lnTo>
                    <a:pt x="148" y="409"/>
                  </a:lnTo>
                  <a:lnTo>
                    <a:pt x="163" y="399"/>
                  </a:lnTo>
                  <a:lnTo>
                    <a:pt x="163" y="390"/>
                  </a:lnTo>
                  <a:lnTo>
                    <a:pt x="171" y="385"/>
                  </a:lnTo>
                  <a:lnTo>
                    <a:pt x="178" y="385"/>
                  </a:lnTo>
                  <a:lnTo>
                    <a:pt x="185" y="390"/>
                  </a:lnTo>
                  <a:lnTo>
                    <a:pt x="200" y="399"/>
                  </a:lnTo>
                  <a:lnTo>
                    <a:pt x="200" y="409"/>
                  </a:lnTo>
                  <a:lnTo>
                    <a:pt x="208" y="413"/>
                  </a:lnTo>
                  <a:lnTo>
                    <a:pt x="208" y="428"/>
                  </a:lnTo>
                  <a:lnTo>
                    <a:pt x="215" y="432"/>
                  </a:lnTo>
                  <a:lnTo>
                    <a:pt x="215" y="442"/>
                  </a:lnTo>
                  <a:lnTo>
                    <a:pt x="223" y="446"/>
                  </a:lnTo>
                  <a:lnTo>
                    <a:pt x="223" y="470"/>
                  </a:lnTo>
                  <a:lnTo>
                    <a:pt x="230" y="474"/>
                  </a:lnTo>
                  <a:lnTo>
                    <a:pt x="230" y="498"/>
                  </a:lnTo>
                  <a:lnTo>
                    <a:pt x="237" y="503"/>
                  </a:lnTo>
                  <a:lnTo>
                    <a:pt x="237" y="526"/>
                  </a:lnTo>
                  <a:lnTo>
                    <a:pt x="245" y="531"/>
                  </a:lnTo>
                  <a:lnTo>
                    <a:pt x="245" y="559"/>
                  </a:lnTo>
                  <a:lnTo>
                    <a:pt x="252" y="568"/>
                  </a:lnTo>
                  <a:lnTo>
                    <a:pt x="252" y="592"/>
                  </a:lnTo>
                  <a:lnTo>
                    <a:pt x="260" y="596"/>
                  </a:lnTo>
                  <a:lnTo>
                    <a:pt x="260" y="629"/>
                  </a:lnTo>
                  <a:lnTo>
                    <a:pt x="267" y="639"/>
                  </a:lnTo>
                  <a:lnTo>
                    <a:pt x="267" y="672"/>
                  </a:lnTo>
                  <a:lnTo>
                    <a:pt x="275" y="681"/>
                  </a:lnTo>
                  <a:lnTo>
                    <a:pt x="275" y="704"/>
                  </a:lnTo>
                  <a:lnTo>
                    <a:pt x="282" y="714"/>
                  </a:lnTo>
                  <a:lnTo>
                    <a:pt x="282" y="747"/>
                  </a:lnTo>
                  <a:lnTo>
                    <a:pt x="289" y="751"/>
                  </a:lnTo>
                  <a:lnTo>
                    <a:pt x="289" y="775"/>
                  </a:lnTo>
                  <a:lnTo>
                    <a:pt x="297" y="784"/>
                  </a:lnTo>
                  <a:lnTo>
                    <a:pt x="297" y="812"/>
                  </a:lnTo>
                  <a:lnTo>
                    <a:pt x="304" y="822"/>
                  </a:lnTo>
                  <a:lnTo>
                    <a:pt x="304" y="850"/>
                  </a:lnTo>
                  <a:lnTo>
                    <a:pt x="312" y="855"/>
                  </a:lnTo>
                  <a:lnTo>
                    <a:pt x="312" y="873"/>
                  </a:lnTo>
                  <a:lnTo>
                    <a:pt x="319" y="878"/>
                  </a:lnTo>
                  <a:lnTo>
                    <a:pt x="319" y="901"/>
                  </a:lnTo>
                  <a:lnTo>
                    <a:pt x="326" y="906"/>
                  </a:lnTo>
                  <a:lnTo>
                    <a:pt x="326" y="920"/>
                  </a:lnTo>
                  <a:lnTo>
                    <a:pt x="334" y="925"/>
                  </a:lnTo>
                  <a:lnTo>
                    <a:pt x="334" y="934"/>
                  </a:lnTo>
                  <a:lnTo>
                    <a:pt x="341" y="939"/>
                  </a:lnTo>
                  <a:lnTo>
                    <a:pt x="341" y="948"/>
                  </a:lnTo>
                  <a:lnTo>
                    <a:pt x="349" y="953"/>
                  </a:lnTo>
                  <a:lnTo>
                    <a:pt x="356" y="953"/>
                  </a:lnTo>
                  <a:lnTo>
                    <a:pt x="364" y="948"/>
                  </a:lnTo>
                  <a:lnTo>
                    <a:pt x="364" y="944"/>
                  </a:lnTo>
                  <a:lnTo>
                    <a:pt x="371" y="939"/>
                  </a:lnTo>
                  <a:lnTo>
                    <a:pt x="371" y="930"/>
                  </a:lnTo>
                  <a:lnTo>
                    <a:pt x="378" y="925"/>
                  </a:lnTo>
                  <a:lnTo>
                    <a:pt x="378" y="911"/>
                  </a:lnTo>
                  <a:lnTo>
                    <a:pt x="386" y="906"/>
                  </a:lnTo>
                  <a:lnTo>
                    <a:pt x="386" y="887"/>
                  </a:lnTo>
                  <a:lnTo>
                    <a:pt x="393" y="883"/>
                  </a:lnTo>
                  <a:lnTo>
                    <a:pt x="393" y="855"/>
                  </a:lnTo>
                  <a:lnTo>
                    <a:pt x="401" y="850"/>
                  </a:lnTo>
                  <a:lnTo>
                    <a:pt x="401" y="817"/>
                  </a:lnTo>
                  <a:lnTo>
                    <a:pt x="408" y="808"/>
                  </a:lnTo>
                  <a:lnTo>
                    <a:pt x="408" y="779"/>
                  </a:lnTo>
                  <a:lnTo>
                    <a:pt x="416" y="770"/>
                  </a:lnTo>
                  <a:lnTo>
                    <a:pt x="416" y="733"/>
                  </a:lnTo>
                  <a:lnTo>
                    <a:pt x="423" y="723"/>
                  </a:lnTo>
                  <a:lnTo>
                    <a:pt x="423" y="690"/>
                  </a:lnTo>
                  <a:lnTo>
                    <a:pt x="430" y="676"/>
                  </a:lnTo>
                  <a:lnTo>
                    <a:pt x="430" y="634"/>
                  </a:lnTo>
                  <a:lnTo>
                    <a:pt x="438" y="620"/>
                  </a:lnTo>
                  <a:lnTo>
                    <a:pt x="438" y="573"/>
                  </a:lnTo>
                  <a:lnTo>
                    <a:pt x="445" y="559"/>
                  </a:lnTo>
                  <a:lnTo>
                    <a:pt x="445" y="521"/>
                  </a:lnTo>
                  <a:lnTo>
                    <a:pt x="453" y="512"/>
                  </a:lnTo>
                  <a:lnTo>
                    <a:pt x="453" y="460"/>
                  </a:lnTo>
                  <a:lnTo>
                    <a:pt x="460" y="446"/>
                  </a:lnTo>
                  <a:lnTo>
                    <a:pt x="460" y="409"/>
                  </a:lnTo>
                  <a:lnTo>
                    <a:pt x="468" y="395"/>
                  </a:lnTo>
                  <a:lnTo>
                    <a:pt x="468" y="348"/>
                  </a:lnTo>
                  <a:lnTo>
                    <a:pt x="475" y="334"/>
                  </a:lnTo>
                  <a:lnTo>
                    <a:pt x="475" y="282"/>
                  </a:lnTo>
                  <a:lnTo>
                    <a:pt x="482" y="273"/>
                  </a:lnTo>
                  <a:lnTo>
                    <a:pt x="482" y="235"/>
                  </a:lnTo>
                  <a:lnTo>
                    <a:pt x="490" y="226"/>
                  </a:lnTo>
                  <a:lnTo>
                    <a:pt x="490" y="179"/>
                  </a:lnTo>
                  <a:lnTo>
                    <a:pt x="497" y="169"/>
                  </a:lnTo>
                  <a:lnTo>
                    <a:pt x="497" y="137"/>
                  </a:lnTo>
                  <a:lnTo>
                    <a:pt x="505" y="127"/>
                  </a:lnTo>
                  <a:lnTo>
                    <a:pt x="505" y="85"/>
                  </a:lnTo>
                  <a:lnTo>
                    <a:pt x="512" y="76"/>
                  </a:lnTo>
                  <a:lnTo>
                    <a:pt x="512" y="38"/>
                  </a:lnTo>
                  <a:lnTo>
                    <a:pt x="519" y="33"/>
                  </a:lnTo>
                  <a:lnTo>
                    <a:pt x="519" y="5"/>
                  </a:lnTo>
                  <a:lnTo>
                    <a:pt x="527" y="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6"/>
            <p:cNvSpPr>
              <a:spLocks/>
            </p:cNvSpPr>
            <p:nvPr/>
          </p:nvSpPr>
          <p:spPr bwMode="auto">
            <a:xfrm>
              <a:off x="2157" y="2263"/>
              <a:ext cx="520" cy="1027"/>
            </a:xfrm>
            <a:custGeom>
              <a:avLst/>
              <a:gdLst>
                <a:gd name="T0" fmla="*/ 7 w 520"/>
                <a:gd name="T1" fmla="*/ 497 h 1027"/>
                <a:gd name="T2" fmla="*/ 15 w 520"/>
                <a:gd name="T3" fmla="*/ 455 h 1027"/>
                <a:gd name="T4" fmla="*/ 37 w 520"/>
                <a:gd name="T5" fmla="*/ 427 h 1027"/>
                <a:gd name="T6" fmla="*/ 52 w 520"/>
                <a:gd name="T7" fmla="*/ 417 h 1027"/>
                <a:gd name="T8" fmla="*/ 74 w 520"/>
                <a:gd name="T9" fmla="*/ 431 h 1027"/>
                <a:gd name="T10" fmla="*/ 82 w 520"/>
                <a:gd name="T11" fmla="*/ 455 h 1027"/>
                <a:gd name="T12" fmla="*/ 96 w 520"/>
                <a:gd name="T13" fmla="*/ 473 h 1027"/>
                <a:gd name="T14" fmla="*/ 104 w 520"/>
                <a:gd name="T15" fmla="*/ 497 h 1027"/>
                <a:gd name="T16" fmla="*/ 119 w 520"/>
                <a:gd name="T17" fmla="*/ 520 h 1027"/>
                <a:gd name="T18" fmla="*/ 126 w 520"/>
                <a:gd name="T19" fmla="*/ 544 h 1027"/>
                <a:gd name="T20" fmla="*/ 156 w 520"/>
                <a:gd name="T21" fmla="*/ 567 h 1027"/>
                <a:gd name="T22" fmla="*/ 163 w 520"/>
                <a:gd name="T23" fmla="*/ 563 h 1027"/>
                <a:gd name="T24" fmla="*/ 178 w 520"/>
                <a:gd name="T25" fmla="*/ 549 h 1027"/>
                <a:gd name="T26" fmla="*/ 193 w 520"/>
                <a:gd name="T27" fmla="*/ 525 h 1027"/>
                <a:gd name="T28" fmla="*/ 200 w 520"/>
                <a:gd name="T29" fmla="*/ 492 h 1027"/>
                <a:gd name="T30" fmla="*/ 215 w 520"/>
                <a:gd name="T31" fmla="*/ 455 h 1027"/>
                <a:gd name="T32" fmla="*/ 223 w 520"/>
                <a:gd name="T33" fmla="*/ 398 h 1027"/>
                <a:gd name="T34" fmla="*/ 237 w 520"/>
                <a:gd name="T35" fmla="*/ 356 h 1027"/>
                <a:gd name="T36" fmla="*/ 245 w 520"/>
                <a:gd name="T37" fmla="*/ 290 h 1027"/>
                <a:gd name="T38" fmla="*/ 260 w 520"/>
                <a:gd name="T39" fmla="*/ 244 h 1027"/>
                <a:gd name="T40" fmla="*/ 267 w 520"/>
                <a:gd name="T41" fmla="*/ 178 h 1027"/>
                <a:gd name="T42" fmla="*/ 282 w 520"/>
                <a:gd name="T43" fmla="*/ 140 h 1027"/>
                <a:gd name="T44" fmla="*/ 289 w 520"/>
                <a:gd name="T45" fmla="*/ 79 h 1027"/>
                <a:gd name="T46" fmla="*/ 304 w 520"/>
                <a:gd name="T47" fmla="*/ 51 h 1027"/>
                <a:gd name="T48" fmla="*/ 312 w 520"/>
                <a:gd name="T49" fmla="*/ 18 h 1027"/>
                <a:gd name="T50" fmla="*/ 334 w 520"/>
                <a:gd name="T51" fmla="*/ 0 h 1027"/>
                <a:gd name="T52" fmla="*/ 349 w 520"/>
                <a:gd name="T53" fmla="*/ 9 h 1027"/>
                <a:gd name="T54" fmla="*/ 356 w 520"/>
                <a:gd name="T55" fmla="*/ 37 h 1027"/>
                <a:gd name="T56" fmla="*/ 371 w 520"/>
                <a:gd name="T57" fmla="*/ 70 h 1027"/>
                <a:gd name="T58" fmla="*/ 379 w 520"/>
                <a:gd name="T59" fmla="*/ 126 h 1027"/>
                <a:gd name="T60" fmla="*/ 393 w 520"/>
                <a:gd name="T61" fmla="*/ 178 h 1027"/>
                <a:gd name="T62" fmla="*/ 401 w 520"/>
                <a:gd name="T63" fmla="*/ 262 h 1027"/>
                <a:gd name="T64" fmla="*/ 416 w 520"/>
                <a:gd name="T65" fmla="*/ 319 h 1027"/>
                <a:gd name="T66" fmla="*/ 423 w 520"/>
                <a:gd name="T67" fmla="*/ 427 h 1027"/>
                <a:gd name="T68" fmla="*/ 438 w 520"/>
                <a:gd name="T69" fmla="*/ 492 h 1027"/>
                <a:gd name="T70" fmla="*/ 445 w 520"/>
                <a:gd name="T71" fmla="*/ 591 h 1027"/>
                <a:gd name="T72" fmla="*/ 460 w 520"/>
                <a:gd name="T73" fmla="*/ 666 h 1027"/>
                <a:gd name="T74" fmla="*/ 468 w 520"/>
                <a:gd name="T75" fmla="*/ 760 h 1027"/>
                <a:gd name="T76" fmla="*/ 482 w 520"/>
                <a:gd name="T77" fmla="*/ 825 h 1027"/>
                <a:gd name="T78" fmla="*/ 490 w 520"/>
                <a:gd name="T79" fmla="*/ 901 h 1027"/>
                <a:gd name="T80" fmla="*/ 505 w 520"/>
                <a:gd name="T81" fmla="*/ 952 h 1027"/>
                <a:gd name="T82" fmla="*/ 512 w 520"/>
                <a:gd name="T83" fmla="*/ 100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0" h="1027">
                  <a:moveTo>
                    <a:pt x="0" y="534"/>
                  </a:moveTo>
                  <a:lnTo>
                    <a:pt x="0" y="506"/>
                  </a:lnTo>
                  <a:lnTo>
                    <a:pt x="7" y="497"/>
                  </a:lnTo>
                  <a:lnTo>
                    <a:pt x="7" y="483"/>
                  </a:lnTo>
                  <a:lnTo>
                    <a:pt x="15" y="478"/>
                  </a:lnTo>
                  <a:lnTo>
                    <a:pt x="15" y="455"/>
                  </a:lnTo>
                  <a:lnTo>
                    <a:pt x="22" y="450"/>
                  </a:lnTo>
                  <a:lnTo>
                    <a:pt x="22" y="436"/>
                  </a:lnTo>
                  <a:lnTo>
                    <a:pt x="37" y="427"/>
                  </a:lnTo>
                  <a:lnTo>
                    <a:pt x="37" y="417"/>
                  </a:lnTo>
                  <a:lnTo>
                    <a:pt x="44" y="417"/>
                  </a:lnTo>
                  <a:lnTo>
                    <a:pt x="52" y="417"/>
                  </a:lnTo>
                  <a:lnTo>
                    <a:pt x="59" y="422"/>
                  </a:lnTo>
                  <a:lnTo>
                    <a:pt x="67" y="427"/>
                  </a:lnTo>
                  <a:lnTo>
                    <a:pt x="74" y="431"/>
                  </a:lnTo>
                  <a:lnTo>
                    <a:pt x="74" y="441"/>
                  </a:lnTo>
                  <a:lnTo>
                    <a:pt x="82" y="445"/>
                  </a:lnTo>
                  <a:lnTo>
                    <a:pt x="82" y="455"/>
                  </a:lnTo>
                  <a:lnTo>
                    <a:pt x="89" y="459"/>
                  </a:lnTo>
                  <a:lnTo>
                    <a:pt x="89" y="469"/>
                  </a:lnTo>
                  <a:lnTo>
                    <a:pt x="96" y="473"/>
                  </a:lnTo>
                  <a:lnTo>
                    <a:pt x="96" y="483"/>
                  </a:lnTo>
                  <a:lnTo>
                    <a:pt x="104" y="488"/>
                  </a:lnTo>
                  <a:lnTo>
                    <a:pt x="104" y="497"/>
                  </a:lnTo>
                  <a:lnTo>
                    <a:pt x="111" y="502"/>
                  </a:lnTo>
                  <a:lnTo>
                    <a:pt x="111" y="516"/>
                  </a:lnTo>
                  <a:lnTo>
                    <a:pt x="119" y="520"/>
                  </a:lnTo>
                  <a:lnTo>
                    <a:pt x="119" y="530"/>
                  </a:lnTo>
                  <a:lnTo>
                    <a:pt x="126" y="534"/>
                  </a:lnTo>
                  <a:lnTo>
                    <a:pt x="126" y="544"/>
                  </a:lnTo>
                  <a:lnTo>
                    <a:pt x="141" y="553"/>
                  </a:lnTo>
                  <a:lnTo>
                    <a:pt x="141" y="558"/>
                  </a:lnTo>
                  <a:lnTo>
                    <a:pt x="156" y="567"/>
                  </a:lnTo>
                  <a:lnTo>
                    <a:pt x="148" y="567"/>
                  </a:lnTo>
                  <a:lnTo>
                    <a:pt x="156" y="567"/>
                  </a:lnTo>
                  <a:lnTo>
                    <a:pt x="163" y="563"/>
                  </a:lnTo>
                  <a:lnTo>
                    <a:pt x="171" y="558"/>
                  </a:lnTo>
                  <a:lnTo>
                    <a:pt x="178" y="553"/>
                  </a:lnTo>
                  <a:lnTo>
                    <a:pt x="178" y="549"/>
                  </a:lnTo>
                  <a:lnTo>
                    <a:pt x="185" y="544"/>
                  </a:lnTo>
                  <a:lnTo>
                    <a:pt x="185" y="530"/>
                  </a:lnTo>
                  <a:lnTo>
                    <a:pt x="193" y="525"/>
                  </a:lnTo>
                  <a:lnTo>
                    <a:pt x="193" y="511"/>
                  </a:lnTo>
                  <a:lnTo>
                    <a:pt x="200" y="506"/>
                  </a:lnTo>
                  <a:lnTo>
                    <a:pt x="200" y="492"/>
                  </a:lnTo>
                  <a:lnTo>
                    <a:pt x="208" y="483"/>
                  </a:lnTo>
                  <a:lnTo>
                    <a:pt x="208" y="459"/>
                  </a:lnTo>
                  <a:lnTo>
                    <a:pt x="215" y="455"/>
                  </a:lnTo>
                  <a:lnTo>
                    <a:pt x="215" y="431"/>
                  </a:lnTo>
                  <a:lnTo>
                    <a:pt x="223" y="422"/>
                  </a:lnTo>
                  <a:lnTo>
                    <a:pt x="223" y="398"/>
                  </a:lnTo>
                  <a:lnTo>
                    <a:pt x="230" y="394"/>
                  </a:lnTo>
                  <a:lnTo>
                    <a:pt x="230" y="361"/>
                  </a:lnTo>
                  <a:lnTo>
                    <a:pt x="237" y="356"/>
                  </a:lnTo>
                  <a:lnTo>
                    <a:pt x="237" y="333"/>
                  </a:lnTo>
                  <a:lnTo>
                    <a:pt x="245" y="323"/>
                  </a:lnTo>
                  <a:lnTo>
                    <a:pt x="245" y="290"/>
                  </a:lnTo>
                  <a:lnTo>
                    <a:pt x="252" y="281"/>
                  </a:lnTo>
                  <a:lnTo>
                    <a:pt x="252" y="248"/>
                  </a:lnTo>
                  <a:lnTo>
                    <a:pt x="260" y="244"/>
                  </a:lnTo>
                  <a:lnTo>
                    <a:pt x="260" y="215"/>
                  </a:lnTo>
                  <a:lnTo>
                    <a:pt x="267" y="211"/>
                  </a:lnTo>
                  <a:lnTo>
                    <a:pt x="267" y="178"/>
                  </a:lnTo>
                  <a:lnTo>
                    <a:pt x="275" y="168"/>
                  </a:lnTo>
                  <a:lnTo>
                    <a:pt x="275" y="145"/>
                  </a:lnTo>
                  <a:lnTo>
                    <a:pt x="282" y="140"/>
                  </a:lnTo>
                  <a:lnTo>
                    <a:pt x="282" y="112"/>
                  </a:lnTo>
                  <a:lnTo>
                    <a:pt x="289" y="103"/>
                  </a:lnTo>
                  <a:lnTo>
                    <a:pt x="289" y="79"/>
                  </a:lnTo>
                  <a:lnTo>
                    <a:pt x="297" y="75"/>
                  </a:lnTo>
                  <a:lnTo>
                    <a:pt x="297" y="56"/>
                  </a:lnTo>
                  <a:lnTo>
                    <a:pt x="304" y="51"/>
                  </a:lnTo>
                  <a:lnTo>
                    <a:pt x="304" y="32"/>
                  </a:lnTo>
                  <a:lnTo>
                    <a:pt x="312" y="28"/>
                  </a:lnTo>
                  <a:lnTo>
                    <a:pt x="312" y="18"/>
                  </a:lnTo>
                  <a:lnTo>
                    <a:pt x="319" y="14"/>
                  </a:lnTo>
                  <a:lnTo>
                    <a:pt x="319" y="9"/>
                  </a:lnTo>
                  <a:lnTo>
                    <a:pt x="334" y="0"/>
                  </a:lnTo>
                  <a:lnTo>
                    <a:pt x="327" y="0"/>
                  </a:lnTo>
                  <a:lnTo>
                    <a:pt x="334" y="0"/>
                  </a:lnTo>
                  <a:lnTo>
                    <a:pt x="349" y="9"/>
                  </a:lnTo>
                  <a:lnTo>
                    <a:pt x="349" y="18"/>
                  </a:lnTo>
                  <a:lnTo>
                    <a:pt x="356" y="23"/>
                  </a:lnTo>
                  <a:lnTo>
                    <a:pt x="356" y="37"/>
                  </a:lnTo>
                  <a:lnTo>
                    <a:pt x="364" y="42"/>
                  </a:lnTo>
                  <a:lnTo>
                    <a:pt x="364" y="61"/>
                  </a:lnTo>
                  <a:lnTo>
                    <a:pt x="371" y="70"/>
                  </a:lnTo>
                  <a:lnTo>
                    <a:pt x="371" y="89"/>
                  </a:lnTo>
                  <a:lnTo>
                    <a:pt x="379" y="93"/>
                  </a:lnTo>
                  <a:lnTo>
                    <a:pt x="379" y="126"/>
                  </a:lnTo>
                  <a:lnTo>
                    <a:pt x="386" y="136"/>
                  </a:lnTo>
                  <a:lnTo>
                    <a:pt x="386" y="168"/>
                  </a:lnTo>
                  <a:lnTo>
                    <a:pt x="393" y="178"/>
                  </a:lnTo>
                  <a:lnTo>
                    <a:pt x="393" y="211"/>
                  </a:lnTo>
                  <a:lnTo>
                    <a:pt x="401" y="220"/>
                  </a:lnTo>
                  <a:lnTo>
                    <a:pt x="401" y="262"/>
                  </a:lnTo>
                  <a:lnTo>
                    <a:pt x="408" y="272"/>
                  </a:lnTo>
                  <a:lnTo>
                    <a:pt x="408" y="309"/>
                  </a:lnTo>
                  <a:lnTo>
                    <a:pt x="416" y="319"/>
                  </a:lnTo>
                  <a:lnTo>
                    <a:pt x="416" y="366"/>
                  </a:lnTo>
                  <a:lnTo>
                    <a:pt x="423" y="380"/>
                  </a:lnTo>
                  <a:lnTo>
                    <a:pt x="423" y="427"/>
                  </a:lnTo>
                  <a:lnTo>
                    <a:pt x="430" y="441"/>
                  </a:lnTo>
                  <a:lnTo>
                    <a:pt x="430" y="478"/>
                  </a:lnTo>
                  <a:lnTo>
                    <a:pt x="438" y="492"/>
                  </a:lnTo>
                  <a:lnTo>
                    <a:pt x="438" y="544"/>
                  </a:lnTo>
                  <a:lnTo>
                    <a:pt x="445" y="553"/>
                  </a:lnTo>
                  <a:lnTo>
                    <a:pt x="445" y="591"/>
                  </a:lnTo>
                  <a:lnTo>
                    <a:pt x="453" y="605"/>
                  </a:lnTo>
                  <a:lnTo>
                    <a:pt x="453" y="656"/>
                  </a:lnTo>
                  <a:lnTo>
                    <a:pt x="460" y="666"/>
                  </a:lnTo>
                  <a:lnTo>
                    <a:pt x="460" y="713"/>
                  </a:lnTo>
                  <a:lnTo>
                    <a:pt x="468" y="727"/>
                  </a:lnTo>
                  <a:lnTo>
                    <a:pt x="468" y="760"/>
                  </a:lnTo>
                  <a:lnTo>
                    <a:pt x="475" y="774"/>
                  </a:lnTo>
                  <a:lnTo>
                    <a:pt x="475" y="816"/>
                  </a:lnTo>
                  <a:lnTo>
                    <a:pt x="482" y="825"/>
                  </a:lnTo>
                  <a:lnTo>
                    <a:pt x="482" y="858"/>
                  </a:lnTo>
                  <a:lnTo>
                    <a:pt x="490" y="868"/>
                  </a:lnTo>
                  <a:lnTo>
                    <a:pt x="490" y="901"/>
                  </a:lnTo>
                  <a:lnTo>
                    <a:pt x="497" y="910"/>
                  </a:lnTo>
                  <a:lnTo>
                    <a:pt x="497" y="943"/>
                  </a:lnTo>
                  <a:lnTo>
                    <a:pt x="505" y="952"/>
                  </a:lnTo>
                  <a:lnTo>
                    <a:pt x="505" y="976"/>
                  </a:lnTo>
                  <a:lnTo>
                    <a:pt x="512" y="980"/>
                  </a:lnTo>
                  <a:lnTo>
                    <a:pt x="512" y="1004"/>
                  </a:lnTo>
                  <a:lnTo>
                    <a:pt x="520" y="1008"/>
                  </a:lnTo>
                  <a:lnTo>
                    <a:pt x="520" y="1027"/>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57"/>
            <p:cNvSpPr>
              <a:spLocks/>
            </p:cNvSpPr>
            <p:nvPr/>
          </p:nvSpPr>
          <p:spPr bwMode="auto">
            <a:xfrm>
              <a:off x="2677" y="2694"/>
              <a:ext cx="519" cy="1056"/>
            </a:xfrm>
            <a:custGeom>
              <a:avLst/>
              <a:gdLst>
                <a:gd name="T0" fmla="*/ 7 w 519"/>
                <a:gd name="T1" fmla="*/ 615 h 1056"/>
                <a:gd name="T2" fmla="*/ 22 w 519"/>
                <a:gd name="T3" fmla="*/ 634 h 1056"/>
                <a:gd name="T4" fmla="*/ 44 w 519"/>
                <a:gd name="T5" fmla="*/ 634 h 1056"/>
                <a:gd name="T6" fmla="*/ 59 w 519"/>
                <a:gd name="T7" fmla="*/ 620 h 1056"/>
                <a:gd name="T8" fmla="*/ 74 w 519"/>
                <a:gd name="T9" fmla="*/ 601 h 1056"/>
                <a:gd name="T10" fmla="*/ 81 w 519"/>
                <a:gd name="T11" fmla="*/ 573 h 1056"/>
                <a:gd name="T12" fmla="*/ 96 w 519"/>
                <a:gd name="T13" fmla="*/ 554 h 1056"/>
                <a:gd name="T14" fmla="*/ 103 w 519"/>
                <a:gd name="T15" fmla="*/ 531 h 1056"/>
                <a:gd name="T16" fmla="*/ 118 w 519"/>
                <a:gd name="T17" fmla="*/ 512 h 1056"/>
                <a:gd name="T18" fmla="*/ 126 w 519"/>
                <a:gd name="T19" fmla="*/ 498 h 1056"/>
                <a:gd name="T20" fmla="*/ 148 w 519"/>
                <a:gd name="T21" fmla="*/ 493 h 1056"/>
                <a:gd name="T22" fmla="*/ 163 w 519"/>
                <a:gd name="T23" fmla="*/ 507 h 1056"/>
                <a:gd name="T24" fmla="*/ 178 w 519"/>
                <a:gd name="T25" fmla="*/ 526 h 1056"/>
                <a:gd name="T26" fmla="*/ 185 w 519"/>
                <a:gd name="T27" fmla="*/ 563 h 1056"/>
                <a:gd name="T28" fmla="*/ 200 w 519"/>
                <a:gd name="T29" fmla="*/ 592 h 1056"/>
                <a:gd name="T30" fmla="*/ 207 w 519"/>
                <a:gd name="T31" fmla="*/ 653 h 1056"/>
                <a:gd name="T32" fmla="*/ 222 w 519"/>
                <a:gd name="T33" fmla="*/ 690 h 1056"/>
                <a:gd name="T34" fmla="*/ 230 w 519"/>
                <a:gd name="T35" fmla="*/ 756 h 1056"/>
                <a:gd name="T36" fmla="*/ 245 w 519"/>
                <a:gd name="T37" fmla="*/ 803 h 1056"/>
                <a:gd name="T38" fmla="*/ 252 w 519"/>
                <a:gd name="T39" fmla="*/ 868 h 1056"/>
                <a:gd name="T40" fmla="*/ 267 w 519"/>
                <a:gd name="T41" fmla="*/ 915 h 1056"/>
                <a:gd name="T42" fmla="*/ 274 w 519"/>
                <a:gd name="T43" fmla="*/ 967 h 1056"/>
                <a:gd name="T44" fmla="*/ 289 w 519"/>
                <a:gd name="T45" fmla="*/ 1004 h 1056"/>
                <a:gd name="T46" fmla="*/ 296 w 519"/>
                <a:gd name="T47" fmla="*/ 1037 h 1056"/>
                <a:gd name="T48" fmla="*/ 319 w 519"/>
                <a:gd name="T49" fmla="*/ 1056 h 1056"/>
                <a:gd name="T50" fmla="*/ 334 w 519"/>
                <a:gd name="T51" fmla="*/ 1037 h 1056"/>
                <a:gd name="T52" fmla="*/ 348 w 519"/>
                <a:gd name="T53" fmla="*/ 1019 h 1056"/>
                <a:gd name="T54" fmla="*/ 356 w 519"/>
                <a:gd name="T55" fmla="*/ 967 h 1056"/>
                <a:gd name="T56" fmla="*/ 371 w 519"/>
                <a:gd name="T57" fmla="*/ 929 h 1056"/>
                <a:gd name="T58" fmla="*/ 378 w 519"/>
                <a:gd name="T59" fmla="*/ 859 h 1056"/>
                <a:gd name="T60" fmla="*/ 393 w 519"/>
                <a:gd name="T61" fmla="*/ 793 h 1056"/>
                <a:gd name="T62" fmla="*/ 400 w 519"/>
                <a:gd name="T63" fmla="*/ 704 h 1056"/>
                <a:gd name="T64" fmla="*/ 415 w 519"/>
                <a:gd name="T65" fmla="*/ 629 h 1056"/>
                <a:gd name="T66" fmla="*/ 423 w 519"/>
                <a:gd name="T67" fmla="*/ 531 h 1056"/>
                <a:gd name="T68" fmla="*/ 438 w 519"/>
                <a:gd name="T69" fmla="*/ 451 h 1056"/>
                <a:gd name="T70" fmla="*/ 445 w 519"/>
                <a:gd name="T71" fmla="*/ 352 h 1056"/>
                <a:gd name="T72" fmla="*/ 460 w 519"/>
                <a:gd name="T73" fmla="*/ 287 h 1056"/>
                <a:gd name="T74" fmla="*/ 467 w 519"/>
                <a:gd name="T75" fmla="*/ 202 h 1056"/>
                <a:gd name="T76" fmla="*/ 482 w 519"/>
                <a:gd name="T77" fmla="*/ 155 h 1056"/>
                <a:gd name="T78" fmla="*/ 489 w 519"/>
                <a:gd name="T79" fmla="*/ 85 h 1056"/>
                <a:gd name="T80" fmla="*/ 504 w 519"/>
                <a:gd name="T81" fmla="*/ 52 h 1056"/>
                <a:gd name="T82" fmla="*/ 512 w 519"/>
                <a:gd name="T83" fmla="*/ 1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9" h="1056">
                  <a:moveTo>
                    <a:pt x="0" y="596"/>
                  </a:moveTo>
                  <a:lnTo>
                    <a:pt x="7" y="601"/>
                  </a:lnTo>
                  <a:lnTo>
                    <a:pt x="7" y="615"/>
                  </a:lnTo>
                  <a:lnTo>
                    <a:pt x="14" y="620"/>
                  </a:lnTo>
                  <a:lnTo>
                    <a:pt x="14" y="629"/>
                  </a:lnTo>
                  <a:lnTo>
                    <a:pt x="22" y="634"/>
                  </a:lnTo>
                  <a:lnTo>
                    <a:pt x="29" y="638"/>
                  </a:lnTo>
                  <a:lnTo>
                    <a:pt x="37" y="638"/>
                  </a:lnTo>
                  <a:lnTo>
                    <a:pt x="44" y="634"/>
                  </a:lnTo>
                  <a:lnTo>
                    <a:pt x="52" y="629"/>
                  </a:lnTo>
                  <a:lnTo>
                    <a:pt x="59" y="624"/>
                  </a:lnTo>
                  <a:lnTo>
                    <a:pt x="59" y="620"/>
                  </a:lnTo>
                  <a:lnTo>
                    <a:pt x="66" y="615"/>
                  </a:lnTo>
                  <a:lnTo>
                    <a:pt x="66" y="606"/>
                  </a:lnTo>
                  <a:lnTo>
                    <a:pt x="74" y="601"/>
                  </a:lnTo>
                  <a:lnTo>
                    <a:pt x="74" y="587"/>
                  </a:lnTo>
                  <a:lnTo>
                    <a:pt x="81" y="582"/>
                  </a:lnTo>
                  <a:lnTo>
                    <a:pt x="81" y="573"/>
                  </a:lnTo>
                  <a:lnTo>
                    <a:pt x="89" y="568"/>
                  </a:lnTo>
                  <a:lnTo>
                    <a:pt x="89" y="559"/>
                  </a:lnTo>
                  <a:lnTo>
                    <a:pt x="96" y="554"/>
                  </a:lnTo>
                  <a:lnTo>
                    <a:pt x="96" y="545"/>
                  </a:lnTo>
                  <a:lnTo>
                    <a:pt x="103" y="540"/>
                  </a:lnTo>
                  <a:lnTo>
                    <a:pt x="103" y="531"/>
                  </a:lnTo>
                  <a:lnTo>
                    <a:pt x="111" y="526"/>
                  </a:lnTo>
                  <a:lnTo>
                    <a:pt x="111" y="516"/>
                  </a:lnTo>
                  <a:lnTo>
                    <a:pt x="118" y="512"/>
                  </a:lnTo>
                  <a:lnTo>
                    <a:pt x="118" y="507"/>
                  </a:lnTo>
                  <a:lnTo>
                    <a:pt x="126" y="502"/>
                  </a:lnTo>
                  <a:lnTo>
                    <a:pt x="126" y="498"/>
                  </a:lnTo>
                  <a:lnTo>
                    <a:pt x="133" y="493"/>
                  </a:lnTo>
                  <a:lnTo>
                    <a:pt x="141" y="488"/>
                  </a:lnTo>
                  <a:lnTo>
                    <a:pt x="148" y="493"/>
                  </a:lnTo>
                  <a:lnTo>
                    <a:pt x="155" y="498"/>
                  </a:lnTo>
                  <a:lnTo>
                    <a:pt x="163" y="502"/>
                  </a:lnTo>
                  <a:lnTo>
                    <a:pt x="163" y="507"/>
                  </a:lnTo>
                  <a:lnTo>
                    <a:pt x="170" y="512"/>
                  </a:lnTo>
                  <a:lnTo>
                    <a:pt x="170" y="521"/>
                  </a:lnTo>
                  <a:lnTo>
                    <a:pt x="178" y="526"/>
                  </a:lnTo>
                  <a:lnTo>
                    <a:pt x="178" y="540"/>
                  </a:lnTo>
                  <a:lnTo>
                    <a:pt x="185" y="545"/>
                  </a:lnTo>
                  <a:lnTo>
                    <a:pt x="185" y="563"/>
                  </a:lnTo>
                  <a:lnTo>
                    <a:pt x="193" y="568"/>
                  </a:lnTo>
                  <a:lnTo>
                    <a:pt x="193" y="587"/>
                  </a:lnTo>
                  <a:lnTo>
                    <a:pt x="200" y="592"/>
                  </a:lnTo>
                  <a:lnTo>
                    <a:pt x="200" y="620"/>
                  </a:lnTo>
                  <a:lnTo>
                    <a:pt x="207" y="624"/>
                  </a:lnTo>
                  <a:lnTo>
                    <a:pt x="207" y="653"/>
                  </a:lnTo>
                  <a:lnTo>
                    <a:pt x="215" y="662"/>
                  </a:lnTo>
                  <a:lnTo>
                    <a:pt x="215" y="685"/>
                  </a:lnTo>
                  <a:lnTo>
                    <a:pt x="222" y="690"/>
                  </a:lnTo>
                  <a:lnTo>
                    <a:pt x="222" y="723"/>
                  </a:lnTo>
                  <a:lnTo>
                    <a:pt x="230" y="732"/>
                  </a:lnTo>
                  <a:lnTo>
                    <a:pt x="230" y="756"/>
                  </a:lnTo>
                  <a:lnTo>
                    <a:pt x="237" y="765"/>
                  </a:lnTo>
                  <a:lnTo>
                    <a:pt x="237" y="798"/>
                  </a:lnTo>
                  <a:lnTo>
                    <a:pt x="245" y="803"/>
                  </a:lnTo>
                  <a:lnTo>
                    <a:pt x="245" y="836"/>
                  </a:lnTo>
                  <a:lnTo>
                    <a:pt x="252" y="845"/>
                  </a:lnTo>
                  <a:lnTo>
                    <a:pt x="252" y="868"/>
                  </a:lnTo>
                  <a:lnTo>
                    <a:pt x="259" y="878"/>
                  </a:lnTo>
                  <a:lnTo>
                    <a:pt x="259" y="906"/>
                  </a:lnTo>
                  <a:lnTo>
                    <a:pt x="267" y="915"/>
                  </a:lnTo>
                  <a:lnTo>
                    <a:pt x="267" y="934"/>
                  </a:lnTo>
                  <a:lnTo>
                    <a:pt x="274" y="943"/>
                  </a:lnTo>
                  <a:lnTo>
                    <a:pt x="274" y="967"/>
                  </a:lnTo>
                  <a:lnTo>
                    <a:pt x="282" y="976"/>
                  </a:lnTo>
                  <a:lnTo>
                    <a:pt x="282" y="995"/>
                  </a:lnTo>
                  <a:lnTo>
                    <a:pt x="289" y="1004"/>
                  </a:lnTo>
                  <a:lnTo>
                    <a:pt x="289" y="1019"/>
                  </a:lnTo>
                  <a:lnTo>
                    <a:pt x="296" y="1023"/>
                  </a:lnTo>
                  <a:lnTo>
                    <a:pt x="296" y="1037"/>
                  </a:lnTo>
                  <a:lnTo>
                    <a:pt x="311" y="1047"/>
                  </a:lnTo>
                  <a:lnTo>
                    <a:pt x="311" y="1056"/>
                  </a:lnTo>
                  <a:lnTo>
                    <a:pt x="319" y="1056"/>
                  </a:lnTo>
                  <a:lnTo>
                    <a:pt x="326" y="1051"/>
                  </a:lnTo>
                  <a:lnTo>
                    <a:pt x="334" y="1047"/>
                  </a:lnTo>
                  <a:lnTo>
                    <a:pt x="334" y="1037"/>
                  </a:lnTo>
                  <a:lnTo>
                    <a:pt x="341" y="1033"/>
                  </a:lnTo>
                  <a:lnTo>
                    <a:pt x="341" y="1023"/>
                  </a:lnTo>
                  <a:lnTo>
                    <a:pt x="348" y="1019"/>
                  </a:lnTo>
                  <a:lnTo>
                    <a:pt x="348" y="1000"/>
                  </a:lnTo>
                  <a:lnTo>
                    <a:pt x="356" y="995"/>
                  </a:lnTo>
                  <a:lnTo>
                    <a:pt x="356" y="967"/>
                  </a:lnTo>
                  <a:lnTo>
                    <a:pt x="363" y="962"/>
                  </a:lnTo>
                  <a:lnTo>
                    <a:pt x="363" y="939"/>
                  </a:lnTo>
                  <a:lnTo>
                    <a:pt x="371" y="929"/>
                  </a:lnTo>
                  <a:lnTo>
                    <a:pt x="371" y="897"/>
                  </a:lnTo>
                  <a:lnTo>
                    <a:pt x="378" y="887"/>
                  </a:lnTo>
                  <a:lnTo>
                    <a:pt x="378" y="859"/>
                  </a:lnTo>
                  <a:lnTo>
                    <a:pt x="386" y="850"/>
                  </a:lnTo>
                  <a:lnTo>
                    <a:pt x="386" y="807"/>
                  </a:lnTo>
                  <a:lnTo>
                    <a:pt x="393" y="793"/>
                  </a:lnTo>
                  <a:lnTo>
                    <a:pt x="393" y="751"/>
                  </a:lnTo>
                  <a:lnTo>
                    <a:pt x="400" y="737"/>
                  </a:lnTo>
                  <a:lnTo>
                    <a:pt x="400" y="704"/>
                  </a:lnTo>
                  <a:lnTo>
                    <a:pt x="408" y="690"/>
                  </a:lnTo>
                  <a:lnTo>
                    <a:pt x="408" y="643"/>
                  </a:lnTo>
                  <a:lnTo>
                    <a:pt x="415" y="629"/>
                  </a:lnTo>
                  <a:lnTo>
                    <a:pt x="415" y="577"/>
                  </a:lnTo>
                  <a:lnTo>
                    <a:pt x="423" y="568"/>
                  </a:lnTo>
                  <a:lnTo>
                    <a:pt x="423" y="531"/>
                  </a:lnTo>
                  <a:lnTo>
                    <a:pt x="430" y="516"/>
                  </a:lnTo>
                  <a:lnTo>
                    <a:pt x="430" y="465"/>
                  </a:lnTo>
                  <a:lnTo>
                    <a:pt x="438" y="451"/>
                  </a:lnTo>
                  <a:lnTo>
                    <a:pt x="438" y="413"/>
                  </a:lnTo>
                  <a:lnTo>
                    <a:pt x="445" y="404"/>
                  </a:lnTo>
                  <a:lnTo>
                    <a:pt x="445" y="352"/>
                  </a:lnTo>
                  <a:lnTo>
                    <a:pt x="452" y="343"/>
                  </a:lnTo>
                  <a:lnTo>
                    <a:pt x="452" y="296"/>
                  </a:lnTo>
                  <a:lnTo>
                    <a:pt x="460" y="287"/>
                  </a:lnTo>
                  <a:lnTo>
                    <a:pt x="460" y="254"/>
                  </a:lnTo>
                  <a:lnTo>
                    <a:pt x="467" y="240"/>
                  </a:lnTo>
                  <a:lnTo>
                    <a:pt x="467" y="202"/>
                  </a:lnTo>
                  <a:lnTo>
                    <a:pt x="475" y="193"/>
                  </a:lnTo>
                  <a:lnTo>
                    <a:pt x="475" y="164"/>
                  </a:lnTo>
                  <a:lnTo>
                    <a:pt x="482" y="155"/>
                  </a:lnTo>
                  <a:lnTo>
                    <a:pt x="482" y="122"/>
                  </a:lnTo>
                  <a:lnTo>
                    <a:pt x="489" y="113"/>
                  </a:lnTo>
                  <a:lnTo>
                    <a:pt x="489" y="85"/>
                  </a:lnTo>
                  <a:lnTo>
                    <a:pt x="497" y="75"/>
                  </a:lnTo>
                  <a:lnTo>
                    <a:pt x="497" y="57"/>
                  </a:lnTo>
                  <a:lnTo>
                    <a:pt x="504" y="52"/>
                  </a:lnTo>
                  <a:lnTo>
                    <a:pt x="504" y="33"/>
                  </a:lnTo>
                  <a:lnTo>
                    <a:pt x="512" y="28"/>
                  </a:lnTo>
                  <a:lnTo>
                    <a:pt x="512" y="14"/>
                  </a:lnTo>
                  <a:lnTo>
                    <a:pt x="519" y="10"/>
                  </a:lnTo>
                  <a:lnTo>
                    <a:pt x="519" y="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58"/>
            <p:cNvSpPr>
              <a:spLocks/>
            </p:cNvSpPr>
            <p:nvPr/>
          </p:nvSpPr>
          <p:spPr bwMode="auto">
            <a:xfrm>
              <a:off x="3196" y="2263"/>
              <a:ext cx="549" cy="1069"/>
            </a:xfrm>
            <a:custGeom>
              <a:avLst/>
              <a:gdLst>
                <a:gd name="T0" fmla="*/ 8 w 549"/>
                <a:gd name="T1" fmla="*/ 422 h 1069"/>
                <a:gd name="T2" fmla="*/ 30 w 549"/>
                <a:gd name="T3" fmla="*/ 417 h 1069"/>
                <a:gd name="T4" fmla="*/ 52 w 549"/>
                <a:gd name="T5" fmla="*/ 441 h 1069"/>
                <a:gd name="T6" fmla="*/ 60 w 549"/>
                <a:gd name="T7" fmla="*/ 464 h 1069"/>
                <a:gd name="T8" fmla="*/ 74 w 549"/>
                <a:gd name="T9" fmla="*/ 483 h 1069"/>
                <a:gd name="T10" fmla="*/ 82 w 549"/>
                <a:gd name="T11" fmla="*/ 511 h 1069"/>
                <a:gd name="T12" fmla="*/ 97 w 549"/>
                <a:gd name="T13" fmla="*/ 530 h 1069"/>
                <a:gd name="T14" fmla="*/ 104 w 549"/>
                <a:gd name="T15" fmla="*/ 549 h 1069"/>
                <a:gd name="T16" fmla="*/ 126 w 549"/>
                <a:gd name="T17" fmla="*/ 567 h 1069"/>
                <a:gd name="T18" fmla="*/ 156 w 549"/>
                <a:gd name="T19" fmla="*/ 549 h 1069"/>
                <a:gd name="T20" fmla="*/ 163 w 549"/>
                <a:gd name="T21" fmla="*/ 520 h 1069"/>
                <a:gd name="T22" fmla="*/ 178 w 549"/>
                <a:gd name="T23" fmla="*/ 492 h 1069"/>
                <a:gd name="T24" fmla="*/ 186 w 549"/>
                <a:gd name="T25" fmla="*/ 445 h 1069"/>
                <a:gd name="T26" fmla="*/ 201 w 549"/>
                <a:gd name="T27" fmla="*/ 403 h 1069"/>
                <a:gd name="T28" fmla="*/ 208 w 549"/>
                <a:gd name="T29" fmla="*/ 342 h 1069"/>
                <a:gd name="T30" fmla="*/ 223 w 549"/>
                <a:gd name="T31" fmla="*/ 295 h 1069"/>
                <a:gd name="T32" fmla="*/ 230 w 549"/>
                <a:gd name="T33" fmla="*/ 229 h 1069"/>
                <a:gd name="T34" fmla="*/ 245 w 549"/>
                <a:gd name="T35" fmla="*/ 178 h 1069"/>
                <a:gd name="T36" fmla="*/ 253 w 549"/>
                <a:gd name="T37" fmla="*/ 122 h 1069"/>
                <a:gd name="T38" fmla="*/ 267 w 549"/>
                <a:gd name="T39" fmla="*/ 89 h 1069"/>
                <a:gd name="T40" fmla="*/ 275 w 549"/>
                <a:gd name="T41" fmla="*/ 42 h 1069"/>
                <a:gd name="T42" fmla="*/ 290 w 549"/>
                <a:gd name="T43" fmla="*/ 18 h 1069"/>
                <a:gd name="T44" fmla="*/ 305 w 549"/>
                <a:gd name="T45" fmla="*/ 0 h 1069"/>
                <a:gd name="T46" fmla="*/ 319 w 549"/>
                <a:gd name="T47" fmla="*/ 14 h 1069"/>
                <a:gd name="T48" fmla="*/ 334 w 549"/>
                <a:gd name="T49" fmla="*/ 37 h 1069"/>
                <a:gd name="T50" fmla="*/ 342 w 549"/>
                <a:gd name="T51" fmla="*/ 79 h 1069"/>
                <a:gd name="T52" fmla="*/ 356 w 549"/>
                <a:gd name="T53" fmla="*/ 122 h 1069"/>
                <a:gd name="T54" fmla="*/ 364 w 549"/>
                <a:gd name="T55" fmla="*/ 197 h 1069"/>
                <a:gd name="T56" fmla="*/ 379 w 549"/>
                <a:gd name="T57" fmla="*/ 248 h 1069"/>
                <a:gd name="T58" fmla="*/ 386 w 549"/>
                <a:gd name="T59" fmla="*/ 351 h 1069"/>
                <a:gd name="T60" fmla="*/ 401 w 549"/>
                <a:gd name="T61" fmla="*/ 412 h 1069"/>
                <a:gd name="T62" fmla="*/ 408 w 549"/>
                <a:gd name="T63" fmla="*/ 525 h 1069"/>
                <a:gd name="T64" fmla="*/ 423 w 549"/>
                <a:gd name="T65" fmla="*/ 586 h 1069"/>
                <a:gd name="T66" fmla="*/ 431 w 549"/>
                <a:gd name="T67" fmla="*/ 689 h 1069"/>
                <a:gd name="T68" fmla="*/ 446 w 549"/>
                <a:gd name="T69" fmla="*/ 760 h 1069"/>
                <a:gd name="T70" fmla="*/ 453 w 549"/>
                <a:gd name="T71" fmla="*/ 844 h 1069"/>
                <a:gd name="T72" fmla="*/ 468 w 549"/>
                <a:gd name="T73" fmla="*/ 901 h 1069"/>
                <a:gd name="T74" fmla="*/ 475 w 549"/>
                <a:gd name="T75" fmla="*/ 966 h 1069"/>
                <a:gd name="T76" fmla="*/ 490 w 549"/>
                <a:gd name="T77" fmla="*/ 1004 h 1069"/>
                <a:gd name="T78" fmla="*/ 498 w 549"/>
                <a:gd name="T79" fmla="*/ 1041 h 1069"/>
                <a:gd name="T80" fmla="*/ 520 w 549"/>
                <a:gd name="T81" fmla="*/ 1065 h 1069"/>
                <a:gd name="T82" fmla="*/ 535 w 549"/>
                <a:gd name="T83"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9" h="1069">
                  <a:moveTo>
                    <a:pt x="0" y="431"/>
                  </a:moveTo>
                  <a:lnTo>
                    <a:pt x="8" y="427"/>
                  </a:lnTo>
                  <a:lnTo>
                    <a:pt x="8" y="422"/>
                  </a:lnTo>
                  <a:lnTo>
                    <a:pt x="15" y="417"/>
                  </a:lnTo>
                  <a:lnTo>
                    <a:pt x="22" y="417"/>
                  </a:lnTo>
                  <a:lnTo>
                    <a:pt x="30" y="417"/>
                  </a:lnTo>
                  <a:lnTo>
                    <a:pt x="45" y="427"/>
                  </a:lnTo>
                  <a:lnTo>
                    <a:pt x="45" y="436"/>
                  </a:lnTo>
                  <a:lnTo>
                    <a:pt x="52" y="441"/>
                  </a:lnTo>
                  <a:lnTo>
                    <a:pt x="52" y="450"/>
                  </a:lnTo>
                  <a:lnTo>
                    <a:pt x="60" y="455"/>
                  </a:lnTo>
                  <a:lnTo>
                    <a:pt x="60" y="464"/>
                  </a:lnTo>
                  <a:lnTo>
                    <a:pt x="67" y="469"/>
                  </a:lnTo>
                  <a:lnTo>
                    <a:pt x="67" y="478"/>
                  </a:lnTo>
                  <a:lnTo>
                    <a:pt x="74" y="483"/>
                  </a:lnTo>
                  <a:lnTo>
                    <a:pt x="74" y="492"/>
                  </a:lnTo>
                  <a:lnTo>
                    <a:pt x="82" y="497"/>
                  </a:lnTo>
                  <a:lnTo>
                    <a:pt x="82" y="511"/>
                  </a:lnTo>
                  <a:lnTo>
                    <a:pt x="89" y="516"/>
                  </a:lnTo>
                  <a:lnTo>
                    <a:pt x="89" y="525"/>
                  </a:lnTo>
                  <a:lnTo>
                    <a:pt x="97" y="530"/>
                  </a:lnTo>
                  <a:lnTo>
                    <a:pt x="97" y="539"/>
                  </a:lnTo>
                  <a:lnTo>
                    <a:pt x="104" y="544"/>
                  </a:lnTo>
                  <a:lnTo>
                    <a:pt x="104" y="549"/>
                  </a:lnTo>
                  <a:lnTo>
                    <a:pt x="119" y="558"/>
                  </a:lnTo>
                  <a:lnTo>
                    <a:pt x="119" y="563"/>
                  </a:lnTo>
                  <a:lnTo>
                    <a:pt x="126" y="567"/>
                  </a:lnTo>
                  <a:lnTo>
                    <a:pt x="134" y="563"/>
                  </a:lnTo>
                  <a:lnTo>
                    <a:pt x="141" y="558"/>
                  </a:lnTo>
                  <a:lnTo>
                    <a:pt x="156" y="549"/>
                  </a:lnTo>
                  <a:lnTo>
                    <a:pt x="156" y="534"/>
                  </a:lnTo>
                  <a:lnTo>
                    <a:pt x="163" y="530"/>
                  </a:lnTo>
                  <a:lnTo>
                    <a:pt x="163" y="520"/>
                  </a:lnTo>
                  <a:lnTo>
                    <a:pt x="171" y="516"/>
                  </a:lnTo>
                  <a:lnTo>
                    <a:pt x="171" y="497"/>
                  </a:lnTo>
                  <a:lnTo>
                    <a:pt x="178" y="492"/>
                  </a:lnTo>
                  <a:lnTo>
                    <a:pt x="178" y="469"/>
                  </a:lnTo>
                  <a:lnTo>
                    <a:pt x="186" y="464"/>
                  </a:lnTo>
                  <a:lnTo>
                    <a:pt x="186" y="445"/>
                  </a:lnTo>
                  <a:lnTo>
                    <a:pt x="193" y="436"/>
                  </a:lnTo>
                  <a:lnTo>
                    <a:pt x="193" y="412"/>
                  </a:lnTo>
                  <a:lnTo>
                    <a:pt x="201" y="403"/>
                  </a:lnTo>
                  <a:lnTo>
                    <a:pt x="201" y="380"/>
                  </a:lnTo>
                  <a:lnTo>
                    <a:pt x="208" y="375"/>
                  </a:lnTo>
                  <a:lnTo>
                    <a:pt x="208" y="342"/>
                  </a:lnTo>
                  <a:lnTo>
                    <a:pt x="215" y="333"/>
                  </a:lnTo>
                  <a:lnTo>
                    <a:pt x="215" y="300"/>
                  </a:lnTo>
                  <a:lnTo>
                    <a:pt x="223" y="295"/>
                  </a:lnTo>
                  <a:lnTo>
                    <a:pt x="223" y="267"/>
                  </a:lnTo>
                  <a:lnTo>
                    <a:pt x="230" y="262"/>
                  </a:lnTo>
                  <a:lnTo>
                    <a:pt x="230" y="229"/>
                  </a:lnTo>
                  <a:lnTo>
                    <a:pt x="238" y="220"/>
                  </a:lnTo>
                  <a:lnTo>
                    <a:pt x="238" y="187"/>
                  </a:lnTo>
                  <a:lnTo>
                    <a:pt x="245" y="178"/>
                  </a:lnTo>
                  <a:lnTo>
                    <a:pt x="245" y="159"/>
                  </a:lnTo>
                  <a:lnTo>
                    <a:pt x="253" y="150"/>
                  </a:lnTo>
                  <a:lnTo>
                    <a:pt x="253" y="122"/>
                  </a:lnTo>
                  <a:lnTo>
                    <a:pt x="260" y="112"/>
                  </a:lnTo>
                  <a:lnTo>
                    <a:pt x="260" y="93"/>
                  </a:lnTo>
                  <a:lnTo>
                    <a:pt x="267" y="89"/>
                  </a:lnTo>
                  <a:lnTo>
                    <a:pt x="267" y="65"/>
                  </a:lnTo>
                  <a:lnTo>
                    <a:pt x="275" y="61"/>
                  </a:lnTo>
                  <a:lnTo>
                    <a:pt x="275" y="42"/>
                  </a:lnTo>
                  <a:lnTo>
                    <a:pt x="282" y="37"/>
                  </a:lnTo>
                  <a:lnTo>
                    <a:pt x="282" y="23"/>
                  </a:lnTo>
                  <a:lnTo>
                    <a:pt x="290" y="18"/>
                  </a:lnTo>
                  <a:lnTo>
                    <a:pt x="290" y="9"/>
                  </a:lnTo>
                  <a:lnTo>
                    <a:pt x="297" y="4"/>
                  </a:lnTo>
                  <a:lnTo>
                    <a:pt x="305" y="0"/>
                  </a:lnTo>
                  <a:lnTo>
                    <a:pt x="312" y="4"/>
                  </a:lnTo>
                  <a:lnTo>
                    <a:pt x="319" y="9"/>
                  </a:lnTo>
                  <a:lnTo>
                    <a:pt x="319" y="14"/>
                  </a:lnTo>
                  <a:lnTo>
                    <a:pt x="327" y="18"/>
                  </a:lnTo>
                  <a:lnTo>
                    <a:pt x="327" y="32"/>
                  </a:lnTo>
                  <a:lnTo>
                    <a:pt x="334" y="37"/>
                  </a:lnTo>
                  <a:lnTo>
                    <a:pt x="334" y="51"/>
                  </a:lnTo>
                  <a:lnTo>
                    <a:pt x="342" y="56"/>
                  </a:lnTo>
                  <a:lnTo>
                    <a:pt x="342" y="79"/>
                  </a:lnTo>
                  <a:lnTo>
                    <a:pt x="349" y="84"/>
                  </a:lnTo>
                  <a:lnTo>
                    <a:pt x="349" y="117"/>
                  </a:lnTo>
                  <a:lnTo>
                    <a:pt x="356" y="122"/>
                  </a:lnTo>
                  <a:lnTo>
                    <a:pt x="356" y="150"/>
                  </a:lnTo>
                  <a:lnTo>
                    <a:pt x="364" y="159"/>
                  </a:lnTo>
                  <a:lnTo>
                    <a:pt x="364" y="197"/>
                  </a:lnTo>
                  <a:lnTo>
                    <a:pt x="371" y="206"/>
                  </a:lnTo>
                  <a:lnTo>
                    <a:pt x="371" y="239"/>
                  </a:lnTo>
                  <a:lnTo>
                    <a:pt x="379" y="248"/>
                  </a:lnTo>
                  <a:lnTo>
                    <a:pt x="379" y="290"/>
                  </a:lnTo>
                  <a:lnTo>
                    <a:pt x="386" y="305"/>
                  </a:lnTo>
                  <a:lnTo>
                    <a:pt x="386" y="351"/>
                  </a:lnTo>
                  <a:lnTo>
                    <a:pt x="394" y="361"/>
                  </a:lnTo>
                  <a:lnTo>
                    <a:pt x="394" y="398"/>
                  </a:lnTo>
                  <a:lnTo>
                    <a:pt x="401" y="412"/>
                  </a:lnTo>
                  <a:lnTo>
                    <a:pt x="401" y="459"/>
                  </a:lnTo>
                  <a:lnTo>
                    <a:pt x="408" y="473"/>
                  </a:lnTo>
                  <a:lnTo>
                    <a:pt x="408" y="525"/>
                  </a:lnTo>
                  <a:lnTo>
                    <a:pt x="416" y="539"/>
                  </a:lnTo>
                  <a:lnTo>
                    <a:pt x="416" y="577"/>
                  </a:lnTo>
                  <a:lnTo>
                    <a:pt x="423" y="586"/>
                  </a:lnTo>
                  <a:lnTo>
                    <a:pt x="423" y="638"/>
                  </a:lnTo>
                  <a:lnTo>
                    <a:pt x="431" y="652"/>
                  </a:lnTo>
                  <a:lnTo>
                    <a:pt x="431" y="689"/>
                  </a:lnTo>
                  <a:lnTo>
                    <a:pt x="438" y="699"/>
                  </a:lnTo>
                  <a:lnTo>
                    <a:pt x="438" y="746"/>
                  </a:lnTo>
                  <a:lnTo>
                    <a:pt x="446" y="760"/>
                  </a:lnTo>
                  <a:lnTo>
                    <a:pt x="446" y="802"/>
                  </a:lnTo>
                  <a:lnTo>
                    <a:pt x="453" y="811"/>
                  </a:lnTo>
                  <a:lnTo>
                    <a:pt x="453" y="844"/>
                  </a:lnTo>
                  <a:lnTo>
                    <a:pt x="460" y="854"/>
                  </a:lnTo>
                  <a:lnTo>
                    <a:pt x="460" y="891"/>
                  </a:lnTo>
                  <a:lnTo>
                    <a:pt x="468" y="901"/>
                  </a:lnTo>
                  <a:lnTo>
                    <a:pt x="468" y="924"/>
                  </a:lnTo>
                  <a:lnTo>
                    <a:pt x="475" y="933"/>
                  </a:lnTo>
                  <a:lnTo>
                    <a:pt x="475" y="966"/>
                  </a:lnTo>
                  <a:lnTo>
                    <a:pt x="483" y="971"/>
                  </a:lnTo>
                  <a:lnTo>
                    <a:pt x="483" y="999"/>
                  </a:lnTo>
                  <a:lnTo>
                    <a:pt x="490" y="1004"/>
                  </a:lnTo>
                  <a:lnTo>
                    <a:pt x="490" y="1018"/>
                  </a:lnTo>
                  <a:lnTo>
                    <a:pt x="498" y="1023"/>
                  </a:lnTo>
                  <a:lnTo>
                    <a:pt x="498" y="1041"/>
                  </a:lnTo>
                  <a:lnTo>
                    <a:pt x="505" y="1046"/>
                  </a:lnTo>
                  <a:lnTo>
                    <a:pt x="505" y="1055"/>
                  </a:lnTo>
                  <a:lnTo>
                    <a:pt x="520" y="1065"/>
                  </a:lnTo>
                  <a:lnTo>
                    <a:pt x="520" y="1069"/>
                  </a:lnTo>
                  <a:lnTo>
                    <a:pt x="527" y="1069"/>
                  </a:lnTo>
                  <a:lnTo>
                    <a:pt x="535" y="1069"/>
                  </a:lnTo>
                  <a:lnTo>
                    <a:pt x="542" y="1065"/>
                  </a:lnTo>
                  <a:lnTo>
                    <a:pt x="549" y="106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259"/>
            <p:cNvSpPr>
              <a:spLocks/>
            </p:cNvSpPr>
            <p:nvPr/>
          </p:nvSpPr>
          <p:spPr bwMode="auto">
            <a:xfrm>
              <a:off x="3745" y="3257"/>
              <a:ext cx="38" cy="66"/>
            </a:xfrm>
            <a:custGeom>
              <a:avLst/>
              <a:gdLst>
                <a:gd name="T0" fmla="*/ 0 w 38"/>
                <a:gd name="T1" fmla="*/ 66 h 66"/>
                <a:gd name="T2" fmla="*/ 0 w 38"/>
                <a:gd name="T3" fmla="*/ 57 h 66"/>
                <a:gd name="T4" fmla="*/ 8 w 38"/>
                <a:gd name="T5" fmla="*/ 52 h 66"/>
                <a:gd name="T6" fmla="*/ 8 w 38"/>
                <a:gd name="T7" fmla="*/ 43 h 66"/>
                <a:gd name="T8" fmla="*/ 15 w 38"/>
                <a:gd name="T9" fmla="*/ 38 h 66"/>
                <a:gd name="T10" fmla="*/ 15 w 38"/>
                <a:gd name="T11" fmla="*/ 33 h 66"/>
                <a:gd name="T12" fmla="*/ 23 w 38"/>
                <a:gd name="T13" fmla="*/ 29 h 66"/>
                <a:gd name="T14" fmla="*/ 23 w 38"/>
                <a:gd name="T15" fmla="*/ 14 h 66"/>
                <a:gd name="T16" fmla="*/ 30 w 38"/>
                <a:gd name="T17" fmla="*/ 10 h 66"/>
                <a:gd name="T18" fmla="*/ 30 w 38"/>
                <a:gd name="T19" fmla="*/ 0 h 66"/>
                <a:gd name="T20" fmla="*/ 38 w 3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6">
                  <a:moveTo>
                    <a:pt x="0" y="66"/>
                  </a:moveTo>
                  <a:lnTo>
                    <a:pt x="0" y="57"/>
                  </a:lnTo>
                  <a:lnTo>
                    <a:pt x="8" y="52"/>
                  </a:lnTo>
                  <a:lnTo>
                    <a:pt x="8" y="43"/>
                  </a:lnTo>
                  <a:lnTo>
                    <a:pt x="15" y="38"/>
                  </a:lnTo>
                  <a:lnTo>
                    <a:pt x="15" y="33"/>
                  </a:lnTo>
                  <a:lnTo>
                    <a:pt x="23" y="29"/>
                  </a:lnTo>
                  <a:lnTo>
                    <a:pt x="23" y="14"/>
                  </a:lnTo>
                  <a:lnTo>
                    <a:pt x="30" y="10"/>
                  </a:lnTo>
                  <a:lnTo>
                    <a:pt x="30" y="0"/>
                  </a:lnTo>
                  <a:lnTo>
                    <a:pt x="38" y="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12839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4000" dirty="0" smtClean="0"/>
              <a:t>Sztochasztikus jel</a:t>
            </a:r>
            <a:endParaRPr lang="hu-HU" sz="4000"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4" name="Tartalom helye 3"/>
          <p:cNvSpPr>
            <a:spLocks noGrp="1"/>
          </p:cNvSpPr>
          <p:nvPr>
            <p:ph sz="quarter" idx="1"/>
          </p:nvPr>
        </p:nvSpPr>
        <p:spPr>
          <a:xfrm>
            <a:off x="323528" y="1600200"/>
            <a:ext cx="8442520" cy="2692896"/>
          </a:xfrm>
        </p:spPr>
        <p:txBody>
          <a:bodyPr>
            <a:normAutofit fontScale="92500"/>
          </a:bodyPr>
          <a:lstStyle/>
          <a:p>
            <a:pPr marL="0" indent="0">
              <a:buNone/>
            </a:pPr>
            <a:r>
              <a:rPr lang="hu-HU" sz="2800" b="1" dirty="0" smtClean="0"/>
              <a:t>A jel sztochasztikus,</a:t>
            </a:r>
            <a:r>
              <a:rPr lang="hu-HU" sz="2800" dirty="0" smtClean="0"/>
              <a:t> ha valószínűségi változók folytonos vagy diszkrét sorozataként áll elő (pl. véletlen számok). Az ilyen jelek statisztikus tulajdonságaikkal írhatók le, amilyen pl. a várhatóérték vagy szórás, vagy a különböző pillanatokban felvett értékeinek együttes eloszlása, illetve a jelteljesítmény frekvencia szerinti eloszlása (spektrális sűrűség).</a:t>
            </a:r>
            <a:endParaRPr lang="en-US" sz="2800" dirty="0" smtClean="0"/>
          </a:p>
          <a:p>
            <a:endParaRPr lang="hu-HU"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9218" name="Picture 2" descr="http://valtoaram.ingyenweb.hu/Sztochasztikus.bmp"/>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07848" y="4303360"/>
            <a:ext cx="87630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97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9898"/>
            <a:ext cx="8153400" cy="990600"/>
          </a:xfrm>
        </p:spPr>
        <p:txBody>
          <a:bodyPr/>
          <a:lstStyle/>
          <a:p>
            <a:r>
              <a:rPr lang="hu-HU" dirty="0" smtClean="0"/>
              <a:t>Jelek időtartománybeli jellemzői</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4" name="Content Placeholder 3"/>
          <p:cNvSpPr>
            <a:spLocks noGrp="1"/>
          </p:cNvSpPr>
          <p:nvPr>
            <p:ph sz="quarter" idx="1"/>
          </p:nvPr>
        </p:nvSpPr>
        <p:spPr>
          <a:xfrm>
            <a:off x="533400" y="2004008"/>
            <a:ext cx="5327504" cy="4495800"/>
          </a:xfrm>
        </p:spPr>
        <p:txBody>
          <a:bodyPr/>
          <a:lstStyle/>
          <a:p>
            <a:r>
              <a:rPr lang="hu-HU" dirty="0" smtClean="0"/>
              <a:t>Csúcsérték:</a:t>
            </a:r>
            <a:r>
              <a:rPr lang="en-US" dirty="0" smtClean="0"/>
              <a:t> </a:t>
            </a:r>
            <a:endParaRPr lang="hu-HU" dirty="0" smtClean="0"/>
          </a:p>
          <a:p>
            <a:pPr>
              <a:spcBef>
                <a:spcPts val="1800"/>
              </a:spcBef>
            </a:pPr>
            <a:r>
              <a:rPr lang="hu-HU" dirty="0" smtClean="0"/>
              <a:t>Csúcstól csúcsig (</a:t>
            </a:r>
            <a:r>
              <a:rPr lang="hu-HU" dirty="0" err="1" smtClean="0"/>
              <a:t>peak</a:t>
            </a:r>
            <a:r>
              <a:rPr lang="hu-HU" dirty="0" smtClean="0"/>
              <a:t> </a:t>
            </a:r>
            <a:r>
              <a:rPr lang="hu-HU" dirty="0" err="1" smtClean="0"/>
              <a:t>to</a:t>
            </a:r>
            <a:r>
              <a:rPr lang="hu-HU" dirty="0" smtClean="0"/>
              <a:t> </a:t>
            </a:r>
            <a:r>
              <a:rPr lang="hu-HU" dirty="0" err="1" smtClean="0"/>
              <a:t>peak</a:t>
            </a:r>
            <a:r>
              <a:rPr lang="hu-HU" dirty="0" smtClean="0"/>
              <a:t>):</a:t>
            </a:r>
          </a:p>
          <a:p>
            <a:pPr lvl="1"/>
            <a:endParaRPr lang="en-US" dirty="0" smtClean="0"/>
          </a:p>
          <a:p>
            <a:r>
              <a:rPr lang="hu-HU" dirty="0" smtClean="0"/>
              <a:t>Effektív érték:</a:t>
            </a:r>
          </a:p>
          <a:p>
            <a:endParaRPr lang="hu-HU" dirty="0" smtClean="0"/>
          </a:p>
          <a:p>
            <a:r>
              <a:rPr lang="hu-HU" dirty="0" smtClean="0"/>
              <a:t>Csúcstényező (</a:t>
            </a:r>
            <a:r>
              <a:rPr lang="hu-HU" dirty="0" err="1" smtClean="0"/>
              <a:t>crest</a:t>
            </a:r>
            <a:r>
              <a:rPr lang="hu-HU" dirty="0" smtClean="0"/>
              <a:t> </a:t>
            </a:r>
            <a:r>
              <a:rPr lang="hu-HU" dirty="0" err="1" smtClean="0"/>
              <a:t>factor</a:t>
            </a:r>
            <a:r>
              <a:rPr lang="hu-HU" dirty="0" smtClean="0"/>
              <a:t>):</a:t>
            </a:r>
            <a:endParaRPr lang="en-US" dirty="0"/>
          </a:p>
        </p:txBody>
      </p:sp>
      <p:pic>
        <p:nvPicPr>
          <p:cNvPr id="6"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nvPr>
        </p:nvGraphicFramePr>
        <p:xfrm>
          <a:off x="3182403" y="2024376"/>
          <a:ext cx="1965661" cy="501051"/>
        </p:xfrm>
        <a:graphic>
          <a:graphicData uri="http://schemas.openxmlformats.org/presentationml/2006/ole">
            <mc:AlternateContent xmlns:mc="http://schemas.openxmlformats.org/markup-compatibility/2006">
              <mc:Choice xmlns:v="urn:schemas-microsoft-com:vml" Requires="v">
                <p:oleObj spid="_x0000_s2070" name="Equation" r:id="rId4" imgW="939392" imgH="253890" progId="Equation.3">
                  <p:embed/>
                </p:oleObj>
              </mc:Choice>
              <mc:Fallback>
                <p:oleObj name="Equation" r:id="rId4" imgW="939392"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403" y="2024376"/>
                        <a:ext cx="1965661" cy="501051"/>
                      </a:xfrm>
                      <a:prstGeom prst="rect">
                        <a:avLst/>
                      </a:prstGeom>
                      <a:noFill/>
                    </p:spPr>
                  </p:pic>
                </p:oleObj>
              </mc:Fallback>
            </mc:AlternateContent>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nvPr>
        </p:nvGraphicFramePr>
        <p:xfrm>
          <a:off x="5603507" y="2759403"/>
          <a:ext cx="3367099" cy="504057"/>
        </p:xfrm>
        <a:graphic>
          <a:graphicData uri="http://schemas.openxmlformats.org/presentationml/2006/ole">
            <mc:AlternateContent xmlns:mc="http://schemas.openxmlformats.org/markup-compatibility/2006">
              <mc:Choice xmlns:v="urn:schemas-microsoft-com:vml" Requires="v">
                <p:oleObj spid="_x0000_s2071" name="Equation" r:id="rId6" imgW="1536700" imgH="241300" progId="Equation.3">
                  <p:embed/>
                </p:oleObj>
              </mc:Choice>
              <mc:Fallback>
                <p:oleObj name="Equation" r:id="rId6" imgW="15367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507" y="2759403"/>
                        <a:ext cx="3367099" cy="504057"/>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3411538" y="3446463"/>
          <a:ext cx="2600622" cy="1047411"/>
        </p:xfrm>
        <a:graphic>
          <a:graphicData uri="http://schemas.openxmlformats.org/presentationml/2006/ole">
            <mc:AlternateContent xmlns:mc="http://schemas.openxmlformats.org/markup-compatibility/2006">
              <mc:Choice xmlns:v="urn:schemas-microsoft-com:vml" Requires="v">
                <p:oleObj spid="_x0000_s2072" name="Equation" r:id="rId8" imgW="1307880" imgH="545760" progId="Equation.3">
                  <p:embed/>
                </p:oleObj>
              </mc:Choice>
              <mc:Fallback>
                <p:oleObj name="Equation" r:id="rId8" imgW="1307880" imgH="545760" progId="Equation.3">
                  <p:embed/>
                  <p:pic>
                    <p:nvPicPr>
                      <p:cNvPr id="0" name=""/>
                      <p:cNvPicPr>
                        <a:picLocks noChangeAspect="1" noChangeArrowheads="1"/>
                      </p:cNvPicPr>
                      <p:nvPr/>
                    </p:nvPicPr>
                    <p:blipFill>
                      <a:blip r:embed="rId9"/>
                      <a:srcRect/>
                      <a:stretch>
                        <a:fillRect/>
                      </a:stretch>
                    </p:blipFill>
                    <p:spPr bwMode="auto">
                      <a:xfrm>
                        <a:off x="3411538" y="3446463"/>
                        <a:ext cx="2600622" cy="1047411"/>
                      </a:xfrm>
                      <a:prstGeom prst="rect">
                        <a:avLst/>
                      </a:prstGeom>
                      <a:noFill/>
                    </p:spPr>
                  </p:pic>
                </p:oleObj>
              </mc:Fallback>
            </mc:AlternateContent>
          </a:graphicData>
        </a:graphic>
      </p:graphicFrame>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nvPr>
        </p:nvGraphicFramePr>
        <p:xfrm>
          <a:off x="5364088" y="4613935"/>
          <a:ext cx="1156258" cy="867193"/>
        </p:xfrm>
        <a:graphic>
          <a:graphicData uri="http://schemas.openxmlformats.org/presentationml/2006/ole">
            <mc:AlternateContent xmlns:mc="http://schemas.openxmlformats.org/markup-compatibility/2006">
              <mc:Choice xmlns:v="urn:schemas-microsoft-com:vml" Requires="v">
                <p:oleObj spid="_x0000_s2073" name="Equation" r:id="rId10" imgW="583947" imgH="457002" progId="Equation.3">
                  <p:embed/>
                </p:oleObj>
              </mc:Choice>
              <mc:Fallback>
                <p:oleObj name="Equation" r:id="rId10" imgW="583947" imgH="4570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088" y="4613935"/>
                        <a:ext cx="1156258" cy="867193"/>
                      </a:xfrm>
                      <a:prstGeom prst="rect">
                        <a:avLst/>
                      </a:prstGeom>
                      <a:noFill/>
                    </p:spPr>
                  </p:pic>
                </p:oleObj>
              </mc:Fallback>
            </mc:AlternateContent>
          </a:graphicData>
        </a:graphic>
      </p:graphicFrame>
    </p:spTree>
    <p:extLst>
      <p:ext uri="{BB962C8B-B14F-4D97-AF65-F5344CB8AC3E}">
        <p14:creationId xmlns:p14="http://schemas.microsoft.com/office/powerpoint/2010/main" val="568416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7504" y="228600"/>
            <a:ext cx="8658544" cy="990600"/>
          </a:xfrm>
        </p:spPr>
        <p:txBody>
          <a:bodyPr>
            <a:normAutofit/>
          </a:bodyPr>
          <a:lstStyle/>
          <a:p>
            <a:r>
              <a:rPr lang="hu-HU" sz="3600" dirty="0">
                <a:solidFill>
                  <a:srgbClr val="775F55"/>
                </a:solidFill>
              </a:rPr>
              <a:t>Távközlésben használt fontosabb fogalmak</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
        <p:nvSpPr>
          <p:cNvPr id="4" name="Tartalom helye 3"/>
          <p:cNvSpPr>
            <a:spLocks noGrp="1"/>
          </p:cNvSpPr>
          <p:nvPr>
            <p:ph sz="quarter" idx="1"/>
          </p:nvPr>
        </p:nvSpPr>
        <p:spPr>
          <a:xfrm>
            <a:off x="323528" y="1600199"/>
            <a:ext cx="8442520" cy="4973925"/>
          </a:xfrm>
        </p:spPr>
        <p:txBody>
          <a:bodyPr>
            <a:normAutofit/>
          </a:bodyPr>
          <a:lstStyle/>
          <a:p>
            <a:pPr marL="0" indent="0">
              <a:buNone/>
            </a:pPr>
            <a:r>
              <a:rPr lang="hu-HU" dirty="0" smtClean="0"/>
              <a:t>Minden olyan jelet, ami nem része az információnak, a kommunikációs összeköttetésben </a:t>
            </a:r>
            <a:r>
              <a:rPr lang="hu-HU" b="1" dirty="0"/>
              <a:t>zajnak</a:t>
            </a:r>
            <a:r>
              <a:rPr lang="hu-HU" dirty="0"/>
              <a:t> tekintünk.</a:t>
            </a:r>
            <a:endParaRPr lang="hu-HU" b="1" dirty="0" smtClean="0"/>
          </a:p>
          <a:p>
            <a:pPr>
              <a:spcBef>
                <a:spcPts val="1200"/>
              </a:spcBef>
            </a:pPr>
            <a:r>
              <a:rPr lang="en-US" b="1" dirty="0" smtClean="0"/>
              <a:t>J</a:t>
            </a:r>
            <a:r>
              <a:rPr lang="pl-PL" b="1" dirty="0" smtClean="0"/>
              <a:t>el-zaj viszony (Signal to Noise Ratio, SNR)</a:t>
            </a:r>
            <a:br>
              <a:rPr lang="pl-PL" b="1" dirty="0" smtClean="0"/>
            </a:br>
            <a:r>
              <a:rPr lang="hu-HU" dirty="0" smtClean="0"/>
              <a:t>A jel/zaj viszony a jel és a zaj átlagos teljesítményeinek hányadosa:</a:t>
            </a:r>
          </a:p>
          <a:p>
            <a:pPr marL="0" indent="0">
              <a:buNone/>
            </a:pPr>
            <a:endParaRPr lang="hu-HU" dirty="0" smtClean="0"/>
          </a:p>
          <a:p>
            <a:pPr marL="0" indent="0">
              <a:buNone/>
            </a:pPr>
            <a:endParaRPr lang="hu-HU" dirty="0" smtClean="0"/>
          </a:p>
          <a:p>
            <a:endParaRPr lang="hu-HU"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888" y="158617"/>
            <a:ext cx="1008112" cy="1008112"/>
          </a:xfrm>
          <a:prstGeom prst="rect">
            <a:avLst/>
          </a:prstGeom>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1528742" y="4511098"/>
          <a:ext cx="1315066" cy="821916"/>
        </p:xfrm>
        <a:graphic>
          <a:graphicData uri="http://schemas.openxmlformats.org/presentationml/2006/ole">
            <mc:AlternateContent xmlns:mc="http://schemas.openxmlformats.org/markup-compatibility/2006">
              <mc:Choice xmlns:v="urn:schemas-microsoft-com:vml" Requires="v">
                <p:oleObj spid="_x0000_s3084" name="Equation" r:id="rId4" imgW="736600" imgH="482600" progId="Equation.3">
                  <p:embed/>
                </p:oleObj>
              </mc:Choice>
              <mc:Fallback>
                <p:oleObj name="Equation" r:id="rId4" imgW="7366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742" y="4511098"/>
                        <a:ext cx="1315066" cy="821916"/>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4211960" y="4509119"/>
          <a:ext cx="2808312" cy="825974"/>
        </p:xfrm>
        <a:graphic>
          <a:graphicData uri="http://schemas.openxmlformats.org/presentationml/2006/ole">
            <mc:AlternateContent xmlns:mc="http://schemas.openxmlformats.org/markup-compatibility/2006">
              <mc:Choice xmlns:v="urn:schemas-microsoft-com:vml" Requires="v">
                <p:oleObj spid="_x0000_s3085" name="Equation" r:id="rId6" imgW="1562100" imgH="482600" progId="Equation.3">
                  <p:embed/>
                </p:oleObj>
              </mc:Choice>
              <mc:Fallback>
                <p:oleObj name="Equation" r:id="rId6" imgW="15621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960" y="4509119"/>
                        <a:ext cx="2808312" cy="825974"/>
                      </a:xfrm>
                      <a:prstGeom prst="rect">
                        <a:avLst/>
                      </a:prstGeom>
                      <a:noFill/>
                    </p:spPr>
                  </p:pic>
                </p:oleObj>
              </mc:Fallback>
            </mc:AlternateContent>
          </a:graphicData>
        </a:graphic>
      </p:graphicFrame>
    </p:spTree>
    <p:extLst>
      <p:ext uri="{BB962C8B-B14F-4D97-AF65-F5344CB8AC3E}">
        <p14:creationId xmlns:p14="http://schemas.microsoft.com/office/powerpoint/2010/main" val="1637027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153400" cy="990600"/>
          </a:xfrm>
        </p:spPr>
        <p:txBody>
          <a:bodyPr/>
          <a:lstStyle/>
          <a:p>
            <a:r>
              <a:rPr lang="hu-HU" sz="3600" dirty="0">
                <a:solidFill>
                  <a:srgbClr val="775F55"/>
                </a:solidFill>
              </a:rPr>
              <a:t>Távközlésben használt fontosabb fogalmak</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p>
        </p:txBody>
      </p:sp>
      <p:sp>
        <p:nvSpPr>
          <p:cNvPr id="4" name="Content Placeholder 3"/>
          <p:cNvSpPr>
            <a:spLocks noGrp="1"/>
          </p:cNvSpPr>
          <p:nvPr>
            <p:ph sz="quarter" idx="1"/>
          </p:nvPr>
        </p:nvSpPr>
        <p:spPr>
          <a:xfrm>
            <a:off x="107504" y="1600200"/>
            <a:ext cx="4464496" cy="4495800"/>
          </a:xfrm>
        </p:spPr>
        <p:txBody>
          <a:bodyPr/>
          <a:lstStyle/>
          <a:p>
            <a:pPr marL="0" indent="0" algn="ctr">
              <a:buNone/>
            </a:pPr>
            <a:r>
              <a:rPr lang="en-US" dirty="0" smtClean="0"/>
              <a:t>A decibel </a:t>
            </a:r>
            <a:r>
              <a:rPr lang="hu-HU" dirty="0" smtClean="0"/>
              <a:t>skála</a:t>
            </a:r>
          </a:p>
          <a:p>
            <a:pPr marL="0" indent="0">
              <a:buNone/>
            </a:pPr>
            <a:r>
              <a:rPr lang="hu-HU" sz="2400" dirty="0" smtClean="0"/>
              <a:t>Mindig két teljesítmény hányadosát fejezi ki logaritmikus egységekben</a:t>
            </a:r>
            <a:r>
              <a:rPr lang="en-US" sz="2400" dirty="0" smtClean="0"/>
              <a:t>:</a:t>
            </a:r>
          </a:p>
          <a:p>
            <a:pPr marL="0" indent="0">
              <a:buNone/>
            </a:pPr>
            <a:endParaRPr lang="en-US" sz="2400" dirty="0"/>
          </a:p>
          <a:p>
            <a:pPr marL="0" indent="0">
              <a:buNone/>
            </a:pPr>
            <a:endParaRPr lang="en-US" sz="2400" dirty="0" smtClean="0"/>
          </a:p>
          <a:p>
            <a:pPr marL="0" indent="0">
              <a:buNone/>
            </a:pPr>
            <a:r>
              <a:rPr lang="hu-HU" sz="2400" dirty="0" smtClean="0"/>
              <a:t>Logaritmikus azonosságok</a:t>
            </a:r>
            <a:r>
              <a:rPr lang="en-US" sz="2400" dirty="0" smtClean="0"/>
              <a:t>:</a:t>
            </a:r>
          </a:p>
          <a:p>
            <a:endParaRPr lang="en-US" dirty="0"/>
          </a:p>
        </p:txBody>
      </p:sp>
      <p:pic>
        <p:nvPicPr>
          <p:cNvPr id="5"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5888" y="158617"/>
            <a:ext cx="1008112" cy="1008112"/>
          </a:xfrm>
          <a:prstGeom prst="rect">
            <a:avLst/>
          </a:prstGeom>
        </p:spPr>
      </p:pic>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5004047" y="1772816"/>
              <a:ext cx="3960440" cy="4841685"/>
            </p:xfrm>
            <a:graphic>
              <a:graphicData uri="http://schemas.openxmlformats.org/drawingml/2006/table">
                <a:tbl>
                  <a:tblPr firstRow="1" bandRow="1">
                    <a:tableStyleId>{5C22544A-7EE6-4342-B048-85BDC9FD1C3A}</a:tableStyleId>
                  </a:tblPr>
                  <a:tblGrid>
                    <a:gridCol w="1514374"/>
                    <a:gridCol w="2446066"/>
                  </a:tblGrid>
                  <a:tr h="370840">
                    <a:tc>
                      <a:txBody>
                        <a:bodyPr/>
                        <a:lstStyle/>
                        <a:p>
                          <a:pPr algn="ctr"/>
                          <a:r>
                            <a:rPr lang="en-US" dirty="0" smtClean="0"/>
                            <a:t>dB</a:t>
                          </a:r>
                          <a:endParaRPr lang="en-US" dirty="0"/>
                        </a:p>
                      </a:txBody>
                      <a:tcPr/>
                    </a:tc>
                    <a:tc>
                      <a:txBody>
                        <a:bodyPr/>
                        <a:lstStyle/>
                        <a:p>
                          <a:pPr algn="ctr"/>
                          <a:r>
                            <a:rPr lang="en-US" dirty="0" smtClean="0"/>
                            <a:t>P</a:t>
                          </a:r>
                          <a:r>
                            <a:rPr lang="en-US" baseline="-25000" dirty="0" smtClean="0"/>
                            <a:t>1</a:t>
                          </a:r>
                          <a:r>
                            <a:rPr lang="en-US" dirty="0" smtClean="0"/>
                            <a:t>/P</a:t>
                          </a:r>
                          <a:r>
                            <a:rPr lang="en-US" baseline="-25000" dirty="0" smtClean="0"/>
                            <a:t>2</a:t>
                          </a:r>
                          <a:endParaRPr lang="en-US" baseline="-25000" dirty="0"/>
                        </a:p>
                      </a:txBody>
                      <a:tcPr/>
                    </a:tc>
                  </a:tr>
                  <a:tr h="370840">
                    <a:tc>
                      <a:txBody>
                        <a:bodyPr/>
                        <a:lstStyle/>
                        <a:p>
                          <a:r>
                            <a:rPr lang="en-US" b="1" baseline="0" dirty="0" smtClean="0">
                              <a:solidFill>
                                <a:srgbClr val="FF0000"/>
                              </a:solidFill>
                            </a:rPr>
                            <a:t>0</a:t>
                          </a:r>
                          <a:endParaRPr lang="en-US" b="1" baseline="0" dirty="0">
                            <a:solidFill>
                              <a:srgbClr val="FF0000"/>
                            </a:solidFill>
                          </a:endParaRPr>
                        </a:p>
                      </a:txBody>
                      <a:tcPr/>
                    </a:tc>
                    <a:tc>
                      <a:txBody>
                        <a:bodyPr/>
                        <a:lstStyle/>
                        <a:p>
                          <a:pPr algn="ctr"/>
                          <a:r>
                            <a:rPr lang="en-US" b="1" baseline="0" dirty="0" smtClean="0">
                              <a:solidFill>
                                <a:srgbClr val="FF0000"/>
                              </a:solidFill>
                            </a:rPr>
                            <a:t>1</a:t>
                          </a:r>
                          <a:endParaRPr lang="en-US" b="1" baseline="0" dirty="0">
                            <a:solidFill>
                              <a:srgbClr val="FF0000"/>
                            </a:solidFill>
                          </a:endParaRPr>
                        </a:p>
                      </a:txBody>
                      <a:tcPr/>
                    </a:tc>
                  </a:tr>
                  <a:tr h="370840">
                    <a:tc>
                      <a:txBody>
                        <a:bodyPr/>
                        <a:lstStyle/>
                        <a:p>
                          <a:r>
                            <a:rPr lang="en-US" b="1" dirty="0" smtClean="0"/>
                            <a:t>1</a:t>
                          </a:r>
                          <a:r>
                            <a:rPr lang="en-US" dirty="0" smtClean="0"/>
                            <a:t>=10-9</a:t>
                          </a:r>
                          <a:endParaRPr lang="en-US" dirty="0"/>
                        </a:p>
                      </a:txBody>
                      <a:tcPr/>
                    </a:tc>
                    <a:tc>
                      <a:txBody>
                        <a:bodyPr/>
                        <a:lstStyle/>
                        <a:p>
                          <a:pPr algn="ctr"/>
                          <a:r>
                            <a:rPr lang="en-US" dirty="0" smtClean="0"/>
                            <a:t>10/8=</a:t>
                          </a:r>
                          <a:r>
                            <a:rPr lang="en-US" b="1" dirty="0" smtClean="0"/>
                            <a:t>1.25</a:t>
                          </a:r>
                          <a:endParaRPr lang="en-US" b="1" dirty="0"/>
                        </a:p>
                      </a:txBody>
                      <a:tcPr/>
                    </a:tc>
                  </a:tr>
                  <a:tr h="370840">
                    <a:tc>
                      <a:txBody>
                        <a:bodyPr/>
                        <a:lstStyle/>
                        <a:p>
                          <a:r>
                            <a:rPr lang="en-US" b="1" dirty="0" smtClean="0"/>
                            <a:t>2</a:t>
                          </a:r>
                          <a:r>
                            <a:rPr lang="en-US" dirty="0" smtClean="0"/>
                            <a:t>=5-3</a:t>
                          </a:r>
                          <a:endParaRPr lang="en-US" dirty="0"/>
                        </a:p>
                      </a:txBody>
                      <a:tcPr/>
                    </a:tc>
                    <a:tc>
                      <a:txBody>
                        <a:bodyPr/>
                        <a:lstStyle/>
                        <a:p>
                          <a:pPr algn="ctr"/>
                          <a:r>
                            <a:rPr lang="en-US" dirty="0" smtClean="0"/>
                            <a:t>3.16/2=</a:t>
                          </a:r>
                          <a:r>
                            <a:rPr lang="en-US" b="1" dirty="0" smtClean="0"/>
                            <a:t>1.58</a:t>
                          </a:r>
                          <a:endParaRPr lang="en-US" b="1" dirty="0"/>
                        </a:p>
                      </a:txBody>
                      <a:tcPr/>
                    </a:tc>
                  </a:tr>
                  <a:tr h="370840">
                    <a:tc>
                      <a:txBody>
                        <a:bodyPr/>
                        <a:lstStyle/>
                        <a:p>
                          <a:r>
                            <a:rPr lang="en-US" b="1" baseline="0" dirty="0" smtClean="0">
                              <a:solidFill>
                                <a:srgbClr val="FF0000"/>
                              </a:solidFill>
                            </a:rPr>
                            <a:t>3</a:t>
                          </a:r>
                          <a:endParaRPr lang="en-US" b="1" baseline="0" dirty="0">
                            <a:solidFill>
                              <a:srgbClr val="FF0000"/>
                            </a:solidFill>
                          </a:endParaRPr>
                        </a:p>
                      </a:txBody>
                      <a:tcPr/>
                    </a:tc>
                    <a:tc>
                      <a:txBody>
                        <a:bodyPr/>
                        <a:lstStyle/>
                        <a:p>
                          <a:pPr algn="ctr"/>
                          <a:r>
                            <a:rPr lang="en-US" b="1" baseline="0" dirty="0" smtClean="0">
                              <a:solidFill>
                                <a:srgbClr val="FF0000"/>
                              </a:solidFill>
                            </a:rPr>
                            <a:t>2</a:t>
                          </a:r>
                          <a:endParaRPr lang="en-US" b="1" baseline="0" dirty="0">
                            <a:solidFill>
                              <a:srgbClr val="FF0000"/>
                            </a:solidFill>
                          </a:endParaRPr>
                        </a:p>
                      </a:txBody>
                      <a:tcPr/>
                    </a:tc>
                  </a:tr>
                  <a:tr h="370840">
                    <a:tc>
                      <a:txBody>
                        <a:bodyPr/>
                        <a:lstStyle/>
                        <a:p>
                          <a:r>
                            <a:rPr lang="en-US" b="1" dirty="0" smtClean="0"/>
                            <a:t>4</a:t>
                          </a:r>
                          <a:r>
                            <a:rPr lang="en-US" dirty="0" smtClean="0"/>
                            <a:t>=10-6</a:t>
                          </a:r>
                          <a:endParaRPr lang="en-US" dirty="0"/>
                        </a:p>
                      </a:txBody>
                      <a:tcPr/>
                    </a:tc>
                    <a:tc>
                      <a:txBody>
                        <a:bodyPr/>
                        <a:lstStyle/>
                        <a:p>
                          <a:pPr algn="ctr"/>
                          <a:r>
                            <a:rPr lang="en-US" dirty="0" smtClean="0"/>
                            <a:t>10/4=</a:t>
                          </a:r>
                          <a:r>
                            <a:rPr lang="en-US" b="1" dirty="0" smtClean="0"/>
                            <a:t>2.5</a:t>
                          </a:r>
                          <a:endParaRPr lang="en-US" b="1" dirty="0"/>
                        </a:p>
                      </a:txBody>
                      <a:tcPr/>
                    </a:tc>
                  </a:tr>
                  <a:tr h="370840">
                    <a:tc>
                      <a:txBody>
                        <a:bodyPr/>
                        <a:lstStyle/>
                        <a:p>
                          <a:r>
                            <a:rPr lang="en-US" b="1" baseline="0" dirty="0" smtClean="0">
                              <a:solidFill>
                                <a:srgbClr val="FF0000"/>
                              </a:solidFill>
                            </a:rPr>
                            <a:t>5</a:t>
                          </a:r>
                          <a:r>
                            <a:rPr lang="en-US" dirty="0" smtClean="0"/>
                            <a:t>=10/2</a:t>
                          </a:r>
                          <a:endParaRPr lang="en-US" dirty="0"/>
                        </a:p>
                      </a:txBody>
                      <a:tcPr/>
                    </a:tc>
                    <a:tc>
                      <a:txBody>
                        <a:bodyPr/>
                        <a:lstStyle/>
                        <a:p>
                          <a:pPr algn="ct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r>
                            <a:rPr lang="en-US" b="0" dirty="0" smtClean="0"/>
                            <a:t>=</a:t>
                          </a:r>
                          <a14:m>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10</m:t>
                                  </m:r>
                                </m:e>
                              </m:rad>
                            </m:oMath>
                          </a14:m>
                          <a:r>
                            <a:rPr lang="en-US" b="0" i="0" dirty="0" smtClean="0">
                              <a:latin typeface="+mn-lt"/>
                            </a:rPr>
                            <a:t>=</a:t>
                          </a:r>
                          <a:r>
                            <a:rPr lang="en-US" b="1" i="0" baseline="0" dirty="0" smtClean="0">
                              <a:solidFill>
                                <a:srgbClr val="FF0000"/>
                              </a:solidFill>
                              <a:latin typeface="+mn-lt"/>
                            </a:rPr>
                            <a:t>3.16</a:t>
                          </a:r>
                          <a:endParaRPr lang="en-US" b="1" i="0" baseline="0" dirty="0">
                            <a:solidFill>
                              <a:srgbClr val="FF0000"/>
                            </a:solidFill>
                            <a:latin typeface="+mn-lt"/>
                          </a:endParaRPr>
                        </a:p>
                      </a:txBody>
                      <a:tcPr/>
                    </a:tc>
                  </a:tr>
                  <a:tr h="370840">
                    <a:tc>
                      <a:txBody>
                        <a:bodyPr/>
                        <a:lstStyle/>
                        <a:p>
                          <a:r>
                            <a:rPr lang="en-US" b="1" dirty="0" smtClean="0"/>
                            <a:t>6</a:t>
                          </a:r>
                          <a:r>
                            <a:rPr lang="en-US" dirty="0" smtClean="0"/>
                            <a:t>=2*3</a:t>
                          </a:r>
                          <a:endParaRPr lang="en-US" dirty="0"/>
                        </a:p>
                      </a:txBody>
                      <a:tcPr/>
                    </a:tc>
                    <a:tc>
                      <a:txBody>
                        <a:bodyPr/>
                        <a:lstStyle/>
                        <a:p>
                          <a:pPr algn="ctr"/>
                          <a:r>
                            <a:rPr lang="en-US" dirty="0" smtClean="0"/>
                            <a:t>2</a:t>
                          </a:r>
                          <a:r>
                            <a:rPr lang="en-US" baseline="30000" dirty="0" smtClean="0"/>
                            <a:t>2</a:t>
                          </a:r>
                          <a:r>
                            <a:rPr lang="en-US" dirty="0" smtClean="0"/>
                            <a:t>=</a:t>
                          </a:r>
                          <a:r>
                            <a:rPr lang="en-US" b="1" dirty="0" smtClean="0"/>
                            <a:t>4</a:t>
                          </a:r>
                          <a:endParaRPr lang="en-US" b="1" dirty="0"/>
                        </a:p>
                      </a:txBody>
                      <a:tcPr/>
                    </a:tc>
                  </a:tr>
                  <a:tr h="370840">
                    <a:tc>
                      <a:txBody>
                        <a:bodyPr/>
                        <a:lstStyle/>
                        <a:p>
                          <a:r>
                            <a:rPr lang="en-US" b="1" dirty="0" smtClean="0"/>
                            <a:t>7</a:t>
                          </a:r>
                          <a:r>
                            <a:rPr lang="en-US" dirty="0" smtClean="0"/>
                            <a:t>=10-3</a:t>
                          </a:r>
                          <a:endParaRPr lang="en-US" dirty="0"/>
                        </a:p>
                      </a:txBody>
                      <a:tcPr/>
                    </a:tc>
                    <a:tc>
                      <a:txBody>
                        <a:bodyPr/>
                        <a:lstStyle/>
                        <a:p>
                          <a:pPr algn="ctr"/>
                          <a:r>
                            <a:rPr lang="en-US" dirty="0" smtClean="0"/>
                            <a:t>10/2=</a:t>
                          </a:r>
                          <a:r>
                            <a:rPr lang="en-US" b="1" dirty="0" smtClean="0"/>
                            <a:t>5</a:t>
                          </a:r>
                          <a:endParaRPr lang="en-US" b="1" dirty="0"/>
                        </a:p>
                      </a:txBody>
                      <a:tcPr/>
                    </a:tc>
                  </a:tr>
                  <a:tr h="370840">
                    <a:tc>
                      <a:txBody>
                        <a:bodyPr/>
                        <a:lstStyle/>
                        <a:p>
                          <a:r>
                            <a:rPr lang="en-US" b="1" dirty="0" smtClean="0"/>
                            <a:t>8</a:t>
                          </a:r>
                          <a:r>
                            <a:rPr lang="en-US" dirty="0" smtClean="0"/>
                            <a:t>=5+3</a:t>
                          </a:r>
                          <a:endParaRPr lang="en-US" dirty="0"/>
                        </a:p>
                      </a:txBody>
                      <a:tcPr/>
                    </a:tc>
                    <a:tc>
                      <a:txBody>
                        <a:bodyPr/>
                        <a:lstStyle/>
                        <a:p>
                          <a:pPr algn="ctr"/>
                          <a:r>
                            <a:rPr lang="en-US" dirty="0" smtClean="0"/>
                            <a:t>3.16*2=</a:t>
                          </a:r>
                          <a:r>
                            <a:rPr lang="en-US" b="1" dirty="0" smtClean="0"/>
                            <a:t>6.32</a:t>
                          </a:r>
                          <a:endParaRPr lang="en-US" b="1" dirty="0"/>
                        </a:p>
                      </a:txBody>
                      <a:tcPr/>
                    </a:tc>
                  </a:tr>
                  <a:tr h="370840">
                    <a:tc>
                      <a:txBody>
                        <a:bodyPr/>
                        <a:lstStyle/>
                        <a:p>
                          <a:r>
                            <a:rPr lang="en-US" b="1" dirty="0" smtClean="0"/>
                            <a:t>9</a:t>
                          </a:r>
                          <a:r>
                            <a:rPr lang="en-US" dirty="0" smtClean="0"/>
                            <a:t>=3*3</a:t>
                          </a:r>
                          <a:endParaRPr lang="en-US" dirty="0"/>
                        </a:p>
                      </a:txBody>
                      <a:tcPr/>
                    </a:tc>
                    <a:tc>
                      <a:txBody>
                        <a:bodyPr/>
                        <a:lstStyle/>
                        <a:p>
                          <a:pPr algn="ctr"/>
                          <a:r>
                            <a:rPr lang="en-US" dirty="0" smtClean="0"/>
                            <a:t>2</a:t>
                          </a:r>
                          <a:r>
                            <a:rPr lang="en-US" baseline="30000" dirty="0" smtClean="0"/>
                            <a:t>3</a:t>
                          </a:r>
                          <a:r>
                            <a:rPr lang="en-US" dirty="0" smtClean="0"/>
                            <a:t>=</a:t>
                          </a:r>
                          <a:r>
                            <a:rPr lang="en-US" b="1" dirty="0" smtClean="0"/>
                            <a:t>8</a:t>
                          </a:r>
                          <a:endParaRPr lang="en-US" b="1" dirty="0"/>
                        </a:p>
                      </a:txBody>
                      <a:tcPr/>
                    </a:tc>
                  </a:tr>
                  <a:tr h="370840">
                    <a:tc>
                      <a:txBody>
                        <a:bodyPr/>
                        <a:lstStyle/>
                        <a:p>
                          <a:r>
                            <a:rPr lang="en-US" b="1" baseline="0" dirty="0" smtClean="0">
                              <a:solidFill>
                                <a:srgbClr val="FF0000"/>
                              </a:solidFill>
                            </a:rPr>
                            <a:t>10</a:t>
                          </a:r>
                          <a:endParaRPr lang="en-US" b="1" baseline="0" dirty="0">
                            <a:solidFill>
                              <a:srgbClr val="FF0000"/>
                            </a:solidFill>
                          </a:endParaRPr>
                        </a:p>
                      </a:txBody>
                      <a:tcPr/>
                    </a:tc>
                    <a:tc>
                      <a:txBody>
                        <a:bodyPr/>
                        <a:lstStyle/>
                        <a:p>
                          <a:pPr algn="ctr"/>
                          <a:r>
                            <a:rPr lang="en-US" b="1" baseline="0" dirty="0" smtClean="0">
                              <a:solidFill>
                                <a:srgbClr val="FF0000"/>
                              </a:solidFill>
                            </a:rPr>
                            <a:t>10</a:t>
                          </a:r>
                          <a:endParaRPr lang="en-US" b="1" baseline="0" dirty="0">
                            <a:solidFill>
                              <a:srgbClr val="FF0000"/>
                            </a:solidFill>
                          </a:endParaRPr>
                        </a:p>
                      </a:txBody>
                      <a:tcPr/>
                    </a:tc>
                  </a:tr>
                  <a:tr h="370840">
                    <a:tc>
                      <a:txBody>
                        <a:bodyPr/>
                        <a:lstStyle/>
                        <a:p>
                          <a:r>
                            <a:rPr lang="en-US" b="1" baseline="0" dirty="0" smtClean="0">
                              <a:solidFill>
                                <a:schemeClr val="tx1"/>
                              </a:solidFill>
                            </a:rPr>
                            <a:t>-7</a:t>
                          </a:r>
                          <a:r>
                            <a:rPr lang="en-US" b="0" baseline="0" dirty="0" smtClean="0">
                              <a:solidFill>
                                <a:schemeClr val="tx1"/>
                              </a:solidFill>
                            </a:rPr>
                            <a:t>=3-10</a:t>
                          </a:r>
                          <a:endParaRPr lang="en-US" b="0" baseline="0" dirty="0">
                            <a:solidFill>
                              <a:schemeClr val="tx1"/>
                            </a:solidFill>
                          </a:endParaRPr>
                        </a:p>
                      </a:txBody>
                      <a:tcPr/>
                    </a:tc>
                    <a:tc>
                      <a:txBody>
                        <a:bodyPr/>
                        <a:lstStyle/>
                        <a:p>
                          <a:pPr algn="ctr"/>
                          <a:r>
                            <a:rPr lang="en-US" b="0" baseline="0" dirty="0" smtClean="0">
                              <a:solidFill>
                                <a:schemeClr val="tx1"/>
                              </a:solidFill>
                            </a:rPr>
                            <a:t>2/10=</a:t>
                          </a:r>
                          <a:r>
                            <a:rPr lang="en-US" b="1" baseline="0" dirty="0" smtClean="0">
                              <a:solidFill>
                                <a:schemeClr val="tx1"/>
                              </a:solidFill>
                            </a:rPr>
                            <a:t>0.2</a:t>
                          </a:r>
                          <a:endParaRPr lang="en-US" b="1" baseline="0" dirty="0">
                            <a:solidFill>
                              <a:schemeClr val="tx1"/>
                            </a:solidFill>
                          </a:endParaRPr>
                        </a:p>
                      </a:txBody>
                      <a:tcPr/>
                    </a:tc>
                  </a:tr>
                </a:tbl>
              </a:graphicData>
            </a:graphic>
          </p:graphicFrame>
        </mc:Choice>
        <mc:Fallback xmlns="">
          <p:graphicFrame>
            <p:nvGraphicFramePr>
              <p:cNvPr id="7" name="Table 6"/>
              <p:cNvGraphicFramePr>
                <a:graphicFrameLocks noGrp="1"/>
              </p:cNvGraphicFramePr>
              <p:nvPr>
                <p:extLst/>
              </p:nvPr>
            </p:nvGraphicFramePr>
            <p:xfrm>
              <a:off x="5004047" y="1772816"/>
              <a:ext cx="3960440" cy="4841685"/>
            </p:xfrm>
            <a:graphic>
              <a:graphicData uri="http://schemas.openxmlformats.org/drawingml/2006/table">
                <a:tbl>
                  <a:tblPr firstRow="1" bandRow="1">
                    <a:tableStyleId>{5C22544A-7EE6-4342-B048-85BDC9FD1C3A}</a:tableStyleId>
                  </a:tblPr>
                  <a:tblGrid>
                    <a:gridCol w="1514374"/>
                    <a:gridCol w="2446066"/>
                  </a:tblGrid>
                  <a:tr h="370840">
                    <a:tc>
                      <a:txBody>
                        <a:bodyPr/>
                        <a:lstStyle/>
                        <a:p>
                          <a:pPr algn="ctr"/>
                          <a:r>
                            <a:rPr lang="en-US" dirty="0" smtClean="0"/>
                            <a:t>dB</a:t>
                          </a:r>
                          <a:endParaRPr lang="en-US" dirty="0"/>
                        </a:p>
                      </a:txBody>
                      <a:tcPr/>
                    </a:tc>
                    <a:tc>
                      <a:txBody>
                        <a:bodyPr/>
                        <a:lstStyle/>
                        <a:p>
                          <a:pPr algn="ctr"/>
                          <a:r>
                            <a:rPr lang="en-US" dirty="0" smtClean="0"/>
                            <a:t>P</a:t>
                          </a:r>
                          <a:r>
                            <a:rPr lang="en-US" baseline="-25000" dirty="0" smtClean="0"/>
                            <a:t>1</a:t>
                          </a:r>
                          <a:r>
                            <a:rPr lang="en-US" dirty="0" smtClean="0"/>
                            <a:t>/P</a:t>
                          </a:r>
                          <a:r>
                            <a:rPr lang="en-US" baseline="-25000" dirty="0" smtClean="0"/>
                            <a:t>2</a:t>
                          </a:r>
                          <a:endParaRPr lang="en-US" baseline="-25000" dirty="0"/>
                        </a:p>
                      </a:txBody>
                      <a:tcPr/>
                    </a:tc>
                  </a:tr>
                  <a:tr h="370840">
                    <a:tc>
                      <a:txBody>
                        <a:bodyPr/>
                        <a:lstStyle/>
                        <a:p>
                          <a:r>
                            <a:rPr lang="en-US" b="1" baseline="0" dirty="0" smtClean="0">
                              <a:solidFill>
                                <a:srgbClr val="FF0000"/>
                              </a:solidFill>
                            </a:rPr>
                            <a:t>0</a:t>
                          </a:r>
                          <a:endParaRPr lang="en-US" b="1" baseline="0" dirty="0">
                            <a:solidFill>
                              <a:srgbClr val="FF0000"/>
                            </a:solidFill>
                          </a:endParaRPr>
                        </a:p>
                      </a:txBody>
                      <a:tcPr/>
                    </a:tc>
                    <a:tc>
                      <a:txBody>
                        <a:bodyPr/>
                        <a:lstStyle/>
                        <a:p>
                          <a:pPr algn="ctr"/>
                          <a:r>
                            <a:rPr lang="en-US" b="1" baseline="0" dirty="0" smtClean="0">
                              <a:solidFill>
                                <a:srgbClr val="FF0000"/>
                              </a:solidFill>
                            </a:rPr>
                            <a:t>1</a:t>
                          </a:r>
                          <a:endParaRPr lang="en-US" b="1" baseline="0" dirty="0">
                            <a:solidFill>
                              <a:srgbClr val="FF0000"/>
                            </a:solidFill>
                          </a:endParaRPr>
                        </a:p>
                      </a:txBody>
                      <a:tcPr/>
                    </a:tc>
                  </a:tr>
                  <a:tr h="370840">
                    <a:tc>
                      <a:txBody>
                        <a:bodyPr/>
                        <a:lstStyle/>
                        <a:p>
                          <a:r>
                            <a:rPr lang="en-US" b="1" dirty="0" smtClean="0"/>
                            <a:t>1</a:t>
                          </a:r>
                          <a:r>
                            <a:rPr lang="en-US" dirty="0" smtClean="0"/>
                            <a:t>=10-9</a:t>
                          </a:r>
                          <a:endParaRPr lang="en-US" dirty="0"/>
                        </a:p>
                      </a:txBody>
                      <a:tcPr/>
                    </a:tc>
                    <a:tc>
                      <a:txBody>
                        <a:bodyPr/>
                        <a:lstStyle/>
                        <a:p>
                          <a:pPr algn="ctr"/>
                          <a:r>
                            <a:rPr lang="en-US" dirty="0" smtClean="0"/>
                            <a:t>10/8=</a:t>
                          </a:r>
                          <a:r>
                            <a:rPr lang="en-US" b="1" dirty="0" smtClean="0"/>
                            <a:t>1.25</a:t>
                          </a:r>
                          <a:endParaRPr lang="en-US" b="1" dirty="0"/>
                        </a:p>
                      </a:txBody>
                      <a:tcPr/>
                    </a:tc>
                  </a:tr>
                  <a:tr h="370840">
                    <a:tc>
                      <a:txBody>
                        <a:bodyPr/>
                        <a:lstStyle/>
                        <a:p>
                          <a:r>
                            <a:rPr lang="en-US" b="1" dirty="0" smtClean="0"/>
                            <a:t>2</a:t>
                          </a:r>
                          <a:r>
                            <a:rPr lang="en-US" dirty="0" smtClean="0"/>
                            <a:t>=5-3</a:t>
                          </a:r>
                          <a:endParaRPr lang="en-US" dirty="0"/>
                        </a:p>
                      </a:txBody>
                      <a:tcPr/>
                    </a:tc>
                    <a:tc>
                      <a:txBody>
                        <a:bodyPr/>
                        <a:lstStyle/>
                        <a:p>
                          <a:pPr algn="ctr"/>
                          <a:r>
                            <a:rPr lang="en-US" dirty="0" smtClean="0"/>
                            <a:t>3.16/2=</a:t>
                          </a:r>
                          <a:r>
                            <a:rPr lang="en-US" b="1" dirty="0" smtClean="0"/>
                            <a:t>1.58</a:t>
                          </a:r>
                          <a:endParaRPr lang="en-US" b="1" dirty="0"/>
                        </a:p>
                      </a:txBody>
                      <a:tcPr/>
                    </a:tc>
                  </a:tr>
                  <a:tr h="370840">
                    <a:tc>
                      <a:txBody>
                        <a:bodyPr/>
                        <a:lstStyle/>
                        <a:p>
                          <a:r>
                            <a:rPr lang="en-US" b="1" baseline="0" dirty="0" smtClean="0">
                              <a:solidFill>
                                <a:srgbClr val="FF0000"/>
                              </a:solidFill>
                            </a:rPr>
                            <a:t>3</a:t>
                          </a:r>
                          <a:endParaRPr lang="en-US" b="1" baseline="0" dirty="0">
                            <a:solidFill>
                              <a:srgbClr val="FF0000"/>
                            </a:solidFill>
                          </a:endParaRPr>
                        </a:p>
                      </a:txBody>
                      <a:tcPr/>
                    </a:tc>
                    <a:tc>
                      <a:txBody>
                        <a:bodyPr/>
                        <a:lstStyle/>
                        <a:p>
                          <a:pPr algn="ctr"/>
                          <a:r>
                            <a:rPr lang="en-US" b="1" baseline="0" dirty="0" smtClean="0">
                              <a:solidFill>
                                <a:srgbClr val="FF0000"/>
                              </a:solidFill>
                            </a:rPr>
                            <a:t>2</a:t>
                          </a:r>
                          <a:endParaRPr lang="en-US" b="1" baseline="0" dirty="0">
                            <a:solidFill>
                              <a:srgbClr val="FF0000"/>
                            </a:solidFill>
                          </a:endParaRPr>
                        </a:p>
                      </a:txBody>
                      <a:tcPr/>
                    </a:tc>
                  </a:tr>
                  <a:tr h="370840">
                    <a:tc>
                      <a:txBody>
                        <a:bodyPr/>
                        <a:lstStyle/>
                        <a:p>
                          <a:r>
                            <a:rPr lang="en-US" b="1" dirty="0" smtClean="0"/>
                            <a:t>4</a:t>
                          </a:r>
                          <a:r>
                            <a:rPr lang="en-US" dirty="0" smtClean="0"/>
                            <a:t>=10-6</a:t>
                          </a:r>
                          <a:endParaRPr lang="en-US" dirty="0"/>
                        </a:p>
                      </a:txBody>
                      <a:tcPr/>
                    </a:tc>
                    <a:tc>
                      <a:txBody>
                        <a:bodyPr/>
                        <a:lstStyle/>
                        <a:p>
                          <a:pPr algn="ctr"/>
                          <a:r>
                            <a:rPr lang="en-US" dirty="0" smtClean="0"/>
                            <a:t>10/4=</a:t>
                          </a:r>
                          <a:r>
                            <a:rPr lang="en-US" b="1" dirty="0" smtClean="0"/>
                            <a:t>2.5</a:t>
                          </a:r>
                          <a:endParaRPr lang="en-US" b="1" dirty="0"/>
                        </a:p>
                      </a:txBody>
                      <a:tcPr/>
                    </a:tc>
                  </a:tr>
                  <a:tr h="391605">
                    <a:tc>
                      <a:txBody>
                        <a:bodyPr/>
                        <a:lstStyle/>
                        <a:p>
                          <a:r>
                            <a:rPr lang="en-US" b="1" baseline="0" dirty="0" smtClean="0">
                              <a:solidFill>
                                <a:srgbClr val="FF0000"/>
                              </a:solidFill>
                            </a:rPr>
                            <a:t>5</a:t>
                          </a:r>
                          <a:r>
                            <a:rPr lang="en-US" dirty="0" smtClean="0"/>
                            <a:t>=10/2</a:t>
                          </a:r>
                          <a:endParaRPr lang="en-US" dirty="0"/>
                        </a:p>
                      </a:txBody>
                      <a:tcPr/>
                    </a:tc>
                    <a:tc>
                      <a:txBody>
                        <a:bodyPr/>
                        <a:lstStyle/>
                        <a:p>
                          <a:endParaRPr lang="en-US"/>
                        </a:p>
                      </a:txBody>
                      <a:tcPr>
                        <a:blipFill rotWithShape="0">
                          <a:blip r:embed="rId4"/>
                          <a:stretch>
                            <a:fillRect l="-62189" t="-579688" r="-995" b="-593750"/>
                          </a:stretch>
                        </a:blipFill>
                      </a:tcPr>
                    </a:tc>
                  </a:tr>
                  <a:tr h="370840">
                    <a:tc>
                      <a:txBody>
                        <a:bodyPr/>
                        <a:lstStyle/>
                        <a:p>
                          <a:r>
                            <a:rPr lang="en-US" b="1" dirty="0" smtClean="0"/>
                            <a:t>6</a:t>
                          </a:r>
                          <a:r>
                            <a:rPr lang="en-US" dirty="0" smtClean="0"/>
                            <a:t>=2*3</a:t>
                          </a:r>
                          <a:endParaRPr lang="en-US" dirty="0"/>
                        </a:p>
                      </a:txBody>
                      <a:tcPr/>
                    </a:tc>
                    <a:tc>
                      <a:txBody>
                        <a:bodyPr/>
                        <a:lstStyle/>
                        <a:p>
                          <a:pPr algn="ctr"/>
                          <a:r>
                            <a:rPr lang="en-US" dirty="0" smtClean="0"/>
                            <a:t>2</a:t>
                          </a:r>
                          <a:r>
                            <a:rPr lang="en-US" baseline="30000" dirty="0" smtClean="0"/>
                            <a:t>2</a:t>
                          </a:r>
                          <a:r>
                            <a:rPr lang="en-US" dirty="0" smtClean="0"/>
                            <a:t>=</a:t>
                          </a:r>
                          <a:r>
                            <a:rPr lang="en-US" b="1" dirty="0" smtClean="0"/>
                            <a:t>4</a:t>
                          </a:r>
                          <a:endParaRPr lang="en-US" b="1" dirty="0"/>
                        </a:p>
                      </a:txBody>
                      <a:tcPr/>
                    </a:tc>
                  </a:tr>
                  <a:tr h="370840">
                    <a:tc>
                      <a:txBody>
                        <a:bodyPr/>
                        <a:lstStyle/>
                        <a:p>
                          <a:r>
                            <a:rPr lang="en-US" b="1" dirty="0" smtClean="0"/>
                            <a:t>7</a:t>
                          </a:r>
                          <a:r>
                            <a:rPr lang="en-US" dirty="0" smtClean="0"/>
                            <a:t>=10-3</a:t>
                          </a:r>
                          <a:endParaRPr lang="en-US" dirty="0"/>
                        </a:p>
                      </a:txBody>
                      <a:tcPr/>
                    </a:tc>
                    <a:tc>
                      <a:txBody>
                        <a:bodyPr/>
                        <a:lstStyle/>
                        <a:p>
                          <a:pPr algn="ctr"/>
                          <a:r>
                            <a:rPr lang="en-US" dirty="0" smtClean="0"/>
                            <a:t>10/2=</a:t>
                          </a:r>
                          <a:r>
                            <a:rPr lang="en-US" b="1" dirty="0" smtClean="0"/>
                            <a:t>5</a:t>
                          </a:r>
                          <a:endParaRPr lang="en-US" b="1" dirty="0"/>
                        </a:p>
                      </a:txBody>
                      <a:tcPr/>
                    </a:tc>
                  </a:tr>
                  <a:tr h="370840">
                    <a:tc>
                      <a:txBody>
                        <a:bodyPr/>
                        <a:lstStyle/>
                        <a:p>
                          <a:r>
                            <a:rPr lang="en-US" b="1" dirty="0" smtClean="0"/>
                            <a:t>8</a:t>
                          </a:r>
                          <a:r>
                            <a:rPr lang="en-US" dirty="0" smtClean="0"/>
                            <a:t>=5+3</a:t>
                          </a:r>
                          <a:endParaRPr lang="en-US" dirty="0"/>
                        </a:p>
                      </a:txBody>
                      <a:tcPr/>
                    </a:tc>
                    <a:tc>
                      <a:txBody>
                        <a:bodyPr/>
                        <a:lstStyle/>
                        <a:p>
                          <a:pPr algn="ctr"/>
                          <a:r>
                            <a:rPr lang="en-US" dirty="0" smtClean="0"/>
                            <a:t>3.16*2=</a:t>
                          </a:r>
                          <a:r>
                            <a:rPr lang="en-US" b="1" dirty="0" smtClean="0"/>
                            <a:t>6.32</a:t>
                          </a:r>
                          <a:endParaRPr lang="en-US" b="1" dirty="0"/>
                        </a:p>
                      </a:txBody>
                      <a:tcPr/>
                    </a:tc>
                  </a:tr>
                  <a:tr h="370840">
                    <a:tc>
                      <a:txBody>
                        <a:bodyPr/>
                        <a:lstStyle/>
                        <a:p>
                          <a:r>
                            <a:rPr lang="en-US" b="1" dirty="0" smtClean="0"/>
                            <a:t>9</a:t>
                          </a:r>
                          <a:r>
                            <a:rPr lang="en-US" dirty="0" smtClean="0"/>
                            <a:t>=3*3</a:t>
                          </a:r>
                          <a:endParaRPr lang="en-US" dirty="0"/>
                        </a:p>
                      </a:txBody>
                      <a:tcPr/>
                    </a:tc>
                    <a:tc>
                      <a:txBody>
                        <a:bodyPr/>
                        <a:lstStyle/>
                        <a:p>
                          <a:pPr algn="ctr"/>
                          <a:r>
                            <a:rPr lang="en-US" dirty="0" smtClean="0"/>
                            <a:t>2</a:t>
                          </a:r>
                          <a:r>
                            <a:rPr lang="en-US" baseline="30000" dirty="0" smtClean="0"/>
                            <a:t>3</a:t>
                          </a:r>
                          <a:r>
                            <a:rPr lang="en-US" dirty="0" smtClean="0"/>
                            <a:t>=</a:t>
                          </a:r>
                          <a:r>
                            <a:rPr lang="en-US" b="1" dirty="0" smtClean="0"/>
                            <a:t>8</a:t>
                          </a:r>
                          <a:endParaRPr lang="en-US" b="1" dirty="0"/>
                        </a:p>
                      </a:txBody>
                      <a:tcPr/>
                    </a:tc>
                  </a:tr>
                  <a:tr h="370840">
                    <a:tc>
                      <a:txBody>
                        <a:bodyPr/>
                        <a:lstStyle/>
                        <a:p>
                          <a:r>
                            <a:rPr lang="en-US" b="1" baseline="0" dirty="0" smtClean="0">
                              <a:solidFill>
                                <a:srgbClr val="FF0000"/>
                              </a:solidFill>
                            </a:rPr>
                            <a:t>10</a:t>
                          </a:r>
                          <a:endParaRPr lang="en-US" b="1" baseline="0" dirty="0">
                            <a:solidFill>
                              <a:srgbClr val="FF0000"/>
                            </a:solidFill>
                          </a:endParaRPr>
                        </a:p>
                      </a:txBody>
                      <a:tcPr/>
                    </a:tc>
                    <a:tc>
                      <a:txBody>
                        <a:bodyPr/>
                        <a:lstStyle/>
                        <a:p>
                          <a:pPr algn="ctr"/>
                          <a:r>
                            <a:rPr lang="en-US" b="1" baseline="0" dirty="0" smtClean="0">
                              <a:solidFill>
                                <a:srgbClr val="FF0000"/>
                              </a:solidFill>
                            </a:rPr>
                            <a:t>10</a:t>
                          </a:r>
                          <a:endParaRPr lang="en-US" b="1" baseline="0" dirty="0">
                            <a:solidFill>
                              <a:srgbClr val="FF0000"/>
                            </a:solidFill>
                          </a:endParaRPr>
                        </a:p>
                      </a:txBody>
                      <a:tcPr/>
                    </a:tc>
                  </a:tr>
                  <a:tr h="370840">
                    <a:tc>
                      <a:txBody>
                        <a:bodyPr/>
                        <a:lstStyle/>
                        <a:p>
                          <a:r>
                            <a:rPr lang="en-US" b="1" baseline="0" dirty="0" smtClean="0">
                              <a:solidFill>
                                <a:schemeClr val="tx1"/>
                              </a:solidFill>
                            </a:rPr>
                            <a:t>-7</a:t>
                          </a:r>
                          <a:r>
                            <a:rPr lang="en-US" b="0" baseline="0" dirty="0" smtClean="0">
                              <a:solidFill>
                                <a:schemeClr val="tx1"/>
                              </a:solidFill>
                            </a:rPr>
                            <a:t>=3-10</a:t>
                          </a:r>
                          <a:endParaRPr lang="en-US" b="0" baseline="0" dirty="0">
                            <a:solidFill>
                              <a:schemeClr val="tx1"/>
                            </a:solidFill>
                          </a:endParaRPr>
                        </a:p>
                      </a:txBody>
                      <a:tcPr/>
                    </a:tc>
                    <a:tc>
                      <a:txBody>
                        <a:bodyPr/>
                        <a:lstStyle/>
                        <a:p>
                          <a:pPr algn="ctr"/>
                          <a:r>
                            <a:rPr lang="en-US" b="0" baseline="0" dirty="0" smtClean="0">
                              <a:solidFill>
                                <a:schemeClr val="tx1"/>
                              </a:solidFill>
                            </a:rPr>
                            <a:t>2/10=</a:t>
                          </a:r>
                          <a:r>
                            <a:rPr lang="en-US" b="1" baseline="0" dirty="0" smtClean="0">
                              <a:solidFill>
                                <a:schemeClr val="tx1"/>
                              </a:solidFill>
                            </a:rPr>
                            <a:t>0.2</a:t>
                          </a:r>
                          <a:endParaRPr lang="en-US" b="1" baseline="0" dirty="0">
                            <a:solidFill>
                              <a:schemeClr val="tx1"/>
                            </a:solidFill>
                          </a:endParaRPr>
                        </a:p>
                      </a:txBody>
                      <a:tcPr/>
                    </a:tc>
                  </a:tr>
                </a:tbl>
              </a:graphicData>
            </a:graphic>
          </p:graphicFrame>
        </mc:Fallback>
      </mc:AlternateContent>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9" name="Object 8"/>
          <p:cNvGraphicFramePr>
            <a:graphicFrameLocks noChangeAspect="1"/>
          </p:cNvGraphicFramePr>
          <p:nvPr>
            <p:extLst/>
          </p:nvPr>
        </p:nvGraphicFramePr>
        <p:xfrm>
          <a:off x="1115616" y="2996952"/>
          <a:ext cx="1831817" cy="748655"/>
        </p:xfrm>
        <a:graphic>
          <a:graphicData uri="http://schemas.openxmlformats.org/presentationml/2006/ole">
            <mc:AlternateContent xmlns:mc="http://schemas.openxmlformats.org/markup-compatibility/2006">
              <mc:Choice xmlns:v="urn:schemas-microsoft-com:vml" Requires="v">
                <p:oleObj spid="_x0000_s4128" name="Equation" r:id="rId5" imgW="1079032" imgH="444307" progId="Equation.3">
                  <p:embed/>
                </p:oleObj>
              </mc:Choice>
              <mc:Fallback>
                <p:oleObj name="Equation" r:id="rId5" imgW="1079032"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996952"/>
                        <a:ext cx="1831817" cy="748655"/>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1" name="Object 10"/>
          <p:cNvGraphicFramePr>
            <a:graphicFrameLocks noChangeAspect="1"/>
          </p:cNvGraphicFramePr>
          <p:nvPr>
            <p:extLst/>
          </p:nvPr>
        </p:nvGraphicFramePr>
        <p:xfrm>
          <a:off x="971599" y="4437112"/>
          <a:ext cx="2662368" cy="356114"/>
        </p:xfrm>
        <a:graphic>
          <a:graphicData uri="http://schemas.openxmlformats.org/presentationml/2006/ole">
            <mc:AlternateContent xmlns:mc="http://schemas.openxmlformats.org/markup-compatibility/2006">
              <mc:Choice xmlns:v="urn:schemas-microsoft-com:vml" Requires="v">
                <p:oleObj spid="_x0000_s4129" name="Equation" r:id="rId7" imgW="1473200" imgH="203200" progId="Equation.3">
                  <p:embed/>
                </p:oleObj>
              </mc:Choice>
              <mc:Fallback>
                <p:oleObj name="Equation" r:id="rId7" imgW="14732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99" y="4437112"/>
                        <a:ext cx="2662368" cy="356114"/>
                      </a:xfrm>
                      <a:prstGeom prst="rect">
                        <a:avLst/>
                      </a:prstGeom>
                      <a:noFill/>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3" name="Object 12"/>
          <p:cNvGraphicFramePr>
            <a:graphicFrameLocks noChangeAspect="1"/>
          </p:cNvGraphicFramePr>
          <p:nvPr>
            <p:extLst/>
          </p:nvPr>
        </p:nvGraphicFramePr>
        <p:xfrm>
          <a:off x="971600" y="4960150"/>
          <a:ext cx="2455860" cy="364418"/>
        </p:xfrm>
        <a:graphic>
          <a:graphicData uri="http://schemas.openxmlformats.org/presentationml/2006/ole">
            <mc:AlternateContent xmlns:mc="http://schemas.openxmlformats.org/markup-compatibility/2006">
              <mc:Choice xmlns:v="urn:schemas-microsoft-com:vml" Requires="v">
                <p:oleObj spid="_x0000_s4130" name="Equation" r:id="rId9" imgW="1447172" imgH="215806" progId="Equation.3">
                  <p:embed/>
                </p:oleObj>
              </mc:Choice>
              <mc:Fallback>
                <p:oleObj name="Equation" r:id="rId9" imgW="1447172"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960150"/>
                        <a:ext cx="2455860" cy="364418"/>
                      </a:xfrm>
                      <a:prstGeom prst="rect">
                        <a:avLst/>
                      </a:prstGeom>
                      <a:noFill/>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5" name="Object 14"/>
          <p:cNvGraphicFramePr>
            <a:graphicFrameLocks noChangeAspect="1"/>
          </p:cNvGraphicFramePr>
          <p:nvPr>
            <p:extLst/>
          </p:nvPr>
        </p:nvGraphicFramePr>
        <p:xfrm>
          <a:off x="185738" y="5424488"/>
          <a:ext cx="1860550" cy="400050"/>
        </p:xfrm>
        <a:graphic>
          <a:graphicData uri="http://schemas.openxmlformats.org/presentationml/2006/ole">
            <mc:AlternateContent xmlns:mc="http://schemas.openxmlformats.org/markup-compatibility/2006">
              <mc:Choice xmlns:v="urn:schemas-microsoft-com:vml" Requires="v">
                <p:oleObj spid="_x0000_s4131" name="Equation" r:id="rId11" imgW="1041120" imgH="228600" progId="Equation.3">
                  <p:embed/>
                </p:oleObj>
              </mc:Choice>
              <mc:Fallback>
                <p:oleObj name="Equation" r:id="rId11" imgW="1041120" imgH="228600" progId="Equation.3">
                  <p:embed/>
                  <p:pic>
                    <p:nvPicPr>
                      <p:cNvPr id="0" name=""/>
                      <p:cNvPicPr>
                        <a:picLocks noChangeAspect="1" noChangeArrowheads="1"/>
                      </p:cNvPicPr>
                      <p:nvPr/>
                    </p:nvPicPr>
                    <p:blipFill>
                      <a:blip r:embed="rId12"/>
                      <a:srcRect/>
                      <a:stretch>
                        <a:fillRect/>
                      </a:stretch>
                    </p:blipFill>
                    <p:spPr bwMode="auto">
                      <a:xfrm>
                        <a:off x="185738" y="5424488"/>
                        <a:ext cx="1860550" cy="400050"/>
                      </a:xfrm>
                      <a:prstGeom prst="rect">
                        <a:avLst/>
                      </a:prstGeom>
                      <a:noFill/>
                    </p:spPr>
                  </p:pic>
                </p:oleObj>
              </mc:Fallback>
            </mc:AlternateContent>
          </a:graphicData>
        </a:graphic>
      </p:graphicFrame>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7" name="Object 16"/>
          <p:cNvGraphicFramePr>
            <a:graphicFrameLocks noChangeAspect="1"/>
          </p:cNvGraphicFramePr>
          <p:nvPr>
            <p:extLst/>
          </p:nvPr>
        </p:nvGraphicFramePr>
        <p:xfrm>
          <a:off x="953432" y="5924818"/>
          <a:ext cx="1818368" cy="677755"/>
        </p:xfrm>
        <a:graphic>
          <a:graphicData uri="http://schemas.openxmlformats.org/presentationml/2006/ole">
            <mc:AlternateContent xmlns:mc="http://schemas.openxmlformats.org/markup-compatibility/2006">
              <mc:Choice xmlns:v="urn:schemas-microsoft-com:vml" Requires="v">
                <p:oleObj spid="_x0000_s4132" name="Equation" r:id="rId13" imgW="1028254" imgH="393529" progId="Equation.3">
                  <p:embed/>
                </p:oleObj>
              </mc:Choice>
              <mc:Fallback>
                <p:oleObj name="Equation" r:id="rId13" imgW="1028254"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3432" y="5924818"/>
                        <a:ext cx="1818368" cy="677755"/>
                      </a:xfrm>
                      <a:prstGeom prst="rect">
                        <a:avLst/>
                      </a:prstGeom>
                      <a:noFill/>
                    </p:spPr>
                  </p:pic>
                </p:oleObj>
              </mc:Fallback>
            </mc:AlternateContent>
          </a:graphicData>
        </a:graphic>
      </p:graphicFrame>
      <p:sp>
        <p:nvSpPr>
          <p:cNvPr id="6"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8" name="Object 17"/>
          <p:cNvGraphicFramePr>
            <a:graphicFrameLocks noChangeAspect="1"/>
          </p:cNvGraphicFramePr>
          <p:nvPr>
            <p:extLst/>
          </p:nvPr>
        </p:nvGraphicFramePr>
        <p:xfrm>
          <a:off x="2453529" y="5455016"/>
          <a:ext cx="1947862" cy="377825"/>
        </p:xfrm>
        <a:graphic>
          <a:graphicData uri="http://schemas.openxmlformats.org/presentationml/2006/ole">
            <mc:AlternateContent xmlns:mc="http://schemas.openxmlformats.org/markup-compatibility/2006">
              <mc:Choice xmlns:v="urn:schemas-microsoft-com:vml" Requires="v">
                <p:oleObj spid="_x0000_s4133" name="Equation" r:id="rId15" imgW="1091880" imgH="215640" progId="Equation.3">
                  <p:embed/>
                </p:oleObj>
              </mc:Choice>
              <mc:Fallback>
                <p:oleObj name="Equation" r:id="rId15" imgW="1091880" imgH="215640" progId="Equation.3">
                  <p:embed/>
                  <p:pic>
                    <p:nvPicPr>
                      <p:cNvPr id="0" name=""/>
                      <p:cNvPicPr>
                        <a:picLocks noChangeAspect="1" noChangeArrowheads="1"/>
                      </p:cNvPicPr>
                      <p:nvPr/>
                    </p:nvPicPr>
                    <p:blipFill>
                      <a:blip r:embed="rId16"/>
                      <a:srcRect/>
                      <a:stretch>
                        <a:fillRect/>
                      </a:stretch>
                    </p:blipFill>
                    <p:spPr bwMode="auto">
                      <a:xfrm>
                        <a:off x="2453529" y="5455016"/>
                        <a:ext cx="1947862" cy="377825"/>
                      </a:xfrm>
                      <a:prstGeom prst="rect">
                        <a:avLst/>
                      </a:prstGeom>
                      <a:noFill/>
                    </p:spPr>
                  </p:pic>
                </p:oleObj>
              </mc:Fallback>
            </mc:AlternateContent>
          </a:graphicData>
        </a:graphic>
      </p:graphicFrame>
    </p:spTree>
    <p:extLst>
      <p:ext uri="{BB962C8B-B14F-4D97-AF65-F5344CB8AC3E}">
        <p14:creationId xmlns:p14="http://schemas.microsoft.com/office/powerpoint/2010/main" val="1170970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28600"/>
            <a:ext cx="8514528" cy="990600"/>
          </a:xfrm>
        </p:spPr>
        <p:txBody>
          <a:bodyPr/>
          <a:lstStyle/>
          <a:p>
            <a:r>
              <a:rPr lang="hu-HU" sz="3600" dirty="0">
                <a:solidFill>
                  <a:srgbClr val="775F55"/>
                </a:solidFill>
              </a:rPr>
              <a:t>Távközlésben használt fontosabb fogalmak</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p>
        </p:txBody>
      </p:sp>
      <p:graphicFrame>
        <p:nvGraphicFramePr>
          <p:cNvPr id="6" name="Content Placeholder 5"/>
          <p:cNvGraphicFramePr>
            <a:graphicFrameLocks noGrp="1"/>
          </p:cNvGraphicFramePr>
          <p:nvPr>
            <p:ph sz="quarter" idx="1"/>
            <p:extLst/>
          </p:nvPr>
        </p:nvGraphicFramePr>
        <p:xfrm>
          <a:off x="221824" y="2202567"/>
          <a:ext cx="8791166" cy="4348480"/>
        </p:xfrm>
        <a:graphic>
          <a:graphicData uri="http://schemas.openxmlformats.org/drawingml/2006/table">
            <a:tbl>
              <a:tblPr firstRow="1" bandRow="1">
                <a:tableStyleId>{5C22544A-7EE6-4342-B048-85BDC9FD1C3A}</a:tableStyleId>
              </a:tblPr>
              <a:tblGrid>
                <a:gridCol w="3456384"/>
                <a:gridCol w="1547743"/>
                <a:gridCol w="2268681"/>
                <a:gridCol w="1518358"/>
              </a:tblGrid>
              <a:tr h="370840">
                <a:tc>
                  <a:txBody>
                    <a:bodyPr/>
                    <a:lstStyle/>
                    <a:p>
                      <a:pPr algn="ctr"/>
                      <a:r>
                        <a:rPr lang="hu-HU" noProof="0" dirty="0" smtClean="0"/>
                        <a:t>Megnevez</a:t>
                      </a:r>
                      <a:r>
                        <a:rPr lang="hu-HU" dirty="0" smtClean="0"/>
                        <a:t>és</a:t>
                      </a:r>
                      <a:endParaRPr lang="en-US" dirty="0"/>
                    </a:p>
                  </a:txBody>
                  <a:tcPr/>
                </a:tc>
                <a:tc>
                  <a:txBody>
                    <a:bodyPr/>
                    <a:lstStyle/>
                    <a:p>
                      <a:pPr algn="ctr"/>
                      <a:r>
                        <a:rPr lang="hu-HU" dirty="0" smtClean="0"/>
                        <a:t>Mértékegység</a:t>
                      </a:r>
                      <a:endParaRPr lang="en-US" dirty="0"/>
                    </a:p>
                  </a:txBody>
                  <a:tcPr/>
                </a:tc>
                <a:tc>
                  <a:txBody>
                    <a:bodyPr/>
                    <a:lstStyle/>
                    <a:p>
                      <a:pPr algn="ctr"/>
                      <a:r>
                        <a:rPr lang="hu-HU" dirty="0" smtClean="0"/>
                        <a:t>Definíció</a:t>
                      </a:r>
                      <a:endParaRPr lang="en-US" dirty="0"/>
                    </a:p>
                  </a:txBody>
                  <a:tcPr/>
                </a:tc>
                <a:tc>
                  <a:txBody>
                    <a:bodyPr/>
                    <a:lstStyle/>
                    <a:p>
                      <a:pPr algn="ctr"/>
                      <a:r>
                        <a:rPr lang="en-US" dirty="0" smtClean="0"/>
                        <a:t>Ref.</a:t>
                      </a:r>
                      <a:r>
                        <a:rPr lang="en-US" baseline="0" dirty="0" smtClean="0"/>
                        <a:t> </a:t>
                      </a:r>
                      <a:r>
                        <a:rPr lang="hu-HU" baseline="0" dirty="0" smtClean="0"/>
                        <a:t>szint</a:t>
                      </a:r>
                      <a:endParaRPr lang="en-US" dirty="0"/>
                    </a:p>
                  </a:txBody>
                  <a:tcPr/>
                </a:tc>
              </a:tr>
              <a:tr h="370840">
                <a:tc>
                  <a:txBody>
                    <a:bodyPr/>
                    <a:lstStyle/>
                    <a:p>
                      <a:r>
                        <a:rPr lang="hu-HU" dirty="0" smtClean="0"/>
                        <a:t>Teljesítménye</a:t>
                      </a:r>
                      <a:r>
                        <a:rPr lang="hu-HU" baseline="0" dirty="0" smtClean="0"/>
                        <a:t>rősítés</a:t>
                      </a:r>
                      <a:endParaRPr lang="en-US" dirty="0"/>
                    </a:p>
                  </a:txBody>
                  <a:tcPr/>
                </a:tc>
                <a:tc>
                  <a:txBody>
                    <a:bodyPr/>
                    <a:lstStyle/>
                    <a:p>
                      <a:pPr algn="ctr"/>
                      <a:r>
                        <a:rPr lang="en-US" dirty="0" smtClean="0"/>
                        <a:t>dB</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10·log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hu-HU" baseline="-25000" dirty="0" smtClean="0">
                          <a:latin typeface="Times New Roman" panose="02020603050405020304" pitchFamily="18" charset="0"/>
                          <a:cs typeface="Times New Roman" panose="02020603050405020304" pitchFamily="18" charset="0"/>
                        </a:rPr>
                        <a:t>ki</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hu-HU" baseline="-25000" dirty="0" smtClean="0">
                          <a:latin typeface="Times New Roman" panose="02020603050405020304" pitchFamily="18" charset="0"/>
                          <a:cs typeface="Times New Roman" panose="02020603050405020304" pitchFamily="18" charset="0"/>
                        </a:rPr>
                        <a:t>be</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p>
                  </a:txBody>
                  <a:tcPr/>
                </a:tc>
              </a:tr>
              <a:tr h="370840">
                <a:tc>
                  <a:txBody>
                    <a:bodyPr/>
                    <a:lstStyle/>
                    <a:p>
                      <a:r>
                        <a:rPr lang="hu-HU" dirty="0" smtClean="0"/>
                        <a:t>Feszültségerősítés</a:t>
                      </a:r>
                      <a:endParaRPr lang="en-US" dirty="0"/>
                    </a:p>
                  </a:txBody>
                  <a:tcPr/>
                </a:tc>
                <a:tc>
                  <a:txBody>
                    <a:bodyPr/>
                    <a:lstStyle/>
                    <a:p>
                      <a:pPr algn="ctr"/>
                      <a:r>
                        <a:rPr lang="en-US" dirty="0" smtClean="0"/>
                        <a:t>dB</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20·log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hu-HU" baseline="-25000" dirty="0" smtClean="0">
                          <a:latin typeface="Times New Roman" panose="02020603050405020304" pitchFamily="18" charset="0"/>
                          <a:cs typeface="Times New Roman" panose="02020603050405020304" pitchFamily="18" charset="0"/>
                        </a:rPr>
                        <a:t>ki</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hu-HU" baseline="-25000" dirty="0" smtClean="0">
                          <a:latin typeface="Times New Roman" panose="02020603050405020304" pitchFamily="18" charset="0"/>
                          <a:cs typeface="Times New Roman" panose="02020603050405020304" pitchFamily="18" charset="0"/>
                        </a:rPr>
                        <a:t>be</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a:p>
                  </a:txBody>
                  <a:tcPr/>
                </a:tc>
              </a:tr>
              <a:tr h="370840">
                <a:tc>
                  <a:txBody>
                    <a:bodyPr/>
                    <a:lstStyle/>
                    <a:p>
                      <a:r>
                        <a:rPr lang="hu-HU" dirty="0" smtClean="0"/>
                        <a:t>Csillapítás (teljesítmény)</a:t>
                      </a:r>
                      <a:endParaRPr lang="en-US" dirty="0"/>
                    </a:p>
                  </a:txBody>
                  <a:tcPr/>
                </a:tc>
                <a:tc>
                  <a:txBody>
                    <a:bodyPr/>
                    <a:lstStyle/>
                    <a:p>
                      <a:pPr algn="ctr"/>
                      <a:r>
                        <a:rPr lang="hu-HU" baseline="0" dirty="0" smtClean="0"/>
                        <a:t>dB</a:t>
                      </a:r>
                      <a:endParaRPr lang="en-US"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10·log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hu-HU" baseline="-25000" dirty="0" smtClean="0">
                          <a:latin typeface="Times New Roman" panose="02020603050405020304" pitchFamily="18" charset="0"/>
                          <a:cs typeface="Times New Roman" panose="02020603050405020304" pitchFamily="18" charset="0"/>
                        </a:rPr>
                        <a:t>be</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hu-HU" baseline="-25000" dirty="0" smtClean="0">
                          <a:latin typeface="Times New Roman" panose="02020603050405020304" pitchFamily="18" charset="0"/>
                          <a:cs typeface="Times New Roman" panose="02020603050405020304" pitchFamily="18" charset="0"/>
                        </a:rPr>
                        <a:t>ki</a:t>
                      </a:r>
                      <a:r>
                        <a:rPr lang="en-US" baseline="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txBody>
                  <a:tcPr/>
                </a:tc>
                <a:tc>
                  <a:txBody>
                    <a:bodyPr/>
                    <a:lstStyle/>
                    <a:p>
                      <a:pPr algn="ctr"/>
                      <a:endParaRPr lang="en-US" dirty="0"/>
                    </a:p>
                  </a:txBody>
                  <a:tcPr/>
                </a:tc>
              </a:tr>
              <a:tr h="370840">
                <a:tc>
                  <a:txBody>
                    <a:bodyPr/>
                    <a:lstStyle/>
                    <a:p>
                      <a:r>
                        <a:rPr lang="hu-HU" dirty="0" smtClean="0"/>
                        <a:t>Csillapítás (feszültség)</a:t>
                      </a:r>
                      <a:endParaRPr lang="en-US" dirty="0"/>
                    </a:p>
                  </a:txBody>
                  <a:tcPr/>
                </a:tc>
                <a:tc>
                  <a:txBody>
                    <a:bodyPr/>
                    <a:lstStyle/>
                    <a:p>
                      <a:pPr algn="ctr"/>
                      <a:r>
                        <a:rPr lang="hu-HU" baseline="0" dirty="0" smtClean="0"/>
                        <a:t>dB</a:t>
                      </a:r>
                      <a:endParaRPr lang="en-US" baseline="0" dirty="0"/>
                    </a:p>
                  </a:txBody>
                  <a:tcPr/>
                </a:tc>
                <a:tc>
                  <a:txBody>
                    <a:bodyPr/>
                    <a:lstStyle/>
                    <a:p>
                      <a:pPr algn="ctr"/>
                      <a:r>
                        <a:rPr lang="en-US" dirty="0" smtClean="0">
                          <a:latin typeface="Times New Roman" panose="02020603050405020304" pitchFamily="18" charset="0"/>
                          <a:cs typeface="Times New Roman" panose="02020603050405020304" pitchFamily="18" charset="0"/>
                        </a:rPr>
                        <a:t>20·log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hu-HU" baseline="-25000" dirty="0" smtClean="0">
                          <a:latin typeface="Times New Roman" panose="02020603050405020304" pitchFamily="18" charset="0"/>
                          <a:cs typeface="Times New Roman" panose="02020603050405020304" pitchFamily="18" charset="0"/>
                        </a:rPr>
                        <a:t>be</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hu-HU" baseline="-25000" dirty="0" smtClean="0">
                          <a:latin typeface="Times New Roman" panose="02020603050405020304" pitchFamily="18" charset="0"/>
                          <a:cs typeface="Times New Roman" panose="02020603050405020304" pitchFamily="18" charset="0"/>
                        </a:rPr>
                        <a:t>ki</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p>
                  </a:txBody>
                  <a:tcPr/>
                </a:tc>
              </a:tr>
              <a:tr h="370840">
                <a:tc>
                  <a:txBody>
                    <a:bodyPr/>
                    <a:lstStyle/>
                    <a:p>
                      <a:r>
                        <a:rPr lang="hu-HU" dirty="0" smtClean="0"/>
                        <a:t>Hangnyomás</a:t>
                      </a:r>
                      <a:r>
                        <a:rPr lang="hu-HU" baseline="0" dirty="0" smtClean="0"/>
                        <a:t>-szint (SPL)</a:t>
                      </a:r>
                      <a:endParaRPr lang="en-US" dirty="0"/>
                    </a:p>
                  </a:txBody>
                  <a:tcPr/>
                </a:tc>
                <a:tc>
                  <a:txBody>
                    <a:bodyPr/>
                    <a:lstStyle/>
                    <a:p>
                      <a:pPr algn="ctr"/>
                      <a:r>
                        <a:rPr lang="en-US" dirty="0" err="1" smtClean="0"/>
                        <a:t>dB</a:t>
                      </a:r>
                      <a:r>
                        <a:rPr lang="en-US" baseline="-25000" dirty="0" err="1" smtClean="0"/>
                        <a:t>SPL</a:t>
                      </a:r>
                      <a:endParaRPr lang="en-US" baseline="-25000" dirty="0"/>
                    </a:p>
                  </a:txBody>
                  <a:tcPr/>
                </a:tc>
                <a:tc>
                  <a:txBody>
                    <a:bodyPr/>
                    <a:lstStyle/>
                    <a:p>
                      <a:pPr algn="ctr"/>
                      <a:r>
                        <a:rPr lang="en-US" dirty="0" smtClean="0">
                          <a:latin typeface="Times New Roman" panose="02020603050405020304" pitchFamily="18" charset="0"/>
                          <a:cs typeface="Times New Roman" panose="02020603050405020304" pitchFamily="18" charset="0"/>
                        </a:rPr>
                        <a:t>20·log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p</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20</a:t>
                      </a:r>
                      <a:r>
                        <a:rPr lang="el-GR" dirty="0" smtClean="0">
                          <a:latin typeface="Cambria Math" panose="02040503050406030204" pitchFamily="18" charset="0"/>
                          <a:ea typeface="Cambria Math" panose="02040503050406030204" pitchFamily="18" charset="0"/>
                        </a:rPr>
                        <a:t>μ</a:t>
                      </a:r>
                      <a:r>
                        <a:rPr lang="en-US" dirty="0" smtClean="0">
                          <a:latin typeface="Cambria Math" panose="02040503050406030204" pitchFamily="18" charset="0"/>
                          <a:ea typeface="Cambria Math" panose="02040503050406030204" pitchFamily="18" charset="0"/>
                        </a:rPr>
                        <a:t>Pa</a:t>
                      </a:r>
                      <a:endParaRPr lang="en-US" dirty="0"/>
                    </a:p>
                  </a:txBody>
                  <a:tcPr/>
                </a:tc>
              </a:tr>
              <a:tr h="370840">
                <a:tc>
                  <a:txBody>
                    <a:bodyPr/>
                    <a:lstStyle/>
                    <a:p>
                      <a:r>
                        <a:rPr lang="hu-HU" dirty="0" smtClean="0"/>
                        <a:t>Hangintenzitás-szint</a:t>
                      </a:r>
                      <a:r>
                        <a:rPr lang="hu-HU" baseline="0" dirty="0" smtClean="0"/>
                        <a:t> (SIL)</a:t>
                      </a:r>
                      <a:endParaRPr lang="en-US" dirty="0"/>
                    </a:p>
                  </a:txBody>
                  <a:tcPr/>
                </a:tc>
                <a:tc>
                  <a:txBody>
                    <a:bodyPr/>
                    <a:lstStyle/>
                    <a:p>
                      <a:pPr algn="ctr"/>
                      <a:r>
                        <a:rPr lang="en-US" dirty="0" err="1" smtClean="0"/>
                        <a:t>dB</a:t>
                      </a:r>
                      <a:r>
                        <a:rPr lang="en-US" baseline="-25000" dirty="0" err="1" smtClean="0"/>
                        <a:t>SIL</a:t>
                      </a:r>
                      <a:endParaRPr lang="en-US" baseline="-25000" dirty="0"/>
                    </a:p>
                  </a:txBody>
                  <a:tcPr/>
                </a:tc>
                <a:tc>
                  <a:txBody>
                    <a:bodyPr/>
                    <a:lstStyle/>
                    <a:p>
                      <a:pPr algn="ctr"/>
                      <a:r>
                        <a:rPr lang="en-US" dirty="0" smtClean="0">
                          <a:latin typeface="Times New Roman" panose="02020603050405020304" pitchFamily="18" charset="0"/>
                          <a:cs typeface="Times New Roman" panose="02020603050405020304" pitchFamily="18" charset="0"/>
                        </a:rPr>
                        <a:t>10·log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I</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1pW/m</a:t>
                      </a:r>
                      <a:r>
                        <a:rPr lang="en-US" baseline="30000" dirty="0" smtClean="0"/>
                        <a:t>2</a:t>
                      </a:r>
                      <a:endParaRPr lang="en-US" baseline="300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800" b="0" i="0" u="none" strike="noStrike" kern="1200" cap="none" spc="0" normalizeH="0" baseline="0" noProof="0" dirty="0" smtClean="0">
                          <a:ln>
                            <a:noFill/>
                          </a:ln>
                          <a:solidFill>
                            <a:prstClr val="black"/>
                          </a:solidFill>
                          <a:effectLst/>
                          <a:uLnTx/>
                          <a:uFillTx/>
                          <a:latin typeface="+mn-lt"/>
                          <a:ea typeface="+mn-ea"/>
                          <a:cs typeface="+mn-cs"/>
                        </a:rPr>
                        <a:t>Elektromos teljesítményszint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dirty="0" err="1" smtClean="0"/>
                        <a:t>dBm</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10·log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P</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1mW</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800" b="0" i="0" u="none" strike="noStrike" kern="1200" cap="none" spc="0" normalizeH="0" baseline="0" noProof="0" dirty="0" smtClean="0">
                          <a:ln>
                            <a:noFill/>
                          </a:ln>
                          <a:solidFill>
                            <a:prstClr val="black"/>
                          </a:solidFill>
                          <a:effectLst/>
                          <a:uLnTx/>
                          <a:uFillTx/>
                          <a:latin typeface="+mn-lt"/>
                          <a:ea typeface="+mn-ea"/>
                          <a:cs typeface="+mn-cs"/>
                        </a:rPr>
                        <a:t>Elektromos teljesítményszint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dirty="0" err="1" smtClean="0"/>
                        <a:t>dBW</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10·log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P</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P</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1W</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800" b="0" i="0" u="none" strike="noStrike" kern="1200" cap="none" spc="0" normalizeH="0" baseline="0" noProof="0" dirty="0" smtClean="0">
                          <a:ln>
                            <a:noFill/>
                          </a:ln>
                          <a:solidFill>
                            <a:prstClr val="black"/>
                          </a:solidFill>
                          <a:effectLst/>
                          <a:uLnTx/>
                          <a:uFillTx/>
                          <a:latin typeface="+mn-lt"/>
                          <a:ea typeface="+mn-ea"/>
                          <a:cs typeface="+mn-cs"/>
                        </a:rPr>
                        <a:t>Elektromos feszültségszint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dirty="0" err="1" smtClean="0"/>
                        <a:t>dBV</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20·log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U</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1V</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Effektív</a:t>
                      </a:r>
                      <a:r>
                        <a:rPr lang="hu-HU" baseline="0" dirty="0" smtClean="0"/>
                        <a:t> </a:t>
                      </a:r>
                      <a:r>
                        <a:rPr kumimoji="0" lang="hu-HU" sz="1800" b="0" i="0" u="none" strike="noStrike" kern="1200" cap="none" spc="0" normalizeH="0" baseline="0" noProof="0" dirty="0" smtClean="0">
                          <a:ln>
                            <a:noFill/>
                          </a:ln>
                          <a:solidFill>
                            <a:prstClr val="black"/>
                          </a:solidFill>
                          <a:effectLst/>
                          <a:uLnTx/>
                          <a:uFillTx/>
                          <a:latin typeface="+mn-lt"/>
                          <a:ea typeface="+mn-ea"/>
                          <a:cs typeface="+mn-cs"/>
                        </a:rPr>
                        <a:t>elektromos feszültségszint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r>
                        <a:rPr lang="hu-HU" dirty="0" smtClean="0"/>
                        <a:t>(</a:t>
                      </a:r>
                      <a:r>
                        <a:rPr lang="en-US" dirty="0" smtClean="0"/>
                        <a:t>600</a:t>
                      </a:r>
                      <a:r>
                        <a:rPr lang="el-GR" dirty="0" smtClean="0">
                          <a:latin typeface="Cambria Math" panose="02040503050406030204" pitchFamily="18" charset="0"/>
                          <a:ea typeface="Cambria Math" panose="02040503050406030204" pitchFamily="18" charset="0"/>
                        </a:rPr>
                        <a:t>Ω</a:t>
                      </a:r>
                      <a:r>
                        <a:rPr lang="hu-HU" baseline="0" dirty="0" smtClean="0">
                          <a:latin typeface="+mn-lt"/>
                          <a:ea typeface="Cambria Math" panose="02040503050406030204" pitchFamily="18" charset="0"/>
                        </a:rPr>
                        <a:t> terhelésnél azonos </a:t>
                      </a:r>
                      <a:r>
                        <a:rPr lang="en-US" baseline="0" smtClean="0">
                          <a:latin typeface="+mn-lt"/>
                          <a:ea typeface="Cambria Math" panose="02040503050406030204" pitchFamily="18" charset="0"/>
                        </a:rPr>
                        <a:t>mint</a:t>
                      </a:r>
                      <a:r>
                        <a:rPr lang="hu-HU" baseline="0" smtClean="0">
                          <a:latin typeface="+mn-lt"/>
                          <a:ea typeface="Cambria Math" panose="02040503050406030204" pitchFamily="18" charset="0"/>
                        </a:rPr>
                        <a:t>dBm</a:t>
                      </a:r>
                      <a:r>
                        <a:rPr lang="hu-HU" baseline="0" dirty="0" smtClean="0">
                          <a:latin typeface="+mn-lt"/>
                          <a:ea typeface="Cambria Math" panose="02040503050406030204" pitchFamily="18" charset="0"/>
                        </a:rPr>
                        <a:t>)</a:t>
                      </a:r>
                      <a:endParaRPr lang="en-US" dirty="0"/>
                    </a:p>
                  </a:txBody>
                  <a:tcPr/>
                </a:tc>
                <a:tc>
                  <a:txBody>
                    <a:bodyPr/>
                    <a:lstStyle/>
                    <a:p>
                      <a:pPr algn="ctr"/>
                      <a:r>
                        <a:rPr lang="en-US" dirty="0" err="1" smtClean="0"/>
                        <a:t>dBu</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20·log</a:t>
                      </a:r>
                      <a:r>
                        <a:rPr lang="en-US" baseline="-25000"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a:t>
                      </a:r>
                      <a:r>
                        <a:rPr lang="en-US" i="1" baseline="0" dirty="0" smtClean="0">
                          <a:latin typeface="Times New Roman" panose="02020603050405020304" pitchFamily="18" charset="0"/>
                          <a:cs typeface="Times New Roman" panose="02020603050405020304" pitchFamily="18" charset="0"/>
                        </a:rPr>
                        <a:t>U</a:t>
                      </a:r>
                      <a:r>
                        <a:rPr lang="en-US" baseline="0" dirty="0" smtClean="0">
                          <a:latin typeface="Times New Roman" panose="02020603050405020304" pitchFamily="18" charset="0"/>
                          <a:cs typeface="Times New Roman" panose="02020603050405020304" pitchFamily="18" charset="0"/>
                        </a:rPr>
                        <a:t>/</a:t>
                      </a:r>
                      <a:r>
                        <a:rPr lang="en-US" i="1" baseline="0" dirty="0" err="1" smtClean="0">
                          <a:latin typeface="Times New Roman" panose="02020603050405020304" pitchFamily="18" charset="0"/>
                          <a:cs typeface="Times New Roman" panose="02020603050405020304" pitchFamily="18" charset="0"/>
                        </a:rPr>
                        <a:t>U</a:t>
                      </a:r>
                      <a:r>
                        <a:rPr lang="en-US" baseline="-25000" dirty="0" err="1" smtClean="0">
                          <a:latin typeface="Times New Roman" panose="02020603050405020304" pitchFamily="18" charset="0"/>
                          <a:cs typeface="Times New Roman" panose="02020603050405020304" pitchFamily="18" charset="0"/>
                        </a:rPr>
                        <a:t>ref</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0.775V</a:t>
                      </a:r>
                      <a:r>
                        <a:rPr lang="en-US" baseline="-25000" dirty="0" smtClean="0"/>
                        <a:t>RMS</a:t>
                      </a:r>
                      <a:endParaRPr lang="en-US" baseline="-25000" dirty="0"/>
                    </a:p>
                  </a:txBody>
                  <a:tcPr/>
                </a:tc>
              </a:tr>
            </a:tbl>
          </a:graphicData>
        </a:graphic>
      </p:graphicFrame>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5888" y="158617"/>
            <a:ext cx="1008112" cy="1008112"/>
          </a:xfrm>
          <a:prstGeom prst="rect">
            <a:avLst/>
          </a:prstGeom>
        </p:spPr>
      </p:pic>
      <p:sp>
        <p:nvSpPr>
          <p:cNvPr id="4" name="TextBox 3"/>
          <p:cNvSpPr txBox="1"/>
          <p:nvPr/>
        </p:nvSpPr>
        <p:spPr>
          <a:xfrm>
            <a:off x="533400" y="1628800"/>
            <a:ext cx="8287832" cy="461665"/>
          </a:xfrm>
          <a:prstGeom prst="rect">
            <a:avLst/>
          </a:prstGeom>
          <a:noFill/>
        </p:spPr>
        <p:txBody>
          <a:bodyPr wrap="square" rtlCol="0">
            <a:spAutoFit/>
          </a:bodyPr>
          <a:lstStyle/>
          <a:p>
            <a:pPr algn="ctr"/>
            <a:r>
              <a:rPr lang="hu-HU" sz="2400" dirty="0" smtClean="0">
                <a:solidFill>
                  <a:prstClr val="black"/>
                </a:solidFill>
              </a:rPr>
              <a:t>A távközlésben használt néhány fontosabb logaritmikus mennyiség</a:t>
            </a:r>
            <a:endParaRPr lang="en-US" sz="2400" dirty="0">
              <a:solidFill>
                <a:prstClr val="black"/>
              </a:solidFill>
            </a:endParaRPr>
          </a:p>
        </p:txBody>
      </p:sp>
    </p:spTree>
    <p:extLst>
      <p:ext uri="{BB962C8B-B14F-4D97-AF65-F5344CB8AC3E}">
        <p14:creationId xmlns:p14="http://schemas.microsoft.com/office/powerpoint/2010/main" val="694773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Számonkérés</a:t>
            </a:r>
            <a:endParaRPr lang="hu-HU" noProof="0" dirty="0"/>
          </a:p>
        </p:txBody>
      </p:sp>
      <p:sp>
        <p:nvSpPr>
          <p:cNvPr id="3" name="Rectangle 2"/>
          <p:cNvSpPr>
            <a:spLocks noGrp="1"/>
          </p:cNvSpPr>
          <p:nvPr>
            <p:ph sz="quarter" idx="1"/>
          </p:nvPr>
        </p:nvSpPr>
        <p:spPr>
          <a:xfrm>
            <a:off x="539552" y="1885528"/>
            <a:ext cx="8153400" cy="4495800"/>
          </a:xfrm>
        </p:spPr>
        <p:txBody>
          <a:bodyPr>
            <a:normAutofit fontScale="92500" lnSpcReduction="20000"/>
          </a:bodyPr>
          <a:lstStyle/>
          <a:p>
            <a:pPr marL="0" indent="0" algn="just">
              <a:buNone/>
            </a:pPr>
            <a:r>
              <a:rPr lang="hu-HU" dirty="0"/>
              <a:t>A félév során a Hallgatók két zárthelyit (ZH) írnak, </a:t>
            </a:r>
            <a:r>
              <a:rPr lang="hu-HU" dirty="0" smtClean="0"/>
              <a:t>melyek mindegyikének legalább elégséges szintűnek kell lennie! </a:t>
            </a:r>
            <a:r>
              <a:rPr lang="hu-HU" dirty="0">
                <a:solidFill>
                  <a:srgbClr val="FF0000"/>
                </a:solidFill>
              </a:rPr>
              <a:t>E</a:t>
            </a:r>
            <a:r>
              <a:rPr lang="hu-HU" dirty="0" smtClean="0">
                <a:solidFill>
                  <a:srgbClr val="FF0000"/>
                </a:solidFill>
              </a:rPr>
              <a:t>z </a:t>
            </a:r>
            <a:r>
              <a:rPr lang="hu-HU" dirty="0">
                <a:solidFill>
                  <a:srgbClr val="FF0000"/>
                </a:solidFill>
              </a:rPr>
              <a:t>az aláírás feltétele.</a:t>
            </a:r>
          </a:p>
          <a:p>
            <a:pPr marL="0" indent="0" algn="just">
              <a:buNone/>
            </a:pPr>
            <a:r>
              <a:rPr lang="hu-HU" dirty="0" smtClean="0"/>
              <a:t>A </a:t>
            </a:r>
            <a:r>
              <a:rPr lang="hu-HU" dirty="0"/>
              <a:t>pót ZH írás időpontja az utolsó oktatási héten </a:t>
            </a:r>
            <a:r>
              <a:rPr lang="hu-HU" dirty="0" smtClean="0"/>
              <a:t>van és a teljes féléves anyagot felöleli. Az </a:t>
            </a:r>
            <a:r>
              <a:rPr lang="hu-HU" dirty="0"/>
              <a:t>igazolatlanul meg nem írt ZH eredménye 0. </a:t>
            </a:r>
            <a:endParaRPr lang="hu-HU" dirty="0" smtClean="0"/>
          </a:p>
          <a:p>
            <a:pPr marL="0" indent="0" algn="just">
              <a:buNone/>
            </a:pPr>
            <a:r>
              <a:rPr lang="hu-HU" dirty="0" smtClean="0">
                <a:solidFill>
                  <a:srgbClr val="FF0000"/>
                </a:solidFill>
              </a:rPr>
              <a:t>Aláírás </a:t>
            </a:r>
            <a:r>
              <a:rPr lang="hu-HU" dirty="0">
                <a:solidFill>
                  <a:srgbClr val="FF0000"/>
                </a:solidFill>
              </a:rPr>
              <a:t>pótlásra a vizsgaidőszakban lehetőség nincs.</a:t>
            </a:r>
          </a:p>
          <a:p>
            <a:pPr marL="0" indent="0" algn="just">
              <a:buNone/>
            </a:pPr>
            <a:r>
              <a:rPr lang="hu-HU" dirty="0"/>
              <a:t>A félév során lehetőség van </a:t>
            </a:r>
            <a:r>
              <a:rPr lang="hu-HU" dirty="0">
                <a:solidFill>
                  <a:srgbClr val="00B050"/>
                </a:solidFill>
              </a:rPr>
              <a:t>megajánlott vizsgajegy </a:t>
            </a:r>
            <a:r>
              <a:rPr lang="hu-HU" dirty="0"/>
              <a:t>megszerzésére is (jeles, jó), melynek alapfeltétele az, hogy a </a:t>
            </a:r>
            <a:r>
              <a:rPr lang="hu-HU" dirty="0">
                <a:solidFill>
                  <a:srgbClr val="00B050"/>
                </a:solidFill>
              </a:rPr>
              <a:t>két normál időpontban megírt ZH átlaga legalább 4,0.</a:t>
            </a:r>
          </a:p>
          <a:p>
            <a:pPr marL="0" indent="0" algn="just">
              <a:buNone/>
            </a:pPr>
            <a:r>
              <a:rPr lang="hu-HU" dirty="0"/>
              <a:t>A vizsga a </a:t>
            </a:r>
            <a:r>
              <a:rPr lang="hu-HU" dirty="0" err="1" smtClean="0"/>
              <a:t>Neptunban</a:t>
            </a:r>
            <a:r>
              <a:rPr lang="hu-HU" smtClean="0"/>
              <a:t> kiírt </a:t>
            </a:r>
            <a:r>
              <a:rPr lang="hu-HU" dirty="0"/>
              <a:t>időpontokban írásban történik.</a:t>
            </a:r>
          </a:p>
          <a:p>
            <a:endParaRPr lang="hu-HU" noProof="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Dia számának helye 7"/>
          <p:cNvSpPr>
            <a:spLocks noGrp="1"/>
          </p:cNvSpPr>
          <p:nvPr>
            <p:ph type="sldNum" sz="quarter" idx="12"/>
          </p:nvPr>
        </p:nvSpPr>
        <p:spPr>
          <a:xfrm>
            <a:off x="0" y="1272222"/>
            <a:ext cx="533400" cy="244476"/>
          </a:xfrm>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1068813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p:txBody>
          <a:bodyPr/>
          <a:lstStyle/>
          <a:p>
            <a:r>
              <a:rPr lang="hu-HU" dirty="0" smtClean="0"/>
              <a:t>A két ZH időpontjai:</a:t>
            </a:r>
          </a:p>
          <a:p>
            <a:pPr marL="0" indent="0">
              <a:buNone/>
            </a:pPr>
            <a:r>
              <a:rPr lang="hu-HU" dirty="0" smtClean="0"/>
              <a:t>6. oktatási hét </a:t>
            </a:r>
            <a:r>
              <a:rPr lang="en-US" dirty="0" smtClean="0"/>
              <a:t>(</a:t>
            </a:r>
            <a:r>
              <a:rPr lang="en-US" dirty="0" err="1" smtClean="0"/>
              <a:t>okt</a:t>
            </a:r>
            <a:r>
              <a:rPr lang="en-US" dirty="0" smtClean="0"/>
              <a:t>. 18.) </a:t>
            </a:r>
            <a:r>
              <a:rPr lang="hu-HU" dirty="0" smtClean="0"/>
              <a:t>előadás időpontjában</a:t>
            </a:r>
          </a:p>
          <a:p>
            <a:pPr marL="0" indent="0">
              <a:buNone/>
            </a:pPr>
            <a:r>
              <a:rPr lang="hu-HU" dirty="0" smtClean="0"/>
              <a:t>1</a:t>
            </a:r>
            <a:r>
              <a:rPr lang="en-US" dirty="0"/>
              <a:t>3</a:t>
            </a:r>
            <a:r>
              <a:rPr lang="hu-HU" dirty="0" smtClean="0"/>
              <a:t>. </a:t>
            </a:r>
            <a:r>
              <a:rPr lang="hu-HU" dirty="0"/>
              <a:t>oktatási hét </a:t>
            </a:r>
            <a:r>
              <a:rPr lang="en-US" dirty="0" smtClean="0"/>
              <a:t>(</a:t>
            </a:r>
            <a:r>
              <a:rPr lang="en-US" dirty="0" err="1" smtClean="0"/>
              <a:t>dec.</a:t>
            </a:r>
            <a:r>
              <a:rPr lang="en-US" dirty="0" smtClean="0"/>
              <a:t> 6.) </a:t>
            </a:r>
            <a:r>
              <a:rPr lang="hu-HU" dirty="0" smtClean="0"/>
              <a:t>előadás </a:t>
            </a:r>
            <a:r>
              <a:rPr lang="hu-HU" dirty="0"/>
              <a:t>időpontjában</a:t>
            </a:r>
          </a:p>
        </p:txBody>
      </p:sp>
      <p:sp>
        <p:nvSpPr>
          <p:cNvPr id="4" name="Rectangle 1"/>
          <p:cNvSpPr>
            <a:spLocks noGrp="1"/>
          </p:cNvSpPr>
          <p:nvPr>
            <p:ph type="title"/>
          </p:nvPr>
        </p:nvSpPr>
        <p:spPr/>
        <p:txBody>
          <a:bodyPr/>
          <a:lstStyle/>
          <a:p>
            <a:r>
              <a:rPr lang="hu-HU" dirty="0"/>
              <a:t>Számonkérés</a:t>
            </a:r>
            <a:endParaRPr lang="hu-HU" noProof="0"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Dia számának helye 5"/>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135461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17" name="Cím 1"/>
          <p:cNvSpPr>
            <a:spLocks noGrp="1"/>
          </p:cNvSpPr>
          <p:nvPr>
            <p:ph type="title"/>
          </p:nvPr>
        </p:nvSpPr>
        <p:spPr>
          <a:xfrm>
            <a:off x="612648" y="228600"/>
            <a:ext cx="8153400" cy="990600"/>
          </a:xfrm>
        </p:spPr>
        <p:txBody>
          <a:bodyPr>
            <a:normAutofit/>
          </a:bodyPr>
          <a:lstStyle/>
          <a:p>
            <a:r>
              <a:rPr lang="hu-HU" dirty="0" smtClean="0"/>
              <a:t>Hírközlő rendszerek</a:t>
            </a:r>
            <a:endParaRPr lang="hu-HU" dirty="0"/>
          </a:p>
        </p:txBody>
      </p:sp>
      <p:sp>
        <p:nvSpPr>
          <p:cNvPr id="18" name="Dia számának helye 2"/>
          <p:cNvSpPr txBox="1">
            <a:spLocks/>
          </p:cNvSpPr>
          <p:nvPr/>
        </p:nvSpPr>
        <p:spPr>
          <a:xfrm>
            <a:off x="0" y="1272222"/>
            <a:ext cx="533400" cy="244476"/>
          </a:xfrm>
          <a:prstGeom prst="rect">
            <a:avLst/>
          </a:prstGeom>
          <a:solidFill>
            <a:schemeClr val="accent2"/>
          </a:solidFill>
        </p:spPr>
        <p:txBody>
          <a:bodyPr vert="horz" anchor="ctr" anchorCtr="0">
            <a:normAutofit fontScale="85000" lnSpcReduction="20000"/>
          </a:bodyPr>
          <a:lstStyle>
            <a:defPPr>
              <a:defRPr lang="en-US"/>
            </a:defPPr>
            <a:lvl1pPr marL="0" algn="ctr" defTabSz="914400" rtl="0" latinLnBrk="0">
              <a:defRPr sz="1400" b="1" kern="1200">
                <a:solidFill>
                  <a:srgbClr val="FFFFFF"/>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6</a:t>
            </a:fld>
            <a:endParaRPr lang="en-US" dirty="0"/>
          </a:p>
        </p:txBody>
      </p:sp>
      <p:pic>
        <p:nvPicPr>
          <p:cNvPr id="19" name="Kép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20" name="Ellipszis 19"/>
          <p:cNvSpPr/>
          <p:nvPr/>
        </p:nvSpPr>
        <p:spPr>
          <a:xfrm>
            <a:off x="457299" y="1700808"/>
            <a:ext cx="7992888" cy="4680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1" name="Téglalap 20"/>
          <p:cNvSpPr/>
          <p:nvPr/>
        </p:nvSpPr>
        <p:spPr>
          <a:xfrm>
            <a:off x="2875778" y="1924529"/>
            <a:ext cx="3155929" cy="523220"/>
          </a:xfrm>
          <a:prstGeom prst="rect">
            <a:avLst/>
          </a:prstGeom>
        </p:spPr>
        <p:txBody>
          <a:bodyPr wrap="none">
            <a:spAutoFit/>
          </a:bodyPr>
          <a:lstStyle/>
          <a:p>
            <a:pPr algn="ctr"/>
            <a:r>
              <a:rPr lang="hu-HU" sz="2800" b="1" dirty="0" smtClean="0"/>
              <a:t>Hírközlő </a:t>
            </a:r>
            <a:r>
              <a:rPr lang="hu-HU" sz="2800" b="1" dirty="0"/>
              <a:t>rendszerek</a:t>
            </a:r>
          </a:p>
        </p:txBody>
      </p:sp>
      <p:sp>
        <p:nvSpPr>
          <p:cNvPr id="22" name="Ellipszis 21"/>
          <p:cNvSpPr/>
          <p:nvPr/>
        </p:nvSpPr>
        <p:spPr>
          <a:xfrm>
            <a:off x="4544854" y="4797152"/>
            <a:ext cx="2592288"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Technológiai hálózatok</a:t>
            </a:r>
            <a:endParaRPr lang="hu-HU" sz="2400" b="1" dirty="0">
              <a:solidFill>
                <a:schemeClr val="tx1"/>
              </a:solidFill>
            </a:endParaRPr>
          </a:p>
        </p:txBody>
      </p:sp>
      <p:sp>
        <p:nvSpPr>
          <p:cNvPr id="23" name="Ellipszis 22"/>
          <p:cNvSpPr/>
          <p:nvPr/>
        </p:nvSpPr>
        <p:spPr>
          <a:xfrm>
            <a:off x="4882229" y="2708920"/>
            <a:ext cx="3096344"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Műsorszétosztó hálózatok</a:t>
            </a:r>
            <a:endParaRPr lang="hu-HU" sz="2400" b="1" dirty="0">
              <a:solidFill>
                <a:schemeClr val="tx1"/>
              </a:solidFill>
            </a:endParaRPr>
          </a:p>
        </p:txBody>
      </p:sp>
      <p:sp>
        <p:nvSpPr>
          <p:cNvPr id="24" name="Ellipszis 23"/>
          <p:cNvSpPr/>
          <p:nvPr/>
        </p:nvSpPr>
        <p:spPr>
          <a:xfrm>
            <a:off x="5148064" y="3849194"/>
            <a:ext cx="3096344"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Műsorelosztó hálózatok</a:t>
            </a:r>
            <a:endParaRPr lang="hu-HU" sz="2400" b="1" dirty="0">
              <a:solidFill>
                <a:schemeClr val="tx1"/>
              </a:solidFill>
            </a:endParaRPr>
          </a:p>
        </p:txBody>
      </p:sp>
      <p:sp>
        <p:nvSpPr>
          <p:cNvPr id="25" name="Ellipszis 24"/>
          <p:cNvSpPr/>
          <p:nvPr/>
        </p:nvSpPr>
        <p:spPr>
          <a:xfrm>
            <a:off x="1984473" y="4890929"/>
            <a:ext cx="2721520"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Mobiltelefon hálózatok</a:t>
            </a:r>
            <a:endParaRPr lang="hu-HU" sz="2400" b="1" dirty="0">
              <a:solidFill>
                <a:schemeClr val="tx1"/>
              </a:solidFill>
            </a:endParaRPr>
          </a:p>
        </p:txBody>
      </p:sp>
      <p:sp>
        <p:nvSpPr>
          <p:cNvPr id="26" name="Ellipszis 25"/>
          <p:cNvSpPr/>
          <p:nvPr/>
        </p:nvSpPr>
        <p:spPr>
          <a:xfrm>
            <a:off x="971600" y="4005064"/>
            <a:ext cx="2448272"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Műholdas hálózatok</a:t>
            </a:r>
            <a:endParaRPr lang="hu-HU" sz="2400" b="1" dirty="0">
              <a:solidFill>
                <a:schemeClr val="tx1"/>
              </a:solidFill>
            </a:endParaRPr>
          </a:p>
        </p:txBody>
      </p:sp>
      <p:sp>
        <p:nvSpPr>
          <p:cNvPr id="27" name="Ellipszis 26"/>
          <p:cNvSpPr/>
          <p:nvPr/>
        </p:nvSpPr>
        <p:spPr>
          <a:xfrm>
            <a:off x="2843808" y="3331545"/>
            <a:ext cx="2743419"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Informatikai hálózatok</a:t>
            </a:r>
            <a:endParaRPr lang="hu-HU" sz="2400" b="1" dirty="0">
              <a:solidFill>
                <a:schemeClr val="tx1"/>
              </a:solidFill>
            </a:endParaRPr>
          </a:p>
        </p:txBody>
      </p:sp>
      <p:sp>
        <p:nvSpPr>
          <p:cNvPr id="28" name="Ellipszis 27"/>
          <p:cNvSpPr/>
          <p:nvPr/>
        </p:nvSpPr>
        <p:spPr>
          <a:xfrm>
            <a:off x="740077" y="2861999"/>
            <a:ext cx="2448272"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Távközlő hálózatok</a:t>
            </a:r>
            <a:endParaRPr lang="hu-HU" sz="2400" b="1" dirty="0">
              <a:solidFill>
                <a:schemeClr val="tx1"/>
              </a:solidFill>
            </a:endParaRPr>
          </a:p>
        </p:txBody>
      </p:sp>
    </p:spTree>
    <p:extLst>
      <p:ext uri="{BB962C8B-B14F-4D97-AF65-F5344CB8AC3E}">
        <p14:creationId xmlns:p14="http://schemas.microsoft.com/office/powerpoint/2010/main" val="225738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508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9218" name="Picture 2" descr="http://was-sg.wascdn.net/wp-content/uploads/2014/09/We-Are-Social-20140903-Global-DIGITAL-Sta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517"/>
            <a:ext cx="9144000" cy="685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96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7042"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622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678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á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35A9B8-A14E-4A1D-99A9-D7B2BA1AAE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1264</Words>
  <Application>Microsoft Office PowerPoint</Application>
  <PresentationFormat>On-screen Show (4:3)</PresentationFormat>
  <Paragraphs>362</Paragraphs>
  <Slides>35</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Calibri</vt:lpstr>
      <vt:lpstr>Cambria Math</vt:lpstr>
      <vt:lpstr>Corbel</vt:lpstr>
      <vt:lpstr>Helvetica</vt:lpstr>
      <vt:lpstr>Symbol</vt:lpstr>
      <vt:lpstr>Times New Roman</vt:lpstr>
      <vt:lpstr>Tw Cen MT</vt:lpstr>
      <vt:lpstr>Wingdings</vt:lpstr>
      <vt:lpstr>Wingdings 2</vt:lpstr>
      <vt:lpstr>EdStudPres</vt:lpstr>
      <vt:lpstr>Equation</vt:lpstr>
      <vt:lpstr>PowerPoint Presentation</vt:lpstr>
      <vt:lpstr>Elérhetőségek</vt:lpstr>
      <vt:lpstr>Ajánlott irodalom</vt:lpstr>
      <vt:lpstr>Számonkérés</vt:lpstr>
      <vt:lpstr>Számonkérés</vt:lpstr>
      <vt:lpstr>Hírközlő rendszerek</vt:lpstr>
      <vt:lpstr>PowerPoint Presentation</vt:lpstr>
      <vt:lpstr>PowerPoint Presentation</vt:lpstr>
      <vt:lpstr>PowerPoint Presentation</vt:lpstr>
      <vt:lpstr>PowerPoint Presentation</vt:lpstr>
      <vt:lpstr>PowerPoint Presentation</vt:lpstr>
      <vt:lpstr>A fejlődés legfontosabb fejezetei I.</vt:lpstr>
      <vt:lpstr>A fejlődés legfontosabb fejezetei II.</vt:lpstr>
      <vt:lpstr>A fejlődés képekben</vt:lpstr>
      <vt:lpstr>PowerPoint Presentation</vt:lpstr>
      <vt:lpstr>PowerPoint Presentation</vt:lpstr>
      <vt:lpstr>A Híradástechnika elméleti  alapjainak kialakulása</vt:lpstr>
      <vt:lpstr>Kiemelkedő magyar alkotók  a híradástechnikában</vt:lpstr>
      <vt:lpstr>PowerPoint Presentation</vt:lpstr>
      <vt:lpstr>Témakörök</vt:lpstr>
      <vt:lpstr>Híradástechnika fogalma</vt:lpstr>
      <vt:lpstr>A hírközlés célja, modellje</vt:lpstr>
      <vt:lpstr>A hírközlés célja, modellje</vt:lpstr>
      <vt:lpstr>Mi lehet az üzenet ?</vt:lpstr>
      <vt:lpstr>Jelek</vt:lpstr>
      <vt:lpstr>Alapfogalmak</vt:lpstr>
      <vt:lpstr>Jelek osztályozása</vt:lpstr>
      <vt:lpstr>Jelek osztályozása</vt:lpstr>
      <vt:lpstr>Az információ megjelenési formája</vt:lpstr>
      <vt:lpstr>Determinisztikus jel</vt:lpstr>
      <vt:lpstr>Sztochasztikus jel</vt:lpstr>
      <vt:lpstr>Jelek időtartománybeli jellemzői</vt:lpstr>
      <vt:lpstr>Távközlésben használt fontosabb fogalmak</vt:lpstr>
      <vt:lpstr>Távközlésben használt fontosabb fogalmak</vt:lpstr>
      <vt:lpstr>Távközlésben használt fontosabb fogalmak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2013-09-03T19:02:47Z</dcterms:created>
  <dcterms:modified xsi:type="dcterms:W3CDTF">2017-09-14T07:42:34Z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