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7"/>
  </p:notesMasterIdLst>
  <p:handoutMasterIdLst>
    <p:handoutMasterId r:id="rId28"/>
  </p:handoutMasterIdLst>
  <p:sldIdLst>
    <p:sldId id="267" r:id="rId3"/>
    <p:sldId id="273" r:id="rId4"/>
    <p:sldId id="293" r:id="rId5"/>
    <p:sldId id="294" r:id="rId6"/>
    <p:sldId id="295" r:id="rId7"/>
    <p:sldId id="297" r:id="rId8"/>
    <p:sldId id="321" r:id="rId9"/>
    <p:sldId id="323" r:id="rId10"/>
    <p:sldId id="322" r:id="rId11"/>
    <p:sldId id="300" r:id="rId12"/>
    <p:sldId id="301" r:id="rId13"/>
    <p:sldId id="327" r:id="rId14"/>
    <p:sldId id="329" r:id="rId15"/>
    <p:sldId id="304" r:id="rId16"/>
    <p:sldId id="331" r:id="rId17"/>
    <p:sldId id="332" r:id="rId18"/>
    <p:sldId id="306" r:id="rId19"/>
    <p:sldId id="303" r:id="rId20"/>
    <p:sldId id="324" r:id="rId21"/>
    <p:sldId id="325" r:id="rId22"/>
    <p:sldId id="326" r:id="rId23"/>
    <p:sldId id="334" r:id="rId24"/>
    <p:sldId id="333" r:id="rId25"/>
    <p:sldId id="330" r:id="rId2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2" autoAdjust="0"/>
    <p:restoredTop sz="88277" autoAdjust="0"/>
  </p:normalViewPr>
  <p:slideViewPr>
    <p:cSldViewPr>
      <p:cViewPr varScale="1">
        <p:scale>
          <a:sx n="74" d="100"/>
          <a:sy n="74" d="100"/>
        </p:scale>
        <p:origin x="2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2523-2076-4863-9D6F-465F37A390BE}" type="datetimeFigureOut">
              <a:rPr lang="hu-HU" smtClean="0"/>
              <a:pPr/>
              <a:t>2017.10.09.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1A6D8-944F-45FF-A882-4471E4561C7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fülkagyló összegyűjti a környezeti hangokat, a hallójárat biztosítja a hangvezetést, a dobhártya a hangnyomás hullámokat felfogja a hangot, erősít, szűr</a:t>
            </a:r>
          </a:p>
          <a:p>
            <a:r>
              <a:rPr lang="hu-HU" dirty="0" smtClean="0"/>
              <a:t>Dobhártya: hangnyomás hullámokat vesz fel</a:t>
            </a:r>
          </a:p>
          <a:p>
            <a:r>
              <a:rPr lang="hu-HU" dirty="0" smtClean="0"/>
              <a:t>Középfül: a nyomáshullám átalakul rezgéssé</a:t>
            </a:r>
          </a:p>
          <a:p>
            <a:r>
              <a:rPr lang="hu-HU" dirty="0" smtClean="0"/>
              <a:t>Belső fül:</a:t>
            </a:r>
          </a:p>
          <a:p>
            <a:r>
              <a:rPr lang="hu-HU" dirty="0" smtClean="0"/>
              <a:t>	- a rezgés folyadékban terjedő hanghullámmá alakul</a:t>
            </a:r>
          </a:p>
          <a:p>
            <a:r>
              <a:rPr lang="hu-HU" dirty="0" smtClean="0"/>
              <a:t>	- a folyadék mozgatja a szőrsejteket, amelyek a hallóidegekhez csatlakoznak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pPr algn="ctr"/>
              <a:t>10/9/2017 6:12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pPr/>
              <a:t>10/9/2017 6:12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pPr/>
              <a:t>10/9/2017 6:12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pPr/>
              <a:t>10/9/2017 6:12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pPr/>
              <a:t>10/9/2017 6:12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pPr/>
              <a:t>10/9/2017 6:12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pPr/>
              <a:t>10/9/2017 6:12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pPr/>
              <a:t>10/9/2017 6:12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pPr/>
              <a:t>10/9/2017 6:12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pPr/>
              <a:t>10/9/2017 6:12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pPr/>
              <a:t>10/9/2017 6:12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pPr/>
              <a:t>10/9/2017 6:12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D:\Peter\Oktatas\Hiradastechnika%201\Eloadas\Hiradastechnika%201.%20eloadas\2.F&#252;l,%20a%20hall&#225;s%20folyamata.mp4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7851205" y="3103974"/>
            <a:ext cx="111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  <a:ea typeface="+mj-ea"/>
                <a:cs typeface="+mj-cs"/>
              </a:rPr>
              <a:t>2</a:t>
            </a:r>
            <a:r>
              <a:rPr lang="hu-HU" sz="3600" b="1" dirty="0" smtClean="0">
                <a:latin typeface="+mj-lt"/>
                <a:ea typeface="+mj-ea"/>
                <a:cs typeface="+mj-cs"/>
              </a:rPr>
              <a:t>.</a:t>
            </a:r>
            <a:endParaRPr lang="hu-HU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2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Hallás és a zaj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" descr="ha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7020"/>
            <a:ext cx="3813792" cy="49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16388" name="Picture 4" descr="http://p2.grando.hu/photos/09/39/b5c5_1_16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r="25775"/>
          <a:stretch/>
        </p:blipFill>
        <p:spPr bwMode="auto">
          <a:xfrm>
            <a:off x="5652120" y="2132856"/>
            <a:ext cx="2588168" cy="35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Hallás és az elfedési </a:t>
            </a:r>
            <a:r>
              <a:rPr lang="hu-HU" dirty="0"/>
              <a:t>jelenség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43187"/>
            <a:ext cx="654995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6791"/>
            <a:ext cx="8785225" cy="5185321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400" dirty="0" err="1" smtClean="0"/>
              <a:t>Egy</a:t>
            </a:r>
            <a:r>
              <a:rPr lang="en-US" altLang="en-US" sz="2400" dirty="0" smtClean="0"/>
              <a:t> </a:t>
            </a:r>
            <a:r>
              <a:rPr lang="hu-HU" altLang="en-US" sz="2400" dirty="0" smtClean="0"/>
              <a:t>jelgenerátor </a:t>
            </a:r>
            <a:r>
              <a:rPr lang="en-US" altLang="en-US" sz="2400" dirty="0" smtClean="0"/>
              <a:t>10 kHz-s </a:t>
            </a:r>
            <a:r>
              <a:rPr lang="en-US" altLang="en-US" sz="2400" dirty="0" err="1" smtClean="0"/>
              <a:t>szinuszos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jel</a:t>
            </a:r>
            <a:r>
              <a:rPr lang="hu-HU" altLang="en-US" sz="2400" dirty="0" smtClean="0"/>
              <a:t>é</a:t>
            </a:r>
            <a:r>
              <a:rPr lang="en-US" altLang="en-US" sz="2400" dirty="0" smtClean="0"/>
              <a:t>t </a:t>
            </a:r>
            <a:r>
              <a:rPr lang="en-US" altLang="en-US" sz="2400" dirty="0" err="1" smtClean="0"/>
              <a:t>kapcsolunk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egy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hangsz</a:t>
            </a:r>
            <a:r>
              <a:rPr lang="hu-HU" altLang="en-US" sz="2400" dirty="0" smtClean="0"/>
              <a:t>ó</a:t>
            </a:r>
            <a:r>
              <a:rPr lang="en-US" altLang="en-US" sz="2400" dirty="0" smtClean="0"/>
              <a:t>r</a:t>
            </a:r>
            <a:r>
              <a:rPr lang="hu-HU" altLang="en-US" sz="2400" dirty="0" smtClean="0"/>
              <a:t>ó</a:t>
            </a:r>
            <a:r>
              <a:rPr lang="en-US" altLang="en-US" sz="2400" dirty="0" err="1" smtClean="0"/>
              <a:t>ra.</a:t>
            </a:r>
            <a:r>
              <a:rPr lang="en-US" altLang="en-US" sz="2400" dirty="0" smtClean="0"/>
              <a:t> A </a:t>
            </a:r>
            <a:r>
              <a:rPr lang="hu-HU" altLang="en-US" sz="2400" dirty="0" smtClean="0"/>
              <a:t>hangszórótól 1 </a:t>
            </a:r>
            <a:r>
              <a:rPr lang="en-US" altLang="en-US" sz="2400" dirty="0" smtClean="0"/>
              <a:t>m</a:t>
            </a:r>
            <a:r>
              <a:rPr lang="hu-HU" altLang="en-US" sz="2400" dirty="0" smtClean="0"/>
              <a:t>é</a:t>
            </a:r>
            <a:r>
              <a:rPr lang="en-US" altLang="en-US" sz="2400" dirty="0" err="1" smtClean="0"/>
              <a:t>te</a:t>
            </a:r>
            <a:r>
              <a:rPr lang="hu-HU" altLang="en-US" sz="2400" dirty="0" smtClean="0"/>
              <a:t>r</a:t>
            </a:r>
            <a:r>
              <a:rPr lang="en-US" altLang="en-US" sz="2400" dirty="0" smtClean="0"/>
              <a:t>r</a:t>
            </a:r>
            <a:r>
              <a:rPr lang="hu-HU" altLang="en-US" sz="2400" dirty="0" smtClean="0"/>
              <a:t>e</a:t>
            </a:r>
            <a:r>
              <a:rPr lang="en-US" altLang="en-US" sz="2400" dirty="0" smtClean="0"/>
              <a:t> </a:t>
            </a:r>
            <a:r>
              <a:rPr lang="hu-HU" altLang="en-US" sz="2400" dirty="0" smtClean="0"/>
              <a:t>10 dB hangnyomásszintet mérünk. A generátor kimenő teljesítményét állandóan tartva csökkentve a frekvenciát 1 </a:t>
            </a:r>
            <a:r>
              <a:rPr lang="hu-HU" altLang="en-US" sz="2400" dirty="0" err="1" smtClean="0"/>
              <a:t>kHz-n</a:t>
            </a:r>
            <a:r>
              <a:rPr lang="hu-HU" altLang="en-US" sz="2400" dirty="0" smtClean="0"/>
              <a:t> 30 dB, míg 100 </a:t>
            </a:r>
            <a:r>
              <a:rPr lang="hu-HU" altLang="en-US" sz="2400" dirty="0" err="1" smtClean="0"/>
              <a:t>Hz-n</a:t>
            </a:r>
            <a:r>
              <a:rPr lang="hu-HU" altLang="en-US" sz="2400" dirty="0" smtClean="0"/>
              <a:t> már csak 0 dB hangnyomásszintet mérünk.  </a:t>
            </a:r>
          </a:p>
          <a:p>
            <a:pPr marL="0" indent="0" eaLnBrk="1" hangingPunct="1">
              <a:buFontTx/>
              <a:buNone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</a:pPr>
            <a:r>
              <a:rPr lang="en-US" altLang="en-US" sz="2400" b="1" dirty="0" smtClean="0"/>
              <a:t>a)</a:t>
            </a:r>
            <a:r>
              <a:rPr lang="en-US" altLang="en-US" sz="2400" dirty="0" smtClean="0"/>
              <a:t> </a:t>
            </a:r>
            <a:r>
              <a:rPr lang="hu-HU" altLang="en-US" sz="2400" dirty="0" smtClean="0"/>
              <a:t> Mekkora a</a:t>
            </a:r>
            <a:r>
              <a:rPr lang="en-US" altLang="en-US" sz="2400" dirty="0" smtClean="0"/>
              <a:t> 10 kHz</a:t>
            </a:r>
            <a:r>
              <a:rPr lang="hu-HU" altLang="en-US" sz="2400" dirty="0" err="1" smtClean="0"/>
              <a:t>-s</a:t>
            </a:r>
            <a:r>
              <a:rPr lang="hu-HU" altLang="en-US" sz="2400" dirty="0" smtClean="0"/>
              <a:t> jel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phon</a:t>
            </a:r>
            <a:r>
              <a:rPr lang="hu-HU" altLang="en-US" sz="2400" dirty="0" err="1" smtClean="0"/>
              <a:t>-ban</a:t>
            </a:r>
            <a:r>
              <a:rPr lang="hu-HU" altLang="en-US" sz="2400" dirty="0" smtClean="0"/>
              <a:t> mért hangossága</a:t>
            </a:r>
            <a:r>
              <a:rPr lang="en-US" altLang="en-US" sz="2400" dirty="0" smtClean="0"/>
              <a:t>?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b="1" dirty="0" smtClean="0"/>
              <a:t>b)</a:t>
            </a:r>
            <a:r>
              <a:rPr lang="en-US" altLang="en-US" sz="2400" dirty="0" smtClean="0"/>
              <a:t>  </a:t>
            </a:r>
            <a:r>
              <a:rPr lang="hu-HU" altLang="en-US" sz="2400" dirty="0" smtClean="0"/>
              <a:t>Mekkora hangossági szintnek felel meg a 30 dB-s</a:t>
            </a:r>
            <a:r>
              <a:rPr lang="en-US" altLang="en-US" sz="2400" dirty="0" smtClean="0"/>
              <a:t> 1 kHz</a:t>
            </a:r>
            <a:r>
              <a:rPr lang="hu-HU" altLang="en-US" sz="2400" dirty="0" err="1" smtClean="0"/>
              <a:t>-es</a:t>
            </a:r>
            <a:r>
              <a:rPr lang="hu-HU" altLang="en-US" sz="2400" dirty="0" smtClean="0"/>
              <a:t> hang</a:t>
            </a:r>
            <a:r>
              <a:rPr lang="en-US" altLang="en-US" sz="2400" dirty="0" smtClean="0"/>
              <a:t>?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b="1" dirty="0" smtClean="0"/>
              <a:t>c)</a:t>
            </a:r>
            <a:r>
              <a:rPr lang="en-US" altLang="en-US" sz="2400" dirty="0" smtClean="0"/>
              <a:t>  </a:t>
            </a:r>
            <a:r>
              <a:rPr lang="hu-HU" altLang="en-US" sz="2400" dirty="0" smtClean="0"/>
              <a:t>Mekkora a</a:t>
            </a:r>
            <a:r>
              <a:rPr lang="en-US" altLang="en-US" sz="2400" dirty="0" smtClean="0"/>
              <a:t> 100 Hz</a:t>
            </a:r>
            <a:r>
              <a:rPr lang="hu-HU" altLang="en-US" sz="2400" dirty="0" err="1" smtClean="0"/>
              <a:t>-s</a:t>
            </a:r>
            <a:r>
              <a:rPr lang="en-US" altLang="en-US" sz="2400" dirty="0" smtClean="0"/>
              <a:t> </a:t>
            </a:r>
            <a:r>
              <a:rPr lang="hu-HU" altLang="en-US" sz="2400" dirty="0" smtClean="0"/>
              <a:t>jel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phon</a:t>
            </a:r>
            <a:r>
              <a:rPr lang="hu-HU" altLang="en-US" sz="2400" dirty="0" err="1" smtClean="0"/>
              <a:t>-ban</a:t>
            </a:r>
            <a:r>
              <a:rPr lang="hu-HU" altLang="en-US" sz="2400" dirty="0" smtClean="0"/>
              <a:t> mért hangossága</a:t>
            </a:r>
            <a:r>
              <a:rPr lang="en-US" altLang="en-US" sz="2400" dirty="0" smtClean="0"/>
              <a:t>?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b="1" dirty="0" smtClean="0"/>
              <a:t>d)</a:t>
            </a:r>
            <a:r>
              <a:rPr lang="en-US" altLang="en-US" sz="2400" dirty="0" smtClean="0"/>
              <a:t>  </a:t>
            </a:r>
            <a:r>
              <a:rPr lang="hu-HU" altLang="en-US" sz="2400" dirty="0" smtClean="0"/>
              <a:t>Hogyan magyarázza, hogy a különböző frekvenciákon a hangnyomásszintek különbözőek, miközben a generátor kimenő teljesítménye változatlan maradt</a:t>
            </a:r>
            <a:r>
              <a:rPr lang="en-US" altLang="en-US" sz="2400" dirty="0" smtClean="0"/>
              <a:t>?</a:t>
            </a:r>
          </a:p>
        </p:txBody>
      </p:sp>
      <p:sp>
        <p:nvSpPr>
          <p:cNvPr id="3" name="Cím 1"/>
          <p:cNvSpPr>
            <a:spLocks noGrp="1"/>
          </p:cNvSpPr>
          <p:nvPr>
            <p:ph type="title"/>
          </p:nvPr>
        </p:nvSpPr>
        <p:spPr>
          <a:xfrm>
            <a:off x="307032" y="206152"/>
            <a:ext cx="8153400" cy="990600"/>
          </a:xfrm>
        </p:spPr>
        <p:txBody>
          <a:bodyPr/>
          <a:lstStyle/>
          <a:p>
            <a:r>
              <a:rPr lang="hu-HU" dirty="0" smtClean="0"/>
              <a:t>Egy kis séta a Fletcher-görbéken</a:t>
            </a:r>
            <a:endParaRPr lang="hu-HU" dirty="0"/>
          </a:p>
        </p:txBody>
      </p:sp>
      <p:pic>
        <p:nvPicPr>
          <p:cNvPr id="4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75761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97025"/>
            <a:ext cx="8928100" cy="5260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027988" y="5556250"/>
            <a:ext cx="144462" cy="144462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670550" y="5803900"/>
            <a:ext cx="323850" cy="287337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508625" y="4837112"/>
            <a:ext cx="144463" cy="144463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645150" y="4657725"/>
            <a:ext cx="323850" cy="287337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3025775" y="5948362"/>
            <a:ext cx="144463" cy="144463"/>
          </a:xfrm>
          <a:prstGeom prst="ellipse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240088" y="5657850"/>
            <a:ext cx="323850" cy="323850"/>
          </a:xfrm>
          <a:prstGeom prst="rect">
            <a:avLst/>
          </a:prstGeom>
          <a:noFill/>
          <a:ln w="508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126000" bIns="792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?</a:t>
            </a:r>
          </a:p>
        </p:txBody>
      </p:sp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07032" y="206152"/>
            <a:ext cx="8153400" cy="990600"/>
          </a:xfrm>
        </p:spPr>
        <p:txBody>
          <a:bodyPr/>
          <a:lstStyle/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kis</a:t>
            </a:r>
            <a:r>
              <a:rPr lang="en-US" dirty="0" smtClean="0"/>
              <a:t> s</a:t>
            </a:r>
            <a:r>
              <a:rPr lang="hu-HU" dirty="0" smtClean="0"/>
              <a:t>é</a:t>
            </a:r>
            <a:r>
              <a:rPr lang="en-US" dirty="0" smtClean="0"/>
              <a:t>ta </a:t>
            </a:r>
            <a:r>
              <a:rPr lang="hu-HU" dirty="0" smtClean="0"/>
              <a:t>a Fletcher-görbéken</a:t>
            </a:r>
            <a:endParaRPr lang="hu-HU" dirty="0"/>
          </a:p>
        </p:txBody>
      </p:sp>
      <p:pic>
        <p:nvPicPr>
          <p:cNvPr id="11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75761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szem felépítése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" descr="http://elte.prompt.hu/sites/default/files/tananyagok/13_SzaboSokiLaszlo-ElektronikusMediatartalmak/images/m5b2c121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0592"/>
            <a:ext cx="5501977" cy="52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Picture 8" descr="ÁBRA: A látás a szem és az agy mûködésének eredmény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98969"/>
            <a:ext cx="3436640" cy="29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0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emberi látás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20000"/>
          </a:bodyPr>
          <a:lstStyle/>
          <a:p>
            <a:r>
              <a:rPr lang="hu-HU" sz="3100" dirty="0" smtClean="0"/>
              <a:t>A </a:t>
            </a:r>
            <a:r>
              <a:rPr lang="hu-HU" sz="3100" dirty="0"/>
              <a:t>szembe érkező fénysugarak 2 helyen törnek meg:</a:t>
            </a:r>
          </a:p>
          <a:p>
            <a:pPr lvl="1"/>
            <a:r>
              <a:rPr lang="hu-HU" sz="2800" dirty="0" smtClean="0"/>
              <a:t>szaruhártya</a:t>
            </a:r>
            <a:endParaRPr lang="hu-HU" sz="2800" dirty="0"/>
          </a:p>
          <a:p>
            <a:pPr lvl="1"/>
            <a:r>
              <a:rPr lang="hu-HU" sz="2800" dirty="0"/>
              <a:t>lencse</a:t>
            </a:r>
          </a:p>
          <a:p>
            <a:r>
              <a:rPr lang="hu-HU" sz="3100" dirty="0"/>
              <a:t>Áthaladnak az üvegtesten</a:t>
            </a:r>
          </a:p>
          <a:p>
            <a:r>
              <a:rPr lang="hu-HU" sz="3100" dirty="0" smtClean="0"/>
              <a:t>Retinákra </a:t>
            </a:r>
            <a:r>
              <a:rPr lang="hu-HU" sz="3100" dirty="0"/>
              <a:t>érkeznek, ahol kicsinyített fordított állású kép keletkezik</a:t>
            </a:r>
          </a:p>
          <a:p>
            <a:pPr lvl="1"/>
            <a:r>
              <a:rPr lang="hu-HU" sz="2800" dirty="0"/>
              <a:t>csapok: 6M, színlátás, jó felbontás, kis érzékenység</a:t>
            </a:r>
          </a:p>
          <a:p>
            <a:pPr lvl="1"/>
            <a:r>
              <a:rPr lang="hu-HU" sz="2800" dirty="0"/>
              <a:t>pálcák: 120M, nagy érzékenység, kis felbontás</a:t>
            </a:r>
          </a:p>
          <a:p>
            <a:r>
              <a:rPr lang="hu-HU" sz="3100" dirty="0" smtClean="0"/>
              <a:t>A </a:t>
            </a:r>
            <a:r>
              <a:rPr lang="hu-HU" sz="3100" dirty="0"/>
              <a:t>fény hatására a receptorok ingerületbe jönnek</a:t>
            </a:r>
          </a:p>
          <a:p>
            <a:r>
              <a:rPr lang="hu-HU" sz="3100" dirty="0"/>
              <a:t>Az ingerületet átveszik az idegsejtek és látóidegként kilépnek</a:t>
            </a:r>
          </a:p>
          <a:p>
            <a:r>
              <a:rPr lang="hu-HU" sz="3100" dirty="0"/>
              <a:t>A látóideg részlegesen átkereszteződik</a:t>
            </a:r>
          </a:p>
          <a:p>
            <a:r>
              <a:rPr lang="hu-HU" sz="3100" dirty="0" smtClean="0"/>
              <a:t>A képet az agy visszafordítja</a:t>
            </a:r>
            <a:endParaRPr lang="hu-HU" sz="3100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Színlátás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A színlátás a három alapszínre érzékeny csapok segítségével történik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5079365" cy="5079365"/>
          </a:xfrm>
          <a:prstGeom prst="rect">
            <a:avLst/>
          </a:prstGeom>
        </p:spPr>
      </p:pic>
      <p:pic>
        <p:nvPicPr>
          <p:cNvPr id="6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990600"/>
          </a:xfrm>
        </p:spPr>
        <p:txBody>
          <a:bodyPr/>
          <a:lstStyle/>
          <a:p>
            <a:r>
              <a:rPr lang="en-US" smtClean="0"/>
              <a:t>A</a:t>
            </a:r>
            <a:r>
              <a:rPr lang="hu-HU" dirty="0" smtClean="0"/>
              <a:t> szem spektrális</a:t>
            </a:r>
            <a:r>
              <a:rPr lang="en-US" dirty="0" smtClean="0"/>
              <a:t> </a:t>
            </a:r>
            <a:r>
              <a:rPr lang="hu-HU" dirty="0" smtClean="0"/>
              <a:t>érzékenysége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Láthatósági függvény</a:t>
            </a:r>
          </a:p>
        </p:txBody>
      </p:sp>
      <p:pic>
        <p:nvPicPr>
          <p:cNvPr id="20482" name="Picture 2" descr="http://www.tankonyvtar.hu/hu/tartalom/tkt/szolgaltatastechnika/abra/08-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5367838" cy="39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75578"/>
            <a:ext cx="1008112" cy="1008112"/>
          </a:xfrm>
          <a:prstGeom prst="rect">
            <a:avLst/>
          </a:prstGeom>
        </p:spPr>
      </p:pic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26308"/>
              </p:ext>
            </p:extLst>
          </p:nvPr>
        </p:nvGraphicFramePr>
        <p:xfrm>
          <a:off x="5646009" y="2204864"/>
          <a:ext cx="3315162" cy="2968392"/>
        </p:xfrm>
        <a:graphic>
          <a:graphicData uri="http://schemas.openxmlformats.org/drawingml/2006/table">
            <a:tbl>
              <a:tblPr/>
              <a:tblGrid>
                <a:gridCol w="318830"/>
                <a:gridCol w="1507690"/>
                <a:gridCol w="1488642"/>
              </a:tblGrid>
              <a:tr h="424056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Szín</a:t>
                      </a:r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Hullámhossz 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0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Ibolya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380-420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420-490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Zöld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490-575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Sárga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575-585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Narancs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585-650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Vörös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650-750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Szem felbontóképessége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432048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300" b="1" dirty="0"/>
              <a:t>Az emberi szem felbontóképessége</a:t>
            </a:r>
            <a:r>
              <a:rPr lang="hu-HU" sz="2300" dirty="0"/>
              <a:t> egészséges emberek és normál fényviszonyok esetén </a:t>
            </a:r>
            <a:r>
              <a:rPr lang="hu-HU" sz="2300" b="1" dirty="0"/>
              <a:t>2</a:t>
            </a:r>
            <a:r>
              <a:rPr lang="hu-HU" sz="2300" b="1" dirty="0" smtClean="0"/>
              <a:t> </a:t>
            </a:r>
            <a:r>
              <a:rPr lang="hu-HU" sz="2300" b="1" dirty="0"/>
              <a:t>ívperc</a:t>
            </a:r>
            <a:r>
              <a:rPr lang="hu-HU" sz="2300" dirty="0"/>
              <a:t> (1’, ami az 1 fok hatvanad része) körüli érték</a:t>
            </a:r>
            <a:r>
              <a:rPr lang="hu-HU" sz="2300" dirty="0" smtClean="0"/>
              <a:t>. </a:t>
            </a:r>
            <a:r>
              <a:rPr lang="hu-HU" sz="2300" dirty="0"/>
              <a:t>Szemünk két egymáshoz közeli fekete pontot vagy vonalat akkor képes egymástól elkülönülten látni, ha köztük </a:t>
            </a:r>
            <a:r>
              <a:rPr lang="hu-HU" sz="2300" dirty="0" smtClean="0"/>
              <a:t>2 ívpercnyi </a:t>
            </a:r>
            <a:r>
              <a:rPr lang="hu-HU" sz="2300" dirty="0"/>
              <a:t>távolság </a:t>
            </a:r>
            <a:r>
              <a:rPr lang="hu-HU" sz="2300" dirty="0" smtClean="0"/>
              <a:t>van. A </a:t>
            </a:r>
            <a:r>
              <a:rPr lang="hu-HU" sz="2300" dirty="0"/>
              <a:t>szem színfelbontása sokkal rosszabb, mint fekete-fehér felbontása. A színes képpontokra vonatkozóan a felbontóképesség mindössze 8-10 </a:t>
            </a:r>
            <a:r>
              <a:rPr lang="hu-HU" sz="2300" dirty="0" smtClean="0"/>
              <a:t>ívperc.</a:t>
            </a:r>
            <a:endParaRPr lang="hu-HU" sz="23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24" y="1838176"/>
            <a:ext cx="4619280" cy="425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Additív színkeverés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Az</a:t>
            </a:r>
            <a:r>
              <a:rPr lang="en-US" dirty="0" smtClean="0"/>
              <a:t> RGB </a:t>
            </a:r>
            <a:r>
              <a:rPr lang="hu-HU" dirty="0" smtClean="0"/>
              <a:t>rendszer</a:t>
            </a:r>
            <a:endParaRPr lang="en-US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0772" y="2780928"/>
            <a:ext cx="2078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R</a:t>
            </a:r>
            <a:r>
              <a:rPr lang="en-US" sz="2800" baseline="-25000" dirty="0" smtClean="0">
                <a:solidFill>
                  <a:prstClr val="black"/>
                </a:solidFill>
              </a:rPr>
              <a:t>CIE</a:t>
            </a:r>
            <a:r>
              <a:rPr lang="en-US" sz="2800" dirty="0" smtClean="0">
                <a:solidFill>
                  <a:prstClr val="black"/>
                </a:solidFill>
              </a:rPr>
              <a:t> : 700nm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G</a:t>
            </a:r>
            <a:r>
              <a:rPr lang="en-US" sz="2800" baseline="-25000" dirty="0" smtClean="0">
                <a:solidFill>
                  <a:prstClr val="black"/>
                </a:solidFill>
              </a:rPr>
              <a:t>CIE</a:t>
            </a:r>
            <a:r>
              <a:rPr lang="en-US" sz="2800">
                <a:solidFill>
                  <a:prstClr val="black"/>
                </a:solidFill>
              </a:rPr>
              <a:t>: </a:t>
            </a:r>
            <a:r>
              <a:rPr lang="en-US" sz="2800" smtClean="0">
                <a:solidFill>
                  <a:prstClr val="black"/>
                </a:solidFill>
              </a:rPr>
              <a:t>5</a:t>
            </a:r>
            <a:r>
              <a:rPr lang="en-US" sz="2800" dirty="0">
                <a:solidFill>
                  <a:prstClr val="black"/>
                </a:solidFill>
              </a:rPr>
              <a:t>4</a:t>
            </a:r>
            <a:r>
              <a:rPr lang="en-US" sz="2800" smtClean="0">
                <a:solidFill>
                  <a:prstClr val="black"/>
                </a:solidFill>
              </a:rPr>
              <a:t>6nm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baseline="-25000" dirty="0" smtClean="0">
                <a:solidFill>
                  <a:prstClr val="black"/>
                </a:solidFill>
              </a:rPr>
              <a:t>CIE</a:t>
            </a:r>
            <a:r>
              <a:rPr lang="en-US" sz="2800" dirty="0" smtClean="0">
                <a:solidFill>
                  <a:prstClr val="black"/>
                </a:solidFill>
              </a:rPr>
              <a:t> : 436nm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216660"/>
            <a:ext cx="6594072" cy="45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lehet az üzenet 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hu-HU" sz="3600" dirty="0"/>
              <a:t>Beszéd</a:t>
            </a:r>
          </a:p>
          <a:p>
            <a:pPr fontAlgn="base"/>
            <a:r>
              <a:rPr lang="hu-HU" sz="3600" dirty="0"/>
              <a:t>Zene</a:t>
            </a:r>
          </a:p>
          <a:p>
            <a:pPr fontAlgn="base"/>
            <a:r>
              <a:rPr lang="hu-HU" sz="3600" dirty="0"/>
              <a:t>Szöveg</a:t>
            </a:r>
          </a:p>
          <a:p>
            <a:pPr fontAlgn="base"/>
            <a:r>
              <a:rPr lang="hu-HU" sz="3600" dirty="0"/>
              <a:t>Állókép</a:t>
            </a:r>
          </a:p>
          <a:p>
            <a:pPr fontAlgn="base"/>
            <a:r>
              <a:rPr lang="hu-HU" sz="3600" dirty="0"/>
              <a:t>Mozgókép</a:t>
            </a:r>
          </a:p>
          <a:p>
            <a:pPr fontAlgn="base"/>
            <a:r>
              <a:rPr lang="hu-HU" sz="3600" dirty="0"/>
              <a:t>Adat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4" y="1844824"/>
            <a:ext cx="3684292" cy="4382368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Színmérés és színkeverés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92514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</a:t>
            </a:r>
            <a:r>
              <a:rPr lang="en-US" dirty="0" smtClean="0"/>
              <a:t> </a:t>
            </a:r>
            <a:r>
              <a:rPr lang="en-US" dirty="0"/>
              <a:t>CIE XYZ </a:t>
            </a:r>
            <a:r>
              <a:rPr lang="hu-HU" dirty="0" smtClean="0"/>
              <a:t>színmérési rendszere</a:t>
            </a:r>
            <a:endParaRPr lang="en-US" dirty="0" smtClean="0"/>
          </a:p>
          <a:p>
            <a:pPr marL="0" indent="0">
              <a:buNone/>
            </a:pP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=0.61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+0.17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+0.2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marL="0" indent="0">
              <a:buNone/>
            </a:pP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=0.3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+0.59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+0.11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marL="0" indent="0">
              <a:buNone/>
            </a:pP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=0.07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+1.12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marL="0" indent="0">
              <a:buNone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r>
              <a:rPr lang="hu-HU" dirty="0" smtClean="0"/>
              <a:t>Előnyök</a:t>
            </a:r>
            <a:r>
              <a:rPr lang="en-US" dirty="0" smtClean="0"/>
              <a:t>:</a:t>
            </a:r>
          </a:p>
          <a:p>
            <a:pPr lvl="1"/>
            <a:r>
              <a:rPr lang="hu-HU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N</a:t>
            </a:r>
            <a:r>
              <a:rPr lang="hu-HU" sz="2800" dirty="0" err="1" smtClean="0">
                <a:solidFill>
                  <a:prstClr val="black"/>
                </a:solidFill>
              </a:rPr>
              <a:t>incs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negat</a:t>
            </a:r>
            <a:r>
              <a:rPr lang="hu-HU" sz="2800" dirty="0" smtClean="0">
                <a:solidFill>
                  <a:prstClr val="black"/>
                </a:solidFill>
              </a:rPr>
              <a:t>ív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hu-HU" sz="2800" dirty="0" smtClean="0">
                <a:solidFill>
                  <a:prstClr val="black"/>
                </a:solidFill>
              </a:rPr>
              <a:t>értékű </a:t>
            </a:r>
            <a:r>
              <a:rPr lang="hu-HU" sz="2800" dirty="0" err="1" smtClean="0">
                <a:solidFill>
                  <a:prstClr val="black"/>
                </a:solidFill>
              </a:rPr>
              <a:t>színk</a:t>
            </a:r>
            <a:r>
              <a:rPr lang="en-US" sz="2800" dirty="0" err="1" smtClean="0">
                <a:solidFill>
                  <a:prstClr val="black"/>
                </a:solidFill>
              </a:rPr>
              <a:t>oordin</a:t>
            </a:r>
            <a:r>
              <a:rPr lang="hu-HU" sz="2800" dirty="0" err="1" smtClean="0">
                <a:solidFill>
                  <a:prstClr val="black"/>
                </a:solidFill>
              </a:rPr>
              <a:t>áta</a:t>
            </a:r>
            <a:endParaRPr lang="hu-HU" sz="2800" dirty="0"/>
          </a:p>
          <a:p>
            <a:pPr lvl="1"/>
            <a:r>
              <a:rPr lang="hu-HU" sz="2800" dirty="0" smtClean="0">
                <a:solidFill>
                  <a:prstClr val="black"/>
                </a:solidFill>
              </a:rPr>
              <a:t> Az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i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hu-HU" sz="2800" dirty="0" smtClean="0">
                <a:solidFill>
                  <a:prstClr val="black"/>
                </a:solidFill>
              </a:rPr>
              <a:t> koordináta közvetlenül adja világosság értékét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hu-HU" sz="2800" dirty="0">
                <a:solidFill>
                  <a:prstClr val="black"/>
                </a:solidFill>
              </a:rPr>
              <a:t>Az </a:t>
            </a:r>
            <a:r>
              <a:rPr lang="en-US" sz="2800" i="1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  <a:r>
              <a:rPr lang="en-US" sz="2800" i="1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prstClr val="black"/>
                </a:solidFill>
                <a:cs typeface="Times New Roman" panose="02020603050405020304" pitchFamily="18" charset="0"/>
              </a:rPr>
              <a:t>síkon az összes szín ábrázolható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9744" y="3429000"/>
          <a:ext cx="7915276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4" imgW="3924000" imgH="393480" progId="Equation.3">
                  <p:embed/>
                </p:oleObj>
              </mc:Choice>
              <mc:Fallback>
                <p:oleObj name="Equation" r:id="rId4" imgW="392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44" y="3429000"/>
                        <a:ext cx="7915276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8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/>
              <a:t>Színmérés és színkeverés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84168" y="1653432"/>
            <a:ext cx="3021689" cy="4752528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hu-HU" dirty="0" smtClean="0"/>
              <a:t>A CIE színdiagram</a:t>
            </a:r>
          </a:p>
          <a:p>
            <a:r>
              <a:rPr lang="hu-HU" sz="2400" dirty="0" smtClean="0"/>
              <a:t>Fehér szín: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hu-HU" sz="2400" dirty="0"/>
              <a:t>Másodlagos színek:</a:t>
            </a:r>
          </a:p>
          <a:p>
            <a:pPr lvl="1"/>
            <a:r>
              <a:rPr lang="hu-HU" sz="2100" b="1" dirty="0">
                <a:solidFill>
                  <a:srgbClr val="FF0000"/>
                </a:solidFill>
              </a:rPr>
              <a:t>R</a:t>
            </a:r>
            <a:r>
              <a:rPr lang="hu-HU" sz="2100" dirty="0"/>
              <a:t>+</a:t>
            </a:r>
            <a:r>
              <a:rPr lang="hu-HU" sz="2100" b="1" dirty="0">
                <a:solidFill>
                  <a:srgbClr val="3333FF"/>
                </a:solidFill>
              </a:rPr>
              <a:t>B</a:t>
            </a:r>
            <a:r>
              <a:rPr lang="en-US" sz="2100" dirty="0"/>
              <a:t>=</a:t>
            </a:r>
            <a:r>
              <a:rPr lang="hu-HU" sz="2100" b="1" dirty="0" smtClean="0">
                <a:solidFill>
                  <a:srgbClr val="CC00CC"/>
                </a:solidFill>
              </a:rPr>
              <a:t>M</a:t>
            </a:r>
            <a:r>
              <a:rPr lang="en-US" sz="2100" b="1" dirty="0" smtClean="0">
                <a:solidFill>
                  <a:srgbClr val="CC00CC"/>
                </a:solidFill>
              </a:rPr>
              <a:t>a</a:t>
            </a:r>
            <a:r>
              <a:rPr lang="hu-HU" sz="2100" dirty="0" smtClean="0"/>
              <a:t> </a:t>
            </a:r>
            <a:r>
              <a:rPr lang="hu-HU" sz="2100" dirty="0"/>
              <a:t>(</a:t>
            </a:r>
            <a:r>
              <a:rPr lang="hu-HU" sz="2100" dirty="0" err="1"/>
              <a:t>magenta</a:t>
            </a:r>
            <a:r>
              <a:rPr lang="hu-HU" sz="2100" dirty="0"/>
              <a:t>)</a:t>
            </a:r>
          </a:p>
          <a:p>
            <a:pPr lvl="1"/>
            <a:r>
              <a:rPr lang="hu-HU" sz="2100" b="1" dirty="0">
                <a:solidFill>
                  <a:srgbClr val="FF0000"/>
                </a:solidFill>
              </a:rPr>
              <a:t>R</a:t>
            </a:r>
            <a:r>
              <a:rPr lang="hu-HU" sz="2100" dirty="0"/>
              <a:t>+</a:t>
            </a:r>
            <a:r>
              <a:rPr lang="hu-HU" sz="2100" b="1" dirty="0">
                <a:solidFill>
                  <a:srgbClr val="00FF00"/>
                </a:solidFill>
              </a:rPr>
              <a:t>G</a:t>
            </a:r>
            <a:r>
              <a:rPr lang="en-US" sz="2100" dirty="0"/>
              <a:t>=</a:t>
            </a:r>
            <a:r>
              <a:rPr lang="hu-HU" sz="2100" b="1" dirty="0">
                <a:solidFill>
                  <a:srgbClr val="FFFF00"/>
                </a:solidFill>
              </a:rPr>
              <a:t>Y</a:t>
            </a:r>
            <a:r>
              <a:rPr lang="hu-HU" sz="2100" dirty="0"/>
              <a:t> </a:t>
            </a:r>
            <a:r>
              <a:rPr lang="en-US" sz="2100" dirty="0" smtClean="0"/>
              <a:t>  </a:t>
            </a:r>
            <a:r>
              <a:rPr lang="hu-HU" sz="2100" dirty="0" smtClean="0"/>
              <a:t>(</a:t>
            </a:r>
            <a:r>
              <a:rPr lang="hu-HU" sz="2100" dirty="0"/>
              <a:t>sárga)</a:t>
            </a:r>
          </a:p>
          <a:p>
            <a:pPr lvl="1"/>
            <a:r>
              <a:rPr lang="hu-HU" sz="2100" b="1" dirty="0">
                <a:solidFill>
                  <a:srgbClr val="3333FF"/>
                </a:solidFill>
              </a:rPr>
              <a:t>B</a:t>
            </a:r>
            <a:r>
              <a:rPr lang="hu-HU" sz="2100" dirty="0"/>
              <a:t>+</a:t>
            </a:r>
            <a:r>
              <a:rPr lang="hu-HU" sz="2100" b="1" dirty="0">
                <a:solidFill>
                  <a:srgbClr val="00FF00"/>
                </a:solidFill>
              </a:rPr>
              <a:t>G</a:t>
            </a:r>
            <a:r>
              <a:rPr lang="en-US" sz="2100" dirty="0"/>
              <a:t>=</a:t>
            </a:r>
            <a:r>
              <a:rPr lang="hu-HU" sz="2100" b="1" dirty="0" smtClean="0">
                <a:solidFill>
                  <a:srgbClr val="00FFFF"/>
                </a:solidFill>
              </a:rPr>
              <a:t>C</a:t>
            </a:r>
            <a:r>
              <a:rPr lang="en-US" sz="2100" b="1" dirty="0" smtClean="0">
                <a:solidFill>
                  <a:srgbClr val="00FFFF"/>
                </a:solidFill>
              </a:rPr>
              <a:t>y</a:t>
            </a:r>
            <a:r>
              <a:rPr lang="hu-HU" sz="2100" dirty="0" smtClean="0"/>
              <a:t> </a:t>
            </a:r>
            <a:r>
              <a:rPr lang="hu-HU" sz="2100" dirty="0"/>
              <a:t>(cián</a:t>
            </a:r>
            <a:r>
              <a:rPr lang="hu-HU" sz="2100" dirty="0" smtClean="0"/>
              <a:t>)</a:t>
            </a: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hu-HU" sz="2400" dirty="0" smtClean="0"/>
              <a:t>Színtartalom:</a:t>
            </a:r>
            <a:br>
              <a:rPr lang="hu-HU" sz="2400" dirty="0" smtClean="0"/>
            </a:br>
            <a:r>
              <a:rPr lang="hu-HU" sz="2400" dirty="0" smtClean="0"/>
              <a:t>(telítettség)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098" y="1677273"/>
            <a:ext cx="6187274" cy="5180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58" y="2907111"/>
            <a:ext cx="2794317" cy="31048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195736" y="4267636"/>
            <a:ext cx="1008112" cy="745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627784" y="465313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-7560000" flipH="1">
            <a:off x="2298356" y="4502658"/>
            <a:ext cx="186950" cy="547801"/>
          </a:xfrm>
          <a:prstGeom prst="leftBrace">
            <a:avLst>
              <a:gd name="adj1" fmla="val 8333"/>
              <a:gd name="adj2" fmla="val 514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3240000">
            <a:off x="2662662" y="4092874"/>
            <a:ext cx="172284" cy="12119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99792" y="4722018"/>
            <a:ext cx="17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0865" y="4497571"/>
            <a:ext cx="17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276" y="3972341"/>
            <a:ext cx="1906713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50" b="1" dirty="0" smtClean="0">
                <a:sym typeface="Symbol" panose="05050102010706020507" pitchFamily="18" charset="2"/>
              </a:rPr>
              <a:t></a:t>
            </a:r>
            <a:r>
              <a:rPr lang="hu-HU" sz="115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hu-HU" sz="115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hu-HU" sz="11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domináns hullámhossz)</a:t>
            </a:r>
            <a:endParaRPr lang="en-US" sz="11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57" y="5229200"/>
            <a:ext cx="1023143" cy="3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9" grpId="0" animBg="1"/>
      <p:bldP spid="11" grpId="0"/>
      <p:bldP spid="16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990600"/>
          </a:xfrm>
        </p:spPr>
        <p:txBody>
          <a:bodyPr/>
          <a:lstStyle/>
          <a:p>
            <a:r>
              <a:rPr lang="hu-HU" dirty="0"/>
              <a:t>Színmérés és színkeverés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képpontok (pixel) tulajdonságai három paraméterrel jellemezhetők:</a:t>
            </a:r>
          </a:p>
          <a:p>
            <a:pPr>
              <a:spcBef>
                <a:spcPts val="1800"/>
              </a:spcBef>
            </a:pP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2400" dirty="0" smtClean="0"/>
              <a:t> koordináták</a:t>
            </a:r>
          </a:p>
          <a:p>
            <a:pPr>
              <a:spcBef>
                <a:spcPts val="1800"/>
              </a:spcBef>
            </a:pP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u-HU" sz="2400" dirty="0"/>
              <a:t> koordináták</a:t>
            </a:r>
          </a:p>
          <a:p>
            <a:pPr>
              <a:spcBef>
                <a:spcPts val="1800"/>
              </a:spcBef>
            </a:pPr>
            <a:r>
              <a:rPr lang="hu-HU" sz="2400" dirty="0"/>
              <a:t>v</a:t>
            </a:r>
            <a:r>
              <a:rPr lang="hu-HU" sz="2400" dirty="0" smtClean="0"/>
              <a:t>ilágosság 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/>
              <a:t>), domináns hullámhossz (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hu-HU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hu-HU" sz="2400" dirty="0" smtClean="0"/>
              <a:t>), színtartalom (</a:t>
            </a:r>
            <a:r>
              <a:rPr lang="hu-H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u-HU" sz="2400" dirty="0"/>
              <a:t>v</a:t>
            </a:r>
            <a:r>
              <a:rPr lang="hu-HU" sz="2400" dirty="0" smtClean="0"/>
              <a:t>ilágosság (</a:t>
            </a:r>
            <a:r>
              <a:rPr lang="hu-H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/>
              <a:t>) és </a:t>
            </a:r>
            <a:r>
              <a:rPr lang="hu-HU" sz="2400" dirty="0" err="1" smtClean="0"/>
              <a:t>krominancia</a:t>
            </a:r>
            <a:r>
              <a:rPr lang="hu-HU" sz="2400" dirty="0" smtClean="0"/>
              <a:t> 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/>
              <a:t>) (analóg TV jel)</a:t>
            </a:r>
            <a:endParaRPr lang="hu-HU" sz="2400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színkeverési feladat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>
            <a:normAutofit/>
          </a:bodyPr>
          <a:lstStyle/>
          <a:p>
            <a:r>
              <a:rPr lang="hu-HU" sz="2600" b="1" dirty="0"/>
              <a:t>Feladat</a:t>
            </a:r>
            <a:r>
              <a:rPr lang="hu-HU" sz="2600" dirty="0"/>
              <a:t>  Egy </a:t>
            </a:r>
            <a:r>
              <a:rPr lang="hu-HU" sz="2600" dirty="0">
                <a:sym typeface="Symbol" panose="05050102010706020507" pitchFamily="18" charset="2"/>
              </a:rPr>
              <a:t></a:t>
            </a:r>
            <a:r>
              <a:rPr lang="hu-HU" sz="2600" baseline="-25000" dirty="0" smtClean="0"/>
              <a:t>d</a:t>
            </a:r>
            <a:r>
              <a:rPr lang="hu-HU" sz="2600" dirty="0" smtClean="0"/>
              <a:t>=56</a:t>
            </a:r>
            <a:r>
              <a:rPr lang="en-US" sz="2600" dirty="0" smtClean="0"/>
              <a:t>4</a:t>
            </a:r>
            <a:r>
              <a:rPr lang="hu-HU" sz="2600" dirty="0"/>
              <a:t> nm domináns hullámhosszú képpont színtartalma 40%. A vele megegyező domináns hullámhosszú 100%-os színtartalmú </a:t>
            </a:r>
            <a:r>
              <a:rPr lang="hu-HU" sz="2600" dirty="0" err="1"/>
              <a:t>spektrál</a:t>
            </a:r>
            <a:r>
              <a:rPr lang="hu-HU" sz="2600" dirty="0"/>
              <a:t> szín színkoordinátái a CIE diagramon </a:t>
            </a:r>
            <a:r>
              <a:rPr lang="hu-HU" sz="2600" i="1" dirty="0" err="1"/>
              <a:t>x</a:t>
            </a:r>
            <a:r>
              <a:rPr lang="hu-HU" sz="2600" baseline="-25000" dirty="0" err="1"/>
              <a:t>d</a:t>
            </a:r>
            <a:r>
              <a:rPr lang="hu-HU" sz="2600" dirty="0"/>
              <a:t>=0.4 és </a:t>
            </a:r>
            <a:r>
              <a:rPr lang="hu-HU" sz="2600" i="1" dirty="0" err="1"/>
              <a:t>y</a:t>
            </a:r>
            <a:r>
              <a:rPr lang="hu-HU" sz="2600" baseline="-25000" dirty="0" err="1"/>
              <a:t>d</a:t>
            </a:r>
            <a:r>
              <a:rPr lang="hu-HU" sz="2600" dirty="0"/>
              <a:t>=0.6.</a:t>
            </a:r>
            <a:endParaRPr lang="en-US" sz="2600" dirty="0"/>
          </a:p>
          <a:p>
            <a:pPr lvl="0">
              <a:spcBef>
                <a:spcPts val="1200"/>
              </a:spcBef>
            </a:pPr>
            <a:r>
              <a:rPr lang="hu-HU" sz="2600" dirty="0"/>
              <a:t>Határozza meg az adott képpont </a:t>
            </a:r>
            <a:r>
              <a:rPr lang="hu-HU" sz="2600" i="1" dirty="0"/>
              <a:t>x</a:t>
            </a:r>
            <a:r>
              <a:rPr lang="hu-HU" sz="2600" dirty="0"/>
              <a:t> és </a:t>
            </a:r>
            <a:r>
              <a:rPr lang="hu-HU" sz="2600" i="1" dirty="0"/>
              <a:t>y</a:t>
            </a:r>
            <a:r>
              <a:rPr lang="hu-HU" sz="2600" dirty="0"/>
              <a:t> színkoordinátáit!</a:t>
            </a:r>
            <a:endParaRPr lang="en-US" sz="2600" dirty="0"/>
          </a:p>
          <a:p>
            <a:pPr lvl="0">
              <a:spcBef>
                <a:spcPts val="1200"/>
              </a:spcBef>
            </a:pPr>
            <a:r>
              <a:rPr lang="hu-HU" sz="2600" dirty="0"/>
              <a:t>Adja meg a képpont </a:t>
            </a:r>
            <a:r>
              <a:rPr lang="hu-HU" sz="2600" i="1" dirty="0"/>
              <a:t>X</a:t>
            </a:r>
            <a:r>
              <a:rPr lang="hu-HU" sz="2600" dirty="0"/>
              <a:t>, </a:t>
            </a:r>
            <a:r>
              <a:rPr lang="hu-HU" sz="2600" i="1" dirty="0"/>
              <a:t>Y</a:t>
            </a:r>
            <a:r>
              <a:rPr lang="hu-HU" sz="2600" dirty="0"/>
              <a:t>, és </a:t>
            </a:r>
            <a:r>
              <a:rPr lang="hu-HU" sz="2600" i="1" dirty="0"/>
              <a:t>Z</a:t>
            </a:r>
            <a:r>
              <a:rPr lang="hu-HU" sz="2600" dirty="0"/>
              <a:t> színkoordinátáit, ha tudjuk, hogy a képpont világossága 1.</a:t>
            </a:r>
            <a:endParaRPr lang="en-US" sz="2600" dirty="0"/>
          </a:p>
          <a:p>
            <a:endParaRPr lang="en-US" sz="2600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407" y="1684660"/>
            <a:ext cx="8785225" cy="504056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hu-HU" altLang="en-US" sz="2800" b="1" dirty="0" smtClean="0">
                <a:solidFill>
                  <a:srgbClr val="CC0000"/>
                </a:solidFill>
              </a:rPr>
              <a:t>Az emberi szem felbontóképessége és a kínai nagy fal</a:t>
            </a:r>
            <a:endParaRPr lang="en-US" altLang="en-US" sz="2800" b="1" dirty="0" smtClean="0">
              <a:solidFill>
                <a:srgbClr val="CC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hu-HU" altLang="en-US" sz="2400" dirty="0" smtClean="0"/>
              <a:t>Közismert állítás, hogy a kínai nagy fal (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長城</a:t>
            </a:r>
            <a:r>
              <a:rPr lang="hu-HU" altLang="en-US" sz="2400" dirty="0" smtClean="0"/>
              <a:t>) az egyetlen ember alkotta építmény, ami a világűrből is látszik. Az emberi szem felbontóképességéről tanultak alapján döntse el, hogy ez az állítás igaz-e vagy hamis.</a:t>
            </a:r>
            <a:endParaRPr lang="en-US" altLang="en-US" dirty="0" smtClean="0"/>
          </a:p>
          <a:p>
            <a:pPr marL="0" indent="0" eaLnBrk="1" hangingPunct="1">
              <a:buFontTx/>
              <a:buNone/>
            </a:pPr>
            <a:r>
              <a:rPr lang="hu-HU" altLang="en-US" sz="2400" dirty="0" smtClean="0"/>
              <a:t>Segítség</a:t>
            </a:r>
            <a:r>
              <a:rPr lang="en-US" altLang="en-US" sz="2400" dirty="0" smtClean="0"/>
              <a:t>: </a:t>
            </a:r>
            <a:r>
              <a:rPr lang="hu-HU" altLang="en-US" sz="2400" dirty="0" smtClean="0"/>
              <a:t>A Föld körül keringő űrhajók átlagos felszíntől mért távolsága kb.</a:t>
            </a:r>
            <a:r>
              <a:rPr lang="en-US" altLang="en-US" sz="2400" dirty="0" smtClean="0">
                <a:cs typeface="Arial" panose="020B0604020202020204" pitchFamily="34" charset="0"/>
              </a:rPr>
              <a:t> 300 km, </a:t>
            </a:r>
            <a:r>
              <a:rPr lang="hu-HU" altLang="en-US" sz="2400" dirty="0" smtClean="0">
                <a:cs typeface="Arial" panose="020B0604020202020204" pitchFamily="34" charset="0"/>
              </a:rPr>
              <a:t>az emberi szem felbontóképessége pedig nagyjából 2 ívperc.</a:t>
            </a:r>
          </a:p>
          <a:p>
            <a:pPr marL="0" indent="0" eaLnBrk="1" hangingPunct="1">
              <a:buFontTx/>
              <a:buNone/>
            </a:pPr>
            <a:endParaRPr lang="hu-HU" altLang="en-US" sz="2400" dirty="0" smtClean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pic>
        <p:nvPicPr>
          <p:cNvPr id="4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61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Emberi érzékelés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>
                <a:solidFill>
                  <a:srgbClr val="FF0000"/>
                </a:solidFill>
              </a:rPr>
              <a:t>Hallás</a:t>
            </a:r>
            <a:r>
              <a:rPr lang="hu-HU" sz="4000" dirty="0" smtClean="0"/>
              <a:t> (szokásos tartalom)</a:t>
            </a:r>
          </a:p>
          <a:p>
            <a:r>
              <a:rPr lang="hu-HU" sz="4000" dirty="0">
                <a:solidFill>
                  <a:srgbClr val="FF0000"/>
                </a:solidFill>
              </a:rPr>
              <a:t>Látás</a:t>
            </a:r>
            <a:r>
              <a:rPr lang="hu-HU" sz="4000" dirty="0"/>
              <a:t> (szokásos tartalom)</a:t>
            </a:r>
            <a:endParaRPr lang="hu-HU" sz="4000" dirty="0" smtClean="0"/>
          </a:p>
          <a:p>
            <a:r>
              <a:rPr lang="hu-HU" sz="4000" dirty="0" smtClean="0"/>
              <a:t>Tapintás (lehetséges tartalom)</a:t>
            </a:r>
          </a:p>
          <a:p>
            <a:r>
              <a:rPr lang="hu-HU" sz="4000" dirty="0" smtClean="0"/>
              <a:t>Ízlelés </a:t>
            </a:r>
          </a:p>
          <a:p>
            <a:r>
              <a:rPr lang="hu-HU" sz="4000" dirty="0" smtClean="0"/>
              <a:t>Szaglás</a:t>
            </a:r>
            <a:endParaRPr lang="hu-HU" sz="4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hallás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A hang fogalma</a:t>
            </a:r>
            <a:r>
              <a:rPr lang="hu-HU" dirty="0" smtClean="0"/>
              <a:t>: rugalmas </a:t>
            </a:r>
            <a:r>
              <a:rPr lang="hu-HU" dirty="0"/>
              <a:t>közegben terjedő,</a:t>
            </a:r>
          </a:p>
          <a:p>
            <a:pPr marL="0" indent="0">
              <a:buNone/>
            </a:pPr>
            <a:r>
              <a:rPr lang="hu-HU" dirty="0" smtClean="0"/>
              <a:t>mechanikus </a:t>
            </a:r>
            <a:r>
              <a:rPr lang="hu-HU" dirty="0"/>
              <a:t>rezgőrendszer által </a:t>
            </a:r>
            <a:r>
              <a:rPr lang="hu-HU" dirty="0" smtClean="0"/>
              <a:t>keltett longitudinális nyomás hullám,amely </a:t>
            </a:r>
            <a:r>
              <a:rPr lang="hu-HU" dirty="0"/>
              <a:t>az emberben </a:t>
            </a:r>
            <a:r>
              <a:rPr lang="hu-HU" dirty="0" smtClean="0"/>
              <a:t>hangérzetet kelt </a:t>
            </a:r>
            <a:endParaRPr lang="hu-HU" dirty="0"/>
          </a:p>
          <a:p>
            <a:pPr marL="0" indent="0">
              <a:buNone/>
              <a:tabLst>
                <a:tab pos="1797050" algn="ctr"/>
              </a:tabLst>
            </a:pPr>
            <a:r>
              <a:rPr lang="hu-HU" dirty="0"/>
              <a:t>	</a:t>
            </a:r>
            <a:endParaRPr lang="hu-HU" dirty="0" smtClean="0"/>
          </a:p>
          <a:p>
            <a:pPr marL="0" indent="0">
              <a:buNone/>
              <a:tabLst>
                <a:tab pos="1611313" algn="ctr"/>
              </a:tabLst>
            </a:pPr>
            <a:r>
              <a:rPr lang="hu-HU" dirty="0"/>
              <a:t>	</a:t>
            </a:r>
            <a:r>
              <a:rPr lang="hu-HU" dirty="0" smtClean="0"/>
              <a:t>A </a:t>
            </a:r>
            <a:r>
              <a:rPr lang="hu-HU" dirty="0"/>
              <a:t>kellemetlen </a:t>
            </a:r>
            <a:r>
              <a:rPr lang="hu-HU" dirty="0" smtClean="0"/>
              <a:t>hang </a:t>
            </a:r>
          </a:p>
          <a:p>
            <a:pPr marL="0" indent="0">
              <a:buNone/>
              <a:tabLst>
                <a:tab pos="1611313" algn="ctr"/>
              </a:tabLst>
            </a:pPr>
            <a:r>
              <a:rPr lang="hu-HU" dirty="0" smtClean="0"/>
              <a:t>	II</a:t>
            </a:r>
          </a:p>
          <a:p>
            <a:pPr marL="0" indent="0">
              <a:buNone/>
              <a:tabLst>
                <a:tab pos="1611313" algn="ctr"/>
              </a:tabLst>
            </a:pPr>
            <a:r>
              <a:rPr lang="hu-HU" dirty="0" smtClean="0"/>
              <a:t>	ZAJ</a:t>
            </a:r>
            <a:endParaRPr lang="hu-HU" dirty="0"/>
          </a:p>
          <a:p>
            <a:pPr>
              <a:tabLst>
                <a:tab pos="1797050" algn="ctr"/>
              </a:tabLst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2274"/>
            <a:ext cx="4823693" cy="314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4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emberi hallás mechanizmusa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Külső fül</a:t>
            </a:r>
            <a:r>
              <a:rPr lang="hu-HU" dirty="0"/>
              <a:t>: </a:t>
            </a:r>
            <a:r>
              <a:rPr lang="hu-HU" dirty="0" smtClean="0"/>
              <a:t>a fülkagylóból, a hallójáratból és a dobhártyából áll</a:t>
            </a:r>
          </a:p>
          <a:p>
            <a:r>
              <a:rPr lang="hu-HU" b="1" dirty="0" smtClean="0"/>
              <a:t>Középfül</a:t>
            </a:r>
            <a:r>
              <a:rPr lang="hu-HU" dirty="0" smtClean="0"/>
              <a:t>: </a:t>
            </a:r>
            <a:r>
              <a:rPr lang="hu-HU" dirty="0"/>
              <a:t>a nyomáshullám átalakul </a:t>
            </a:r>
            <a:r>
              <a:rPr lang="hu-HU" dirty="0" smtClean="0"/>
              <a:t>rezgéssé a hallócsontocskák segítségével</a:t>
            </a:r>
            <a:endParaRPr lang="hu-HU" dirty="0"/>
          </a:p>
          <a:p>
            <a:r>
              <a:rPr lang="hu-HU" b="1" dirty="0" smtClean="0"/>
              <a:t>Belső fül</a:t>
            </a:r>
            <a:r>
              <a:rPr lang="hu-HU" dirty="0" smtClean="0"/>
              <a:t>: a rezgés folyadékban terjedő hullámmá alakul, a folyadék</a:t>
            </a:r>
            <a:br>
              <a:rPr lang="hu-HU" dirty="0" smtClean="0"/>
            </a:br>
            <a:r>
              <a:rPr lang="hu-HU" dirty="0" smtClean="0"/>
              <a:t>mozgatja a </a:t>
            </a:r>
            <a:r>
              <a:rPr lang="hu-HU" dirty="0" err="1" smtClean="0"/>
              <a:t>szőrsej-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teket</a:t>
            </a:r>
            <a:r>
              <a:rPr lang="hu-HU" dirty="0" smtClean="0"/>
              <a:t>, amely a </a:t>
            </a:r>
            <a:br>
              <a:rPr lang="hu-HU" dirty="0" smtClean="0"/>
            </a:br>
            <a:r>
              <a:rPr lang="hu-HU" dirty="0" smtClean="0"/>
              <a:t>hallóidegekhez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csatlakozik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11266" name="Picture 2" descr="http://www.nathadoktor.hu/style/img/a-fu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6"/>
          <a:stretch/>
        </p:blipFill>
        <p:spPr bwMode="auto">
          <a:xfrm>
            <a:off x="3923928" y="3861048"/>
            <a:ext cx="5112568" cy="28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5780360"/>
            <a:ext cx="1037531" cy="9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hangjelenségek felosztása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hangjelenségek felosztása frekvencia alapján</a:t>
            </a:r>
          </a:p>
          <a:p>
            <a:pPr lvl="1"/>
            <a:r>
              <a:rPr lang="hu-HU" dirty="0"/>
              <a:t>f</a:t>
            </a:r>
            <a:r>
              <a:rPr lang="hu-HU" dirty="0" smtClean="0"/>
              <a:t> &lt; 20 </a:t>
            </a:r>
            <a:r>
              <a:rPr lang="hu-HU" dirty="0"/>
              <a:t>Hz </a:t>
            </a:r>
            <a:r>
              <a:rPr lang="hu-HU" dirty="0" smtClean="0"/>
              <a:t>			infrahang</a:t>
            </a:r>
            <a:endParaRPr lang="hu-HU" dirty="0"/>
          </a:p>
          <a:p>
            <a:pPr lvl="1"/>
            <a:r>
              <a:rPr lang="hu-HU" dirty="0" smtClean="0"/>
              <a:t>20 Hz &lt; f &lt; 20 kHz 		hallható </a:t>
            </a:r>
            <a:r>
              <a:rPr lang="hu-HU" dirty="0"/>
              <a:t>hangok</a:t>
            </a:r>
          </a:p>
          <a:p>
            <a:pPr lvl="1"/>
            <a:r>
              <a:rPr lang="hu-HU" dirty="0" smtClean="0"/>
              <a:t>20 kHz &lt; f &lt; 100 </a:t>
            </a:r>
            <a:r>
              <a:rPr lang="hu-HU" dirty="0"/>
              <a:t>MHz </a:t>
            </a:r>
            <a:r>
              <a:rPr lang="hu-HU" dirty="0" smtClean="0"/>
              <a:t>	ultrahang</a:t>
            </a:r>
            <a:endParaRPr lang="hu-HU" dirty="0"/>
          </a:p>
          <a:p>
            <a:pPr lvl="1"/>
            <a:r>
              <a:rPr lang="hu-HU" dirty="0" smtClean="0"/>
              <a:t>100 MHz &lt; f 			</a:t>
            </a:r>
            <a:r>
              <a:rPr lang="hu-HU" dirty="0" err="1" smtClean="0"/>
              <a:t>hiperhang</a:t>
            </a:r>
            <a:r>
              <a:rPr lang="hu-HU" dirty="0" smtClean="0"/>
              <a:t> 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hangosság fizikai egységei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6326" y="1727919"/>
                <a:ext cx="8784976" cy="5157192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 smtClean="0"/>
                  <a:t>Lineáris egységek:</a:t>
                </a:r>
                <a:endParaRPr lang="hu-HU" dirty="0"/>
              </a:p>
              <a:p>
                <a:pPr lvl="1"/>
                <a:r>
                  <a:rPr lang="hu-HU" dirty="0"/>
                  <a:t>  </a:t>
                </a:r>
                <a:r>
                  <a:rPr lang="hu-HU" dirty="0" smtClean="0"/>
                  <a:t>Hangnyomás: </a:t>
                </a:r>
                <a:r>
                  <a:rPr lang="hu-HU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</a:rPr>
                  <a:t>p</a:t>
                </a:r>
                <a:r>
                  <a:rPr lang="hu-HU" i="1" dirty="0" smtClean="0"/>
                  <a:t> </a:t>
                </a:r>
                <a:r>
                  <a:rPr lang="hu-HU" i="1" dirty="0"/>
                  <a:t>[Pa</a:t>
                </a:r>
                <a:r>
                  <a:rPr lang="hu-HU" i="1" dirty="0" smtClean="0"/>
                  <a:t>] </a:t>
                </a:r>
                <a:endParaRPr lang="hu-HU" dirty="0"/>
              </a:p>
              <a:p>
                <a:pPr lvl="1"/>
                <a:r>
                  <a:rPr lang="hu-HU" dirty="0"/>
                  <a:t>  </a:t>
                </a:r>
                <a:r>
                  <a:rPr lang="hu-HU" dirty="0" smtClean="0"/>
                  <a:t>Intenzitás</a:t>
                </a:r>
                <a:r>
                  <a:rPr lang="hu-HU" i="1" dirty="0" smtClean="0"/>
                  <a:t>: </a:t>
                </a:r>
                <a:r>
                  <a:rPr lang="hu-HU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</a:rPr>
                  <a:t>I</a:t>
                </a:r>
                <a:r>
                  <a:rPr lang="hu-HU" i="1" dirty="0" smtClean="0"/>
                  <a:t> </a:t>
                </a:r>
                <a:r>
                  <a:rPr lang="hu-HU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hu-HU" sz="2800" i="1">
                            <a:latin typeface="Cambria Math"/>
                            <a:ea typeface="Cambria Math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u-HU" sz="28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hu-HU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 smtClean="0"/>
                  <a:t>]</a:t>
                </a:r>
                <a:r>
                  <a:rPr lang="en-US" dirty="0" smtClean="0"/>
                  <a:t>,  </a:t>
                </a:r>
                <a:r>
                  <a:rPr lang="en-US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</a:rPr>
                  <a:t> I</a:t>
                </a:r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</a:rPr>
                  <a:t>=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sz="2800" b="0" i="1" baseline="30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𝑍</m:t>
                        </m:r>
                      </m:den>
                    </m:f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 , </m:t>
                    </m:r>
                    <m:r>
                      <a:rPr lang="hu-H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hu-HU" dirty="0" smtClean="0"/>
                  <a:t>ahol</a:t>
                </a:r>
                <a:r>
                  <a:rPr lang="en-US" dirty="0" smtClean="0"/>
                  <a:t> </a:t>
                </a:r>
                <a:r>
                  <a:rPr lang="en-US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</a:rPr>
                  <a:t>Z=</a:t>
                </a:r>
                <a:r>
                  <a:rPr lang="el-GR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</a:rPr>
                  <a:t>ρ∙</a:t>
                </a:r>
                <a:r>
                  <a:rPr lang="en-US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</a:rPr>
                  <a:t>c  </a:t>
                </a:r>
                <a:r>
                  <a:rPr lang="hu-HU" dirty="0" smtClean="0"/>
                  <a:t>akusztikus impedancia</a:t>
                </a:r>
                <a:endParaRPr lang="hu-HU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:r>
                  <a:rPr lang="hu-HU" dirty="0" smtClean="0"/>
                  <a:t>  Hangteljesítmény: </a:t>
                </a:r>
                <a:r>
                  <a:rPr lang="hu-HU" i="1" dirty="0"/>
                  <a:t>P [W]</a:t>
                </a:r>
                <a:r>
                  <a:rPr lang="hu-HU" dirty="0"/>
                  <a:t> </a:t>
                </a:r>
                <a:r>
                  <a:rPr lang="hu-HU" dirty="0" smtClean="0"/>
                  <a:t>– a hangforrást jellemzi</a:t>
                </a:r>
              </a:p>
              <a:p>
                <a:r>
                  <a:rPr lang="hu-HU" dirty="0" smtClean="0"/>
                  <a:t>Logaritmikus egységek: </a:t>
                </a:r>
                <a:endParaRPr lang="hu-HU" dirty="0"/>
              </a:p>
              <a:p>
                <a:pPr lvl="1"/>
                <a:r>
                  <a:rPr lang="hu-HU" dirty="0" smtClean="0"/>
                  <a:t> Hangnyomás-szint (SPL):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9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9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[dB]=20</a:t>
                </a:r>
                <a14:m>
                  <m:oMath xmlns:m="http://schemas.openxmlformats.org/officeDocument/2006/math">
                    <m:r>
                      <a:rPr lang="hu-HU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:r>
                  <a:rPr lang="hu-HU" dirty="0" smtClean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l-GR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hu-HU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r>
                  <a:rPr lang="hu-HU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hu-HU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hu-HU" dirty="0" smtClean="0"/>
                  <a:t> Hangintenzitás-szint (SIL):</a:t>
                </a:r>
                <a:r>
                  <a:rPr lang="en-US" dirty="0" smtClean="0"/>
                  <a:t> 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I </a:t>
                </a:r>
                <a:r>
                  <a:rPr lang="en-US" dirty="0">
                    <a:latin typeface="Cambria Math" panose="02040503050406030204" pitchFamily="18" charset="0"/>
                  </a:rPr>
                  <a:t>[dB]=10</a:t>
                </a:r>
                <a14:m>
                  <m:oMath xmlns:m="http://schemas.openxmlformats.org/officeDocument/2006/math">
                    <m:r>
                      <a:rPr lang="hu-HU" i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                                               </a:t>
                </a:r>
                <a:r>
                  <a:rPr lang="hu-HU" i="1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 i="0"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hu-H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spcBef>
                    <a:spcPts val="1200"/>
                  </a:spcBef>
                  <a:buNone/>
                </a:pPr>
                <a:r>
                  <a:rPr lang="en-US" dirty="0" smtClean="0"/>
                  <a:t>    </a:t>
                </a:r>
                <a:r>
                  <a:rPr lang="hu-HU" dirty="0" smtClean="0"/>
                  <a:t>Levegőben és szobahőmérsékleten: SIL=SPL </a:t>
                </a:r>
              </a:p>
              <a:p>
                <a:pPr marL="365760" lvl="1" indent="0">
                  <a:buNone/>
                </a:pP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6326" y="1727919"/>
                <a:ext cx="8784976" cy="5157192"/>
              </a:xfrm>
              <a:blipFill rotWithShape="0">
                <a:blip r:embed="rId2"/>
                <a:stretch>
                  <a:fillRect l="-347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/>
              <a:t>Hallásküszöb és fájdalomküszöb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5399584" y="3284984"/>
            <a:ext cx="3744416" cy="1368152"/>
          </a:xfrm>
        </p:spPr>
        <p:txBody>
          <a:bodyPr>
            <a:normAutofit/>
          </a:bodyPr>
          <a:lstStyle/>
          <a:p>
            <a:pPr marL="0" lvl="0" indent="0">
              <a:buClr>
                <a:srgbClr val="DD8047"/>
              </a:buClr>
              <a:buNone/>
            </a:pPr>
            <a:r>
              <a:rPr lang="hu-HU" sz="2400" dirty="0" smtClean="0">
                <a:solidFill>
                  <a:prstClr val="black"/>
                </a:solidFill>
              </a:rPr>
              <a:t>Hallásküszöb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</a:rPr>
              <a:t>0-70dB</a:t>
            </a:r>
          </a:p>
          <a:p>
            <a:pPr marL="0" lvl="0" indent="0">
              <a:buClr>
                <a:srgbClr val="DD8047"/>
              </a:buClr>
              <a:buNone/>
            </a:pPr>
            <a:r>
              <a:rPr lang="hu-HU" sz="2400" dirty="0" smtClean="0">
                <a:solidFill>
                  <a:prstClr val="black"/>
                </a:solidFill>
              </a:rPr>
              <a:t>Fájdalom </a:t>
            </a:r>
            <a:r>
              <a:rPr lang="hu-HU" sz="2400" dirty="0">
                <a:solidFill>
                  <a:prstClr val="black"/>
                </a:solidFill>
              </a:rPr>
              <a:t>küszöb</a:t>
            </a:r>
            <a:r>
              <a:rPr lang="en-US" sz="2400" dirty="0" smtClean="0">
                <a:solidFill>
                  <a:prstClr val="black"/>
                </a:solidFill>
              </a:rPr>
              <a:t>:120</a:t>
            </a:r>
            <a:r>
              <a:rPr lang="hu-HU" sz="2400" dirty="0" smtClean="0">
                <a:solidFill>
                  <a:prstClr val="black"/>
                </a:solidFill>
              </a:rPr>
              <a:t>-13</a:t>
            </a:r>
            <a:r>
              <a:rPr lang="en-US" sz="2400" dirty="0" smtClean="0">
                <a:solidFill>
                  <a:prstClr val="black"/>
                </a:solidFill>
              </a:rPr>
              <a:t>4dB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" y="1700808"/>
            <a:ext cx="5416097" cy="504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/>
          <a:lstStyle/>
          <a:p>
            <a:r>
              <a:rPr lang="hu-HU" dirty="0"/>
              <a:t>A hangosság pszichofizikai mértéke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564194"/>
            <a:ext cx="8712967" cy="529380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hu-HU" dirty="0">
                <a:solidFill>
                  <a:prstClr val="black"/>
                </a:solidFill>
              </a:rPr>
              <a:t>Az egyenlő hangosság </a:t>
            </a:r>
            <a:r>
              <a:rPr lang="hu-HU" dirty="0" err="1">
                <a:solidFill>
                  <a:prstClr val="black"/>
                </a:solidFill>
              </a:rPr>
              <a:t>Fletcher-Munson</a:t>
            </a:r>
            <a:r>
              <a:rPr lang="hu-HU" dirty="0">
                <a:solidFill>
                  <a:prstClr val="black"/>
                </a:solidFill>
              </a:rPr>
              <a:t> görbéi (</a:t>
            </a:r>
            <a:r>
              <a:rPr lang="hu-HU" dirty="0" err="1">
                <a:solidFill>
                  <a:prstClr val="black"/>
                </a:solidFill>
              </a:rPr>
              <a:t>phon-skála</a:t>
            </a:r>
            <a:r>
              <a:rPr lang="hu-HU" dirty="0">
                <a:solidFill>
                  <a:prstClr val="black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Hallásküszöb</a:t>
            </a:r>
            <a:r>
              <a:rPr lang="en-US" dirty="0" smtClean="0"/>
              <a:t>: 0 </a:t>
            </a:r>
            <a:r>
              <a:rPr lang="en-US" dirty="0" err="1" smtClean="0"/>
              <a:t>phon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46" y="211088"/>
            <a:ext cx="1008112" cy="1008112"/>
          </a:xfrm>
          <a:prstGeom prst="rect">
            <a:avLst/>
          </a:prstGeom>
        </p:spPr>
      </p:pic>
      <p:pic>
        <p:nvPicPr>
          <p:cNvPr id="12290" name="Picture 2" descr="http://www.webervst.com/fm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6" y="2126396"/>
            <a:ext cx="8153400" cy="41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757</Words>
  <Application>Microsoft Office PowerPoint</Application>
  <PresentationFormat>On-screen Show (4:3)</PresentationFormat>
  <Paragraphs>162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EdStudPres</vt:lpstr>
      <vt:lpstr>Equation</vt:lpstr>
      <vt:lpstr>PowerPoint Presentation</vt:lpstr>
      <vt:lpstr>Mi lehet az üzenet ?</vt:lpstr>
      <vt:lpstr>Emberi érzékelés</vt:lpstr>
      <vt:lpstr>A hallás</vt:lpstr>
      <vt:lpstr>Az emberi hallás mechanizmusa</vt:lpstr>
      <vt:lpstr>A hangjelenségek felosztása</vt:lpstr>
      <vt:lpstr>A hangosság fizikai egységei</vt:lpstr>
      <vt:lpstr>Hallásküszöb és fájdalomküszöb</vt:lpstr>
      <vt:lpstr>A hangosság pszichofizikai mértéke</vt:lpstr>
      <vt:lpstr>Hallás és a zaj</vt:lpstr>
      <vt:lpstr>Hallás és az elfedési jelenség</vt:lpstr>
      <vt:lpstr>Egy kis séta a Fletcher-görbéken</vt:lpstr>
      <vt:lpstr>Egy kis séta a Fletcher-görbéken</vt:lpstr>
      <vt:lpstr>A szem felépítése</vt:lpstr>
      <vt:lpstr>Az emberi látás</vt:lpstr>
      <vt:lpstr>Színlátás</vt:lpstr>
      <vt:lpstr>A szem spektrális érzékenysége</vt:lpstr>
      <vt:lpstr>Szem felbontóképessége</vt:lpstr>
      <vt:lpstr>Additív színkeverés</vt:lpstr>
      <vt:lpstr>Színmérés és színkeverés</vt:lpstr>
      <vt:lpstr>Színmérés és színkeverés</vt:lpstr>
      <vt:lpstr>Színmérés és színkeverés</vt:lpstr>
      <vt:lpstr>Egy színkeverési feladat</vt:lpstr>
      <vt:lpstr>Feladat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2017-10-09T16:13:45Z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