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4" r:id="rId2"/>
  </p:sldMasterIdLst>
  <p:notesMasterIdLst>
    <p:notesMasterId r:id="rId32"/>
  </p:notesMasterIdLst>
  <p:handoutMasterIdLst>
    <p:handoutMasterId r:id="rId33"/>
  </p:handoutMasterIdLst>
  <p:sldIdLst>
    <p:sldId id="267" r:id="rId3"/>
    <p:sldId id="326" r:id="rId4"/>
    <p:sldId id="412" r:id="rId5"/>
    <p:sldId id="327" r:id="rId6"/>
    <p:sldId id="325" r:id="rId7"/>
    <p:sldId id="420" r:id="rId8"/>
    <p:sldId id="433" r:id="rId9"/>
    <p:sldId id="413" r:id="rId10"/>
    <p:sldId id="414" r:id="rId11"/>
    <p:sldId id="314" r:id="rId12"/>
    <p:sldId id="315" r:id="rId13"/>
    <p:sldId id="441" r:id="rId14"/>
    <p:sldId id="415" r:id="rId15"/>
    <p:sldId id="421" r:id="rId16"/>
    <p:sldId id="416" r:id="rId17"/>
    <p:sldId id="438" r:id="rId18"/>
    <p:sldId id="422" r:id="rId19"/>
    <p:sldId id="423" r:id="rId20"/>
    <p:sldId id="424" r:id="rId21"/>
    <p:sldId id="439" r:id="rId22"/>
    <p:sldId id="440" r:id="rId23"/>
    <p:sldId id="434" r:id="rId24"/>
    <p:sldId id="365" r:id="rId25"/>
    <p:sldId id="427" r:id="rId26"/>
    <p:sldId id="319" r:id="rId27"/>
    <p:sldId id="442" r:id="rId28"/>
    <p:sldId id="341" r:id="rId29"/>
    <p:sldId id="430" r:id="rId30"/>
    <p:sldId id="432" r:id="rId31"/>
  </p:sldIdLst>
  <p:sldSz cx="9144000" cy="6858000" type="screen4x3"/>
  <p:notesSz cx="7099300" cy="10234613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88277" autoAdjust="0"/>
  </p:normalViewPr>
  <p:slideViewPr>
    <p:cSldViewPr>
      <p:cViewPr varScale="1">
        <p:scale>
          <a:sx n="65" d="100"/>
          <a:sy n="65" d="100"/>
        </p:scale>
        <p:origin x="51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56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6" Type="http://schemas.openxmlformats.org/officeDocument/2006/relationships/image" Target="../media/image68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4" Type="http://schemas.openxmlformats.org/officeDocument/2006/relationships/image" Target="../media/image81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image" Target="../media/image86.wmf"/><Relationship Id="rId7" Type="http://schemas.openxmlformats.org/officeDocument/2006/relationships/image" Target="../media/image90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6" Type="http://schemas.openxmlformats.org/officeDocument/2006/relationships/image" Target="../media/image89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image" Target="../media/image94.wmf"/><Relationship Id="rId7" Type="http://schemas.openxmlformats.org/officeDocument/2006/relationships/image" Target="../media/image98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6" Type="http://schemas.openxmlformats.org/officeDocument/2006/relationships/image" Target="../media/image97.wmf"/><Relationship Id="rId5" Type="http://schemas.openxmlformats.org/officeDocument/2006/relationships/image" Target="../media/image96.wmf"/><Relationship Id="rId4" Type="http://schemas.openxmlformats.org/officeDocument/2006/relationships/image" Target="../media/image95.wmf"/><Relationship Id="rId9" Type="http://schemas.openxmlformats.org/officeDocument/2006/relationships/image" Target="../media/image100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Relationship Id="rId4" Type="http://schemas.openxmlformats.org/officeDocument/2006/relationships/image" Target="../media/image104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6" Type="http://schemas.openxmlformats.org/officeDocument/2006/relationships/image" Target="../media/image113.wmf"/><Relationship Id="rId5" Type="http://schemas.openxmlformats.org/officeDocument/2006/relationships/image" Target="../media/image112.wmf"/><Relationship Id="rId4" Type="http://schemas.openxmlformats.org/officeDocument/2006/relationships/image" Target="../media/image111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6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Relationship Id="rId4" Type="http://schemas.openxmlformats.org/officeDocument/2006/relationships/image" Target="../media/image120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wmf"/><Relationship Id="rId1" Type="http://schemas.openxmlformats.org/officeDocument/2006/relationships/image" Target="../media/image121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Relationship Id="rId6" Type="http://schemas.openxmlformats.org/officeDocument/2006/relationships/image" Target="../media/image128.wmf"/><Relationship Id="rId5" Type="http://schemas.openxmlformats.org/officeDocument/2006/relationships/image" Target="../media/image127.wmf"/><Relationship Id="rId4" Type="http://schemas.openxmlformats.org/officeDocument/2006/relationships/image" Target="../media/image126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emf"/><Relationship Id="rId1" Type="http://schemas.openxmlformats.org/officeDocument/2006/relationships/image" Target="../media/image32.wmf"/><Relationship Id="rId5" Type="http://schemas.openxmlformats.org/officeDocument/2006/relationships/image" Target="../media/image36.png"/><Relationship Id="rId4" Type="http://schemas.openxmlformats.org/officeDocument/2006/relationships/image" Target="../media/image3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png"/><Relationship Id="rId1" Type="http://schemas.openxmlformats.org/officeDocument/2006/relationships/image" Target="../media/image37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55E02523-2076-4863-9D6F-465F37A390BE}" type="datetimeFigureOut">
              <a:rPr lang="hu-HU" smtClean="0"/>
              <a:t>2017.10.25.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8D1A6D8-944F-45FF-A882-4471E4561C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1364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447E72A-D913-4DC2-9E0A-E520CE8FCC86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smtClean="0"/>
              <a:t>Mintaszöveg szerkesztése </a:t>
            </a:r>
          </a:p>
          <a:p>
            <a:pPr lvl="1"/>
            <a:r>
              <a:rPr lang="en-US" smtClean="0"/>
              <a:t>Második szint</a:t>
            </a:r>
          </a:p>
          <a:p>
            <a:pPr lvl="2"/>
            <a:r>
              <a:rPr lang="en-US" smtClean="0"/>
              <a:t>Harmadik szint</a:t>
            </a:r>
          </a:p>
          <a:p>
            <a:pPr lvl="3"/>
            <a:r>
              <a:rPr lang="en-US" smtClean="0"/>
              <a:t>Negyedik szint</a:t>
            </a:r>
          </a:p>
          <a:p>
            <a:pPr lvl="4"/>
            <a:r>
              <a:rPr lang="en-US" smtClean="0"/>
              <a:t>Ötödik szint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21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Spektrumanalizálás-</a:t>
            </a:r>
            <a:r>
              <a:rPr lang="hu-HU" baseline="0" dirty="0" smtClean="0"/>
              <a:t> milyen </a:t>
            </a:r>
            <a:r>
              <a:rPr lang="hu-HU" baseline="0" dirty="0" err="1" smtClean="0"/>
              <a:t>harmónikus</a:t>
            </a:r>
            <a:r>
              <a:rPr lang="hu-HU" baseline="0" dirty="0" smtClean="0"/>
              <a:t> komponensek milyen </a:t>
            </a:r>
            <a:r>
              <a:rPr lang="hu-HU" baseline="0" dirty="0" err="1" smtClean="0"/>
              <a:t>amplitudóval</a:t>
            </a:r>
            <a:r>
              <a:rPr lang="hu-HU" baseline="0" dirty="0" smtClean="0"/>
              <a:t> jelennek meg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31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78889238-ED05-42F1-B857-C835ED3D0863}" type="datetime8">
              <a:rPr lang="en-US" smtClean="0"/>
              <a:t>10/25/2017 3:02 PM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õ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32814-EA38-4D20-8373-C2C2AED08FD0}" type="datetime8">
              <a:rPr lang="en-US" smtClean="0">
                <a:solidFill>
                  <a:schemeClr val="tx2"/>
                </a:solidFill>
              </a:rPr>
              <a:t>10/25/2017 3:02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solidFill>
            <a:schemeClr val="accent2"/>
          </a:solidFill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õleges cím és szöve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BC5D5C0-D6E4-4B1E-A096-C6B3477FF534}" type="datetime8">
              <a:rPr lang="en-US" smtClean="0">
                <a:solidFill>
                  <a:schemeClr val="tx2"/>
                </a:solidFill>
              </a:rPr>
              <a:t>10/25/2017 3:02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  <a:solidFill>
            <a:schemeClr val="accent2"/>
          </a:solidFill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D0005-F778-48FF-B64E-DDE5B7EA2D0F}" type="datetime8">
              <a:rPr lang="en-US" smtClean="0"/>
              <a:t>10/25/2017 3:02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solidFill>
            <a:schemeClr val="accent2"/>
          </a:solidFill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3174-1B22-4614-8DEA-226F5C0486A7}" type="datetime8">
              <a:rPr lang="en-US" smtClean="0"/>
              <a:t>10/25/2017 3:02 PM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B7D5470-6716-4317-88A9-63B8B438926F}" type="datetime8">
              <a:rPr lang="en-US" smtClean="0"/>
              <a:t>10/25/2017 3:02 PM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solidFill>
            <a:schemeClr val="accent2"/>
          </a:solidFill>
        </p:spPr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91F4F9E-AD1E-4990-B135-D577968B4EEF}" type="datetime8">
              <a:rPr lang="en-US" smtClean="0"/>
              <a:t>10/25/2017 3:02 PM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>
          <a:solidFill>
            <a:schemeClr val="accent2"/>
          </a:solidFill>
        </p:spPr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18F2A-B13F-4EFD-BC52-BBF403B7E90F}" type="datetime8">
              <a:rPr lang="en-US" smtClean="0"/>
              <a:t>10/25/2017 3:02 PM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solidFill>
            <a:schemeClr val="accent2"/>
          </a:solidFill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F7907-AA06-4784-92A2-9DFAF3DE5BE5}" type="datetime8">
              <a:rPr lang="en-US" smtClean="0"/>
              <a:t>10/25/2017 3:02 PM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5C3BE-BAB0-4C3C-8F55-33101DA87B3B}" type="datetime8">
              <a:rPr lang="en-US" smtClean="0"/>
              <a:t>10/25/2017 3:02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solidFill>
            <a:schemeClr val="accent2"/>
          </a:solidFill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B28189E6-0777-48DC-BBEA-57C111510197}" type="datetime8">
              <a:rPr lang="en-US" smtClean="0"/>
              <a:t>10/25/2017 3:02 PM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dirty="0" smtClean="0"/>
              <a:t>Mintacím szerkesztése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 smtClean="0"/>
              <a:t>Mintaszöveg szerkesztése </a:t>
            </a:r>
            <a:endParaRPr lang="en-US" dirty="0"/>
          </a:p>
          <a:p>
            <a:pPr lvl="1"/>
            <a:r>
              <a:rPr lang="en-US" dirty="0" smtClean="0"/>
              <a:t>Második szint</a:t>
            </a:r>
          </a:p>
          <a:p>
            <a:pPr lvl="2"/>
            <a:r>
              <a:rPr lang="en-US" dirty="0" smtClean="0"/>
              <a:t>Harmadik szint</a:t>
            </a:r>
          </a:p>
          <a:p>
            <a:pPr lvl="3"/>
            <a:r>
              <a:rPr lang="en-US" dirty="0" smtClean="0"/>
              <a:t>ÖTÖDIK SZINT</a:t>
            </a:r>
          </a:p>
          <a:p>
            <a:pPr lvl="4"/>
            <a:r>
              <a:rPr lang="en-US" dirty="0" smtClean="0"/>
              <a:t>Ötödik szint</a:t>
            </a:r>
          </a:p>
          <a:p>
            <a:pPr lvl="5"/>
            <a:r>
              <a:rPr lang="en-US" dirty="0" smtClean="0"/>
              <a:t>Hatodik szint</a:t>
            </a:r>
          </a:p>
          <a:p>
            <a:pPr lvl="6"/>
            <a:r>
              <a:rPr lang="en-US" dirty="0" smtClean="0"/>
              <a:t>Hetedik szint</a:t>
            </a:r>
          </a:p>
          <a:p>
            <a:pPr lvl="7"/>
            <a:r>
              <a:rPr lang="en-US" dirty="0" smtClean="0"/>
              <a:t>Nyolcadik szint</a:t>
            </a:r>
          </a:p>
          <a:p>
            <a:pPr lvl="8"/>
            <a:r>
              <a:rPr lang="en-US" dirty="0" smtClean="0"/>
              <a:t>Kilencedik szint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04F585A9-181F-4730-86AF-B2435AFCB9E7}" type="datetime8">
              <a:rPr lang="en-US" smtClean="0">
                <a:solidFill>
                  <a:schemeClr val="tx2"/>
                </a:solidFill>
              </a:rPr>
              <a:t>10/25/2017 3:02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  <a:solidFill>
            <a:srgbClr val="FF00FF"/>
          </a:solidFill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13" Type="http://schemas.openxmlformats.org/officeDocument/2006/relationships/oleObject" Target="../embeddings/oleObject28.bin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34.wmf"/><Relationship Id="rId4" Type="http://schemas.openxmlformats.org/officeDocument/2006/relationships/image" Target="../media/image3.png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image" Target="../media/image41.wmf"/><Relationship Id="rId3" Type="http://schemas.openxmlformats.org/officeDocument/2006/relationships/image" Target="../media/image3.png"/><Relationship Id="rId7" Type="http://schemas.openxmlformats.org/officeDocument/2006/relationships/image" Target="../media/image38.png"/><Relationship Id="rId12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40.wmf"/><Relationship Id="rId5" Type="http://schemas.openxmlformats.org/officeDocument/2006/relationships/image" Target="../media/image37.wmf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9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oleObject" Target="../embeddings/oleObject39.bin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4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5" Type="http://schemas.openxmlformats.org/officeDocument/2006/relationships/image" Target="../media/image3.png"/><Relationship Id="rId10" Type="http://schemas.openxmlformats.org/officeDocument/2006/relationships/image" Target="../media/image45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47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3" Type="http://schemas.openxmlformats.org/officeDocument/2006/relationships/image" Target="../media/image3.png"/><Relationship Id="rId7" Type="http://schemas.openxmlformats.org/officeDocument/2006/relationships/image" Target="../media/image4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1.bin"/><Relationship Id="rId5" Type="http://schemas.openxmlformats.org/officeDocument/2006/relationships/image" Target="../media/image48.wmf"/><Relationship Id="rId4" Type="http://schemas.openxmlformats.org/officeDocument/2006/relationships/oleObject" Target="../embeddings/oleObject40.bin"/><Relationship Id="rId9" Type="http://schemas.openxmlformats.org/officeDocument/2006/relationships/image" Target="../media/image50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13" Type="http://schemas.openxmlformats.org/officeDocument/2006/relationships/image" Target="../media/image55.wmf"/><Relationship Id="rId3" Type="http://schemas.openxmlformats.org/officeDocument/2006/relationships/image" Target="../media/image3.png"/><Relationship Id="rId7" Type="http://schemas.openxmlformats.org/officeDocument/2006/relationships/image" Target="../media/image52.wmf"/><Relationship Id="rId12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54.wmf"/><Relationship Id="rId5" Type="http://schemas.openxmlformats.org/officeDocument/2006/relationships/image" Target="../media/image51.wmf"/><Relationship Id="rId10" Type="http://schemas.openxmlformats.org/officeDocument/2006/relationships/oleObject" Target="../embeddings/oleObject46.bin"/><Relationship Id="rId4" Type="http://schemas.openxmlformats.org/officeDocument/2006/relationships/oleObject" Target="../embeddings/oleObject43.bin"/><Relationship Id="rId9" Type="http://schemas.openxmlformats.org/officeDocument/2006/relationships/image" Target="../media/image53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9.bin"/><Relationship Id="rId5" Type="http://schemas.openxmlformats.org/officeDocument/2006/relationships/image" Target="../media/image56.wmf"/><Relationship Id="rId4" Type="http://schemas.openxmlformats.org/officeDocument/2006/relationships/oleObject" Target="../embeddings/oleObject48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13" Type="http://schemas.openxmlformats.org/officeDocument/2006/relationships/image" Target="../media/image62.wmf"/><Relationship Id="rId3" Type="http://schemas.openxmlformats.org/officeDocument/2006/relationships/image" Target="../media/image3.png"/><Relationship Id="rId7" Type="http://schemas.openxmlformats.org/officeDocument/2006/relationships/image" Target="../media/image59.wmf"/><Relationship Id="rId12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1.bin"/><Relationship Id="rId11" Type="http://schemas.openxmlformats.org/officeDocument/2006/relationships/image" Target="../media/image61.wmf"/><Relationship Id="rId5" Type="http://schemas.openxmlformats.org/officeDocument/2006/relationships/image" Target="../media/image58.wmf"/><Relationship Id="rId10" Type="http://schemas.openxmlformats.org/officeDocument/2006/relationships/oleObject" Target="../embeddings/oleObject53.bin"/><Relationship Id="rId4" Type="http://schemas.openxmlformats.org/officeDocument/2006/relationships/oleObject" Target="../embeddings/oleObject50.bin"/><Relationship Id="rId9" Type="http://schemas.openxmlformats.org/officeDocument/2006/relationships/image" Target="../media/image60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63.wmf"/><Relationship Id="rId18" Type="http://schemas.openxmlformats.org/officeDocument/2006/relationships/oleObject" Target="../embeddings/oleObject58.bin"/><Relationship Id="rId3" Type="http://schemas.openxmlformats.org/officeDocument/2006/relationships/image" Target="../media/image69.png"/><Relationship Id="rId21" Type="http://schemas.openxmlformats.org/officeDocument/2006/relationships/image" Target="../media/image67.wmf"/><Relationship Id="rId7" Type="http://schemas.openxmlformats.org/officeDocument/2006/relationships/image" Target="../media/image73.png"/><Relationship Id="rId12" Type="http://schemas.openxmlformats.org/officeDocument/2006/relationships/oleObject" Target="../embeddings/oleObject55.bin"/><Relationship Id="rId17" Type="http://schemas.openxmlformats.org/officeDocument/2006/relationships/image" Target="../media/image6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7.bin"/><Relationship Id="rId20" Type="http://schemas.openxmlformats.org/officeDocument/2006/relationships/oleObject" Target="../embeddings/oleObject59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2.png"/><Relationship Id="rId11" Type="http://schemas.openxmlformats.org/officeDocument/2006/relationships/image" Target="../media/image3.png"/><Relationship Id="rId24" Type="http://schemas.openxmlformats.org/officeDocument/2006/relationships/image" Target="../media/image68.wmf"/><Relationship Id="rId5" Type="http://schemas.openxmlformats.org/officeDocument/2006/relationships/image" Target="../media/image71.png"/><Relationship Id="rId15" Type="http://schemas.openxmlformats.org/officeDocument/2006/relationships/image" Target="../media/image64.wmf"/><Relationship Id="rId23" Type="http://schemas.openxmlformats.org/officeDocument/2006/relationships/oleObject" Target="../embeddings/oleObject60.bin"/><Relationship Id="rId10" Type="http://schemas.openxmlformats.org/officeDocument/2006/relationships/image" Target="../media/image76.emf"/><Relationship Id="rId19" Type="http://schemas.openxmlformats.org/officeDocument/2006/relationships/image" Target="../media/image66.wmf"/><Relationship Id="rId4" Type="http://schemas.openxmlformats.org/officeDocument/2006/relationships/image" Target="../media/image70.png"/><Relationship Id="rId9" Type="http://schemas.openxmlformats.org/officeDocument/2006/relationships/image" Target="../media/image75.emf"/><Relationship Id="rId14" Type="http://schemas.openxmlformats.org/officeDocument/2006/relationships/oleObject" Target="../embeddings/oleObject56.bin"/><Relationship Id="rId22" Type="http://schemas.openxmlformats.org/officeDocument/2006/relationships/image" Target="../media/image77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3" Type="http://schemas.openxmlformats.org/officeDocument/2006/relationships/image" Target="../media/image82.emf"/><Relationship Id="rId7" Type="http://schemas.openxmlformats.org/officeDocument/2006/relationships/image" Target="../media/image79.wmf"/><Relationship Id="rId12" Type="http://schemas.openxmlformats.org/officeDocument/2006/relationships/image" Target="../media/image8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62.bin"/><Relationship Id="rId11" Type="http://schemas.openxmlformats.org/officeDocument/2006/relationships/image" Target="../media/image81.wmf"/><Relationship Id="rId5" Type="http://schemas.openxmlformats.org/officeDocument/2006/relationships/image" Target="../media/image78.wmf"/><Relationship Id="rId10" Type="http://schemas.openxmlformats.org/officeDocument/2006/relationships/oleObject" Target="../embeddings/oleObject64.bin"/><Relationship Id="rId4" Type="http://schemas.openxmlformats.org/officeDocument/2006/relationships/oleObject" Target="../embeddings/oleObject61.bin"/><Relationship Id="rId9" Type="http://schemas.openxmlformats.org/officeDocument/2006/relationships/image" Target="../media/image80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13" Type="http://schemas.openxmlformats.org/officeDocument/2006/relationships/image" Target="../media/image88.wmf"/><Relationship Id="rId18" Type="http://schemas.openxmlformats.org/officeDocument/2006/relationships/oleObject" Target="../embeddings/oleObject72.bin"/><Relationship Id="rId3" Type="http://schemas.openxmlformats.org/officeDocument/2006/relationships/image" Target="../media/image3.png"/><Relationship Id="rId7" Type="http://schemas.openxmlformats.org/officeDocument/2006/relationships/image" Target="../media/image85.wmf"/><Relationship Id="rId12" Type="http://schemas.openxmlformats.org/officeDocument/2006/relationships/oleObject" Target="../embeddings/oleObject69.bin"/><Relationship Id="rId17" Type="http://schemas.openxmlformats.org/officeDocument/2006/relationships/image" Target="../media/image9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1.bin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66.bin"/><Relationship Id="rId11" Type="http://schemas.openxmlformats.org/officeDocument/2006/relationships/image" Target="../media/image87.wmf"/><Relationship Id="rId5" Type="http://schemas.openxmlformats.org/officeDocument/2006/relationships/image" Target="../media/image84.wmf"/><Relationship Id="rId15" Type="http://schemas.openxmlformats.org/officeDocument/2006/relationships/image" Target="../media/image89.wmf"/><Relationship Id="rId10" Type="http://schemas.openxmlformats.org/officeDocument/2006/relationships/oleObject" Target="../embeddings/oleObject68.bin"/><Relationship Id="rId19" Type="http://schemas.openxmlformats.org/officeDocument/2006/relationships/image" Target="../media/image91.wmf"/><Relationship Id="rId4" Type="http://schemas.openxmlformats.org/officeDocument/2006/relationships/oleObject" Target="../embeddings/oleObject65.bin"/><Relationship Id="rId9" Type="http://schemas.openxmlformats.org/officeDocument/2006/relationships/image" Target="../media/image86.wmf"/><Relationship Id="rId14" Type="http://schemas.openxmlformats.org/officeDocument/2006/relationships/oleObject" Target="../embeddings/oleObject70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13" Type="http://schemas.openxmlformats.org/officeDocument/2006/relationships/oleObject" Target="../embeddings/oleObject78.bin"/><Relationship Id="rId18" Type="http://schemas.openxmlformats.org/officeDocument/2006/relationships/image" Target="../media/image99.wmf"/><Relationship Id="rId3" Type="http://schemas.openxmlformats.org/officeDocument/2006/relationships/oleObject" Target="../embeddings/oleObject73.bin"/><Relationship Id="rId21" Type="http://schemas.openxmlformats.org/officeDocument/2006/relationships/image" Target="../media/image100.wmf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96.wmf"/><Relationship Id="rId17" Type="http://schemas.openxmlformats.org/officeDocument/2006/relationships/oleObject" Target="../embeddings/oleObject8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8.wmf"/><Relationship Id="rId20" Type="http://schemas.openxmlformats.org/officeDocument/2006/relationships/oleObject" Target="../embeddings/oleObject81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93.wmf"/><Relationship Id="rId11" Type="http://schemas.openxmlformats.org/officeDocument/2006/relationships/oleObject" Target="../embeddings/oleObject77.bin"/><Relationship Id="rId5" Type="http://schemas.openxmlformats.org/officeDocument/2006/relationships/oleObject" Target="../embeddings/oleObject74.bin"/><Relationship Id="rId15" Type="http://schemas.openxmlformats.org/officeDocument/2006/relationships/oleObject" Target="../embeddings/oleObject79.bin"/><Relationship Id="rId10" Type="http://schemas.openxmlformats.org/officeDocument/2006/relationships/image" Target="../media/image95.wmf"/><Relationship Id="rId19" Type="http://schemas.openxmlformats.org/officeDocument/2006/relationships/image" Target="../media/image3.png"/><Relationship Id="rId4" Type="http://schemas.openxmlformats.org/officeDocument/2006/relationships/image" Target="../media/image92.wmf"/><Relationship Id="rId9" Type="http://schemas.openxmlformats.org/officeDocument/2006/relationships/oleObject" Target="../embeddings/oleObject76.bin"/><Relationship Id="rId14" Type="http://schemas.openxmlformats.org/officeDocument/2006/relationships/image" Target="../media/image97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4.bin"/><Relationship Id="rId13" Type="http://schemas.openxmlformats.org/officeDocument/2006/relationships/image" Target="../media/image106.emf"/><Relationship Id="rId3" Type="http://schemas.openxmlformats.org/officeDocument/2006/relationships/oleObject" Target="../embeddings/oleObject82.bin"/><Relationship Id="rId7" Type="http://schemas.openxmlformats.org/officeDocument/2006/relationships/image" Target="../media/image105.emf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02.wmf"/><Relationship Id="rId11" Type="http://schemas.openxmlformats.org/officeDocument/2006/relationships/image" Target="../media/image104.wmf"/><Relationship Id="rId5" Type="http://schemas.openxmlformats.org/officeDocument/2006/relationships/oleObject" Target="../embeddings/oleObject83.bin"/><Relationship Id="rId10" Type="http://schemas.openxmlformats.org/officeDocument/2006/relationships/oleObject" Target="../embeddings/oleObject85.bin"/><Relationship Id="rId4" Type="http://schemas.openxmlformats.org/officeDocument/2006/relationships/image" Target="../media/image101.wmf"/><Relationship Id="rId9" Type="http://schemas.openxmlformats.org/officeDocument/2006/relationships/image" Target="../media/image103.wmf"/><Relationship Id="rId14" Type="http://schemas.openxmlformats.org/officeDocument/2006/relationships/image" Target="../media/image107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13" Type="http://schemas.openxmlformats.org/officeDocument/2006/relationships/image" Target="../media/image112.wmf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12" Type="http://schemas.openxmlformats.org/officeDocument/2006/relationships/oleObject" Target="../embeddings/oleObject9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09.wmf"/><Relationship Id="rId11" Type="http://schemas.openxmlformats.org/officeDocument/2006/relationships/image" Target="../media/image3.png"/><Relationship Id="rId5" Type="http://schemas.openxmlformats.org/officeDocument/2006/relationships/oleObject" Target="../embeddings/oleObject87.bin"/><Relationship Id="rId15" Type="http://schemas.openxmlformats.org/officeDocument/2006/relationships/image" Target="../media/image113.wmf"/><Relationship Id="rId10" Type="http://schemas.openxmlformats.org/officeDocument/2006/relationships/image" Target="../media/image111.wmf"/><Relationship Id="rId4" Type="http://schemas.openxmlformats.org/officeDocument/2006/relationships/image" Target="../media/image108.wmf"/><Relationship Id="rId9" Type="http://schemas.openxmlformats.org/officeDocument/2006/relationships/oleObject" Target="../embeddings/oleObject89.bin"/><Relationship Id="rId14" Type="http://schemas.openxmlformats.org/officeDocument/2006/relationships/oleObject" Target="../embeddings/oleObject91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5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116.emf"/><Relationship Id="rId4" Type="http://schemas.openxmlformats.org/officeDocument/2006/relationships/oleObject" Target="../embeddings/oleObject92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5.bin"/><Relationship Id="rId3" Type="http://schemas.openxmlformats.org/officeDocument/2006/relationships/image" Target="../media/image3.png"/><Relationship Id="rId7" Type="http://schemas.openxmlformats.org/officeDocument/2006/relationships/image" Target="../media/image1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94.bin"/><Relationship Id="rId11" Type="http://schemas.openxmlformats.org/officeDocument/2006/relationships/image" Target="../media/image120.wmf"/><Relationship Id="rId5" Type="http://schemas.openxmlformats.org/officeDocument/2006/relationships/image" Target="../media/image117.wmf"/><Relationship Id="rId10" Type="http://schemas.openxmlformats.org/officeDocument/2006/relationships/oleObject" Target="../embeddings/oleObject96.bin"/><Relationship Id="rId4" Type="http://schemas.openxmlformats.org/officeDocument/2006/relationships/oleObject" Target="../embeddings/oleObject93.bin"/><Relationship Id="rId9" Type="http://schemas.openxmlformats.org/officeDocument/2006/relationships/image" Target="../media/image119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98.bin"/><Relationship Id="rId5" Type="http://schemas.openxmlformats.org/officeDocument/2006/relationships/image" Target="../media/image121.wmf"/><Relationship Id="rId4" Type="http://schemas.openxmlformats.org/officeDocument/2006/relationships/oleObject" Target="../embeddings/oleObject97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13" Type="http://schemas.openxmlformats.org/officeDocument/2006/relationships/oleObject" Target="../embeddings/oleObject103.bin"/><Relationship Id="rId3" Type="http://schemas.openxmlformats.org/officeDocument/2006/relationships/image" Target="../media/image3.png"/><Relationship Id="rId7" Type="http://schemas.openxmlformats.org/officeDocument/2006/relationships/oleObject" Target="../embeddings/oleObject100.bin"/><Relationship Id="rId12" Type="http://schemas.openxmlformats.org/officeDocument/2006/relationships/image" Target="../media/image126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8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23.wmf"/><Relationship Id="rId11" Type="http://schemas.openxmlformats.org/officeDocument/2006/relationships/oleObject" Target="../embeddings/oleObject102.bin"/><Relationship Id="rId5" Type="http://schemas.openxmlformats.org/officeDocument/2006/relationships/oleObject" Target="../embeddings/oleObject99.bin"/><Relationship Id="rId15" Type="http://schemas.openxmlformats.org/officeDocument/2006/relationships/oleObject" Target="../embeddings/oleObject104.bin"/><Relationship Id="rId10" Type="http://schemas.openxmlformats.org/officeDocument/2006/relationships/image" Target="../media/image125.wmf"/><Relationship Id="rId4" Type="http://schemas.openxmlformats.org/officeDocument/2006/relationships/image" Target="../media/image92.png"/><Relationship Id="rId9" Type="http://schemas.openxmlformats.org/officeDocument/2006/relationships/oleObject" Target="../embeddings/oleObject101.bin"/><Relationship Id="rId14" Type="http://schemas.openxmlformats.org/officeDocument/2006/relationships/image" Target="../media/image127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oleObject" Target="../embeddings/oleObject1.bin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emf"/><Relationship Id="rId5" Type="http://schemas.openxmlformats.org/officeDocument/2006/relationships/image" Target="../media/image3.png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3.wmf"/><Relationship Id="rId3" Type="http://schemas.openxmlformats.org/officeDocument/2006/relationships/image" Target="../media/image3.png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11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8.wmf"/><Relationship Id="rId18" Type="http://schemas.openxmlformats.org/officeDocument/2006/relationships/hyperlink" Target="Fourier_Series_Animation.mp4" TargetMode="External"/><Relationship Id="rId3" Type="http://schemas.openxmlformats.org/officeDocument/2006/relationships/image" Target="../media/image3.png"/><Relationship Id="rId21" Type="http://schemas.openxmlformats.org/officeDocument/2006/relationships/image" Target="../media/image21.emf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11.bin"/><Relationship Id="rId17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3.bin"/><Relationship Id="rId20" Type="http://schemas.openxmlformats.org/officeDocument/2006/relationships/oleObject" Target="../embeddings/oleObject14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7.wmf"/><Relationship Id="rId5" Type="http://schemas.openxmlformats.org/officeDocument/2006/relationships/image" Target="../media/image14.wmf"/><Relationship Id="rId15" Type="http://schemas.openxmlformats.org/officeDocument/2006/relationships/image" Target="../media/image19.wmf"/><Relationship Id="rId10" Type="http://schemas.openxmlformats.org/officeDocument/2006/relationships/oleObject" Target="../embeddings/oleObject10.bin"/><Relationship Id="rId19" Type="http://schemas.openxmlformats.org/officeDocument/2006/relationships/image" Target="../media/image22.png"/><Relationship Id="rId4" Type="http://schemas.openxmlformats.org/officeDocument/2006/relationships/oleObject" Target="../embeddings/oleObject7.bin"/><Relationship Id="rId9" Type="http://schemas.openxmlformats.org/officeDocument/2006/relationships/image" Target="../media/image16.wmf"/><Relationship Id="rId14" Type="http://schemas.openxmlformats.org/officeDocument/2006/relationships/oleObject" Target="../embeddings/oleObject1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27.wmf"/><Relationship Id="rId3" Type="http://schemas.openxmlformats.org/officeDocument/2006/relationships/image" Target="../media/image3.png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19.bin"/><Relationship Id="rId17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6" Type="http://schemas.openxmlformats.org/officeDocument/2006/relationships/hyperlink" Target="complex_02_02.gif" TargetMode="Externa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26.wmf"/><Relationship Id="rId5" Type="http://schemas.openxmlformats.org/officeDocument/2006/relationships/image" Target="../media/image23.wmf"/><Relationship Id="rId15" Type="http://schemas.openxmlformats.org/officeDocument/2006/relationships/image" Target="../media/image28.w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25.wmf"/><Relationship Id="rId14" Type="http://schemas.openxmlformats.org/officeDocument/2006/relationships/oleObject" Target="../embeddings/oleObject20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image" Target="../media/image3.png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1.bin"/><Relationship Id="rId9" Type="http://schemas.openxmlformats.org/officeDocument/2006/relationships/image" Target="../media/image3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/>
          <p:cNvSpPr/>
          <p:nvPr/>
        </p:nvSpPr>
        <p:spPr>
          <a:xfrm>
            <a:off x="-36512" y="980728"/>
            <a:ext cx="2521915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églalap 7"/>
          <p:cNvSpPr/>
          <p:nvPr/>
        </p:nvSpPr>
        <p:spPr>
          <a:xfrm>
            <a:off x="6622084" y="1196752"/>
            <a:ext cx="2521915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Rectangle 1"/>
          <p:cNvSpPr txBox="1">
            <a:spLocks/>
          </p:cNvSpPr>
          <p:nvPr/>
        </p:nvSpPr>
        <p:spPr>
          <a:xfrm rot="16200000">
            <a:off x="4451548" y="2512740"/>
            <a:ext cx="6477000" cy="1828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sz="4800" cap="all" dirty="0" smtClean="0">
                <a:solidFill>
                  <a:schemeClr val="tx1"/>
                </a:solidFill>
              </a:rPr>
              <a:t>Híradástechnika I.</a:t>
            </a:r>
            <a:r>
              <a:rPr lang="hu-HU" sz="4800" cap="all" dirty="0" smtClean="0"/>
              <a:t/>
            </a:r>
            <a:br>
              <a:rPr lang="hu-HU" sz="4800" cap="all" dirty="0" smtClean="0"/>
            </a:br>
            <a:endParaRPr lang="hu-HU" sz="4800" dirty="0"/>
          </a:p>
        </p:txBody>
      </p:sp>
      <p:sp>
        <p:nvSpPr>
          <p:cNvPr id="5" name="Rectangle 2"/>
          <p:cNvSpPr txBox="1">
            <a:spLocks/>
          </p:cNvSpPr>
          <p:nvPr/>
        </p:nvSpPr>
        <p:spPr>
          <a:xfrm>
            <a:off x="2906960" y="6158759"/>
            <a:ext cx="6221445" cy="68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96" y="202288"/>
            <a:ext cx="6650752" cy="5458960"/>
          </a:xfrm>
          <a:prstGeom prst="rect">
            <a:avLst/>
          </a:prstGeom>
        </p:spPr>
      </p:pic>
      <p:sp>
        <p:nvSpPr>
          <p:cNvPr id="10" name="Rectangle 2"/>
          <p:cNvSpPr txBox="1">
            <a:spLocks/>
          </p:cNvSpPr>
          <p:nvPr/>
        </p:nvSpPr>
        <p:spPr>
          <a:xfrm>
            <a:off x="7641329" y="3084240"/>
            <a:ext cx="1396909" cy="685800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/>
              <a:t>4</a:t>
            </a:r>
            <a:r>
              <a:rPr lang="hu-HU" sz="3600" b="1" dirty="0" smtClean="0"/>
              <a:t>.</a:t>
            </a:r>
            <a:endParaRPr lang="hu-HU" sz="3600" b="1" dirty="0"/>
          </a:p>
        </p:txBody>
      </p:sp>
    </p:spTree>
    <p:extLst>
      <p:ext uri="{BB962C8B-B14F-4D97-AF65-F5344CB8AC3E}">
        <p14:creationId xmlns:p14="http://schemas.microsoft.com/office/powerpoint/2010/main" val="198236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Legfontosabb jelek és spektruma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10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68313" y="1556792"/>
            <a:ext cx="2530475" cy="55721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hu-HU" sz="2600" u="sng" dirty="0" smtClean="0"/>
              <a:t>Szinuszos jel:</a:t>
            </a:r>
            <a:endParaRPr lang="hu-HU" sz="2600" u="sng" dirty="0"/>
          </a:p>
        </p:txBody>
      </p:sp>
      <p:graphicFrame>
        <p:nvGraphicFramePr>
          <p:cNvPr id="8" name="Object 4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424791321"/>
              </p:ext>
            </p:extLst>
          </p:nvPr>
        </p:nvGraphicFramePr>
        <p:xfrm>
          <a:off x="6300788" y="2433638"/>
          <a:ext cx="2700337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6" name="Equation" r:id="rId5" imgW="1460160" imgH="393480" progId="Equation.3">
                  <p:embed/>
                </p:oleObj>
              </mc:Choice>
              <mc:Fallback>
                <p:oleObj name="Equation" r:id="rId5" imgW="14601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2433638"/>
                        <a:ext cx="2700337" cy="72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447675" y="3657600"/>
            <a:ext cx="21685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hu-HU" sz="2600" u="sng"/>
              <a:t>Négyszög jel:</a:t>
            </a:r>
          </a:p>
        </p:txBody>
      </p:sp>
      <p:graphicFrame>
        <p:nvGraphicFramePr>
          <p:cNvPr id="10" name="Object 6"/>
          <p:cNvGraphicFramePr>
            <a:graphicFrameLocks noChangeAspect="1"/>
          </p:cNvGraphicFramePr>
          <p:nvPr/>
        </p:nvGraphicFramePr>
        <p:xfrm>
          <a:off x="468313" y="4114800"/>
          <a:ext cx="6767512" cy="174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7" name="Visio" r:id="rId7" imgW="5196230" imgH="1336243" progId="Visio.Drawing.11">
                  <p:embed/>
                </p:oleObj>
              </mc:Choice>
              <mc:Fallback>
                <p:oleObj name="Visio" r:id="rId7" imgW="5196230" imgH="133624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114800"/>
                        <a:ext cx="6767512" cy="174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7563654"/>
              </p:ext>
            </p:extLst>
          </p:nvPr>
        </p:nvGraphicFramePr>
        <p:xfrm>
          <a:off x="7654925" y="4076700"/>
          <a:ext cx="1106488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8" name="Equation" r:id="rId9" imgW="558720" imgH="393480" progId="Equation.3">
                  <p:embed/>
                </p:oleObj>
              </mc:Choice>
              <mc:Fallback>
                <p:oleObj name="Equation" r:id="rId9" imgW="5587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4925" y="4076700"/>
                        <a:ext cx="1106488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1270481"/>
              </p:ext>
            </p:extLst>
          </p:nvPr>
        </p:nvGraphicFramePr>
        <p:xfrm>
          <a:off x="1620838" y="5943600"/>
          <a:ext cx="4986337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9" name="Equation" r:id="rId11" imgW="3009600" imgH="431640" progId="Equation.3">
                  <p:embed/>
                </p:oleObj>
              </mc:Choice>
              <mc:Fallback>
                <p:oleObj name="Equation" r:id="rId11" imgW="30096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0838" y="5943600"/>
                        <a:ext cx="4986337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1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533400" y="1981200"/>
          <a:ext cx="4953000" cy="171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0" name="Bitkép" r:id="rId13" imgW="6249272" imgH="2161905" progId="Paint.Picture">
                  <p:embed/>
                </p:oleObj>
              </mc:Choice>
              <mc:Fallback>
                <p:oleObj name="Bitkép" r:id="rId13" imgW="6249272" imgH="216190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981200"/>
                        <a:ext cx="4953000" cy="171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4495800" y="2743200"/>
            <a:ext cx="3413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hu-HU">
                <a:sym typeface="Symbol" pitchFamily="18" charset="2"/>
              </a:rPr>
              <a:t></a:t>
            </a:r>
            <a:endParaRPr lang="hu-HU"/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5145088" y="2757488"/>
            <a:ext cx="3413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hu-HU">
                <a:sym typeface="Symbol" pitchFamily="18" charset="2"/>
              </a:rPr>
              <a:t>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333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Legfontosabb jelek és spektruma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11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719263"/>
            <a:ext cx="4038600" cy="441166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hu-HU" sz="2200" u="sng" smtClean="0"/>
              <a:t>Fűrészjel:</a:t>
            </a:r>
            <a:endParaRPr lang="hu-HU" sz="2200" u="sng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68313" y="4076700"/>
            <a:ext cx="7199312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hu-HU" sz="2200" u="sng"/>
              <a:t>Szinuszos jel kétutas egyenírányítás után:</a:t>
            </a:r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343363"/>
              </p:ext>
            </p:extLst>
          </p:nvPr>
        </p:nvGraphicFramePr>
        <p:xfrm>
          <a:off x="2767013" y="1628775"/>
          <a:ext cx="554990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20" name="Equation" r:id="rId4" imgW="3009600" imgH="431640" progId="Equation.3">
                  <p:embed/>
                </p:oleObj>
              </mc:Choice>
              <mc:Fallback>
                <p:oleObj name="Equation" r:id="rId4" imgW="30096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7013" y="1628775"/>
                        <a:ext cx="5549900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1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609600" y="2362200"/>
          <a:ext cx="6248400" cy="16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21" name="Bitkép" r:id="rId6" imgW="7306695" imgH="1924319" progId="Paint.Picture">
                  <p:embed/>
                </p:oleObj>
              </mc:Choice>
              <mc:Fallback>
                <p:oleObj name="Bitkép" r:id="rId6" imgW="7306695" imgH="192431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362200"/>
                        <a:ext cx="6248400" cy="1646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6516688" y="3443288"/>
            <a:ext cx="24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hu-HU"/>
              <a:t>f</a:t>
            </a:r>
          </a:p>
        </p:txBody>
      </p:sp>
      <p:graphicFrame>
        <p:nvGraphicFramePr>
          <p:cNvPr id="12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6115522"/>
              </p:ext>
            </p:extLst>
          </p:nvPr>
        </p:nvGraphicFramePr>
        <p:xfrm>
          <a:off x="685800" y="6096000"/>
          <a:ext cx="5578385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22" name="Equation" r:id="rId8" imgW="3708360" imgH="431640" progId="Equation.3">
                  <p:embed/>
                </p:oleObj>
              </mc:Choice>
              <mc:Fallback>
                <p:oleObj name="Equation" r:id="rId8" imgW="37083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6096000"/>
                        <a:ext cx="5578385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3869036" y="2379930"/>
            <a:ext cx="3978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hu-HU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b</a:t>
            </a:r>
            <a:r>
              <a:rPr lang="hu-HU" sz="20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k</a:t>
            </a:r>
            <a:endParaRPr lang="hu-HU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Object 15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1454936"/>
              </p:ext>
            </p:extLst>
          </p:nvPr>
        </p:nvGraphicFramePr>
        <p:xfrm>
          <a:off x="685800" y="4495800"/>
          <a:ext cx="5942013" cy="163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23" name="Bitmap Image" r:id="rId10" imgW="6248520" imgH="1714680" progId="Paint.Picture">
                  <p:embed/>
                </p:oleObj>
              </mc:Choice>
              <mc:Fallback>
                <p:oleObj name="Bitmap Image" r:id="rId10" imgW="6248520" imgH="171468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495800"/>
                        <a:ext cx="5942013" cy="163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4372447" y="4510605"/>
            <a:ext cx="3882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hu-HU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hu-HU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k</a:t>
            </a:r>
            <a:endParaRPr lang="hu-HU" sz="2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6324600" y="5638800"/>
            <a:ext cx="247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hu-HU"/>
              <a:t>f</a:t>
            </a:r>
          </a:p>
        </p:txBody>
      </p:sp>
      <p:graphicFrame>
        <p:nvGraphicFramePr>
          <p:cNvPr id="17" name="Object 18"/>
          <p:cNvGraphicFramePr>
            <a:graphicFrameLocks noChangeAspect="1"/>
          </p:cNvGraphicFramePr>
          <p:nvPr/>
        </p:nvGraphicFramePr>
        <p:xfrm>
          <a:off x="4648200" y="5029200"/>
          <a:ext cx="165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24" name="Egyenlet" r:id="rId12" imgW="164880" imgH="393480" progId="Equation.3">
                  <p:embed/>
                </p:oleObj>
              </mc:Choice>
              <mc:Fallback>
                <p:oleObj name="Egyenlet" r:id="rId12" imgW="1648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029200"/>
                        <a:ext cx="165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5167312" y="5656540"/>
            <a:ext cx="48480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hu-HU" dirty="0" smtClean="0">
                <a:sym typeface="Symbol" pitchFamily="18" charset="2"/>
              </a:rPr>
              <a:t>4</a:t>
            </a:r>
            <a:r>
              <a:rPr lang="en-US" dirty="0">
                <a:sym typeface="Symbol" pitchFamily="18" charset="2"/>
              </a:rPr>
              <a:t>f</a:t>
            </a:r>
            <a:r>
              <a:rPr lang="hu-HU" baseline="-25000" dirty="0" smtClean="0">
                <a:sym typeface="Symbol" pitchFamily="18" charset="2"/>
              </a:rPr>
              <a:t>0</a:t>
            </a:r>
            <a:endParaRPr lang="hu-HU" baseline="-25000" dirty="0"/>
          </a:p>
        </p:txBody>
      </p: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4870401" y="5161002"/>
            <a:ext cx="4936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hu-HU" dirty="0" smtClean="0">
                <a:sym typeface="Symbol" pitchFamily="18" charset="2"/>
              </a:rPr>
              <a:t>2</a:t>
            </a:r>
            <a:r>
              <a:rPr lang="en-US" dirty="0" smtClean="0">
                <a:sym typeface="Symbol" pitchFamily="18" charset="2"/>
              </a:rPr>
              <a:t>f</a:t>
            </a:r>
            <a:r>
              <a:rPr lang="hu-HU" baseline="-25000" dirty="0" smtClean="0">
                <a:sym typeface="Symbol" pitchFamily="18" charset="2"/>
              </a:rPr>
              <a:t>0</a:t>
            </a:r>
            <a:endParaRPr lang="hu-HU" baseline="-25000" dirty="0"/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5475288" y="5175250"/>
            <a:ext cx="53687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hu-HU" dirty="0" smtClean="0">
                <a:sym typeface="Symbol" pitchFamily="18" charset="2"/>
              </a:rPr>
              <a:t>6</a:t>
            </a:r>
            <a:r>
              <a:rPr lang="en-US" dirty="0">
                <a:sym typeface="Symbol" pitchFamily="18" charset="2"/>
              </a:rPr>
              <a:t>f</a:t>
            </a:r>
            <a:r>
              <a:rPr lang="hu-HU" baseline="-25000" dirty="0" smtClean="0">
                <a:sym typeface="Symbol" pitchFamily="18" charset="2"/>
              </a:rPr>
              <a:t>0</a:t>
            </a:r>
            <a:endParaRPr lang="hu-HU" baseline="-25000" dirty="0"/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4461415" y="3101405"/>
            <a:ext cx="3936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ym typeface="Symbol" pitchFamily="18" charset="2"/>
              </a:rPr>
              <a:t>f</a:t>
            </a:r>
            <a:r>
              <a:rPr lang="hu-HU" baseline="-25000" dirty="0" smtClean="0">
                <a:sym typeface="Symbol" pitchFamily="18" charset="2"/>
              </a:rPr>
              <a:t>0</a:t>
            </a:r>
            <a:endParaRPr lang="hu-HU" baseline="-25000" dirty="0"/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4749979" y="3097212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 smtClean="0">
                <a:sym typeface="Symbol" pitchFamily="18" charset="2"/>
              </a:rPr>
              <a:t>2</a:t>
            </a:r>
            <a:r>
              <a:rPr lang="en-US" dirty="0">
                <a:sym typeface="Symbol" pitchFamily="18" charset="2"/>
              </a:rPr>
              <a:t>f</a:t>
            </a:r>
            <a:r>
              <a:rPr lang="hu-HU" baseline="-25000" dirty="0" smtClean="0">
                <a:sym typeface="Symbol" pitchFamily="18" charset="2"/>
              </a:rPr>
              <a:t>0</a:t>
            </a:r>
            <a:endParaRPr lang="hu-HU" baseline="-25000" dirty="0"/>
          </a:p>
        </p:txBody>
      </p:sp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5067300" y="3509962"/>
            <a:ext cx="4746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 smtClean="0">
                <a:sym typeface="Symbol" pitchFamily="18" charset="2"/>
              </a:rPr>
              <a:t>3</a:t>
            </a:r>
            <a:r>
              <a:rPr lang="en-US" dirty="0">
                <a:sym typeface="Symbol" pitchFamily="18" charset="2"/>
              </a:rPr>
              <a:t>f</a:t>
            </a:r>
            <a:r>
              <a:rPr lang="hu-HU" baseline="-25000" dirty="0" smtClean="0">
                <a:sym typeface="Symbol" pitchFamily="18" charset="2"/>
              </a:rPr>
              <a:t>0</a:t>
            </a:r>
            <a:endParaRPr lang="hu-HU" baseline="-25000" dirty="0"/>
          </a:p>
        </p:txBody>
      </p:sp>
    </p:spTree>
    <p:extLst>
      <p:ext uri="{BB962C8B-B14F-4D97-AF65-F5344CB8AC3E}">
        <p14:creationId xmlns:p14="http://schemas.microsoft.com/office/powerpoint/2010/main" val="102509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685" y="228600"/>
            <a:ext cx="8450363" cy="990600"/>
          </a:xfrm>
        </p:spPr>
        <p:txBody>
          <a:bodyPr/>
          <a:lstStyle/>
          <a:p>
            <a:r>
              <a:rPr lang="hu-HU" dirty="0" smtClean="0"/>
              <a:t>Összetett jel teljesítménye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12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07504" y="6167988"/>
            <a:ext cx="8837016" cy="5067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2400" dirty="0" smtClean="0"/>
              <a:t>Különböző frekvenciájú jelkomponensek </a:t>
            </a:r>
            <a:r>
              <a:rPr lang="hu-HU" sz="2400" b="1" dirty="0" smtClean="0">
                <a:solidFill>
                  <a:srgbClr val="FF0000"/>
                </a:solidFill>
              </a:rPr>
              <a:t>teljesítményben</a:t>
            </a:r>
            <a:r>
              <a:rPr lang="hu-HU" sz="2400" dirty="0" smtClean="0"/>
              <a:t> összegződnek</a:t>
            </a:r>
            <a:endParaRPr lang="en-US" sz="24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2898091"/>
              </p:ext>
            </p:extLst>
          </p:nvPr>
        </p:nvGraphicFramePr>
        <p:xfrm>
          <a:off x="487363" y="2941372"/>
          <a:ext cx="8656637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87" name="Equation" r:id="rId3" imgW="5410080" imgH="761760" progId="Equation.3">
                  <p:embed/>
                </p:oleObj>
              </mc:Choice>
              <mc:Fallback>
                <p:oleObj name="Equation" r:id="rId3" imgW="5410080" imgH="7617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363" y="2941372"/>
                        <a:ext cx="8656637" cy="11620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7808443"/>
              </p:ext>
            </p:extLst>
          </p:nvPr>
        </p:nvGraphicFramePr>
        <p:xfrm>
          <a:off x="266700" y="1813786"/>
          <a:ext cx="3369196" cy="341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88" name="Equation" r:id="rId5" imgW="2082800" imgH="215900" progId="Equation.3">
                  <p:embed/>
                </p:oleObj>
              </mc:Choice>
              <mc:Fallback>
                <p:oleObj name="Equation" r:id="rId5" imgW="2082800" imgH="215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" y="1813786"/>
                        <a:ext cx="3369196" cy="3413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2186835"/>
              </p:ext>
            </p:extLst>
          </p:nvPr>
        </p:nvGraphicFramePr>
        <p:xfrm>
          <a:off x="266700" y="2256390"/>
          <a:ext cx="5273158" cy="732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89" name="Equation" r:id="rId7" imgW="3302000" imgH="482600" progId="Equation.3">
                  <p:embed/>
                </p:oleObj>
              </mc:Choice>
              <mc:Fallback>
                <p:oleObj name="Equation" r:id="rId7" imgW="3302000" imgH="482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" y="2256390"/>
                        <a:ext cx="5273158" cy="7323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4565148"/>
              </p:ext>
            </p:extLst>
          </p:nvPr>
        </p:nvGraphicFramePr>
        <p:xfrm>
          <a:off x="266700" y="4657418"/>
          <a:ext cx="4431312" cy="571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90" name="Equation" r:id="rId9" imgW="2654300" imgH="342900" progId="Equation.3">
                  <p:embed/>
                </p:oleObj>
              </mc:Choice>
              <mc:Fallback>
                <p:oleObj name="Equation" r:id="rId9" imgW="2654300" imgH="342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" y="4657418"/>
                        <a:ext cx="4431312" cy="5717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3400904"/>
              </p:ext>
            </p:extLst>
          </p:nvPr>
        </p:nvGraphicFramePr>
        <p:xfrm>
          <a:off x="315685" y="5216582"/>
          <a:ext cx="2763990" cy="804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91" name="Equation" r:id="rId11" imgW="1447172" imgH="444307" progId="Equation.3">
                  <p:embed/>
                </p:oleObj>
              </mc:Choice>
              <mc:Fallback>
                <p:oleObj name="Equation" r:id="rId11" imgW="1447172" imgH="444307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685" y="5216582"/>
                        <a:ext cx="2763990" cy="8047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1805130"/>
              </p:ext>
            </p:extLst>
          </p:nvPr>
        </p:nvGraphicFramePr>
        <p:xfrm>
          <a:off x="4540866" y="5288632"/>
          <a:ext cx="3463586" cy="760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92" name="Equation" r:id="rId13" imgW="1879600" imgH="431800" progId="Equation.3">
                  <p:embed/>
                </p:oleObj>
              </mc:Choice>
              <mc:Fallback>
                <p:oleObj name="Equation" r:id="rId13" imgW="1879600" imgH="4318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0866" y="5288632"/>
                        <a:ext cx="3463586" cy="7602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Kép 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97885" y="4130002"/>
            <a:ext cx="1499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smtClean="0"/>
              <a:t>Általában: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6326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08848" cy="990600"/>
          </a:xfrm>
        </p:spPr>
        <p:txBody>
          <a:bodyPr>
            <a:normAutofit/>
          </a:bodyPr>
          <a:lstStyle/>
          <a:p>
            <a:r>
              <a:rPr lang="hu-HU" dirty="0" smtClean="0"/>
              <a:t>Fourier-transzformált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406" y="175100"/>
            <a:ext cx="1008112" cy="1008112"/>
          </a:xfrm>
          <a:prstGeom prst="rect">
            <a:avLst/>
          </a:prstGeom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51520" y="1719263"/>
            <a:ext cx="8136830" cy="494982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DD8047"/>
              </a:buClr>
              <a:buFont typeface="Wingdings" pitchFamily="2" charset="2"/>
              <a:buNone/>
            </a:pPr>
            <a:r>
              <a:rPr lang="hu-HU" sz="2600" dirty="0" smtClean="0">
                <a:solidFill>
                  <a:prstClr val="black"/>
                </a:solidFill>
              </a:rPr>
              <a:t>Ha</a:t>
            </a:r>
            <a:r>
              <a:rPr lang="en-US" sz="2600" dirty="0" smtClean="0">
                <a:solidFill>
                  <a:prstClr val="black"/>
                </a:solidFill>
              </a:rPr>
              <a:t> </a:t>
            </a:r>
            <a:r>
              <a:rPr lang="hu-HU" sz="24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hu-HU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sz="24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hu-HU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hu-HU" sz="2600" dirty="0" smtClean="0">
                <a:solidFill>
                  <a:prstClr val="black"/>
                </a:solidFill>
              </a:rPr>
              <a:t> folytonos, aperiodikus és abszolút integrálható függvény</a:t>
            </a:r>
            <a:r>
              <a:rPr lang="en-US" sz="2600" dirty="0" smtClean="0">
                <a:solidFill>
                  <a:prstClr val="black"/>
                </a:solidFill>
              </a:rPr>
              <a:t>, </a:t>
            </a:r>
            <a:r>
              <a:rPr lang="hu-HU" sz="2600" dirty="0" smtClean="0">
                <a:solidFill>
                  <a:prstClr val="black"/>
                </a:solidFill>
              </a:rPr>
              <a:t>vagyis</a:t>
            </a:r>
          </a:p>
          <a:p>
            <a:pPr>
              <a:buClr>
                <a:srgbClr val="DD8047"/>
              </a:buClr>
              <a:buFont typeface="Wingdings" pitchFamily="2" charset="2"/>
              <a:buNone/>
            </a:pPr>
            <a:r>
              <a:rPr lang="hu-HU" sz="2600" dirty="0" smtClean="0">
                <a:solidFill>
                  <a:prstClr val="black"/>
                </a:solidFill>
              </a:rPr>
              <a:t>			</a:t>
            </a:r>
          </a:p>
          <a:p>
            <a:pPr>
              <a:buClr>
                <a:srgbClr val="DD8047"/>
              </a:buClr>
              <a:buFont typeface="Wingdings" pitchFamily="2" charset="2"/>
              <a:buNone/>
            </a:pPr>
            <a:r>
              <a:rPr lang="en-US" sz="2600" dirty="0" smtClean="0">
                <a:solidFill>
                  <a:prstClr val="black"/>
                </a:solidFill>
              </a:rPr>
              <a:t> </a:t>
            </a:r>
          </a:p>
          <a:p>
            <a:pPr>
              <a:buClr>
                <a:srgbClr val="DD8047"/>
              </a:buClr>
              <a:buFont typeface="Wingdings" pitchFamily="2" charset="2"/>
              <a:buNone/>
            </a:pPr>
            <a:r>
              <a:rPr lang="en-US" sz="2600" dirty="0" smtClean="0">
                <a:solidFill>
                  <a:prstClr val="black"/>
                </a:solidFill>
              </a:rPr>
              <a:t>                                    </a:t>
            </a:r>
            <a:endParaRPr lang="hu-HU" sz="2600" dirty="0" smtClean="0">
              <a:solidFill>
                <a:prstClr val="black"/>
              </a:solidFill>
            </a:endParaRPr>
          </a:p>
          <a:p>
            <a:pPr>
              <a:buClr>
                <a:srgbClr val="DD8047"/>
              </a:buClr>
              <a:buFont typeface="Wingdings" pitchFamily="2" charset="2"/>
              <a:buNone/>
            </a:pPr>
            <a:r>
              <a:rPr lang="hu-HU" sz="2600" dirty="0" smtClean="0">
                <a:solidFill>
                  <a:prstClr val="black"/>
                </a:solidFill>
              </a:rPr>
              <a:t>ahol</a:t>
            </a:r>
          </a:p>
          <a:p>
            <a:pPr>
              <a:buClr>
                <a:srgbClr val="DD8047"/>
              </a:buClr>
              <a:buFont typeface="Wingdings" pitchFamily="2" charset="2"/>
              <a:buNone/>
            </a:pPr>
            <a:endParaRPr lang="en-US" sz="2600" dirty="0" smtClean="0">
              <a:solidFill>
                <a:prstClr val="black"/>
              </a:solidFill>
            </a:endParaRPr>
          </a:p>
          <a:p>
            <a:pPr marL="0" indent="0">
              <a:buClr>
                <a:srgbClr val="DD8047"/>
              </a:buClr>
              <a:buFont typeface="Wingdings" pitchFamily="2" charset="2"/>
              <a:buNone/>
            </a:pPr>
            <a:r>
              <a:rPr lang="hu-HU" sz="2600" dirty="0" smtClean="0">
                <a:solidFill>
                  <a:prstClr val="black"/>
                </a:solidFill>
              </a:rPr>
              <a:t>Az</a:t>
            </a:r>
            <a:r>
              <a:rPr lang="en-US" sz="2600" dirty="0" smtClean="0">
                <a:solidFill>
                  <a:prstClr val="black"/>
                </a:solidFill>
              </a:rPr>
              <a:t> </a:t>
            </a:r>
            <a:r>
              <a:rPr lang="en-US" sz="24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sz="24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600" dirty="0" smtClean="0">
                <a:solidFill>
                  <a:prstClr val="black"/>
                </a:solidFill>
              </a:rPr>
              <a:t> </a:t>
            </a:r>
            <a:r>
              <a:rPr lang="hu-HU" sz="2600" dirty="0" smtClean="0">
                <a:solidFill>
                  <a:prstClr val="black"/>
                </a:solidFill>
              </a:rPr>
              <a:t>függvényt </a:t>
            </a:r>
            <a:r>
              <a:rPr lang="hu-HU" sz="24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hu-HU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sz="24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hu-HU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hu-HU" sz="2600" dirty="0" smtClean="0">
                <a:solidFill>
                  <a:prstClr val="black"/>
                </a:solidFill>
              </a:rPr>
              <a:t> Fourier-transzformáltjának nevezzük</a:t>
            </a:r>
            <a:r>
              <a:rPr lang="en-US" sz="2600" dirty="0" smtClean="0">
                <a:solidFill>
                  <a:prstClr val="black"/>
                </a:solidFill>
              </a:rPr>
              <a:t>.</a:t>
            </a:r>
          </a:p>
          <a:p>
            <a:pPr marL="0" indent="0">
              <a:buClr>
                <a:srgbClr val="DD8047"/>
              </a:buClr>
              <a:buNone/>
            </a:pPr>
            <a:r>
              <a:rPr lang="en-US" sz="2600" dirty="0" smtClean="0">
                <a:solidFill>
                  <a:prstClr val="black"/>
                </a:solidFill>
              </a:rPr>
              <a:t>(</a:t>
            </a:r>
            <a:r>
              <a:rPr lang="hu-HU" sz="2600" dirty="0" smtClean="0">
                <a:solidFill>
                  <a:prstClr val="black"/>
                </a:solidFill>
              </a:rPr>
              <a:t>A Fourier-sorfejtésből </a:t>
            </a:r>
            <a:r>
              <a:rPr lang="en-US" sz="24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sz="2600" dirty="0" smtClean="0">
                <a:solidFill>
                  <a:prstClr val="black"/>
                </a:solidFill>
              </a:rPr>
              <a:t> </a:t>
            </a:r>
            <a:r>
              <a:rPr lang="hu-HU" sz="2600" dirty="0" smtClean="0">
                <a:solidFill>
                  <a:prstClr val="black"/>
                </a:solidFill>
              </a:rPr>
              <a:t>és</a:t>
            </a:r>
            <a:r>
              <a:rPr lang="en-US" sz="2600" dirty="0" smtClean="0">
                <a:solidFill>
                  <a:prstClr val="black"/>
                </a:solidFill>
              </a:rPr>
              <a:t> </a:t>
            </a:r>
            <a:r>
              <a:rPr lang="el-GR" sz="24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→0</a:t>
            </a:r>
            <a:r>
              <a:rPr lang="hu-HU" sz="26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 határátmenettel és a </a:t>
            </a:r>
            <a:r>
              <a:rPr lang="hu-HU" sz="24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l-GR" sz="24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2400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hu-HU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l-GR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26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 </a:t>
            </a:r>
            <a:r>
              <a:rPr lang="hu-HU" sz="26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helyettesítéssel vezethető le.)</a:t>
            </a:r>
            <a:r>
              <a:rPr lang="en-US" sz="26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 </a:t>
            </a:r>
            <a:endParaRPr lang="en-US" sz="2600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>
              <a:buClr>
                <a:srgbClr val="DD8047"/>
              </a:buClr>
              <a:buFont typeface="Wingdings" pitchFamily="2" charset="2"/>
              <a:buNone/>
            </a:pPr>
            <a:endParaRPr lang="hu-HU" sz="2600" dirty="0" smtClean="0">
              <a:solidFill>
                <a:prstClr val="black"/>
              </a:solidFill>
            </a:endParaRPr>
          </a:p>
          <a:p>
            <a:pPr>
              <a:buClr>
                <a:srgbClr val="DD8047"/>
              </a:buClr>
              <a:buFont typeface="Wingdings" pitchFamily="2" charset="2"/>
              <a:buNone/>
            </a:pPr>
            <a:endParaRPr lang="hu-HU" sz="2600" dirty="0" smtClean="0">
              <a:solidFill>
                <a:prstClr val="black"/>
              </a:solidFill>
            </a:endParaRPr>
          </a:p>
          <a:p>
            <a:pPr>
              <a:buClr>
                <a:srgbClr val="DD8047"/>
              </a:buClr>
              <a:buFont typeface="Wingdings" pitchFamily="2" charset="2"/>
              <a:buNone/>
            </a:pPr>
            <a:endParaRPr lang="hu-HU" sz="2600" dirty="0" smtClean="0">
              <a:solidFill>
                <a:prstClr val="black"/>
              </a:solidFill>
            </a:endParaRPr>
          </a:p>
        </p:txBody>
      </p:sp>
      <p:graphicFrame>
        <p:nvGraphicFramePr>
          <p:cNvPr id="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2175906"/>
              </p:ext>
            </p:extLst>
          </p:nvPr>
        </p:nvGraphicFramePr>
        <p:xfrm>
          <a:off x="3207544" y="2094646"/>
          <a:ext cx="1560513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32" name="Equation" r:id="rId4" imgW="825480" imgH="482400" progId="Equation.3">
                  <p:embed/>
                </p:oleObj>
              </mc:Choice>
              <mc:Fallback>
                <p:oleObj name="Equation" r:id="rId4" imgW="8254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7544" y="2094646"/>
                        <a:ext cx="1560513" cy="912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5324144"/>
              </p:ext>
            </p:extLst>
          </p:nvPr>
        </p:nvGraphicFramePr>
        <p:xfrm>
          <a:off x="1620838" y="2922588"/>
          <a:ext cx="3238500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33" name="Equation" r:id="rId6" imgW="1587240" imgH="482400" progId="Equation.3">
                  <p:embed/>
                </p:oleObj>
              </mc:Choice>
              <mc:Fallback>
                <p:oleObj name="Equation" r:id="rId6" imgW="15872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0838" y="2922588"/>
                        <a:ext cx="3238500" cy="9953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0462849"/>
              </p:ext>
            </p:extLst>
          </p:nvPr>
        </p:nvGraphicFramePr>
        <p:xfrm>
          <a:off x="1535113" y="3879850"/>
          <a:ext cx="2690812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34" name="Equation" r:id="rId8" imgW="1320480" imgH="482400" progId="Equation.3">
                  <p:embed/>
                </p:oleObj>
              </mc:Choice>
              <mc:Fallback>
                <p:oleObj name="Equation" r:id="rId8" imgW="13204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5113" y="3879850"/>
                        <a:ext cx="2690812" cy="9921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780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Fourier-transzformált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07504" y="1600200"/>
            <a:ext cx="8658544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600" dirty="0" smtClean="0"/>
              <a:t>Legyen </a:t>
            </a:r>
            <a:r>
              <a:rPr lang="hu-HU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hu-HU" sz="24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hu-H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hu-H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hu-HU" sz="2600" dirty="0" smtClean="0"/>
              <a:t>  </a:t>
            </a:r>
            <a:r>
              <a:rPr lang="hu-HU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hu-HU" sz="2600" dirty="0" smtClean="0"/>
              <a:t>-re periodikus függvény:</a:t>
            </a:r>
            <a:endParaRPr lang="en-US" sz="2600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406" y="175100"/>
            <a:ext cx="1008112" cy="1008112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3137724"/>
              </p:ext>
            </p:extLst>
          </p:nvPr>
        </p:nvGraphicFramePr>
        <p:xfrm>
          <a:off x="340054" y="2258640"/>
          <a:ext cx="2808004" cy="853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61" name="Equation" r:id="rId4" imgW="1396800" imgH="431640" progId="Equation.3">
                  <p:embed/>
                </p:oleObj>
              </mc:Choice>
              <mc:Fallback>
                <p:oleObj name="Equation" r:id="rId4" imgW="1396800" imgH="4316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054" y="2258640"/>
                        <a:ext cx="2808004" cy="8537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6013312"/>
              </p:ext>
            </p:extLst>
          </p:nvPr>
        </p:nvGraphicFramePr>
        <p:xfrm>
          <a:off x="4716015" y="2267353"/>
          <a:ext cx="2684017" cy="962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62" name="Equation" r:id="rId6" imgW="1384300" imgH="495300" progId="Equation.3">
                  <p:embed/>
                </p:oleObj>
              </mc:Choice>
              <mc:Fallback>
                <p:oleObj name="Equation" r:id="rId6" imgW="1384300" imgH="495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5" y="2267353"/>
                        <a:ext cx="2684017" cy="9625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8327941"/>
              </p:ext>
            </p:extLst>
          </p:nvPr>
        </p:nvGraphicFramePr>
        <p:xfrm>
          <a:off x="2325688" y="3736975"/>
          <a:ext cx="6597650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63" name="Equation" r:id="rId8" imgW="3619440" imgH="482400" progId="Equation.3">
                  <p:embed/>
                </p:oleObj>
              </mc:Choice>
              <mc:Fallback>
                <p:oleObj name="Equation" r:id="rId8" imgW="3619440" imgH="482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5688" y="3736975"/>
                        <a:ext cx="6597650" cy="862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3891697"/>
              </p:ext>
            </p:extLst>
          </p:nvPr>
        </p:nvGraphicFramePr>
        <p:xfrm>
          <a:off x="2267744" y="5219136"/>
          <a:ext cx="6498304" cy="1012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64" name="Equation" r:id="rId10" imgW="3378200" imgH="520700" progId="Equation.3">
                  <p:embed/>
                </p:oleObj>
              </mc:Choice>
              <mc:Fallback>
                <p:oleObj name="Equation" r:id="rId10" imgW="3378200" imgH="5207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5219136"/>
                        <a:ext cx="6498304" cy="10124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09340"/>
              </p:ext>
            </p:extLst>
          </p:nvPr>
        </p:nvGraphicFramePr>
        <p:xfrm>
          <a:off x="107504" y="3488666"/>
          <a:ext cx="2027524" cy="1346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65" name="Equation" r:id="rId12" imgW="1193800" imgH="812800" progId="Equation.3">
                  <p:embed/>
                </p:oleObj>
              </mc:Choice>
              <mc:Fallback>
                <p:oleObj name="Equation" r:id="rId12" imgW="1193800" imgH="8128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3488666"/>
                        <a:ext cx="2027524" cy="13464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363898" y="2467712"/>
            <a:ext cx="77605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600" dirty="0" smtClean="0"/>
              <a:t>ahol</a:t>
            </a:r>
            <a:endParaRPr lang="en-US" sz="2600" dirty="0"/>
          </a:p>
        </p:txBody>
      </p:sp>
      <p:sp>
        <p:nvSpPr>
          <p:cNvPr id="23" name="TextBox 22"/>
          <p:cNvSpPr txBox="1"/>
          <p:nvPr/>
        </p:nvSpPr>
        <p:spPr>
          <a:xfrm>
            <a:off x="642085" y="5373216"/>
            <a:ext cx="77605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600" dirty="0" smtClean="0"/>
              <a:t>ahol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066225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08848" cy="990600"/>
          </a:xfrm>
        </p:spPr>
        <p:txBody>
          <a:bodyPr>
            <a:normAutofit/>
          </a:bodyPr>
          <a:lstStyle/>
          <a:p>
            <a:r>
              <a:rPr lang="hu-HU" dirty="0" smtClean="0"/>
              <a:t>Fourier-transzformált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406" y="175100"/>
            <a:ext cx="1008112" cy="1008112"/>
          </a:xfrm>
          <a:prstGeom prst="rect">
            <a:avLst/>
          </a:prstGeom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51520" y="1719263"/>
            <a:ext cx="8136830" cy="494982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DD8047"/>
              </a:buClr>
              <a:buNone/>
            </a:pPr>
            <a:r>
              <a:rPr lang="hu-HU" sz="2600" dirty="0" smtClean="0">
                <a:solidFill>
                  <a:prstClr val="black"/>
                </a:solidFill>
              </a:rPr>
              <a:t>Ha</a:t>
            </a:r>
            <a:r>
              <a:rPr lang="en-US" sz="2600" dirty="0" smtClean="0">
                <a:solidFill>
                  <a:prstClr val="black"/>
                </a:solidFill>
              </a:rPr>
              <a:t> </a:t>
            </a:r>
            <a:r>
              <a:rPr lang="hu-HU" sz="2600" dirty="0" smtClean="0">
                <a:solidFill>
                  <a:prstClr val="black"/>
                </a:solidFill>
              </a:rPr>
              <a:t>körfrekvencia helyett frekvenciát használunk</a:t>
            </a:r>
            <a:r>
              <a:rPr lang="en-US" sz="2600" dirty="0" smtClean="0">
                <a:solidFill>
                  <a:prstClr val="black"/>
                </a:solidFill>
              </a:rPr>
              <a:t>, </a:t>
            </a:r>
            <a:r>
              <a:rPr lang="hu-HU" sz="2600" dirty="0" smtClean="0">
                <a:solidFill>
                  <a:prstClr val="black"/>
                </a:solidFill>
              </a:rPr>
              <a:t>vagyis az </a:t>
            </a:r>
            <a:r>
              <a:rPr lang="el-GR" sz="24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l-GR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l-GR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hu-HU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</a:t>
            </a:r>
            <a:r>
              <a:rPr lang="hu-HU" sz="26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  helyettesítéssel az oda-vissza transzformáció szimmetrikussá válik:</a:t>
            </a:r>
            <a:endParaRPr lang="hu-HU" sz="2600" dirty="0" smtClean="0">
              <a:solidFill>
                <a:prstClr val="black"/>
              </a:solidFill>
            </a:endParaRPr>
          </a:p>
          <a:p>
            <a:pPr>
              <a:buClr>
                <a:srgbClr val="DD8047"/>
              </a:buClr>
              <a:buFont typeface="Wingdings" pitchFamily="2" charset="2"/>
              <a:buNone/>
            </a:pPr>
            <a:r>
              <a:rPr lang="hu-HU" sz="2600" dirty="0" smtClean="0">
                <a:solidFill>
                  <a:prstClr val="black"/>
                </a:solidFill>
              </a:rPr>
              <a:t>			</a:t>
            </a:r>
          </a:p>
          <a:p>
            <a:pPr>
              <a:buClr>
                <a:srgbClr val="DD8047"/>
              </a:buClr>
              <a:buFont typeface="Wingdings" pitchFamily="2" charset="2"/>
              <a:buNone/>
            </a:pPr>
            <a:r>
              <a:rPr lang="en-US" sz="2600" dirty="0" smtClean="0">
                <a:solidFill>
                  <a:prstClr val="black"/>
                </a:solidFill>
              </a:rPr>
              <a:t>                                    </a:t>
            </a:r>
            <a:r>
              <a:rPr lang="hu-HU" sz="2600" dirty="0" smtClean="0">
                <a:solidFill>
                  <a:prstClr val="black"/>
                </a:solidFill>
              </a:rPr>
              <a:t>    és</a:t>
            </a:r>
          </a:p>
          <a:p>
            <a:pPr>
              <a:buClr>
                <a:srgbClr val="DD8047"/>
              </a:buClr>
              <a:buFont typeface="Wingdings" pitchFamily="2" charset="2"/>
              <a:buNone/>
            </a:pPr>
            <a:endParaRPr lang="hu-HU" sz="2600" dirty="0" smtClean="0">
              <a:solidFill>
                <a:prstClr val="black"/>
              </a:solidFill>
            </a:endParaRPr>
          </a:p>
          <a:p>
            <a:pPr>
              <a:buClr>
                <a:srgbClr val="DD8047"/>
              </a:buClr>
              <a:buFont typeface="Wingdings" pitchFamily="2" charset="2"/>
              <a:buNone/>
            </a:pPr>
            <a:endParaRPr lang="en-US" sz="2600" dirty="0" smtClean="0">
              <a:solidFill>
                <a:prstClr val="black"/>
              </a:solidFill>
            </a:endParaRPr>
          </a:p>
          <a:p>
            <a:pPr>
              <a:buClr>
                <a:srgbClr val="DD8047"/>
              </a:buClr>
              <a:buFont typeface="Wingdings" pitchFamily="2" charset="2"/>
              <a:buNone/>
            </a:pPr>
            <a:endParaRPr lang="hu-HU" sz="2600" dirty="0" smtClean="0">
              <a:solidFill>
                <a:prstClr val="black"/>
              </a:solidFill>
            </a:endParaRPr>
          </a:p>
          <a:p>
            <a:pPr>
              <a:buClr>
                <a:srgbClr val="DD8047"/>
              </a:buClr>
              <a:buFont typeface="Wingdings" pitchFamily="2" charset="2"/>
              <a:buNone/>
            </a:pPr>
            <a:endParaRPr lang="hu-HU" sz="2600" dirty="0" smtClean="0">
              <a:solidFill>
                <a:prstClr val="black"/>
              </a:solidFill>
            </a:endParaRPr>
          </a:p>
          <a:p>
            <a:pPr>
              <a:buClr>
                <a:srgbClr val="DD8047"/>
              </a:buClr>
              <a:buFont typeface="Wingdings" pitchFamily="2" charset="2"/>
              <a:buNone/>
            </a:pPr>
            <a:endParaRPr lang="hu-HU" sz="2600" dirty="0" smtClean="0">
              <a:solidFill>
                <a:prstClr val="black"/>
              </a:solidFill>
            </a:endParaRP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7164760"/>
              </p:ext>
            </p:extLst>
          </p:nvPr>
        </p:nvGraphicFramePr>
        <p:xfrm>
          <a:off x="4906963" y="3284538"/>
          <a:ext cx="2901950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60" name="Equation" r:id="rId4" imgW="1422360" imgH="482400" progId="Equation.3">
                  <p:embed/>
                </p:oleObj>
              </mc:Choice>
              <mc:Fallback>
                <p:oleObj name="Equation" r:id="rId4" imgW="14223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6963" y="3284538"/>
                        <a:ext cx="2901950" cy="9953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6696922"/>
              </p:ext>
            </p:extLst>
          </p:nvPr>
        </p:nvGraphicFramePr>
        <p:xfrm>
          <a:off x="495300" y="3284538"/>
          <a:ext cx="2897188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61" name="Equation" r:id="rId6" imgW="1422360" imgH="482400" progId="Equation.3">
                  <p:embed/>
                </p:oleObj>
              </mc:Choice>
              <mc:Fallback>
                <p:oleObj name="Equation" r:id="rId6" imgW="14223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" y="3284538"/>
                        <a:ext cx="2897188" cy="9921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291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586536" cy="990600"/>
          </a:xfrm>
        </p:spPr>
        <p:txBody>
          <a:bodyPr>
            <a:normAutofit/>
          </a:bodyPr>
          <a:lstStyle/>
          <a:p>
            <a:r>
              <a:rPr lang="hu-HU" sz="4000" dirty="0" smtClean="0"/>
              <a:t>A Fourier-spektrum tulajdonságai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16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79511" y="1600200"/>
            <a:ext cx="8838583" cy="44958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hu-HU" dirty="0" smtClean="0"/>
          </a:p>
          <a:p>
            <a:pPr>
              <a:spcBef>
                <a:spcPts val="0"/>
              </a:spcBef>
            </a:pPr>
            <a:endParaRPr lang="hu-HU" dirty="0"/>
          </a:p>
          <a:p>
            <a:pPr marL="0" indent="0">
              <a:spcBef>
                <a:spcPts val="600"/>
              </a:spcBef>
              <a:buNone/>
            </a:pPr>
            <a:r>
              <a:rPr lang="hu-HU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hu-H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hu-H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hu-HU" sz="2600" dirty="0" smtClean="0"/>
              <a:t> valós része páros: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hu-H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hu-H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hu-H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hu-HU" sz="2600" dirty="0"/>
              <a:t> </a:t>
            </a:r>
            <a:r>
              <a:rPr lang="hu-HU" sz="2600" dirty="0" smtClean="0"/>
              <a:t>képzetes </a:t>
            </a:r>
            <a:r>
              <a:rPr lang="hu-HU" sz="2600" dirty="0"/>
              <a:t>része </a:t>
            </a:r>
            <a:r>
              <a:rPr lang="hu-HU" sz="2600" dirty="0" smtClean="0"/>
              <a:t>páratlan:</a:t>
            </a:r>
            <a:endParaRPr lang="hu-HU" sz="2600" dirty="0"/>
          </a:p>
          <a:p>
            <a:pPr marL="0" indent="0">
              <a:spcBef>
                <a:spcPts val="0"/>
              </a:spcBef>
              <a:buNone/>
            </a:pPr>
            <a:endParaRPr lang="hu-HU" dirty="0" smtClean="0"/>
          </a:p>
          <a:p>
            <a:pPr lvl="1">
              <a:spcBef>
                <a:spcPts val="0"/>
              </a:spcBef>
            </a:pP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 Páros függvények spektruma páros és tiszta valós</a:t>
            </a:r>
            <a:endParaRPr lang="hu-HU" dirty="0"/>
          </a:p>
          <a:p>
            <a:pPr lvl="1">
              <a:spcBef>
                <a:spcPts val="1800"/>
              </a:spcBef>
            </a:pP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 Páratlan függvények spektruma páratlan és tiszta képzetes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983" y="175578"/>
            <a:ext cx="1008112" cy="1008112"/>
          </a:xfrm>
          <a:prstGeom prst="rect">
            <a:avLst/>
          </a:prstGeom>
        </p:spPr>
      </p:pic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914213"/>
              </p:ext>
            </p:extLst>
          </p:nvPr>
        </p:nvGraphicFramePr>
        <p:xfrm>
          <a:off x="4472780" y="2692893"/>
          <a:ext cx="30765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29" name="Equation" r:id="rId4" imgW="1511280" imgH="203040" progId="Equation.3">
                  <p:embed/>
                </p:oleObj>
              </mc:Choice>
              <mc:Fallback>
                <p:oleObj name="Equation" r:id="rId4" imgW="1511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2780" y="2692893"/>
                        <a:ext cx="3076575" cy="4000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3121026"/>
              </p:ext>
            </p:extLst>
          </p:nvPr>
        </p:nvGraphicFramePr>
        <p:xfrm>
          <a:off x="4472780" y="3223152"/>
          <a:ext cx="3395663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30" name="Equation" r:id="rId6" imgW="1600200" imgH="203040" progId="Equation.3">
                  <p:embed/>
                </p:oleObj>
              </mc:Choice>
              <mc:Fallback>
                <p:oleObj name="Equation" r:id="rId6" imgW="16002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2780" y="3223152"/>
                        <a:ext cx="3395663" cy="415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/>
          </p:nvPr>
        </p:nvGraphicFramePr>
        <p:xfrm>
          <a:off x="533400" y="1581811"/>
          <a:ext cx="5510213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31" name="Equation" r:id="rId8" imgW="2705040" imgH="482400" progId="Equation.3">
                  <p:embed/>
                </p:oleObj>
              </mc:Choice>
              <mc:Fallback>
                <p:oleObj name="Equation" r:id="rId8" imgW="27050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581811"/>
                        <a:ext cx="5510213" cy="9921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0"/>
          <p:cNvGraphicFramePr>
            <a:graphicFrameLocks noChangeAspect="1"/>
          </p:cNvGraphicFramePr>
          <p:nvPr>
            <p:extLst/>
          </p:nvPr>
        </p:nvGraphicFramePr>
        <p:xfrm>
          <a:off x="971600" y="3969311"/>
          <a:ext cx="442277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32" name="Equation" r:id="rId10" imgW="2108160" imgH="203040" progId="Equation.3">
                  <p:embed/>
                </p:oleObj>
              </mc:Choice>
              <mc:Fallback>
                <p:oleObj name="Equation" r:id="rId10" imgW="21081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3969311"/>
                        <a:ext cx="442277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0"/>
          <p:cNvGraphicFramePr>
            <a:graphicFrameLocks noChangeAspect="1"/>
          </p:cNvGraphicFramePr>
          <p:nvPr>
            <p:extLst/>
          </p:nvPr>
        </p:nvGraphicFramePr>
        <p:xfrm>
          <a:off x="971600" y="5046133"/>
          <a:ext cx="4491980" cy="398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33" name="Equation" r:id="rId12" imgW="2286000" imgH="203040" progId="Equation.3">
                  <p:embed/>
                </p:oleObj>
              </mc:Choice>
              <mc:Fallback>
                <p:oleObj name="Equation" r:id="rId12" imgW="22860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5046133"/>
                        <a:ext cx="4491980" cy="3984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64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28600"/>
            <a:ext cx="8658544" cy="990600"/>
          </a:xfrm>
        </p:spPr>
        <p:txBody>
          <a:bodyPr>
            <a:normAutofit/>
          </a:bodyPr>
          <a:lstStyle/>
          <a:p>
            <a:r>
              <a:rPr lang="hu-HU" sz="3600" dirty="0" smtClean="0"/>
              <a:t>Négyszögimpulzus Fourier-transzformáltja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17</a:t>
            </a:fld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74" name="Canvas 74"/>
          <p:cNvGrpSpPr/>
          <p:nvPr/>
        </p:nvGrpSpPr>
        <p:grpSpPr>
          <a:xfrm>
            <a:off x="4658127" y="2307661"/>
            <a:ext cx="4032448" cy="2232248"/>
            <a:chOff x="0" y="0"/>
            <a:chExt cx="4343400" cy="3257550"/>
          </a:xfrm>
        </p:grpSpPr>
        <p:sp>
          <p:nvSpPr>
            <p:cNvPr id="75" name="Rectangle 74"/>
            <p:cNvSpPr/>
            <p:nvPr/>
          </p:nvSpPr>
          <p:spPr>
            <a:xfrm>
              <a:off x="0" y="0"/>
              <a:ext cx="4343400" cy="325755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76" name="Rectangle 75"/>
            <p:cNvSpPr>
              <a:spLocks noChangeArrowheads="1"/>
            </p:cNvSpPr>
            <p:nvPr/>
          </p:nvSpPr>
          <p:spPr bwMode="auto">
            <a:xfrm>
              <a:off x="0" y="0"/>
              <a:ext cx="4133850" cy="3257550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77" name="Line 8"/>
            <p:cNvCxnSpPr>
              <a:cxnSpLocks noChangeShapeType="1"/>
            </p:cNvCxnSpPr>
            <p:nvPr/>
          </p:nvCxnSpPr>
          <p:spPr bwMode="auto">
            <a:xfrm>
              <a:off x="0" y="2438400"/>
              <a:ext cx="41338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8" name="Line 11"/>
            <p:cNvCxnSpPr>
              <a:cxnSpLocks noChangeShapeType="1"/>
            </p:cNvCxnSpPr>
            <p:nvPr/>
          </p:nvCxnSpPr>
          <p:spPr bwMode="auto">
            <a:xfrm>
              <a:off x="0" y="2438400"/>
              <a:ext cx="41338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" name="Line 10"/>
            <p:cNvCxnSpPr>
              <a:cxnSpLocks noChangeShapeType="1"/>
            </p:cNvCxnSpPr>
            <p:nvPr/>
          </p:nvCxnSpPr>
          <p:spPr bwMode="auto">
            <a:xfrm flipV="1">
              <a:off x="2071370" y="0"/>
              <a:ext cx="0" cy="32575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" name="Line 12"/>
            <p:cNvCxnSpPr>
              <a:cxnSpLocks noChangeShapeType="1"/>
            </p:cNvCxnSpPr>
            <p:nvPr/>
          </p:nvCxnSpPr>
          <p:spPr bwMode="auto">
            <a:xfrm flipV="1">
              <a:off x="2071370" y="0"/>
              <a:ext cx="0" cy="32575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" name="Line 13"/>
            <p:cNvCxnSpPr>
              <a:cxnSpLocks noChangeShapeType="1"/>
            </p:cNvCxnSpPr>
            <p:nvPr/>
          </p:nvCxnSpPr>
          <p:spPr bwMode="auto">
            <a:xfrm flipV="1">
              <a:off x="2071370" y="3209925"/>
              <a:ext cx="0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" name="Line 14"/>
            <p:cNvCxnSpPr>
              <a:cxnSpLocks noChangeShapeType="1"/>
            </p:cNvCxnSpPr>
            <p:nvPr/>
          </p:nvCxnSpPr>
          <p:spPr bwMode="auto">
            <a:xfrm>
              <a:off x="2071370" y="0"/>
              <a:ext cx="0" cy="381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" name="Line 16"/>
            <p:cNvCxnSpPr>
              <a:cxnSpLocks noChangeShapeType="1"/>
            </p:cNvCxnSpPr>
            <p:nvPr/>
          </p:nvCxnSpPr>
          <p:spPr bwMode="auto">
            <a:xfrm flipV="1">
              <a:off x="514350" y="2390775"/>
              <a:ext cx="0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4" name="Line 19"/>
            <p:cNvCxnSpPr>
              <a:cxnSpLocks noChangeShapeType="1"/>
            </p:cNvCxnSpPr>
            <p:nvPr/>
          </p:nvCxnSpPr>
          <p:spPr bwMode="auto">
            <a:xfrm flipV="1">
              <a:off x="1028700" y="2390775"/>
              <a:ext cx="0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" name="Line 22"/>
            <p:cNvCxnSpPr>
              <a:cxnSpLocks noChangeShapeType="1"/>
            </p:cNvCxnSpPr>
            <p:nvPr/>
          </p:nvCxnSpPr>
          <p:spPr bwMode="auto">
            <a:xfrm flipV="1">
              <a:off x="1543050" y="2390775"/>
              <a:ext cx="0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" name="Line 25"/>
            <p:cNvCxnSpPr>
              <a:cxnSpLocks noChangeShapeType="1"/>
            </p:cNvCxnSpPr>
            <p:nvPr/>
          </p:nvCxnSpPr>
          <p:spPr bwMode="auto">
            <a:xfrm flipV="1">
              <a:off x="2066925" y="2390775"/>
              <a:ext cx="0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" name="Line 28"/>
            <p:cNvCxnSpPr>
              <a:cxnSpLocks noChangeShapeType="1"/>
            </p:cNvCxnSpPr>
            <p:nvPr/>
          </p:nvCxnSpPr>
          <p:spPr bwMode="auto">
            <a:xfrm flipV="1">
              <a:off x="2581275" y="2390775"/>
              <a:ext cx="0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8" name="Rectangle 87"/>
            <p:cNvSpPr>
              <a:spLocks noChangeArrowheads="1"/>
            </p:cNvSpPr>
            <p:nvPr/>
          </p:nvSpPr>
          <p:spPr bwMode="auto">
            <a:xfrm>
              <a:off x="4210050" y="2371725"/>
              <a:ext cx="35560" cy="146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</a:t>
              </a:r>
              <a:endParaRPr lang="en-US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9" name="Line 31"/>
            <p:cNvCxnSpPr>
              <a:cxnSpLocks noChangeShapeType="1"/>
            </p:cNvCxnSpPr>
            <p:nvPr/>
          </p:nvCxnSpPr>
          <p:spPr bwMode="auto">
            <a:xfrm flipV="1">
              <a:off x="3095625" y="2390775"/>
              <a:ext cx="0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" name="Line 34"/>
            <p:cNvCxnSpPr>
              <a:cxnSpLocks noChangeShapeType="1"/>
            </p:cNvCxnSpPr>
            <p:nvPr/>
          </p:nvCxnSpPr>
          <p:spPr bwMode="auto">
            <a:xfrm flipV="1">
              <a:off x="3609975" y="2390775"/>
              <a:ext cx="0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" name="Line 68"/>
            <p:cNvCxnSpPr>
              <a:cxnSpLocks noChangeShapeType="1"/>
            </p:cNvCxnSpPr>
            <p:nvPr/>
          </p:nvCxnSpPr>
          <p:spPr bwMode="auto">
            <a:xfrm>
              <a:off x="0" y="2438400"/>
              <a:ext cx="41338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 type="arrow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" name="Line 43"/>
            <p:cNvCxnSpPr>
              <a:cxnSpLocks noChangeShapeType="1"/>
            </p:cNvCxnSpPr>
            <p:nvPr/>
          </p:nvCxnSpPr>
          <p:spPr bwMode="auto">
            <a:xfrm>
              <a:off x="2071370" y="2847975"/>
              <a:ext cx="381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" name="Line 46"/>
            <p:cNvCxnSpPr>
              <a:cxnSpLocks noChangeShapeType="1"/>
            </p:cNvCxnSpPr>
            <p:nvPr/>
          </p:nvCxnSpPr>
          <p:spPr bwMode="auto">
            <a:xfrm>
              <a:off x="2071370" y="2438400"/>
              <a:ext cx="381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" name="Line 49"/>
            <p:cNvCxnSpPr>
              <a:cxnSpLocks noChangeShapeType="1"/>
            </p:cNvCxnSpPr>
            <p:nvPr/>
          </p:nvCxnSpPr>
          <p:spPr bwMode="auto">
            <a:xfrm>
              <a:off x="2071370" y="2028825"/>
              <a:ext cx="381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" name="Line 52"/>
            <p:cNvCxnSpPr>
              <a:cxnSpLocks noChangeShapeType="1"/>
            </p:cNvCxnSpPr>
            <p:nvPr/>
          </p:nvCxnSpPr>
          <p:spPr bwMode="auto">
            <a:xfrm>
              <a:off x="2071370" y="1628775"/>
              <a:ext cx="381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" name="Line 55"/>
            <p:cNvCxnSpPr>
              <a:cxnSpLocks noChangeShapeType="1"/>
            </p:cNvCxnSpPr>
            <p:nvPr/>
          </p:nvCxnSpPr>
          <p:spPr bwMode="auto">
            <a:xfrm>
              <a:off x="2071370" y="1219200"/>
              <a:ext cx="381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" name="Line 58"/>
            <p:cNvCxnSpPr>
              <a:cxnSpLocks noChangeShapeType="1"/>
            </p:cNvCxnSpPr>
            <p:nvPr/>
          </p:nvCxnSpPr>
          <p:spPr bwMode="auto">
            <a:xfrm>
              <a:off x="2071370" y="809625"/>
              <a:ext cx="381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" name="Line 61"/>
            <p:cNvCxnSpPr>
              <a:cxnSpLocks noChangeShapeType="1"/>
            </p:cNvCxnSpPr>
            <p:nvPr/>
          </p:nvCxnSpPr>
          <p:spPr bwMode="auto">
            <a:xfrm>
              <a:off x="2071370" y="400050"/>
              <a:ext cx="381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0" name="Rectangle 99"/>
            <p:cNvSpPr>
              <a:spLocks noChangeArrowheads="1"/>
            </p:cNvSpPr>
            <p:nvPr/>
          </p:nvSpPr>
          <p:spPr bwMode="auto">
            <a:xfrm>
              <a:off x="1938020" y="257175"/>
              <a:ext cx="71120" cy="146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en-US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1" name="Line 70"/>
            <p:cNvCxnSpPr>
              <a:cxnSpLocks noChangeShapeType="1"/>
            </p:cNvCxnSpPr>
            <p:nvPr/>
          </p:nvCxnSpPr>
          <p:spPr bwMode="auto">
            <a:xfrm flipV="1">
              <a:off x="2071370" y="0"/>
              <a:ext cx="0" cy="32575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 type="arrow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02" name="Group 101"/>
            <p:cNvGrpSpPr/>
            <p:nvPr/>
          </p:nvGrpSpPr>
          <p:grpSpPr>
            <a:xfrm>
              <a:off x="257175" y="400050"/>
              <a:ext cx="3609975" cy="2476500"/>
              <a:chOff x="257175" y="400050"/>
              <a:chExt cx="3609975" cy="2476500"/>
            </a:xfrm>
          </p:grpSpPr>
          <p:sp>
            <p:nvSpPr>
              <p:cNvPr id="110" name="Freeform 109"/>
              <p:cNvSpPr>
                <a:spLocks/>
              </p:cNvSpPr>
              <p:nvPr/>
            </p:nvSpPr>
            <p:spPr bwMode="auto">
              <a:xfrm>
                <a:off x="257175" y="2181225"/>
                <a:ext cx="962025" cy="619125"/>
              </a:xfrm>
              <a:custGeom>
                <a:avLst/>
                <a:gdLst>
                  <a:gd name="T0" fmla="*/ 30 w 1515"/>
                  <a:gd name="T1" fmla="*/ 690 h 975"/>
                  <a:gd name="T2" fmla="*/ 75 w 1515"/>
                  <a:gd name="T3" fmla="*/ 690 h 975"/>
                  <a:gd name="T4" fmla="*/ 120 w 1515"/>
                  <a:gd name="T5" fmla="*/ 675 h 975"/>
                  <a:gd name="T6" fmla="*/ 165 w 1515"/>
                  <a:gd name="T7" fmla="*/ 645 h 975"/>
                  <a:gd name="T8" fmla="*/ 210 w 1515"/>
                  <a:gd name="T9" fmla="*/ 615 h 975"/>
                  <a:gd name="T10" fmla="*/ 255 w 1515"/>
                  <a:gd name="T11" fmla="*/ 570 h 975"/>
                  <a:gd name="T12" fmla="*/ 300 w 1515"/>
                  <a:gd name="T13" fmla="*/ 525 h 975"/>
                  <a:gd name="T14" fmla="*/ 345 w 1515"/>
                  <a:gd name="T15" fmla="*/ 465 h 975"/>
                  <a:gd name="T16" fmla="*/ 390 w 1515"/>
                  <a:gd name="T17" fmla="*/ 420 h 975"/>
                  <a:gd name="T18" fmla="*/ 450 w 1515"/>
                  <a:gd name="T19" fmla="*/ 345 h 975"/>
                  <a:gd name="T20" fmla="*/ 465 w 1515"/>
                  <a:gd name="T21" fmla="*/ 330 h 975"/>
                  <a:gd name="T22" fmla="*/ 510 w 1515"/>
                  <a:gd name="T23" fmla="*/ 270 h 975"/>
                  <a:gd name="T24" fmla="*/ 525 w 1515"/>
                  <a:gd name="T25" fmla="*/ 225 h 975"/>
                  <a:gd name="T26" fmla="*/ 570 w 1515"/>
                  <a:gd name="T27" fmla="*/ 180 h 975"/>
                  <a:gd name="T28" fmla="*/ 630 w 1515"/>
                  <a:gd name="T29" fmla="*/ 120 h 975"/>
                  <a:gd name="T30" fmla="*/ 660 w 1515"/>
                  <a:gd name="T31" fmla="*/ 90 h 975"/>
                  <a:gd name="T32" fmla="*/ 705 w 1515"/>
                  <a:gd name="T33" fmla="*/ 45 h 975"/>
                  <a:gd name="T34" fmla="*/ 750 w 1515"/>
                  <a:gd name="T35" fmla="*/ 15 h 975"/>
                  <a:gd name="T36" fmla="*/ 795 w 1515"/>
                  <a:gd name="T37" fmla="*/ 0 h 975"/>
                  <a:gd name="T38" fmla="*/ 840 w 1515"/>
                  <a:gd name="T39" fmla="*/ 0 h 975"/>
                  <a:gd name="T40" fmla="*/ 885 w 1515"/>
                  <a:gd name="T41" fmla="*/ 0 h 975"/>
                  <a:gd name="T42" fmla="*/ 930 w 1515"/>
                  <a:gd name="T43" fmla="*/ 15 h 975"/>
                  <a:gd name="T44" fmla="*/ 975 w 1515"/>
                  <a:gd name="T45" fmla="*/ 60 h 975"/>
                  <a:gd name="T46" fmla="*/ 1020 w 1515"/>
                  <a:gd name="T47" fmla="*/ 90 h 975"/>
                  <a:gd name="T48" fmla="*/ 1050 w 1515"/>
                  <a:gd name="T49" fmla="*/ 135 h 975"/>
                  <a:gd name="T50" fmla="*/ 1080 w 1515"/>
                  <a:gd name="T51" fmla="*/ 180 h 975"/>
                  <a:gd name="T52" fmla="*/ 1110 w 1515"/>
                  <a:gd name="T53" fmla="*/ 225 h 975"/>
                  <a:gd name="T54" fmla="*/ 1140 w 1515"/>
                  <a:gd name="T55" fmla="*/ 270 h 975"/>
                  <a:gd name="T56" fmla="*/ 1170 w 1515"/>
                  <a:gd name="T57" fmla="*/ 315 h 975"/>
                  <a:gd name="T58" fmla="*/ 1185 w 1515"/>
                  <a:gd name="T59" fmla="*/ 360 h 975"/>
                  <a:gd name="T60" fmla="*/ 1215 w 1515"/>
                  <a:gd name="T61" fmla="*/ 405 h 975"/>
                  <a:gd name="T62" fmla="*/ 1245 w 1515"/>
                  <a:gd name="T63" fmla="*/ 450 h 975"/>
                  <a:gd name="T64" fmla="*/ 1260 w 1515"/>
                  <a:gd name="T65" fmla="*/ 510 h 975"/>
                  <a:gd name="T66" fmla="*/ 1290 w 1515"/>
                  <a:gd name="T67" fmla="*/ 555 h 975"/>
                  <a:gd name="T68" fmla="*/ 1320 w 1515"/>
                  <a:gd name="T69" fmla="*/ 600 h 975"/>
                  <a:gd name="T70" fmla="*/ 1335 w 1515"/>
                  <a:gd name="T71" fmla="*/ 660 h 975"/>
                  <a:gd name="T72" fmla="*/ 1365 w 1515"/>
                  <a:gd name="T73" fmla="*/ 705 h 975"/>
                  <a:gd name="T74" fmla="*/ 1380 w 1515"/>
                  <a:gd name="T75" fmla="*/ 750 h 975"/>
                  <a:gd name="T76" fmla="*/ 1410 w 1515"/>
                  <a:gd name="T77" fmla="*/ 795 h 975"/>
                  <a:gd name="T78" fmla="*/ 1440 w 1515"/>
                  <a:gd name="T79" fmla="*/ 855 h 975"/>
                  <a:gd name="T80" fmla="*/ 1470 w 1515"/>
                  <a:gd name="T81" fmla="*/ 900 h 975"/>
                  <a:gd name="T82" fmla="*/ 1485 w 1515"/>
                  <a:gd name="T83" fmla="*/ 945 h 9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515" h="975">
                    <a:moveTo>
                      <a:pt x="0" y="690"/>
                    </a:moveTo>
                    <a:lnTo>
                      <a:pt x="15" y="705"/>
                    </a:lnTo>
                    <a:lnTo>
                      <a:pt x="30" y="690"/>
                    </a:lnTo>
                    <a:lnTo>
                      <a:pt x="45" y="690"/>
                    </a:lnTo>
                    <a:lnTo>
                      <a:pt x="60" y="690"/>
                    </a:lnTo>
                    <a:lnTo>
                      <a:pt x="75" y="690"/>
                    </a:lnTo>
                    <a:lnTo>
                      <a:pt x="90" y="690"/>
                    </a:lnTo>
                    <a:lnTo>
                      <a:pt x="105" y="675"/>
                    </a:lnTo>
                    <a:lnTo>
                      <a:pt x="120" y="675"/>
                    </a:lnTo>
                    <a:lnTo>
                      <a:pt x="135" y="660"/>
                    </a:lnTo>
                    <a:lnTo>
                      <a:pt x="150" y="660"/>
                    </a:lnTo>
                    <a:lnTo>
                      <a:pt x="165" y="645"/>
                    </a:lnTo>
                    <a:lnTo>
                      <a:pt x="180" y="645"/>
                    </a:lnTo>
                    <a:lnTo>
                      <a:pt x="195" y="630"/>
                    </a:lnTo>
                    <a:lnTo>
                      <a:pt x="210" y="615"/>
                    </a:lnTo>
                    <a:lnTo>
                      <a:pt x="225" y="600"/>
                    </a:lnTo>
                    <a:lnTo>
                      <a:pt x="240" y="585"/>
                    </a:lnTo>
                    <a:lnTo>
                      <a:pt x="255" y="570"/>
                    </a:lnTo>
                    <a:lnTo>
                      <a:pt x="270" y="555"/>
                    </a:lnTo>
                    <a:lnTo>
                      <a:pt x="285" y="540"/>
                    </a:lnTo>
                    <a:lnTo>
                      <a:pt x="300" y="525"/>
                    </a:lnTo>
                    <a:lnTo>
                      <a:pt x="315" y="510"/>
                    </a:lnTo>
                    <a:lnTo>
                      <a:pt x="345" y="480"/>
                    </a:lnTo>
                    <a:lnTo>
                      <a:pt x="345" y="465"/>
                    </a:lnTo>
                    <a:lnTo>
                      <a:pt x="360" y="450"/>
                    </a:lnTo>
                    <a:lnTo>
                      <a:pt x="375" y="435"/>
                    </a:lnTo>
                    <a:lnTo>
                      <a:pt x="390" y="420"/>
                    </a:lnTo>
                    <a:lnTo>
                      <a:pt x="420" y="390"/>
                    </a:lnTo>
                    <a:lnTo>
                      <a:pt x="420" y="375"/>
                    </a:lnTo>
                    <a:lnTo>
                      <a:pt x="450" y="345"/>
                    </a:lnTo>
                    <a:lnTo>
                      <a:pt x="435" y="345"/>
                    </a:lnTo>
                    <a:lnTo>
                      <a:pt x="450" y="345"/>
                    </a:lnTo>
                    <a:lnTo>
                      <a:pt x="465" y="330"/>
                    </a:lnTo>
                    <a:lnTo>
                      <a:pt x="465" y="315"/>
                    </a:lnTo>
                    <a:lnTo>
                      <a:pt x="480" y="300"/>
                    </a:lnTo>
                    <a:lnTo>
                      <a:pt x="510" y="270"/>
                    </a:lnTo>
                    <a:lnTo>
                      <a:pt x="510" y="255"/>
                    </a:lnTo>
                    <a:lnTo>
                      <a:pt x="540" y="225"/>
                    </a:lnTo>
                    <a:lnTo>
                      <a:pt x="525" y="225"/>
                    </a:lnTo>
                    <a:lnTo>
                      <a:pt x="540" y="225"/>
                    </a:lnTo>
                    <a:lnTo>
                      <a:pt x="570" y="195"/>
                    </a:lnTo>
                    <a:lnTo>
                      <a:pt x="570" y="180"/>
                    </a:lnTo>
                    <a:lnTo>
                      <a:pt x="585" y="165"/>
                    </a:lnTo>
                    <a:lnTo>
                      <a:pt x="600" y="150"/>
                    </a:lnTo>
                    <a:lnTo>
                      <a:pt x="630" y="120"/>
                    </a:lnTo>
                    <a:lnTo>
                      <a:pt x="630" y="105"/>
                    </a:lnTo>
                    <a:lnTo>
                      <a:pt x="645" y="105"/>
                    </a:lnTo>
                    <a:lnTo>
                      <a:pt x="660" y="90"/>
                    </a:lnTo>
                    <a:lnTo>
                      <a:pt x="675" y="75"/>
                    </a:lnTo>
                    <a:lnTo>
                      <a:pt x="690" y="60"/>
                    </a:lnTo>
                    <a:lnTo>
                      <a:pt x="705" y="45"/>
                    </a:lnTo>
                    <a:lnTo>
                      <a:pt x="720" y="30"/>
                    </a:lnTo>
                    <a:lnTo>
                      <a:pt x="735" y="30"/>
                    </a:lnTo>
                    <a:lnTo>
                      <a:pt x="750" y="15"/>
                    </a:lnTo>
                    <a:lnTo>
                      <a:pt x="765" y="15"/>
                    </a:lnTo>
                    <a:lnTo>
                      <a:pt x="780" y="0"/>
                    </a:lnTo>
                    <a:lnTo>
                      <a:pt x="795" y="0"/>
                    </a:lnTo>
                    <a:lnTo>
                      <a:pt x="810" y="0"/>
                    </a:lnTo>
                    <a:lnTo>
                      <a:pt x="825" y="0"/>
                    </a:lnTo>
                    <a:lnTo>
                      <a:pt x="840" y="0"/>
                    </a:lnTo>
                    <a:lnTo>
                      <a:pt x="855" y="0"/>
                    </a:lnTo>
                    <a:lnTo>
                      <a:pt x="870" y="0"/>
                    </a:lnTo>
                    <a:lnTo>
                      <a:pt x="885" y="0"/>
                    </a:lnTo>
                    <a:lnTo>
                      <a:pt x="900" y="0"/>
                    </a:lnTo>
                    <a:lnTo>
                      <a:pt x="915" y="15"/>
                    </a:lnTo>
                    <a:lnTo>
                      <a:pt x="930" y="15"/>
                    </a:lnTo>
                    <a:lnTo>
                      <a:pt x="945" y="30"/>
                    </a:lnTo>
                    <a:lnTo>
                      <a:pt x="960" y="45"/>
                    </a:lnTo>
                    <a:lnTo>
                      <a:pt x="975" y="60"/>
                    </a:lnTo>
                    <a:lnTo>
                      <a:pt x="990" y="75"/>
                    </a:lnTo>
                    <a:lnTo>
                      <a:pt x="1005" y="90"/>
                    </a:lnTo>
                    <a:lnTo>
                      <a:pt x="1020" y="90"/>
                    </a:lnTo>
                    <a:lnTo>
                      <a:pt x="1035" y="105"/>
                    </a:lnTo>
                    <a:lnTo>
                      <a:pt x="1050" y="120"/>
                    </a:lnTo>
                    <a:lnTo>
                      <a:pt x="1050" y="135"/>
                    </a:lnTo>
                    <a:lnTo>
                      <a:pt x="1065" y="150"/>
                    </a:lnTo>
                    <a:lnTo>
                      <a:pt x="1080" y="165"/>
                    </a:lnTo>
                    <a:lnTo>
                      <a:pt x="1080" y="180"/>
                    </a:lnTo>
                    <a:lnTo>
                      <a:pt x="1095" y="195"/>
                    </a:lnTo>
                    <a:lnTo>
                      <a:pt x="1110" y="210"/>
                    </a:lnTo>
                    <a:lnTo>
                      <a:pt x="1110" y="225"/>
                    </a:lnTo>
                    <a:lnTo>
                      <a:pt x="1125" y="240"/>
                    </a:lnTo>
                    <a:lnTo>
                      <a:pt x="1140" y="255"/>
                    </a:lnTo>
                    <a:lnTo>
                      <a:pt x="1140" y="270"/>
                    </a:lnTo>
                    <a:lnTo>
                      <a:pt x="1155" y="285"/>
                    </a:lnTo>
                    <a:lnTo>
                      <a:pt x="1155" y="300"/>
                    </a:lnTo>
                    <a:lnTo>
                      <a:pt x="1170" y="315"/>
                    </a:lnTo>
                    <a:lnTo>
                      <a:pt x="1170" y="330"/>
                    </a:lnTo>
                    <a:lnTo>
                      <a:pt x="1185" y="345"/>
                    </a:lnTo>
                    <a:lnTo>
                      <a:pt x="1185" y="360"/>
                    </a:lnTo>
                    <a:lnTo>
                      <a:pt x="1200" y="375"/>
                    </a:lnTo>
                    <a:lnTo>
                      <a:pt x="1200" y="390"/>
                    </a:lnTo>
                    <a:lnTo>
                      <a:pt x="1215" y="405"/>
                    </a:lnTo>
                    <a:lnTo>
                      <a:pt x="1230" y="420"/>
                    </a:lnTo>
                    <a:lnTo>
                      <a:pt x="1230" y="435"/>
                    </a:lnTo>
                    <a:lnTo>
                      <a:pt x="1245" y="450"/>
                    </a:lnTo>
                    <a:lnTo>
                      <a:pt x="1245" y="465"/>
                    </a:lnTo>
                    <a:lnTo>
                      <a:pt x="1260" y="480"/>
                    </a:lnTo>
                    <a:lnTo>
                      <a:pt x="1260" y="510"/>
                    </a:lnTo>
                    <a:lnTo>
                      <a:pt x="1275" y="525"/>
                    </a:lnTo>
                    <a:lnTo>
                      <a:pt x="1275" y="540"/>
                    </a:lnTo>
                    <a:lnTo>
                      <a:pt x="1290" y="555"/>
                    </a:lnTo>
                    <a:lnTo>
                      <a:pt x="1290" y="570"/>
                    </a:lnTo>
                    <a:lnTo>
                      <a:pt x="1305" y="585"/>
                    </a:lnTo>
                    <a:lnTo>
                      <a:pt x="1320" y="600"/>
                    </a:lnTo>
                    <a:lnTo>
                      <a:pt x="1320" y="615"/>
                    </a:lnTo>
                    <a:lnTo>
                      <a:pt x="1335" y="645"/>
                    </a:lnTo>
                    <a:lnTo>
                      <a:pt x="1335" y="660"/>
                    </a:lnTo>
                    <a:lnTo>
                      <a:pt x="1350" y="675"/>
                    </a:lnTo>
                    <a:lnTo>
                      <a:pt x="1350" y="690"/>
                    </a:lnTo>
                    <a:lnTo>
                      <a:pt x="1365" y="705"/>
                    </a:lnTo>
                    <a:lnTo>
                      <a:pt x="1365" y="720"/>
                    </a:lnTo>
                    <a:lnTo>
                      <a:pt x="1380" y="735"/>
                    </a:lnTo>
                    <a:lnTo>
                      <a:pt x="1380" y="750"/>
                    </a:lnTo>
                    <a:lnTo>
                      <a:pt x="1395" y="765"/>
                    </a:lnTo>
                    <a:lnTo>
                      <a:pt x="1395" y="780"/>
                    </a:lnTo>
                    <a:lnTo>
                      <a:pt x="1410" y="795"/>
                    </a:lnTo>
                    <a:lnTo>
                      <a:pt x="1425" y="810"/>
                    </a:lnTo>
                    <a:lnTo>
                      <a:pt x="1425" y="840"/>
                    </a:lnTo>
                    <a:lnTo>
                      <a:pt x="1440" y="855"/>
                    </a:lnTo>
                    <a:lnTo>
                      <a:pt x="1455" y="870"/>
                    </a:lnTo>
                    <a:lnTo>
                      <a:pt x="1455" y="885"/>
                    </a:lnTo>
                    <a:lnTo>
                      <a:pt x="1470" y="900"/>
                    </a:lnTo>
                    <a:lnTo>
                      <a:pt x="1470" y="915"/>
                    </a:lnTo>
                    <a:lnTo>
                      <a:pt x="1485" y="930"/>
                    </a:lnTo>
                    <a:lnTo>
                      <a:pt x="1485" y="945"/>
                    </a:lnTo>
                    <a:lnTo>
                      <a:pt x="1500" y="960"/>
                    </a:lnTo>
                    <a:lnTo>
                      <a:pt x="1515" y="975"/>
                    </a:lnTo>
                  </a:path>
                </a:pathLst>
              </a:custGeom>
              <a:noFill/>
              <a:ln w="127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1" name="Freeform 110"/>
              <p:cNvSpPr>
                <a:spLocks/>
              </p:cNvSpPr>
              <p:nvPr/>
            </p:nvSpPr>
            <p:spPr bwMode="auto">
              <a:xfrm>
                <a:off x="1219200" y="523875"/>
                <a:ext cx="742950" cy="2352675"/>
              </a:xfrm>
              <a:custGeom>
                <a:avLst/>
                <a:gdLst>
                  <a:gd name="T0" fmla="*/ 30 w 1170"/>
                  <a:gd name="T1" fmla="*/ 3630 h 3705"/>
                  <a:gd name="T2" fmla="*/ 75 w 1170"/>
                  <a:gd name="T3" fmla="*/ 3675 h 3705"/>
                  <a:gd name="T4" fmla="*/ 120 w 1170"/>
                  <a:gd name="T5" fmla="*/ 3705 h 3705"/>
                  <a:gd name="T6" fmla="*/ 165 w 1170"/>
                  <a:gd name="T7" fmla="*/ 3705 h 3705"/>
                  <a:gd name="T8" fmla="*/ 210 w 1170"/>
                  <a:gd name="T9" fmla="*/ 3705 h 3705"/>
                  <a:gd name="T10" fmla="*/ 255 w 1170"/>
                  <a:gd name="T11" fmla="*/ 3660 h 3705"/>
                  <a:gd name="T12" fmla="*/ 300 w 1170"/>
                  <a:gd name="T13" fmla="*/ 3615 h 3705"/>
                  <a:gd name="T14" fmla="*/ 330 w 1170"/>
                  <a:gd name="T15" fmla="*/ 3570 h 3705"/>
                  <a:gd name="T16" fmla="*/ 345 w 1170"/>
                  <a:gd name="T17" fmla="*/ 3510 h 3705"/>
                  <a:gd name="T18" fmla="*/ 375 w 1170"/>
                  <a:gd name="T19" fmla="*/ 3465 h 3705"/>
                  <a:gd name="T20" fmla="*/ 405 w 1170"/>
                  <a:gd name="T21" fmla="*/ 3390 h 3705"/>
                  <a:gd name="T22" fmla="*/ 420 w 1170"/>
                  <a:gd name="T23" fmla="*/ 3330 h 3705"/>
                  <a:gd name="T24" fmla="*/ 450 w 1170"/>
                  <a:gd name="T25" fmla="*/ 3255 h 3705"/>
                  <a:gd name="T26" fmla="*/ 480 w 1170"/>
                  <a:gd name="T27" fmla="*/ 3165 h 3705"/>
                  <a:gd name="T28" fmla="*/ 495 w 1170"/>
                  <a:gd name="T29" fmla="*/ 3075 h 3705"/>
                  <a:gd name="T30" fmla="*/ 525 w 1170"/>
                  <a:gd name="T31" fmla="*/ 2985 h 3705"/>
                  <a:gd name="T32" fmla="*/ 540 w 1170"/>
                  <a:gd name="T33" fmla="*/ 2880 h 3705"/>
                  <a:gd name="T34" fmla="*/ 570 w 1170"/>
                  <a:gd name="T35" fmla="*/ 2775 h 3705"/>
                  <a:gd name="T36" fmla="*/ 600 w 1170"/>
                  <a:gd name="T37" fmla="*/ 2670 h 3705"/>
                  <a:gd name="T38" fmla="*/ 615 w 1170"/>
                  <a:gd name="T39" fmla="*/ 2550 h 3705"/>
                  <a:gd name="T40" fmla="*/ 645 w 1170"/>
                  <a:gd name="T41" fmla="*/ 2430 h 3705"/>
                  <a:gd name="T42" fmla="*/ 675 w 1170"/>
                  <a:gd name="T43" fmla="*/ 2310 h 3705"/>
                  <a:gd name="T44" fmla="*/ 690 w 1170"/>
                  <a:gd name="T45" fmla="*/ 2175 h 3705"/>
                  <a:gd name="T46" fmla="*/ 720 w 1170"/>
                  <a:gd name="T47" fmla="*/ 2055 h 3705"/>
                  <a:gd name="T48" fmla="*/ 735 w 1170"/>
                  <a:gd name="T49" fmla="*/ 1920 h 3705"/>
                  <a:gd name="T50" fmla="*/ 765 w 1170"/>
                  <a:gd name="T51" fmla="*/ 1785 h 3705"/>
                  <a:gd name="T52" fmla="*/ 795 w 1170"/>
                  <a:gd name="T53" fmla="*/ 1665 h 3705"/>
                  <a:gd name="T54" fmla="*/ 810 w 1170"/>
                  <a:gd name="T55" fmla="*/ 1530 h 3705"/>
                  <a:gd name="T56" fmla="*/ 840 w 1170"/>
                  <a:gd name="T57" fmla="*/ 1395 h 3705"/>
                  <a:gd name="T58" fmla="*/ 870 w 1170"/>
                  <a:gd name="T59" fmla="*/ 1275 h 3705"/>
                  <a:gd name="T60" fmla="*/ 885 w 1170"/>
                  <a:gd name="T61" fmla="*/ 1140 h 3705"/>
                  <a:gd name="T62" fmla="*/ 915 w 1170"/>
                  <a:gd name="T63" fmla="*/ 1020 h 3705"/>
                  <a:gd name="T64" fmla="*/ 930 w 1170"/>
                  <a:gd name="T65" fmla="*/ 900 h 3705"/>
                  <a:gd name="T66" fmla="*/ 960 w 1170"/>
                  <a:gd name="T67" fmla="*/ 780 h 3705"/>
                  <a:gd name="T68" fmla="*/ 990 w 1170"/>
                  <a:gd name="T69" fmla="*/ 660 h 3705"/>
                  <a:gd name="T70" fmla="*/ 1005 w 1170"/>
                  <a:gd name="T71" fmla="*/ 555 h 3705"/>
                  <a:gd name="T72" fmla="*/ 1035 w 1170"/>
                  <a:gd name="T73" fmla="*/ 450 h 3705"/>
                  <a:gd name="T74" fmla="*/ 1065 w 1170"/>
                  <a:gd name="T75" fmla="*/ 360 h 3705"/>
                  <a:gd name="T76" fmla="*/ 1080 w 1170"/>
                  <a:gd name="T77" fmla="*/ 270 h 3705"/>
                  <a:gd name="T78" fmla="*/ 1110 w 1170"/>
                  <a:gd name="T79" fmla="*/ 180 h 3705"/>
                  <a:gd name="T80" fmla="*/ 1125 w 1170"/>
                  <a:gd name="T81" fmla="*/ 105 h 3705"/>
                  <a:gd name="T82" fmla="*/ 1155 w 1170"/>
                  <a:gd name="T83" fmla="*/ 30 h 37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70" h="3705">
                    <a:moveTo>
                      <a:pt x="0" y="3585"/>
                    </a:moveTo>
                    <a:lnTo>
                      <a:pt x="30" y="3615"/>
                    </a:lnTo>
                    <a:lnTo>
                      <a:pt x="30" y="3630"/>
                    </a:lnTo>
                    <a:lnTo>
                      <a:pt x="45" y="3645"/>
                    </a:lnTo>
                    <a:lnTo>
                      <a:pt x="60" y="3660"/>
                    </a:lnTo>
                    <a:lnTo>
                      <a:pt x="75" y="3675"/>
                    </a:lnTo>
                    <a:lnTo>
                      <a:pt x="90" y="3690"/>
                    </a:lnTo>
                    <a:lnTo>
                      <a:pt x="105" y="3690"/>
                    </a:lnTo>
                    <a:lnTo>
                      <a:pt x="120" y="3705"/>
                    </a:lnTo>
                    <a:lnTo>
                      <a:pt x="135" y="3705"/>
                    </a:lnTo>
                    <a:lnTo>
                      <a:pt x="150" y="3705"/>
                    </a:lnTo>
                    <a:lnTo>
                      <a:pt x="165" y="3705"/>
                    </a:lnTo>
                    <a:lnTo>
                      <a:pt x="180" y="3705"/>
                    </a:lnTo>
                    <a:lnTo>
                      <a:pt x="195" y="3705"/>
                    </a:lnTo>
                    <a:lnTo>
                      <a:pt x="210" y="3705"/>
                    </a:lnTo>
                    <a:lnTo>
                      <a:pt x="225" y="3690"/>
                    </a:lnTo>
                    <a:lnTo>
                      <a:pt x="240" y="3675"/>
                    </a:lnTo>
                    <a:lnTo>
                      <a:pt x="255" y="3660"/>
                    </a:lnTo>
                    <a:lnTo>
                      <a:pt x="270" y="3645"/>
                    </a:lnTo>
                    <a:lnTo>
                      <a:pt x="285" y="3630"/>
                    </a:lnTo>
                    <a:lnTo>
                      <a:pt x="300" y="3615"/>
                    </a:lnTo>
                    <a:lnTo>
                      <a:pt x="300" y="3600"/>
                    </a:lnTo>
                    <a:lnTo>
                      <a:pt x="315" y="3585"/>
                    </a:lnTo>
                    <a:lnTo>
                      <a:pt x="330" y="3570"/>
                    </a:lnTo>
                    <a:lnTo>
                      <a:pt x="330" y="3555"/>
                    </a:lnTo>
                    <a:lnTo>
                      <a:pt x="345" y="3525"/>
                    </a:lnTo>
                    <a:lnTo>
                      <a:pt x="345" y="3510"/>
                    </a:lnTo>
                    <a:lnTo>
                      <a:pt x="360" y="3495"/>
                    </a:lnTo>
                    <a:lnTo>
                      <a:pt x="360" y="3480"/>
                    </a:lnTo>
                    <a:lnTo>
                      <a:pt x="375" y="3465"/>
                    </a:lnTo>
                    <a:lnTo>
                      <a:pt x="390" y="3435"/>
                    </a:lnTo>
                    <a:lnTo>
                      <a:pt x="390" y="3420"/>
                    </a:lnTo>
                    <a:lnTo>
                      <a:pt x="405" y="3390"/>
                    </a:lnTo>
                    <a:lnTo>
                      <a:pt x="405" y="3375"/>
                    </a:lnTo>
                    <a:lnTo>
                      <a:pt x="420" y="3345"/>
                    </a:lnTo>
                    <a:lnTo>
                      <a:pt x="420" y="3330"/>
                    </a:lnTo>
                    <a:lnTo>
                      <a:pt x="435" y="3300"/>
                    </a:lnTo>
                    <a:lnTo>
                      <a:pt x="435" y="3270"/>
                    </a:lnTo>
                    <a:lnTo>
                      <a:pt x="450" y="3255"/>
                    </a:lnTo>
                    <a:lnTo>
                      <a:pt x="450" y="3225"/>
                    </a:lnTo>
                    <a:lnTo>
                      <a:pt x="465" y="3195"/>
                    </a:lnTo>
                    <a:lnTo>
                      <a:pt x="480" y="3165"/>
                    </a:lnTo>
                    <a:lnTo>
                      <a:pt x="480" y="3135"/>
                    </a:lnTo>
                    <a:lnTo>
                      <a:pt x="495" y="3105"/>
                    </a:lnTo>
                    <a:lnTo>
                      <a:pt x="495" y="3075"/>
                    </a:lnTo>
                    <a:lnTo>
                      <a:pt x="510" y="3045"/>
                    </a:lnTo>
                    <a:lnTo>
                      <a:pt x="510" y="3015"/>
                    </a:lnTo>
                    <a:lnTo>
                      <a:pt x="525" y="2985"/>
                    </a:lnTo>
                    <a:lnTo>
                      <a:pt x="525" y="2955"/>
                    </a:lnTo>
                    <a:lnTo>
                      <a:pt x="540" y="2910"/>
                    </a:lnTo>
                    <a:lnTo>
                      <a:pt x="540" y="2880"/>
                    </a:lnTo>
                    <a:lnTo>
                      <a:pt x="555" y="2850"/>
                    </a:lnTo>
                    <a:lnTo>
                      <a:pt x="570" y="2805"/>
                    </a:lnTo>
                    <a:lnTo>
                      <a:pt x="570" y="2775"/>
                    </a:lnTo>
                    <a:lnTo>
                      <a:pt x="585" y="2745"/>
                    </a:lnTo>
                    <a:lnTo>
                      <a:pt x="585" y="2700"/>
                    </a:lnTo>
                    <a:lnTo>
                      <a:pt x="600" y="2670"/>
                    </a:lnTo>
                    <a:lnTo>
                      <a:pt x="600" y="2625"/>
                    </a:lnTo>
                    <a:lnTo>
                      <a:pt x="615" y="2595"/>
                    </a:lnTo>
                    <a:lnTo>
                      <a:pt x="615" y="2550"/>
                    </a:lnTo>
                    <a:lnTo>
                      <a:pt x="630" y="2505"/>
                    </a:lnTo>
                    <a:lnTo>
                      <a:pt x="630" y="2475"/>
                    </a:lnTo>
                    <a:lnTo>
                      <a:pt x="645" y="2430"/>
                    </a:lnTo>
                    <a:lnTo>
                      <a:pt x="645" y="2385"/>
                    </a:lnTo>
                    <a:lnTo>
                      <a:pt x="660" y="2355"/>
                    </a:lnTo>
                    <a:lnTo>
                      <a:pt x="675" y="2310"/>
                    </a:lnTo>
                    <a:lnTo>
                      <a:pt x="675" y="2265"/>
                    </a:lnTo>
                    <a:lnTo>
                      <a:pt x="690" y="2220"/>
                    </a:lnTo>
                    <a:lnTo>
                      <a:pt x="690" y="2175"/>
                    </a:lnTo>
                    <a:lnTo>
                      <a:pt x="705" y="2145"/>
                    </a:lnTo>
                    <a:lnTo>
                      <a:pt x="705" y="2100"/>
                    </a:lnTo>
                    <a:lnTo>
                      <a:pt x="720" y="2055"/>
                    </a:lnTo>
                    <a:lnTo>
                      <a:pt x="720" y="2010"/>
                    </a:lnTo>
                    <a:lnTo>
                      <a:pt x="735" y="1965"/>
                    </a:lnTo>
                    <a:lnTo>
                      <a:pt x="735" y="1920"/>
                    </a:lnTo>
                    <a:lnTo>
                      <a:pt x="750" y="1875"/>
                    </a:lnTo>
                    <a:lnTo>
                      <a:pt x="765" y="1830"/>
                    </a:lnTo>
                    <a:lnTo>
                      <a:pt x="765" y="1785"/>
                    </a:lnTo>
                    <a:lnTo>
                      <a:pt x="780" y="1755"/>
                    </a:lnTo>
                    <a:lnTo>
                      <a:pt x="780" y="1710"/>
                    </a:lnTo>
                    <a:lnTo>
                      <a:pt x="795" y="1665"/>
                    </a:lnTo>
                    <a:lnTo>
                      <a:pt x="795" y="1620"/>
                    </a:lnTo>
                    <a:lnTo>
                      <a:pt x="810" y="1575"/>
                    </a:lnTo>
                    <a:lnTo>
                      <a:pt x="810" y="1530"/>
                    </a:lnTo>
                    <a:lnTo>
                      <a:pt x="825" y="1485"/>
                    </a:lnTo>
                    <a:lnTo>
                      <a:pt x="825" y="1440"/>
                    </a:lnTo>
                    <a:lnTo>
                      <a:pt x="840" y="1395"/>
                    </a:lnTo>
                    <a:lnTo>
                      <a:pt x="840" y="1350"/>
                    </a:lnTo>
                    <a:lnTo>
                      <a:pt x="855" y="1305"/>
                    </a:lnTo>
                    <a:lnTo>
                      <a:pt x="870" y="1275"/>
                    </a:lnTo>
                    <a:lnTo>
                      <a:pt x="870" y="1230"/>
                    </a:lnTo>
                    <a:lnTo>
                      <a:pt x="885" y="1185"/>
                    </a:lnTo>
                    <a:lnTo>
                      <a:pt x="885" y="1140"/>
                    </a:lnTo>
                    <a:lnTo>
                      <a:pt x="900" y="1095"/>
                    </a:lnTo>
                    <a:lnTo>
                      <a:pt x="900" y="1050"/>
                    </a:lnTo>
                    <a:lnTo>
                      <a:pt x="915" y="1020"/>
                    </a:lnTo>
                    <a:lnTo>
                      <a:pt x="915" y="975"/>
                    </a:lnTo>
                    <a:lnTo>
                      <a:pt x="930" y="930"/>
                    </a:lnTo>
                    <a:lnTo>
                      <a:pt x="930" y="900"/>
                    </a:lnTo>
                    <a:lnTo>
                      <a:pt x="945" y="855"/>
                    </a:lnTo>
                    <a:lnTo>
                      <a:pt x="960" y="810"/>
                    </a:lnTo>
                    <a:lnTo>
                      <a:pt x="960" y="780"/>
                    </a:lnTo>
                    <a:lnTo>
                      <a:pt x="975" y="735"/>
                    </a:lnTo>
                    <a:lnTo>
                      <a:pt x="975" y="705"/>
                    </a:lnTo>
                    <a:lnTo>
                      <a:pt x="990" y="660"/>
                    </a:lnTo>
                    <a:lnTo>
                      <a:pt x="990" y="630"/>
                    </a:lnTo>
                    <a:lnTo>
                      <a:pt x="1005" y="585"/>
                    </a:lnTo>
                    <a:lnTo>
                      <a:pt x="1005" y="555"/>
                    </a:lnTo>
                    <a:lnTo>
                      <a:pt x="1020" y="525"/>
                    </a:lnTo>
                    <a:lnTo>
                      <a:pt x="1020" y="480"/>
                    </a:lnTo>
                    <a:lnTo>
                      <a:pt x="1035" y="450"/>
                    </a:lnTo>
                    <a:lnTo>
                      <a:pt x="1050" y="420"/>
                    </a:lnTo>
                    <a:lnTo>
                      <a:pt x="1050" y="390"/>
                    </a:lnTo>
                    <a:lnTo>
                      <a:pt x="1065" y="360"/>
                    </a:lnTo>
                    <a:lnTo>
                      <a:pt x="1065" y="315"/>
                    </a:lnTo>
                    <a:lnTo>
                      <a:pt x="1080" y="285"/>
                    </a:lnTo>
                    <a:lnTo>
                      <a:pt x="1080" y="270"/>
                    </a:lnTo>
                    <a:lnTo>
                      <a:pt x="1095" y="240"/>
                    </a:lnTo>
                    <a:lnTo>
                      <a:pt x="1095" y="210"/>
                    </a:lnTo>
                    <a:lnTo>
                      <a:pt x="1110" y="180"/>
                    </a:lnTo>
                    <a:lnTo>
                      <a:pt x="1110" y="150"/>
                    </a:lnTo>
                    <a:lnTo>
                      <a:pt x="1125" y="135"/>
                    </a:lnTo>
                    <a:lnTo>
                      <a:pt x="1125" y="105"/>
                    </a:lnTo>
                    <a:lnTo>
                      <a:pt x="1140" y="75"/>
                    </a:lnTo>
                    <a:lnTo>
                      <a:pt x="1155" y="60"/>
                    </a:lnTo>
                    <a:lnTo>
                      <a:pt x="1155" y="30"/>
                    </a:lnTo>
                    <a:lnTo>
                      <a:pt x="1170" y="15"/>
                    </a:lnTo>
                    <a:lnTo>
                      <a:pt x="1170" y="0"/>
                    </a:lnTo>
                  </a:path>
                </a:pathLst>
              </a:custGeom>
              <a:noFill/>
              <a:ln w="127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2" name="Freeform 111"/>
              <p:cNvSpPr>
                <a:spLocks/>
              </p:cNvSpPr>
              <p:nvPr/>
            </p:nvSpPr>
            <p:spPr bwMode="auto">
              <a:xfrm>
                <a:off x="1962150" y="400050"/>
                <a:ext cx="95250" cy="123825"/>
              </a:xfrm>
              <a:custGeom>
                <a:avLst/>
                <a:gdLst>
                  <a:gd name="T0" fmla="*/ 0 w 150"/>
                  <a:gd name="T1" fmla="*/ 195 h 195"/>
                  <a:gd name="T2" fmla="*/ 15 w 150"/>
                  <a:gd name="T3" fmla="*/ 165 h 195"/>
                  <a:gd name="T4" fmla="*/ 15 w 150"/>
                  <a:gd name="T5" fmla="*/ 150 h 195"/>
                  <a:gd name="T6" fmla="*/ 30 w 150"/>
                  <a:gd name="T7" fmla="*/ 135 h 195"/>
                  <a:gd name="T8" fmla="*/ 30 w 150"/>
                  <a:gd name="T9" fmla="*/ 120 h 195"/>
                  <a:gd name="T10" fmla="*/ 45 w 150"/>
                  <a:gd name="T11" fmla="*/ 105 h 195"/>
                  <a:gd name="T12" fmla="*/ 45 w 150"/>
                  <a:gd name="T13" fmla="*/ 90 h 195"/>
                  <a:gd name="T14" fmla="*/ 60 w 150"/>
                  <a:gd name="T15" fmla="*/ 75 h 195"/>
                  <a:gd name="T16" fmla="*/ 75 w 150"/>
                  <a:gd name="T17" fmla="*/ 60 h 195"/>
                  <a:gd name="T18" fmla="*/ 105 w 150"/>
                  <a:gd name="T19" fmla="*/ 30 h 195"/>
                  <a:gd name="T20" fmla="*/ 90 w 150"/>
                  <a:gd name="T21" fmla="*/ 30 h 195"/>
                  <a:gd name="T22" fmla="*/ 105 w 150"/>
                  <a:gd name="T23" fmla="*/ 30 h 195"/>
                  <a:gd name="T24" fmla="*/ 120 w 150"/>
                  <a:gd name="T25" fmla="*/ 15 h 195"/>
                  <a:gd name="T26" fmla="*/ 135 w 150"/>
                  <a:gd name="T27" fmla="*/ 0 h 195"/>
                  <a:gd name="T28" fmla="*/ 150 w 150"/>
                  <a:gd name="T29" fmla="*/ 0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0" h="195">
                    <a:moveTo>
                      <a:pt x="0" y="195"/>
                    </a:moveTo>
                    <a:lnTo>
                      <a:pt x="15" y="165"/>
                    </a:lnTo>
                    <a:lnTo>
                      <a:pt x="15" y="150"/>
                    </a:lnTo>
                    <a:lnTo>
                      <a:pt x="30" y="135"/>
                    </a:lnTo>
                    <a:lnTo>
                      <a:pt x="30" y="120"/>
                    </a:lnTo>
                    <a:lnTo>
                      <a:pt x="45" y="105"/>
                    </a:lnTo>
                    <a:lnTo>
                      <a:pt x="45" y="90"/>
                    </a:lnTo>
                    <a:lnTo>
                      <a:pt x="60" y="75"/>
                    </a:lnTo>
                    <a:lnTo>
                      <a:pt x="75" y="60"/>
                    </a:lnTo>
                    <a:lnTo>
                      <a:pt x="105" y="30"/>
                    </a:lnTo>
                    <a:lnTo>
                      <a:pt x="90" y="30"/>
                    </a:lnTo>
                    <a:lnTo>
                      <a:pt x="105" y="30"/>
                    </a:lnTo>
                    <a:lnTo>
                      <a:pt x="120" y="15"/>
                    </a:lnTo>
                    <a:lnTo>
                      <a:pt x="135" y="0"/>
                    </a:lnTo>
                    <a:lnTo>
                      <a:pt x="150" y="0"/>
                    </a:lnTo>
                  </a:path>
                </a:pathLst>
              </a:custGeom>
              <a:noFill/>
              <a:ln w="127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3" name="Freeform 112"/>
              <p:cNvSpPr>
                <a:spLocks/>
              </p:cNvSpPr>
              <p:nvPr/>
            </p:nvSpPr>
            <p:spPr bwMode="auto">
              <a:xfrm>
                <a:off x="2066925" y="400050"/>
                <a:ext cx="695325" cy="2466975"/>
              </a:xfrm>
              <a:custGeom>
                <a:avLst/>
                <a:gdLst>
                  <a:gd name="T0" fmla="*/ 30 w 1095"/>
                  <a:gd name="T1" fmla="*/ 15 h 3885"/>
                  <a:gd name="T2" fmla="*/ 75 w 1095"/>
                  <a:gd name="T3" fmla="*/ 60 h 3885"/>
                  <a:gd name="T4" fmla="*/ 105 w 1095"/>
                  <a:gd name="T5" fmla="*/ 105 h 3885"/>
                  <a:gd name="T6" fmla="*/ 135 w 1095"/>
                  <a:gd name="T7" fmla="*/ 150 h 3885"/>
                  <a:gd name="T8" fmla="*/ 150 w 1095"/>
                  <a:gd name="T9" fmla="*/ 210 h 3885"/>
                  <a:gd name="T10" fmla="*/ 180 w 1095"/>
                  <a:gd name="T11" fmla="*/ 270 h 3885"/>
                  <a:gd name="T12" fmla="*/ 210 w 1095"/>
                  <a:gd name="T13" fmla="*/ 345 h 3885"/>
                  <a:gd name="T14" fmla="*/ 225 w 1095"/>
                  <a:gd name="T15" fmla="*/ 435 h 3885"/>
                  <a:gd name="T16" fmla="*/ 255 w 1095"/>
                  <a:gd name="T17" fmla="*/ 510 h 3885"/>
                  <a:gd name="T18" fmla="*/ 270 w 1095"/>
                  <a:gd name="T19" fmla="*/ 615 h 3885"/>
                  <a:gd name="T20" fmla="*/ 300 w 1095"/>
                  <a:gd name="T21" fmla="*/ 720 h 3885"/>
                  <a:gd name="T22" fmla="*/ 330 w 1095"/>
                  <a:gd name="T23" fmla="*/ 825 h 3885"/>
                  <a:gd name="T24" fmla="*/ 345 w 1095"/>
                  <a:gd name="T25" fmla="*/ 930 h 3885"/>
                  <a:gd name="T26" fmla="*/ 375 w 1095"/>
                  <a:gd name="T27" fmla="*/ 1050 h 3885"/>
                  <a:gd name="T28" fmla="*/ 405 w 1095"/>
                  <a:gd name="T29" fmla="*/ 1170 h 3885"/>
                  <a:gd name="T30" fmla="*/ 420 w 1095"/>
                  <a:gd name="T31" fmla="*/ 1290 h 3885"/>
                  <a:gd name="T32" fmla="*/ 450 w 1095"/>
                  <a:gd name="T33" fmla="*/ 1425 h 3885"/>
                  <a:gd name="T34" fmla="*/ 480 w 1095"/>
                  <a:gd name="T35" fmla="*/ 1545 h 3885"/>
                  <a:gd name="T36" fmla="*/ 495 w 1095"/>
                  <a:gd name="T37" fmla="*/ 1680 h 3885"/>
                  <a:gd name="T38" fmla="*/ 525 w 1095"/>
                  <a:gd name="T39" fmla="*/ 1815 h 3885"/>
                  <a:gd name="T40" fmla="*/ 540 w 1095"/>
                  <a:gd name="T41" fmla="*/ 1950 h 3885"/>
                  <a:gd name="T42" fmla="*/ 570 w 1095"/>
                  <a:gd name="T43" fmla="*/ 2070 h 3885"/>
                  <a:gd name="T44" fmla="*/ 600 w 1095"/>
                  <a:gd name="T45" fmla="*/ 2205 h 3885"/>
                  <a:gd name="T46" fmla="*/ 615 w 1095"/>
                  <a:gd name="T47" fmla="*/ 2340 h 3885"/>
                  <a:gd name="T48" fmla="*/ 645 w 1095"/>
                  <a:gd name="T49" fmla="*/ 2460 h 3885"/>
                  <a:gd name="T50" fmla="*/ 675 w 1095"/>
                  <a:gd name="T51" fmla="*/ 2580 h 3885"/>
                  <a:gd name="T52" fmla="*/ 690 w 1095"/>
                  <a:gd name="T53" fmla="*/ 2700 h 3885"/>
                  <a:gd name="T54" fmla="*/ 720 w 1095"/>
                  <a:gd name="T55" fmla="*/ 2820 h 3885"/>
                  <a:gd name="T56" fmla="*/ 735 w 1095"/>
                  <a:gd name="T57" fmla="*/ 2940 h 3885"/>
                  <a:gd name="T58" fmla="*/ 765 w 1095"/>
                  <a:gd name="T59" fmla="*/ 3045 h 3885"/>
                  <a:gd name="T60" fmla="*/ 795 w 1095"/>
                  <a:gd name="T61" fmla="*/ 3150 h 3885"/>
                  <a:gd name="T62" fmla="*/ 810 w 1095"/>
                  <a:gd name="T63" fmla="*/ 3240 h 3885"/>
                  <a:gd name="T64" fmla="*/ 840 w 1095"/>
                  <a:gd name="T65" fmla="*/ 3330 h 3885"/>
                  <a:gd name="T66" fmla="*/ 870 w 1095"/>
                  <a:gd name="T67" fmla="*/ 3420 h 3885"/>
                  <a:gd name="T68" fmla="*/ 885 w 1095"/>
                  <a:gd name="T69" fmla="*/ 3495 h 3885"/>
                  <a:gd name="T70" fmla="*/ 915 w 1095"/>
                  <a:gd name="T71" fmla="*/ 3570 h 3885"/>
                  <a:gd name="T72" fmla="*/ 930 w 1095"/>
                  <a:gd name="T73" fmla="*/ 3630 h 3885"/>
                  <a:gd name="T74" fmla="*/ 960 w 1095"/>
                  <a:gd name="T75" fmla="*/ 3690 h 3885"/>
                  <a:gd name="T76" fmla="*/ 990 w 1095"/>
                  <a:gd name="T77" fmla="*/ 3750 h 3885"/>
                  <a:gd name="T78" fmla="*/ 1020 w 1095"/>
                  <a:gd name="T79" fmla="*/ 3795 h 3885"/>
                  <a:gd name="T80" fmla="*/ 1035 w 1095"/>
                  <a:gd name="T81" fmla="*/ 3840 h 3885"/>
                  <a:gd name="T82" fmla="*/ 1065 w 1095"/>
                  <a:gd name="T83" fmla="*/ 3870 h 38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95" h="3885">
                    <a:moveTo>
                      <a:pt x="0" y="0"/>
                    </a:moveTo>
                    <a:lnTo>
                      <a:pt x="15" y="15"/>
                    </a:lnTo>
                    <a:lnTo>
                      <a:pt x="30" y="15"/>
                    </a:lnTo>
                    <a:lnTo>
                      <a:pt x="45" y="30"/>
                    </a:lnTo>
                    <a:lnTo>
                      <a:pt x="60" y="45"/>
                    </a:lnTo>
                    <a:lnTo>
                      <a:pt x="75" y="60"/>
                    </a:lnTo>
                    <a:lnTo>
                      <a:pt x="90" y="75"/>
                    </a:lnTo>
                    <a:lnTo>
                      <a:pt x="105" y="90"/>
                    </a:lnTo>
                    <a:lnTo>
                      <a:pt x="105" y="105"/>
                    </a:lnTo>
                    <a:lnTo>
                      <a:pt x="120" y="120"/>
                    </a:lnTo>
                    <a:lnTo>
                      <a:pt x="120" y="135"/>
                    </a:lnTo>
                    <a:lnTo>
                      <a:pt x="135" y="150"/>
                    </a:lnTo>
                    <a:lnTo>
                      <a:pt x="135" y="165"/>
                    </a:lnTo>
                    <a:lnTo>
                      <a:pt x="150" y="195"/>
                    </a:lnTo>
                    <a:lnTo>
                      <a:pt x="150" y="210"/>
                    </a:lnTo>
                    <a:lnTo>
                      <a:pt x="165" y="225"/>
                    </a:lnTo>
                    <a:lnTo>
                      <a:pt x="165" y="255"/>
                    </a:lnTo>
                    <a:lnTo>
                      <a:pt x="180" y="270"/>
                    </a:lnTo>
                    <a:lnTo>
                      <a:pt x="195" y="300"/>
                    </a:lnTo>
                    <a:lnTo>
                      <a:pt x="195" y="330"/>
                    </a:lnTo>
                    <a:lnTo>
                      <a:pt x="210" y="345"/>
                    </a:lnTo>
                    <a:lnTo>
                      <a:pt x="210" y="375"/>
                    </a:lnTo>
                    <a:lnTo>
                      <a:pt x="225" y="405"/>
                    </a:lnTo>
                    <a:lnTo>
                      <a:pt x="225" y="435"/>
                    </a:lnTo>
                    <a:lnTo>
                      <a:pt x="240" y="465"/>
                    </a:lnTo>
                    <a:lnTo>
                      <a:pt x="240" y="480"/>
                    </a:lnTo>
                    <a:lnTo>
                      <a:pt x="255" y="510"/>
                    </a:lnTo>
                    <a:lnTo>
                      <a:pt x="255" y="555"/>
                    </a:lnTo>
                    <a:lnTo>
                      <a:pt x="270" y="585"/>
                    </a:lnTo>
                    <a:lnTo>
                      <a:pt x="270" y="615"/>
                    </a:lnTo>
                    <a:lnTo>
                      <a:pt x="285" y="645"/>
                    </a:lnTo>
                    <a:lnTo>
                      <a:pt x="300" y="675"/>
                    </a:lnTo>
                    <a:lnTo>
                      <a:pt x="300" y="720"/>
                    </a:lnTo>
                    <a:lnTo>
                      <a:pt x="315" y="750"/>
                    </a:lnTo>
                    <a:lnTo>
                      <a:pt x="315" y="780"/>
                    </a:lnTo>
                    <a:lnTo>
                      <a:pt x="330" y="825"/>
                    </a:lnTo>
                    <a:lnTo>
                      <a:pt x="330" y="855"/>
                    </a:lnTo>
                    <a:lnTo>
                      <a:pt x="345" y="900"/>
                    </a:lnTo>
                    <a:lnTo>
                      <a:pt x="345" y="930"/>
                    </a:lnTo>
                    <a:lnTo>
                      <a:pt x="360" y="975"/>
                    </a:lnTo>
                    <a:lnTo>
                      <a:pt x="360" y="1005"/>
                    </a:lnTo>
                    <a:lnTo>
                      <a:pt x="375" y="1050"/>
                    </a:lnTo>
                    <a:lnTo>
                      <a:pt x="390" y="1095"/>
                    </a:lnTo>
                    <a:lnTo>
                      <a:pt x="390" y="1125"/>
                    </a:lnTo>
                    <a:lnTo>
                      <a:pt x="405" y="1170"/>
                    </a:lnTo>
                    <a:lnTo>
                      <a:pt x="405" y="1215"/>
                    </a:lnTo>
                    <a:lnTo>
                      <a:pt x="420" y="1245"/>
                    </a:lnTo>
                    <a:lnTo>
                      <a:pt x="420" y="1290"/>
                    </a:lnTo>
                    <a:lnTo>
                      <a:pt x="435" y="1335"/>
                    </a:lnTo>
                    <a:lnTo>
                      <a:pt x="435" y="1380"/>
                    </a:lnTo>
                    <a:lnTo>
                      <a:pt x="450" y="1425"/>
                    </a:lnTo>
                    <a:lnTo>
                      <a:pt x="450" y="1470"/>
                    </a:lnTo>
                    <a:lnTo>
                      <a:pt x="465" y="1500"/>
                    </a:lnTo>
                    <a:lnTo>
                      <a:pt x="480" y="1545"/>
                    </a:lnTo>
                    <a:lnTo>
                      <a:pt x="480" y="1590"/>
                    </a:lnTo>
                    <a:lnTo>
                      <a:pt x="495" y="1635"/>
                    </a:lnTo>
                    <a:lnTo>
                      <a:pt x="495" y="1680"/>
                    </a:lnTo>
                    <a:lnTo>
                      <a:pt x="510" y="1725"/>
                    </a:lnTo>
                    <a:lnTo>
                      <a:pt x="510" y="1770"/>
                    </a:lnTo>
                    <a:lnTo>
                      <a:pt x="525" y="1815"/>
                    </a:lnTo>
                    <a:lnTo>
                      <a:pt x="525" y="1860"/>
                    </a:lnTo>
                    <a:lnTo>
                      <a:pt x="540" y="1905"/>
                    </a:lnTo>
                    <a:lnTo>
                      <a:pt x="540" y="1950"/>
                    </a:lnTo>
                    <a:lnTo>
                      <a:pt x="555" y="1980"/>
                    </a:lnTo>
                    <a:lnTo>
                      <a:pt x="555" y="2025"/>
                    </a:lnTo>
                    <a:lnTo>
                      <a:pt x="570" y="2070"/>
                    </a:lnTo>
                    <a:lnTo>
                      <a:pt x="585" y="2115"/>
                    </a:lnTo>
                    <a:lnTo>
                      <a:pt x="585" y="2160"/>
                    </a:lnTo>
                    <a:lnTo>
                      <a:pt x="600" y="2205"/>
                    </a:lnTo>
                    <a:lnTo>
                      <a:pt x="600" y="2250"/>
                    </a:lnTo>
                    <a:lnTo>
                      <a:pt x="615" y="2295"/>
                    </a:lnTo>
                    <a:lnTo>
                      <a:pt x="615" y="2340"/>
                    </a:lnTo>
                    <a:lnTo>
                      <a:pt x="630" y="2370"/>
                    </a:lnTo>
                    <a:lnTo>
                      <a:pt x="630" y="2415"/>
                    </a:lnTo>
                    <a:lnTo>
                      <a:pt x="645" y="2460"/>
                    </a:lnTo>
                    <a:lnTo>
                      <a:pt x="645" y="2505"/>
                    </a:lnTo>
                    <a:lnTo>
                      <a:pt x="660" y="2550"/>
                    </a:lnTo>
                    <a:lnTo>
                      <a:pt x="675" y="2580"/>
                    </a:lnTo>
                    <a:lnTo>
                      <a:pt x="675" y="2625"/>
                    </a:lnTo>
                    <a:lnTo>
                      <a:pt x="690" y="2670"/>
                    </a:lnTo>
                    <a:lnTo>
                      <a:pt x="690" y="2700"/>
                    </a:lnTo>
                    <a:lnTo>
                      <a:pt x="705" y="2745"/>
                    </a:lnTo>
                    <a:lnTo>
                      <a:pt x="705" y="2790"/>
                    </a:lnTo>
                    <a:lnTo>
                      <a:pt x="720" y="2820"/>
                    </a:lnTo>
                    <a:lnTo>
                      <a:pt x="720" y="2865"/>
                    </a:lnTo>
                    <a:lnTo>
                      <a:pt x="735" y="2895"/>
                    </a:lnTo>
                    <a:lnTo>
                      <a:pt x="735" y="2940"/>
                    </a:lnTo>
                    <a:lnTo>
                      <a:pt x="750" y="2970"/>
                    </a:lnTo>
                    <a:lnTo>
                      <a:pt x="750" y="3000"/>
                    </a:lnTo>
                    <a:lnTo>
                      <a:pt x="765" y="3045"/>
                    </a:lnTo>
                    <a:lnTo>
                      <a:pt x="780" y="3075"/>
                    </a:lnTo>
                    <a:lnTo>
                      <a:pt x="780" y="3105"/>
                    </a:lnTo>
                    <a:lnTo>
                      <a:pt x="795" y="3150"/>
                    </a:lnTo>
                    <a:lnTo>
                      <a:pt x="795" y="3180"/>
                    </a:lnTo>
                    <a:lnTo>
                      <a:pt x="810" y="3210"/>
                    </a:lnTo>
                    <a:lnTo>
                      <a:pt x="810" y="3240"/>
                    </a:lnTo>
                    <a:lnTo>
                      <a:pt x="825" y="3270"/>
                    </a:lnTo>
                    <a:lnTo>
                      <a:pt x="825" y="3300"/>
                    </a:lnTo>
                    <a:lnTo>
                      <a:pt x="840" y="3330"/>
                    </a:lnTo>
                    <a:lnTo>
                      <a:pt x="840" y="3360"/>
                    </a:lnTo>
                    <a:lnTo>
                      <a:pt x="855" y="3390"/>
                    </a:lnTo>
                    <a:lnTo>
                      <a:pt x="870" y="3420"/>
                    </a:lnTo>
                    <a:lnTo>
                      <a:pt x="870" y="3450"/>
                    </a:lnTo>
                    <a:lnTo>
                      <a:pt x="885" y="3465"/>
                    </a:lnTo>
                    <a:lnTo>
                      <a:pt x="885" y="3495"/>
                    </a:lnTo>
                    <a:lnTo>
                      <a:pt x="900" y="3525"/>
                    </a:lnTo>
                    <a:lnTo>
                      <a:pt x="900" y="3540"/>
                    </a:lnTo>
                    <a:lnTo>
                      <a:pt x="915" y="3570"/>
                    </a:lnTo>
                    <a:lnTo>
                      <a:pt x="915" y="3585"/>
                    </a:lnTo>
                    <a:lnTo>
                      <a:pt x="930" y="3615"/>
                    </a:lnTo>
                    <a:lnTo>
                      <a:pt x="930" y="3630"/>
                    </a:lnTo>
                    <a:lnTo>
                      <a:pt x="945" y="3660"/>
                    </a:lnTo>
                    <a:lnTo>
                      <a:pt x="960" y="3675"/>
                    </a:lnTo>
                    <a:lnTo>
                      <a:pt x="960" y="3690"/>
                    </a:lnTo>
                    <a:lnTo>
                      <a:pt x="975" y="3705"/>
                    </a:lnTo>
                    <a:lnTo>
                      <a:pt x="975" y="3720"/>
                    </a:lnTo>
                    <a:lnTo>
                      <a:pt x="990" y="3750"/>
                    </a:lnTo>
                    <a:lnTo>
                      <a:pt x="990" y="3765"/>
                    </a:lnTo>
                    <a:lnTo>
                      <a:pt x="1005" y="3780"/>
                    </a:lnTo>
                    <a:lnTo>
                      <a:pt x="1020" y="3795"/>
                    </a:lnTo>
                    <a:lnTo>
                      <a:pt x="1020" y="3810"/>
                    </a:lnTo>
                    <a:lnTo>
                      <a:pt x="1050" y="3840"/>
                    </a:lnTo>
                    <a:lnTo>
                      <a:pt x="1035" y="3840"/>
                    </a:lnTo>
                    <a:lnTo>
                      <a:pt x="1050" y="3840"/>
                    </a:lnTo>
                    <a:lnTo>
                      <a:pt x="1080" y="3870"/>
                    </a:lnTo>
                    <a:lnTo>
                      <a:pt x="1065" y="3870"/>
                    </a:lnTo>
                    <a:lnTo>
                      <a:pt x="1080" y="3870"/>
                    </a:lnTo>
                    <a:lnTo>
                      <a:pt x="1095" y="3885"/>
                    </a:lnTo>
                  </a:path>
                </a:pathLst>
              </a:custGeom>
              <a:noFill/>
              <a:ln w="127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4" name="Freeform 113"/>
              <p:cNvSpPr>
                <a:spLocks/>
              </p:cNvSpPr>
              <p:nvPr/>
            </p:nvSpPr>
            <p:spPr bwMode="auto">
              <a:xfrm>
                <a:off x="2762250" y="2181225"/>
                <a:ext cx="971550" cy="695325"/>
              </a:xfrm>
              <a:custGeom>
                <a:avLst/>
                <a:gdLst>
                  <a:gd name="T0" fmla="*/ 30 w 1530"/>
                  <a:gd name="T1" fmla="*/ 1095 h 1095"/>
                  <a:gd name="T2" fmla="*/ 75 w 1530"/>
                  <a:gd name="T3" fmla="*/ 1095 h 1095"/>
                  <a:gd name="T4" fmla="*/ 120 w 1530"/>
                  <a:gd name="T5" fmla="*/ 1080 h 1095"/>
                  <a:gd name="T6" fmla="*/ 165 w 1530"/>
                  <a:gd name="T7" fmla="*/ 1050 h 1095"/>
                  <a:gd name="T8" fmla="*/ 210 w 1530"/>
                  <a:gd name="T9" fmla="*/ 990 h 1095"/>
                  <a:gd name="T10" fmla="*/ 255 w 1530"/>
                  <a:gd name="T11" fmla="*/ 945 h 1095"/>
                  <a:gd name="T12" fmla="*/ 270 w 1530"/>
                  <a:gd name="T13" fmla="*/ 900 h 1095"/>
                  <a:gd name="T14" fmla="*/ 300 w 1530"/>
                  <a:gd name="T15" fmla="*/ 855 h 1095"/>
                  <a:gd name="T16" fmla="*/ 330 w 1530"/>
                  <a:gd name="T17" fmla="*/ 795 h 1095"/>
                  <a:gd name="T18" fmla="*/ 360 w 1530"/>
                  <a:gd name="T19" fmla="*/ 750 h 1095"/>
                  <a:gd name="T20" fmla="*/ 375 w 1530"/>
                  <a:gd name="T21" fmla="*/ 705 h 1095"/>
                  <a:gd name="T22" fmla="*/ 405 w 1530"/>
                  <a:gd name="T23" fmla="*/ 660 h 1095"/>
                  <a:gd name="T24" fmla="*/ 420 w 1530"/>
                  <a:gd name="T25" fmla="*/ 600 h 1095"/>
                  <a:gd name="T26" fmla="*/ 450 w 1530"/>
                  <a:gd name="T27" fmla="*/ 555 h 1095"/>
                  <a:gd name="T28" fmla="*/ 480 w 1530"/>
                  <a:gd name="T29" fmla="*/ 510 h 1095"/>
                  <a:gd name="T30" fmla="*/ 495 w 1530"/>
                  <a:gd name="T31" fmla="*/ 450 h 1095"/>
                  <a:gd name="T32" fmla="*/ 525 w 1530"/>
                  <a:gd name="T33" fmla="*/ 405 h 1095"/>
                  <a:gd name="T34" fmla="*/ 555 w 1530"/>
                  <a:gd name="T35" fmla="*/ 360 h 1095"/>
                  <a:gd name="T36" fmla="*/ 570 w 1530"/>
                  <a:gd name="T37" fmla="*/ 315 h 1095"/>
                  <a:gd name="T38" fmla="*/ 600 w 1530"/>
                  <a:gd name="T39" fmla="*/ 270 h 1095"/>
                  <a:gd name="T40" fmla="*/ 630 w 1530"/>
                  <a:gd name="T41" fmla="*/ 225 h 1095"/>
                  <a:gd name="T42" fmla="*/ 660 w 1530"/>
                  <a:gd name="T43" fmla="*/ 180 h 1095"/>
                  <a:gd name="T44" fmla="*/ 690 w 1530"/>
                  <a:gd name="T45" fmla="*/ 135 h 1095"/>
                  <a:gd name="T46" fmla="*/ 720 w 1530"/>
                  <a:gd name="T47" fmla="*/ 90 h 1095"/>
                  <a:gd name="T48" fmla="*/ 765 w 1530"/>
                  <a:gd name="T49" fmla="*/ 45 h 1095"/>
                  <a:gd name="T50" fmla="*/ 810 w 1530"/>
                  <a:gd name="T51" fmla="*/ 15 h 1095"/>
                  <a:gd name="T52" fmla="*/ 855 w 1530"/>
                  <a:gd name="T53" fmla="*/ 0 h 1095"/>
                  <a:gd name="T54" fmla="*/ 900 w 1530"/>
                  <a:gd name="T55" fmla="*/ 0 h 1095"/>
                  <a:gd name="T56" fmla="*/ 945 w 1530"/>
                  <a:gd name="T57" fmla="*/ 0 h 1095"/>
                  <a:gd name="T58" fmla="*/ 990 w 1530"/>
                  <a:gd name="T59" fmla="*/ 15 h 1095"/>
                  <a:gd name="T60" fmla="*/ 1035 w 1530"/>
                  <a:gd name="T61" fmla="*/ 45 h 1095"/>
                  <a:gd name="T62" fmla="*/ 1080 w 1530"/>
                  <a:gd name="T63" fmla="*/ 90 h 1095"/>
                  <a:gd name="T64" fmla="*/ 1125 w 1530"/>
                  <a:gd name="T65" fmla="*/ 135 h 1095"/>
                  <a:gd name="T66" fmla="*/ 1185 w 1530"/>
                  <a:gd name="T67" fmla="*/ 195 h 1095"/>
                  <a:gd name="T68" fmla="*/ 1215 w 1530"/>
                  <a:gd name="T69" fmla="*/ 240 h 1095"/>
                  <a:gd name="T70" fmla="*/ 1260 w 1530"/>
                  <a:gd name="T71" fmla="*/ 300 h 1095"/>
                  <a:gd name="T72" fmla="*/ 1290 w 1530"/>
                  <a:gd name="T73" fmla="*/ 345 h 1095"/>
                  <a:gd name="T74" fmla="*/ 1335 w 1530"/>
                  <a:gd name="T75" fmla="*/ 405 h 1095"/>
                  <a:gd name="T76" fmla="*/ 1365 w 1530"/>
                  <a:gd name="T77" fmla="*/ 450 h 1095"/>
                  <a:gd name="T78" fmla="*/ 1410 w 1530"/>
                  <a:gd name="T79" fmla="*/ 495 h 1095"/>
                  <a:gd name="T80" fmla="*/ 1455 w 1530"/>
                  <a:gd name="T81" fmla="*/ 555 h 1095"/>
                  <a:gd name="T82" fmla="*/ 1500 w 1530"/>
                  <a:gd name="T83" fmla="*/ 585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530" h="1095">
                    <a:moveTo>
                      <a:pt x="0" y="1080"/>
                    </a:moveTo>
                    <a:lnTo>
                      <a:pt x="15" y="1095"/>
                    </a:lnTo>
                    <a:lnTo>
                      <a:pt x="30" y="1095"/>
                    </a:lnTo>
                    <a:lnTo>
                      <a:pt x="45" y="1095"/>
                    </a:lnTo>
                    <a:lnTo>
                      <a:pt x="60" y="1095"/>
                    </a:lnTo>
                    <a:lnTo>
                      <a:pt x="75" y="1095"/>
                    </a:lnTo>
                    <a:lnTo>
                      <a:pt x="90" y="1095"/>
                    </a:lnTo>
                    <a:lnTo>
                      <a:pt x="105" y="1095"/>
                    </a:lnTo>
                    <a:lnTo>
                      <a:pt x="120" y="1080"/>
                    </a:lnTo>
                    <a:lnTo>
                      <a:pt x="135" y="1080"/>
                    </a:lnTo>
                    <a:lnTo>
                      <a:pt x="150" y="1065"/>
                    </a:lnTo>
                    <a:lnTo>
                      <a:pt x="165" y="1050"/>
                    </a:lnTo>
                    <a:lnTo>
                      <a:pt x="180" y="1035"/>
                    </a:lnTo>
                    <a:lnTo>
                      <a:pt x="210" y="1005"/>
                    </a:lnTo>
                    <a:lnTo>
                      <a:pt x="210" y="990"/>
                    </a:lnTo>
                    <a:lnTo>
                      <a:pt x="225" y="975"/>
                    </a:lnTo>
                    <a:lnTo>
                      <a:pt x="240" y="960"/>
                    </a:lnTo>
                    <a:lnTo>
                      <a:pt x="255" y="945"/>
                    </a:lnTo>
                    <a:lnTo>
                      <a:pt x="255" y="930"/>
                    </a:lnTo>
                    <a:lnTo>
                      <a:pt x="270" y="915"/>
                    </a:lnTo>
                    <a:lnTo>
                      <a:pt x="270" y="900"/>
                    </a:lnTo>
                    <a:lnTo>
                      <a:pt x="285" y="885"/>
                    </a:lnTo>
                    <a:lnTo>
                      <a:pt x="285" y="870"/>
                    </a:lnTo>
                    <a:lnTo>
                      <a:pt x="300" y="855"/>
                    </a:lnTo>
                    <a:lnTo>
                      <a:pt x="315" y="840"/>
                    </a:lnTo>
                    <a:lnTo>
                      <a:pt x="315" y="810"/>
                    </a:lnTo>
                    <a:lnTo>
                      <a:pt x="330" y="795"/>
                    </a:lnTo>
                    <a:lnTo>
                      <a:pt x="345" y="780"/>
                    </a:lnTo>
                    <a:lnTo>
                      <a:pt x="345" y="765"/>
                    </a:lnTo>
                    <a:lnTo>
                      <a:pt x="360" y="750"/>
                    </a:lnTo>
                    <a:lnTo>
                      <a:pt x="360" y="735"/>
                    </a:lnTo>
                    <a:lnTo>
                      <a:pt x="375" y="720"/>
                    </a:lnTo>
                    <a:lnTo>
                      <a:pt x="375" y="705"/>
                    </a:lnTo>
                    <a:lnTo>
                      <a:pt x="390" y="690"/>
                    </a:lnTo>
                    <a:lnTo>
                      <a:pt x="390" y="675"/>
                    </a:lnTo>
                    <a:lnTo>
                      <a:pt x="405" y="660"/>
                    </a:lnTo>
                    <a:lnTo>
                      <a:pt x="405" y="645"/>
                    </a:lnTo>
                    <a:lnTo>
                      <a:pt x="420" y="615"/>
                    </a:lnTo>
                    <a:lnTo>
                      <a:pt x="420" y="600"/>
                    </a:lnTo>
                    <a:lnTo>
                      <a:pt x="435" y="585"/>
                    </a:lnTo>
                    <a:lnTo>
                      <a:pt x="450" y="570"/>
                    </a:lnTo>
                    <a:lnTo>
                      <a:pt x="450" y="555"/>
                    </a:lnTo>
                    <a:lnTo>
                      <a:pt x="465" y="540"/>
                    </a:lnTo>
                    <a:lnTo>
                      <a:pt x="465" y="525"/>
                    </a:lnTo>
                    <a:lnTo>
                      <a:pt x="480" y="510"/>
                    </a:lnTo>
                    <a:lnTo>
                      <a:pt x="480" y="480"/>
                    </a:lnTo>
                    <a:lnTo>
                      <a:pt x="495" y="465"/>
                    </a:lnTo>
                    <a:lnTo>
                      <a:pt x="495" y="450"/>
                    </a:lnTo>
                    <a:lnTo>
                      <a:pt x="510" y="435"/>
                    </a:lnTo>
                    <a:lnTo>
                      <a:pt x="510" y="420"/>
                    </a:lnTo>
                    <a:lnTo>
                      <a:pt x="525" y="405"/>
                    </a:lnTo>
                    <a:lnTo>
                      <a:pt x="540" y="390"/>
                    </a:lnTo>
                    <a:lnTo>
                      <a:pt x="540" y="375"/>
                    </a:lnTo>
                    <a:lnTo>
                      <a:pt x="555" y="360"/>
                    </a:lnTo>
                    <a:lnTo>
                      <a:pt x="555" y="345"/>
                    </a:lnTo>
                    <a:lnTo>
                      <a:pt x="570" y="330"/>
                    </a:lnTo>
                    <a:lnTo>
                      <a:pt x="570" y="315"/>
                    </a:lnTo>
                    <a:lnTo>
                      <a:pt x="585" y="300"/>
                    </a:lnTo>
                    <a:lnTo>
                      <a:pt x="585" y="285"/>
                    </a:lnTo>
                    <a:lnTo>
                      <a:pt x="600" y="270"/>
                    </a:lnTo>
                    <a:lnTo>
                      <a:pt x="600" y="255"/>
                    </a:lnTo>
                    <a:lnTo>
                      <a:pt x="615" y="240"/>
                    </a:lnTo>
                    <a:lnTo>
                      <a:pt x="630" y="225"/>
                    </a:lnTo>
                    <a:lnTo>
                      <a:pt x="630" y="210"/>
                    </a:lnTo>
                    <a:lnTo>
                      <a:pt x="645" y="195"/>
                    </a:lnTo>
                    <a:lnTo>
                      <a:pt x="660" y="180"/>
                    </a:lnTo>
                    <a:lnTo>
                      <a:pt x="660" y="165"/>
                    </a:lnTo>
                    <a:lnTo>
                      <a:pt x="675" y="150"/>
                    </a:lnTo>
                    <a:lnTo>
                      <a:pt x="690" y="135"/>
                    </a:lnTo>
                    <a:lnTo>
                      <a:pt x="690" y="120"/>
                    </a:lnTo>
                    <a:lnTo>
                      <a:pt x="705" y="105"/>
                    </a:lnTo>
                    <a:lnTo>
                      <a:pt x="720" y="90"/>
                    </a:lnTo>
                    <a:lnTo>
                      <a:pt x="735" y="75"/>
                    </a:lnTo>
                    <a:lnTo>
                      <a:pt x="750" y="60"/>
                    </a:lnTo>
                    <a:lnTo>
                      <a:pt x="765" y="45"/>
                    </a:lnTo>
                    <a:lnTo>
                      <a:pt x="780" y="30"/>
                    </a:lnTo>
                    <a:lnTo>
                      <a:pt x="795" y="30"/>
                    </a:lnTo>
                    <a:lnTo>
                      <a:pt x="810" y="15"/>
                    </a:lnTo>
                    <a:lnTo>
                      <a:pt x="825" y="15"/>
                    </a:lnTo>
                    <a:lnTo>
                      <a:pt x="840" y="0"/>
                    </a:lnTo>
                    <a:lnTo>
                      <a:pt x="855" y="0"/>
                    </a:lnTo>
                    <a:lnTo>
                      <a:pt x="870" y="0"/>
                    </a:lnTo>
                    <a:lnTo>
                      <a:pt x="885" y="0"/>
                    </a:lnTo>
                    <a:lnTo>
                      <a:pt x="900" y="0"/>
                    </a:lnTo>
                    <a:lnTo>
                      <a:pt x="915" y="0"/>
                    </a:lnTo>
                    <a:lnTo>
                      <a:pt x="930" y="0"/>
                    </a:lnTo>
                    <a:lnTo>
                      <a:pt x="945" y="0"/>
                    </a:lnTo>
                    <a:lnTo>
                      <a:pt x="960" y="0"/>
                    </a:lnTo>
                    <a:lnTo>
                      <a:pt x="975" y="15"/>
                    </a:lnTo>
                    <a:lnTo>
                      <a:pt x="990" y="15"/>
                    </a:lnTo>
                    <a:lnTo>
                      <a:pt x="1005" y="30"/>
                    </a:lnTo>
                    <a:lnTo>
                      <a:pt x="1020" y="30"/>
                    </a:lnTo>
                    <a:lnTo>
                      <a:pt x="1035" y="45"/>
                    </a:lnTo>
                    <a:lnTo>
                      <a:pt x="1050" y="60"/>
                    </a:lnTo>
                    <a:lnTo>
                      <a:pt x="1065" y="75"/>
                    </a:lnTo>
                    <a:lnTo>
                      <a:pt x="1080" y="90"/>
                    </a:lnTo>
                    <a:lnTo>
                      <a:pt x="1095" y="105"/>
                    </a:lnTo>
                    <a:lnTo>
                      <a:pt x="1110" y="120"/>
                    </a:lnTo>
                    <a:lnTo>
                      <a:pt x="1125" y="135"/>
                    </a:lnTo>
                    <a:lnTo>
                      <a:pt x="1140" y="150"/>
                    </a:lnTo>
                    <a:lnTo>
                      <a:pt x="1155" y="165"/>
                    </a:lnTo>
                    <a:lnTo>
                      <a:pt x="1185" y="195"/>
                    </a:lnTo>
                    <a:lnTo>
                      <a:pt x="1185" y="210"/>
                    </a:lnTo>
                    <a:lnTo>
                      <a:pt x="1200" y="225"/>
                    </a:lnTo>
                    <a:lnTo>
                      <a:pt x="1215" y="240"/>
                    </a:lnTo>
                    <a:lnTo>
                      <a:pt x="1245" y="270"/>
                    </a:lnTo>
                    <a:lnTo>
                      <a:pt x="1245" y="285"/>
                    </a:lnTo>
                    <a:lnTo>
                      <a:pt x="1260" y="300"/>
                    </a:lnTo>
                    <a:lnTo>
                      <a:pt x="1275" y="315"/>
                    </a:lnTo>
                    <a:lnTo>
                      <a:pt x="1275" y="330"/>
                    </a:lnTo>
                    <a:lnTo>
                      <a:pt x="1290" y="345"/>
                    </a:lnTo>
                    <a:lnTo>
                      <a:pt x="1305" y="360"/>
                    </a:lnTo>
                    <a:lnTo>
                      <a:pt x="1335" y="390"/>
                    </a:lnTo>
                    <a:lnTo>
                      <a:pt x="1335" y="405"/>
                    </a:lnTo>
                    <a:lnTo>
                      <a:pt x="1350" y="420"/>
                    </a:lnTo>
                    <a:lnTo>
                      <a:pt x="1380" y="450"/>
                    </a:lnTo>
                    <a:lnTo>
                      <a:pt x="1365" y="450"/>
                    </a:lnTo>
                    <a:lnTo>
                      <a:pt x="1380" y="450"/>
                    </a:lnTo>
                    <a:lnTo>
                      <a:pt x="1410" y="480"/>
                    </a:lnTo>
                    <a:lnTo>
                      <a:pt x="1410" y="495"/>
                    </a:lnTo>
                    <a:lnTo>
                      <a:pt x="1425" y="510"/>
                    </a:lnTo>
                    <a:lnTo>
                      <a:pt x="1455" y="540"/>
                    </a:lnTo>
                    <a:lnTo>
                      <a:pt x="1455" y="555"/>
                    </a:lnTo>
                    <a:lnTo>
                      <a:pt x="1470" y="570"/>
                    </a:lnTo>
                    <a:lnTo>
                      <a:pt x="1485" y="570"/>
                    </a:lnTo>
                    <a:lnTo>
                      <a:pt x="1500" y="585"/>
                    </a:lnTo>
                    <a:lnTo>
                      <a:pt x="1515" y="600"/>
                    </a:lnTo>
                    <a:lnTo>
                      <a:pt x="1530" y="615"/>
                    </a:lnTo>
                  </a:path>
                </a:pathLst>
              </a:custGeom>
              <a:noFill/>
              <a:ln w="127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5" name="Freeform 114"/>
              <p:cNvSpPr>
                <a:spLocks/>
              </p:cNvSpPr>
              <p:nvPr/>
            </p:nvSpPr>
            <p:spPr bwMode="auto">
              <a:xfrm>
                <a:off x="3733800" y="2571750"/>
                <a:ext cx="133350" cy="57150"/>
              </a:xfrm>
              <a:custGeom>
                <a:avLst/>
                <a:gdLst>
                  <a:gd name="T0" fmla="*/ 0 w 210"/>
                  <a:gd name="T1" fmla="*/ 0 h 90"/>
                  <a:gd name="T2" fmla="*/ 15 w 210"/>
                  <a:gd name="T3" fmla="*/ 15 h 90"/>
                  <a:gd name="T4" fmla="*/ 30 w 210"/>
                  <a:gd name="T5" fmla="*/ 30 h 90"/>
                  <a:gd name="T6" fmla="*/ 45 w 210"/>
                  <a:gd name="T7" fmla="*/ 30 h 90"/>
                  <a:gd name="T8" fmla="*/ 60 w 210"/>
                  <a:gd name="T9" fmla="*/ 45 h 90"/>
                  <a:gd name="T10" fmla="*/ 75 w 210"/>
                  <a:gd name="T11" fmla="*/ 60 h 90"/>
                  <a:gd name="T12" fmla="*/ 90 w 210"/>
                  <a:gd name="T13" fmla="*/ 60 h 90"/>
                  <a:gd name="T14" fmla="*/ 105 w 210"/>
                  <a:gd name="T15" fmla="*/ 75 h 90"/>
                  <a:gd name="T16" fmla="*/ 120 w 210"/>
                  <a:gd name="T17" fmla="*/ 75 h 90"/>
                  <a:gd name="T18" fmla="*/ 135 w 210"/>
                  <a:gd name="T19" fmla="*/ 75 h 90"/>
                  <a:gd name="T20" fmla="*/ 150 w 210"/>
                  <a:gd name="T21" fmla="*/ 75 h 90"/>
                  <a:gd name="T22" fmla="*/ 165 w 210"/>
                  <a:gd name="T23" fmla="*/ 75 h 90"/>
                  <a:gd name="T24" fmla="*/ 180 w 210"/>
                  <a:gd name="T25" fmla="*/ 90 h 90"/>
                  <a:gd name="T26" fmla="*/ 195 w 210"/>
                  <a:gd name="T27" fmla="*/ 90 h 90"/>
                  <a:gd name="T28" fmla="*/ 210 w 210"/>
                  <a:gd name="T29" fmla="*/ 7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10" h="90">
                    <a:moveTo>
                      <a:pt x="0" y="0"/>
                    </a:moveTo>
                    <a:lnTo>
                      <a:pt x="15" y="15"/>
                    </a:lnTo>
                    <a:lnTo>
                      <a:pt x="30" y="30"/>
                    </a:lnTo>
                    <a:lnTo>
                      <a:pt x="45" y="30"/>
                    </a:lnTo>
                    <a:lnTo>
                      <a:pt x="60" y="45"/>
                    </a:lnTo>
                    <a:lnTo>
                      <a:pt x="75" y="60"/>
                    </a:lnTo>
                    <a:lnTo>
                      <a:pt x="90" y="60"/>
                    </a:lnTo>
                    <a:lnTo>
                      <a:pt x="105" y="75"/>
                    </a:lnTo>
                    <a:lnTo>
                      <a:pt x="120" y="75"/>
                    </a:lnTo>
                    <a:lnTo>
                      <a:pt x="135" y="75"/>
                    </a:lnTo>
                    <a:lnTo>
                      <a:pt x="150" y="75"/>
                    </a:lnTo>
                    <a:lnTo>
                      <a:pt x="165" y="75"/>
                    </a:lnTo>
                    <a:lnTo>
                      <a:pt x="180" y="90"/>
                    </a:lnTo>
                    <a:lnTo>
                      <a:pt x="195" y="90"/>
                    </a:lnTo>
                    <a:lnTo>
                      <a:pt x="210" y="75"/>
                    </a:lnTo>
                  </a:path>
                </a:pathLst>
              </a:custGeom>
              <a:noFill/>
              <a:ln w="127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</p:grpSp>
        <p:pic>
          <p:nvPicPr>
            <p:cNvPr id="104" name="Picture 10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1925" y="2485050"/>
              <a:ext cx="239100" cy="323943"/>
            </a:xfrm>
            <a:prstGeom prst="rect">
              <a:avLst/>
            </a:prstGeom>
          </p:spPr>
        </p:pic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7225" y="2494575"/>
              <a:ext cx="239752" cy="324825"/>
            </a:xfrm>
            <a:prstGeom prst="rect">
              <a:avLst/>
            </a:prstGeom>
          </p:spPr>
        </p:pic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27775" y="2504100"/>
              <a:ext cx="239100" cy="323942"/>
            </a:xfrm>
            <a:prstGeom prst="rect">
              <a:avLst/>
            </a:prstGeom>
          </p:spPr>
        </p:pic>
        <p:pic>
          <p:nvPicPr>
            <p:cNvPr id="107" name="Picture 10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85051" y="2494577"/>
              <a:ext cx="146944" cy="324824"/>
            </a:xfrm>
            <a:prstGeom prst="rect">
              <a:avLst/>
            </a:prstGeom>
          </p:spPr>
        </p:pic>
        <p:pic>
          <p:nvPicPr>
            <p:cNvPr id="108" name="Picture 10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027976" y="2513626"/>
              <a:ext cx="146944" cy="324824"/>
            </a:xfrm>
            <a:prstGeom prst="rect">
              <a:avLst/>
            </a:prstGeom>
          </p:spPr>
        </p:pic>
        <p:pic>
          <p:nvPicPr>
            <p:cNvPr id="109" name="Picture 10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523276" y="2504100"/>
              <a:ext cx="155562" cy="343875"/>
            </a:xfrm>
            <a:prstGeom prst="rect">
              <a:avLst/>
            </a:prstGeom>
          </p:spPr>
        </p:pic>
      </p:grpSp>
      <p:pic>
        <p:nvPicPr>
          <p:cNvPr id="116" name="Picture 1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7659" y="5345442"/>
            <a:ext cx="1995863" cy="1421438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88125" y="5352089"/>
            <a:ext cx="2911163" cy="1421438"/>
          </a:xfrm>
          <a:prstGeom prst="rect">
            <a:avLst/>
          </a:prstGeom>
        </p:spPr>
      </p:pic>
      <p:pic>
        <p:nvPicPr>
          <p:cNvPr id="118" name="Kép 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406" y="175100"/>
            <a:ext cx="1008112" cy="1008112"/>
          </a:xfrm>
          <a:prstGeom prst="rect">
            <a:avLst/>
          </a:prstGeom>
        </p:spPr>
      </p:pic>
      <p:graphicFrame>
        <p:nvGraphicFramePr>
          <p:cNvPr id="120" name="Object 1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1494323"/>
              </p:ext>
            </p:extLst>
          </p:nvPr>
        </p:nvGraphicFramePr>
        <p:xfrm>
          <a:off x="187325" y="2711450"/>
          <a:ext cx="1062038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03" name="Equation" r:id="rId12" imgW="723600" imgH="330120" progId="Equation.3">
                  <p:embed/>
                </p:oleObj>
              </mc:Choice>
              <mc:Fallback>
                <p:oleObj name="Equation" r:id="rId12" imgW="72360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325" y="2711450"/>
                        <a:ext cx="1062038" cy="4746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Rectangle 15"/>
          <p:cNvSpPr>
            <a:spLocks noChangeArrowheads="1"/>
          </p:cNvSpPr>
          <p:nvPr/>
        </p:nvSpPr>
        <p:spPr bwMode="auto">
          <a:xfrm>
            <a:off x="2833522" y="193224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7" name="Object 56"/>
          <p:cNvGraphicFramePr>
            <a:graphicFrameLocks noChangeAspect="1"/>
          </p:cNvGraphicFramePr>
          <p:nvPr>
            <p:extLst/>
          </p:nvPr>
        </p:nvGraphicFramePr>
        <p:xfrm>
          <a:off x="7189696" y="2525049"/>
          <a:ext cx="815194" cy="611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04" name="Equation" r:id="rId14" imgW="558720" imgH="431640" progId="Equation.3">
                  <p:embed/>
                </p:oleObj>
              </mc:Choice>
              <mc:Fallback>
                <p:oleObj name="Equation" r:id="rId14" imgW="5587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9696" y="2525049"/>
                        <a:ext cx="815194" cy="6113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21"/>
          <p:cNvSpPr>
            <a:spLocks noChangeArrowheads="1"/>
          </p:cNvSpPr>
          <p:nvPr/>
        </p:nvSpPr>
        <p:spPr bwMode="auto">
          <a:xfrm>
            <a:off x="395535" y="3945701"/>
            <a:ext cx="1302582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0375764"/>
              </p:ext>
            </p:extLst>
          </p:nvPr>
        </p:nvGraphicFramePr>
        <p:xfrm>
          <a:off x="179388" y="1735138"/>
          <a:ext cx="5413375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05" name="Equation" r:id="rId16" imgW="3543120" imgH="495000" progId="Equation.3">
                  <p:embed/>
                </p:oleObj>
              </mc:Choice>
              <mc:Fallback>
                <p:oleObj name="Equation" r:id="rId16" imgW="354312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735138"/>
                        <a:ext cx="5413375" cy="7604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12342" y="4821140"/>
            <a:ext cx="3007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 0,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→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20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/>
          </p:nvPr>
        </p:nvGraphicFramePr>
        <p:xfrm>
          <a:off x="1974451" y="5421909"/>
          <a:ext cx="440196" cy="298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06" name="Equation" r:id="rId18" imgW="291973" imgH="203112" progId="Equation.3">
                  <p:embed/>
                </p:oleObj>
              </mc:Choice>
              <mc:Fallback>
                <p:oleObj name="Equation" r:id="rId18" imgW="291973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4451" y="5421909"/>
                        <a:ext cx="440196" cy="2981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148661" y="4606530"/>
            <a:ext cx="350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Az impulzus szélesség és a sávszélesség fordítottan arányosak</a:t>
            </a:r>
            <a:endParaRPr lang="en-US" dirty="0"/>
          </a:p>
        </p:txBody>
      </p:sp>
      <p:sp>
        <p:nvSpPr>
          <p:cNvPr id="119" name="Rectangle 45"/>
          <p:cNvSpPr>
            <a:spLocks noChangeArrowheads="1"/>
          </p:cNvSpPr>
          <p:nvPr/>
        </p:nvSpPr>
        <p:spPr bwMode="auto">
          <a:xfrm>
            <a:off x="7605749" y="467760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1" name="Object 1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3244103"/>
              </p:ext>
            </p:extLst>
          </p:nvPr>
        </p:nvGraphicFramePr>
        <p:xfrm>
          <a:off x="7597775" y="4670425"/>
          <a:ext cx="83343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07" name="Equation" r:id="rId20" imgW="444240" imgH="330120" progId="Equation.3">
                  <p:embed/>
                </p:oleObj>
              </mc:Choice>
              <mc:Fallback>
                <p:oleObj name="Equation" r:id="rId20" imgW="44424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7775" y="4670425"/>
                        <a:ext cx="833438" cy="469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2"/>
          <a:stretch>
            <a:fillRect/>
          </a:stretch>
        </p:blipFill>
        <p:spPr>
          <a:xfrm>
            <a:off x="1209464" y="2533931"/>
            <a:ext cx="2472440" cy="1933793"/>
          </a:xfrm>
          <a:prstGeom prst="rect">
            <a:avLst/>
          </a:prstGeom>
        </p:spPr>
      </p:pic>
      <p:graphicFrame>
        <p:nvGraphicFramePr>
          <p:cNvPr id="59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4564979"/>
              </p:ext>
            </p:extLst>
          </p:nvPr>
        </p:nvGraphicFramePr>
        <p:xfrm>
          <a:off x="1547813" y="4789488"/>
          <a:ext cx="102076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08" name="Equation" r:id="rId23" imgW="723600" imgH="330120" progId="Equation.3">
                  <p:embed/>
                </p:oleObj>
              </mc:Choice>
              <mc:Fallback>
                <p:oleObj name="Equation" r:id="rId23" imgW="72360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789488"/>
                        <a:ext cx="1020762" cy="457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212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Hálózat jellemző függvények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18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2509621" y="1766131"/>
            <a:ext cx="4464496" cy="10816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0014" y="1860516"/>
            <a:ext cx="1612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</a:t>
            </a:r>
            <a:r>
              <a:rPr lang="hu-HU" sz="2000" dirty="0" err="1" smtClean="0"/>
              <a:t>dőtartomány</a:t>
            </a:r>
            <a:r>
              <a:rPr lang="hu-HU" sz="2000" dirty="0" smtClean="0"/>
              <a:t>: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50936" y="2388459"/>
            <a:ext cx="2400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 smtClean="0"/>
              <a:t>frekvencia-tartomány: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6939270" y="1852551"/>
            <a:ext cx="1507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 smtClean="0"/>
              <a:t>súlyfüggvény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6959561" y="2403132"/>
            <a:ext cx="2204730" cy="60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hu-HU" sz="2000" dirty="0"/>
              <a:t>f</a:t>
            </a:r>
            <a:r>
              <a:rPr lang="hu-HU" sz="2000" dirty="0" smtClean="0"/>
              <a:t>rekvencia transzfer függvény</a:t>
            </a:r>
            <a:endParaRPr lang="en-US" sz="2000" dirty="0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8165426"/>
              </p:ext>
            </p:extLst>
          </p:nvPr>
        </p:nvGraphicFramePr>
        <p:xfrm>
          <a:off x="2060575" y="3073400"/>
          <a:ext cx="2090738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06" name="Equation" r:id="rId4" imgW="1307880" imgH="482400" progId="Equation.3">
                  <p:embed/>
                </p:oleObj>
              </mc:Choice>
              <mc:Fallback>
                <p:oleObj name="Equation" r:id="rId4" imgW="13078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0575" y="3073400"/>
                        <a:ext cx="2090738" cy="7810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4057984"/>
              </p:ext>
            </p:extLst>
          </p:nvPr>
        </p:nvGraphicFramePr>
        <p:xfrm>
          <a:off x="4603750" y="3105150"/>
          <a:ext cx="2336800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07" name="Equation" r:id="rId6" imgW="1511280" imgH="482400" progId="Equation.3">
                  <p:embed/>
                </p:oleObj>
              </mc:Choice>
              <mc:Fallback>
                <p:oleObj name="Equation" r:id="rId6" imgW="15112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750" y="3105150"/>
                        <a:ext cx="2336800" cy="7508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9946839"/>
              </p:ext>
            </p:extLst>
          </p:nvPr>
        </p:nvGraphicFramePr>
        <p:xfrm>
          <a:off x="2060575" y="5937250"/>
          <a:ext cx="1928813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08" name="Equation" r:id="rId8" imgW="1307880" imgH="482400" progId="Equation.3">
                  <p:embed/>
                </p:oleObj>
              </mc:Choice>
              <mc:Fallback>
                <p:oleObj name="Equation" r:id="rId8" imgW="13078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0575" y="5937250"/>
                        <a:ext cx="1928813" cy="720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3886929"/>
              </p:ext>
            </p:extLst>
          </p:nvPr>
        </p:nvGraphicFramePr>
        <p:xfrm>
          <a:off x="4578350" y="5892800"/>
          <a:ext cx="2320925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09" name="Equation" r:id="rId10" imgW="1473120" imgH="482400" progId="Equation.3">
                  <p:embed/>
                </p:oleObj>
              </mc:Choice>
              <mc:Fallback>
                <p:oleObj name="Equation" r:id="rId10" imgW="14731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8350" y="5892800"/>
                        <a:ext cx="2320925" cy="765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49274" y="4441820"/>
            <a:ext cx="1612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</a:t>
            </a:r>
            <a:r>
              <a:rPr lang="hu-HU" sz="2000" dirty="0" err="1" smtClean="0"/>
              <a:t>dőtartomány</a:t>
            </a:r>
            <a:r>
              <a:rPr lang="hu-HU" sz="2000" dirty="0" smtClean="0"/>
              <a:t>: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102614" y="4969763"/>
            <a:ext cx="2400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 smtClean="0"/>
              <a:t>frekvencia-tartomány:</a:t>
            </a:r>
            <a:endParaRPr lang="en-US" sz="20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03372" y="4314086"/>
            <a:ext cx="5930586" cy="112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01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Átviteli függvények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19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5291500" cy="5257800"/>
          </a:xfrm>
        </p:spPr>
        <p:txBody>
          <a:bodyPr>
            <a:normAutofit lnSpcReduction="10000"/>
          </a:bodyPr>
          <a:lstStyle/>
          <a:p>
            <a:r>
              <a:rPr lang="hu-HU" dirty="0" smtClean="0"/>
              <a:t>Frekvencia transzfer függvény: </a:t>
            </a:r>
            <a:endParaRPr lang="hu-HU" dirty="0"/>
          </a:p>
          <a:p>
            <a:pPr>
              <a:spcBef>
                <a:spcPts val="1800"/>
              </a:spcBef>
            </a:pPr>
            <a:r>
              <a:rPr lang="hu-HU" dirty="0" smtClean="0"/>
              <a:t>Amplitúdó karakterisztika:</a:t>
            </a:r>
          </a:p>
          <a:p>
            <a:pPr lvl="1">
              <a:spcBef>
                <a:spcPts val="1200"/>
              </a:spcBef>
            </a:pPr>
            <a:r>
              <a:rPr lang="hu-HU" dirty="0"/>
              <a:t>e</a:t>
            </a:r>
            <a:r>
              <a:rPr lang="hu-HU" dirty="0" smtClean="0"/>
              <a:t>rősítés karakterisztika</a:t>
            </a:r>
          </a:p>
          <a:p>
            <a:pPr lvl="1">
              <a:spcBef>
                <a:spcPts val="2400"/>
              </a:spcBef>
            </a:pPr>
            <a:r>
              <a:rPr lang="hu-HU" dirty="0"/>
              <a:t>c</a:t>
            </a:r>
            <a:r>
              <a:rPr lang="hu-HU" dirty="0" smtClean="0"/>
              <a:t>sillapítás karakterisztika </a:t>
            </a:r>
            <a:endParaRPr lang="hu-HU" dirty="0"/>
          </a:p>
          <a:p>
            <a:pPr>
              <a:spcBef>
                <a:spcPts val="3000"/>
              </a:spcBef>
            </a:pPr>
            <a:r>
              <a:rPr lang="hu-HU" dirty="0" smtClean="0"/>
              <a:t>Fázis karakterisztika:</a:t>
            </a:r>
          </a:p>
          <a:p>
            <a:pPr lvl="1">
              <a:spcBef>
                <a:spcPts val="1800"/>
              </a:spcBef>
            </a:pPr>
            <a:r>
              <a:rPr lang="hu-HU" dirty="0" smtClean="0"/>
              <a:t>fázisfutási idő</a:t>
            </a:r>
          </a:p>
          <a:p>
            <a:pPr lvl="1">
              <a:spcBef>
                <a:spcPts val="3000"/>
              </a:spcBef>
            </a:pPr>
            <a:r>
              <a:rPr lang="hu-HU" dirty="0"/>
              <a:t>c</a:t>
            </a:r>
            <a:r>
              <a:rPr lang="hu-HU" dirty="0" smtClean="0"/>
              <a:t>soportfutási idő</a:t>
            </a:r>
          </a:p>
          <a:p>
            <a:pPr>
              <a:spcBef>
                <a:spcPts val="3000"/>
              </a:spcBef>
            </a:pPr>
            <a:r>
              <a:rPr lang="hu-HU" dirty="0" smtClean="0"/>
              <a:t>Torzítás mentes átvitel: </a:t>
            </a:r>
            <a:endParaRPr lang="en-US" dirty="0"/>
          </a:p>
        </p:txBody>
      </p:sp>
      <p:pic>
        <p:nvPicPr>
          <p:cNvPr id="6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983" y="175578"/>
            <a:ext cx="1008112" cy="1008112"/>
          </a:xfrm>
          <a:prstGeom prst="rect">
            <a:avLst/>
          </a:prstGeom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5845175" y="1676400"/>
          <a:ext cx="2070100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314" name="Equation" r:id="rId4" imgW="1180800" imgH="228600" progId="Equation.3">
                  <p:embed/>
                </p:oleObj>
              </mc:Choice>
              <mc:Fallback>
                <p:oleObj name="Equation" r:id="rId4" imgW="1180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5175" y="1676400"/>
                        <a:ext cx="2070100" cy="3857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/>
          </p:nvPr>
        </p:nvGraphicFramePr>
        <p:xfrm>
          <a:off x="5150938" y="2268641"/>
          <a:ext cx="1639888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315" name="Equation" r:id="rId6" imgW="901440" imgH="253800" progId="Equation.3">
                  <p:embed/>
                </p:oleObj>
              </mc:Choice>
              <mc:Fallback>
                <p:oleObj name="Equation" r:id="rId6" imgW="9014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0938" y="2268641"/>
                        <a:ext cx="1639888" cy="4333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" name="Rectangle 16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>
            <p:extLst/>
          </p:nvPr>
        </p:nvGraphicFramePr>
        <p:xfrm>
          <a:off x="5069976" y="2775841"/>
          <a:ext cx="34417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316" name="Equation" r:id="rId8" imgW="2133360" imgH="279360" progId="Equation.3">
                  <p:embed/>
                </p:oleObj>
              </mc:Choice>
              <mc:Fallback>
                <p:oleObj name="Equation" r:id="rId8" imgW="213336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9976" y="2775841"/>
                        <a:ext cx="3441700" cy="4460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" name="Rectangle 20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/>
          </p:nvPr>
        </p:nvGraphicFramePr>
        <p:xfrm>
          <a:off x="5120789" y="3342927"/>
          <a:ext cx="314325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317" name="Equation" r:id="rId10" imgW="1930320" imgH="419040" progId="Equation.3">
                  <p:embed/>
                </p:oleObj>
              </mc:Choice>
              <mc:Fallback>
                <p:oleObj name="Equation" r:id="rId10" imgW="19303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0789" y="3342927"/>
                        <a:ext cx="3143250" cy="6794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4" name="Object 33"/>
          <p:cNvGraphicFramePr>
            <a:graphicFrameLocks noChangeAspect="1"/>
          </p:cNvGraphicFramePr>
          <p:nvPr>
            <p:extLst/>
          </p:nvPr>
        </p:nvGraphicFramePr>
        <p:xfrm>
          <a:off x="4562475" y="4143375"/>
          <a:ext cx="3952875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318" name="Equation" r:id="rId12" imgW="2489040" imgH="431640" progId="Equation.3">
                  <p:embed/>
                </p:oleObj>
              </mc:Choice>
              <mc:Fallback>
                <p:oleObj name="Equation" r:id="rId12" imgW="24890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2475" y="4143375"/>
                        <a:ext cx="3952875" cy="6794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6" name="Object 35"/>
          <p:cNvGraphicFramePr>
            <a:graphicFrameLocks noChangeAspect="1"/>
          </p:cNvGraphicFramePr>
          <p:nvPr/>
        </p:nvGraphicFramePr>
        <p:xfrm>
          <a:off x="4970874" y="4744068"/>
          <a:ext cx="1445170" cy="6371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319" name="Equation" r:id="rId14" imgW="888614" imgH="393529" progId="Equation.3">
                  <p:embed/>
                </p:oleObj>
              </mc:Choice>
              <mc:Fallback>
                <p:oleObj name="Equation" r:id="rId14" imgW="888614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0874" y="4744068"/>
                        <a:ext cx="1445170" cy="6371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8" name="Object 37"/>
          <p:cNvGraphicFramePr>
            <a:graphicFrameLocks noChangeAspect="1"/>
          </p:cNvGraphicFramePr>
          <p:nvPr/>
        </p:nvGraphicFramePr>
        <p:xfrm>
          <a:off x="4939999" y="5439917"/>
          <a:ext cx="1668643" cy="6642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320" name="Equation" r:id="rId16" imgW="977476" imgH="393529" progId="Equation.3">
                  <p:embed/>
                </p:oleObj>
              </mc:Choice>
              <mc:Fallback>
                <p:oleObj name="Equation" r:id="rId16" imgW="977476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9999" y="5439917"/>
                        <a:ext cx="1668643" cy="6642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0" name="Object 39"/>
          <p:cNvGraphicFramePr>
            <a:graphicFrameLocks noChangeAspect="1"/>
          </p:cNvGraphicFramePr>
          <p:nvPr/>
        </p:nvGraphicFramePr>
        <p:xfrm>
          <a:off x="4912307" y="6385122"/>
          <a:ext cx="2900404" cy="336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321" name="Equation" r:id="rId18" imgW="1726451" imgH="203112" progId="Equation.3">
                  <p:embed/>
                </p:oleObj>
              </mc:Choice>
              <mc:Fallback>
                <p:oleObj name="Equation" r:id="rId18" imgW="1726451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2307" y="6385122"/>
                        <a:ext cx="2900404" cy="3365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215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Fourier transzformáció célja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 smtClean="0"/>
              <a:t>Áttranszformálni a függvényt IDŐ tartományból FREKVENCIA tartományba;</a:t>
            </a:r>
          </a:p>
          <a:p>
            <a:pPr marL="0" indent="0">
              <a:buNone/>
            </a:pPr>
            <a:endParaRPr lang="hu-HU" dirty="0" smtClean="0"/>
          </a:p>
          <a:p>
            <a:r>
              <a:rPr lang="hu-HU" dirty="0" smtClean="0"/>
              <a:t>Frekvencia tartományban sokszor egyszerűbb eszközökkel oldható meg egy mérnöki számítás, illetve könnyebben értelmezhető az adott feladat.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68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28600"/>
            <a:ext cx="8658544" cy="990600"/>
          </a:xfrm>
        </p:spPr>
        <p:txBody>
          <a:bodyPr/>
          <a:lstStyle/>
          <a:p>
            <a:r>
              <a:rPr lang="hu-HU" dirty="0" smtClean="0"/>
              <a:t>Fourier-transzformált tulajdonságai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20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07504" y="1600200"/>
            <a:ext cx="8658544" cy="514116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hu-HU" sz="2600" dirty="0" smtClean="0"/>
          </a:p>
          <a:p>
            <a:pPr>
              <a:spcBef>
                <a:spcPts val="0"/>
              </a:spcBef>
            </a:pPr>
            <a:endParaRPr lang="hu-HU" sz="2600" dirty="0"/>
          </a:p>
          <a:p>
            <a:pPr>
              <a:spcBef>
                <a:spcPts val="0"/>
              </a:spcBef>
            </a:pPr>
            <a:endParaRPr lang="hu-HU" sz="2600" dirty="0" smtClean="0"/>
          </a:p>
          <a:p>
            <a:pPr>
              <a:spcBef>
                <a:spcPts val="0"/>
              </a:spcBef>
            </a:pPr>
            <a:r>
              <a:rPr lang="hu-HU" sz="2600" dirty="0" smtClean="0"/>
              <a:t>Derivált: </a:t>
            </a:r>
          </a:p>
          <a:p>
            <a:pPr>
              <a:spcBef>
                <a:spcPts val="0"/>
              </a:spcBef>
            </a:pPr>
            <a:endParaRPr lang="hu-HU" sz="2600" dirty="0"/>
          </a:p>
          <a:p>
            <a:pPr>
              <a:spcBef>
                <a:spcPts val="0"/>
              </a:spcBef>
            </a:pPr>
            <a:r>
              <a:rPr lang="hu-HU" sz="2600" dirty="0" smtClean="0"/>
              <a:t>Integrál:</a:t>
            </a:r>
          </a:p>
          <a:p>
            <a:pPr>
              <a:spcBef>
                <a:spcPts val="0"/>
              </a:spcBef>
            </a:pPr>
            <a:endParaRPr lang="hu-HU" sz="2600" dirty="0" smtClean="0"/>
          </a:p>
          <a:p>
            <a:pPr>
              <a:spcBef>
                <a:spcPts val="0"/>
              </a:spcBef>
            </a:pPr>
            <a:r>
              <a:rPr lang="hu-HU" sz="2600" dirty="0" smtClean="0"/>
              <a:t>Eltolás</a:t>
            </a:r>
            <a:r>
              <a:rPr lang="hu-HU" sz="2600" dirty="0"/>
              <a:t>:</a:t>
            </a:r>
            <a:endParaRPr lang="en-US" sz="2600" dirty="0"/>
          </a:p>
          <a:p>
            <a:pPr>
              <a:spcBef>
                <a:spcPts val="0"/>
              </a:spcBef>
            </a:pPr>
            <a:endParaRPr lang="hu-HU" sz="2600" dirty="0"/>
          </a:p>
          <a:p>
            <a:pPr>
              <a:spcBef>
                <a:spcPts val="0"/>
              </a:spcBef>
            </a:pPr>
            <a:r>
              <a:rPr lang="hu-HU" sz="2600" dirty="0" err="1" smtClean="0"/>
              <a:t>Konvolució</a:t>
            </a:r>
            <a:r>
              <a:rPr lang="hu-HU" sz="2600" dirty="0" smtClean="0"/>
              <a:t>:</a:t>
            </a:r>
          </a:p>
          <a:p>
            <a:pPr>
              <a:spcBef>
                <a:spcPts val="0"/>
              </a:spcBef>
            </a:pPr>
            <a:endParaRPr lang="hu-HU" sz="2600" dirty="0"/>
          </a:p>
          <a:p>
            <a:pPr>
              <a:spcBef>
                <a:spcPts val="0"/>
              </a:spcBef>
            </a:pPr>
            <a:r>
              <a:rPr lang="hu-HU" sz="2600" dirty="0" smtClean="0"/>
              <a:t>Inverz </a:t>
            </a:r>
            <a:r>
              <a:rPr lang="hu-HU" sz="2600" dirty="0" err="1" smtClean="0"/>
              <a:t>konvolució</a:t>
            </a:r>
            <a:r>
              <a:rPr lang="hu-HU" sz="2600" dirty="0" smtClean="0"/>
              <a:t>: </a:t>
            </a:r>
          </a:p>
          <a:p>
            <a:pPr>
              <a:spcBef>
                <a:spcPts val="0"/>
              </a:spcBef>
            </a:pPr>
            <a:endParaRPr lang="hu-HU" sz="2600" dirty="0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7539668"/>
              </p:ext>
            </p:extLst>
          </p:nvPr>
        </p:nvGraphicFramePr>
        <p:xfrm>
          <a:off x="1293813" y="1716088"/>
          <a:ext cx="2405062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77" name="Equation" r:id="rId3" imgW="1422360" imgH="482400" progId="Equation.3">
                  <p:embed/>
                </p:oleObj>
              </mc:Choice>
              <mc:Fallback>
                <p:oleObj name="Equation" r:id="rId3" imgW="14223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3813" y="1716088"/>
                        <a:ext cx="2405062" cy="825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2076621"/>
              </p:ext>
            </p:extLst>
          </p:nvPr>
        </p:nvGraphicFramePr>
        <p:xfrm>
          <a:off x="4202113" y="1738313"/>
          <a:ext cx="3179762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78" name="Equation" r:id="rId5" imgW="1904760" imgH="469800" progId="Equation.3">
                  <p:embed/>
                </p:oleObj>
              </mc:Choice>
              <mc:Fallback>
                <p:oleObj name="Equation" r:id="rId5" imgW="19047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2113" y="1738313"/>
                        <a:ext cx="3179762" cy="7921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1933575" y="2717800"/>
          <a:ext cx="2278063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79" name="Equation" r:id="rId7" imgW="1459866" imgH="380835" progId="Equation.3">
                  <p:embed/>
                </p:oleObj>
              </mc:Choice>
              <mc:Fallback>
                <p:oleObj name="Equation" r:id="rId7" imgW="1459866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3575" y="2717800"/>
                        <a:ext cx="2278063" cy="5953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6447345"/>
              </p:ext>
            </p:extLst>
          </p:nvPr>
        </p:nvGraphicFramePr>
        <p:xfrm>
          <a:off x="1941513" y="3619500"/>
          <a:ext cx="2151062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80" name="Equation" r:id="rId9" imgW="1447560" imgH="368280" progId="Equation.3">
                  <p:embed/>
                </p:oleObj>
              </mc:Choice>
              <mc:Fallback>
                <p:oleObj name="Equation" r:id="rId9" imgW="144756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1513" y="3619500"/>
                        <a:ext cx="2151062" cy="5476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9968963"/>
              </p:ext>
            </p:extLst>
          </p:nvPr>
        </p:nvGraphicFramePr>
        <p:xfrm>
          <a:off x="2123728" y="5294975"/>
          <a:ext cx="3057619" cy="3194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81" name="Equation" r:id="rId11" imgW="1916868" imgH="203112" progId="Equation.3">
                  <p:embed/>
                </p:oleObj>
              </mc:Choice>
              <mc:Fallback>
                <p:oleObj name="Equation" r:id="rId11" imgW="1916868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5294975"/>
                        <a:ext cx="3057619" cy="3194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3348160"/>
              </p:ext>
            </p:extLst>
          </p:nvPr>
        </p:nvGraphicFramePr>
        <p:xfrm>
          <a:off x="3017790" y="5964257"/>
          <a:ext cx="3341247" cy="5668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82" name="Equation" r:id="rId13" imgW="2133600" imgH="355600" progId="Equation.3">
                  <p:embed/>
                </p:oleObj>
              </mc:Choice>
              <mc:Fallback>
                <p:oleObj name="Equation" r:id="rId13" imgW="21336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7790" y="5964257"/>
                        <a:ext cx="3341247" cy="5668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0387324"/>
              </p:ext>
            </p:extLst>
          </p:nvPr>
        </p:nvGraphicFramePr>
        <p:xfrm>
          <a:off x="1892780" y="4474031"/>
          <a:ext cx="2680832" cy="382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83" name="Equation" r:id="rId15" imgW="1600200" imgH="228600" progId="Equation.3">
                  <p:embed/>
                </p:oleObj>
              </mc:Choice>
              <mc:Fallback>
                <p:oleObj name="Equation" r:id="rId15" imgW="1600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780" y="4474031"/>
                        <a:ext cx="2680832" cy="3829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3535284"/>
              </p:ext>
            </p:extLst>
          </p:nvPr>
        </p:nvGraphicFramePr>
        <p:xfrm>
          <a:off x="5365750" y="4478338"/>
          <a:ext cx="3409950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84" name="Equation" r:id="rId17" imgW="2044440" imgH="241200" progId="Equation.3">
                  <p:embed/>
                </p:oleObj>
              </mc:Choice>
              <mc:Fallback>
                <p:oleObj name="Equation" r:id="rId17" imgW="20444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0" y="4478338"/>
                        <a:ext cx="3409950" cy="4079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" name="Kép 4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983" y="175578"/>
            <a:ext cx="1008112" cy="1008112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9425557"/>
              </p:ext>
            </p:extLst>
          </p:nvPr>
        </p:nvGraphicFramePr>
        <p:xfrm>
          <a:off x="5913310" y="5072113"/>
          <a:ext cx="2852738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85" name="Equation" r:id="rId20" imgW="1777680" imgH="482400" progId="Equation.3">
                  <p:embed/>
                </p:oleObj>
              </mc:Choice>
              <mc:Fallback>
                <p:oleObj name="Equation" r:id="rId20" imgW="1777680" imgH="482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3310" y="5072113"/>
                        <a:ext cx="2852738" cy="765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685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450" y="195677"/>
            <a:ext cx="8153400" cy="990600"/>
          </a:xfrm>
        </p:spPr>
        <p:txBody>
          <a:bodyPr/>
          <a:lstStyle/>
          <a:p>
            <a:r>
              <a:rPr lang="hu-HU" dirty="0" smtClean="0"/>
              <a:t>Periodikus jel spektruma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21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79512" y="1600200"/>
            <a:ext cx="8586536" cy="4495800"/>
          </a:xfrm>
        </p:spPr>
        <p:txBody>
          <a:bodyPr/>
          <a:lstStyle/>
          <a:p>
            <a:r>
              <a:rPr lang="hu-HU" dirty="0" smtClean="0"/>
              <a:t>Eltolt </a:t>
            </a:r>
            <a:r>
              <a:rPr lang="hu-HU" dirty="0" smtClean="0">
                <a:cs typeface="Times New Roman" panose="02020603050405020304" pitchFamily="18" charset="0"/>
              </a:rPr>
              <a:t>Dirac-impulzus inverz Fourier-transzformáltja:</a:t>
            </a:r>
          </a:p>
          <a:p>
            <a:endParaRPr lang="hu-HU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hu-HU" dirty="0">
              <a:cs typeface="Times New Roman" panose="02020603050405020304" pitchFamily="18" charset="0"/>
            </a:endParaRPr>
          </a:p>
          <a:p>
            <a:r>
              <a:rPr lang="hu-HU" dirty="0" smtClean="0">
                <a:cs typeface="Times New Roman" panose="02020603050405020304" pitchFamily="18" charset="0"/>
              </a:rPr>
              <a:t>Periodikus jel spektruma:</a:t>
            </a:r>
          </a:p>
          <a:p>
            <a:endParaRPr lang="hu-HU" dirty="0">
              <a:cs typeface="Times New Roman" panose="02020603050405020304" pitchFamily="18" charset="0"/>
            </a:endParaRPr>
          </a:p>
          <a:p>
            <a:endParaRPr lang="hu-HU" dirty="0" smtClean="0">
              <a:cs typeface="Times New Roman" panose="02020603050405020304" pitchFamily="18" charset="0"/>
            </a:endParaRPr>
          </a:p>
          <a:p>
            <a:endParaRPr lang="hu-HU" dirty="0">
              <a:cs typeface="Times New Roman" panose="02020603050405020304" pitchFamily="18" charset="0"/>
            </a:endParaRPr>
          </a:p>
          <a:p>
            <a:endParaRPr lang="hu-HU" dirty="0" smtClean="0">
              <a:cs typeface="Times New Roman" panose="02020603050405020304" pitchFamily="18" charset="0"/>
            </a:endParaRPr>
          </a:p>
          <a:p>
            <a:endParaRPr lang="hu-HU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2847867"/>
              </p:ext>
            </p:extLst>
          </p:nvPr>
        </p:nvGraphicFramePr>
        <p:xfrm>
          <a:off x="2547938" y="2144713"/>
          <a:ext cx="4237037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58" name="Equation" r:id="rId3" imgW="2705040" imgH="419040" progId="Equation.3">
                  <p:embed/>
                </p:oleObj>
              </mc:Choice>
              <mc:Fallback>
                <p:oleObj name="Equation" r:id="rId3" imgW="2705040" imgH="4190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7938" y="2144713"/>
                        <a:ext cx="4237037" cy="6651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518135"/>
              </p:ext>
            </p:extLst>
          </p:nvPr>
        </p:nvGraphicFramePr>
        <p:xfrm>
          <a:off x="2547938" y="2685881"/>
          <a:ext cx="5232213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59" name="Equation" r:id="rId5" imgW="4114800" imgH="482400" progId="Equation.3">
                  <p:embed/>
                </p:oleObj>
              </mc:Choice>
              <mc:Fallback>
                <p:oleObj name="Equation" r:id="rId5" imgW="411480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7938" y="2685881"/>
                        <a:ext cx="5232213" cy="619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9512" y="4396932"/>
            <a:ext cx="4032448" cy="2140865"/>
          </a:xfrm>
          <a:prstGeom prst="rect">
            <a:avLst/>
          </a:prstGeom>
        </p:spPr>
      </p:pic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5659683"/>
              </p:ext>
            </p:extLst>
          </p:nvPr>
        </p:nvGraphicFramePr>
        <p:xfrm>
          <a:off x="298450" y="3736975"/>
          <a:ext cx="1811338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60" name="Equation" r:id="rId8" imgW="1168200" imgH="431640" progId="Equation.3">
                  <p:embed/>
                </p:oleObj>
              </mc:Choice>
              <mc:Fallback>
                <p:oleObj name="Equation" r:id="rId8" imgW="1168200" imgH="431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50" y="3736975"/>
                        <a:ext cx="1811338" cy="660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1482678"/>
              </p:ext>
            </p:extLst>
          </p:nvPr>
        </p:nvGraphicFramePr>
        <p:xfrm>
          <a:off x="5164044" y="5266073"/>
          <a:ext cx="2322513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61" name="Equation" r:id="rId10" imgW="1498320" imgH="431640" progId="Equation.3">
                  <p:embed/>
                </p:oleObj>
              </mc:Choice>
              <mc:Fallback>
                <p:oleObj name="Equation" r:id="rId10" imgW="14983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4044" y="5266073"/>
                        <a:ext cx="2322513" cy="660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667112" y="6086066"/>
            <a:ext cx="4153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 smtClean="0"/>
              <a:t>Periodikus jel spektruma fésűs</a:t>
            </a:r>
            <a:endParaRPr lang="en-US" sz="2400" b="1" dirty="0"/>
          </a:p>
        </p:txBody>
      </p:sp>
      <p:pic>
        <p:nvPicPr>
          <p:cNvPr id="16" name="Kép 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983" y="175578"/>
            <a:ext cx="1008112" cy="10081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88953" y="3651771"/>
            <a:ext cx="5029142" cy="153450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4811" y="2129402"/>
            <a:ext cx="1550925" cy="120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436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28600"/>
            <a:ext cx="8370512" cy="990600"/>
          </a:xfrm>
        </p:spPr>
        <p:txBody>
          <a:bodyPr/>
          <a:lstStyle/>
          <a:p>
            <a:r>
              <a:rPr lang="hu-HU" dirty="0" smtClean="0"/>
              <a:t>Energia és teljesítmény spektrum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22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8964488" cy="5257800"/>
          </a:xfrm>
        </p:spPr>
        <p:txBody>
          <a:bodyPr/>
          <a:lstStyle/>
          <a:p>
            <a:r>
              <a:rPr lang="hu-HU" dirty="0" smtClean="0"/>
              <a:t>Energia spektrum:</a:t>
            </a:r>
          </a:p>
          <a:p>
            <a:pPr marL="0" indent="0">
              <a:buNone/>
            </a:pPr>
            <a:r>
              <a:rPr lang="hu-HU" sz="2400" dirty="0" smtClean="0"/>
              <a:t>    Az abszolút integrálható </a:t>
            </a:r>
            <a:r>
              <a:rPr lang="hu-HU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hu-H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hu-H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hu-HU" sz="2400" dirty="0" smtClean="0"/>
              <a:t> jel teljes energiája (</a:t>
            </a:r>
            <a:r>
              <a:rPr lang="hu-HU" sz="2400" dirty="0" err="1" smtClean="0"/>
              <a:t>Parseval-tétel</a:t>
            </a:r>
            <a:r>
              <a:rPr lang="hu-HU" sz="2400" dirty="0" smtClean="0"/>
              <a:t>):</a:t>
            </a:r>
          </a:p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r>
              <a:rPr lang="hu-HU" dirty="0" smtClean="0"/>
              <a:t>Spektrális sűrűség (véletlen jelekre)</a:t>
            </a:r>
            <a:endParaRPr lang="hu-HU" dirty="0"/>
          </a:p>
          <a:p>
            <a:pPr marL="0" indent="0">
              <a:buNone/>
            </a:pPr>
            <a:r>
              <a:rPr lang="hu-HU" sz="2400" dirty="0" smtClean="0"/>
              <a:t>    A jelteljesítmény frekvencia szerinti eloszlása</a:t>
            </a:r>
          </a:p>
          <a:p>
            <a:pPr marL="0" indent="0">
              <a:buNone/>
            </a:pPr>
            <a:endParaRPr lang="hu-HU" sz="2400" dirty="0"/>
          </a:p>
          <a:p>
            <a:pPr marL="0" indent="0">
              <a:buNone/>
            </a:pPr>
            <a:endParaRPr lang="hu-HU" sz="2400" dirty="0" smtClean="0"/>
          </a:p>
          <a:p>
            <a:pPr marL="0" indent="0">
              <a:buNone/>
            </a:pPr>
            <a:r>
              <a:rPr lang="hu-HU" sz="2400" dirty="0"/>
              <a:t> </a:t>
            </a:r>
            <a:r>
              <a:rPr lang="hu-HU" sz="2400" dirty="0" smtClean="0"/>
              <a:t>   A véletlen jel átlagteljesítménye:</a:t>
            </a:r>
            <a:endParaRPr lang="en-US" sz="24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626943"/>
              </p:ext>
            </p:extLst>
          </p:nvPr>
        </p:nvGraphicFramePr>
        <p:xfrm>
          <a:off x="5180013" y="1681163"/>
          <a:ext cx="22225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9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0013" y="1681163"/>
                        <a:ext cx="222250" cy="4302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3445752"/>
              </p:ext>
            </p:extLst>
          </p:nvPr>
        </p:nvGraphicFramePr>
        <p:xfrm>
          <a:off x="184150" y="2708275"/>
          <a:ext cx="8604250" cy="126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0" name="Equation" r:id="rId5" imgW="5079960" imgH="736560" progId="Equation.3">
                  <p:embed/>
                </p:oleObj>
              </mc:Choice>
              <mc:Fallback>
                <p:oleObj name="Equation" r:id="rId5" imgW="5079960" imgH="7365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" y="2708275"/>
                        <a:ext cx="8604250" cy="12620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9079479"/>
              </p:ext>
            </p:extLst>
          </p:nvPr>
        </p:nvGraphicFramePr>
        <p:xfrm>
          <a:off x="452438" y="5099050"/>
          <a:ext cx="5727700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1" name="Equation" r:id="rId7" imgW="3251160" imgH="533160" progId="Equation.3">
                  <p:embed/>
                </p:oleObj>
              </mc:Choice>
              <mc:Fallback>
                <p:oleObj name="Equation" r:id="rId7" imgW="3251160" imgH="5331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438" y="5099050"/>
                        <a:ext cx="5727700" cy="9032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2620695"/>
              </p:ext>
            </p:extLst>
          </p:nvPr>
        </p:nvGraphicFramePr>
        <p:xfrm>
          <a:off x="4532313" y="5999163"/>
          <a:ext cx="1408112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2" name="Equation" r:id="rId9" imgW="914400" imgH="482400" progId="Equation.3">
                  <p:embed/>
                </p:oleObj>
              </mc:Choice>
              <mc:Fallback>
                <p:oleObj name="Equation" r:id="rId9" imgW="914400" imgH="4824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2313" y="5999163"/>
                        <a:ext cx="1408112" cy="7508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Kép 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983" y="175578"/>
            <a:ext cx="1008112" cy="1008112"/>
          </a:xfrm>
          <a:prstGeom prst="rect">
            <a:avLst/>
          </a:prstGeom>
        </p:spPr>
      </p:pic>
      <p:sp>
        <p:nvSpPr>
          <p:cNvPr id="14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7167120"/>
              </p:ext>
            </p:extLst>
          </p:nvPr>
        </p:nvGraphicFramePr>
        <p:xfrm>
          <a:off x="6641020" y="5300662"/>
          <a:ext cx="2427287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3" name="Equation" r:id="rId12" imgW="1396800" imgH="279360" progId="Equation.3">
                  <p:embed/>
                </p:oleObj>
              </mc:Choice>
              <mc:Fallback>
                <p:oleObj name="Equation" r:id="rId12" imgW="1396800" imgH="27936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1020" y="5300662"/>
                        <a:ext cx="2427287" cy="5000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4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7023107"/>
              </p:ext>
            </p:extLst>
          </p:nvPr>
        </p:nvGraphicFramePr>
        <p:xfrm>
          <a:off x="3316287" y="1657287"/>
          <a:ext cx="3609993" cy="4990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4" name="Equation" r:id="rId14" imgW="2070100" imgH="279400" progId="Equation.3">
                  <p:embed/>
                </p:oleObj>
              </mc:Choice>
              <mc:Fallback>
                <p:oleObj name="Equation" r:id="rId14" imgW="2070100" imgH="2794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6287" y="1657287"/>
                        <a:ext cx="3609993" cy="4990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53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Spektrum ábra példa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23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0178" name="Picture 2" descr="http://www.wi-spy.ca/img/chanalyzer31samp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4824"/>
            <a:ext cx="8617729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14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7504" y="228600"/>
            <a:ext cx="8658544" cy="9906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Some important concepts used in communications</a:t>
            </a:r>
            <a:endParaRPr lang="hu-HU" sz="3600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24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263" y="163003"/>
            <a:ext cx="1008112" cy="1008112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683568" y="20608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artalom helye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4748" y="1788840"/>
                <a:ext cx="4845283" cy="506916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600" b="1" dirty="0" smtClean="0"/>
                  <a:t>S</a:t>
                </a:r>
                <a:r>
                  <a:rPr lang="hu-HU" sz="2600" b="1" dirty="0" err="1" smtClean="0"/>
                  <a:t>ávszélesség</a:t>
                </a:r>
                <a:endParaRPr lang="hu-HU" sz="2600" b="1" dirty="0" smtClean="0"/>
              </a:p>
              <a:p>
                <a:pPr marL="0" indent="0">
                  <a:buNone/>
                </a:pPr>
                <a:r>
                  <a:rPr lang="hu-HU" sz="2400" dirty="0"/>
                  <a:t>A sávszélesség az a </a:t>
                </a:r>
                <a:r>
                  <a:rPr lang="hu-HU" sz="2400" dirty="0" smtClean="0"/>
                  <a:t>frekvencia</a:t>
                </a:r>
                <a:r>
                  <a:rPr lang="en-US" sz="2400" dirty="0" smtClean="0"/>
                  <a:t>-</a:t>
                </a:r>
                <a:r>
                  <a:rPr lang="hu-HU" sz="2400" dirty="0" smtClean="0"/>
                  <a:t>tartomány</a:t>
                </a:r>
                <a:r>
                  <a:rPr lang="hu-HU" sz="2400" dirty="0"/>
                  <a:t>, amelyben az áramkör használható, vagy az adott jel még jelentősebb torzulás nélkül átvihető. A sávszélességet </a:t>
                </a:r>
                <a:r>
                  <a:rPr lang="hu-HU" sz="2400" dirty="0" smtClean="0"/>
                  <a:t>az </a:t>
                </a:r>
                <a:r>
                  <a:rPr lang="hu-HU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hu-H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hu-HU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4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hu-HU" sz="2400" dirty="0" smtClean="0"/>
                  <a:t>különbséggel </a:t>
                </a:r>
                <a:r>
                  <a:rPr lang="hu-HU" sz="2400" dirty="0"/>
                  <a:t>definiáljuk, ahol f</a:t>
                </a:r>
                <a:r>
                  <a:rPr lang="hu-HU" sz="2400" baseline="-25000" dirty="0"/>
                  <a:t>1</a:t>
                </a:r>
                <a:r>
                  <a:rPr lang="hu-HU" sz="2400" dirty="0"/>
                  <a:t> az alsó és f</a:t>
                </a:r>
                <a:r>
                  <a:rPr lang="hu-HU" sz="2400" baseline="-25000" dirty="0"/>
                  <a:t>2</a:t>
                </a:r>
                <a:r>
                  <a:rPr lang="hu-HU" sz="2400" dirty="0"/>
                  <a:t> az ún. felső határfrekvencia. Ezekben a pontokban a jel teljesítménye a maximális érték felére (amplitúdója a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hu-HU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hu-HU" sz="2400" dirty="0" err="1"/>
                  <a:t>-ed</a:t>
                </a:r>
                <a:r>
                  <a:rPr lang="hu-HU" sz="2400" dirty="0"/>
                  <a:t> részére ) esik vissza.</a:t>
                </a:r>
              </a:p>
              <a:p>
                <a:r>
                  <a:rPr lang="hu-HU" sz="2600" b="1" dirty="0" smtClean="0"/>
                  <a:t>Alapsávi jel</a:t>
                </a:r>
                <a:endParaRPr lang="hu-HU" sz="2600" b="1" dirty="0"/>
              </a:p>
              <a:p>
                <a:pPr marL="0" indent="0">
                  <a:buNone/>
                </a:pPr>
                <a:r>
                  <a:rPr lang="en-US" sz="2400" dirty="0" smtClean="0"/>
                  <a:t>Ha   </a:t>
                </a:r>
                <a:r>
                  <a:rPr lang="hu-HU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4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hu-H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</a:t>
                </a:r>
                <a:endParaRPr lang="hu-H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hu-HU" sz="2400" b="1" dirty="0"/>
              </a:p>
              <a:p>
                <a:pPr marL="0" indent="0">
                  <a:buNone/>
                </a:pPr>
                <a:endParaRPr lang="hu-HU" sz="2400" dirty="0"/>
              </a:p>
            </p:txBody>
          </p:sp>
        </mc:Choice>
        <mc:Fallback xmlns="">
          <p:sp>
            <p:nvSpPr>
              <p:cNvPr id="8" name="Tartalom hely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4748" y="1788840"/>
                <a:ext cx="4845283" cy="5069160"/>
              </a:xfrm>
              <a:blipFill rotWithShape="0">
                <a:blip r:embed="rId3"/>
                <a:stretch>
                  <a:fillRect l="-1887" t="-1803" r="-3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églalap 6"/>
          <p:cNvSpPr/>
          <p:nvPr/>
        </p:nvSpPr>
        <p:spPr>
          <a:xfrm>
            <a:off x="6158879" y="5101669"/>
            <a:ext cx="17281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5538" name="Picture 2" descr="Image result for bandwidt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028" y="2060848"/>
            <a:ext cx="4328347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38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Beszéd </a:t>
            </a:r>
            <a:r>
              <a:rPr lang="hu-HU" dirty="0"/>
              <a:t>spektrumsűrűsége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25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  <p:graphicFrame>
        <p:nvGraphicFramePr>
          <p:cNvPr id="6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0803850"/>
              </p:ext>
            </p:extLst>
          </p:nvPr>
        </p:nvGraphicFramePr>
        <p:xfrm>
          <a:off x="1320376" y="1925638"/>
          <a:ext cx="5975350" cy="369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7" name="Visio" r:id="rId4" imgW="4636618" imgH="2866339" progId="Visio.Drawing.11">
                  <p:embed/>
                </p:oleObj>
              </mc:Choice>
              <mc:Fallback>
                <p:oleObj name="Visio" r:id="rId4" imgW="4636618" imgH="286633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376" y="1925638"/>
                        <a:ext cx="5975350" cy="369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174326" y="5713413"/>
            <a:ext cx="7273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hu-HU" sz="2400" dirty="0"/>
              <a:t>A zenei hangátvitel frekvencia igénye jóval nagyobb.</a:t>
            </a:r>
          </a:p>
        </p:txBody>
      </p:sp>
    </p:spTree>
    <p:extLst>
      <p:ext uri="{BB962C8B-B14F-4D97-AF65-F5344CB8AC3E}">
        <p14:creationId xmlns:p14="http://schemas.microsoft.com/office/powerpoint/2010/main" val="401989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9898"/>
            <a:ext cx="8153400" cy="990600"/>
          </a:xfrm>
        </p:spPr>
        <p:txBody>
          <a:bodyPr/>
          <a:lstStyle/>
          <a:p>
            <a:r>
              <a:rPr lang="hu-HU" dirty="0" smtClean="0"/>
              <a:t>Jelek időtartománybeli jellemzői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26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33400" y="2004008"/>
            <a:ext cx="5327504" cy="4495800"/>
          </a:xfrm>
        </p:spPr>
        <p:txBody>
          <a:bodyPr/>
          <a:lstStyle/>
          <a:p>
            <a:r>
              <a:rPr lang="hu-HU" dirty="0" smtClean="0"/>
              <a:t>Csúcsérték:</a:t>
            </a:r>
            <a:r>
              <a:rPr lang="en-US" dirty="0" smtClean="0"/>
              <a:t> </a:t>
            </a:r>
            <a:endParaRPr lang="hu-HU" dirty="0" smtClean="0"/>
          </a:p>
          <a:p>
            <a:pPr>
              <a:spcBef>
                <a:spcPts val="1800"/>
              </a:spcBef>
            </a:pPr>
            <a:r>
              <a:rPr lang="hu-HU" dirty="0" smtClean="0"/>
              <a:t>Csúcstól csúcsig (</a:t>
            </a:r>
            <a:r>
              <a:rPr lang="hu-HU" dirty="0" err="1" smtClean="0"/>
              <a:t>peak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peak</a:t>
            </a:r>
            <a:r>
              <a:rPr lang="hu-HU" dirty="0" smtClean="0"/>
              <a:t>):</a:t>
            </a:r>
          </a:p>
          <a:p>
            <a:pPr lvl="1"/>
            <a:endParaRPr lang="en-US" dirty="0" smtClean="0"/>
          </a:p>
          <a:p>
            <a:r>
              <a:rPr lang="hu-HU" dirty="0" smtClean="0"/>
              <a:t>Effektív érték:</a:t>
            </a:r>
          </a:p>
          <a:p>
            <a:endParaRPr lang="hu-HU" dirty="0" smtClean="0"/>
          </a:p>
          <a:p>
            <a:r>
              <a:rPr lang="hu-HU" dirty="0" smtClean="0"/>
              <a:t>Csúcstényező (</a:t>
            </a:r>
            <a:r>
              <a:rPr lang="hu-HU" dirty="0" err="1" smtClean="0"/>
              <a:t>crest</a:t>
            </a:r>
            <a:r>
              <a:rPr lang="hu-HU" dirty="0" smtClean="0"/>
              <a:t> </a:t>
            </a:r>
            <a:r>
              <a:rPr lang="hu-HU" dirty="0" err="1" smtClean="0"/>
              <a:t>factor</a:t>
            </a:r>
            <a:r>
              <a:rPr lang="hu-HU" dirty="0" smtClean="0"/>
              <a:t>):</a:t>
            </a:r>
            <a:endParaRPr lang="en-US" dirty="0"/>
          </a:p>
        </p:txBody>
      </p:sp>
      <p:pic>
        <p:nvPicPr>
          <p:cNvPr id="6" name="Kép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3182403" y="2024376"/>
          <a:ext cx="1965661" cy="501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38" name="Equation" r:id="rId4" imgW="939392" imgH="253890" progId="Equation.3">
                  <p:embed/>
                </p:oleObj>
              </mc:Choice>
              <mc:Fallback>
                <p:oleObj name="Equation" r:id="rId4" imgW="939392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2403" y="2024376"/>
                        <a:ext cx="1965661" cy="5010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5603507" y="2759403"/>
          <a:ext cx="3367099" cy="504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39" name="Equation" r:id="rId6" imgW="1536700" imgH="241300" progId="Equation.3">
                  <p:embed/>
                </p:oleObj>
              </mc:Choice>
              <mc:Fallback>
                <p:oleObj name="Equation" r:id="rId6" imgW="15367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3507" y="2759403"/>
                        <a:ext cx="3367099" cy="5040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3411538" y="3446463"/>
          <a:ext cx="2600622" cy="1047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40" name="Equation" r:id="rId8" imgW="1307880" imgH="545760" progId="Equation.3">
                  <p:embed/>
                </p:oleObj>
              </mc:Choice>
              <mc:Fallback>
                <p:oleObj name="Equation" r:id="rId8" imgW="1307880" imgH="545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1538" y="3446463"/>
                        <a:ext cx="2600622" cy="10474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/>
          </p:nvPr>
        </p:nvGraphicFramePr>
        <p:xfrm>
          <a:off x="5364088" y="4613935"/>
          <a:ext cx="1156258" cy="8671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41" name="Equation" r:id="rId10" imgW="583947" imgH="457002" progId="Equation.3">
                  <p:embed/>
                </p:oleObj>
              </mc:Choice>
              <mc:Fallback>
                <p:oleObj name="Equation" r:id="rId10" imgW="583947" imgH="4570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4613935"/>
                        <a:ext cx="1156258" cy="8671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289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7504" y="228600"/>
            <a:ext cx="8658544" cy="990600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rgbClr val="775F55"/>
                </a:solidFill>
              </a:rPr>
              <a:t>Távközlésben használt fontosabb fogalmak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27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>
          <a:xfrm>
            <a:off x="323528" y="1600199"/>
            <a:ext cx="8442520" cy="4973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 smtClean="0"/>
              <a:t>Minden olyan jelet, ami nem része az információnak, a kommunikációs összeköttetésben </a:t>
            </a:r>
            <a:r>
              <a:rPr lang="hu-HU" b="1" dirty="0"/>
              <a:t>zajnak</a:t>
            </a:r>
            <a:r>
              <a:rPr lang="hu-HU" dirty="0"/>
              <a:t> tekintünk.</a:t>
            </a:r>
            <a:endParaRPr lang="hu-HU" b="1" dirty="0" smtClean="0"/>
          </a:p>
          <a:p>
            <a:pPr>
              <a:spcBef>
                <a:spcPts val="1200"/>
              </a:spcBef>
            </a:pPr>
            <a:r>
              <a:rPr lang="en-US" b="1" dirty="0" smtClean="0"/>
              <a:t>J</a:t>
            </a:r>
            <a:r>
              <a:rPr lang="pl-PL" b="1" dirty="0" smtClean="0"/>
              <a:t>el-zaj viszony (Signal to Noise Ratio, SNR)</a:t>
            </a:r>
            <a:br>
              <a:rPr lang="pl-PL" b="1" dirty="0" smtClean="0"/>
            </a:br>
            <a:r>
              <a:rPr lang="hu-HU" dirty="0" smtClean="0"/>
              <a:t>A jel/zaj viszony a jel és a zaj átlagos teljesítményeinek hányadosa:</a:t>
            </a:r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88" y="158617"/>
            <a:ext cx="1008112" cy="1008112"/>
          </a:xfrm>
          <a:prstGeom prst="rect">
            <a:avLst/>
          </a:prstGeom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6340141"/>
              </p:ext>
            </p:extLst>
          </p:nvPr>
        </p:nvGraphicFramePr>
        <p:xfrm>
          <a:off x="1528742" y="4511098"/>
          <a:ext cx="1315066" cy="821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33" name="Equation" r:id="rId4" imgW="736600" imgH="482600" progId="Equation.3">
                  <p:embed/>
                </p:oleObj>
              </mc:Choice>
              <mc:Fallback>
                <p:oleObj name="Equation" r:id="rId4" imgW="736600" imgH="482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8742" y="4511098"/>
                        <a:ext cx="1315066" cy="8219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1982250"/>
              </p:ext>
            </p:extLst>
          </p:nvPr>
        </p:nvGraphicFramePr>
        <p:xfrm>
          <a:off x="4211960" y="4509119"/>
          <a:ext cx="2808312" cy="825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34" name="Equation" r:id="rId6" imgW="1562100" imgH="482600" progId="Equation.3">
                  <p:embed/>
                </p:oleObj>
              </mc:Choice>
              <mc:Fallback>
                <p:oleObj name="Equation" r:id="rId6" imgW="1562100" imgH="482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4509119"/>
                        <a:ext cx="2808312" cy="8259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107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153400" cy="990600"/>
          </a:xfrm>
        </p:spPr>
        <p:txBody>
          <a:bodyPr/>
          <a:lstStyle/>
          <a:p>
            <a:r>
              <a:rPr lang="hu-HU" sz="3600" dirty="0">
                <a:solidFill>
                  <a:srgbClr val="775F55"/>
                </a:solidFill>
              </a:rPr>
              <a:t>Távközlésben használt fontosabb fogalmak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07504" y="1600200"/>
            <a:ext cx="4464496" cy="4495800"/>
          </a:xfrm>
        </p:spPr>
        <p:txBody>
          <a:bodyPr/>
          <a:lstStyle/>
          <a:p>
            <a:r>
              <a:rPr lang="en-US" dirty="0" smtClean="0"/>
              <a:t>A decibel </a:t>
            </a:r>
            <a:r>
              <a:rPr lang="hu-HU" dirty="0" smtClean="0"/>
              <a:t>skála</a:t>
            </a:r>
          </a:p>
          <a:p>
            <a:pPr marL="0" indent="0">
              <a:buNone/>
            </a:pPr>
            <a:r>
              <a:rPr lang="hu-HU" sz="2400" dirty="0" smtClean="0"/>
              <a:t>Mindig két teljesítmény hányadosát fejezi ki logaritmikus egységekben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hu-HU" sz="2400" dirty="0" smtClean="0"/>
              <a:t>Logaritmikus azonosságok</a:t>
            </a:r>
            <a:r>
              <a:rPr lang="en-US" sz="2400" dirty="0" smtClean="0"/>
              <a:t>:</a:t>
            </a:r>
          </a:p>
          <a:p>
            <a:endParaRPr lang="en-US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88" y="158617"/>
            <a:ext cx="1008112" cy="10081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4912256"/>
                  </p:ext>
                </p:extLst>
              </p:nvPr>
            </p:nvGraphicFramePr>
            <p:xfrm>
              <a:off x="5004047" y="1772816"/>
              <a:ext cx="3960440" cy="48416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14374"/>
                    <a:gridCol w="244606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</a:t>
                          </a:r>
                          <a:r>
                            <a:rPr lang="en-US" baseline="-25000" dirty="0" smtClean="0"/>
                            <a:t>1</a:t>
                          </a:r>
                          <a:r>
                            <a:rPr lang="en-US" dirty="0" smtClean="0"/>
                            <a:t>/P</a:t>
                          </a:r>
                          <a:r>
                            <a:rPr lang="en-US" baseline="-25000" dirty="0" smtClean="0"/>
                            <a:t>2</a:t>
                          </a:r>
                          <a:endParaRPr lang="en-US" baseline="-25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baseline="0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b="1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baseline="0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b="1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 smtClean="0"/>
                            <a:t>1</a:t>
                          </a:r>
                          <a:r>
                            <a:rPr lang="en-US" dirty="0" smtClean="0"/>
                            <a:t>=10-9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10/8=</a:t>
                          </a:r>
                          <a:r>
                            <a:rPr lang="en-US" b="1" dirty="0" smtClean="0"/>
                            <a:t>1.25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 smtClean="0"/>
                            <a:t>2</a:t>
                          </a:r>
                          <a:r>
                            <a:rPr lang="en-US" dirty="0" smtClean="0"/>
                            <a:t>=5-3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3.16/2=</a:t>
                          </a:r>
                          <a:r>
                            <a:rPr lang="en-US" b="1" dirty="0" smtClean="0"/>
                            <a:t>1.58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baseline="0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US" b="1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baseline="0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en-US" b="1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 smtClean="0"/>
                            <a:t>4</a:t>
                          </a:r>
                          <a:r>
                            <a:rPr lang="en-US" dirty="0" smtClean="0"/>
                            <a:t>=10-6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10/4=</a:t>
                          </a:r>
                          <a:r>
                            <a:rPr lang="en-US" b="1" dirty="0" smtClean="0"/>
                            <a:t>2.5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baseline="0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r>
                            <a:rPr lang="en-US" dirty="0" smtClean="0"/>
                            <a:t>=10/2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b="0" dirty="0" smtClean="0"/>
                            <a:t>=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b="0" i="0" dirty="0" smtClean="0">
                              <a:latin typeface="+mn-lt"/>
                            </a:rPr>
                            <a:t>=</a:t>
                          </a:r>
                          <a:r>
                            <a:rPr lang="en-US" b="1" i="0" baseline="0" dirty="0" smtClean="0">
                              <a:solidFill>
                                <a:srgbClr val="FF0000"/>
                              </a:solidFill>
                              <a:latin typeface="+mn-lt"/>
                            </a:rPr>
                            <a:t>3.16</a:t>
                          </a:r>
                          <a:endParaRPr lang="en-US" b="1" i="0" baseline="0" dirty="0">
                            <a:solidFill>
                              <a:srgbClr val="FF0000"/>
                            </a:solidFill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 smtClean="0"/>
                            <a:t>6</a:t>
                          </a:r>
                          <a:r>
                            <a:rPr lang="en-US" dirty="0" smtClean="0"/>
                            <a:t>=2*3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r>
                            <a:rPr lang="en-US" baseline="30000" dirty="0" smtClean="0"/>
                            <a:t>2</a:t>
                          </a:r>
                          <a:r>
                            <a:rPr lang="en-US" dirty="0" smtClean="0"/>
                            <a:t>=</a:t>
                          </a:r>
                          <a:r>
                            <a:rPr lang="en-US" b="1" dirty="0" smtClean="0"/>
                            <a:t>4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 smtClean="0"/>
                            <a:t>7</a:t>
                          </a:r>
                          <a:r>
                            <a:rPr lang="en-US" dirty="0" smtClean="0"/>
                            <a:t>=10-3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10/2=</a:t>
                          </a:r>
                          <a:r>
                            <a:rPr lang="en-US" b="1" dirty="0" smtClean="0"/>
                            <a:t>5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 smtClean="0"/>
                            <a:t>8</a:t>
                          </a:r>
                          <a:r>
                            <a:rPr lang="en-US" dirty="0" smtClean="0"/>
                            <a:t>=5+3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3.16*2=</a:t>
                          </a:r>
                          <a:r>
                            <a:rPr lang="en-US" b="1" dirty="0" smtClean="0"/>
                            <a:t>6.32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 smtClean="0"/>
                            <a:t>9</a:t>
                          </a:r>
                          <a:r>
                            <a:rPr lang="en-US" dirty="0" smtClean="0"/>
                            <a:t>=3*3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r>
                            <a:rPr lang="en-US" baseline="30000" dirty="0" smtClean="0"/>
                            <a:t>3</a:t>
                          </a:r>
                          <a:r>
                            <a:rPr lang="en-US" dirty="0" smtClean="0"/>
                            <a:t>=</a:t>
                          </a:r>
                          <a:r>
                            <a:rPr lang="en-US" b="1" dirty="0" smtClean="0"/>
                            <a:t>8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baseline="0" dirty="0" smtClean="0">
                              <a:solidFill>
                                <a:srgbClr val="FF0000"/>
                              </a:solidFill>
                            </a:rPr>
                            <a:t>10</a:t>
                          </a:r>
                          <a:endParaRPr lang="en-US" b="1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baseline="0" dirty="0" smtClean="0">
                              <a:solidFill>
                                <a:srgbClr val="FF0000"/>
                              </a:solidFill>
                            </a:rPr>
                            <a:t>10</a:t>
                          </a:r>
                          <a:endParaRPr lang="en-US" b="1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baseline="0" dirty="0" smtClean="0">
                              <a:solidFill>
                                <a:schemeClr val="tx1"/>
                              </a:solidFill>
                            </a:rPr>
                            <a:t>-7</a:t>
                          </a:r>
                          <a:r>
                            <a:rPr lang="en-US" b="0" baseline="0" dirty="0" smtClean="0">
                              <a:solidFill>
                                <a:schemeClr val="tx1"/>
                              </a:solidFill>
                            </a:rPr>
                            <a:t>=3-10</a:t>
                          </a:r>
                          <a:endParaRPr lang="en-US" b="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baseline="0" dirty="0" smtClean="0">
                              <a:solidFill>
                                <a:schemeClr val="tx1"/>
                              </a:solidFill>
                            </a:rPr>
                            <a:t>2/10=</a:t>
                          </a:r>
                          <a:r>
                            <a:rPr lang="en-US" b="1" baseline="0" dirty="0" smtClean="0">
                              <a:solidFill>
                                <a:schemeClr val="tx1"/>
                              </a:solidFill>
                            </a:rPr>
                            <a:t>0.2</a:t>
                          </a:r>
                          <a:endParaRPr lang="en-US" b="1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4912256"/>
                  </p:ext>
                </p:extLst>
              </p:nvPr>
            </p:nvGraphicFramePr>
            <p:xfrm>
              <a:off x="5004047" y="1772816"/>
              <a:ext cx="3960440" cy="48416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14374"/>
                    <a:gridCol w="244606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</a:t>
                          </a:r>
                          <a:r>
                            <a:rPr lang="en-US" baseline="-25000" dirty="0" smtClean="0"/>
                            <a:t>1</a:t>
                          </a:r>
                          <a:r>
                            <a:rPr lang="en-US" dirty="0" smtClean="0"/>
                            <a:t>/P</a:t>
                          </a:r>
                          <a:r>
                            <a:rPr lang="en-US" baseline="-25000" dirty="0" smtClean="0"/>
                            <a:t>2</a:t>
                          </a:r>
                          <a:endParaRPr lang="en-US" baseline="-25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baseline="0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b="1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baseline="0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b="1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 smtClean="0"/>
                            <a:t>1</a:t>
                          </a:r>
                          <a:r>
                            <a:rPr lang="en-US" dirty="0" smtClean="0"/>
                            <a:t>=10-9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10/8=</a:t>
                          </a:r>
                          <a:r>
                            <a:rPr lang="en-US" b="1" dirty="0" smtClean="0"/>
                            <a:t>1.25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 smtClean="0"/>
                            <a:t>2</a:t>
                          </a:r>
                          <a:r>
                            <a:rPr lang="en-US" dirty="0" smtClean="0"/>
                            <a:t>=5-3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3.16/2=</a:t>
                          </a:r>
                          <a:r>
                            <a:rPr lang="en-US" b="1" dirty="0" smtClean="0"/>
                            <a:t>1.58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baseline="0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US" b="1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baseline="0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en-US" b="1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 smtClean="0"/>
                            <a:t>4</a:t>
                          </a:r>
                          <a:r>
                            <a:rPr lang="en-US" dirty="0" smtClean="0"/>
                            <a:t>=10-6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10/4=</a:t>
                          </a:r>
                          <a:r>
                            <a:rPr lang="en-US" b="1" dirty="0" smtClean="0"/>
                            <a:t>2.5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391605">
                    <a:tc>
                      <a:txBody>
                        <a:bodyPr/>
                        <a:lstStyle/>
                        <a:p>
                          <a:r>
                            <a:rPr lang="en-US" b="1" baseline="0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r>
                            <a:rPr lang="en-US" dirty="0" smtClean="0"/>
                            <a:t>=10/2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62189" t="-579688" r="-995" b="-59375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 smtClean="0"/>
                            <a:t>6</a:t>
                          </a:r>
                          <a:r>
                            <a:rPr lang="en-US" dirty="0" smtClean="0"/>
                            <a:t>=2*3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r>
                            <a:rPr lang="en-US" baseline="30000" dirty="0" smtClean="0"/>
                            <a:t>2</a:t>
                          </a:r>
                          <a:r>
                            <a:rPr lang="en-US" dirty="0" smtClean="0"/>
                            <a:t>=</a:t>
                          </a:r>
                          <a:r>
                            <a:rPr lang="en-US" b="1" dirty="0" smtClean="0"/>
                            <a:t>4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 smtClean="0"/>
                            <a:t>7</a:t>
                          </a:r>
                          <a:r>
                            <a:rPr lang="en-US" dirty="0" smtClean="0"/>
                            <a:t>=10-3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10/2=</a:t>
                          </a:r>
                          <a:r>
                            <a:rPr lang="en-US" b="1" dirty="0" smtClean="0"/>
                            <a:t>5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 smtClean="0"/>
                            <a:t>8</a:t>
                          </a:r>
                          <a:r>
                            <a:rPr lang="en-US" dirty="0" smtClean="0"/>
                            <a:t>=5+3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3.16*2=</a:t>
                          </a:r>
                          <a:r>
                            <a:rPr lang="en-US" b="1" dirty="0" smtClean="0"/>
                            <a:t>6.32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 smtClean="0"/>
                            <a:t>9</a:t>
                          </a:r>
                          <a:r>
                            <a:rPr lang="en-US" dirty="0" smtClean="0"/>
                            <a:t>=3*3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r>
                            <a:rPr lang="en-US" baseline="30000" dirty="0" smtClean="0"/>
                            <a:t>3</a:t>
                          </a:r>
                          <a:r>
                            <a:rPr lang="en-US" dirty="0" smtClean="0"/>
                            <a:t>=</a:t>
                          </a:r>
                          <a:r>
                            <a:rPr lang="en-US" b="1" dirty="0" smtClean="0"/>
                            <a:t>8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baseline="0" dirty="0" smtClean="0">
                              <a:solidFill>
                                <a:srgbClr val="FF0000"/>
                              </a:solidFill>
                            </a:rPr>
                            <a:t>10</a:t>
                          </a:r>
                          <a:endParaRPr lang="en-US" b="1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baseline="0" dirty="0" smtClean="0">
                              <a:solidFill>
                                <a:srgbClr val="FF0000"/>
                              </a:solidFill>
                            </a:rPr>
                            <a:t>10</a:t>
                          </a:r>
                          <a:endParaRPr lang="en-US" b="1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baseline="0" dirty="0" smtClean="0">
                              <a:solidFill>
                                <a:schemeClr val="tx1"/>
                              </a:solidFill>
                            </a:rPr>
                            <a:t>-7</a:t>
                          </a:r>
                          <a:r>
                            <a:rPr lang="en-US" b="0" baseline="0" dirty="0" smtClean="0">
                              <a:solidFill>
                                <a:schemeClr val="tx1"/>
                              </a:solidFill>
                            </a:rPr>
                            <a:t>=3-10</a:t>
                          </a:r>
                          <a:endParaRPr lang="en-US" b="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baseline="0" dirty="0" smtClean="0">
                              <a:solidFill>
                                <a:schemeClr val="tx1"/>
                              </a:solidFill>
                            </a:rPr>
                            <a:t>2/10=</a:t>
                          </a:r>
                          <a:r>
                            <a:rPr lang="en-US" b="1" baseline="0" dirty="0" smtClean="0">
                              <a:solidFill>
                                <a:schemeClr val="tx1"/>
                              </a:solidFill>
                            </a:rPr>
                            <a:t>0.2</a:t>
                          </a:r>
                          <a:endParaRPr lang="en-US" b="1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1115616" y="2996952"/>
          <a:ext cx="1831817" cy="748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92" name="Equation" r:id="rId5" imgW="1079032" imgH="444307" progId="Equation.3">
                  <p:embed/>
                </p:oleObj>
              </mc:Choice>
              <mc:Fallback>
                <p:oleObj name="Equation" r:id="rId5" imgW="1079032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2996952"/>
                        <a:ext cx="1831817" cy="7486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971599" y="4437112"/>
          <a:ext cx="2662368" cy="356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93" name="Equation" r:id="rId7" imgW="1473200" imgH="203200" progId="Equation.3">
                  <p:embed/>
                </p:oleObj>
              </mc:Choice>
              <mc:Fallback>
                <p:oleObj name="Equation" r:id="rId7" imgW="14732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99" y="4437112"/>
                        <a:ext cx="2662368" cy="3561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/>
          </p:nvPr>
        </p:nvGraphicFramePr>
        <p:xfrm>
          <a:off x="971600" y="4960150"/>
          <a:ext cx="2455860" cy="3644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94" name="Equation" r:id="rId9" imgW="1447172" imgH="215806" progId="Equation.3">
                  <p:embed/>
                </p:oleObj>
              </mc:Choice>
              <mc:Fallback>
                <p:oleObj name="Equation" r:id="rId9" imgW="1447172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4960150"/>
                        <a:ext cx="2455860" cy="3644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/>
          </p:nvPr>
        </p:nvGraphicFramePr>
        <p:xfrm>
          <a:off x="185738" y="5424488"/>
          <a:ext cx="18605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95" name="Equation" r:id="rId11" imgW="1041120" imgH="228600" progId="Equation.3">
                  <p:embed/>
                </p:oleObj>
              </mc:Choice>
              <mc:Fallback>
                <p:oleObj name="Equation" r:id="rId11" imgW="10411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8" y="5424488"/>
                        <a:ext cx="1860550" cy="4000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953432" y="5924818"/>
          <a:ext cx="1818368" cy="677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96" name="Equation" r:id="rId13" imgW="1028254" imgH="393529" progId="Equation.3">
                  <p:embed/>
                </p:oleObj>
              </mc:Choice>
              <mc:Fallback>
                <p:oleObj name="Equation" r:id="rId13" imgW="1028254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3432" y="5924818"/>
                        <a:ext cx="1818368" cy="6777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/>
          </p:nvPr>
        </p:nvGraphicFramePr>
        <p:xfrm>
          <a:off x="2453529" y="5455016"/>
          <a:ext cx="1947862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97" name="Equation" r:id="rId15" imgW="1091880" imgH="215640" progId="Equation.3">
                  <p:embed/>
                </p:oleObj>
              </mc:Choice>
              <mc:Fallback>
                <p:oleObj name="Equation" r:id="rId15" imgW="1091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3529" y="5455016"/>
                        <a:ext cx="1947862" cy="377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245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28600"/>
            <a:ext cx="8514528" cy="990600"/>
          </a:xfrm>
        </p:spPr>
        <p:txBody>
          <a:bodyPr/>
          <a:lstStyle/>
          <a:p>
            <a:r>
              <a:rPr lang="hu-HU" sz="3600" dirty="0">
                <a:solidFill>
                  <a:srgbClr val="775F55"/>
                </a:solidFill>
              </a:rPr>
              <a:t>Távközlésben használt fontosabb fogalmak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29</a:t>
            </a:fld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557249200"/>
              </p:ext>
            </p:extLst>
          </p:nvPr>
        </p:nvGraphicFramePr>
        <p:xfrm>
          <a:off x="221824" y="2202567"/>
          <a:ext cx="8791166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6384"/>
                <a:gridCol w="1547743"/>
                <a:gridCol w="2268681"/>
                <a:gridCol w="15183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noProof="0" dirty="0" smtClean="0"/>
                        <a:t>Megnevez</a:t>
                      </a:r>
                      <a:r>
                        <a:rPr lang="hu-HU" dirty="0" smtClean="0"/>
                        <a:t>és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Mértékegység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Definíció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Ref.</a:t>
                      </a:r>
                      <a:r>
                        <a:rPr lang="en-US" baseline="0" dirty="0" smtClean="0"/>
                        <a:t> </a:t>
                      </a:r>
                      <a:r>
                        <a:rPr lang="hu-HU" baseline="0" dirty="0" smtClean="0"/>
                        <a:t>szint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Teljesítménye</a:t>
                      </a:r>
                      <a:r>
                        <a:rPr lang="hu-HU" baseline="0" dirty="0" smtClean="0"/>
                        <a:t>rősítés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10·log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10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hu-HU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hu-HU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Feszültségerősítés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20·log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10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hu-HU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hu-HU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Csillapítás (teljesítmény)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aseline="0" dirty="0" smtClean="0"/>
                        <a:t>dB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10·log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10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hu-HU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hu-HU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Csillapítás (feszültség)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aseline="0" dirty="0" smtClean="0"/>
                        <a:t>dB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20·log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10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hu-HU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hu-HU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Hangnyomás</a:t>
                      </a:r>
                      <a:r>
                        <a:rPr lang="hu-HU" baseline="0" dirty="0" smtClean="0"/>
                        <a:t>-szint (SPL)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dB</a:t>
                      </a:r>
                      <a:r>
                        <a:rPr lang="en-US" baseline="-25000" dirty="0" err="1" smtClean="0"/>
                        <a:t>SPL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20·log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10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i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baseline="-25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r>
                        <a:rPr lang="el-G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μ</a:t>
                      </a: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Hangintenzitás-szint</a:t>
                      </a:r>
                      <a:r>
                        <a:rPr lang="hu-HU" baseline="0" dirty="0" smtClean="0"/>
                        <a:t> (SIL)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dB</a:t>
                      </a:r>
                      <a:r>
                        <a:rPr lang="en-US" baseline="-25000" dirty="0" err="1" smtClean="0"/>
                        <a:t>SIL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10·log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10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i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baseline="-25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1pW/m</a:t>
                      </a:r>
                      <a:r>
                        <a:rPr lang="en-US" baseline="30000" dirty="0" smtClean="0"/>
                        <a:t>2</a:t>
                      </a:r>
                      <a:endParaRPr lang="en-US" baseline="30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Elektromos teljesítményszint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dBm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10·log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10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i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baseline="-25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1mW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Elektromos teljesítményszint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dBW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10·log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10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i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baseline="-25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Elektromos feszültségszint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dBV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20·log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10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i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baseline="-25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 smtClean="0"/>
                        <a:t>Effektív</a:t>
                      </a:r>
                      <a:r>
                        <a:rPr lang="hu-HU" baseline="0" dirty="0" smtClean="0"/>
                        <a:t> </a:t>
                      </a:r>
                      <a:r>
                        <a:rPr kumimoji="0" lang="hu-H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elektromos feszültségszint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hu-HU" dirty="0" smtClean="0"/>
                        <a:t>(</a:t>
                      </a:r>
                      <a:r>
                        <a:rPr lang="en-US" dirty="0" smtClean="0"/>
                        <a:t>600</a:t>
                      </a:r>
                      <a:r>
                        <a:rPr lang="el-G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Ω</a:t>
                      </a:r>
                      <a:r>
                        <a:rPr lang="hu-HU" baseline="0" dirty="0" smtClean="0">
                          <a:latin typeface="+mn-lt"/>
                          <a:ea typeface="Cambria Math" panose="02040503050406030204" pitchFamily="18" charset="0"/>
                        </a:rPr>
                        <a:t> terhelésnél azonos </a:t>
                      </a:r>
                      <a:r>
                        <a:rPr lang="en-US" baseline="0" smtClean="0">
                          <a:latin typeface="+mn-lt"/>
                          <a:ea typeface="Cambria Math" panose="02040503050406030204" pitchFamily="18" charset="0"/>
                        </a:rPr>
                        <a:t>mint</a:t>
                      </a:r>
                      <a:r>
                        <a:rPr lang="hu-HU" baseline="0" smtClean="0">
                          <a:latin typeface="+mn-lt"/>
                          <a:ea typeface="Cambria Math" panose="02040503050406030204" pitchFamily="18" charset="0"/>
                        </a:rPr>
                        <a:t>dBm</a:t>
                      </a:r>
                      <a:r>
                        <a:rPr lang="hu-HU" baseline="0" dirty="0" smtClean="0">
                          <a:latin typeface="+mn-lt"/>
                          <a:ea typeface="Cambria Math" panose="02040503050406030204" pitchFamily="18" charset="0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dBu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20·log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10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i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baseline="-25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0.775V</a:t>
                      </a:r>
                      <a:r>
                        <a:rPr lang="en-US" baseline="-25000" dirty="0" smtClean="0"/>
                        <a:t>RMS</a:t>
                      </a:r>
                      <a:endParaRPr lang="en-US" baseline="-25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Kép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88" y="158617"/>
            <a:ext cx="1008112" cy="10081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3400" y="1628800"/>
            <a:ext cx="8287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 smtClean="0">
                <a:solidFill>
                  <a:prstClr val="black"/>
                </a:solidFill>
              </a:rPr>
              <a:t>A távközlésben használt néhány fontosabb logaritmikus mennyiség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1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28600"/>
            <a:ext cx="8370512" cy="990600"/>
          </a:xfrm>
        </p:spPr>
        <p:txBody>
          <a:bodyPr/>
          <a:lstStyle/>
          <a:p>
            <a:r>
              <a:rPr lang="hu-HU" dirty="0" smtClean="0"/>
              <a:t>Lineáris rendszerek tulajdonságai</a:t>
            </a:r>
            <a:endParaRPr lang="hu-H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79512" y="1600200"/>
            <a:ext cx="8586536" cy="4495800"/>
          </a:xfrm>
        </p:spPr>
        <p:txBody>
          <a:bodyPr/>
          <a:lstStyle/>
          <a:p>
            <a:r>
              <a:rPr lang="hu-HU" dirty="0" smtClean="0"/>
              <a:t>Linearitás:</a:t>
            </a:r>
            <a:br>
              <a:rPr lang="hu-HU" dirty="0" smtClean="0"/>
            </a:b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/>
            </a:r>
            <a:br>
              <a:rPr lang="hu-HU" dirty="0" smtClean="0"/>
            </a:br>
            <a:endParaRPr lang="hu-HU" dirty="0" smtClean="0"/>
          </a:p>
          <a:p>
            <a:r>
              <a:rPr lang="hu-HU" dirty="0" smtClean="0"/>
              <a:t>Lineáris rendszerek sajátfüggvényei:</a:t>
            </a:r>
            <a:endParaRPr lang="hu-HU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6165850" y="6364288"/>
          <a:ext cx="2636838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97" name="Equation" r:id="rId3" imgW="1536480" imgH="203040" progId="Equation.3">
                  <p:embed/>
                </p:oleObj>
              </mc:Choice>
              <mc:Fallback>
                <p:oleObj name="Equation" r:id="rId3" imgW="15364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5850" y="6364288"/>
                        <a:ext cx="2636838" cy="3444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Kép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983" y="175578"/>
            <a:ext cx="1008112" cy="10081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5736" y="4942545"/>
            <a:ext cx="6120680" cy="119330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9454" y="1677144"/>
            <a:ext cx="5103021" cy="115876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03647" y="2966612"/>
            <a:ext cx="7134634" cy="116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50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Fourier transzformáció fajtái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A jel típusa alapján megkülönböztetünk: </a:t>
            </a:r>
          </a:p>
          <a:p>
            <a:r>
              <a:rPr lang="hu-HU" dirty="0" smtClean="0"/>
              <a:t>Folytonos és periodikus: </a:t>
            </a:r>
            <a:r>
              <a:rPr lang="hu-HU" u="sng" dirty="0" smtClean="0"/>
              <a:t>Fourier-sor</a:t>
            </a:r>
          </a:p>
          <a:p>
            <a:r>
              <a:rPr lang="hu-HU" dirty="0" smtClean="0"/>
              <a:t>Folytonos és nem periodikus: </a:t>
            </a:r>
            <a:r>
              <a:rPr lang="hu-HU" u="sng" dirty="0" smtClean="0"/>
              <a:t>Fourier-transzformáció </a:t>
            </a:r>
            <a:r>
              <a:rPr lang="hu-HU" dirty="0" smtClean="0"/>
              <a:t>vagy </a:t>
            </a:r>
            <a:r>
              <a:rPr lang="hu-HU" u="sng" dirty="0" smtClean="0"/>
              <a:t>Fourier-integrál</a:t>
            </a:r>
            <a:endParaRPr lang="hu-HU" dirty="0" smtClean="0"/>
          </a:p>
          <a:p>
            <a:r>
              <a:rPr lang="hu-HU" dirty="0" smtClean="0"/>
              <a:t>Diszkrét és periodikus: </a:t>
            </a:r>
            <a:r>
              <a:rPr lang="hu-HU" u="sng" dirty="0" smtClean="0"/>
              <a:t>Diszkrét jel Fourier sorfejtése</a:t>
            </a:r>
          </a:p>
          <a:p>
            <a:r>
              <a:rPr lang="hu-HU" dirty="0" smtClean="0"/>
              <a:t>Diszkrét és nem periodikus: </a:t>
            </a:r>
            <a:r>
              <a:rPr lang="hu-HU" u="sng" dirty="0"/>
              <a:t>Diszkrét </a:t>
            </a:r>
            <a:r>
              <a:rPr lang="hu-HU" u="sng" dirty="0" err="1" smtClean="0"/>
              <a:t>Fourier-transz-formáció</a:t>
            </a:r>
            <a:r>
              <a:rPr lang="hu-HU" u="sng" dirty="0" smtClean="0"/>
              <a:t> (DFT)</a:t>
            </a:r>
            <a:r>
              <a:rPr lang="hu-HU" dirty="0" smtClean="0"/>
              <a:t> vagy </a:t>
            </a:r>
            <a:r>
              <a:rPr lang="hu-HU" u="sng" dirty="0" err="1" smtClean="0"/>
              <a:t>z-transzformáció</a:t>
            </a:r>
            <a:endParaRPr lang="hu-HU" u="sng" dirty="0"/>
          </a:p>
          <a:p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28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Fourier sorfejtés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>
          <a:xfrm>
            <a:off x="323528" y="1772816"/>
            <a:ext cx="8442520" cy="4495800"/>
          </a:xfrm>
        </p:spPr>
        <p:txBody>
          <a:bodyPr>
            <a:normAutofit/>
          </a:bodyPr>
          <a:lstStyle/>
          <a:p>
            <a:r>
              <a:rPr lang="hu-HU" dirty="0" smtClean="0"/>
              <a:t>Periodikus, folytonos jelekre alkalmazhatjuk;</a:t>
            </a:r>
          </a:p>
          <a:p>
            <a:r>
              <a:rPr lang="hu-HU" dirty="0" smtClean="0"/>
              <a:t>Periodikus jelek spektruma harmonikusakat tartalmaz a spektrumkép vonalas;</a:t>
            </a:r>
          </a:p>
          <a:p>
            <a:pPr lvl="0">
              <a:buClr>
                <a:srgbClr val="DD8047"/>
              </a:buClr>
            </a:pPr>
            <a:r>
              <a:rPr lang="hu-HU" dirty="0" smtClean="0"/>
              <a:t>Az </a:t>
            </a:r>
            <a:r>
              <a:rPr lang="hu-HU" dirty="0" err="1" smtClean="0"/>
              <a:t>alapharmonikus</a:t>
            </a:r>
            <a:r>
              <a:rPr lang="hu-HU" dirty="0" smtClean="0"/>
              <a:t> (</a:t>
            </a:r>
            <a:r>
              <a:rPr lang="hu-HU" sz="26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hu-HU" sz="26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hu-HU" dirty="0" smtClean="0"/>
              <a:t>) a periodikus jel periódus idejének </a:t>
            </a:r>
            <a:r>
              <a:rPr lang="hu-HU" dirty="0" err="1" smtClean="0"/>
              <a:t>reciproka</a:t>
            </a:r>
            <a:r>
              <a:rPr lang="hu-HU" dirty="0" smtClean="0"/>
              <a:t>:  </a:t>
            </a:r>
            <a:r>
              <a:rPr lang="hu-HU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hu-HU" sz="2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hu-HU" sz="2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=1/</a:t>
            </a:r>
            <a:r>
              <a:rPr lang="hu-HU" sz="26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hu-HU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 smtClean="0"/>
              <a:t>A spektrum csak az </a:t>
            </a:r>
            <a:r>
              <a:rPr lang="hu-HU" dirty="0" err="1" smtClean="0"/>
              <a:t>alapharmonikust</a:t>
            </a:r>
            <a:r>
              <a:rPr lang="hu-HU" dirty="0" smtClean="0"/>
              <a:t> és annak egész számú többszöröseinek megfelelő frekvenciákat (felharmonikusait) tartalmazza: </a:t>
            </a:r>
            <a:r>
              <a:rPr lang="hu-HU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hu-HU" sz="2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hu-H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sz="2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hu-HU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hu-HU" sz="2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hu-H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3</a:t>
            </a:r>
            <a:r>
              <a:rPr lang="hu-HU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hu-HU" sz="2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hu-H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dirty="0" smtClean="0"/>
              <a:t> …</a:t>
            </a:r>
            <a:endParaRPr lang="hu-HU" baseline="-25000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45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Ortogonalitási</a:t>
            </a:r>
            <a:r>
              <a:rPr lang="hu-HU" dirty="0" smtClean="0"/>
              <a:t> relációk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6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96239" y="6021287"/>
            <a:ext cx="8586536" cy="5269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  <p:sp>
        <p:nvSpPr>
          <p:cNvPr id="5" name="Rectangle 20"/>
          <p:cNvSpPr>
            <a:spLocks noChangeArrowheads="1"/>
          </p:cNvSpPr>
          <p:nvPr/>
        </p:nvSpPr>
        <p:spPr bwMode="auto">
          <a:xfrm>
            <a:off x="17507" y="17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2853893"/>
              </p:ext>
            </p:extLst>
          </p:nvPr>
        </p:nvGraphicFramePr>
        <p:xfrm>
          <a:off x="415925" y="1766888"/>
          <a:ext cx="8162925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008" name="Equation" r:id="rId4" imgW="4965480" imgH="482400" progId="Equation.3">
                  <p:embed/>
                </p:oleObj>
              </mc:Choice>
              <mc:Fallback>
                <p:oleObj name="Equation" r:id="rId4" imgW="49654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925" y="1766888"/>
                        <a:ext cx="8162925" cy="7985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7068195"/>
              </p:ext>
            </p:extLst>
          </p:nvPr>
        </p:nvGraphicFramePr>
        <p:xfrm>
          <a:off x="416618" y="2802842"/>
          <a:ext cx="8161542" cy="803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009" name="Equation" r:id="rId6" imgW="4914720" imgH="482400" progId="Equation.3">
                  <p:embed/>
                </p:oleObj>
              </mc:Choice>
              <mc:Fallback>
                <p:oleObj name="Equation" r:id="rId6" imgW="49147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618" y="2802842"/>
                        <a:ext cx="8161542" cy="8038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4"/>
          <p:cNvSpPr>
            <a:spLocks noChangeArrowheads="1"/>
          </p:cNvSpPr>
          <p:nvPr/>
        </p:nvSpPr>
        <p:spPr bwMode="auto">
          <a:xfrm>
            <a:off x="24315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4088903"/>
              </p:ext>
            </p:extLst>
          </p:nvPr>
        </p:nvGraphicFramePr>
        <p:xfrm>
          <a:off x="409355" y="3836830"/>
          <a:ext cx="6754934" cy="8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010" name="Equation" r:id="rId8" imgW="4051080" imgH="482400" progId="Equation.3">
                  <p:embed/>
                </p:oleObj>
              </mc:Choice>
              <mc:Fallback>
                <p:oleObj name="Equation" r:id="rId8" imgW="40510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355" y="3836830"/>
                        <a:ext cx="6754934" cy="8095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1099740"/>
              </p:ext>
            </p:extLst>
          </p:nvPr>
        </p:nvGraphicFramePr>
        <p:xfrm>
          <a:off x="416617" y="5071766"/>
          <a:ext cx="4515423" cy="836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011" name="Equation" r:id="rId10" imgW="2616120" imgH="482400" progId="Equation.3">
                  <p:embed/>
                </p:oleObj>
              </mc:Choice>
              <mc:Fallback>
                <p:oleObj name="Equation" r:id="rId10" imgW="26161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617" y="5071766"/>
                        <a:ext cx="4515423" cy="8363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9911511"/>
              </p:ext>
            </p:extLst>
          </p:nvPr>
        </p:nvGraphicFramePr>
        <p:xfrm>
          <a:off x="6804248" y="5255989"/>
          <a:ext cx="1354754" cy="4278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012" name="Equation" r:id="rId12" imgW="711200" imgH="228600" progId="Equation.3">
                  <p:embed/>
                </p:oleObj>
              </mc:Choice>
              <mc:Fallback>
                <p:oleObj name="Equation" r:id="rId12" imgW="711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248" y="5255989"/>
                        <a:ext cx="1354754" cy="427817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790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Fourier </a:t>
            </a:r>
            <a:r>
              <a:rPr lang="hu-HU" dirty="0" smtClean="0"/>
              <a:t>sorfejté</a:t>
            </a:r>
            <a:r>
              <a:rPr lang="en-US" dirty="0" smtClean="0"/>
              <a:t>s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51520" y="1719263"/>
            <a:ext cx="8514528" cy="494982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DD8047"/>
              </a:buClr>
              <a:buNone/>
            </a:pPr>
            <a:r>
              <a:rPr lang="hu-HU" sz="24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hu-HU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sz="24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hu-HU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hu-HU" sz="2600" dirty="0" smtClean="0">
                <a:solidFill>
                  <a:prstClr val="black"/>
                </a:solidFill>
              </a:rPr>
              <a:t> folytonos</a:t>
            </a:r>
            <a:r>
              <a:rPr lang="en-US" sz="2600" dirty="0" smtClean="0">
                <a:solidFill>
                  <a:prstClr val="black"/>
                </a:solidFill>
              </a:rPr>
              <a:t> </a:t>
            </a:r>
            <a:r>
              <a:rPr lang="hu-HU" sz="2600" dirty="0" smtClean="0">
                <a:solidFill>
                  <a:prstClr val="black"/>
                </a:solidFill>
              </a:rPr>
              <a:t>é</a:t>
            </a:r>
            <a:r>
              <a:rPr lang="en-US" sz="2600" dirty="0" smtClean="0">
                <a:solidFill>
                  <a:prstClr val="black"/>
                </a:solidFill>
              </a:rPr>
              <a:t>s</a:t>
            </a:r>
            <a:r>
              <a:rPr lang="hu-HU" sz="2600" dirty="0" smtClean="0">
                <a:solidFill>
                  <a:prstClr val="black"/>
                </a:solidFill>
              </a:rPr>
              <a:t> </a:t>
            </a:r>
            <a:r>
              <a:rPr lang="hu-HU" sz="24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hu-HU" sz="2600" i="1" dirty="0" smtClean="0">
                <a:solidFill>
                  <a:prstClr val="black"/>
                </a:solidFill>
              </a:rPr>
              <a:t>-re (</a:t>
            </a:r>
            <a:r>
              <a:rPr lang="hu-HU" sz="24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/</a:t>
            </a:r>
            <a:r>
              <a:rPr lang="el-GR" sz="24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ω</a:t>
            </a:r>
            <a:r>
              <a:rPr lang="en-US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hu-HU" sz="2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hu-HU" sz="2600" dirty="0" smtClean="0">
                <a:solidFill>
                  <a:prstClr val="black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periodikus </a:t>
            </a:r>
            <a:r>
              <a:rPr lang="hu-HU" sz="2600" dirty="0">
                <a:solidFill>
                  <a:prstClr val="black"/>
                </a:solidFill>
              </a:rPr>
              <a:t>(</a:t>
            </a:r>
            <a:r>
              <a:rPr lang="hu-HU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hu-HU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hu-HU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hu-HU" sz="2600" dirty="0" smtClean="0">
                <a:solidFill>
                  <a:prstClr val="black"/>
                </a:solidFill>
              </a:rPr>
              <a:t>) jel</a:t>
            </a:r>
          </a:p>
          <a:p>
            <a:pPr>
              <a:spcBef>
                <a:spcPts val="1800"/>
              </a:spcBef>
              <a:buClr>
                <a:srgbClr val="DD8047"/>
              </a:buClr>
              <a:buFont typeface="Wingdings" pitchFamily="2" charset="2"/>
              <a:buNone/>
            </a:pPr>
            <a:r>
              <a:rPr lang="hu-HU" sz="2600" dirty="0" smtClean="0">
                <a:solidFill>
                  <a:prstClr val="black"/>
                </a:solidFill>
              </a:rPr>
              <a:t>					</a:t>
            </a:r>
            <a:r>
              <a:rPr lang="en-US" sz="2600" dirty="0" smtClean="0">
                <a:solidFill>
                  <a:prstClr val="black"/>
                </a:solidFill>
              </a:rPr>
              <a:t>                    </a:t>
            </a:r>
            <a:r>
              <a:rPr lang="hu-HU" sz="2600" dirty="0" smtClean="0">
                <a:solidFill>
                  <a:prstClr val="black"/>
                </a:solidFill>
              </a:rPr>
              <a:t>                 ahol</a:t>
            </a:r>
          </a:p>
          <a:p>
            <a:pPr>
              <a:spcBef>
                <a:spcPts val="0"/>
              </a:spcBef>
              <a:buClr>
                <a:srgbClr val="DD8047"/>
              </a:buClr>
              <a:buFont typeface="Wingdings" pitchFamily="2" charset="2"/>
              <a:buNone/>
            </a:pPr>
            <a:r>
              <a:rPr lang="en-US" sz="2600" dirty="0" smtClean="0">
                <a:solidFill>
                  <a:prstClr val="black"/>
                </a:solidFill>
              </a:rPr>
              <a:t>                                                        </a:t>
            </a:r>
            <a:endParaRPr lang="hu-HU" sz="2600" dirty="0" smtClean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  <a:buClr>
                <a:srgbClr val="DD8047"/>
              </a:buClr>
              <a:buFont typeface="Wingdings" pitchFamily="2" charset="2"/>
              <a:buNone/>
            </a:pPr>
            <a:r>
              <a:rPr lang="hu-HU" sz="2600" b="1" dirty="0" smtClean="0">
                <a:solidFill>
                  <a:prstClr val="black"/>
                </a:solidFill>
              </a:rPr>
              <a:t>                   </a:t>
            </a:r>
          </a:p>
          <a:p>
            <a:pPr>
              <a:spcBef>
                <a:spcPts val="0"/>
              </a:spcBef>
              <a:buClr>
                <a:srgbClr val="DD8047"/>
              </a:buClr>
              <a:buFont typeface="Wingdings" pitchFamily="2" charset="2"/>
              <a:buNone/>
            </a:pPr>
            <a:endParaRPr lang="hu-HU" sz="2600" dirty="0" smtClean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  <a:buClr>
                <a:srgbClr val="DD8047"/>
              </a:buClr>
              <a:buFont typeface="Wingdings" pitchFamily="2" charset="2"/>
              <a:buNone/>
            </a:pPr>
            <a:endParaRPr lang="hu-HU" sz="2600" dirty="0" smtClean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  <a:buClr>
                <a:srgbClr val="DD8047"/>
              </a:buClr>
              <a:buFont typeface="Wingdings" pitchFamily="2" charset="2"/>
              <a:buNone/>
            </a:pPr>
            <a:r>
              <a:rPr lang="hu-HU" sz="2600" dirty="0" smtClean="0">
                <a:solidFill>
                  <a:prstClr val="black"/>
                </a:solidFill>
              </a:rPr>
              <a:t>Felhasználva, hogy                                         </a:t>
            </a:r>
          </a:p>
          <a:p>
            <a:pPr>
              <a:spcBef>
                <a:spcPts val="0"/>
              </a:spcBef>
              <a:buClr>
                <a:srgbClr val="DD8047"/>
              </a:buClr>
              <a:buFont typeface="Wingdings" pitchFamily="2" charset="2"/>
              <a:buNone/>
            </a:pPr>
            <a:r>
              <a:rPr lang="hu-HU" sz="2600" dirty="0" smtClean="0">
                <a:solidFill>
                  <a:prstClr val="black"/>
                </a:solidFill>
              </a:rPr>
              <a:t> </a:t>
            </a:r>
          </a:p>
          <a:p>
            <a:pPr>
              <a:spcBef>
                <a:spcPts val="0"/>
              </a:spcBef>
              <a:buClr>
                <a:srgbClr val="DD8047"/>
              </a:buClr>
              <a:buFont typeface="Wingdings" pitchFamily="2" charset="2"/>
              <a:buNone/>
            </a:pPr>
            <a:r>
              <a:rPr lang="en-US" sz="2600" dirty="0" smtClean="0">
                <a:solidFill>
                  <a:prstClr val="black"/>
                </a:solidFill>
              </a:rPr>
              <a:t>                       </a:t>
            </a:r>
            <a:endParaRPr lang="hu-HU" sz="2600" dirty="0" smtClean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  <a:buClr>
                <a:srgbClr val="DD8047"/>
              </a:buClr>
              <a:buFont typeface="Wingdings" pitchFamily="2" charset="2"/>
              <a:buNone/>
            </a:pPr>
            <a:endParaRPr lang="hu-HU" sz="2600" dirty="0" smtClean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  <a:buClr>
                <a:srgbClr val="DD8047"/>
              </a:buClr>
              <a:buFont typeface="Wingdings" pitchFamily="2" charset="2"/>
              <a:buNone/>
            </a:pPr>
            <a:r>
              <a:rPr lang="hu-HU" sz="2600" dirty="0" smtClean="0">
                <a:solidFill>
                  <a:prstClr val="black"/>
                </a:solidFill>
              </a:rPr>
              <a:t>    ahol                         és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7209057"/>
              </p:ext>
            </p:extLst>
          </p:nvPr>
        </p:nvGraphicFramePr>
        <p:xfrm>
          <a:off x="1660525" y="2190750"/>
          <a:ext cx="4929188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21" name="Equation" r:id="rId4" imgW="2654280" imgH="431640" progId="Equation.3">
                  <p:embed/>
                </p:oleObj>
              </mc:Choice>
              <mc:Fallback>
                <p:oleObj name="Equation" r:id="rId4" imgW="26542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0525" y="2190750"/>
                        <a:ext cx="4929188" cy="79533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207931"/>
              </p:ext>
            </p:extLst>
          </p:nvPr>
        </p:nvGraphicFramePr>
        <p:xfrm>
          <a:off x="597694" y="3038014"/>
          <a:ext cx="177482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22" name="Equation" r:id="rId6" imgW="965160" imgH="482400" progId="Equation.3">
                  <p:embed/>
                </p:oleObj>
              </mc:Choice>
              <mc:Fallback>
                <p:oleObj name="Equation" r:id="rId6" imgW="9651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694" y="3038014"/>
                        <a:ext cx="1774825" cy="889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9593873"/>
              </p:ext>
            </p:extLst>
          </p:nvPr>
        </p:nvGraphicFramePr>
        <p:xfrm>
          <a:off x="2493426" y="3051278"/>
          <a:ext cx="3025775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23" name="Equation" r:id="rId8" imgW="1676160" imgH="482400" progId="Equation.3">
                  <p:embed/>
                </p:oleObj>
              </mc:Choice>
              <mc:Fallback>
                <p:oleObj name="Equation" r:id="rId8" imgW="16761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3426" y="3051278"/>
                        <a:ext cx="3025775" cy="8778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8086282"/>
              </p:ext>
            </p:extLst>
          </p:nvPr>
        </p:nvGraphicFramePr>
        <p:xfrm>
          <a:off x="5649913" y="3038475"/>
          <a:ext cx="2765425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24" name="Equation" r:id="rId10" imgW="1523880" imgH="482400" progId="Equation.3">
                  <p:embed/>
                </p:oleObj>
              </mc:Choice>
              <mc:Fallback>
                <p:oleObj name="Equation" r:id="rId10" imgW="15238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9913" y="3038475"/>
                        <a:ext cx="2765425" cy="8794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4577207"/>
              </p:ext>
            </p:extLst>
          </p:nvPr>
        </p:nvGraphicFramePr>
        <p:xfrm>
          <a:off x="2273825" y="4826531"/>
          <a:ext cx="3227387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25" name="Equation" r:id="rId12" imgW="1663560" imgH="431640" progId="Equation.3">
                  <p:embed/>
                </p:oleObj>
              </mc:Choice>
              <mc:Fallback>
                <p:oleObj name="Equation" r:id="rId12" imgW="16635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3825" y="4826531"/>
                        <a:ext cx="3227387" cy="83502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6594422"/>
              </p:ext>
            </p:extLst>
          </p:nvPr>
        </p:nvGraphicFramePr>
        <p:xfrm>
          <a:off x="3046413" y="4303713"/>
          <a:ext cx="588327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26" name="Equation" r:id="rId14" imgW="3149280" imgH="266400" progId="Equation.3">
                  <p:embed/>
                </p:oleObj>
              </mc:Choice>
              <mc:Fallback>
                <p:oleObj name="Equation" r:id="rId14" imgW="3149280" imgH="266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6413" y="4303713"/>
                        <a:ext cx="5883275" cy="479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2523795"/>
              </p:ext>
            </p:extLst>
          </p:nvPr>
        </p:nvGraphicFramePr>
        <p:xfrm>
          <a:off x="4139952" y="5968524"/>
          <a:ext cx="2088232" cy="402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27" name="Equation" r:id="rId16" imgW="1193760" imgH="228600" progId="Equation.3">
                  <p:embed/>
                </p:oleObj>
              </mc:Choice>
              <mc:Fallback>
                <p:oleObj name="Equation" r:id="rId16" imgW="11937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5968524"/>
                        <a:ext cx="2088232" cy="4025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22">
            <a:hlinkClick r:id="rId18" action="ppaction://hlinkfile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900886" y="5815020"/>
            <a:ext cx="1037531" cy="936430"/>
          </a:xfrm>
          <a:prstGeom prst="rect">
            <a:avLst/>
          </a:prstGeom>
        </p:spPr>
      </p:pic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973856"/>
              </p:ext>
            </p:extLst>
          </p:nvPr>
        </p:nvGraphicFramePr>
        <p:xfrm>
          <a:off x="1400399" y="5896468"/>
          <a:ext cx="15906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28" name="Equation" r:id="rId20" imgW="1590624" imgH="514428" progId="Equation.3">
                  <p:embed/>
                </p:oleObj>
              </mc:Choice>
              <mc:Fallback>
                <p:oleObj name="Equation" r:id="rId20" imgW="1590624" imgH="514428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400399" y="5896468"/>
                        <a:ext cx="1590675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765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Fourier </a:t>
            </a:r>
            <a:r>
              <a:rPr lang="hu-HU" dirty="0" smtClean="0"/>
              <a:t>sor komplex alakja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51520" y="1719263"/>
            <a:ext cx="8514528" cy="494982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DD8047"/>
              </a:buClr>
              <a:buFont typeface="Wingdings" pitchFamily="2" charset="2"/>
              <a:buNone/>
            </a:pPr>
            <a:r>
              <a:rPr lang="hu-HU" sz="2600" dirty="0" smtClean="0">
                <a:solidFill>
                  <a:prstClr val="black"/>
                </a:solidFill>
              </a:rPr>
              <a:t>Komplex</a:t>
            </a:r>
            <a:r>
              <a:rPr lang="en-US" sz="2600" dirty="0" smtClean="0">
                <a:solidFill>
                  <a:prstClr val="black"/>
                </a:solidFill>
              </a:rPr>
              <a:t> </a:t>
            </a:r>
            <a:r>
              <a:rPr lang="hu-HU" sz="2600" dirty="0" smtClean="0">
                <a:solidFill>
                  <a:prstClr val="black"/>
                </a:solidFill>
              </a:rPr>
              <a:t>együtthatókat is megengedve</a:t>
            </a:r>
            <a:r>
              <a:rPr lang="en-US" sz="2600" dirty="0" smtClean="0">
                <a:solidFill>
                  <a:prstClr val="black"/>
                </a:solidFill>
              </a:rPr>
              <a:t>:</a:t>
            </a:r>
            <a:endParaRPr lang="hu-HU" sz="2600" dirty="0" smtClean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  <a:buClr>
                <a:srgbClr val="DD8047"/>
              </a:buClr>
              <a:buFont typeface="Wingdings" pitchFamily="2" charset="2"/>
              <a:buNone/>
            </a:pPr>
            <a:endParaRPr lang="hu-HU" sz="2600" b="1" dirty="0" smtClean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  <a:buClr>
                <a:srgbClr val="DD8047"/>
              </a:buClr>
              <a:buFont typeface="Wingdings" pitchFamily="2" charset="2"/>
              <a:buNone/>
            </a:pPr>
            <a:r>
              <a:rPr lang="hu-HU" sz="2600" dirty="0" smtClean="0">
                <a:solidFill>
                  <a:prstClr val="black"/>
                </a:solidFill>
              </a:rPr>
              <a:t>                                                    ahol</a:t>
            </a:r>
          </a:p>
          <a:p>
            <a:pPr>
              <a:spcBef>
                <a:spcPts val="0"/>
              </a:spcBef>
              <a:buClr>
                <a:srgbClr val="DD8047"/>
              </a:buClr>
              <a:buFont typeface="Wingdings" pitchFamily="2" charset="2"/>
              <a:buNone/>
            </a:pPr>
            <a:endParaRPr lang="hu-HU" sz="2600" dirty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  <a:buClr>
                <a:srgbClr val="DD8047"/>
              </a:buClr>
              <a:buFont typeface="Wingdings" pitchFamily="2" charset="2"/>
              <a:buNone/>
            </a:pPr>
            <a:r>
              <a:rPr lang="hu-HU" sz="2600" dirty="0" smtClean="0">
                <a:solidFill>
                  <a:prstClr val="black"/>
                </a:solidFill>
              </a:rPr>
              <a:t>  </a:t>
            </a:r>
          </a:p>
          <a:p>
            <a:pPr>
              <a:spcBef>
                <a:spcPts val="0"/>
              </a:spcBef>
              <a:buClr>
                <a:srgbClr val="DD8047"/>
              </a:buClr>
              <a:buNone/>
            </a:pPr>
            <a:r>
              <a:rPr lang="hu-HU" sz="2600" dirty="0" smtClean="0">
                <a:solidFill>
                  <a:prstClr val="black"/>
                </a:solidFill>
              </a:rPr>
              <a:t> </a:t>
            </a:r>
            <a:endParaRPr lang="hu-HU" sz="2600" dirty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  <a:buClr>
                <a:srgbClr val="DD8047"/>
              </a:buClr>
              <a:buFont typeface="Wingdings" pitchFamily="2" charset="2"/>
              <a:buNone/>
            </a:pPr>
            <a:endParaRPr lang="hu-HU" sz="2600" dirty="0" smtClean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  <a:buClr>
                <a:srgbClr val="DD8047"/>
              </a:buClr>
              <a:buFont typeface="Wingdings" pitchFamily="2" charset="2"/>
              <a:buNone/>
            </a:pPr>
            <a:endParaRPr lang="hu-HU" sz="2600" dirty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  <a:buClr>
                <a:srgbClr val="DD8047"/>
              </a:buClr>
              <a:buFont typeface="Wingdings" pitchFamily="2" charset="2"/>
              <a:buNone/>
            </a:pPr>
            <a:endParaRPr lang="hu-HU" sz="2600" dirty="0">
              <a:solidFill>
                <a:prstClr val="black"/>
              </a:solidFill>
            </a:endParaRPr>
          </a:p>
          <a:p>
            <a:pPr>
              <a:spcBef>
                <a:spcPts val="600"/>
              </a:spcBef>
              <a:buClr>
                <a:srgbClr val="DD8047"/>
              </a:buClr>
              <a:buFont typeface="Wingdings" pitchFamily="2" charset="2"/>
              <a:buNone/>
            </a:pPr>
            <a:r>
              <a:rPr lang="hu-HU" sz="2600" dirty="0" smtClean="0">
                <a:solidFill>
                  <a:prstClr val="black"/>
                </a:solidFill>
              </a:rPr>
              <a:t>                                                     Euler: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5797726"/>
              </p:ext>
            </p:extLst>
          </p:nvPr>
        </p:nvGraphicFramePr>
        <p:xfrm>
          <a:off x="1742376" y="2376113"/>
          <a:ext cx="2094384" cy="834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202" name="Equation" r:id="rId4" imgW="1079280" imgH="431640" progId="Equation.3">
                  <p:embed/>
                </p:oleObj>
              </mc:Choice>
              <mc:Fallback>
                <p:oleObj name="Equation" r:id="rId4" imgW="10792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2376" y="2376113"/>
                        <a:ext cx="2094384" cy="83404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323057"/>
              </p:ext>
            </p:extLst>
          </p:nvPr>
        </p:nvGraphicFramePr>
        <p:xfrm>
          <a:off x="5797550" y="2305050"/>
          <a:ext cx="2503488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203" name="Equation" r:id="rId6" imgW="1282680" imgH="482400" progId="Equation.3">
                  <p:embed/>
                </p:oleObj>
              </mc:Choice>
              <mc:Fallback>
                <p:oleObj name="Equation" r:id="rId6" imgW="12826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7550" y="2305050"/>
                        <a:ext cx="2503488" cy="9461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9991418"/>
              </p:ext>
            </p:extLst>
          </p:nvPr>
        </p:nvGraphicFramePr>
        <p:xfrm>
          <a:off x="252207" y="5259230"/>
          <a:ext cx="3430587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204" name="Equation" r:id="rId8" imgW="1777680" imgH="711000" progId="Equation.3">
                  <p:embed/>
                </p:oleObj>
              </mc:Choice>
              <mc:Fallback>
                <p:oleObj name="Equation" r:id="rId8" imgW="177768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207" y="5259230"/>
                        <a:ext cx="3430587" cy="1381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0801430"/>
              </p:ext>
            </p:extLst>
          </p:nvPr>
        </p:nvGraphicFramePr>
        <p:xfrm>
          <a:off x="284496" y="3914257"/>
          <a:ext cx="7228135" cy="1316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205" name="Equation" r:id="rId10" imgW="3924000" imgH="711000" progId="Equation.3">
                  <p:embed/>
                </p:oleObj>
              </mc:Choice>
              <mc:Fallback>
                <p:oleObj name="Equation" r:id="rId10" imgW="39240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496" y="3914257"/>
                        <a:ext cx="7228135" cy="13162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38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8531170"/>
              </p:ext>
            </p:extLst>
          </p:nvPr>
        </p:nvGraphicFramePr>
        <p:xfrm>
          <a:off x="5961568" y="5443950"/>
          <a:ext cx="2144901" cy="37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206" name="Equation" r:id="rId12" imgW="1244600" imgH="228600" progId="Equation.3">
                  <p:embed/>
                </p:oleObj>
              </mc:Choice>
              <mc:Fallback>
                <p:oleObj name="Equation" r:id="rId12" imgW="1244600" imgH="228600" progId="Equation.3">
                  <p:embed/>
                  <p:pic>
                    <p:nvPicPr>
                      <p:cNvPr id="0" name="Object 3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1568" y="5443950"/>
                        <a:ext cx="2144901" cy="3785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38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4572000" y="4611742"/>
            <a:ext cx="2104531" cy="88950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40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0198292"/>
              </p:ext>
            </p:extLst>
          </p:nvPr>
        </p:nvGraphicFramePr>
        <p:xfrm>
          <a:off x="4067944" y="6122614"/>
          <a:ext cx="1008112" cy="45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207" name="Equation" r:id="rId14" imgW="520474" imgH="241195" progId="Equation.3">
                  <p:embed/>
                </p:oleObj>
              </mc:Choice>
              <mc:Fallback>
                <p:oleObj name="Equation" r:id="rId14" imgW="520474" imgH="241195" progId="Equation.3">
                  <p:embed/>
                  <p:pic>
                    <p:nvPicPr>
                      <p:cNvPr id="0" name="Object 4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6122614"/>
                        <a:ext cx="1008112" cy="4500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" name="Picture 24">
            <a:hlinkClick r:id="rId16" action="ppaction://hlinkfile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106469" y="5901002"/>
            <a:ext cx="1037531" cy="936430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 flipH="1" flipV="1">
            <a:off x="6948265" y="4611742"/>
            <a:ext cx="802820" cy="83887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79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Tulajdonságok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9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814217"/>
            <a:ext cx="8153400" cy="4997152"/>
          </a:xfrm>
        </p:spPr>
        <p:txBody>
          <a:bodyPr/>
          <a:lstStyle/>
          <a:p>
            <a:r>
              <a:rPr lang="hu-HU" dirty="0" smtClean="0"/>
              <a:t>Páros függvény Fourier-sora csak páros</a:t>
            </a:r>
            <a:r>
              <a:rPr lang="en-US" dirty="0" smtClean="0"/>
              <a:t> 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(konstans + koszinuszos) tagokat tartalmaz:</a:t>
            </a:r>
            <a:endParaRPr lang="hu-HU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cs typeface="Times New Roman" panose="02020603050405020304" pitchFamily="18" charset="0"/>
              </a:rPr>
              <a:t>P</a:t>
            </a:r>
            <a:r>
              <a:rPr lang="hu-HU" dirty="0" smtClean="0">
                <a:cs typeface="Times New Roman" panose="02020603050405020304" pitchFamily="18" charset="0"/>
              </a:rPr>
              <a:t>áratlan függvény Fourier-sora csak páratlan (szinuszos) tagokat tartalmaz:</a:t>
            </a:r>
            <a:endParaRPr lang="hu-HU" sz="26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sz="3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Szimmetrikus félperiódusú függvény Fourier-sora csak páratlan </a:t>
            </a:r>
            <a:r>
              <a:rPr lang="hu-HU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felharmonikusokat</a:t>
            </a:r>
            <a:r>
              <a:rPr lang="hu-HU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 tartalmaz:</a:t>
            </a:r>
            <a:endParaRPr lang="en-US" dirty="0">
              <a:cs typeface="Times New Roman" panose="02020603050405020304" pitchFamily="18" charset="0"/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  <p:graphicFrame>
        <p:nvGraphicFramePr>
          <p:cNvPr id="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9059967"/>
              </p:ext>
            </p:extLst>
          </p:nvPr>
        </p:nvGraphicFramePr>
        <p:xfrm>
          <a:off x="2555772" y="2847005"/>
          <a:ext cx="3249679" cy="4803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05" name="Equation" r:id="rId4" imgW="1549080" imgH="228600" progId="Equation.3">
                  <p:embed/>
                </p:oleObj>
              </mc:Choice>
              <mc:Fallback>
                <p:oleObj name="Equation" r:id="rId4" imgW="15490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2" y="2847005"/>
                        <a:ext cx="3249679" cy="4803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8323735"/>
              </p:ext>
            </p:extLst>
          </p:nvPr>
        </p:nvGraphicFramePr>
        <p:xfrm>
          <a:off x="2449444" y="4360110"/>
          <a:ext cx="3462337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06" name="Equation" r:id="rId6" imgW="1650960" imgH="228600" progId="Equation.3">
                  <p:embed/>
                </p:oleObj>
              </mc:Choice>
              <mc:Fallback>
                <p:oleObj name="Equation" r:id="rId6" imgW="16509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9444" y="4360110"/>
                        <a:ext cx="3462337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8304767"/>
              </p:ext>
            </p:extLst>
          </p:nvPr>
        </p:nvGraphicFramePr>
        <p:xfrm>
          <a:off x="1849438" y="5949950"/>
          <a:ext cx="4662487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07" name="Equation" r:id="rId8" imgW="2222280" imgH="228600" progId="Equation.3">
                  <p:embed/>
                </p:oleObj>
              </mc:Choice>
              <mc:Fallback>
                <p:oleObj name="Equation" r:id="rId8" imgW="2222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9438" y="5949950"/>
                        <a:ext cx="4662487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462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dStudPres">
  <a:themeElements>
    <a:clrScheme name="Mediá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á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á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E35A9B8-A14E-4A1D-99A9-D7B2BA1AAE6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EdStudPres</Template>
  <TotalTime>0</TotalTime>
  <Words>761</Words>
  <Application>Microsoft Office PowerPoint</Application>
  <PresentationFormat>On-screen Show (4:3)</PresentationFormat>
  <Paragraphs>280</Paragraphs>
  <Slides>29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5</vt:i4>
      </vt:variant>
      <vt:variant>
        <vt:lpstr>Slide Titles</vt:lpstr>
      </vt:variant>
      <vt:variant>
        <vt:i4>29</vt:i4>
      </vt:variant>
    </vt:vector>
  </HeadingPairs>
  <TitlesOfParts>
    <vt:vector size="44" baseType="lpstr">
      <vt:lpstr>Arial</vt:lpstr>
      <vt:lpstr>Calibri</vt:lpstr>
      <vt:lpstr>Cambria Math</vt:lpstr>
      <vt:lpstr>Helvetica</vt:lpstr>
      <vt:lpstr>Symbol</vt:lpstr>
      <vt:lpstr>Times New Roman</vt:lpstr>
      <vt:lpstr>Tw Cen MT</vt:lpstr>
      <vt:lpstr>Wingdings</vt:lpstr>
      <vt:lpstr>Wingdings 2</vt:lpstr>
      <vt:lpstr>EdStudPres</vt:lpstr>
      <vt:lpstr>Equation</vt:lpstr>
      <vt:lpstr>Visio</vt:lpstr>
      <vt:lpstr>Bitkép</vt:lpstr>
      <vt:lpstr>Bitmap Image</vt:lpstr>
      <vt:lpstr>Egyenlet</vt:lpstr>
      <vt:lpstr>PowerPoint Presentation</vt:lpstr>
      <vt:lpstr>A Fourier transzformáció célja</vt:lpstr>
      <vt:lpstr>Lineáris rendszerek tulajdonságai</vt:lpstr>
      <vt:lpstr>Fourier transzformáció fajtái</vt:lpstr>
      <vt:lpstr>Fourier sorfejtés</vt:lpstr>
      <vt:lpstr>Ortogonalitási relációk</vt:lpstr>
      <vt:lpstr>Fourier sorfejtés</vt:lpstr>
      <vt:lpstr>Fourier sor komplex alakja</vt:lpstr>
      <vt:lpstr>Tulajdonságok</vt:lpstr>
      <vt:lpstr>Legfontosabb jelek és spektruma</vt:lpstr>
      <vt:lpstr>Legfontosabb jelek és spektruma</vt:lpstr>
      <vt:lpstr>Összetett jel teljesítménye</vt:lpstr>
      <vt:lpstr>Fourier-transzformált</vt:lpstr>
      <vt:lpstr>Fourier-transzformált</vt:lpstr>
      <vt:lpstr>Fourier-transzformált</vt:lpstr>
      <vt:lpstr>A Fourier-spektrum tulajdonságai</vt:lpstr>
      <vt:lpstr>Négyszögimpulzus Fourier-transzformáltja</vt:lpstr>
      <vt:lpstr>Hálózat jellemző függvények</vt:lpstr>
      <vt:lpstr>Átviteli függvények</vt:lpstr>
      <vt:lpstr>Fourier-transzformált tulajdonságai</vt:lpstr>
      <vt:lpstr>Periodikus jel spektruma</vt:lpstr>
      <vt:lpstr>Energia és teljesítmény spektrum</vt:lpstr>
      <vt:lpstr>Spektrum ábra példa</vt:lpstr>
      <vt:lpstr>Some important concepts used in communications</vt:lpstr>
      <vt:lpstr>Beszéd spektrumsűrűsége</vt:lpstr>
      <vt:lpstr>Jelek időtartománybeli jellemzői</vt:lpstr>
      <vt:lpstr>Távközlésben használt fontosabb fogalmak</vt:lpstr>
      <vt:lpstr>Távközlésben használt fontosabb fogalmak</vt:lpstr>
      <vt:lpstr>Távközlésben használt fontosabb fogalmak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2013-09-03T19:02:47Z</dcterms:created>
  <dcterms:modified xsi:type="dcterms:W3CDTF">2017-10-25T13:05:32Z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TC101671259990</vt:lpwstr>
  </property>
</Properties>
</file>