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33"/>
  </p:notesMasterIdLst>
  <p:handoutMasterIdLst>
    <p:handoutMasterId r:id="rId34"/>
  </p:handoutMasterIdLst>
  <p:sldIdLst>
    <p:sldId id="267" r:id="rId3"/>
    <p:sldId id="419" r:id="rId4"/>
    <p:sldId id="414" r:id="rId5"/>
    <p:sldId id="421" r:id="rId6"/>
    <p:sldId id="415" r:id="rId7"/>
    <p:sldId id="422" r:id="rId8"/>
    <p:sldId id="423" r:id="rId9"/>
    <p:sldId id="417" r:id="rId10"/>
    <p:sldId id="425" r:id="rId11"/>
    <p:sldId id="432" r:id="rId12"/>
    <p:sldId id="434" r:id="rId13"/>
    <p:sldId id="435" r:id="rId14"/>
    <p:sldId id="424" r:id="rId15"/>
    <p:sldId id="416" r:id="rId16"/>
    <p:sldId id="418" r:id="rId17"/>
    <p:sldId id="436" r:id="rId18"/>
    <p:sldId id="407" r:id="rId19"/>
    <p:sldId id="399" r:id="rId20"/>
    <p:sldId id="400" r:id="rId21"/>
    <p:sldId id="401" r:id="rId22"/>
    <p:sldId id="402" r:id="rId23"/>
    <p:sldId id="427" r:id="rId24"/>
    <p:sldId id="428" r:id="rId25"/>
    <p:sldId id="429" r:id="rId26"/>
    <p:sldId id="433" r:id="rId27"/>
    <p:sldId id="430" r:id="rId28"/>
    <p:sldId id="431" r:id="rId29"/>
    <p:sldId id="437" r:id="rId30"/>
    <p:sldId id="409" r:id="rId31"/>
    <p:sldId id="408" r:id="rId32"/>
  </p:sldIdLst>
  <p:sldSz cx="9144000" cy="6858000" type="screen4x3"/>
  <p:notesSz cx="7099300" cy="10234613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5" autoAdjust="0"/>
    <p:restoredTop sz="88277" autoAdjust="0"/>
  </p:normalViewPr>
  <p:slideViewPr>
    <p:cSldViewPr>
      <p:cViewPr varScale="1">
        <p:scale>
          <a:sx n="65" d="100"/>
          <a:sy n="65" d="100"/>
        </p:scale>
        <p:origin x="5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E02523-2076-4863-9D6F-465F37A390BE}" type="datetimeFigureOut">
              <a:rPr lang="hu-HU" smtClean="0"/>
              <a:t>2017.12.05.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8D1A6D8-944F-45FF-A882-4471E4561C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36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447E72A-D913-4DC2-9E0A-E520CE8FCC86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Mintaszöveg szerkesztése 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8889238-ED05-42F1-B857-C835ED3D0863}" type="datetime8">
              <a:rPr lang="en-US" smtClean="0"/>
              <a:t>12/5/2017 8:18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õ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2814-EA38-4D20-8373-C2C2AED08FD0}" type="datetime8">
              <a:rPr lang="en-US" smtClean="0">
                <a:solidFill>
                  <a:schemeClr val="tx2"/>
                </a:solidFill>
              </a:rPr>
              <a:t>12/5/2017 8:18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õ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C5D5C0-D6E4-4B1E-A096-C6B3477FF534}" type="datetime8">
              <a:rPr lang="en-US" smtClean="0">
                <a:solidFill>
                  <a:schemeClr val="tx2"/>
                </a:solidFill>
              </a:rPr>
              <a:t>12/5/2017 8:18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solidFill>
            <a:schemeClr val="accent2"/>
          </a:solidFill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0005-F778-48FF-B64E-DDE5B7EA2D0F}" type="datetime8">
              <a:rPr lang="en-US" smtClean="0"/>
              <a:t>12/5/2017 8:18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3174-1B22-4614-8DEA-226F5C0486A7}" type="datetime8">
              <a:rPr lang="en-US" smtClean="0"/>
              <a:t>12/5/2017 8:18 AM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B7D5470-6716-4317-88A9-63B8B438926F}" type="datetime8">
              <a:rPr lang="en-US" smtClean="0"/>
              <a:t>12/5/2017 8:18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solidFill>
            <a:schemeClr val="accent2"/>
          </a:solidFill>
        </p:spPr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91F4F9E-AD1E-4990-B135-D577968B4EEF}" type="datetime8">
              <a:rPr lang="en-US" smtClean="0"/>
              <a:t>12/5/2017 8:18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solidFill>
            <a:schemeClr val="accent2"/>
          </a:solidFill>
        </p:spPr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8F2A-B13F-4EFD-BC52-BBF403B7E90F}" type="datetime8">
              <a:rPr lang="en-US" smtClean="0"/>
              <a:t>12/5/2017 8:18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7907-AA06-4784-92A2-9DFAF3DE5BE5}" type="datetime8">
              <a:rPr lang="en-US" smtClean="0"/>
              <a:t>12/5/2017 8:18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C3BE-BAB0-4C3C-8F55-33101DA87B3B}" type="datetime8">
              <a:rPr lang="en-US" smtClean="0"/>
              <a:t>12/5/2017 8:18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28189E6-0777-48DC-BBEA-57C111510197}" type="datetime8">
              <a:rPr lang="en-US" smtClean="0"/>
              <a:t>12/5/2017 8:18 AM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Mintacím szerkesztése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Mintaszöveg szerkesztése </a:t>
            </a:r>
            <a:endParaRPr lang="en-US" dirty="0"/>
          </a:p>
          <a:p>
            <a:pPr lvl="1"/>
            <a:r>
              <a:rPr lang="en-US" dirty="0" smtClean="0"/>
              <a:t>Második szint</a:t>
            </a:r>
          </a:p>
          <a:p>
            <a:pPr lvl="2"/>
            <a:r>
              <a:rPr lang="en-US" dirty="0" smtClean="0"/>
              <a:t>Harmadik szint</a:t>
            </a:r>
          </a:p>
          <a:p>
            <a:pPr lvl="3"/>
            <a:r>
              <a:rPr lang="en-US" dirty="0" smtClean="0"/>
              <a:t>ÖTÖDIK SZINT</a:t>
            </a:r>
          </a:p>
          <a:p>
            <a:pPr lvl="4"/>
            <a:r>
              <a:rPr lang="en-US" dirty="0" smtClean="0"/>
              <a:t>Ötödik szint</a:t>
            </a:r>
          </a:p>
          <a:p>
            <a:pPr lvl="5"/>
            <a:r>
              <a:rPr lang="en-US" dirty="0" smtClean="0"/>
              <a:t>Hatodik szint</a:t>
            </a:r>
          </a:p>
          <a:p>
            <a:pPr lvl="6"/>
            <a:r>
              <a:rPr lang="en-US" dirty="0" smtClean="0"/>
              <a:t>Hetedik szint</a:t>
            </a:r>
          </a:p>
          <a:p>
            <a:pPr lvl="7"/>
            <a:r>
              <a:rPr lang="en-US" dirty="0" smtClean="0"/>
              <a:t>Nyolcadik szint</a:t>
            </a:r>
          </a:p>
          <a:p>
            <a:pPr lvl="8"/>
            <a:r>
              <a:rPr lang="en-US" dirty="0" smtClean="0"/>
              <a:t>Kilencedik szint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4F585A9-181F-4730-86AF-B2435AFCB9E7}" type="datetime8">
              <a:rPr lang="en-US" smtClean="0">
                <a:solidFill>
                  <a:schemeClr val="tx2"/>
                </a:solidFill>
              </a:rPr>
              <a:t>12/5/2017 8:18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  <a:solidFill>
            <a:srgbClr val="FF00FF"/>
          </a:solidFill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3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2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8.wmf"/><Relationship Id="rId3" Type="http://schemas.openxmlformats.org/officeDocument/2006/relationships/image" Target="../media/image41.e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37.wmf"/><Relationship Id="rId5" Type="http://schemas.openxmlformats.org/officeDocument/2006/relationships/image" Target="../media/image42.png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3.png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2.bin"/><Relationship Id="rId3" Type="http://schemas.openxmlformats.org/officeDocument/2006/relationships/image" Target="../media/image51.png"/><Relationship Id="rId7" Type="http://schemas.openxmlformats.org/officeDocument/2006/relationships/image" Target="../media/image47.wmf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48.wmf"/><Relationship Id="rId14" Type="http://schemas.openxmlformats.org/officeDocument/2006/relationships/image" Target="../media/image5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55.wmf"/><Relationship Id="rId4" Type="http://schemas.openxmlformats.org/officeDocument/2006/relationships/image" Target="../media/image52.png"/><Relationship Id="rId9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61.wmf"/><Relationship Id="rId4" Type="http://schemas.openxmlformats.org/officeDocument/2006/relationships/image" Target="../media/image52.png"/><Relationship Id="rId9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3.png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6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hyperlink" Target="QAM16_Demonstration.gif" TargetMode="Externa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72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73.png"/><Relationship Id="rId9" Type="http://schemas.openxmlformats.org/officeDocument/2006/relationships/image" Target="../media/image7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oleObject" Target="../embeddings/oleObject44.bin"/><Relationship Id="rId3" Type="http://schemas.openxmlformats.org/officeDocument/2006/relationships/image" Target="../media/image3.png"/><Relationship Id="rId7" Type="http://schemas.openxmlformats.org/officeDocument/2006/relationships/image" Target="../media/image75.wmf"/><Relationship Id="rId12" Type="http://schemas.openxmlformats.org/officeDocument/2006/relationships/image" Target="../media/image7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76.wmf"/><Relationship Id="rId14" Type="http://schemas.openxmlformats.org/officeDocument/2006/relationships/image" Target="../media/image7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2.emf"/><Relationship Id="rId3" Type="http://schemas.openxmlformats.org/officeDocument/2006/relationships/image" Target="../media/image11.e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0.wmf"/><Relationship Id="rId10" Type="http://schemas.openxmlformats.org/officeDocument/2006/relationships/image" Target="../media/image8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w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-36512" y="980728"/>
            <a:ext cx="25219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6622084" y="1196752"/>
            <a:ext cx="25219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 rot="16200000">
            <a:off x="4451548" y="2512740"/>
            <a:ext cx="6477000" cy="1828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4800" cap="all" dirty="0" smtClean="0">
                <a:solidFill>
                  <a:schemeClr val="tx1"/>
                </a:solidFill>
              </a:rPr>
              <a:t>Híradástechnika I.</a:t>
            </a:r>
            <a:r>
              <a:rPr lang="hu-HU" sz="4800" cap="all" dirty="0" smtClean="0"/>
              <a:t/>
            </a:r>
            <a:br>
              <a:rPr lang="hu-HU" sz="4800" cap="all" dirty="0" smtClean="0"/>
            </a:br>
            <a:endParaRPr lang="hu-HU" sz="4800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2906960" y="6158759"/>
            <a:ext cx="6221445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6" y="202288"/>
            <a:ext cx="6650752" cy="5458960"/>
          </a:xfrm>
          <a:prstGeom prst="rect">
            <a:avLst/>
          </a:prstGeom>
        </p:spPr>
      </p:pic>
      <p:sp>
        <p:nvSpPr>
          <p:cNvPr id="10" name="Rectangle 2"/>
          <p:cNvSpPr txBox="1">
            <a:spLocks/>
          </p:cNvSpPr>
          <p:nvPr/>
        </p:nvSpPr>
        <p:spPr>
          <a:xfrm>
            <a:off x="7641329" y="3084240"/>
            <a:ext cx="1396909" cy="685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6</a:t>
            </a:r>
            <a:r>
              <a:rPr lang="hu-HU" sz="4000" b="1" dirty="0" smtClean="0"/>
              <a:t>.</a:t>
            </a:r>
            <a:endParaRPr lang="hu-HU" sz="4400" b="1" dirty="0"/>
          </a:p>
        </p:txBody>
      </p:sp>
    </p:spTree>
    <p:extLst>
      <p:ext uri="{BB962C8B-B14F-4D97-AF65-F5344CB8AC3E}">
        <p14:creationId xmlns:p14="http://schemas.microsoft.com/office/powerpoint/2010/main" val="19823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586536" cy="9906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hu-HU" sz="4000" dirty="0" smtClean="0"/>
              <a:t>A szimbólumközti áthallás mentes </a:t>
            </a:r>
            <a:br>
              <a:rPr lang="hu-HU" sz="4000" dirty="0" smtClean="0"/>
            </a:br>
            <a:r>
              <a:rPr lang="hu-HU" sz="4000" dirty="0" smtClean="0"/>
              <a:t>elemi jel spektruma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1843" y="1586265"/>
            <a:ext cx="8701873" cy="430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 smtClean="0"/>
              <a:t>A szimbólumközti áthallás mentesség időtartománybeli feltétele:</a:t>
            </a:r>
            <a:endParaRPr lang="hu-HU" sz="22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018562" y="1941205"/>
          <a:ext cx="26368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4" name="Equation" r:id="rId4" imgW="1346040" imgH="482400" progId="Equation.3">
                  <p:embed/>
                </p:oleObj>
              </mc:Choice>
              <mc:Fallback>
                <p:oleObj name="Equation" r:id="rId4" imgW="1346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562" y="1941205"/>
                        <a:ext cx="2636838" cy="88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179512" y="2780585"/>
            <a:ext cx="8812798" cy="8027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hu-HU" sz="2200" dirty="0" smtClean="0"/>
              <a:t>Ennek alapján az ISI mentességet biztosító jelzési időnként mintavett elemi jel spektruma:</a:t>
            </a:r>
            <a:endParaRPr lang="hu-HU" sz="2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317750" y="3087688"/>
          <a:ext cx="450691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5" name="Equation" r:id="rId6" imgW="2311200" imgH="431640" progId="Equation.3">
                  <p:embed/>
                </p:oleObj>
              </mc:Choice>
              <mc:Fallback>
                <p:oleObj name="Equation" r:id="rId6" imgW="2311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087688"/>
                        <a:ext cx="4506913" cy="798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3"/>
          <p:cNvSpPr txBox="1">
            <a:spLocks/>
          </p:cNvSpPr>
          <p:nvPr/>
        </p:nvSpPr>
        <p:spPr>
          <a:xfrm>
            <a:off x="179512" y="3801179"/>
            <a:ext cx="8838011" cy="79540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hu-HU" sz="2200" dirty="0" smtClean="0"/>
              <a:t>Tanultuk, hogy a mintavett jel spektruma megadható a folytonos jel mintavételi frekvenciával halmozott spektrumával:</a:t>
            </a:r>
            <a:endParaRPr lang="hu-HU" sz="22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829601"/>
              </p:ext>
            </p:extLst>
          </p:nvPr>
        </p:nvGraphicFramePr>
        <p:xfrm>
          <a:off x="2796380" y="4504492"/>
          <a:ext cx="29543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6" name="Equation" r:id="rId8" imgW="1638000" imgH="431640" progId="Equation.3">
                  <p:embed/>
                </p:oleObj>
              </mc:Choice>
              <mc:Fallback>
                <p:oleObj name="Equation" r:id="rId8" imgW="1638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380" y="4504492"/>
                        <a:ext cx="2954338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3"/>
          <p:cNvSpPr txBox="1">
            <a:spLocks/>
          </p:cNvSpPr>
          <p:nvPr/>
        </p:nvSpPr>
        <p:spPr>
          <a:xfrm>
            <a:off x="227605" y="5214878"/>
            <a:ext cx="8838011" cy="842143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hu-HU" sz="2200" dirty="0" smtClean="0"/>
              <a:t>Mivel a fenti két spektrum azonos, így az ISI mentességet biztosító elemi jelek jelzési frekvenciával halmozott spektruma konstans (</a:t>
            </a:r>
            <a:r>
              <a:rPr lang="hu-HU" sz="2200" dirty="0" err="1" smtClean="0"/>
              <a:t>Nyquist</a:t>
            </a:r>
            <a:r>
              <a:rPr lang="hu-HU" sz="2200" dirty="0" smtClean="0"/>
              <a:t> kritérium)</a:t>
            </a:r>
            <a:r>
              <a:rPr lang="en-US" sz="2200" dirty="0" smtClean="0"/>
              <a:t>:</a:t>
            </a:r>
            <a:endParaRPr lang="en-US" sz="22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723796"/>
              </p:ext>
            </p:extLst>
          </p:nvPr>
        </p:nvGraphicFramePr>
        <p:xfrm>
          <a:off x="3391693" y="5995639"/>
          <a:ext cx="23590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7" name="Equation" r:id="rId10" imgW="1307880" imgH="431640" progId="Equation.3">
                  <p:embed/>
                </p:oleObj>
              </mc:Choice>
              <mc:Fallback>
                <p:oleObj name="Equation" r:id="rId10" imgW="1307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1693" y="5995639"/>
                        <a:ext cx="2359025" cy="736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3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118"/>
            <a:ext cx="9055122" cy="990600"/>
          </a:xfrm>
        </p:spPr>
        <p:txBody>
          <a:bodyPr>
            <a:noAutofit/>
          </a:bodyPr>
          <a:lstStyle/>
          <a:p>
            <a:r>
              <a:rPr lang="hu-HU" sz="3500" dirty="0" err="1" smtClean="0"/>
              <a:t>Nyquist</a:t>
            </a:r>
            <a:r>
              <a:rPr lang="hu-HU" sz="3500" dirty="0" smtClean="0"/>
              <a:t> kritériumot kielégítő szimbólumközi </a:t>
            </a:r>
            <a:r>
              <a:rPr lang="hu-HU" sz="3500" dirty="0" err="1" smtClean="0"/>
              <a:t>áthallásmentességet</a:t>
            </a:r>
            <a:r>
              <a:rPr lang="hu-HU" sz="3500" dirty="0" smtClean="0"/>
              <a:t> biztosító karakterisztikák</a:t>
            </a:r>
            <a:endParaRPr lang="en-US" sz="3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5744" y="4216487"/>
            <a:ext cx="8153400" cy="2409588"/>
          </a:xfrm>
        </p:spPr>
        <p:txBody>
          <a:bodyPr/>
          <a:lstStyle/>
          <a:p>
            <a:r>
              <a:rPr lang="hu-HU" dirty="0" smtClean="0"/>
              <a:t>Trapéz karakterisztika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1" y="5448168"/>
            <a:ext cx="3305250" cy="875707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55744" y="1591287"/>
            <a:ext cx="8498352" cy="24095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Négyszög karakterisztika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473228"/>
            <a:ext cx="1868738" cy="1751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827622"/>
            <a:ext cx="3267113" cy="1827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9527" y="3274346"/>
            <a:ext cx="3470513" cy="875707"/>
          </a:xfrm>
          <a:prstGeom prst="rect">
            <a:avLst/>
          </a:prstGeom>
        </p:spPr>
      </p:pic>
      <p:pic>
        <p:nvPicPr>
          <p:cNvPr id="12" name="Kép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040" y="106188"/>
            <a:ext cx="1008112" cy="1008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44676" y="1618916"/>
                <a:ext cx="4799324" cy="1078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B0F0"/>
                  </a:buClr>
                  <a:buSzPct val="70000"/>
                  <a:buFont typeface="Wingdings" panose="05000000000000000000" pitchFamily="2" charset="2"/>
                  <a:buChar char="q"/>
                </a:pPr>
                <a:r>
                  <a:rPr lang="hu-HU" sz="2000" dirty="0" smtClean="0"/>
                  <a:t>Jelzési frekvencia: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Hz</m:t>
                        </m:r>
                      </m:e>
                    </m:d>
                  </m:oMath>
                </a14:m>
                <a:endParaRPr lang="hu-HU" sz="2000" dirty="0" smtClean="0"/>
              </a:p>
              <a:p>
                <a:pPr marL="285750" indent="-285750">
                  <a:buClr>
                    <a:srgbClr val="00B0F0"/>
                  </a:buClr>
                  <a:buSzPct val="70000"/>
                  <a:buFont typeface="Wingdings" panose="05000000000000000000" pitchFamily="2" charset="2"/>
                  <a:buChar char="q"/>
                </a:pPr>
                <a:r>
                  <a:rPr lang="hu-HU" sz="2000" dirty="0" smtClean="0"/>
                  <a:t>Jelzési sebesség: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symb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sec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baud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676" y="1618916"/>
                <a:ext cx="4799324" cy="1078757"/>
              </a:xfrm>
              <a:prstGeom prst="rect">
                <a:avLst/>
              </a:prstGeom>
              <a:blipFill rotWithShape="0">
                <a:blip r:embed="rId7"/>
                <a:stretch>
                  <a:fillRect l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7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036496" cy="990600"/>
          </a:xfrm>
        </p:spPr>
        <p:txBody>
          <a:bodyPr>
            <a:noAutofit/>
          </a:bodyPr>
          <a:lstStyle/>
          <a:p>
            <a:r>
              <a:rPr lang="hu-HU" sz="3500" dirty="0" err="1"/>
              <a:t>Nyquist</a:t>
            </a:r>
            <a:r>
              <a:rPr lang="hu-HU" sz="3500" dirty="0"/>
              <a:t> kritériumot kielégítő szimbólumközi </a:t>
            </a:r>
            <a:r>
              <a:rPr lang="hu-HU" sz="3500" dirty="0" err="1"/>
              <a:t>áthallásmentességet</a:t>
            </a:r>
            <a:r>
              <a:rPr lang="hu-HU" sz="3500" dirty="0"/>
              <a:t> biztosító karakterisztikák</a:t>
            </a:r>
            <a:endParaRPr lang="en-US" sz="3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127" y="1600200"/>
            <a:ext cx="8562922" cy="4495800"/>
          </a:xfrm>
        </p:spPr>
        <p:txBody>
          <a:bodyPr/>
          <a:lstStyle/>
          <a:p>
            <a:r>
              <a:rPr lang="hu-HU" dirty="0" smtClean="0"/>
              <a:t>Emelt koszinusz </a:t>
            </a:r>
            <a:r>
              <a:rPr lang="en-US" dirty="0" smtClean="0"/>
              <a:t>(raised cosine)</a:t>
            </a:r>
            <a:r>
              <a:rPr lang="hu-HU" dirty="0" smtClean="0"/>
              <a:t> karakterisztika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040" y="106188"/>
            <a:ext cx="1008112" cy="100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49" y="2157121"/>
            <a:ext cx="3985220" cy="2139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6" y="4489852"/>
            <a:ext cx="4176465" cy="2241727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234163"/>
              </p:ext>
            </p:extLst>
          </p:nvPr>
        </p:nvGraphicFramePr>
        <p:xfrm>
          <a:off x="4263444" y="2261579"/>
          <a:ext cx="4776531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quation" r:id="rId6" imgW="3619500" imgH="1270000" progId="Equation.3">
                  <p:embed/>
                </p:oleObj>
              </mc:Choice>
              <mc:Fallback>
                <p:oleObj name="Equation" r:id="rId6" imgW="3619500" imgH="1270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3444" y="2261579"/>
                        <a:ext cx="4776531" cy="1584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89800" y="3926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 smtClean="0"/>
              <a:t>: </a:t>
            </a:r>
            <a:r>
              <a:rPr lang="en-US" dirty="0" err="1" smtClean="0"/>
              <a:t>rolloff</a:t>
            </a:r>
            <a:r>
              <a:rPr lang="en-US" dirty="0" smtClean="0"/>
              <a:t>-factor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Zaj hatása a </a:t>
            </a:r>
            <a:r>
              <a:rPr lang="hu-HU" dirty="0" err="1" smtClean="0"/>
              <a:t>detekcióra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12648" y="1700808"/>
            <a:ext cx="1151040" cy="493852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2069385"/>
            <a:ext cx="4969817" cy="2531170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6861656" y="1700808"/>
          <a:ext cx="1842888" cy="73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6" name="Equation" r:id="rId6" imgW="1193800" imgH="508000" progId="Equation.3">
                  <p:embed/>
                </p:oleObj>
              </mc:Choice>
              <mc:Fallback>
                <p:oleObj name="Equation" r:id="rId6" imgW="11938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656" y="1700808"/>
                        <a:ext cx="1842888" cy="737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6861596" y="2624094"/>
          <a:ext cx="2102892" cy="73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7" name="Equation" r:id="rId8" imgW="1371600" imgH="508000" progId="Equation.3">
                  <p:embed/>
                </p:oleObj>
              </mc:Choice>
              <mc:Fallback>
                <p:oleObj name="Equation" r:id="rId8" imgW="1371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596" y="2624094"/>
                        <a:ext cx="2102892" cy="7338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3765"/>
              </p:ext>
            </p:extLst>
          </p:nvPr>
        </p:nvGraphicFramePr>
        <p:xfrm>
          <a:off x="8153410" y="4077072"/>
          <a:ext cx="630298" cy="577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8" name="Equation" r:id="rId10" imgW="444307" imgH="431613" progId="Equation.3">
                  <p:embed/>
                </p:oleObj>
              </mc:Choice>
              <mc:Fallback>
                <p:oleObj name="Equation" r:id="rId10" imgW="44430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10" y="4077072"/>
                        <a:ext cx="630298" cy="5777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5497589" y="4785331"/>
          <a:ext cx="1887674" cy="639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9" name="Equation" r:id="rId12" imgW="1155700" imgH="419100" progId="Equation.3">
                  <p:embed/>
                </p:oleObj>
              </mc:Choice>
              <mc:Fallback>
                <p:oleObj name="Equation" r:id="rId12" imgW="1155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589" y="4785331"/>
                        <a:ext cx="1887674" cy="6391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3347864" y="4946172"/>
          <a:ext cx="1509386" cy="35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0" name="Equation" r:id="rId14" imgW="914400" imgH="228600" progId="Equation.3">
                  <p:embed/>
                </p:oleObj>
              </mc:Choice>
              <mc:Fallback>
                <p:oleObj name="Equation" r:id="rId14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946172"/>
                        <a:ext cx="1509386" cy="3586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3131839" y="5763524"/>
          <a:ext cx="4298053" cy="689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1" name="Equation" r:id="rId16" imgW="2971800" imgH="508000" progId="Equation.3">
                  <p:embed/>
                </p:oleObj>
              </mc:Choice>
              <mc:Fallback>
                <p:oleObj name="Equation" r:id="rId16" imgW="29718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39" y="5763524"/>
                        <a:ext cx="4298053" cy="6898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16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Zaj hatása PAM jelre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572748"/>
            <a:ext cx="8964488" cy="7536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sz="2800" dirty="0" smtClean="0"/>
              <a:t>A zaj megváltoztatja az impulzusok amplitúdóját </a:t>
            </a:r>
            <a:br>
              <a:rPr lang="hu-HU" sz="2800" dirty="0" smtClean="0"/>
            </a:br>
            <a:r>
              <a:rPr lang="hu-HU" sz="2800" dirty="0" smtClean="0"/>
              <a:t>és ez a vevőben hibás döntéshez vezethet.</a:t>
            </a:r>
            <a:endParaRPr lang="en-US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675752"/>
            <a:ext cx="259228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sz="2200" dirty="0" smtClean="0">
                <a:solidFill>
                  <a:prstClr val="black"/>
                </a:solidFill>
                <a:latin typeface="Tw Cen MT"/>
              </a:rPr>
              <a:t>Zaj: normál eloszlású fehér zaj (Gauss zaj)</a:t>
            </a:r>
          </a:p>
          <a:p>
            <a:pPr eaLnBrk="1" hangingPunct="1"/>
            <a:endParaRPr lang="hu-HU" sz="2600" dirty="0" smtClean="0">
              <a:solidFill>
                <a:prstClr val="black"/>
              </a:solidFill>
              <a:latin typeface="Tw Cen MT"/>
            </a:endParaRPr>
          </a:p>
          <a:p>
            <a:pPr eaLnBrk="1" hangingPunct="1"/>
            <a:r>
              <a:rPr lang="hu-HU" sz="2200" dirty="0" smtClean="0">
                <a:solidFill>
                  <a:prstClr val="black"/>
                </a:solidFill>
                <a:latin typeface="Tw Cen MT"/>
                <a:cs typeface="Arial" panose="020B0604020202020204" pitchFamily="34" charset="0"/>
              </a:rPr>
              <a:t>SNR</a:t>
            </a:r>
            <a:r>
              <a:rPr lang="hu-HU" sz="2200" dirty="0" smtClean="0">
                <a:solidFill>
                  <a:prstClr val="black"/>
                </a:solidFill>
                <a:latin typeface="Tw Cen MT"/>
              </a:rPr>
              <a:t>: jel-zaj viszony</a:t>
            </a:r>
          </a:p>
          <a:p>
            <a:pPr eaLnBrk="1" hangingPunct="1"/>
            <a:r>
              <a:rPr lang="hu-HU" sz="22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 </a:t>
            </a:r>
            <a:r>
              <a:rPr lang="hu-HU" sz="2200" dirty="0" smtClean="0">
                <a:solidFill>
                  <a:prstClr val="black"/>
                </a:solidFill>
                <a:latin typeface="Tw Cen MT"/>
              </a:rPr>
              <a:t>: szintek száma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024" y="2204864"/>
            <a:ext cx="6890967" cy="48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szemábra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6" y="1518870"/>
            <a:ext cx="6110030" cy="32890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543" y="4005064"/>
            <a:ext cx="3744416" cy="266441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073523" y="2558651"/>
            <a:ext cx="3744416" cy="447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hu-HU" sz="2000" dirty="0" smtClean="0"/>
              <a:t>Kétszintű jel szemábrája</a:t>
            </a:r>
            <a:endParaRPr lang="en-US" sz="20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482368" y="5543650"/>
            <a:ext cx="3744416" cy="4473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000" dirty="0" smtClean="0"/>
              <a:t>Négyszintű </a:t>
            </a:r>
            <a:r>
              <a:rPr lang="hu-HU" sz="2000" dirty="0"/>
              <a:t>jel szemábrája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sz="2000" dirty="0"/>
          </a:p>
        </p:txBody>
      </p:sp>
      <p:pic>
        <p:nvPicPr>
          <p:cNvPr id="9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80" y="17510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14528" cy="990600"/>
          </a:xfrm>
        </p:spPr>
        <p:txBody>
          <a:bodyPr/>
          <a:lstStyle/>
          <a:p>
            <a:r>
              <a:rPr lang="hu-HU" dirty="0" smtClean="0"/>
              <a:t>Bitsebesség és Csatornakapacitás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504" y="1600200"/>
                <a:ext cx="8856984" cy="506916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u-HU" dirty="0" smtClean="0"/>
                  <a:t>Bitsebesség </a:t>
                </a:r>
                <a:r>
                  <a:rPr lang="hu-HU" sz="2400" dirty="0" smtClean="0"/>
                  <a:t>(</a:t>
                </a:r>
                <a:r>
                  <a:rPr lang="hu-HU" sz="2400" dirty="0"/>
                  <a:t>Az információ átvitel </a:t>
                </a:r>
                <a:r>
                  <a:rPr lang="hu-HU" sz="2400" dirty="0" smtClean="0"/>
                  <a:t>sebessége)</a:t>
                </a:r>
                <a:endParaRPr lang="hu-HU" sz="2400" dirty="0"/>
              </a:p>
              <a:p>
                <a:pPr marL="0" indent="0">
                  <a:buNone/>
                </a:pPr>
                <a:endParaRPr lang="hu-HU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2000" dirty="0" smtClean="0"/>
                  <a:t>ahol   </a:t>
                </a:r>
                <a:r>
                  <a:rPr lang="en-US" sz="2000" dirty="0" smtClean="0"/>
                  <a:t> </a:t>
                </a:r>
                <a:r>
                  <a:rPr lang="hu-HU" sz="1800" i="1" dirty="0" err="1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hu-HU" sz="1800" baseline="-25000" dirty="0" err="1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hu-HU" sz="2000" dirty="0" smtClean="0"/>
                  <a:t> : jelzési sebesség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hu-HU" sz="2000" b="0" i="0" smtClean="0">
                                <a:latin typeface="Cambria Math" panose="02040503050406030204" pitchFamily="18" charset="0"/>
                              </a:rPr>
                              <m:t>symb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hu-HU" sz="2000" b="0" i="0" smtClean="0">
                                <a:latin typeface="Cambria Math" panose="02040503050406030204" pitchFamily="18" charset="0"/>
                              </a:rPr>
                              <m:t>sec</m:t>
                            </m:r>
                          </m:den>
                        </m:f>
                      </m:e>
                    </m:d>
                  </m:oMath>
                </a14:m>
                <a:endParaRPr lang="hu-HU" sz="2000" dirty="0" smtClean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hu-HU" sz="2000" dirty="0"/>
                  <a:t> </a:t>
                </a:r>
                <a:r>
                  <a:rPr lang="hu-HU" sz="2000" dirty="0" smtClean="0"/>
                  <a:t>         </a:t>
                </a:r>
                <a:r>
                  <a:rPr lang="hu-HU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hu-HU" sz="2000" dirty="0" smtClean="0"/>
                  <a:t> : jelzési állapotok (szintek) száma  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hu-H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hu-HU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hu-H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hu-HU" sz="18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hu-HU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000" dirty="0" smtClean="0">
                    <a:cs typeface="Times New Roman" panose="02020603050405020304" pitchFamily="18" charset="0"/>
                  </a:rPr>
                  <a:t>,  </a:t>
                </a:r>
                <a:r>
                  <a:rPr lang="hu-H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hu-HU" sz="2000" dirty="0" smtClean="0">
                    <a:cs typeface="Times New Roman" panose="02020603050405020304" pitchFamily="18" charset="0"/>
                  </a:rPr>
                  <a:t> : egy jelzési idő alatt átvitt bitek száma</a:t>
                </a:r>
                <a:r>
                  <a:rPr lang="hu-HU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hu-HU" dirty="0"/>
              </a:p>
              <a:p>
                <a:pPr>
                  <a:spcBef>
                    <a:spcPts val="1200"/>
                  </a:spcBef>
                </a:pPr>
                <a:r>
                  <a:rPr lang="hu-HU" dirty="0" smtClean="0"/>
                  <a:t>Csatornakapacitás</a:t>
                </a:r>
              </a:p>
              <a:p>
                <a:pPr marL="0" indent="0">
                  <a:buNone/>
                </a:pPr>
                <a:endParaRPr lang="hu-HU" sz="2000" dirty="0" smtClean="0"/>
              </a:p>
              <a:p>
                <a:pPr marL="0" indent="0">
                  <a:buNone/>
                </a:pPr>
                <a:r>
                  <a:rPr lang="hu-HU" sz="2000" dirty="0" smtClean="0"/>
                  <a:t>                                    ahol </a:t>
                </a:r>
                <a:r>
                  <a:rPr lang="hu-HU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hu-HU" sz="2000" dirty="0" smtClean="0"/>
                  <a:t> a csatorna sávszélessége, </a:t>
                </a:r>
                <a:endParaRPr lang="en-US" sz="2000" dirty="0" smtClean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</a:t>
                </a:r>
                <a:r>
                  <a:rPr lang="hu-HU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SNR</a:t>
                </a:r>
                <a:r>
                  <a:rPr lang="hu-HU" sz="2000" dirty="0" smtClean="0"/>
                  <a:t> a jel/zaj viszony</a:t>
                </a:r>
              </a:p>
              <a:p>
                <a:pPr marL="0" indent="0">
                  <a:buNone/>
                </a:pPr>
                <a:endParaRPr lang="hu-HU" sz="2000" dirty="0"/>
              </a:p>
              <a:p>
                <a:pPr marL="0" indent="0">
                  <a:buNone/>
                </a:pPr>
                <a:endParaRPr lang="hu-HU" sz="2000" dirty="0" smtClean="0"/>
              </a:p>
              <a:p>
                <a:pPr marL="0" indent="0">
                  <a:buNone/>
                </a:pPr>
                <a:endParaRPr lang="hu-HU" sz="2000" dirty="0"/>
              </a:p>
              <a:p>
                <a:pPr marL="0" indent="0">
                  <a:buNone/>
                </a:pPr>
                <a:endParaRPr lang="hu-HU" sz="20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504" y="1600200"/>
                <a:ext cx="8856984" cy="5069160"/>
              </a:xfrm>
              <a:blipFill rotWithShape="0">
                <a:blip r:embed="rId3"/>
                <a:stretch>
                  <a:fillRect l="-757" t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55776" y="2132856"/>
          <a:ext cx="2376264" cy="694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9" name="Equation" r:id="rId4" imgW="1396800" imgH="431640" progId="Equation.3">
                  <p:embed/>
                </p:oleObj>
              </mc:Choice>
              <mc:Fallback>
                <p:oleObj name="Equation" r:id="rId4" imgW="1396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132856"/>
                        <a:ext cx="2376264" cy="69448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984507"/>
              </p:ext>
            </p:extLst>
          </p:nvPr>
        </p:nvGraphicFramePr>
        <p:xfrm>
          <a:off x="823763" y="5133877"/>
          <a:ext cx="1314352" cy="335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0" name="Equation" r:id="rId6" imgW="850680" imgH="228600" progId="Equation.3">
                  <p:embed/>
                </p:oleObj>
              </mc:Choice>
              <mc:Fallback>
                <p:oleObj name="Equation" r:id="rId6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63" y="5133877"/>
                        <a:ext cx="1314352" cy="3351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314799"/>
              </p:ext>
            </p:extLst>
          </p:nvPr>
        </p:nvGraphicFramePr>
        <p:xfrm>
          <a:off x="808316" y="5461616"/>
          <a:ext cx="17430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1" name="Equation" r:id="rId8" imgW="1066680" imgH="241200" progId="Equation.3">
                  <p:embed/>
                </p:oleObj>
              </mc:Choice>
              <mc:Fallback>
                <p:oleObj name="Equation" r:id="rId8" imgW="1066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16" y="5461616"/>
                        <a:ext cx="1743075" cy="374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468847"/>
              </p:ext>
            </p:extLst>
          </p:nvPr>
        </p:nvGraphicFramePr>
        <p:xfrm>
          <a:off x="836758" y="6040710"/>
          <a:ext cx="6172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2" name="Equation" r:id="rId10" imgW="3974760" imgH="431640" progId="Equation.3">
                  <p:embed/>
                </p:oleObj>
              </mc:Choice>
              <mc:Fallback>
                <p:oleObj name="Equation" r:id="rId10" imgW="3974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758" y="6040710"/>
                        <a:ext cx="6172200" cy="628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Kép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658515"/>
              </p:ext>
            </p:extLst>
          </p:nvPr>
        </p:nvGraphicFramePr>
        <p:xfrm>
          <a:off x="1838325" y="4754563"/>
          <a:ext cx="38576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3" name="Equation" r:id="rId13" imgW="2209680" imgH="228600" progId="Equation.3">
                  <p:embed/>
                </p:oleObj>
              </mc:Choice>
              <mc:Fallback>
                <p:oleObj name="Equation" r:id="rId13" imgW="2209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4754563"/>
                        <a:ext cx="3857625" cy="379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14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Digitális modulációs technikák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640960" cy="4495800"/>
          </a:xfrm>
        </p:spPr>
        <p:txBody>
          <a:bodyPr>
            <a:normAutofit/>
          </a:bodyPr>
          <a:lstStyle/>
          <a:p>
            <a:r>
              <a:rPr lang="hu-HU" dirty="0" smtClean="0"/>
              <a:t>Amplitúdó billentyűzés </a:t>
            </a:r>
            <a:r>
              <a:rPr lang="hu-HU" dirty="0"/>
              <a:t>(ASK, </a:t>
            </a:r>
            <a:r>
              <a:rPr lang="hu-HU" dirty="0" err="1"/>
              <a:t>Amplitude-Shift</a:t>
            </a:r>
            <a:r>
              <a:rPr lang="hu-HU" dirty="0"/>
              <a:t> </a:t>
            </a:r>
            <a:r>
              <a:rPr lang="hu-HU" dirty="0" err="1"/>
              <a:t>Keying</a:t>
            </a:r>
            <a:r>
              <a:rPr lang="hu-HU" dirty="0"/>
              <a:t>) </a:t>
            </a:r>
            <a:r>
              <a:rPr lang="hu-HU" dirty="0" smtClean="0"/>
              <a:t>Véges </a:t>
            </a:r>
            <a:r>
              <a:rPr lang="hu-HU" dirty="0"/>
              <a:t>számú amplitúdót </a:t>
            </a:r>
            <a:r>
              <a:rPr lang="hu-HU" dirty="0" smtClean="0"/>
              <a:t>használ.</a:t>
            </a:r>
            <a:endParaRPr lang="hu-HU" dirty="0"/>
          </a:p>
          <a:p>
            <a:pPr>
              <a:spcBef>
                <a:spcPts val="1200"/>
              </a:spcBef>
            </a:pPr>
            <a:r>
              <a:rPr lang="hu-HU" dirty="0"/>
              <a:t>F</a:t>
            </a:r>
            <a:r>
              <a:rPr lang="hu-HU" dirty="0" smtClean="0"/>
              <a:t>rekvencia billentyűzés </a:t>
            </a:r>
            <a:r>
              <a:rPr lang="hu-HU" dirty="0"/>
              <a:t>(FSK, </a:t>
            </a:r>
            <a:r>
              <a:rPr lang="hu-HU" dirty="0" err="1"/>
              <a:t>frequency-Shift</a:t>
            </a:r>
            <a:r>
              <a:rPr lang="hu-HU" dirty="0"/>
              <a:t> </a:t>
            </a:r>
            <a:r>
              <a:rPr lang="hu-HU" dirty="0" err="1"/>
              <a:t>Keying</a:t>
            </a:r>
            <a:r>
              <a:rPr lang="hu-HU" dirty="0"/>
              <a:t>) </a:t>
            </a:r>
            <a:r>
              <a:rPr lang="hu-HU" dirty="0" smtClean="0"/>
              <a:t>Véges </a:t>
            </a:r>
            <a:r>
              <a:rPr lang="hu-HU" dirty="0"/>
              <a:t>számú frekvenciát használ.</a:t>
            </a:r>
          </a:p>
          <a:p>
            <a:pPr>
              <a:spcBef>
                <a:spcPts val="1200"/>
              </a:spcBef>
            </a:pPr>
            <a:r>
              <a:rPr lang="hu-HU" dirty="0"/>
              <a:t>F</a:t>
            </a:r>
            <a:r>
              <a:rPr lang="hu-HU" dirty="0" smtClean="0"/>
              <a:t>ázis billentyűzés (PSK, </a:t>
            </a:r>
            <a:r>
              <a:rPr lang="hu-HU" dirty="0" err="1" smtClean="0"/>
              <a:t>phase-shift</a:t>
            </a:r>
            <a:r>
              <a:rPr lang="hu-HU" dirty="0" smtClean="0"/>
              <a:t> </a:t>
            </a:r>
            <a:r>
              <a:rPr lang="hu-HU" dirty="0" err="1"/>
              <a:t>keying</a:t>
            </a:r>
            <a:r>
              <a:rPr lang="hu-HU" dirty="0"/>
              <a:t>)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Véges </a:t>
            </a:r>
            <a:r>
              <a:rPr lang="hu-HU" dirty="0"/>
              <a:t>számú fázist használ</a:t>
            </a:r>
            <a:r>
              <a:rPr lang="hu-HU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Kvadratúra amplitúdó moduláció (QAM)</a:t>
            </a:r>
            <a:br>
              <a:rPr lang="hu-HU" dirty="0" smtClean="0"/>
            </a:br>
            <a:r>
              <a:rPr lang="hu-HU" dirty="0"/>
              <a:t>Véges számú amplitúdót </a:t>
            </a:r>
            <a:r>
              <a:rPr lang="hu-HU" dirty="0" smtClean="0"/>
              <a:t>és fázist használ</a:t>
            </a:r>
            <a:r>
              <a:rPr lang="hu-HU" dirty="0"/>
              <a:t>.</a:t>
            </a:r>
          </a:p>
          <a:p>
            <a:pPr>
              <a:spcBef>
                <a:spcPts val="1200"/>
              </a:spcBef>
            </a:pP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4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Vivőfrekvenciás </a:t>
            </a:r>
            <a:r>
              <a:rPr lang="hu-HU" dirty="0"/>
              <a:t>digitális modulációs rendszerek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9" y="1761995"/>
            <a:ext cx="6396037" cy="458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427270" y="2091053"/>
            <a:ext cx="256576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eaLnBrk="1" hangingPunct="1"/>
            <a:r>
              <a:rPr lang="hu-HU" sz="2400" dirty="0" smtClean="0"/>
              <a:t>ASK</a:t>
            </a:r>
            <a:br>
              <a:rPr lang="hu-HU" sz="2400" dirty="0" smtClean="0"/>
            </a:br>
            <a:r>
              <a:rPr lang="en-US" spc="5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(OOK, </a:t>
            </a:r>
            <a:r>
              <a:rPr lang="hu-HU" spc="5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lang="en-US" spc="5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n-Off Keying)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hu-HU" sz="24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22010" y="3321697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sz="2400" dirty="0"/>
              <a:t>FSK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370736" y="4369555"/>
            <a:ext cx="285206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eaLnBrk="1" hangingPunct="1"/>
            <a:r>
              <a:rPr lang="hu-H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PSK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(BPSK)</a:t>
            </a:r>
          </a:p>
          <a:p>
            <a:pPr lvl="0" algn="ctr" eaLnBrk="1" hangingPunct="1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Phase Shift Keying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716301" y="5558448"/>
            <a:ext cx="21609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hu-HU" dirty="0" smtClean="0"/>
              <a:t>BPSK jel jelformázás után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45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Amplitúdó </a:t>
            </a:r>
            <a:r>
              <a:rPr lang="hu-HU" dirty="0"/>
              <a:t>billentyűzés ASK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dirty="0" err="1"/>
              <a:t>Amplitude</a:t>
            </a:r>
            <a:r>
              <a:rPr lang="hu-HU" dirty="0"/>
              <a:t> Shift </a:t>
            </a:r>
            <a:r>
              <a:rPr lang="hu-HU" dirty="0" err="1"/>
              <a:t>Keying</a:t>
            </a:r>
            <a:r>
              <a:rPr lang="hu-HU" dirty="0"/>
              <a:t>)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70512" cy="4495800"/>
          </a:xfrm>
        </p:spPr>
        <p:txBody>
          <a:bodyPr/>
          <a:lstStyle/>
          <a:p>
            <a:pPr lvl="0">
              <a:buClr>
                <a:srgbClr val="DD8047"/>
              </a:buClr>
            </a:pPr>
            <a:r>
              <a:rPr lang="hu-HU" sz="2400" dirty="0" smtClean="0">
                <a:solidFill>
                  <a:prstClr val="black"/>
                </a:solidFill>
              </a:rPr>
              <a:t>Szinuszos vivő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buClr>
                <a:srgbClr val="DD8047"/>
              </a:buClr>
            </a:pPr>
            <a:r>
              <a:rPr lang="hu-HU" sz="2400" dirty="0" smtClean="0">
                <a:solidFill>
                  <a:prstClr val="black"/>
                </a:solidFill>
              </a:rPr>
              <a:t>A moduláló jel digitális PAM</a:t>
            </a:r>
            <a:r>
              <a:rPr lang="en-US" sz="2400" dirty="0">
                <a:solidFill>
                  <a:prstClr val="black"/>
                </a:solidFill>
              </a:rPr>
              <a:t/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hu-HU" sz="2400" dirty="0" smtClean="0">
                <a:solidFill>
                  <a:prstClr val="black"/>
                </a:solidFill>
              </a:rPr>
              <a:t>A moduláló jel a vivő amplitúdóját változtatja:</a:t>
            </a:r>
            <a:r>
              <a:rPr lang="en-US" sz="2400" dirty="0">
                <a:solidFill>
                  <a:prstClr val="black"/>
                </a:solidFill>
              </a:rPr>
              <a:t/>
            </a:r>
            <a:br>
              <a:rPr lang="en-US" sz="2400" dirty="0">
                <a:solidFill>
                  <a:prstClr val="black"/>
                </a:solidFill>
              </a:rPr>
            </a:br>
            <a:endParaRPr lang="hu-HU" sz="2400" dirty="0" smtClean="0">
              <a:solidFill>
                <a:prstClr val="black"/>
              </a:solidFill>
            </a:endParaRPr>
          </a:p>
          <a:p>
            <a:pPr lvl="0">
              <a:buClr>
                <a:srgbClr val="DD8047"/>
              </a:buClr>
            </a:pPr>
            <a:endParaRPr lang="en-US" sz="2400" dirty="0">
              <a:solidFill>
                <a:prstClr val="black"/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hu-HU" sz="2400" dirty="0" smtClean="0">
                <a:solidFill>
                  <a:prstClr val="black"/>
                </a:solidFill>
              </a:rPr>
              <a:t>: jelzési idő</a:t>
            </a:r>
            <a:endParaRPr lang="en-US" sz="2400" dirty="0">
              <a:solidFill>
                <a:prstClr val="black"/>
              </a:solidFill>
            </a:endParaRPr>
          </a:p>
          <a:p>
            <a:pPr lvl="1">
              <a:buClr>
                <a:srgbClr val="94B6D2"/>
              </a:buClr>
            </a:pP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hu-HU" sz="2400" dirty="0" smtClean="0">
                <a:solidFill>
                  <a:prstClr val="black"/>
                </a:solidFill>
              </a:rPr>
              <a:t>digitális modulációs tartalom: </a:t>
            </a:r>
            <a:br>
              <a:rPr lang="hu-HU" sz="2400" dirty="0" smtClean="0">
                <a:solidFill>
                  <a:prstClr val="black"/>
                </a:solidFill>
              </a:rPr>
            </a:br>
            <a:r>
              <a:rPr lang="hu-HU" sz="2400" dirty="0" smtClean="0">
                <a:solidFill>
                  <a:prstClr val="black"/>
                </a:solidFill>
              </a:rPr>
              <a:t>ha              ,  </a:t>
            </a:r>
            <a:r>
              <a:rPr lang="hu-HU" sz="2400" dirty="0" err="1" smtClean="0">
                <a:solidFill>
                  <a:prstClr val="black"/>
                </a:solidFill>
              </a:rPr>
              <a:t>OOK-nak</a:t>
            </a:r>
            <a:r>
              <a:rPr lang="hu-HU" sz="2400" dirty="0" smtClean="0">
                <a:solidFill>
                  <a:prstClr val="black"/>
                </a:solidFill>
              </a:rPr>
              <a:t> (</a:t>
            </a:r>
            <a:r>
              <a:rPr lang="hu-HU" sz="2400" dirty="0" err="1" smtClean="0">
                <a:solidFill>
                  <a:prstClr val="black"/>
                </a:solidFill>
              </a:rPr>
              <a:t>On-Off</a:t>
            </a:r>
            <a:r>
              <a:rPr lang="hu-HU" sz="2400" dirty="0" smtClean="0">
                <a:solidFill>
                  <a:prstClr val="black"/>
                </a:solidFill>
              </a:rPr>
              <a:t> </a:t>
            </a:r>
            <a:r>
              <a:rPr lang="hu-HU" sz="2400" dirty="0" err="1" smtClean="0">
                <a:solidFill>
                  <a:prstClr val="black"/>
                </a:solidFill>
              </a:rPr>
              <a:t>Keying</a:t>
            </a:r>
            <a:r>
              <a:rPr lang="hu-HU" sz="2400" dirty="0" smtClean="0">
                <a:solidFill>
                  <a:prstClr val="black"/>
                </a:solidFill>
              </a:rPr>
              <a:t>) hívjuk</a:t>
            </a:r>
            <a:r>
              <a:rPr lang="hu-HU" sz="2400" dirty="0">
                <a:solidFill>
                  <a:prstClr val="black"/>
                </a:solidFill>
              </a:rPr>
              <a:t/>
            </a:r>
            <a:br>
              <a:rPr lang="hu-HU" sz="2400" dirty="0">
                <a:solidFill>
                  <a:prstClr val="black"/>
                </a:solidFill>
              </a:rPr>
            </a:br>
            <a:endParaRPr lang="hu-HU" sz="2400" dirty="0">
              <a:solidFill>
                <a:prstClr val="black"/>
              </a:solidFill>
            </a:endParaRP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84"/>
          <a:stretch/>
        </p:blipFill>
        <p:spPr bwMode="auto">
          <a:xfrm>
            <a:off x="1259632" y="5135104"/>
            <a:ext cx="6882777" cy="13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059214"/>
              </p:ext>
            </p:extLst>
          </p:nvPr>
        </p:nvGraphicFramePr>
        <p:xfrm>
          <a:off x="683568" y="2996952"/>
          <a:ext cx="3460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44" name="Equation" r:id="rId5" imgW="1574640" imgH="228600" progId="Equation.3">
                  <p:embed/>
                </p:oleObj>
              </mc:Choice>
              <mc:Fallback>
                <p:oleObj name="Equation" r:id="rId5" imgW="1574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2996952"/>
                        <a:ext cx="346075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847348"/>
              </p:ext>
            </p:extLst>
          </p:nvPr>
        </p:nvGraphicFramePr>
        <p:xfrm>
          <a:off x="4460875" y="3049588"/>
          <a:ext cx="33051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45" name="Equation" r:id="rId7" imgW="1726920" imgH="215640" progId="Equation.3">
                  <p:embed/>
                </p:oleObj>
              </mc:Choice>
              <mc:Fallback>
                <p:oleObj name="Equation" r:id="rId7" imgW="17269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0875" y="3049588"/>
                        <a:ext cx="3305175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43297"/>
              </p:ext>
            </p:extLst>
          </p:nvPr>
        </p:nvGraphicFramePr>
        <p:xfrm>
          <a:off x="1475656" y="4549393"/>
          <a:ext cx="1091793" cy="40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46" name="Equation" r:id="rId9" imgW="609480" imgH="228600" progId="Equation.3">
                  <p:embed/>
                </p:oleObj>
              </mc:Choice>
              <mc:Fallback>
                <p:oleObj name="Equation" r:id="rId9" imgW="609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5656" y="4549393"/>
                        <a:ext cx="1091793" cy="40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649699"/>
              </p:ext>
            </p:extLst>
          </p:nvPr>
        </p:nvGraphicFramePr>
        <p:xfrm>
          <a:off x="5235575" y="4159250"/>
          <a:ext cx="3092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47" name="Equation" r:id="rId11" imgW="1688760" imgH="228600" progId="Equation.3">
                  <p:embed/>
                </p:oleObj>
              </mc:Choice>
              <mc:Fallback>
                <p:oleObj name="Equation" r:id="rId11" imgW="16887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35575" y="4159250"/>
                        <a:ext cx="309245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0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Digitális modulációk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 digitális moduláció célja a lehető legtöbb információ átvitele a legkisebb sávszélesség felhasználásával, a legkisebb hibavalószínűséggel</a:t>
            </a:r>
            <a:r>
              <a:rPr lang="hu-HU" dirty="0" smtClean="0"/>
              <a:t>.</a:t>
            </a:r>
          </a:p>
          <a:p>
            <a:r>
              <a:rPr lang="hu-HU" dirty="0"/>
              <a:t>Ellentétben az analóg modulációs eljárásokkal, itt nem feltétel a jelek alakhű átvitele, a digitális üzenet hibaaránya minősíti az átviteli rendszert.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Frekvencia </a:t>
            </a:r>
            <a:r>
              <a:rPr lang="hu-HU" dirty="0"/>
              <a:t>billentyűzés FSK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dirty="0" err="1"/>
              <a:t>Frequency</a:t>
            </a:r>
            <a:r>
              <a:rPr lang="hu-HU" dirty="0"/>
              <a:t> Shift </a:t>
            </a:r>
            <a:r>
              <a:rPr lang="hu-HU" dirty="0" err="1"/>
              <a:t>Keying</a:t>
            </a:r>
            <a:r>
              <a:rPr lang="hu-HU" dirty="0"/>
              <a:t>)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DD8047"/>
              </a:buClr>
            </a:pPr>
            <a:r>
              <a:rPr lang="hu-HU" sz="2400" dirty="0" smtClean="0">
                <a:solidFill>
                  <a:prstClr val="black"/>
                </a:solidFill>
              </a:rPr>
              <a:t>Egy szinuszos vivő frekvenciáját változtatjuk a bináris moduláló jel pillanatnyi értékének megfelelően:</a:t>
            </a:r>
            <a:br>
              <a:rPr lang="hu-HU" sz="2400" dirty="0" smtClean="0">
                <a:solidFill>
                  <a:prstClr val="black"/>
                </a:solidFill>
              </a:rPr>
            </a:br>
            <a:r>
              <a:rPr lang="hu-HU" sz="2400" dirty="0" smtClean="0">
                <a:solidFill>
                  <a:prstClr val="black"/>
                </a:solidFill>
              </a:rPr>
              <a:t/>
            </a:r>
            <a:br>
              <a:rPr lang="hu-HU" sz="2400" dirty="0" smtClean="0">
                <a:solidFill>
                  <a:prstClr val="black"/>
                </a:solidFill>
              </a:rPr>
            </a:br>
            <a:r>
              <a:rPr lang="hu-HU" sz="2400" dirty="0" smtClean="0">
                <a:solidFill>
                  <a:prstClr val="black"/>
                </a:solidFill>
              </a:rPr>
              <a:t/>
            </a:r>
            <a:br>
              <a:rPr lang="hu-HU" sz="2400" dirty="0" smtClean="0">
                <a:solidFill>
                  <a:prstClr val="black"/>
                </a:solidFill>
              </a:rPr>
            </a:br>
            <a:r>
              <a:rPr lang="hu-HU" sz="2400" dirty="0" smtClean="0">
                <a:solidFill>
                  <a:prstClr val="black"/>
                </a:solidFill>
              </a:rPr>
              <a:t/>
            </a:r>
            <a:br>
              <a:rPr lang="hu-HU" sz="2400" dirty="0" smtClean="0">
                <a:solidFill>
                  <a:prstClr val="black"/>
                </a:solidFill>
              </a:rPr>
            </a:br>
            <a:r>
              <a:rPr lang="hu-HU" sz="2400" dirty="0" smtClean="0">
                <a:solidFill>
                  <a:prstClr val="black"/>
                </a:solidFill>
              </a:rPr>
              <a:t>ahol</a:t>
            </a:r>
          </a:p>
          <a:p>
            <a:pPr lvl="1">
              <a:buClr>
                <a:srgbClr val="94B6D2"/>
              </a:buClr>
            </a:pP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400" dirty="0" smtClean="0">
                <a:solidFill>
                  <a:prstClr val="black"/>
                </a:solidFill>
              </a:rPr>
              <a:t>  a pillanatnyi frekvencia</a:t>
            </a:r>
          </a:p>
          <a:p>
            <a:pPr lvl="1">
              <a:buClr>
                <a:srgbClr val="94B6D2"/>
              </a:buClr>
            </a:pPr>
            <a:r>
              <a:rPr lang="hu-HU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400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hu-HU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r>
              <a:rPr lang="hu-HU" sz="2400" dirty="0" smtClean="0">
                <a:solidFill>
                  <a:prstClr val="black"/>
                </a:solidFill>
              </a:rPr>
              <a:t>  a vivőfrekvencia</a:t>
            </a:r>
          </a:p>
          <a:p>
            <a:pPr lvl="1">
              <a:buClr>
                <a:srgbClr val="94B6D2"/>
              </a:buClr>
            </a:pPr>
            <a:r>
              <a:rPr lang="hu-HU" sz="2400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400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hu-HU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| 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˗ 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|/2  </a:t>
            </a:r>
            <a:r>
              <a:rPr lang="hu-HU" sz="2400" dirty="0" smtClean="0">
                <a:solidFill>
                  <a:prstClr val="black"/>
                </a:solidFill>
              </a:rPr>
              <a:t>a frekvencialöket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1" b="50357"/>
          <a:stretch/>
        </p:blipFill>
        <p:spPr bwMode="auto">
          <a:xfrm>
            <a:off x="1403648" y="5373216"/>
            <a:ext cx="6396037" cy="125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981809"/>
              </p:ext>
            </p:extLst>
          </p:nvPr>
        </p:nvGraphicFramePr>
        <p:xfrm>
          <a:off x="896938" y="2667000"/>
          <a:ext cx="29067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6" name="Equation" r:id="rId5" imgW="1307880" imgH="228600" progId="Equation.3">
                  <p:embed/>
                </p:oleObj>
              </mc:Choice>
              <mc:Fallback>
                <p:oleObj name="Equation" r:id="rId5" imgW="1307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6938" y="2667000"/>
                        <a:ext cx="2906712" cy="509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94084"/>
              </p:ext>
            </p:extLst>
          </p:nvPr>
        </p:nvGraphicFramePr>
        <p:xfrm>
          <a:off x="4100513" y="2474913"/>
          <a:ext cx="3792537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7" name="Equation" r:id="rId7" imgW="1904760" imgH="482400" progId="Equation.3">
                  <p:embed/>
                </p:oleObj>
              </mc:Choice>
              <mc:Fallback>
                <p:oleObj name="Equation" r:id="rId7" imgW="1904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513" y="2474913"/>
                        <a:ext cx="3792537" cy="954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48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Fázis </a:t>
            </a:r>
            <a:r>
              <a:rPr lang="hu-HU" dirty="0"/>
              <a:t>billentyűzés PSK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dirty="0" err="1"/>
              <a:t>Phase</a:t>
            </a:r>
            <a:r>
              <a:rPr lang="hu-HU" dirty="0"/>
              <a:t> Shift </a:t>
            </a:r>
            <a:r>
              <a:rPr lang="hu-HU" dirty="0" err="1"/>
              <a:t>Keying</a:t>
            </a:r>
            <a:r>
              <a:rPr lang="hu-HU" dirty="0"/>
              <a:t>)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DD8047"/>
              </a:buClr>
            </a:pPr>
            <a:r>
              <a:rPr lang="hu-HU" sz="2400" dirty="0" smtClean="0">
                <a:solidFill>
                  <a:prstClr val="black"/>
                </a:solidFill>
              </a:rPr>
              <a:t>Egy szinuszos vivő fázisát változtatjuk a digitális moduláló jel pillanatnyi értékének megfelelően:</a:t>
            </a:r>
            <a:br>
              <a:rPr lang="hu-HU" sz="2400" dirty="0" smtClean="0">
                <a:solidFill>
                  <a:prstClr val="black"/>
                </a:solidFill>
              </a:rPr>
            </a:br>
            <a:r>
              <a:rPr lang="hu-HU" sz="2400" dirty="0" smtClean="0">
                <a:solidFill>
                  <a:prstClr val="black"/>
                </a:solidFill>
              </a:rPr>
              <a:t/>
            </a:r>
            <a:br>
              <a:rPr lang="hu-HU" sz="2400" dirty="0" smtClean="0">
                <a:solidFill>
                  <a:prstClr val="black"/>
                </a:solidFill>
              </a:rPr>
            </a:br>
            <a:r>
              <a:rPr lang="hu-HU" sz="2400" dirty="0" smtClean="0">
                <a:solidFill>
                  <a:prstClr val="black"/>
                </a:solidFill>
              </a:rPr>
              <a:t> </a:t>
            </a:r>
            <a:r>
              <a:rPr lang="hu-HU" dirty="0" smtClean="0">
                <a:solidFill>
                  <a:prstClr val="black"/>
                </a:solidFill>
              </a:rPr>
              <a:t/>
            </a:r>
            <a:br>
              <a:rPr lang="hu-HU" dirty="0" smtClean="0">
                <a:solidFill>
                  <a:prstClr val="black"/>
                </a:solidFill>
              </a:rPr>
            </a:br>
            <a:r>
              <a:rPr lang="hu-HU" sz="2400" dirty="0" smtClean="0">
                <a:solidFill>
                  <a:prstClr val="black"/>
                </a:solidFill>
              </a:rPr>
              <a:t>ahol</a:t>
            </a:r>
          </a:p>
          <a:p>
            <a:pPr lvl="1">
              <a:buClr>
                <a:srgbClr val="94B6D2"/>
              </a:buClr>
            </a:pP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hu-HU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hu-HU" sz="2400" dirty="0">
                <a:solidFill>
                  <a:prstClr val="black"/>
                </a:solidFill>
              </a:rPr>
              <a:t>digitális modulációs tartalom: </a:t>
            </a:r>
            <a:endParaRPr lang="hu-HU" sz="2400" dirty="0" smtClean="0">
              <a:solidFill>
                <a:prstClr val="black"/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sz="2400" dirty="0" smtClean="0">
                <a:solidFill>
                  <a:prstClr val="black"/>
                </a:solidFill>
              </a:rPr>
              <a:t>  a 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hu-HU" sz="24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hu-HU" sz="2400" dirty="0" smtClean="0">
                <a:solidFill>
                  <a:prstClr val="black"/>
                </a:solidFill>
              </a:rPr>
              <a:t> szimbólumok száma:  </a:t>
            </a:r>
            <a:r>
              <a:rPr lang="en-US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hu-HU" sz="2400" i="1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dirty="0" smtClean="0"/>
              <a:t> </a:t>
            </a:r>
            <a:endParaRPr lang="hu-HU" sz="2400" i="1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34" b="25350"/>
          <a:stretch/>
        </p:blipFill>
        <p:spPr bwMode="auto">
          <a:xfrm>
            <a:off x="1331640" y="5333158"/>
            <a:ext cx="6396037" cy="106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9" b="71984"/>
          <a:stretch/>
        </p:blipFill>
        <p:spPr bwMode="auto">
          <a:xfrm>
            <a:off x="1347138" y="5085184"/>
            <a:ext cx="6396037" cy="2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66278"/>
              </p:ext>
            </p:extLst>
          </p:nvPr>
        </p:nvGraphicFramePr>
        <p:xfrm>
          <a:off x="1076262" y="2522634"/>
          <a:ext cx="37814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2" name="Equation" r:id="rId5" imgW="1701720" imgH="228600" progId="Equation.3">
                  <p:embed/>
                </p:oleObj>
              </mc:Choice>
              <mc:Fallback>
                <p:oleObj name="Equation" r:id="rId5" imgW="17017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6262" y="2522634"/>
                        <a:ext cx="3781425" cy="509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470024"/>
              </p:ext>
            </p:extLst>
          </p:nvPr>
        </p:nvGraphicFramePr>
        <p:xfrm>
          <a:off x="5251450" y="2543175"/>
          <a:ext cx="19605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3" name="Equation" r:id="rId7" imgW="876240" imgH="228600" progId="Equation.3">
                  <p:embed/>
                </p:oleObj>
              </mc:Choice>
              <mc:Fallback>
                <p:oleObj name="Equation" r:id="rId7" imgW="876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1450" y="2543175"/>
                        <a:ext cx="1960563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827449"/>
              </p:ext>
            </p:extLst>
          </p:nvPr>
        </p:nvGraphicFramePr>
        <p:xfrm>
          <a:off x="5461000" y="3584575"/>
          <a:ext cx="3022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4" name="Equation" r:id="rId9" imgW="1650960" imgH="228600" progId="Equation.3">
                  <p:embed/>
                </p:oleObj>
              </mc:Choice>
              <mc:Fallback>
                <p:oleObj name="Equation" r:id="rId9" imgW="16509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61000" y="3584575"/>
                        <a:ext cx="3022600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25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>
            <a:normAutofit/>
          </a:bodyPr>
          <a:lstStyle/>
          <a:p>
            <a:r>
              <a:rPr lang="hu-HU" dirty="0"/>
              <a:t>Többszintű fázis </a:t>
            </a:r>
            <a:r>
              <a:rPr lang="hu-HU" dirty="0" smtClean="0"/>
              <a:t>billentyűzés</a:t>
            </a:r>
            <a:r>
              <a:rPr lang="hu-HU" dirty="0" smtClean="0">
                <a:solidFill>
                  <a:srgbClr val="775F55"/>
                </a:solidFill>
              </a:rPr>
              <a:t> (</a:t>
            </a:r>
            <a:r>
              <a:rPr lang="hu-HU" dirty="0" err="1" smtClean="0">
                <a:solidFill>
                  <a:srgbClr val="775F55"/>
                </a:solidFill>
              </a:rPr>
              <a:t>xPSK</a:t>
            </a:r>
            <a:r>
              <a:rPr lang="hu-HU" dirty="0">
                <a:solidFill>
                  <a:srgbClr val="775F55"/>
                </a:solidFill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03057" y="1766869"/>
            <a:ext cx="3636404" cy="842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 smtClean="0"/>
              <a:t>4PSK (QPSK) és 8PSK jelek  konstellációs diagramjai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19844"/>
            <a:ext cx="1008112" cy="100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574702"/>
            <a:ext cx="4267200" cy="252412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4" y="2295492"/>
            <a:ext cx="3471170" cy="34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40152" y="1734367"/>
            <a:ext cx="2756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8PSK jel szemábrája</a:t>
            </a:r>
            <a:endParaRPr lang="hu-H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1037" y="512524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 bit/symbol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430970" y="512524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r>
              <a:rPr lang="en-US" sz="2000" dirty="0" smtClean="0"/>
              <a:t> bit/symbol</a:t>
            </a:r>
            <a:endParaRPr lang="en-US" sz="20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66700" y="5872180"/>
            <a:ext cx="8784975" cy="93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hu-HU" sz="2400" dirty="0" smtClean="0"/>
              <a:t>Több szintnél </a:t>
            </a:r>
            <a:r>
              <a:rPr lang="hu-HU" sz="2400" dirty="0"/>
              <a:t>nehéz a fázishelyzetek megállapítása a zaj miatt. </a:t>
            </a:r>
            <a:r>
              <a:rPr lang="hu-HU" sz="2400" dirty="0" err="1" smtClean="0"/>
              <a:t>Refe-rencia</a:t>
            </a:r>
            <a:r>
              <a:rPr lang="hu-HU" sz="2400" dirty="0" smtClean="0"/>
              <a:t> </a:t>
            </a:r>
            <a:r>
              <a:rPr lang="hu-HU" sz="2400" dirty="0"/>
              <a:t>jel szükséges, amihez a pillanatnyi fázishelyzetet viszonyítják.</a:t>
            </a:r>
          </a:p>
        </p:txBody>
      </p:sp>
    </p:spTree>
    <p:extLst>
      <p:ext uri="{BB962C8B-B14F-4D97-AF65-F5344CB8AC3E}">
        <p14:creationId xmlns:p14="http://schemas.microsoft.com/office/powerpoint/2010/main" val="16638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586536" cy="990600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rgbClr val="775F55"/>
                </a:solidFill>
              </a:rPr>
              <a:t>Kvadratúra amplitúdó moduláció (QAM)</a:t>
            </a:r>
            <a:endParaRPr lang="hu-HU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4417245"/>
            <a:ext cx="8784976" cy="1036712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A QAM jel úgy is felfogható mint egy egyidejűleg amplitúdóban és fázisban is modulált jel: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755576" y="2965495"/>
          <a:ext cx="4968552" cy="9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6" name="Equation" r:id="rId4" imgW="2387600" imgH="469900" progId="Equation.3">
                  <p:embed/>
                </p:oleObj>
              </mc:Choice>
              <mc:Fallback>
                <p:oleObj name="Equation" r:id="rId4" imgW="2387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965495"/>
                        <a:ext cx="4968552" cy="925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3"/>
          <p:cNvSpPr txBox="1">
            <a:spLocks/>
          </p:cNvSpPr>
          <p:nvPr/>
        </p:nvSpPr>
        <p:spPr>
          <a:xfrm>
            <a:off x="331912" y="1752600"/>
            <a:ext cx="8784976" cy="10367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hu-HU" dirty="0" smtClean="0"/>
              <a:t>A QAM jel két kvadratúrában lévő vivőjű AM-DSB/SC jel összege: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187624" y="5539721"/>
          <a:ext cx="6156295" cy="8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7" name="Equation" r:id="rId6" imgW="2946400" imgH="457200" progId="Equation.3">
                  <p:embed/>
                </p:oleObj>
              </mc:Choice>
              <mc:Fallback>
                <p:oleObj name="Equation" r:id="rId6" imgW="2946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539721"/>
                        <a:ext cx="6156295" cy="8902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5197350" y="3911561"/>
          <a:ext cx="37671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8" name="Equation" r:id="rId8" imgW="2057400" imgH="203040" progId="Equation.3">
                  <p:embed/>
                </p:oleObj>
              </mc:Choice>
              <mc:Fallback>
                <p:oleObj name="Equation" r:id="rId8" imgW="20574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97350" y="3911561"/>
                        <a:ext cx="3767138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2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586536" cy="990600"/>
          </a:xfrm>
        </p:spPr>
        <p:txBody>
          <a:bodyPr/>
          <a:lstStyle/>
          <a:p>
            <a:r>
              <a:rPr lang="hu-HU" sz="3600" dirty="0">
                <a:solidFill>
                  <a:srgbClr val="775F55"/>
                </a:solidFill>
              </a:rPr>
              <a:t>Kvadratúra amplitúdó moduláció (QAM)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48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800" dirty="0" smtClean="0"/>
              <a:t>16QAM jel konstellációs diagramja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204864"/>
            <a:ext cx="4943866" cy="4355601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389767"/>
              </p:ext>
            </p:extLst>
          </p:nvPr>
        </p:nvGraphicFramePr>
        <p:xfrm>
          <a:off x="6012160" y="2924944"/>
          <a:ext cx="1944216" cy="569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1" name="Equation" r:id="rId5" imgW="901309" imgH="279279" progId="Equation.3">
                  <p:embed/>
                </p:oleObj>
              </mc:Choice>
              <mc:Fallback>
                <p:oleObj name="Equation" r:id="rId5" imgW="901309" imgH="27927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924944"/>
                        <a:ext cx="1944216" cy="569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753290"/>
              </p:ext>
            </p:extLst>
          </p:nvPr>
        </p:nvGraphicFramePr>
        <p:xfrm>
          <a:off x="6012160" y="3763295"/>
          <a:ext cx="2105170" cy="436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2" name="Equation" r:id="rId7" imgW="964781" imgH="215806" progId="Equation.3">
                  <p:embed/>
                </p:oleObj>
              </mc:Choice>
              <mc:Fallback>
                <p:oleObj name="Equation" r:id="rId7" imgW="964781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3763295"/>
                        <a:ext cx="2105170" cy="4369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1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586536" cy="990600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rgbClr val="775F55"/>
                </a:solidFill>
              </a:rPr>
              <a:t>Kvadratúra amplitúdó moduláció (QAM)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Content Placeholder 8">
            <a:hlinkClick r:id="rId3" action="ppaction://hlinkfile"/>
          </p:cNvPr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756624" y="2591182"/>
            <a:ext cx="5220579" cy="36004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612648" y="1470067"/>
            <a:ext cx="8153400" cy="870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hu-HU" sz="2800" dirty="0" smtClean="0"/>
              <a:t>16QAM animációja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2200" dirty="0"/>
              <a:t>(</a:t>
            </a:r>
            <a:r>
              <a:rPr lang="hu-HU" sz="2200" dirty="0" smtClean="0"/>
              <a:t>forrás</a:t>
            </a:r>
            <a:r>
              <a:rPr lang="hu-HU" sz="2200" dirty="0"/>
              <a:t>: </a:t>
            </a:r>
            <a:r>
              <a:rPr lang="hu-HU" sz="2200" dirty="0" err="1" smtClean="0"/>
              <a:t>en.wikipedia.org</a:t>
            </a:r>
            <a:r>
              <a:rPr lang="hu-HU" sz="2200" dirty="0" smtClean="0"/>
              <a:t>)</a:t>
            </a:r>
            <a:endParaRPr lang="hu-H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2648" y="6349349"/>
            <a:ext cx="7847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200" dirty="0" smtClean="0"/>
              <a:t>Mi a hiba az ábrán ?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91373" y="5589240"/>
            <a:ext cx="648072" cy="2880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hu-HU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  <a:endParaRPr 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8881" y="4688614"/>
            <a:ext cx="573239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hu-HU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33%</a:t>
            </a:r>
            <a:endParaRPr 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8881" y="5596115"/>
            <a:ext cx="576064" cy="2811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hu-HU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  <a:endParaRPr lang="en-US" sz="1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91373" y="4700453"/>
            <a:ext cx="576064" cy="2811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hu-HU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  <a:endParaRPr lang="en-US" sz="1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398394"/>
              </p:ext>
            </p:extLst>
          </p:nvPr>
        </p:nvGraphicFramePr>
        <p:xfrm>
          <a:off x="179512" y="2874320"/>
          <a:ext cx="2313121" cy="326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8" name="Equation" r:id="rId6" imgW="1663700" imgH="254000" progId="Equation.3">
                  <p:embed/>
                </p:oleObj>
              </mc:Choice>
              <mc:Fallback>
                <p:oleObj name="Equation" r:id="rId6" imgW="1663700" imgH="254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874320"/>
                        <a:ext cx="2313121" cy="3268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577721"/>
              </p:ext>
            </p:extLst>
          </p:nvPr>
        </p:nvGraphicFramePr>
        <p:xfrm>
          <a:off x="179513" y="3498672"/>
          <a:ext cx="2088231" cy="2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9" name="Equation" r:id="rId8" imgW="1434477" imgH="215806" progId="Equation.3">
                  <p:embed/>
                </p:oleObj>
              </mc:Choice>
              <mc:Fallback>
                <p:oleObj name="Equation" r:id="rId8" imgW="1434477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3" y="3498672"/>
                        <a:ext cx="2088231" cy="288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272672"/>
              </p:ext>
            </p:extLst>
          </p:nvPr>
        </p:nvGraphicFramePr>
        <p:xfrm>
          <a:off x="157768" y="4085108"/>
          <a:ext cx="2299572" cy="33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0" name="Equation" r:id="rId10" imgW="1600200" imgH="254000" progId="Equation.3">
                  <p:embed/>
                </p:oleObj>
              </mc:Choice>
              <mc:Fallback>
                <p:oleObj name="Equation" r:id="rId10" imgW="16002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68" y="4085108"/>
                        <a:ext cx="2299572" cy="337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val 21"/>
          <p:cNvSpPr/>
          <p:nvPr/>
        </p:nvSpPr>
        <p:spPr>
          <a:xfrm>
            <a:off x="6395575" y="4641403"/>
            <a:ext cx="463307" cy="2154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385271" y="3201174"/>
            <a:ext cx="463307" cy="2154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95575" y="3577135"/>
            <a:ext cx="463307" cy="2154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85271" y="4001520"/>
            <a:ext cx="463307" cy="2154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88098" y="4417223"/>
            <a:ext cx="463307" cy="2154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85271" y="4203107"/>
            <a:ext cx="463307" cy="215498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85271" y="3785182"/>
            <a:ext cx="463307" cy="215498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385271" y="3397402"/>
            <a:ext cx="463307" cy="215498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26" y="228600"/>
            <a:ext cx="7951174" cy="990600"/>
          </a:xfrm>
        </p:spPr>
        <p:txBody>
          <a:bodyPr>
            <a:normAutofit fontScale="90000"/>
          </a:bodyPr>
          <a:lstStyle/>
          <a:p>
            <a:r>
              <a:rPr lang="hu-HU" sz="4000" dirty="0" smtClean="0">
                <a:solidFill>
                  <a:srgbClr val="775F55"/>
                </a:solidFill>
              </a:rPr>
              <a:t>Kvadratúra amplitúdó moduláció (QAM)</a:t>
            </a:r>
            <a:endParaRPr lang="hu-HU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0206" y="4905659"/>
            <a:ext cx="8514528" cy="475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 smtClean="0"/>
              <a:t>A szűrés után:</a:t>
            </a:r>
            <a:endParaRPr lang="hu-HU" sz="24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417271"/>
              </p:ext>
            </p:extLst>
          </p:nvPr>
        </p:nvGraphicFramePr>
        <p:xfrm>
          <a:off x="266700" y="3856174"/>
          <a:ext cx="8499348" cy="4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8" name="Equation" r:id="rId4" imgW="4800600" imgH="241200" progId="Equation.3">
                  <p:embed/>
                </p:oleObj>
              </mc:Choice>
              <mc:Fallback>
                <p:oleObj name="Equation" r:id="rId4" imgW="4800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3856174"/>
                        <a:ext cx="8499348" cy="400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778206"/>
              </p:ext>
            </p:extLst>
          </p:nvPr>
        </p:nvGraphicFramePr>
        <p:xfrm>
          <a:off x="148336" y="4335098"/>
          <a:ext cx="8566398" cy="396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9" name="Equation" r:id="rId6" imgW="4889160" imgH="241200" progId="Equation.3">
                  <p:embed/>
                </p:oleObj>
              </mc:Choice>
              <mc:Fallback>
                <p:oleObj name="Equation" r:id="rId6" imgW="488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36" y="4335098"/>
                        <a:ext cx="8566398" cy="3962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3"/>
          <p:cNvSpPr txBox="1">
            <a:spLocks/>
          </p:cNvSpPr>
          <p:nvPr/>
        </p:nvSpPr>
        <p:spPr>
          <a:xfrm>
            <a:off x="216336" y="1606574"/>
            <a:ext cx="8514528" cy="44833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hu-HU" sz="2400" dirty="0" smtClean="0"/>
              <a:t>QAM jel demodulálása szorzó áramkörrel:</a:t>
            </a:r>
            <a:endParaRPr lang="hu-HU" sz="2400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146320"/>
              </p:ext>
            </p:extLst>
          </p:nvPr>
        </p:nvGraphicFramePr>
        <p:xfrm>
          <a:off x="615950" y="5459413"/>
          <a:ext cx="28638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0" name="Equation" r:id="rId8" imgW="1726920" imgH="203040" progId="Equation.3">
                  <p:embed/>
                </p:oleObj>
              </mc:Choice>
              <mc:Fallback>
                <p:oleObj name="Equation" r:id="rId8" imgW="1726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5459413"/>
                        <a:ext cx="2863850" cy="315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091489"/>
              </p:ext>
            </p:extLst>
          </p:nvPr>
        </p:nvGraphicFramePr>
        <p:xfrm>
          <a:off x="3960813" y="5445125"/>
          <a:ext cx="29479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1" name="Equation" r:id="rId10" imgW="1701720" imgH="203040" progId="Equation.3">
                  <p:embed/>
                </p:oleObj>
              </mc:Choice>
              <mc:Fallback>
                <p:oleObj name="Equation" r:id="rId10" imgW="1701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5445125"/>
                        <a:ext cx="2947987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3"/>
          <p:cNvSpPr txBox="1">
            <a:spLocks/>
          </p:cNvSpPr>
          <p:nvPr/>
        </p:nvSpPr>
        <p:spPr>
          <a:xfrm>
            <a:off x="251520" y="5946942"/>
            <a:ext cx="8514528" cy="53739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hu-HU" sz="2400" dirty="0" smtClean="0"/>
              <a:t>Nincs áthallás, ha  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sz="2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7664" y="1969520"/>
            <a:ext cx="6777539" cy="1775685"/>
          </a:xfrm>
          <a:prstGeom prst="rect">
            <a:avLst/>
          </a:prstGeom>
        </p:spPr>
      </p:pic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424114"/>
              </p:ext>
            </p:extLst>
          </p:nvPr>
        </p:nvGraphicFramePr>
        <p:xfrm>
          <a:off x="546355" y="2442286"/>
          <a:ext cx="2386202" cy="25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2" name="Equation" r:id="rId13" imgW="1777229" imgH="203112" progId="Equation.3">
                  <p:embed/>
                </p:oleObj>
              </mc:Choice>
              <mc:Fallback>
                <p:oleObj name="Equation" r:id="rId13" imgW="17772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55" y="2442286"/>
                        <a:ext cx="2386202" cy="255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0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586536" cy="990600"/>
          </a:xfrm>
        </p:spPr>
        <p:txBody>
          <a:bodyPr/>
          <a:lstStyle/>
          <a:p>
            <a:r>
              <a:rPr lang="hu-HU" sz="3600" dirty="0">
                <a:solidFill>
                  <a:srgbClr val="775F55"/>
                </a:solidFill>
              </a:rPr>
              <a:t>Kvadratúra amplitúdó moduláció (QAM)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06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2800" dirty="0" smtClean="0"/>
              <a:t>16QAM jel szemábrája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04" y="2084724"/>
            <a:ext cx="4392488" cy="463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80920" cy="9906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Ortogonális frekvenciaosztás (OFDM)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28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3528" y="1600200"/>
                <a:ext cx="8442520" cy="4495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OFDM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‒ </a:t>
                </a:r>
                <a:r>
                  <a:rPr lang="en-US" dirty="0" smtClean="0">
                    <a:ea typeface="Cambria Math" panose="02040503050406030204" pitchFamily="18" charset="0"/>
                  </a:rPr>
                  <a:t>Orthogonal Frequency Division Multiplexing</a:t>
                </a:r>
                <a:endParaRPr lang="hu-HU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u-HU" sz="2200" dirty="0" smtClean="0"/>
                  <a:t>Az egyes QAM csatornák vivőfrekvenciái pont a jelzési frekvencia többszöröseivel vannak egymáshoz képest eltolva: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hu-HU" sz="2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3528" y="1600200"/>
                <a:ext cx="8442520" cy="4495800"/>
              </a:xfrm>
              <a:blipFill rotWithShape="0">
                <a:blip r:embed="rId2"/>
                <a:stretch>
                  <a:fillRect l="-1516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853" y="3573016"/>
            <a:ext cx="6364237" cy="27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 – 1024 QAM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29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6562" name="Picture 2" descr="http://m.eet.com/media/1157244/925_tab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82518"/>
            <a:ext cx="6336704" cy="464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441432" cy="9906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Alapsávi digitális modulációs eljárások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0" y="1788840"/>
            <a:ext cx="5148064" cy="506916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Pulse Amplitude Modulation</a:t>
            </a:r>
            <a:r>
              <a:rPr lang="hu-HU" sz="2400" b="1" dirty="0" smtClean="0"/>
              <a:t> </a:t>
            </a:r>
            <a:r>
              <a:rPr lang="en-US" sz="2400" b="1" dirty="0" smtClean="0"/>
              <a:t>(PAM)</a:t>
            </a:r>
            <a:br>
              <a:rPr lang="en-US" sz="2400" b="1" dirty="0" smtClean="0"/>
            </a:br>
            <a:r>
              <a:rPr lang="hu-HU" sz="2400" dirty="0" smtClean="0"/>
              <a:t>Az impulzus amplitúdója hordozza az információt</a:t>
            </a:r>
          </a:p>
          <a:p>
            <a:r>
              <a:rPr lang="en-US" sz="2400" b="1" dirty="0" smtClean="0"/>
              <a:t>Pulse Duration Modulation (</a:t>
            </a:r>
            <a:r>
              <a:rPr lang="hu-HU" sz="2400" b="1" dirty="0" smtClean="0"/>
              <a:t>P</a:t>
            </a:r>
            <a:r>
              <a:rPr lang="en-US" sz="2400" b="1" dirty="0" smtClean="0"/>
              <a:t>D</a:t>
            </a:r>
            <a:r>
              <a:rPr lang="hu-HU" sz="2400" b="1" dirty="0" smtClean="0"/>
              <a:t>M</a:t>
            </a:r>
            <a:r>
              <a:rPr lang="en-US" sz="2400" b="1" dirty="0" smtClean="0"/>
              <a:t>)</a:t>
            </a:r>
            <a:r>
              <a:rPr lang="hu-HU" sz="2400" b="1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u-HU" sz="2400" dirty="0"/>
              <a:t>Az impulzus </a:t>
            </a:r>
            <a:r>
              <a:rPr lang="hu-HU" sz="2400" dirty="0" smtClean="0"/>
              <a:t>időtartama </a:t>
            </a:r>
            <a:r>
              <a:rPr lang="hu-HU" sz="2400" dirty="0"/>
              <a:t>hordozza az információt</a:t>
            </a:r>
          </a:p>
          <a:p>
            <a:r>
              <a:rPr lang="en-US" sz="2400" b="1" dirty="0" smtClean="0"/>
              <a:t>Pulse Position Modulation (PPM)</a:t>
            </a:r>
            <a:br>
              <a:rPr lang="en-US" sz="2400" b="1" dirty="0" smtClean="0"/>
            </a:br>
            <a:r>
              <a:rPr lang="hu-HU" sz="2400" dirty="0"/>
              <a:t>Az impulzus </a:t>
            </a:r>
            <a:r>
              <a:rPr lang="hu-HU" sz="2400" dirty="0" smtClean="0"/>
              <a:t>késleltetése </a:t>
            </a:r>
            <a:r>
              <a:rPr lang="hu-HU" sz="2400" dirty="0"/>
              <a:t>hordozza az </a:t>
            </a:r>
            <a:r>
              <a:rPr lang="hu-HU" sz="2400" dirty="0" smtClean="0"/>
              <a:t>információt</a:t>
            </a:r>
          </a:p>
          <a:p>
            <a:r>
              <a:rPr lang="en-US" sz="2400" b="1" dirty="0" smtClean="0"/>
              <a:t>Pulse Code Modulation (PCM)</a:t>
            </a:r>
            <a:br>
              <a:rPr lang="en-US" sz="2400" b="1" dirty="0" smtClean="0"/>
            </a:br>
            <a:r>
              <a:rPr lang="hu-HU" sz="2400" dirty="0" smtClean="0"/>
              <a:t>Binárisan kódolt impulzussorozat</a:t>
            </a:r>
            <a:endParaRPr lang="hu-HU" sz="2400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80" y="175100"/>
            <a:ext cx="1008112" cy="100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543" y="1916832"/>
            <a:ext cx="397141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DVB-C beállítása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4514" name="Picture 2" descr="http://i47.tinypic.com/2vshsh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59586"/>
            <a:ext cx="7736550" cy="43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églalap 4"/>
          <p:cNvSpPr/>
          <p:nvPr/>
        </p:nvSpPr>
        <p:spPr>
          <a:xfrm>
            <a:off x="2627784" y="5013176"/>
            <a:ext cx="1008112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16973" y="1554028"/>
            <a:ext cx="8162946" cy="22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Szinkron PAM átvitel modellje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80" y="175100"/>
            <a:ext cx="1008112" cy="1008112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472105"/>
              </p:ext>
            </p:extLst>
          </p:nvPr>
        </p:nvGraphicFramePr>
        <p:xfrm>
          <a:off x="123056" y="1669858"/>
          <a:ext cx="2070090" cy="297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3" name="Equation" r:id="rId5" imgW="1511280" imgH="228600" progId="Equation.3">
                  <p:embed/>
                </p:oleObj>
              </mc:Choice>
              <mc:Fallback>
                <p:oleObj name="Equation" r:id="rId5" imgW="151128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56" y="1669858"/>
                        <a:ext cx="2070090" cy="2974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451024"/>
              </p:ext>
            </p:extLst>
          </p:nvPr>
        </p:nvGraphicFramePr>
        <p:xfrm>
          <a:off x="1907704" y="2797423"/>
          <a:ext cx="2293611" cy="645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4" name="Equation" r:id="rId7" imgW="1447800" imgH="431800" progId="Equation.3">
                  <p:embed/>
                </p:oleObj>
              </mc:Choice>
              <mc:Fallback>
                <p:oleObj name="Equation" r:id="rId7" imgW="1447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797423"/>
                        <a:ext cx="2293611" cy="6450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11512"/>
              </p:ext>
            </p:extLst>
          </p:nvPr>
        </p:nvGraphicFramePr>
        <p:xfrm>
          <a:off x="2378075" y="5957888"/>
          <a:ext cx="34417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5" name="Equation" r:id="rId9" imgW="2286000" imgH="583920" progId="Equation.3">
                  <p:embed/>
                </p:oleObj>
              </mc:Choice>
              <mc:Fallback>
                <p:oleObj name="Equation" r:id="rId9" imgW="2286000" imgH="583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5957888"/>
                        <a:ext cx="3441700" cy="874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164968"/>
              </p:ext>
            </p:extLst>
          </p:nvPr>
        </p:nvGraphicFramePr>
        <p:xfrm>
          <a:off x="2371698" y="3918308"/>
          <a:ext cx="3019881" cy="656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6" name="Equation" r:id="rId11" imgW="1879600" imgH="431800" progId="Equation.3">
                  <p:embed/>
                </p:oleObj>
              </mc:Choice>
              <mc:Fallback>
                <p:oleObj name="Equation" r:id="rId11" imgW="18796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698" y="3918308"/>
                        <a:ext cx="3019881" cy="656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0002" y="4481338"/>
            <a:ext cx="7916046" cy="1510111"/>
          </a:xfrm>
          <a:prstGeom prst="rect">
            <a:avLst/>
          </a:prstGeom>
        </p:spPr>
      </p:pic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872907"/>
              </p:ext>
            </p:extLst>
          </p:nvPr>
        </p:nvGraphicFramePr>
        <p:xfrm>
          <a:off x="5713738" y="5359858"/>
          <a:ext cx="3267727" cy="650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7" name="Equation" r:id="rId14" imgW="2044700" imgH="431800" progId="Equation.3">
                  <p:embed/>
                </p:oleObj>
              </mc:Choice>
              <mc:Fallback>
                <p:oleObj name="Equation" r:id="rId14" imgW="2044700" imgH="431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738" y="5359858"/>
                        <a:ext cx="3267727" cy="6506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3444" y="5805264"/>
            <a:ext cx="2358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Elemi jelalak a  mintavevő bementén: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25326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PAM jel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4 szintű PAM jel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hu-HU" sz="2400" dirty="0" smtClean="0"/>
              <a:t>Szintek száma: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hu-HU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{±1,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± 3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± (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-1)}</a:t>
            </a:r>
          </a:p>
          <a:p>
            <a:pPr marL="0" indent="0">
              <a:buNone/>
            </a:pPr>
            <a:r>
              <a:rPr lang="hu-HU" sz="2400" dirty="0"/>
              <a:t>K</a:t>
            </a:r>
            <a:r>
              <a:rPr lang="hu-HU" sz="2400" dirty="0" smtClean="0"/>
              <a:t>apacitás: 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sz="2400" dirty="0" smtClean="0"/>
              <a:t> bit/</a:t>
            </a:r>
            <a:r>
              <a:rPr lang="hu-HU" sz="2400" dirty="0" err="1" smtClean="0"/>
              <a:t>symbol</a:t>
            </a:r>
            <a:endParaRPr lang="hu-HU" sz="2400" dirty="0"/>
          </a:p>
        </p:txBody>
      </p:sp>
      <p:pic>
        <p:nvPicPr>
          <p:cNvPr id="6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348880"/>
            <a:ext cx="8168461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Digitális átvitel </a:t>
            </a:r>
            <a:r>
              <a:rPr lang="hu-HU" dirty="0" err="1" smtClean="0"/>
              <a:t>detekciós</a:t>
            </a:r>
            <a:r>
              <a:rPr lang="hu-HU" dirty="0" smtClean="0"/>
              <a:t> hibái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86536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A vevőben hibás </a:t>
            </a:r>
            <a:r>
              <a:rPr lang="hu-HU" dirty="0" err="1" smtClean="0"/>
              <a:t>detekciót</a:t>
            </a:r>
            <a:r>
              <a:rPr lang="hu-HU" dirty="0" smtClean="0"/>
              <a:t> okozhat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Szimbólumközti áthallás (</a:t>
            </a:r>
            <a:r>
              <a:rPr lang="hu-HU" dirty="0" err="1" smtClean="0"/>
              <a:t>Intersymbol</a:t>
            </a:r>
            <a:r>
              <a:rPr lang="hu-HU" dirty="0" smtClean="0"/>
              <a:t> </a:t>
            </a:r>
            <a:r>
              <a:rPr lang="hu-HU" dirty="0" err="1"/>
              <a:t>i</a:t>
            </a:r>
            <a:r>
              <a:rPr lang="hu-HU" dirty="0" err="1" smtClean="0"/>
              <a:t>nterference</a:t>
            </a:r>
            <a:r>
              <a:rPr lang="hu-HU" dirty="0" smtClean="0"/>
              <a:t>, ISI)</a:t>
            </a:r>
            <a:br>
              <a:rPr lang="hu-HU" dirty="0" smtClean="0"/>
            </a:br>
            <a:r>
              <a:rPr lang="hu-HU" sz="2400" dirty="0" smtClean="0"/>
              <a:t>Az elemi jel a szomszédos időrésekben is még nullától különböző értékű.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Zaj</a:t>
            </a:r>
            <a:br>
              <a:rPr lang="hu-HU" dirty="0" smtClean="0"/>
            </a:br>
            <a:r>
              <a:rPr lang="hu-HU" sz="2400" dirty="0" smtClean="0"/>
              <a:t>Az átvitel során a jelhez adódó zaj megváltoztatja az impulzusok amplitúdóját.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Időzítési hiba (</a:t>
            </a:r>
            <a:r>
              <a:rPr lang="hu-HU" dirty="0" err="1" smtClean="0"/>
              <a:t>jitter</a:t>
            </a:r>
            <a:r>
              <a:rPr lang="hu-HU" dirty="0" smtClean="0"/>
              <a:t>)</a:t>
            </a:r>
            <a:br>
              <a:rPr lang="hu-HU" dirty="0" smtClean="0"/>
            </a:br>
            <a:r>
              <a:rPr lang="hu-HU" sz="2400" dirty="0" smtClean="0"/>
              <a:t>A mintavételezés nem az optimális mintavételezési pontban (</a:t>
            </a:r>
            <a:r>
              <a:rPr lang="hu-HU" sz="2400" dirty="0" err="1" smtClean="0"/>
              <a:t>jezési</a:t>
            </a:r>
            <a:r>
              <a:rPr lang="hu-HU" sz="2400" dirty="0" smtClean="0"/>
              <a:t> rés közepe) történik.</a:t>
            </a:r>
            <a:endParaRPr lang="en-US" sz="24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hu-HU" dirty="0" smtClean="0"/>
              <a:t>Ezek az effektusok az átvitel során együtt jelentkeznek és képesek erősíteni egymás romboló hatását.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5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Szimbólumközti áthallás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Szimbólum közti áthallás oka a diszperzió (impulzus kiszélesedés). Diszperziót általában az átviteli út lineáris torzításai okozzák: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Keskeny sávszélesség</a:t>
            </a:r>
            <a:br>
              <a:rPr lang="hu-HU" dirty="0" smtClean="0"/>
            </a:br>
            <a:r>
              <a:rPr lang="hu-HU" sz="2400" dirty="0" smtClean="0"/>
              <a:t>A kis sávszélesség korlátozza jelváltozási sebességet.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Nemlineáris fáziskarakterisztika</a:t>
            </a:r>
            <a:br>
              <a:rPr lang="hu-HU" dirty="0" smtClean="0"/>
            </a:br>
            <a:r>
              <a:rPr lang="hu-HU" sz="2400" dirty="0" smtClean="0"/>
              <a:t>A nemlineáris fáziskarakterisztika futási idő ingadozást okoz. A jel különböző spektrális komponensei az átvitel során különböző késleltetést szenvednek és így a jel szétesik.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Lineáris torzítás hatása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896469"/>
            <a:ext cx="4106138" cy="4124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786" y="1896469"/>
            <a:ext cx="4106138" cy="41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8442520" cy="990600"/>
          </a:xfrm>
        </p:spPr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hu-HU" dirty="0" smtClean="0"/>
              <a:t>Védekezés a szimbólumközi áthallás </a:t>
            </a:r>
            <a:br>
              <a:rPr lang="hu-HU" dirty="0" smtClean="0"/>
            </a:br>
            <a:r>
              <a:rPr lang="hu-HU" dirty="0" smtClean="0"/>
              <a:t>(ISI) ellen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700808"/>
            <a:ext cx="8784976" cy="489654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hu-HU" dirty="0" smtClean="0"/>
              <a:t>Szintátmenetek eltávolítása </a:t>
            </a:r>
            <a:br>
              <a:rPr lang="hu-HU" dirty="0" smtClean="0"/>
            </a:br>
            <a:r>
              <a:rPr lang="hu-HU" sz="2400" dirty="0" smtClean="0"/>
              <a:t>pl. jelzési idő növelése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hu-HU" sz="2400" dirty="0" smtClean="0">
                <a:cs typeface="Times New Roman" panose="02020603050405020304" pitchFamily="18" charset="0"/>
              </a:rPr>
              <a:t> kisebb</a:t>
            </a:r>
            <a:r>
              <a:rPr lang="hu-HU" sz="2400" dirty="0">
                <a:cs typeface="Times New Roman" panose="02020603050405020304" pitchFamily="18" charset="0"/>
              </a:rPr>
              <a:t> </a:t>
            </a:r>
            <a:r>
              <a:rPr lang="hu-HU" sz="2400" dirty="0" smtClean="0">
                <a:cs typeface="Times New Roman" panose="02020603050405020304" pitchFamily="18" charset="0"/>
              </a:rPr>
              <a:t>átviteli sebesség </a:t>
            </a:r>
            <a:r>
              <a:rPr lang="hu-HU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</a:p>
          <a:p>
            <a:pPr>
              <a:spcBef>
                <a:spcPts val="1800"/>
              </a:spcBef>
            </a:pPr>
            <a:r>
              <a:rPr lang="hu-HU" dirty="0" smtClean="0"/>
              <a:t>Jelformálás</a:t>
            </a:r>
            <a:br>
              <a:rPr lang="hu-HU" dirty="0" smtClean="0"/>
            </a:br>
            <a:r>
              <a:rPr lang="hu-HU" sz="2400" dirty="0" smtClean="0"/>
              <a:t>Az elemi impulzus értéke a szomszédos mintavételi (jelzési) idő-pontokban zéró:</a:t>
            </a:r>
          </a:p>
          <a:p>
            <a:pPr>
              <a:spcBef>
                <a:spcPts val="1800"/>
              </a:spcBef>
            </a:pPr>
            <a:endParaRPr lang="hu-HU" sz="2400" dirty="0"/>
          </a:p>
          <a:p>
            <a:pPr>
              <a:spcBef>
                <a:spcPts val="1800"/>
              </a:spcBef>
            </a:pPr>
            <a:endParaRPr lang="hu-HU" sz="2400" dirty="0" smtClean="0"/>
          </a:p>
          <a:p>
            <a:pPr>
              <a:spcBef>
                <a:spcPts val="1800"/>
              </a:spcBef>
            </a:pPr>
            <a:endParaRPr lang="hu-HU" sz="2400" dirty="0"/>
          </a:p>
          <a:p>
            <a:pPr marL="0" lvl="0" indent="0">
              <a:spcBef>
                <a:spcPts val="1800"/>
              </a:spcBef>
              <a:buClr>
                <a:srgbClr val="DD8047"/>
              </a:buClr>
              <a:buNone/>
            </a:pPr>
            <a:r>
              <a:rPr lang="hu-HU" sz="2400" smtClean="0">
                <a:solidFill>
                  <a:prstClr val="black"/>
                </a:solidFill>
              </a:rPr>
              <a:t>    A </a:t>
            </a:r>
            <a:r>
              <a:rPr lang="hu-HU" sz="2400" dirty="0">
                <a:solidFill>
                  <a:prstClr val="black"/>
                </a:solidFill>
              </a:rPr>
              <a:t>mintavételi pontok között a jel értéke tetszőleges </a:t>
            </a:r>
            <a:r>
              <a:rPr lang="hu-HU" sz="2400" dirty="0" smtClean="0">
                <a:solidFill>
                  <a:prstClr val="black"/>
                </a:solidFill>
              </a:rPr>
              <a:t>lehet.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432807"/>
              </p:ext>
            </p:extLst>
          </p:nvPr>
        </p:nvGraphicFramePr>
        <p:xfrm>
          <a:off x="648094" y="4362591"/>
          <a:ext cx="27368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0" name="Equation" r:id="rId4" imgW="1396800" imgH="482400" progId="Equation.3">
                  <p:embed/>
                </p:oleObj>
              </mc:Choice>
              <mc:Fallback>
                <p:oleObj name="Equation" r:id="rId4" imgW="1396800" imgH="48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94" y="4362591"/>
                        <a:ext cx="2736850" cy="88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" name="Canvas 66"/>
          <p:cNvGrpSpPr/>
          <p:nvPr/>
        </p:nvGrpSpPr>
        <p:grpSpPr>
          <a:xfrm>
            <a:off x="4404611" y="3797391"/>
            <a:ext cx="4055821" cy="2016224"/>
            <a:chOff x="0" y="0"/>
            <a:chExt cx="4171950" cy="3257550"/>
          </a:xfrm>
        </p:grpSpPr>
        <p:sp>
          <p:nvSpPr>
            <p:cNvPr id="87" name="Rectangle 86"/>
            <p:cNvSpPr/>
            <p:nvPr/>
          </p:nvSpPr>
          <p:spPr>
            <a:xfrm>
              <a:off x="0" y="0"/>
              <a:ext cx="4171950" cy="325755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0" y="0"/>
              <a:ext cx="4133850" cy="325755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89" name="Line 8"/>
            <p:cNvCxnSpPr>
              <a:cxnSpLocks noChangeShapeType="1"/>
            </p:cNvCxnSpPr>
            <p:nvPr/>
          </p:nvCxnSpPr>
          <p:spPr bwMode="auto">
            <a:xfrm>
              <a:off x="0" y="2438400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Line 11"/>
            <p:cNvCxnSpPr>
              <a:cxnSpLocks noChangeShapeType="1"/>
            </p:cNvCxnSpPr>
            <p:nvPr/>
          </p:nvCxnSpPr>
          <p:spPr bwMode="auto">
            <a:xfrm>
              <a:off x="0" y="2438400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Line 10"/>
            <p:cNvCxnSpPr>
              <a:cxnSpLocks noChangeShapeType="1"/>
            </p:cNvCxnSpPr>
            <p:nvPr/>
          </p:nvCxnSpPr>
          <p:spPr bwMode="auto">
            <a:xfrm flipV="1">
              <a:off x="2071370" y="0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Line 12"/>
            <p:cNvCxnSpPr>
              <a:cxnSpLocks noChangeShapeType="1"/>
            </p:cNvCxnSpPr>
            <p:nvPr/>
          </p:nvCxnSpPr>
          <p:spPr bwMode="auto">
            <a:xfrm flipV="1">
              <a:off x="2071370" y="0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Line 13"/>
            <p:cNvCxnSpPr>
              <a:cxnSpLocks noChangeShapeType="1"/>
            </p:cNvCxnSpPr>
            <p:nvPr/>
          </p:nvCxnSpPr>
          <p:spPr bwMode="auto">
            <a:xfrm flipV="1">
              <a:off x="2071370" y="320992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Line 14"/>
            <p:cNvCxnSpPr>
              <a:cxnSpLocks noChangeShapeType="1"/>
            </p:cNvCxnSpPr>
            <p:nvPr/>
          </p:nvCxnSpPr>
          <p:spPr bwMode="auto">
            <a:xfrm>
              <a:off x="2071370" y="0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Line 16"/>
            <p:cNvCxnSpPr>
              <a:cxnSpLocks noChangeShapeType="1"/>
            </p:cNvCxnSpPr>
            <p:nvPr/>
          </p:nvCxnSpPr>
          <p:spPr bwMode="auto">
            <a:xfrm flipV="1">
              <a:off x="514350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Line 19"/>
            <p:cNvCxnSpPr>
              <a:cxnSpLocks noChangeShapeType="1"/>
            </p:cNvCxnSpPr>
            <p:nvPr/>
          </p:nvCxnSpPr>
          <p:spPr bwMode="auto">
            <a:xfrm flipV="1">
              <a:off x="1028700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Line 22"/>
            <p:cNvCxnSpPr>
              <a:cxnSpLocks noChangeShapeType="1"/>
            </p:cNvCxnSpPr>
            <p:nvPr/>
          </p:nvCxnSpPr>
          <p:spPr bwMode="auto">
            <a:xfrm flipV="1">
              <a:off x="1543050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Line 25"/>
            <p:cNvCxnSpPr>
              <a:cxnSpLocks noChangeShapeType="1"/>
            </p:cNvCxnSpPr>
            <p:nvPr/>
          </p:nvCxnSpPr>
          <p:spPr bwMode="auto">
            <a:xfrm flipV="1">
              <a:off x="2066925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Line 28"/>
            <p:cNvCxnSpPr>
              <a:cxnSpLocks noChangeShapeType="1"/>
            </p:cNvCxnSpPr>
            <p:nvPr/>
          </p:nvCxnSpPr>
          <p:spPr bwMode="auto">
            <a:xfrm flipV="1">
              <a:off x="2581275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Line 31"/>
            <p:cNvCxnSpPr>
              <a:cxnSpLocks noChangeShapeType="1"/>
            </p:cNvCxnSpPr>
            <p:nvPr/>
          </p:nvCxnSpPr>
          <p:spPr bwMode="auto">
            <a:xfrm flipV="1">
              <a:off x="3095625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Line 34"/>
            <p:cNvCxnSpPr>
              <a:cxnSpLocks noChangeShapeType="1"/>
            </p:cNvCxnSpPr>
            <p:nvPr/>
          </p:nvCxnSpPr>
          <p:spPr bwMode="auto">
            <a:xfrm flipV="1">
              <a:off x="3609975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Line 68"/>
            <p:cNvCxnSpPr>
              <a:cxnSpLocks noChangeShapeType="1"/>
            </p:cNvCxnSpPr>
            <p:nvPr/>
          </p:nvCxnSpPr>
          <p:spPr bwMode="auto">
            <a:xfrm>
              <a:off x="0" y="2438400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Line 43"/>
            <p:cNvCxnSpPr>
              <a:cxnSpLocks noChangeShapeType="1"/>
            </p:cNvCxnSpPr>
            <p:nvPr/>
          </p:nvCxnSpPr>
          <p:spPr bwMode="auto">
            <a:xfrm>
              <a:off x="2071370" y="2847975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Line 46"/>
            <p:cNvCxnSpPr>
              <a:cxnSpLocks noChangeShapeType="1"/>
            </p:cNvCxnSpPr>
            <p:nvPr/>
          </p:nvCxnSpPr>
          <p:spPr bwMode="auto">
            <a:xfrm>
              <a:off x="2071370" y="2438400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Line 49"/>
            <p:cNvCxnSpPr>
              <a:cxnSpLocks noChangeShapeType="1"/>
            </p:cNvCxnSpPr>
            <p:nvPr/>
          </p:nvCxnSpPr>
          <p:spPr bwMode="auto">
            <a:xfrm>
              <a:off x="2071370" y="2028825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Line 52"/>
            <p:cNvCxnSpPr>
              <a:cxnSpLocks noChangeShapeType="1"/>
            </p:cNvCxnSpPr>
            <p:nvPr/>
          </p:nvCxnSpPr>
          <p:spPr bwMode="auto">
            <a:xfrm>
              <a:off x="2071370" y="1628775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Line 55"/>
            <p:cNvCxnSpPr>
              <a:cxnSpLocks noChangeShapeType="1"/>
            </p:cNvCxnSpPr>
            <p:nvPr/>
          </p:nvCxnSpPr>
          <p:spPr bwMode="auto">
            <a:xfrm>
              <a:off x="2071370" y="1219200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Line 58"/>
            <p:cNvCxnSpPr>
              <a:cxnSpLocks noChangeShapeType="1"/>
            </p:cNvCxnSpPr>
            <p:nvPr/>
          </p:nvCxnSpPr>
          <p:spPr bwMode="auto">
            <a:xfrm>
              <a:off x="2071370" y="809625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Line 61"/>
            <p:cNvCxnSpPr>
              <a:cxnSpLocks noChangeShapeType="1"/>
            </p:cNvCxnSpPr>
            <p:nvPr/>
          </p:nvCxnSpPr>
          <p:spPr bwMode="auto">
            <a:xfrm>
              <a:off x="2071370" y="400050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Line 70"/>
            <p:cNvCxnSpPr>
              <a:cxnSpLocks noChangeShapeType="1"/>
            </p:cNvCxnSpPr>
            <p:nvPr/>
          </p:nvCxnSpPr>
          <p:spPr bwMode="auto">
            <a:xfrm flipV="1">
              <a:off x="2071370" y="0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11" name="Group 110"/>
            <p:cNvGrpSpPr/>
            <p:nvPr/>
          </p:nvGrpSpPr>
          <p:grpSpPr>
            <a:xfrm>
              <a:off x="257175" y="400050"/>
              <a:ext cx="3609975" cy="2476500"/>
              <a:chOff x="257175" y="400050"/>
              <a:chExt cx="3609975" cy="2476500"/>
            </a:xfrm>
          </p:grpSpPr>
          <p:sp>
            <p:nvSpPr>
              <p:cNvPr id="119" name="Freeform 118"/>
              <p:cNvSpPr>
                <a:spLocks/>
              </p:cNvSpPr>
              <p:nvPr/>
            </p:nvSpPr>
            <p:spPr bwMode="auto">
              <a:xfrm>
                <a:off x="257175" y="2181225"/>
                <a:ext cx="962025" cy="619125"/>
              </a:xfrm>
              <a:custGeom>
                <a:avLst/>
                <a:gdLst>
                  <a:gd name="T0" fmla="*/ 30 w 1515"/>
                  <a:gd name="T1" fmla="*/ 690 h 975"/>
                  <a:gd name="T2" fmla="*/ 75 w 1515"/>
                  <a:gd name="T3" fmla="*/ 690 h 975"/>
                  <a:gd name="T4" fmla="*/ 120 w 1515"/>
                  <a:gd name="T5" fmla="*/ 675 h 975"/>
                  <a:gd name="T6" fmla="*/ 165 w 1515"/>
                  <a:gd name="T7" fmla="*/ 645 h 975"/>
                  <a:gd name="T8" fmla="*/ 210 w 1515"/>
                  <a:gd name="T9" fmla="*/ 615 h 975"/>
                  <a:gd name="T10" fmla="*/ 255 w 1515"/>
                  <a:gd name="T11" fmla="*/ 570 h 975"/>
                  <a:gd name="T12" fmla="*/ 300 w 1515"/>
                  <a:gd name="T13" fmla="*/ 525 h 975"/>
                  <a:gd name="T14" fmla="*/ 345 w 1515"/>
                  <a:gd name="T15" fmla="*/ 465 h 975"/>
                  <a:gd name="T16" fmla="*/ 390 w 1515"/>
                  <a:gd name="T17" fmla="*/ 420 h 975"/>
                  <a:gd name="T18" fmla="*/ 450 w 1515"/>
                  <a:gd name="T19" fmla="*/ 345 h 975"/>
                  <a:gd name="T20" fmla="*/ 465 w 1515"/>
                  <a:gd name="T21" fmla="*/ 330 h 975"/>
                  <a:gd name="T22" fmla="*/ 510 w 1515"/>
                  <a:gd name="T23" fmla="*/ 270 h 975"/>
                  <a:gd name="T24" fmla="*/ 525 w 1515"/>
                  <a:gd name="T25" fmla="*/ 225 h 975"/>
                  <a:gd name="T26" fmla="*/ 570 w 1515"/>
                  <a:gd name="T27" fmla="*/ 180 h 975"/>
                  <a:gd name="T28" fmla="*/ 630 w 1515"/>
                  <a:gd name="T29" fmla="*/ 120 h 975"/>
                  <a:gd name="T30" fmla="*/ 660 w 1515"/>
                  <a:gd name="T31" fmla="*/ 90 h 975"/>
                  <a:gd name="T32" fmla="*/ 705 w 1515"/>
                  <a:gd name="T33" fmla="*/ 45 h 975"/>
                  <a:gd name="T34" fmla="*/ 750 w 1515"/>
                  <a:gd name="T35" fmla="*/ 15 h 975"/>
                  <a:gd name="T36" fmla="*/ 795 w 1515"/>
                  <a:gd name="T37" fmla="*/ 0 h 975"/>
                  <a:gd name="T38" fmla="*/ 840 w 1515"/>
                  <a:gd name="T39" fmla="*/ 0 h 975"/>
                  <a:gd name="T40" fmla="*/ 885 w 1515"/>
                  <a:gd name="T41" fmla="*/ 0 h 975"/>
                  <a:gd name="T42" fmla="*/ 930 w 1515"/>
                  <a:gd name="T43" fmla="*/ 15 h 975"/>
                  <a:gd name="T44" fmla="*/ 975 w 1515"/>
                  <a:gd name="T45" fmla="*/ 60 h 975"/>
                  <a:gd name="T46" fmla="*/ 1020 w 1515"/>
                  <a:gd name="T47" fmla="*/ 90 h 975"/>
                  <a:gd name="T48" fmla="*/ 1050 w 1515"/>
                  <a:gd name="T49" fmla="*/ 135 h 975"/>
                  <a:gd name="T50" fmla="*/ 1080 w 1515"/>
                  <a:gd name="T51" fmla="*/ 180 h 975"/>
                  <a:gd name="T52" fmla="*/ 1110 w 1515"/>
                  <a:gd name="T53" fmla="*/ 225 h 975"/>
                  <a:gd name="T54" fmla="*/ 1140 w 1515"/>
                  <a:gd name="T55" fmla="*/ 270 h 975"/>
                  <a:gd name="T56" fmla="*/ 1170 w 1515"/>
                  <a:gd name="T57" fmla="*/ 315 h 975"/>
                  <a:gd name="T58" fmla="*/ 1185 w 1515"/>
                  <a:gd name="T59" fmla="*/ 360 h 975"/>
                  <a:gd name="T60" fmla="*/ 1215 w 1515"/>
                  <a:gd name="T61" fmla="*/ 405 h 975"/>
                  <a:gd name="T62" fmla="*/ 1245 w 1515"/>
                  <a:gd name="T63" fmla="*/ 450 h 975"/>
                  <a:gd name="T64" fmla="*/ 1260 w 1515"/>
                  <a:gd name="T65" fmla="*/ 510 h 975"/>
                  <a:gd name="T66" fmla="*/ 1290 w 1515"/>
                  <a:gd name="T67" fmla="*/ 555 h 975"/>
                  <a:gd name="T68" fmla="*/ 1320 w 1515"/>
                  <a:gd name="T69" fmla="*/ 600 h 975"/>
                  <a:gd name="T70" fmla="*/ 1335 w 1515"/>
                  <a:gd name="T71" fmla="*/ 660 h 975"/>
                  <a:gd name="T72" fmla="*/ 1365 w 1515"/>
                  <a:gd name="T73" fmla="*/ 705 h 975"/>
                  <a:gd name="T74" fmla="*/ 1380 w 1515"/>
                  <a:gd name="T75" fmla="*/ 750 h 975"/>
                  <a:gd name="T76" fmla="*/ 1410 w 1515"/>
                  <a:gd name="T77" fmla="*/ 795 h 975"/>
                  <a:gd name="T78" fmla="*/ 1440 w 1515"/>
                  <a:gd name="T79" fmla="*/ 855 h 975"/>
                  <a:gd name="T80" fmla="*/ 1470 w 1515"/>
                  <a:gd name="T81" fmla="*/ 900 h 975"/>
                  <a:gd name="T82" fmla="*/ 1485 w 1515"/>
                  <a:gd name="T83" fmla="*/ 945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5" h="975">
                    <a:moveTo>
                      <a:pt x="0" y="690"/>
                    </a:moveTo>
                    <a:lnTo>
                      <a:pt x="15" y="705"/>
                    </a:lnTo>
                    <a:lnTo>
                      <a:pt x="30" y="690"/>
                    </a:lnTo>
                    <a:lnTo>
                      <a:pt x="45" y="690"/>
                    </a:lnTo>
                    <a:lnTo>
                      <a:pt x="60" y="690"/>
                    </a:lnTo>
                    <a:lnTo>
                      <a:pt x="75" y="690"/>
                    </a:lnTo>
                    <a:lnTo>
                      <a:pt x="90" y="690"/>
                    </a:lnTo>
                    <a:lnTo>
                      <a:pt x="105" y="675"/>
                    </a:lnTo>
                    <a:lnTo>
                      <a:pt x="120" y="675"/>
                    </a:lnTo>
                    <a:lnTo>
                      <a:pt x="135" y="660"/>
                    </a:lnTo>
                    <a:lnTo>
                      <a:pt x="150" y="660"/>
                    </a:lnTo>
                    <a:lnTo>
                      <a:pt x="165" y="645"/>
                    </a:lnTo>
                    <a:lnTo>
                      <a:pt x="180" y="645"/>
                    </a:lnTo>
                    <a:lnTo>
                      <a:pt x="195" y="630"/>
                    </a:lnTo>
                    <a:lnTo>
                      <a:pt x="210" y="615"/>
                    </a:lnTo>
                    <a:lnTo>
                      <a:pt x="225" y="600"/>
                    </a:lnTo>
                    <a:lnTo>
                      <a:pt x="240" y="585"/>
                    </a:lnTo>
                    <a:lnTo>
                      <a:pt x="255" y="570"/>
                    </a:lnTo>
                    <a:lnTo>
                      <a:pt x="270" y="555"/>
                    </a:lnTo>
                    <a:lnTo>
                      <a:pt x="285" y="540"/>
                    </a:lnTo>
                    <a:lnTo>
                      <a:pt x="300" y="525"/>
                    </a:lnTo>
                    <a:lnTo>
                      <a:pt x="315" y="510"/>
                    </a:lnTo>
                    <a:lnTo>
                      <a:pt x="345" y="480"/>
                    </a:lnTo>
                    <a:lnTo>
                      <a:pt x="345" y="465"/>
                    </a:lnTo>
                    <a:lnTo>
                      <a:pt x="360" y="450"/>
                    </a:lnTo>
                    <a:lnTo>
                      <a:pt x="375" y="435"/>
                    </a:lnTo>
                    <a:lnTo>
                      <a:pt x="390" y="420"/>
                    </a:lnTo>
                    <a:lnTo>
                      <a:pt x="420" y="390"/>
                    </a:lnTo>
                    <a:lnTo>
                      <a:pt x="420" y="375"/>
                    </a:lnTo>
                    <a:lnTo>
                      <a:pt x="450" y="345"/>
                    </a:lnTo>
                    <a:lnTo>
                      <a:pt x="435" y="345"/>
                    </a:lnTo>
                    <a:lnTo>
                      <a:pt x="450" y="345"/>
                    </a:lnTo>
                    <a:lnTo>
                      <a:pt x="465" y="330"/>
                    </a:lnTo>
                    <a:lnTo>
                      <a:pt x="465" y="315"/>
                    </a:lnTo>
                    <a:lnTo>
                      <a:pt x="480" y="300"/>
                    </a:lnTo>
                    <a:lnTo>
                      <a:pt x="510" y="270"/>
                    </a:lnTo>
                    <a:lnTo>
                      <a:pt x="510" y="255"/>
                    </a:lnTo>
                    <a:lnTo>
                      <a:pt x="540" y="225"/>
                    </a:lnTo>
                    <a:lnTo>
                      <a:pt x="525" y="225"/>
                    </a:lnTo>
                    <a:lnTo>
                      <a:pt x="540" y="225"/>
                    </a:lnTo>
                    <a:lnTo>
                      <a:pt x="570" y="195"/>
                    </a:lnTo>
                    <a:lnTo>
                      <a:pt x="570" y="180"/>
                    </a:lnTo>
                    <a:lnTo>
                      <a:pt x="585" y="165"/>
                    </a:lnTo>
                    <a:lnTo>
                      <a:pt x="600" y="150"/>
                    </a:lnTo>
                    <a:lnTo>
                      <a:pt x="630" y="120"/>
                    </a:lnTo>
                    <a:lnTo>
                      <a:pt x="630" y="105"/>
                    </a:lnTo>
                    <a:lnTo>
                      <a:pt x="645" y="105"/>
                    </a:lnTo>
                    <a:lnTo>
                      <a:pt x="660" y="90"/>
                    </a:lnTo>
                    <a:lnTo>
                      <a:pt x="675" y="75"/>
                    </a:lnTo>
                    <a:lnTo>
                      <a:pt x="690" y="60"/>
                    </a:lnTo>
                    <a:lnTo>
                      <a:pt x="705" y="45"/>
                    </a:lnTo>
                    <a:lnTo>
                      <a:pt x="720" y="30"/>
                    </a:lnTo>
                    <a:lnTo>
                      <a:pt x="735" y="30"/>
                    </a:lnTo>
                    <a:lnTo>
                      <a:pt x="750" y="15"/>
                    </a:lnTo>
                    <a:lnTo>
                      <a:pt x="765" y="15"/>
                    </a:lnTo>
                    <a:lnTo>
                      <a:pt x="780" y="0"/>
                    </a:lnTo>
                    <a:lnTo>
                      <a:pt x="795" y="0"/>
                    </a:lnTo>
                    <a:lnTo>
                      <a:pt x="810" y="0"/>
                    </a:lnTo>
                    <a:lnTo>
                      <a:pt x="825" y="0"/>
                    </a:lnTo>
                    <a:lnTo>
                      <a:pt x="840" y="0"/>
                    </a:lnTo>
                    <a:lnTo>
                      <a:pt x="855" y="0"/>
                    </a:lnTo>
                    <a:lnTo>
                      <a:pt x="870" y="0"/>
                    </a:lnTo>
                    <a:lnTo>
                      <a:pt x="885" y="0"/>
                    </a:lnTo>
                    <a:lnTo>
                      <a:pt x="900" y="0"/>
                    </a:lnTo>
                    <a:lnTo>
                      <a:pt x="915" y="15"/>
                    </a:lnTo>
                    <a:lnTo>
                      <a:pt x="930" y="15"/>
                    </a:lnTo>
                    <a:lnTo>
                      <a:pt x="945" y="30"/>
                    </a:lnTo>
                    <a:lnTo>
                      <a:pt x="960" y="45"/>
                    </a:lnTo>
                    <a:lnTo>
                      <a:pt x="975" y="60"/>
                    </a:lnTo>
                    <a:lnTo>
                      <a:pt x="990" y="75"/>
                    </a:lnTo>
                    <a:lnTo>
                      <a:pt x="1005" y="90"/>
                    </a:lnTo>
                    <a:lnTo>
                      <a:pt x="1020" y="90"/>
                    </a:lnTo>
                    <a:lnTo>
                      <a:pt x="1035" y="105"/>
                    </a:lnTo>
                    <a:lnTo>
                      <a:pt x="1050" y="120"/>
                    </a:lnTo>
                    <a:lnTo>
                      <a:pt x="1050" y="135"/>
                    </a:lnTo>
                    <a:lnTo>
                      <a:pt x="1065" y="150"/>
                    </a:lnTo>
                    <a:lnTo>
                      <a:pt x="1080" y="165"/>
                    </a:lnTo>
                    <a:lnTo>
                      <a:pt x="1080" y="180"/>
                    </a:lnTo>
                    <a:lnTo>
                      <a:pt x="1095" y="195"/>
                    </a:lnTo>
                    <a:lnTo>
                      <a:pt x="1110" y="210"/>
                    </a:lnTo>
                    <a:lnTo>
                      <a:pt x="1110" y="225"/>
                    </a:lnTo>
                    <a:lnTo>
                      <a:pt x="1125" y="240"/>
                    </a:lnTo>
                    <a:lnTo>
                      <a:pt x="1140" y="255"/>
                    </a:lnTo>
                    <a:lnTo>
                      <a:pt x="1140" y="270"/>
                    </a:lnTo>
                    <a:lnTo>
                      <a:pt x="1155" y="285"/>
                    </a:lnTo>
                    <a:lnTo>
                      <a:pt x="1155" y="300"/>
                    </a:lnTo>
                    <a:lnTo>
                      <a:pt x="1170" y="315"/>
                    </a:lnTo>
                    <a:lnTo>
                      <a:pt x="1170" y="330"/>
                    </a:lnTo>
                    <a:lnTo>
                      <a:pt x="1185" y="345"/>
                    </a:lnTo>
                    <a:lnTo>
                      <a:pt x="1185" y="360"/>
                    </a:lnTo>
                    <a:lnTo>
                      <a:pt x="1200" y="375"/>
                    </a:lnTo>
                    <a:lnTo>
                      <a:pt x="1200" y="390"/>
                    </a:lnTo>
                    <a:lnTo>
                      <a:pt x="1215" y="405"/>
                    </a:lnTo>
                    <a:lnTo>
                      <a:pt x="1230" y="420"/>
                    </a:lnTo>
                    <a:lnTo>
                      <a:pt x="1230" y="435"/>
                    </a:lnTo>
                    <a:lnTo>
                      <a:pt x="1245" y="450"/>
                    </a:lnTo>
                    <a:lnTo>
                      <a:pt x="1245" y="465"/>
                    </a:lnTo>
                    <a:lnTo>
                      <a:pt x="1260" y="480"/>
                    </a:lnTo>
                    <a:lnTo>
                      <a:pt x="1260" y="510"/>
                    </a:lnTo>
                    <a:lnTo>
                      <a:pt x="1275" y="525"/>
                    </a:lnTo>
                    <a:lnTo>
                      <a:pt x="1275" y="540"/>
                    </a:lnTo>
                    <a:lnTo>
                      <a:pt x="1290" y="555"/>
                    </a:lnTo>
                    <a:lnTo>
                      <a:pt x="1290" y="570"/>
                    </a:lnTo>
                    <a:lnTo>
                      <a:pt x="1305" y="585"/>
                    </a:lnTo>
                    <a:lnTo>
                      <a:pt x="1320" y="600"/>
                    </a:lnTo>
                    <a:lnTo>
                      <a:pt x="1320" y="615"/>
                    </a:lnTo>
                    <a:lnTo>
                      <a:pt x="1335" y="645"/>
                    </a:lnTo>
                    <a:lnTo>
                      <a:pt x="1335" y="660"/>
                    </a:lnTo>
                    <a:lnTo>
                      <a:pt x="1350" y="675"/>
                    </a:lnTo>
                    <a:lnTo>
                      <a:pt x="1350" y="690"/>
                    </a:lnTo>
                    <a:lnTo>
                      <a:pt x="1365" y="705"/>
                    </a:lnTo>
                    <a:lnTo>
                      <a:pt x="1365" y="720"/>
                    </a:lnTo>
                    <a:lnTo>
                      <a:pt x="1380" y="735"/>
                    </a:lnTo>
                    <a:lnTo>
                      <a:pt x="1380" y="750"/>
                    </a:lnTo>
                    <a:lnTo>
                      <a:pt x="1395" y="765"/>
                    </a:lnTo>
                    <a:lnTo>
                      <a:pt x="1395" y="780"/>
                    </a:lnTo>
                    <a:lnTo>
                      <a:pt x="1410" y="795"/>
                    </a:lnTo>
                    <a:lnTo>
                      <a:pt x="1425" y="810"/>
                    </a:lnTo>
                    <a:lnTo>
                      <a:pt x="1425" y="840"/>
                    </a:lnTo>
                    <a:lnTo>
                      <a:pt x="1440" y="855"/>
                    </a:lnTo>
                    <a:lnTo>
                      <a:pt x="1455" y="870"/>
                    </a:lnTo>
                    <a:lnTo>
                      <a:pt x="1455" y="885"/>
                    </a:lnTo>
                    <a:lnTo>
                      <a:pt x="1470" y="900"/>
                    </a:lnTo>
                    <a:lnTo>
                      <a:pt x="1470" y="915"/>
                    </a:lnTo>
                    <a:lnTo>
                      <a:pt x="1485" y="930"/>
                    </a:lnTo>
                    <a:lnTo>
                      <a:pt x="1485" y="945"/>
                    </a:lnTo>
                    <a:lnTo>
                      <a:pt x="1500" y="960"/>
                    </a:lnTo>
                    <a:lnTo>
                      <a:pt x="1515" y="975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0" name="Freeform 119"/>
              <p:cNvSpPr>
                <a:spLocks/>
              </p:cNvSpPr>
              <p:nvPr/>
            </p:nvSpPr>
            <p:spPr bwMode="auto">
              <a:xfrm>
                <a:off x="1219200" y="523875"/>
                <a:ext cx="742950" cy="2352675"/>
              </a:xfrm>
              <a:custGeom>
                <a:avLst/>
                <a:gdLst>
                  <a:gd name="T0" fmla="*/ 30 w 1170"/>
                  <a:gd name="T1" fmla="*/ 3630 h 3705"/>
                  <a:gd name="T2" fmla="*/ 75 w 1170"/>
                  <a:gd name="T3" fmla="*/ 3675 h 3705"/>
                  <a:gd name="T4" fmla="*/ 120 w 1170"/>
                  <a:gd name="T5" fmla="*/ 3705 h 3705"/>
                  <a:gd name="T6" fmla="*/ 165 w 1170"/>
                  <a:gd name="T7" fmla="*/ 3705 h 3705"/>
                  <a:gd name="T8" fmla="*/ 210 w 1170"/>
                  <a:gd name="T9" fmla="*/ 3705 h 3705"/>
                  <a:gd name="T10" fmla="*/ 255 w 1170"/>
                  <a:gd name="T11" fmla="*/ 3660 h 3705"/>
                  <a:gd name="T12" fmla="*/ 300 w 1170"/>
                  <a:gd name="T13" fmla="*/ 3615 h 3705"/>
                  <a:gd name="T14" fmla="*/ 330 w 1170"/>
                  <a:gd name="T15" fmla="*/ 3570 h 3705"/>
                  <a:gd name="T16" fmla="*/ 345 w 1170"/>
                  <a:gd name="T17" fmla="*/ 3510 h 3705"/>
                  <a:gd name="T18" fmla="*/ 375 w 1170"/>
                  <a:gd name="T19" fmla="*/ 3465 h 3705"/>
                  <a:gd name="T20" fmla="*/ 405 w 1170"/>
                  <a:gd name="T21" fmla="*/ 3390 h 3705"/>
                  <a:gd name="T22" fmla="*/ 420 w 1170"/>
                  <a:gd name="T23" fmla="*/ 3330 h 3705"/>
                  <a:gd name="T24" fmla="*/ 450 w 1170"/>
                  <a:gd name="T25" fmla="*/ 3255 h 3705"/>
                  <a:gd name="T26" fmla="*/ 480 w 1170"/>
                  <a:gd name="T27" fmla="*/ 3165 h 3705"/>
                  <a:gd name="T28" fmla="*/ 495 w 1170"/>
                  <a:gd name="T29" fmla="*/ 3075 h 3705"/>
                  <a:gd name="T30" fmla="*/ 525 w 1170"/>
                  <a:gd name="T31" fmla="*/ 2985 h 3705"/>
                  <a:gd name="T32" fmla="*/ 540 w 1170"/>
                  <a:gd name="T33" fmla="*/ 2880 h 3705"/>
                  <a:gd name="T34" fmla="*/ 570 w 1170"/>
                  <a:gd name="T35" fmla="*/ 2775 h 3705"/>
                  <a:gd name="T36" fmla="*/ 600 w 1170"/>
                  <a:gd name="T37" fmla="*/ 2670 h 3705"/>
                  <a:gd name="T38" fmla="*/ 615 w 1170"/>
                  <a:gd name="T39" fmla="*/ 2550 h 3705"/>
                  <a:gd name="T40" fmla="*/ 645 w 1170"/>
                  <a:gd name="T41" fmla="*/ 2430 h 3705"/>
                  <a:gd name="T42" fmla="*/ 675 w 1170"/>
                  <a:gd name="T43" fmla="*/ 2310 h 3705"/>
                  <a:gd name="T44" fmla="*/ 690 w 1170"/>
                  <a:gd name="T45" fmla="*/ 2175 h 3705"/>
                  <a:gd name="T46" fmla="*/ 720 w 1170"/>
                  <a:gd name="T47" fmla="*/ 2055 h 3705"/>
                  <a:gd name="T48" fmla="*/ 735 w 1170"/>
                  <a:gd name="T49" fmla="*/ 1920 h 3705"/>
                  <a:gd name="T50" fmla="*/ 765 w 1170"/>
                  <a:gd name="T51" fmla="*/ 1785 h 3705"/>
                  <a:gd name="T52" fmla="*/ 795 w 1170"/>
                  <a:gd name="T53" fmla="*/ 1665 h 3705"/>
                  <a:gd name="T54" fmla="*/ 810 w 1170"/>
                  <a:gd name="T55" fmla="*/ 1530 h 3705"/>
                  <a:gd name="T56" fmla="*/ 840 w 1170"/>
                  <a:gd name="T57" fmla="*/ 1395 h 3705"/>
                  <a:gd name="T58" fmla="*/ 870 w 1170"/>
                  <a:gd name="T59" fmla="*/ 1275 h 3705"/>
                  <a:gd name="T60" fmla="*/ 885 w 1170"/>
                  <a:gd name="T61" fmla="*/ 1140 h 3705"/>
                  <a:gd name="T62" fmla="*/ 915 w 1170"/>
                  <a:gd name="T63" fmla="*/ 1020 h 3705"/>
                  <a:gd name="T64" fmla="*/ 930 w 1170"/>
                  <a:gd name="T65" fmla="*/ 900 h 3705"/>
                  <a:gd name="T66" fmla="*/ 960 w 1170"/>
                  <a:gd name="T67" fmla="*/ 780 h 3705"/>
                  <a:gd name="T68" fmla="*/ 990 w 1170"/>
                  <a:gd name="T69" fmla="*/ 660 h 3705"/>
                  <a:gd name="T70" fmla="*/ 1005 w 1170"/>
                  <a:gd name="T71" fmla="*/ 555 h 3705"/>
                  <a:gd name="T72" fmla="*/ 1035 w 1170"/>
                  <a:gd name="T73" fmla="*/ 450 h 3705"/>
                  <a:gd name="T74" fmla="*/ 1065 w 1170"/>
                  <a:gd name="T75" fmla="*/ 360 h 3705"/>
                  <a:gd name="T76" fmla="*/ 1080 w 1170"/>
                  <a:gd name="T77" fmla="*/ 270 h 3705"/>
                  <a:gd name="T78" fmla="*/ 1110 w 1170"/>
                  <a:gd name="T79" fmla="*/ 180 h 3705"/>
                  <a:gd name="T80" fmla="*/ 1125 w 1170"/>
                  <a:gd name="T81" fmla="*/ 105 h 3705"/>
                  <a:gd name="T82" fmla="*/ 1155 w 1170"/>
                  <a:gd name="T83" fmla="*/ 30 h 3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0" h="3705">
                    <a:moveTo>
                      <a:pt x="0" y="3585"/>
                    </a:moveTo>
                    <a:lnTo>
                      <a:pt x="30" y="3615"/>
                    </a:lnTo>
                    <a:lnTo>
                      <a:pt x="30" y="3630"/>
                    </a:lnTo>
                    <a:lnTo>
                      <a:pt x="45" y="3645"/>
                    </a:lnTo>
                    <a:lnTo>
                      <a:pt x="60" y="3660"/>
                    </a:lnTo>
                    <a:lnTo>
                      <a:pt x="75" y="3675"/>
                    </a:lnTo>
                    <a:lnTo>
                      <a:pt x="90" y="3690"/>
                    </a:lnTo>
                    <a:lnTo>
                      <a:pt x="105" y="3690"/>
                    </a:lnTo>
                    <a:lnTo>
                      <a:pt x="120" y="3705"/>
                    </a:lnTo>
                    <a:lnTo>
                      <a:pt x="135" y="3705"/>
                    </a:lnTo>
                    <a:lnTo>
                      <a:pt x="150" y="3705"/>
                    </a:lnTo>
                    <a:lnTo>
                      <a:pt x="165" y="3705"/>
                    </a:lnTo>
                    <a:lnTo>
                      <a:pt x="180" y="3705"/>
                    </a:lnTo>
                    <a:lnTo>
                      <a:pt x="195" y="3705"/>
                    </a:lnTo>
                    <a:lnTo>
                      <a:pt x="210" y="3705"/>
                    </a:lnTo>
                    <a:lnTo>
                      <a:pt x="225" y="3690"/>
                    </a:lnTo>
                    <a:lnTo>
                      <a:pt x="240" y="3675"/>
                    </a:lnTo>
                    <a:lnTo>
                      <a:pt x="255" y="3660"/>
                    </a:lnTo>
                    <a:lnTo>
                      <a:pt x="270" y="3645"/>
                    </a:lnTo>
                    <a:lnTo>
                      <a:pt x="285" y="3630"/>
                    </a:lnTo>
                    <a:lnTo>
                      <a:pt x="300" y="3615"/>
                    </a:lnTo>
                    <a:lnTo>
                      <a:pt x="300" y="3600"/>
                    </a:lnTo>
                    <a:lnTo>
                      <a:pt x="315" y="3585"/>
                    </a:lnTo>
                    <a:lnTo>
                      <a:pt x="330" y="3570"/>
                    </a:lnTo>
                    <a:lnTo>
                      <a:pt x="330" y="3555"/>
                    </a:lnTo>
                    <a:lnTo>
                      <a:pt x="345" y="3525"/>
                    </a:lnTo>
                    <a:lnTo>
                      <a:pt x="345" y="3510"/>
                    </a:lnTo>
                    <a:lnTo>
                      <a:pt x="360" y="3495"/>
                    </a:lnTo>
                    <a:lnTo>
                      <a:pt x="360" y="3480"/>
                    </a:lnTo>
                    <a:lnTo>
                      <a:pt x="375" y="3465"/>
                    </a:lnTo>
                    <a:lnTo>
                      <a:pt x="390" y="3435"/>
                    </a:lnTo>
                    <a:lnTo>
                      <a:pt x="390" y="3420"/>
                    </a:lnTo>
                    <a:lnTo>
                      <a:pt x="405" y="3390"/>
                    </a:lnTo>
                    <a:lnTo>
                      <a:pt x="405" y="3375"/>
                    </a:lnTo>
                    <a:lnTo>
                      <a:pt x="420" y="3345"/>
                    </a:lnTo>
                    <a:lnTo>
                      <a:pt x="420" y="3330"/>
                    </a:lnTo>
                    <a:lnTo>
                      <a:pt x="435" y="3300"/>
                    </a:lnTo>
                    <a:lnTo>
                      <a:pt x="435" y="3270"/>
                    </a:lnTo>
                    <a:lnTo>
                      <a:pt x="450" y="3255"/>
                    </a:lnTo>
                    <a:lnTo>
                      <a:pt x="450" y="3225"/>
                    </a:lnTo>
                    <a:lnTo>
                      <a:pt x="465" y="3195"/>
                    </a:lnTo>
                    <a:lnTo>
                      <a:pt x="480" y="3165"/>
                    </a:lnTo>
                    <a:lnTo>
                      <a:pt x="480" y="3135"/>
                    </a:lnTo>
                    <a:lnTo>
                      <a:pt x="495" y="3105"/>
                    </a:lnTo>
                    <a:lnTo>
                      <a:pt x="495" y="3075"/>
                    </a:lnTo>
                    <a:lnTo>
                      <a:pt x="510" y="3045"/>
                    </a:lnTo>
                    <a:lnTo>
                      <a:pt x="510" y="3015"/>
                    </a:lnTo>
                    <a:lnTo>
                      <a:pt x="525" y="2985"/>
                    </a:lnTo>
                    <a:lnTo>
                      <a:pt x="525" y="2955"/>
                    </a:lnTo>
                    <a:lnTo>
                      <a:pt x="540" y="2910"/>
                    </a:lnTo>
                    <a:lnTo>
                      <a:pt x="540" y="2880"/>
                    </a:lnTo>
                    <a:lnTo>
                      <a:pt x="555" y="2850"/>
                    </a:lnTo>
                    <a:lnTo>
                      <a:pt x="570" y="2805"/>
                    </a:lnTo>
                    <a:lnTo>
                      <a:pt x="570" y="2775"/>
                    </a:lnTo>
                    <a:lnTo>
                      <a:pt x="585" y="2745"/>
                    </a:lnTo>
                    <a:lnTo>
                      <a:pt x="585" y="2700"/>
                    </a:lnTo>
                    <a:lnTo>
                      <a:pt x="600" y="2670"/>
                    </a:lnTo>
                    <a:lnTo>
                      <a:pt x="600" y="2625"/>
                    </a:lnTo>
                    <a:lnTo>
                      <a:pt x="615" y="2595"/>
                    </a:lnTo>
                    <a:lnTo>
                      <a:pt x="615" y="2550"/>
                    </a:lnTo>
                    <a:lnTo>
                      <a:pt x="630" y="2505"/>
                    </a:lnTo>
                    <a:lnTo>
                      <a:pt x="630" y="2475"/>
                    </a:lnTo>
                    <a:lnTo>
                      <a:pt x="645" y="2430"/>
                    </a:lnTo>
                    <a:lnTo>
                      <a:pt x="645" y="2385"/>
                    </a:lnTo>
                    <a:lnTo>
                      <a:pt x="660" y="2355"/>
                    </a:lnTo>
                    <a:lnTo>
                      <a:pt x="675" y="2310"/>
                    </a:lnTo>
                    <a:lnTo>
                      <a:pt x="675" y="2265"/>
                    </a:lnTo>
                    <a:lnTo>
                      <a:pt x="690" y="2220"/>
                    </a:lnTo>
                    <a:lnTo>
                      <a:pt x="690" y="2175"/>
                    </a:lnTo>
                    <a:lnTo>
                      <a:pt x="705" y="2145"/>
                    </a:lnTo>
                    <a:lnTo>
                      <a:pt x="705" y="2100"/>
                    </a:lnTo>
                    <a:lnTo>
                      <a:pt x="720" y="2055"/>
                    </a:lnTo>
                    <a:lnTo>
                      <a:pt x="720" y="2010"/>
                    </a:lnTo>
                    <a:lnTo>
                      <a:pt x="735" y="1965"/>
                    </a:lnTo>
                    <a:lnTo>
                      <a:pt x="735" y="1920"/>
                    </a:lnTo>
                    <a:lnTo>
                      <a:pt x="750" y="1875"/>
                    </a:lnTo>
                    <a:lnTo>
                      <a:pt x="765" y="1830"/>
                    </a:lnTo>
                    <a:lnTo>
                      <a:pt x="765" y="1785"/>
                    </a:lnTo>
                    <a:lnTo>
                      <a:pt x="780" y="1755"/>
                    </a:lnTo>
                    <a:lnTo>
                      <a:pt x="780" y="1710"/>
                    </a:lnTo>
                    <a:lnTo>
                      <a:pt x="795" y="1665"/>
                    </a:lnTo>
                    <a:lnTo>
                      <a:pt x="795" y="1620"/>
                    </a:lnTo>
                    <a:lnTo>
                      <a:pt x="810" y="1575"/>
                    </a:lnTo>
                    <a:lnTo>
                      <a:pt x="810" y="1530"/>
                    </a:lnTo>
                    <a:lnTo>
                      <a:pt x="825" y="1485"/>
                    </a:lnTo>
                    <a:lnTo>
                      <a:pt x="825" y="1440"/>
                    </a:lnTo>
                    <a:lnTo>
                      <a:pt x="840" y="1395"/>
                    </a:lnTo>
                    <a:lnTo>
                      <a:pt x="840" y="1350"/>
                    </a:lnTo>
                    <a:lnTo>
                      <a:pt x="855" y="1305"/>
                    </a:lnTo>
                    <a:lnTo>
                      <a:pt x="870" y="1275"/>
                    </a:lnTo>
                    <a:lnTo>
                      <a:pt x="870" y="1230"/>
                    </a:lnTo>
                    <a:lnTo>
                      <a:pt x="885" y="1185"/>
                    </a:lnTo>
                    <a:lnTo>
                      <a:pt x="885" y="1140"/>
                    </a:lnTo>
                    <a:lnTo>
                      <a:pt x="900" y="1095"/>
                    </a:lnTo>
                    <a:lnTo>
                      <a:pt x="900" y="1050"/>
                    </a:lnTo>
                    <a:lnTo>
                      <a:pt x="915" y="1020"/>
                    </a:lnTo>
                    <a:lnTo>
                      <a:pt x="915" y="975"/>
                    </a:lnTo>
                    <a:lnTo>
                      <a:pt x="930" y="930"/>
                    </a:lnTo>
                    <a:lnTo>
                      <a:pt x="930" y="900"/>
                    </a:lnTo>
                    <a:lnTo>
                      <a:pt x="945" y="855"/>
                    </a:lnTo>
                    <a:lnTo>
                      <a:pt x="960" y="810"/>
                    </a:lnTo>
                    <a:lnTo>
                      <a:pt x="960" y="780"/>
                    </a:lnTo>
                    <a:lnTo>
                      <a:pt x="975" y="735"/>
                    </a:lnTo>
                    <a:lnTo>
                      <a:pt x="975" y="705"/>
                    </a:lnTo>
                    <a:lnTo>
                      <a:pt x="990" y="660"/>
                    </a:lnTo>
                    <a:lnTo>
                      <a:pt x="990" y="630"/>
                    </a:lnTo>
                    <a:lnTo>
                      <a:pt x="1005" y="585"/>
                    </a:lnTo>
                    <a:lnTo>
                      <a:pt x="1005" y="555"/>
                    </a:lnTo>
                    <a:lnTo>
                      <a:pt x="1020" y="525"/>
                    </a:lnTo>
                    <a:lnTo>
                      <a:pt x="1020" y="480"/>
                    </a:lnTo>
                    <a:lnTo>
                      <a:pt x="1035" y="450"/>
                    </a:lnTo>
                    <a:lnTo>
                      <a:pt x="1050" y="420"/>
                    </a:lnTo>
                    <a:lnTo>
                      <a:pt x="1050" y="390"/>
                    </a:lnTo>
                    <a:lnTo>
                      <a:pt x="1065" y="360"/>
                    </a:lnTo>
                    <a:lnTo>
                      <a:pt x="1065" y="315"/>
                    </a:lnTo>
                    <a:lnTo>
                      <a:pt x="1080" y="285"/>
                    </a:lnTo>
                    <a:lnTo>
                      <a:pt x="1080" y="270"/>
                    </a:lnTo>
                    <a:lnTo>
                      <a:pt x="1095" y="240"/>
                    </a:lnTo>
                    <a:lnTo>
                      <a:pt x="1095" y="210"/>
                    </a:lnTo>
                    <a:lnTo>
                      <a:pt x="1110" y="180"/>
                    </a:lnTo>
                    <a:lnTo>
                      <a:pt x="1110" y="150"/>
                    </a:lnTo>
                    <a:lnTo>
                      <a:pt x="1125" y="135"/>
                    </a:lnTo>
                    <a:lnTo>
                      <a:pt x="1125" y="105"/>
                    </a:lnTo>
                    <a:lnTo>
                      <a:pt x="1140" y="75"/>
                    </a:lnTo>
                    <a:lnTo>
                      <a:pt x="1155" y="60"/>
                    </a:lnTo>
                    <a:lnTo>
                      <a:pt x="1155" y="30"/>
                    </a:lnTo>
                    <a:lnTo>
                      <a:pt x="1170" y="15"/>
                    </a:lnTo>
                    <a:lnTo>
                      <a:pt x="1170" y="0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1962150" y="400050"/>
                <a:ext cx="95250" cy="123825"/>
              </a:xfrm>
              <a:custGeom>
                <a:avLst/>
                <a:gdLst>
                  <a:gd name="T0" fmla="*/ 0 w 150"/>
                  <a:gd name="T1" fmla="*/ 195 h 195"/>
                  <a:gd name="T2" fmla="*/ 15 w 150"/>
                  <a:gd name="T3" fmla="*/ 165 h 195"/>
                  <a:gd name="T4" fmla="*/ 15 w 150"/>
                  <a:gd name="T5" fmla="*/ 150 h 195"/>
                  <a:gd name="T6" fmla="*/ 30 w 150"/>
                  <a:gd name="T7" fmla="*/ 135 h 195"/>
                  <a:gd name="T8" fmla="*/ 30 w 150"/>
                  <a:gd name="T9" fmla="*/ 120 h 195"/>
                  <a:gd name="T10" fmla="*/ 45 w 150"/>
                  <a:gd name="T11" fmla="*/ 105 h 195"/>
                  <a:gd name="T12" fmla="*/ 45 w 150"/>
                  <a:gd name="T13" fmla="*/ 90 h 195"/>
                  <a:gd name="T14" fmla="*/ 60 w 150"/>
                  <a:gd name="T15" fmla="*/ 75 h 195"/>
                  <a:gd name="T16" fmla="*/ 75 w 150"/>
                  <a:gd name="T17" fmla="*/ 60 h 195"/>
                  <a:gd name="T18" fmla="*/ 105 w 150"/>
                  <a:gd name="T19" fmla="*/ 30 h 195"/>
                  <a:gd name="T20" fmla="*/ 90 w 150"/>
                  <a:gd name="T21" fmla="*/ 30 h 195"/>
                  <a:gd name="T22" fmla="*/ 105 w 150"/>
                  <a:gd name="T23" fmla="*/ 30 h 195"/>
                  <a:gd name="T24" fmla="*/ 120 w 150"/>
                  <a:gd name="T25" fmla="*/ 15 h 195"/>
                  <a:gd name="T26" fmla="*/ 135 w 150"/>
                  <a:gd name="T27" fmla="*/ 0 h 195"/>
                  <a:gd name="T28" fmla="*/ 150 w 150"/>
                  <a:gd name="T2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0" h="195">
                    <a:moveTo>
                      <a:pt x="0" y="195"/>
                    </a:moveTo>
                    <a:lnTo>
                      <a:pt x="15" y="165"/>
                    </a:lnTo>
                    <a:lnTo>
                      <a:pt x="15" y="150"/>
                    </a:lnTo>
                    <a:lnTo>
                      <a:pt x="30" y="135"/>
                    </a:lnTo>
                    <a:lnTo>
                      <a:pt x="30" y="120"/>
                    </a:lnTo>
                    <a:lnTo>
                      <a:pt x="45" y="105"/>
                    </a:lnTo>
                    <a:lnTo>
                      <a:pt x="45" y="90"/>
                    </a:lnTo>
                    <a:lnTo>
                      <a:pt x="60" y="75"/>
                    </a:lnTo>
                    <a:lnTo>
                      <a:pt x="75" y="60"/>
                    </a:lnTo>
                    <a:lnTo>
                      <a:pt x="105" y="30"/>
                    </a:lnTo>
                    <a:lnTo>
                      <a:pt x="90" y="30"/>
                    </a:lnTo>
                    <a:lnTo>
                      <a:pt x="105" y="30"/>
                    </a:lnTo>
                    <a:lnTo>
                      <a:pt x="120" y="15"/>
                    </a:lnTo>
                    <a:lnTo>
                      <a:pt x="135" y="0"/>
                    </a:lnTo>
                    <a:lnTo>
                      <a:pt x="150" y="0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2" name="Freeform 121"/>
              <p:cNvSpPr>
                <a:spLocks/>
              </p:cNvSpPr>
              <p:nvPr/>
            </p:nvSpPr>
            <p:spPr bwMode="auto">
              <a:xfrm>
                <a:off x="2066925" y="400050"/>
                <a:ext cx="695325" cy="2466975"/>
              </a:xfrm>
              <a:custGeom>
                <a:avLst/>
                <a:gdLst>
                  <a:gd name="T0" fmla="*/ 30 w 1095"/>
                  <a:gd name="T1" fmla="*/ 15 h 3885"/>
                  <a:gd name="T2" fmla="*/ 75 w 1095"/>
                  <a:gd name="T3" fmla="*/ 60 h 3885"/>
                  <a:gd name="T4" fmla="*/ 105 w 1095"/>
                  <a:gd name="T5" fmla="*/ 105 h 3885"/>
                  <a:gd name="T6" fmla="*/ 135 w 1095"/>
                  <a:gd name="T7" fmla="*/ 150 h 3885"/>
                  <a:gd name="T8" fmla="*/ 150 w 1095"/>
                  <a:gd name="T9" fmla="*/ 210 h 3885"/>
                  <a:gd name="T10" fmla="*/ 180 w 1095"/>
                  <a:gd name="T11" fmla="*/ 270 h 3885"/>
                  <a:gd name="T12" fmla="*/ 210 w 1095"/>
                  <a:gd name="T13" fmla="*/ 345 h 3885"/>
                  <a:gd name="T14" fmla="*/ 225 w 1095"/>
                  <a:gd name="T15" fmla="*/ 435 h 3885"/>
                  <a:gd name="T16" fmla="*/ 255 w 1095"/>
                  <a:gd name="T17" fmla="*/ 510 h 3885"/>
                  <a:gd name="T18" fmla="*/ 270 w 1095"/>
                  <a:gd name="T19" fmla="*/ 615 h 3885"/>
                  <a:gd name="T20" fmla="*/ 300 w 1095"/>
                  <a:gd name="T21" fmla="*/ 720 h 3885"/>
                  <a:gd name="T22" fmla="*/ 330 w 1095"/>
                  <a:gd name="T23" fmla="*/ 825 h 3885"/>
                  <a:gd name="T24" fmla="*/ 345 w 1095"/>
                  <a:gd name="T25" fmla="*/ 930 h 3885"/>
                  <a:gd name="T26" fmla="*/ 375 w 1095"/>
                  <a:gd name="T27" fmla="*/ 1050 h 3885"/>
                  <a:gd name="T28" fmla="*/ 405 w 1095"/>
                  <a:gd name="T29" fmla="*/ 1170 h 3885"/>
                  <a:gd name="T30" fmla="*/ 420 w 1095"/>
                  <a:gd name="T31" fmla="*/ 1290 h 3885"/>
                  <a:gd name="T32" fmla="*/ 450 w 1095"/>
                  <a:gd name="T33" fmla="*/ 1425 h 3885"/>
                  <a:gd name="T34" fmla="*/ 480 w 1095"/>
                  <a:gd name="T35" fmla="*/ 1545 h 3885"/>
                  <a:gd name="T36" fmla="*/ 495 w 1095"/>
                  <a:gd name="T37" fmla="*/ 1680 h 3885"/>
                  <a:gd name="T38" fmla="*/ 525 w 1095"/>
                  <a:gd name="T39" fmla="*/ 1815 h 3885"/>
                  <a:gd name="T40" fmla="*/ 540 w 1095"/>
                  <a:gd name="T41" fmla="*/ 1950 h 3885"/>
                  <a:gd name="T42" fmla="*/ 570 w 1095"/>
                  <a:gd name="T43" fmla="*/ 2070 h 3885"/>
                  <a:gd name="T44" fmla="*/ 600 w 1095"/>
                  <a:gd name="T45" fmla="*/ 2205 h 3885"/>
                  <a:gd name="T46" fmla="*/ 615 w 1095"/>
                  <a:gd name="T47" fmla="*/ 2340 h 3885"/>
                  <a:gd name="T48" fmla="*/ 645 w 1095"/>
                  <a:gd name="T49" fmla="*/ 2460 h 3885"/>
                  <a:gd name="T50" fmla="*/ 675 w 1095"/>
                  <a:gd name="T51" fmla="*/ 2580 h 3885"/>
                  <a:gd name="T52" fmla="*/ 690 w 1095"/>
                  <a:gd name="T53" fmla="*/ 2700 h 3885"/>
                  <a:gd name="T54" fmla="*/ 720 w 1095"/>
                  <a:gd name="T55" fmla="*/ 2820 h 3885"/>
                  <a:gd name="T56" fmla="*/ 735 w 1095"/>
                  <a:gd name="T57" fmla="*/ 2940 h 3885"/>
                  <a:gd name="T58" fmla="*/ 765 w 1095"/>
                  <a:gd name="T59" fmla="*/ 3045 h 3885"/>
                  <a:gd name="T60" fmla="*/ 795 w 1095"/>
                  <a:gd name="T61" fmla="*/ 3150 h 3885"/>
                  <a:gd name="T62" fmla="*/ 810 w 1095"/>
                  <a:gd name="T63" fmla="*/ 3240 h 3885"/>
                  <a:gd name="T64" fmla="*/ 840 w 1095"/>
                  <a:gd name="T65" fmla="*/ 3330 h 3885"/>
                  <a:gd name="T66" fmla="*/ 870 w 1095"/>
                  <a:gd name="T67" fmla="*/ 3420 h 3885"/>
                  <a:gd name="T68" fmla="*/ 885 w 1095"/>
                  <a:gd name="T69" fmla="*/ 3495 h 3885"/>
                  <a:gd name="T70" fmla="*/ 915 w 1095"/>
                  <a:gd name="T71" fmla="*/ 3570 h 3885"/>
                  <a:gd name="T72" fmla="*/ 930 w 1095"/>
                  <a:gd name="T73" fmla="*/ 3630 h 3885"/>
                  <a:gd name="T74" fmla="*/ 960 w 1095"/>
                  <a:gd name="T75" fmla="*/ 3690 h 3885"/>
                  <a:gd name="T76" fmla="*/ 990 w 1095"/>
                  <a:gd name="T77" fmla="*/ 3750 h 3885"/>
                  <a:gd name="T78" fmla="*/ 1020 w 1095"/>
                  <a:gd name="T79" fmla="*/ 3795 h 3885"/>
                  <a:gd name="T80" fmla="*/ 1035 w 1095"/>
                  <a:gd name="T81" fmla="*/ 3840 h 3885"/>
                  <a:gd name="T82" fmla="*/ 1065 w 1095"/>
                  <a:gd name="T83" fmla="*/ 3870 h 3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95" h="3885">
                    <a:moveTo>
                      <a:pt x="0" y="0"/>
                    </a:moveTo>
                    <a:lnTo>
                      <a:pt x="15" y="15"/>
                    </a:lnTo>
                    <a:lnTo>
                      <a:pt x="30" y="15"/>
                    </a:lnTo>
                    <a:lnTo>
                      <a:pt x="45" y="30"/>
                    </a:lnTo>
                    <a:lnTo>
                      <a:pt x="60" y="45"/>
                    </a:lnTo>
                    <a:lnTo>
                      <a:pt x="75" y="60"/>
                    </a:lnTo>
                    <a:lnTo>
                      <a:pt x="90" y="75"/>
                    </a:lnTo>
                    <a:lnTo>
                      <a:pt x="105" y="90"/>
                    </a:lnTo>
                    <a:lnTo>
                      <a:pt x="105" y="105"/>
                    </a:lnTo>
                    <a:lnTo>
                      <a:pt x="120" y="120"/>
                    </a:lnTo>
                    <a:lnTo>
                      <a:pt x="120" y="135"/>
                    </a:lnTo>
                    <a:lnTo>
                      <a:pt x="135" y="150"/>
                    </a:lnTo>
                    <a:lnTo>
                      <a:pt x="135" y="165"/>
                    </a:lnTo>
                    <a:lnTo>
                      <a:pt x="150" y="195"/>
                    </a:lnTo>
                    <a:lnTo>
                      <a:pt x="150" y="210"/>
                    </a:lnTo>
                    <a:lnTo>
                      <a:pt x="165" y="225"/>
                    </a:lnTo>
                    <a:lnTo>
                      <a:pt x="165" y="255"/>
                    </a:lnTo>
                    <a:lnTo>
                      <a:pt x="180" y="270"/>
                    </a:lnTo>
                    <a:lnTo>
                      <a:pt x="195" y="300"/>
                    </a:lnTo>
                    <a:lnTo>
                      <a:pt x="195" y="330"/>
                    </a:lnTo>
                    <a:lnTo>
                      <a:pt x="210" y="345"/>
                    </a:lnTo>
                    <a:lnTo>
                      <a:pt x="210" y="375"/>
                    </a:lnTo>
                    <a:lnTo>
                      <a:pt x="225" y="405"/>
                    </a:lnTo>
                    <a:lnTo>
                      <a:pt x="225" y="435"/>
                    </a:lnTo>
                    <a:lnTo>
                      <a:pt x="240" y="465"/>
                    </a:lnTo>
                    <a:lnTo>
                      <a:pt x="240" y="480"/>
                    </a:lnTo>
                    <a:lnTo>
                      <a:pt x="255" y="510"/>
                    </a:lnTo>
                    <a:lnTo>
                      <a:pt x="255" y="555"/>
                    </a:lnTo>
                    <a:lnTo>
                      <a:pt x="270" y="585"/>
                    </a:lnTo>
                    <a:lnTo>
                      <a:pt x="270" y="615"/>
                    </a:lnTo>
                    <a:lnTo>
                      <a:pt x="285" y="645"/>
                    </a:lnTo>
                    <a:lnTo>
                      <a:pt x="300" y="675"/>
                    </a:lnTo>
                    <a:lnTo>
                      <a:pt x="300" y="720"/>
                    </a:lnTo>
                    <a:lnTo>
                      <a:pt x="315" y="750"/>
                    </a:lnTo>
                    <a:lnTo>
                      <a:pt x="315" y="780"/>
                    </a:lnTo>
                    <a:lnTo>
                      <a:pt x="330" y="825"/>
                    </a:lnTo>
                    <a:lnTo>
                      <a:pt x="330" y="855"/>
                    </a:lnTo>
                    <a:lnTo>
                      <a:pt x="345" y="900"/>
                    </a:lnTo>
                    <a:lnTo>
                      <a:pt x="345" y="930"/>
                    </a:lnTo>
                    <a:lnTo>
                      <a:pt x="360" y="975"/>
                    </a:lnTo>
                    <a:lnTo>
                      <a:pt x="360" y="1005"/>
                    </a:lnTo>
                    <a:lnTo>
                      <a:pt x="375" y="1050"/>
                    </a:lnTo>
                    <a:lnTo>
                      <a:pt x="390" y="1095"/>
                    </a:lnTo>
                    <a:lnTo>
                      <a:pt x="390" y="1125"/>
                    </a:lnTo>
                    <a:lnTo>
                      <a:pt x="405" y="1170"/>
                    </a:lnTo>
                    <a:lnTo>
                      <a:pt x="405" y="1215"/>
                    </a:lnTo>
                    <a:lnTo>
                      <a:pt x="420" y="1245"/>
                    </a:lnTo>
                    <a:lnTo>
                      <a:pt x="420" y="1290"/>
                    </a:lnTo>
                    <a:lnTo>
                      <a:pt x="435" y="1335"/>
                    </a:lnTo>
                    <a:lnTo>
                      <a:pt x="435" y="1380"/>
                    </a:lnTo>
                    <a:lnTo>
                      <a:pt x="450" y="1425"/>
                    </a:lnTo>
                    <a:lnTo>
                      <a:pt x="450" y="1470"/>
                    </a:lnTo>
                    <a:lnTo>
                      <a:pt x="465" y="1500"/>
                    </a:lnTo>
                    <a:lnTo>
                      <a:pt x="480" y="1545"/>
                    </a:lnTo>
                    <a:lnTo>
                      <a:pt x="480" y="1590"/>
                    </a:lnTo>
                    <a:lnTo>
                      <a:pt x="495" y="1635"/>
                    </a:lnTo>
                    <a:lnTo>
                      <a:pt x="495" y="1680"/>
                    </a:lnTo>
                    <a:lnTo>
                      <a:pt x="510" y="1725"/>
                    </a:lnTo>
                    <a:lnTo>
                      <a:pt x="510" y="1770"/>
                    </a:lnTo>
                    <a:lnTo>
                      <a:pt x="525" y="1815"/>
                    </a:lnTo>
                    <a:lnTo>
                      <a:pt x="525" y="1860"/>
                    </a:lnTo>
                    <a:lnTo>
                      <a:pt x="540" y="1905"/>
                    </a:lnTo>
                    <a:lnTo>
                      <a:pt x="540" y="1950"/>
                    </a:lnTo>
                    <a:lnTo>
                      <a:pt x="555" y="1980"/>
                    </a:lnTo>
                    <a:lnTo>
                      <a:pt x="555" y="2025"/>
                    </a:lnTo>
                    <a:lnTo>
                      <a:pt x="570" y="2070"/>
                    </a:lnTo>
                    <a:lnTo>
                      <a:pt x="585" y="2115"/>
                    </a:lnTo>
                    <a:lnTo>
                      <a:pt x="585" y="2160"/>
                    </a:lnTo>
                    <a:lnTo>
                      <a:pt x="600" y="2205"/>
                    </a:lnTo>
                    <a:lnTo>
                      <a:pt x="600" y="2250"/>
                    </a:lnTo>
                    <a:lnTo>
                      <a:pt x="615" y="2295"/>
                    </a:lnTo>
                    <a:lnTo>
                      <a:pt x="615" y="2340"/>
                    </a:lnTo>
                    <a:lnTo>
                      <a:pt x="630" y="2370"/>
                    </a:lnTo>
                    <a:lnTo>
                      <a:pt x="630" y="2415"/>
                    </a:lnTo>
                    <a:lnTo>
                      <a:pt x="645" y="2460"/>
                    </a:lnTo>
                    <a:lnTo>
                      <a:pt x="645" y="2505"/>
                    </a:lnTo>
                    <a:lnTo>
                      <a:pt x="660" y="2550"/>
                    </a:lnTo>
                    <a:lnTo>
                      <a:pt x="675" y="2580"/>
                    </a:lnTo>
                    <a:lnTo>
                      <a:pt x="675" y="2625"/>
                    </a:lnTo>
                    <a:lnTo>
                      <a:pt x="690" y="2670"/>
                    </a:lnTo>
                    <a:lnTo>
                      <a:pt x="690" y="2700"/>
                    </a:lnTo>
                    <a:lnTo>
                      <a:pt x="705" y="2745"/>
                    </a:lnTo>
                    <a:lnTo>
                      <a:pt x="705" y="2790"/>
                    </a:lnTo>
                    <a:lnTo>
                      <a:pt x="720" y="2820"/>
                    </a:lnTo>
                    <a:lnTo>
                      <a:pt x="720" y="2865"/>
                    </a:lnTo>
                    <a:lnTo>
                      <a:pt x="735" y="2895"/>
                    </a:lnTo>
                    <a:lnTo>
                      <a:pt x="735" y="2940"/>
                    </a:lnTo>
                    <a:lnTo>
                      <a:pt x="750" y="2970"/>
                    </a:lnTo>
                    <a:lnTo>
                      <a:pt x="750" y="3000"/>
                    </a:lnTo>
                    <a:lnTo>
                      <a:pt x="765" y="3045"/>
                    </a:lnTo>
                    <a:lnTo>
                      <a:pt x="780" y="3075"/>
                    </a:lnTo>
                    <a:lnTo>
                      <a:pt x="780" y="3105"/>
                    </a:lnTo>
                    <a:lnTo>
                      <a:pt x="795" y="3150"/>
                    </a:lnTo>
                    <a:lnTo>
                      <a:pt x="795" y="3180"/>
                    </a:lnTo>
                    <a:lnTo>
                      <a:pt x="810" y="3210"/>
                    </a:lnTo>
                    <a:lnTo>
                      <a:pt x="810" y="3240"/>
                    </a:lnTo>
                    <a:lnTo>
                      <a:pt x="825" y="3270"/>
                    </a:lnTo>
                    <a:lnTo>
                      <a:pt x="825" y="3300"/>
                    </a:lnTo>
                    <a:lnTo>
                      <a:pt x="840" y="3330"/>
                    </a:lnTo>
                    <a:lnTo>
                      <a:pt x="840" y="3360"/>
                    </a:lnTo>
                    <a:lnTo>
                      <a:pt x="855" y="3390"/>
                    </a:lnTo>
                    <a:lnTo>
                      <a:pt x="870" y="3420"/>
                    </a:lnTo>
                    <a:lnTo>
                      <a:pt x="870" y="3450"/>
                    </a:lnTo>
                    <a:lnTo>
                      <a:pt x="885" y="3465"/>
                    </a:lnTo>
                    <a:lnTo>
                      <a:pt x="885" y="3495"/>
                    </a:lnTo>
                    <a:lnTo>
                      <a:pt x="900" y="3525"/>
                    </a:lnTo>
                    <a:lnTo>
                      <a:pt x="900" y="3540"/>
                    </a:lnTo>
                    <a:lnTo>
                      <a:pt x="915" y="3570"/>
                    </a:lnTo>
                    <a:lnTo>
                      <a:pt x="915" y="3585"/>
                    </a:lnTo>
                    <a:lnTo>
                      <a:pt x="930" y="3615"/>
                    </a:lnTo>
                    <a:lnTo>
                      <a:pt x="930" y="3630"/>
                    </a:lnTo>
                    <a:lnTo>
                      <a:pt x="945" y="3660"/>
                    </a:lnTo>
                    <a:lnTo>
                      <a:pt x="960" y="3675"/>
                    </a:lnTo>
                    <a:lnTo>
                      <a:pt x="960" y="3690"/>
                    </a:lnTo>
                    <a:lnTo>
                      <a:pt x="975" y="3705"/>
                    </a:lnTo>
                    <a:lnTo>
                      <a:pt x="975" y="3720"/>
                    </a:lnTo>
                    <a:lnTo>
                      <a:pt x="990" y="3750"/>
                    </a:lnTo>
                    <a:lnTo>
                      <a:pt x="990" y="3765"/>
                    </a:lnTo>
                    <a:lnTo>
                      <a:pt x="1005" y="3780"/>
                    </a:lnTo>
                    <a:lnTo>
                      <a:pt x="1020" y="3795"/>
                    </a:lnTo>
                    <a:lnTo>
                      <a:pt x="1020" y="3810"/>
                    </a:lnTo>
                    <a:lnTo>
                      <a:pt x="1050" y="3840"/>
                    </a:lnTo>
                    <a:lnTo>
                      <a:pt x="1035" y="3840"/>
                    </a:lnTo>
                    <a:lnTo>
                      <a:pt x="1050" y="3840"/>
                    </a:lnTo>
                    <a:lnTo>
                      <a:pt x="1080" y="3870"/>
                    </a:lnTo>
                    <a:lnTo>
                      <a:pt x="1065" y="3870"/>
                    </a:lnTo>
                    <a:lnTo>
                      <a:pt x="1080" y="3870"/>
                    </a:lnTo>
                    <a:lnTo>
                      <a:pt x="1095" y="3885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3" name="Freeform 122"/>
              <p:cNvSpPr>
                <a:spLocks/>
              </p:cNvSpPr>
              <p:nvPr/>
            </p:nvSpPr>
            <p:spPr bwMode="auto">
              <a:xfrm>
                <a:off x="2762250" y="2181225"/>
                <a:ext cx="971550" cy="695325"/>
              </a:xfrm>
              <a:custGeom>
                <a:avLst/>
                <a:gdLst>
                  <a:gd name="T0" fmla="*/ 30 w 1530"/>
                  <a:gd name="T1" fmla="*/ 1095 h 1095"/>
                  <a:gd name="T2" fmla="*/ 75 w 1530"/>
                  <a:gd name="T3" fmla="*/ 1095 h 1095"/>
                  <a:gd name="T4" fmla="*/ 120 w 1530"/>
                  <a:gd name="T5" fmla="*/ 1080 h 1095"/>
                  <a:gd name="T6" fmla="*/ 165 w 1530"/>
                  <a:gd name="T7" fmla="*/ 1050 h 1095"/>
                  <a:gd name="T8" fmla="*/ 210 w 1530"/>
                  <a:gd name="T9" fmla="*/ 990 h 1095"/>
                  <a:gd name="T10" fmla="*/ 255 w 1530"/>
                  <a:gd name="T11" fmla="*/ 945 h 1095"/>
                  <a:gd name="T12" fmla="*/ 270 w 1530"/>
                  <a:gd name="T13" fmla="*/ 900 h 1095"/>
                  <a:gd name="T14" fmla="*/ 300 w 1530"/>
                  <a:gd name="T15" fmla="*/ 855 h 1095"/>
                  <a:gd name="T16" fmla="*/ 330 w 1530"/>
                  <a:gd name="T17" fmla="*/ 795 h 1095"/>
                  <a:gd name="T18" fmla="*/ 360 w 1530"/>
                  <a:gd name="T19" fmla="*/ 750 h 1095"/>
                  <a:gd name="T20" fmla="*/ 375 w 1530"/>
                  <a:gd name="T21" fmla="*/ 705 h 1095"/>
                  <a:gd name="T22" fmla="*/ 405 w 1530"/>
                  <a:gd name="T23" fmla="*/ 660 h 1095"/>
                  <a:gd name="T24" fmla="*/ 420 w 1530"/>
                  <a:gd name="T25" fmla="*/ 600 h 1095"/>
                  <a:gd name="T26" fmla="*/ 450 w 1530"/>
                  <a:gd name="T27" fmla="*/ 555 h 1095"/>
                  <a:gd name="T28" fmla="*/ 480 w 1530"/>
                  <a:gd name="T29" fmla="*/ 510 h 1095"/>
                  <a:gd name="T30" fmla="*/ 495 w 1530"/>
                  <a:gd name="T31" fmla="*/ 450 h 1095"/>
                  <a:gd name="T32" fmla="*/ 525 w 1530"/>
                  <a:gd name="T33" fmla="*/ 405 h 1095"/>
                  <a:gd name="T34" fmla="*/ 555 w 1530"/>
                  <a:gd name="T35" fmla="*/ 360 h 1095"/>
                  <a:gd name="T36" fmla="*/ 570 w 1530"/>
                  <a:gd name="T37" fmla="*/ 315 h 1095"/>
                  <a:gd name="T38" fmla="*/ 600 w 1530"/>
                  <a:gd name="T39" fmla="*/ 270 h 1095"/>
                  <a:gd name="T40" fmla="*/ 630 w 1530"/>
                  <a:gd name="T41" fmla="*/ 225 h 1095"/>
                  <a:gd name="T42" fmla="*/ 660 w 1530"/>
                  <a:gd name="T43" fmla="*/ 180 h 1095"/>
                  <a:gd name="T44" fmla="*/ 690 w 1530"/>
                  <a:gd name="T45" fmla="*/ 135 h 1095"/>
                  <a:gd name="T46" fmla="*/ 720 w 1530"/>
                  <a:gd name="T47" fmla="*/ 90 h 1095"/>
                  <a:gd name="T48" fmla="*/ 765 w 1530"/>
                  <a:gd name="T49" fmla="*/ 45 h 1095"/>
                  <a:gd name="T50" fmla="*/ 810 w 1530"/>
                  <a:gd name="T51" fmla="*/ 15 h 1095"/>
                  <a:gd name="T52" fmla="*/ 855 w 1530"/>
                  <a:gd name="T53" fmla="*/ 0 h 1095"/>
                  <a:gd name="T54" fmla="*/ 900 w 1530"/>
                  <a:gd name="T55" fmla="*/ 0 h 1095"/>
                  <a:gd name="T56" fmla="*/ 945 w 1530"/>
                  <a:gd name="T57" fmla="*/ 0 h 1095"/>
                  <a:gd name="T58" fmla="*/ 990 w 1530"/>
                  <a:gd name="T59" fmla="*/ 15 h 1095"/>
                  <a:gd name="T60" fmla="*/ 1035 w 1530"/>
                  <a:gd name="T61" fmla="*/ 45 h 1095"/>
                  <a:gd name="T62" fmla="*/ 1080 w 1530"/>
                  <a:gd name="T63" fmla="*/ 90 h 1095"/>
                  <a:gd name="T64" fmla="*/ 1125 w 1530"/>
                  <a:gd name="T65" fmla="*/ 135 h 1095"/>
                  <a:gd name="T66" fmla="*/ 1185 w 1530"/>
                  <a:gd name="T67" fmla="*/ 195 h 1095"/>
                  <a:gd name="T68" fmla="*/ 1215 w 1530"/>
                  <a:gd name="T69" fmla="*/ 240 h 1095"/>
                  <a:gd name="T70" fmla="*/ 1260 w 1530"/>
                  <a:gd name="T71" fmla="*/ 300 h 1095"/>
                  <a:gd name="T72" fmla="*/ 1290 w 1530"/>
                  <a:gd name="T73" fmla="*/ 345 h 1095"/>
                  <a:gd name="T74" fmla="*/ 1335 w 1530"/>
                  <a:gd name="T75" fmla="*/ 405 h 1095"/>
                  <a:gd name="T76" fmla="*/ 1365 w 1530"/>
                  <a:gd name="T77" fmla="*/ 450 h 1095"/>
                  <a:gd name="T78" fmla="*/ 1410 w 1530"/>
                  <a:gd name="T79" fmla="*/ 495 h 1095"/>
                  <a:gd name="T80" fmla="*/ 1455 w 1530"/>
                  <a:gd name="T81" fmla="*/ 555 h 1095"/>
                  <a:gd name="T82" fmla="*/ 1500 w 1530"/>
                  <a:gd name="T83" fmla="*/ 585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30" h="1095">
                    <a:moveTo>
                      <a:pt x="0" y="1080"/>
                    </a:moveTo>
                    <a:lnTo>
                      <a:pt x="15" y="1095"/>
                    </a:lnTo>
                    <a:lnTo>
                      <a:pt x="30" y="1095"/>
                    </a:lnTo>
                    <a:lnTo>
                      <a:pt x="45" y="1095"/>
                    </a:lnTo>
                    <a:lnTo>
                      <a:pt x="60" y="1095"/>
                    </a:lnTo>
                    <a:lnTo>
                      <a:pt x="75" y="1095"/>
                    </a:lnTo>
                    <a:lnTo>
                      <a:pt x="90" y="1095"/>
                    </a:lnTo>
                    <a:lnTo>
                      <a:pt x="105" y="1095"/>
                    </a:lnTo>
                    <a:lnTo>
                      <a:pt x="120" y="1080"/>
                    </a:lnTo>
                    <a:lnTo>
                      <a:pt x="135" y="1080"/>
                    </a:lnTo>
                    <a:lnTo>
                      <a:pt x="150" y="1065"/>
                    </a:lnTo>
                    <a:lnTo>
                      <a:pt x="165" y="1050"/>
                    </a:lnTo>
                    <a:lnTo>
                      <a:pt x="180" y="1035"/>
                    </a:lnTo>
                    <a:lnTo>
                      <a:pt x="210" y="1005"/>
                    </a:lnTo>
                    <a:lnTo>
                      <a:pt x="210" y="990"/>
                    </a:lnTo>
                    <a:lnTo>
                      <a:pt x="225" y="975"/>
                    </a:lnTo>
                    <a:lnTo>
                      <a:pt x="240" y="960"/>
                    </a:lnTo>
                    <a:lnTo>
                      <a:pt x="255" y="945"/>
                    </a:lnTo>
                    <a:lnTo>
                      <a:pt x="255" y="930"/>
                    </a:lnTo>
                    <a:lnTo>
                      <a:pt x="270" y="915"/>
                    </a:lnTo>
                    <a:lnTo>
                      <a:pt x="270" y="900"/>
                    </a:lnTo>
                    <a:lnTo>
                      <a:pt x="285" y="885"/>
                    </a:lnTo>
                    <a:lnTo>
                      <a:pt x="285" y="870"/>
                    </a:lnTo>
                    <a:lnTo>
                      <a:pt x="300" y="855"/>
                    </a:lnTo>
                    <a:lnTo>
                      <a:pt x="315" y="840"/>
                    </a:lnTo>
                    <a:lnTo>
                      <a:pt x="315" y="810"/>
                    </a:lnTo>
                    <a:lnTo>
                      <a:pt x="330" y="795"/>
                    </a:lnTo>
                    <a:lnTo>
                      <a:pt x="345" y="780"/>
                    </a:lnTo>
                    <a:lnTo>
                      <a:pt x="345" y="765"/>
                    </a:lnTo>
                    <a:lnTo>
                      <a:pt x="360" y="750"/>
                    </a:lnTo>
                    <a:lnTo>
                      <a:pt x="360" y="735"/>
                    </a:lnTo>
                    <a:lnTo>
                      <a:pt x="375" y="720"/>
                    </a:lnTo>
                    <a:lnTo>
                      <a:pt x="375" y="705"/>
                    </a:lnTo>
                    <a:lnTo>
                      <a:pt x="390" y="690"/>
                    </a:lnTo>
                    <a:lnTo>
                      <a:pt x="390" y="675"/>
                    </a:lnTo>
                    <a:lnTo>
                      <a:pt x="405" y="660"/>
                    </a:lnTo>
                    <a:lnTo>
                      <a:pt x="405" y="645"/>
                    </a:lnTo>
                    <a:lnTo>
                      <a:pt x="420" y="615"/>
                    </a:lnTo>
                    <a:lnTo>
                      <a:pt x="420" y="600"/>
                    </a:lnTo>
                    <a:lnTo>
                      <a:pt x="435" y="585"/>
                    </a:lnTo>
                    <a:lnTo>
                      <a:pt x="450" y="570"/>
                    </a:lnTo>
                    <a:lnTo>
                      <a:pt x="450" y="555"/>
                    </a:lnTo>
                    <a:lnTo>
                      <a:pt x="465" y="540"/>
                    </a:lnTo>
                    <a:lnTo>
                      <a:pt x="465" y="525"/>
                    </a:lnTo>
                    <a:lnTo>
                      <a:pt x="480" y="510"/>
                    </a:lnTo>
                    <a:lnTo>
                      <a:pt x="480" y="480"/>
                    </a:lnTo>
                    <a:lnTo>
                      <a:pt x="495" y="465"/>
                    </a:lnTo>
                    <a:lnTo>
                      <a:pt x="495" y="450"/>
                    </a:lnTo>
                    <a:lnTo>
                      <a:pt x="510" y="435"/>
                    </a:lnTo>
                    <a:lnTo>
                      <a:pt x="510" y="420"/>
                    </a:lnTo>
                    <a:lnTo>
                      <a:pt x="525" y="405"/>
                    </a:lnTo>
                    <a:lnTo>
                      <a:pt x="540" y="390"/>
                    </a:lnTo>
                    <a:lnTo>
                      <a:pt x="540" y="375"/>
                    </a:lnTo>
                    <a:lnTo>
                      <a:pt x="555" y="360"/>
                    </a:lnTo>
                    <a:lnTo>
                      <a:pt x="555" y="345"/>
                    </a:lnTo>
                    <a:lnTo>
                      <a:pt x="570" y="330"/>
                    </a:lnTo>
                    <a:lnTo>
                      <a:pt x="570" y="315"/>
                    </a:lnTo>
                    <a:lnTo>
                      <a:pt x="585" y="300"/>
                    </a:lnTo>
                    <a:lnTo>
                      <a:pt x="585" y="285"/>
                    </a:lnTo>
                    <a:lnTo>
                      <a:pt x="600" y="270"/>
                    </a:lnTo>
                    <a:lnTo>
                      <a:pt x="600" y="255"/>
                    </a:lnTo>
                    <a:lnTo>
                      <a:pt x="615" y="240"/>
                    </a:lnTo>
                    <a:lnTo>
                      <a:pt x="630" y="225"/>
                    </a:lnTo>
                    <a:lnTo>
                      <a:pt x="630" y="210"/>
                    </a:lnTo>
                    <a:lnTo>
                      <a:pt x="645" y="195"/>
                    </a:lnTo>
                    <a:lnTo>
                      <a:pt x="660" y="180"/>
                    </a:lnTo>
                    <a:lnTo>
                      <a:pt x="660" y="165"/>
                    </a:lnTo>
                    <a:lnTo>
                      <a:pt x="675" y="150"/>
                    </a:lnTo>
                    <a:lnTo>
                      <a:pt x="690" y="135"/>
                    </a:lnTo>
                    <a:lnTo>
                      <a:pt x="690" y="120"/>
                    </a:lnTo>
                    <a:lnTo>
                      <a:pt x="705" y="105"/>
                    </a:lnTo>
                    <a:lnTo>
                      <a:pt x="720" y="90"/>
                    </a:lnTo>
                    <a:lnTo>
                      <a:pt x="735" y="75"/>
                    </a:lnTo>
                    <a:lnTo>
                      <a:pt x="750" y="60"/>
                    </a:lnTo>
                    <a:lnTo>
                      <a:pt x="765" y="45"/>
                    </a:lnTo>
                    <a:lnTo>
                      <a:pt x="780" y="30"/>
                    </a:lnTo>
                    <a:lnTo>
                      <a:pt x="795" y="30"/>
                    </a:lnTo>
                    <a:lnTo>
                      <a:pt x="810" y="15"/>
                    </a:lnTo>
                    <a:lnTo>
                      <a:pt x="825" y="15"/>
                    </a:lnTo>
                    <a:lnTo>
                      <a:pt x="840" y="0"/>
                    </a:lnTo>
                    <a:lnTo>
                      <a:pt x="855" y="0"/>
                    </a:lnTo>
                    <a:lnTo>
                      <a:pt x="870" y="0"/>
                    </a:lnTo>
                    <a:lnTo>
                      <a:pt x="885" y="0"/>
                    </a:lnTo>
                    <a:lnTo>
                      <a:pt x="900" y="0"/>
                    </a:lnTo>
                    <a:lnTo>
                      <a:pt x="915" y="0"/>
                    </a:lnTo>
                    <a:lnTo>
                      <a:pt x="930" y="0"/>
                    </a:lnTo>
                    <a:lnTo>
                      <a:pt x="945" y="0"/>
                    </a:lnTo>
                    <a:lnTo>
                      <a:pt x="960" y="0"/>
                    </a:lnTo>
                    <a:lnTo>
                      <a:pt x="975" y="15"/>
                    </a:lnTo>
                    <a:lnTo>
                      <a:pt x="990" y="15"/>
                    </a:lnTo>
                    <a:lnTo>
                      <a:pt x="1005" y="30"/>
                    </a:lnTo>
                    <a:lnTo>
                      <a:pt x="1020" y="30"/>
                    </a:lnTo>
                    <a:lnTo>
                      <a:pt x="1035" y="45"/>
                    </a:lnTo>
                    <a:lnTo>
                      <a:pt x="1050" y="60"/>
                    </a:lnTo>
                    <a:lnTo>
                      <a:pt x="1065" y="75"/>
                    </a:lnTo>
                    <a:lnTo>
                      <a:pt x="1080" y="90"/>
                    </a:lnTo>
                    <a:lnTo>
                      <a:pt x="1095" y="105"/>
                    </a:lnTo>
                    <a:lnTo>
                      <a:pt x="1110" y="120"/>
                    </a:lnTo>
                    <a:lnTo>
                      <a:pt x="1125" y="135"/>
                    </a:lnTo>
                    <a:lnTo>
                      <a:pt x="1140" y="150"/>
                    </a:lnTo>
                    <a:lnTo>
                      <a:pt x="1155" y="165"/>
                    </a:lnTo>
                    <a:lnTo>
                      <a:pt x="1185" y="195"/>
                    </a:lnTo>
                    <a:lnTo>
                      <a:pt x="1185" y="210"/>
                    </a:lnTo>
                    <a:lnTo>
                      <a:pt x="1200" y="225"/>
                    </a:lnTo>
                    <a:lnTo>
                      <a:pt x="1215" y="240"/>
                    </a:lnTo>
                    <a:lnTo>
                      <a:pt x="1245" y="270"/>
                    </a:lnTo>
                    <a:lnTo>
                      <a:pt x="1245" y="285"/>
                    </a:lnTo>
                    <a:lnTo>
                      <a:pt x="1260" y="300"/>
                    </a:lnTo>
                    <a:lnTo>
                      <a:pt x="1275" y="315"/>
                    </a:lnTo>
                    <a:lnTo>
                      <a:pt x="1275" y="330"/>
                    </a:lnTo>
                    <a:lnTo>
                      <a:pt x="1290" y="345"/>
                    </a:lnTo>
                    <a:lnTo>
                      <a:pt x="1305" y="360"/>
                    </a:lnTo>
                    <a:lnTo>
                      <a:pt x="1335" y="390"/>
                    </a:lnTo>
                    <a:lnTo>
                      <a:pt x="1335" y="405"/>
                    </a:lnTo>
                    <a:lnTo>
                      <a:pt x="1350" y="420"/>
                    </a:lnTo>
                    <a:lnTo>
                      <a:pt x="1380" y="450"/>
                    </a:lnTo>
                    <a:lnTo>
                      <a:pt x="1365" y="450"/>
                    </a:lnTo>
                    <a:lnTo>
                      <a:pt x="1380" y="450"/>
                    </a:lnTo>
                    <a:lnTo>
                      <a:pt x="1410" y="480"/>
                    </a:lnTo>
                    <a:lnTo>
                      <a:pt x="1410" y="495"/>
                    </a:lnTo>
                    <a:lnTo>
                      <a:pt x="1425" y="510"/>
                    </a:lnTo>
                    <a:lnTo>
                      <a:pt x="1455" y="540"/>
                    </a:lnTo>
                    <a:lnTo>
                      <a:pt x="1455" y="555"/>
                    </a:lnTo>
                    <a:lnTo>
                      <a:pt x="1470" y="570"/>
                    </a:lnTo>
                    <a:lnTo>
                      <a:pt x="1485" y="570"/>
                    </a:lnTo>
                    <a:lnTo>
                      <a:pt x="1500" y="585"/>
                    </a:lnTo>
                    <a:lnTo>
                      <a:pt x="1515" y="600"/>
                    </a:lnTo>
                    <a:lnTo>
                      <a:pt x="1530" y="615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4" name="Freeform 123"/>
              <p:cNvSpPr>
                <a:spLocks/>
              </p:cNvSpPr>
              <p:nvPr/>
            </p:nvSpPr>
            <p:spPr bwMode="auto">
              <a:xfrm>
                <a:off x="3733800" y="2571750"/>
                <a:ext cx="133350" cy="57150"/>
              </a:xfrm>
              <a:custGeom>
                <a:avLst/>
                <a:gdLst>
                  <a:gd name="T0" fmla="*/ 0 w 210"/>
                  <a:gd name="T1" fmla="*/ 0 h 90"/>
                  <a:gd name="T2" fmla="*/ 15 w 210"/>
                  <a:gd name="T3" fmla="*/ 15 h 90"/>
                  <a:gd name="T4" fmla="*/ 30 w 210"/>
                  <a:gd name="T5" fmla="*/ 30 h 90"/>
                  <a:gd name="T6" fmla="*/ 45 w 210"/>
                  <a:gd name="T7" fmla="*/ 30 h 90"/>
                  <a:gd name="T8" fmla="*/ 60 w 210"/>
                  <a:gd name="T9" fmla="*/ 45 h 90"/>
                  <a:gd name="T10" fmla="*/ 75 w 210"/>
                  <a:gd name="T11" fmla="*/ 60 h 90"/>
                  <a:gd name="T12" fmla="*/ 90 w 210"/>
                  <a:gd name="T13" fmla="*/ 60 h 90"/>
                  <a:gd name="T14" fmla="*/ 105 w 210"/>
                  <a:gd name="T15" fmla="*/ 75 h 90"/>
                  <a:gd name="T16" fmla="*/ 120 w 210"/>
                  <a:gd name="T17" fmla="*/ 75 h 90"/>
                  <a:gd name="T18" fmla="*/ 135 w 210"/>
                  <a:gd name="T19" fmla="*/ 75 h 90"/>
                  <a:gd name="T20" fmla="*/ 150 w 210"/>
                  <a:gd name="T21" fmla="*/ 75 h 90"/>
                  <a:gd name="T22" fmla="*/ 165 w 210"/>
                  <a:gd name="T23" fmla="*/ 75 h 90"/>
                  <a:gd name="T24" fmla="*/ 180 w 210"/>
                  <a:gd name="T25" fmla="*/ 90 h 90"/>
                  <a:gd name="T26" fmla="*/ 195 w 210"/>
                  <a:gd name="T27" fmla="*/ 90 h 90"/>
                  <a:gd name="T28" fmla="*/ 210 w 210"/>
                  <a:gd name="T29" fmla="*/ 7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0" h="90">
                    <a:moveTo>
                      <a:pt x="0" y="0"/>
                    </a:moveTo>
                    <a:lnTo>
                      <a:pt x="15" y="15"/>
                    </a:lnTo>
                    <a:lnTo>
                      <a:pt x="30" y="30"/>
                    </a:lnTo>
                    <a:lnTo>
                      <a:pt x="45" y="30"/>
                    </a:lnTo>
                    <a:lnTo>
                      <a:pt x="60" y="45"/>
                    </a:lnTo>
                    <a:lnTo>
                      <a:pt x="75" y="60"/>
                    </a:lnTo>
                    <a:lnTo>
                      <a:pt x="90" y="60"/>
                    </a:lnTo>
                    <a:lnTo>
                      <a:pt x="105" y="75"/>
                    </a:lnTo>
                    <a:lnTo>
                      <a:pt x="120" y="75"/>
                    </a:lnTo>
                    <a:lnTo>
                      <a:pt x="135" y="75"/>
                    </a:lnTo>
                    <a:lnTo>
                      <a:pt x="150" y="75"/>
                    </a:lnTo>
                    <a:lnTo>
                      <a:pt x="165" y="75"/>
                    </a:lnTo>
                    <a:lnTo>
                      <a:pt x="180" y="90"/>
                    </a:lnTo>
                    <a:lnTo>
                      <a:pt x="195" y="90"/>
                    </a:lnTo>
                    <a:lnTo>
                      <a:pt x="210" y="75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62125" y="227625"/>
              <a:ext cx="284752" cy="374674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37550" y="2466000"/>
              <a:ext cx="395140" cy="334350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32725" y="2475525"/>
              <a:ext cx="371770" cy="267675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04100" y="2475525"/>
              <a:ext cx="248625" cy="279704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03952" y="2456474"/>
              <a:ext cx="358296" cy="315301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0549" y="2465999"/>
              <a:ext cx="458663" cy="305775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7149" y="2446949"/>
              <a:ext cx="486751" cy="339251"/>
            </a:xfrm>
            <a:prstGeom prst="rect">
              <a:avLst/>
            </a:prstGeom>
          </p:spPr>
        </p:pic>
      </p:grpSp>
      <p:sp>
        <p:nvSpPr>
          <p:cNvPr id="1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35A9B8-A14E-4A1D-99A9-D7B2BA1AAE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599</Words>
  <Application>Microsoft Office PowerPoint</Application>
  <PresentationFormat>On-screen Show (4:3)</PresentationFormat>
  <Paragraphs>162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Cambria Math</vt:lpstr>
      <vt:lpstr>Times New Roman</vt:lpstr>
      <vt:lpstr>Tw Cen MT</vt:lpstr>
      <vt:lpstr>Wingdings</vt:lpstr>
      <vt:lpstr>Wingdings 2</vt:lpstr>
      <vt:lpstr>EdStudPres</vt:lpstr>
      <vt:lpstr>Equation</vt:lpstr>
      <vt:lpstr>Microsoft Equation 3.0</vt:lpstr>
      <vt:lpstr>PowerPoint Presentation</vt:lpstr>
      <vt:lpstr>Digitális modulációk</vt:lpstr>
      <vt:lpstr>Alapsávi digitális modulációs eljárások</vt:lpstr>
      <vt:lpstr>Szinkron PAM átvitel modellje</vt:lpstr>
      <vt:lpstr>A PAM jel</vt:lpstr>
      <vt:lpstr>Digitális átvitel detekciós hibái</vt:lpstr>
      <vt:lpstr>Szimbólumközti áthallás</vt:lpstr>
      <vt:lpstr>Lineáris torzítás hatása</vt:lpstr>
      <vt:lpstr>Védekezés a szimbólumközi áthallás  (ISI) ellen</vt:lpstr>
      <vt:lpstr>A szimbólumközti áthallás mentes  elemi jel spektruma</vt:lpstr>
      <vt:lpstr>Nyquist kritériumot kielégítő szimbólumközi áthallásmentességet biztosító karakterisztikák</vt:lpstr>
      <vt:lpstr>Nyquist kritériumot kielégítő szimbólumközi áthallásmentességet biztosító karakterisztikák</vt:lpstr>
      <vt:lpstr>Zaj hatása a detekcióra</vt:lpstr>
      <vt:lpstr>Zaj hatása PAM jelre</vt:lpstr>
      <vt:lpstr>A szemábra</vt:lpstr>
      <vt:lpstr>Bitsebesség és Csatornakapacitás</vt:lpstr>
      <vt:lpstr>Digitális modulációs technikák</vt:lpstr>
      <vt:lpstr>Vivőfrekvenciás digitális modulációs rendszerek</vt:lpstr>
      <vt:lpstr>Amplitúdó billentyűzés ASK  (Amplitude Shift Keying)</vt:lpstr>
      <vt:lpstr>Frekvencia billentyűzés FSK  (Frequency Shift Keying)</vt:lpstr>
      <vt:lpstr>Fázis billentyűzés PSK  (Phase Shift Keying)</vt:lpstr>
      <vt:lpstr>Többszintű fázis billentyűzés (xPSK)</vt:lpstr>
      <vt:lpstr>Kvadratúra amplitúdó moduláció (QAM)</vt:lpstr>
      <vt:lpstr>Kvadratúra amplitúdó moduláció (QAM)</vt:lpstr>
      <vt:lpstr>Kvadratúra amplitúdó moduláció (QAM)</vt:lpstr>
      <vt:lpstr>Kvadratúra amplitúdó moduláció (QAM)</vt:lpstr>
      <vt:lpstr>Kvadratúra amplitúdó moduláció (QAM)</vt:lpstr>
      <vt:lpstr>Ortogonális frekvenciaosztás (OFDM)</vt:lpstr>
      <vt:lpstr>4 – 1024 QAM</vt:lpstr>
      <vt:lpstr>DVB-C beállítása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2013-09-03T19:02:47Z</dcterms:created>
  <dcterms:modified xsi:type="dcterms:W3CDTF">2017-12-05T07:28:09Z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