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27"/>
  </p:notesMasterIdLst>
  <p:handoutMasterIdLst>
    <p:handoutMasterId r:id="rId28"/>
  </p:handoutMasterIdLst>
  <p:sldIdLst>
    <p:sldId id="267" r:id="rId3"/>
    <p:sldId id="257" r:id="rId4"/>
    <p:sldId id="318" r:id="rId5"/>
    <p:sldId id="259" r:id="rId6"/>
    <p:sldId id="281" r:id="rId7"/>
    <p:sldId id="312" r:id="rId8"/>
    <p:sldId id="313" r:id="rId9"/>
    <p:sldId id="314" r:id="rId10"/>
    <p:sldId id="316" r:id="rId11"/>
    <p:sldId id="315" r:id="rId12"/>
    <p:sldId id="317" r:id="rId13"/>
    <p:sldId id="319" r:id="rId14"/>
    <p:sldId id="320" r:id="rId15"/>
    <p:sldId id="275" r:id="rId16"/>
    <p:sldId id="276" r:id="rId17"/>
    <p:sldId id="277" r:id="rId18"/>
    <p:sldId id="278" r:id="rId19"/>
    <p:sldId id="279" r:id="rId20"/>
    <p:sldId id="280" r:id="rId21"/>
    <p:sldId id="265" r:id="rId22"/>
    <p:sldId id="270" r:id="rId23"/>
    <p:sldId id="271" r:id="rId24"/>
    <p:sldId id="272" r:id="rId25"/>
    <p:sldId id="273" r:id="rId2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8277" autoAdjust="0"/>
  </p:normalViewPr>
  <p:slideViewPr>
    <p:cSldViewPr>
      <p:cViewPr varScale="1">
        <p:scale>
          <a:sx n="97" d="100"/>
          <a:sy n="97" d="100"/>
        </p:scale>
        <p:origin x="3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notesViewPr>
    <p:cSldViewPr>
      <p:cViewPr varScale="1">
        <p:scale>
          <a:sx n="53" d="100"/>
          <a:sy n="53"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28750D-BCA8-42BB-BC13-BAAF178DD7E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hu-HU"/>
        </a:p>
      </dgm:t>
    </dgm:pt>
    <dgm:pt modelId="{8E955ACC-3D35-4E00-8F8B-0FE2868394FD}">
      <dgm:prSet phldrT="[Szöveg]" custT="1"/>
      <dgm:spPr/>
      <dgm:t>
        <a:bodyPr/>
        <a:lstStyle/>
        <a:p>
          <a:r>
            <a:rPr lang="hu-HU" sz="2000" b="1" dirty="0" smtClean="0">
              <a:solidFill>
                <a:schemeClr val="tx1"/>
              </a:solidFill>
            </a:rPr>
            <a:t>Információ forrása</a:t>
          </a:r>
          <a:endParaRPr lang="hu-HU" sz="2000" b="1" dirty="0">
            <a:solidFill>
              <a:schemeClr val="tx1"/>
            </a:solidFill>
          </a:endParaRPr>
        </a:p>
      </dgm:t>
    </dgm:pt>
    <dgm:pt modelId="{16AEC86A-1CF6-4075-807D-DB8193A99CC8}" type="parTrans" cxnId="{B97A1FB1-68D7-4725-B81D-6921C4ECCFC5}">
      <dgm:prSet/>
      <dgm:spPr/>
      <dgm:t>
        <a:bodyPr/>
        <a:lstStyle/>
        <a:p>
          <a:endParaRPr lang="hu-HU"/>
        </a:p>
      </dgm:t>
    </dgm:pt>
    <dgm:pt modelId="{B6D9F088-6689-458D-BBE5-CD4AB8B3ED8B}" type="sibTrans" cxnId="{B97A1FB1-68D7-4725-B81D-6921C4ECCFC5}">
      <dgm:prSet/>
      <dgm:spPr/>
      <dgm:t>
        <a:bodyPr/>
        <a:lstStyle/>
        <a:p>
          <a:endParaRPr lang="hu-HU"/>
        </a:p>
      </dgm:t>
    </dgm:pt>
    <dgm:pt modelId="{625920D6-96CF-4B44-B388-3CEE03486A17}">
      <dgm:prSet phldrT="[Szöveg]" custT="1"/>
      <dgm:spPr/>
      <dgm:t>
        <a:bodyPr/>
        <a:lstStyle/>
        <a:p>
          <a:r>
            <a:rPr lang="hu-HU" sz="2000" b="1" dirty="0" smtClean="0">
              <a:solidFill>
                <a:schemeClr val="tx1"/>
              </a:solidFill>
            </a:rPr>
            <a:t>Kódoló</a:t>
          </a:r>
          <a:endParaRPr lang="hu-HU" sz="2000" b="1" dirty="0">
            <a:solidFill>
              <a:schemeClr val="tx1"/>
            </a:solidFill>
          </a:endParaRPr>
        </a:p>
      </dgm:t>
    </dgm:pt>
    <dgm:pt modelId="{140410A2-C475-49D5-830F-5556578A61C3}" type="parTrans" cxnId="{675AA5BE-454E-4831-A491-B7240968D715}">
      <dgm:prSet/>
      <dgm:spPr/>
      <dgm:t>
        <a:bodyPr/>
        <a:lstStyle/>
        <a:p>
          <a:endParaRPr lang="hu-HU"/>
        </a:p>
      </dgm:t>
    </dgm:pt>
    <dgm:pt modelId="{DDB59282-279E-495D-B046-0F439E777F9F}" type="sibTrans" cxnId="{675AA5BE-454E-4831-A491-B7240968D715}">
      <dgm:prSet/>
      <dgm:spPr/>
      <dgm:t>
        <a:bodyPr/>
        <a:lstStyle/>
        <a:p>
          <a:endParaRPr lang="hu-HU"/>
        </a:p>
      </dgm:t>
    </dgm:pt>
    <dgm:pt modelId="{F0074348-CEF4-46AA-8695-DC6DF7E0DAF2}">
      <dgm:prSet phldrT="[Szöveg]" custT="1"/>
      <dgm:spPr/>
      <dgm:t>
        <a:bodyPr/>
        <a:lstStyle/>
        <a:p>
          <a:r>
            <a:rPr lang="hu-HU" sz="2000" b="1" dirty="0" smtClean="0">
              <a:solidFill>
                <a:schemeClr val="tx1"/>
              </a:solidFill>
            </a:rPr>
            <a:t>Kommunikációs csatorna</a:t>
          </a:r>
          <a:endParaRPr lang="hu-HU" sz="2000" b="1" dirty="0">
            <a:solidFill>
              <a:schemeClr val="tx1"/>
            </a:solidFill>
          </a:endParaRPr>
        </a:p>
      </dgm:t>
    </dgm:pt>
    <dgm:pt modelId="{E675D338-EC7B-43DF-B2C6-F0A658E3F9F3}" type="parTrans" cxnId="{01EF95BE-BCBB-46B0-BB19-1624D210E8AE}">
      <dgm:prSet/>
      <dgm:spPr/>
      <dgm:t>
        <a:bodyPr/>
        <a:lstStyle/>
        <a:p>
          <a:endParaRPr lang="hu-HU"/>
        </a:p>
      </dgm:t>
    </dgm:pt>
    <dgm:pt modelId="{A0897233-8918-42BB-93A0-135449A59522}" type="sibTrans" cxnId="{01EF95BE-BCBB-46B0-BB19-1624D210E8AE}">
      <dgm:prSet/>
      <dgm:spPr/>
      <dgm:t>
        <a:bodyPr/>
        <a:lstStyle/>
        <a:p>
          <a:endParaRPr lang="hu-HU"/>
        </a:p>
      </dgm:t>
    </dgm:pt>
    <dgm:pt modelId="{421E5767-5B79-4A2F-A645-B29E1A169C6B}">
      <dgm:prSet phldrT="[Szöveg]" custT="1"/>
      <dgm:spPr/>
      <dgm:t>
        <a:bodyPr/>
        <a:lstStyle/>
        <a:p>
          <a:r>
            <a:rPr lang="hu-HU" sz="2000" b="1" dirty="0" smtClean="0">
              <a:solidFill>
                <a:schemeClr val="tx1"/>
              </a:solidFill>
            </a:rPr>
            <a:t>Vevő</a:t>
          </a:r>
          <a:endParaRPr lang="hu-HU" sz="2000" b="1" dirty="0">
            <a:solidFill>
              <a:schemeClr val="tx1"/>
            </a:solidFill>
          </a:endParaRPr>
        </a:p>
      </dgm:t>
    </dgm:pt>
    <dgm:pt modelId="{0E2EA827-13F0-409F-9F55-EDDEB03BC7A9}" type="parTrans" cxnId="{83098CFE-F495-46B5-A8D9-A0506196D4F2}">
      <dgm:prSet/>
      <dgm:spPr/>
      <dgm:t>
        <a:bodyPr/>
        <a:lstStyle/>
        <a:p>
          <a:endParaRPr lang="hu-HU"/>
        </a:p>
      </dgm:t>
    </dgm:pt>
    <dgm:pt modelId="{53866C12-FEB3-4BD2-9E7F-074F4EB99EEA}" type="sibTrans" cxnId="{83098CFE-F495-46B5-A8D9-A0506196D4F2}">
      <dgm:prSet/>
      <dgm:spPr/>
      <dgm:t>
        <a:bodyPr/>
        <a:lstStyle/>
        <a:p>
          <a:endParaRPr lang="hu-HU"/>
        </a:p>
      </dgm:t>
    </dgm:pt>
    <dgm:pt modelId="{C250488A-5D97-4667-92E8-DF89A2BEAB72}">
      <dgm:prSet phldrT="[Szöveg]" custT="1"/>
      <dgm:spPr/>
      <dgm:t>
        <a:bodyPr/>
        <a:lstStyle/>
        <a:p>
          <a:r>
            <a:rPr lang="hu-HU" sz="2000" b="1" dirty="0" smtClean="0">
              <a:solidFill>
                <a:schemeClr val="tx1"/>
              </a:solidFill>
            </a:rPr>
            <a:t>Információ felhasználása</a:t>
          </a:r>
          <a:endParaRPr lang="hu-HU" sz="2000" b="1" dirty="0">
            <a:solidFill>
              <a:schemeClr val="tx1"/>
            </a:solidFill>
          </a:endParaRPr>
        </a:p>
      </dgm:t>
    </dgm:pt>
    <dgm:pt modelId="{893D9CB1-0F95-4773-BC29-707C9481E31E}" type="parTrans" cxnId="{FC0F63F0-6157-423F-AC2A-C43B82286BB8}">
      <dgm:prSet/>
      <dgm:spPr/>
      <dgm:t>
        <a:bodyPr/>
        <a:lstStyle/>
        <a:p>
          <a:endParaRPr lang="hu-HU"/>
        </a:p>
      </dgm:t>
    </dgm:pt>
    <dgm:pt modelId="{6B02111C-9FA4-4266-AE0E-0F875EDCAFAF}" type="sibTrans" cxnId="{FC0F63F0-6157-423F-AC2A-C43B82286BB8}">
      <dgm:prSet/>
      <dgm:spPr/>
      <dgm:t>
        <a:bodyPr/>
        <a:lstStyle/>
        <a:p>
          <a:endParaRPr lang="hu-HU"/>
        </a:p>
      </dgm:t>
    </dgm:pt>
    <dgm:pt modelId="{9BA63F5B-0F57-4552-A2CB-9821CB6C4763}">
      <dgm:prSet phldrT="[Szöveg]"/>
      <dgm:spPr/>
      <dgm:t>
        <a:bodyPr/>
        <a:lstStyle/>
        <a:p>
          <a:r>
            <a:rPr lang="hu-HU" b="1" dirty="0" smtClean="0">
              <a:solidFill>
                <a:schemeClr val="tx1"/>
              </a:solidFill>
            </a:rPr>
            <a:t>Adó</a:t>
          </a:r>
          <a:endParaRPr lang="hu-HU" b="1" dirty="0">
            <a:solidFill>
              <a:schemeClr val="tx1"/>
            </a:solidFill>
          </a:endParaRPr>
        </a:p>
      </dgm:t>
    </dgm:pt>
    <dgm:pt modelId="{6BDCDA36-A990-4721-8DDA-C5DA8AAA326A}" type="parTrans" cxnId="{320DAC0F-225B-496E-ADE2-C98BC7BEA2EA}">
      <dgm:prSet/>
      <dgm:spPr/>
      <dgm:t>
        <a:bodyPr/>
        <a:lstStyle/>
        <a:p>
          <a:endParaRPr lang="hu-HU"/>
        </a:p>
      </dgm:t>
    </dgm:pt>
    <dgm:pt modelId="{E1FA3E5F-E863-45C5-874C-ABDFAD58C012}" type="sibTrans" cxnId="{320DAC0F-225B-496E-ADE2-C98BC7BEA2EA}">
      <dgm:prSet/>
      <dgm:spPr/>
      <dgm:t>
        <a:bodyPr/>
        <a:lstStyle/>
        <a:p>
          <a:endParaRPr lang="hu-HU"/>
        </a:p>
      </dgm:t>
    </dgm:pt>
    <dgm:pt modelId="{69086398-35A6-4881-99F5-BDE5D5E94297}">
      <dgm:prSet phldrT="[Szöveg]"/>
      <dgm:spPr/>
      <dgm:t>
        <a:bodyPr/>
        <a:lstStyle/>
        <a:p>
          <a:r>
            <a:rPr lang="hu-HU" b="1" dirty="0" smtClean="0">
              <a:solidFill>
                <a:schemeClr val="tx1"/>
              </a:solidFill>
            </a:rPr>
            <a:t>Dekódoló</a:t>
          </a:r>
          <a:endParaRPr lang="hu-HU" b="1" dirty="0">
            <a:solidFill>
              <a:schemeClr val="tx1"/>
            </a:solidFill>
          </a:endParaRPr>
        </a:p>
      </dgm:t>
    </dgm:pt>
    <dgm:pt modelId="{1967C1DC-8A86-4490-B40E-478E4A526B6B}" type="parTrans" cxnId="{33A4C5F8-9BDF-4F7F-A282-973F7ACDD3D5}">
      <dgm:prSet/>
      <dgm:spPr/>
      <dgm:t>
        <a:bodyPr/>
        <a:lstStyle/>
        <a:p>
          <a:endParaRPr lang="hu-HU"/>
        </a:p>
      </dgm:t>
    </dgm:pt>
    <dgm:pt modelId="{45FE33DB-D700-4D19-8703-09E4FE0B60B2}" type="sibTrans" cxnId="{33A4C5F8-9BDF-4F7F-A282-973F7ACDD3D5}">
      <dgm:prSet/>
      <dgm:spPr/>
      <dgm:t>
        <a:bodyPr/>
        <a:lstStyle/>
        <a:p>
          <a:endParaRPr lang="hu-HU"/>
        </a:p>
      </dgm:t>
    </dgm:pt>
    <dgm:pt modelId="{F9984539-E348-490E-84C0-0C4718488CDE}" type="pres">
      <dgm:prSet presAssocID="{9028750D-BCA8-42BB-BC13-BAAF178DD7E6}" presName="Name0" presStyleCnt="0">
        <dgm:presLayoutVars>
          <dgm:dir/>
          <dgm:animLvl val="lvl"/>
          <dgm:resizeHandles val="exact"/>
        </dgm:presLayoutVars>
      </dgm:prSet>
      <dgm:spPr/>
      <dgm:t>
        <a:bodyPr/>
        <a:lstStyle/>
        <a:p>
          <a:endParaRPr lang="hu-HU"/>
        </a:p>
      </dgm:t>
    </dgm:pt>
    <dgm:pt modelId="{B3ED2E47-9B13-442E-A0E6-B62EE88D5BC3}" type="pres">
      <dgm:prSet presAssocID="{C250488A-5D97-4667-92E8-DF89A2BEAB72}" presName="boxAndChildren" presStyleCnt="0"/>
      <dgm:spPr/>
    </dgm:pt>
    <dgm:pt modelId="{8254CBC6-7FDE-4397-8000-356E56D55A0E}" type="pres">
      <dgm:prSet presAssocID="{C250488A-5D97-4667-92E8-DF89A2BEAB72}" presName="parentTextBox" presStyleLbl="node1" presStyleIdx="0" presStyleCnt="7"/>
      <dgm:spPr/>
      <dgm:t>
        <a:bodyPr/>
        <a:lstStyle/>
        <a:p>
          <a:endParaRPr lang="hu-HU"/>
        </a:p>
      </dgm:t>
    </dgm:pt>
    <dgm:pt modelId="{CA25B56C-18D0-4B45-97F2-94D07C76D94E}" type="pres">
      <dgm:prSet presAssocID="{45FE33DB-D700-4D19-8703-09E4FE0B60B2}" presName="sp" presStyleCnt="0"/>
      <dgm:spPr/>
    </dgm:pt>
    <dgm:pt modelId="{E2D9C0EF-7B34-4DE1-8FCC-2368F11FE382}" type="pres">
      <dgm:prSet presAssocID="{69086398-35A6-4881-99F5-BDE5D5E94297}" presName="arrowAndChildren" presStyleCnt="0"/>
      <dgm:spPr/>
    </dgm:pt>
    <dgm:pt modelId="{56F588E2-8239-420D-AE06-7C3C9C715960}" type="pres">
      <dgm:prSet presAssocID="{69086398-35A6-4881-99F5-BDE5D5E94297}" presName="parentTextArrow" presStyleLbl="node1" presStyleIdx="1" presStyleCnt="7"/>
      <dgm:spPr/>
      <dgm:t>
        <a:bodyPr/>
        <a:lstStyle/>
        <a:p>
          <a:endParaRPr lang="hu-HU"/>
        </a:p>
      </dgm:t>
    </dgm:pt>
    <dgm:pt modelId="{74FC8BA6-B706-4ACF-9F22-0D45D149F0E4}" type="pres">
      <dgm:prSet presAssocID="{53866C12-FEB3-4BD2-9E7F-074F4EB99EEA}" presName="sp" presStyleCnt="0"/>
      <dgm:spPr/>
    </dgm:pt>
    <dgm:pt modelId="{1AE5A28C-6ACD-4C36-8EEC-EF17B7709B49}" type="pres">
      <dgm:prSet presAssocID="{421E5767-5B79-4A2F-A645-B29E1A169C6B}" presName="arrowAndChildren" presStyleCnt="0"/>
      <dgm:spPr/>
    </dgm:pt>
    <dgm:pt modelId="{7C192FB7-69CB-493D-9416-64F79EC2E361}" type="pres">
      <dgm:prSet presAssocID="{421E5767-5B79-4A2F-A645-B29E1A169C6B}" presName="parentTextArrow" presStyleLbl="node1" presStyleIdx="2" presStyleCnt="7"/>
      <dgm:spPr/>
      <dgm:t>
        <a:bodyPr/>
        <a:lstStyle/>
        <a:p>
          <a:endParaRPr lang="hu-HU"/>
        </a:p>
      </dgm:t>
    </dgm:pt>
    <dgm:pt modelId="{3F28283C-88AB-4498-AECD-DC01301DB13A}" type="pres">
      <dgm:prSet presAssocID="{A0897233-8918-42BB-93A0-135449A59522}" presName="sp" presStyleCnt="0"/>
      <dgm:spPr/>
    </dgm:pt>
    <dgm:pt modelId="{4060AB11-FDAB-42C4-B63E-7B02E419964A}" type="pres">
      <dgm:prSet presAssocID="{F0074348-CEF4-46AA-8695-DC6DF7E0DAF2}" presName="arrowAndChildren" presStyleCnt="0"/>
      <dgm:spPr/>
    </dgm:pt>
    <dgm:pt modelId="{FFC063B7-6E76-498E-9D72-7D7359F3EB27}" type="pres">
      <dgm:prSet presAssocID="{F0074348-CEF4-46AA-8695-DC6DF7E0DAF2}" presName="parentTextArrow" presStyleLbl="node1" presStyleIdx="3" presStyleCnt="7"/>
      <dgm:spPr/>
      <dgm:t>
        <a:bodyPr/>
        <a:lstStyle/>
        <a:p>
          <a:endParaRPr lang="hu-HU"/>
        </a:p>
      </dgm:t>
    </dgm:pt>
    <dgm:pt modelId="{29D39E59-2E64-478B-8D12-B096A115E8D9}" type="pres">
      <dgm:prSet presAssocID="{E1FA3E5F-E863-45C5-874C-ABDFAD58C012}" presName="sp" presStyleCnt="0"/>
      <dgm:spPr/>
    </dgm:pt>
    <dgm:pt modelId="{247E98C1-025F-4DCA-9DB8-C504016C9D53}" type="pres">
      <dgm:prSet presAssocID="{9BA63F5B-0F57-4552-A2CB-9821CB6C4763}" presName="arrowAndChildren" presStyleCnt="0"/>
      <dgm:spPr/>
    </dgm:pt>
    <dgm:pt modelId="{0DA90349-35F7-4015-A465-8A5B0B9B1F15}" type="pres">
      <dgm:prSet presAssocID="{9BA63F5B-0F57-4552-A2CB-9821CB6C4763}" presName="parentTextArrow" presStyleLbl="node1" presStyleIdx="4" presStyleCnt="7"/>
      <dgm:spPr/>
      <dgm:t>
        <a:bodyPr/>
        <a:lstStyle/>
        <a:p>
          <a:endParaRPr lang="hu-HU"/>
        </a:p>
      </dgm:t>
    </dgm:pt>
    <dgm:pt modelId="{868077F5-27CB-4A9A-9AED-6254E52B16B4}" type="pres">
      <dgm:prSet presAssocID="{DDB59282-279E-495D-B046-0F439E777F9F}" presName="sp" presStyleCnt="0"/>
      <dgm:spPr/>
    </dgm:pt>
    <dgm:pt modelId="{6E10815A-8B90-447B-BF66-FF40E989DE93}" type="pres">
      <dgm:prSet presAssocID="{625920D6-96CF-4B44-B388-3CEE03486A17}" presName="arrowAndChildren" presStyleCnt="0"/>
      <dgm:spPr/>
    </dgm:pt>
    <dgm:pt modelId="{43E84E44-B767-4E3C-9D2A-C6DD07DA9F96}" type="pres">
      <dgm:prSet presAssocID="{625920D6-96CF-4B44-B388-3CEE03486A17}" presName="parentTextArrow" presStyleLbl="node1" presStyleIdx="5" presStyleCnt="7"/>
      <dgm:spPr/>
      <dgm:t>
        <a:bodyPr/>
        <a:lstStyle/>
        <a:p>
          <a:endParaRPr lang="hu-HU"/>
        </a:p>
      </dgm:t>
    </dgm:pt>
    <dgm:pt modelId="{E11D5A47-3342-43F0-B340-B5EAB28E7BC6}" type="pres">
      <dgm:prSet presAssocID="{B6D9F088-6689-458D-BBE5-CD4AB8B3ED8B}" presName="sp" presStyleCnt="0"/>
      <dgm:spPr/>
    </dgm:pt>
    <dgm:pt modelId="{1C567CB4-E651-4001-A7E4-2DE78D7FB4DA}" type="pres">
      <dgm:prSet presAssocID="{8E955ACC-3D35-4E00-8F8B-0FE2868394FD}" presName="arrowAndChildren" presStyleCnt="0"/>
      <dgm:spPr/>
    </dgm:pt>
    <dgm:pt modelId="{14AD8A82-81CF-44C1-AA83-4F1B43B01DA1}" type="pres">
      <dgm:prSet presAssocID="{8E955ACC-3D35-4E00-8F8B-0FE2868394FD}" presName="parentTextArrow" presStyleLbl="node1" presStyleIdx="6" presStyleCnt="7" custLinFactNeighborY="-47734"/>
      <dgm:spPr/>
      <dgm:t>
        <a:bodyPr/>
        <a:lstStyle/>
        <a:p>
          <a:endParaRPr lang="hu-HU"/>
        </a:p>
      </dgm:t>
    </dgm:pt>
  </dgm:ptLst>
  <dgm:cxnLst>
    <dgm:cxn modelId="{320DAC0F-225B-496E-ADE2-C98BC7BEA2EA}" srcId="{9028750D-BCA8-42BB-BC13-BAAF178DD7E6}" destId="{9BA63F5B-0F57-4552-A2CB-9821CB6C4763}" srcOrd="2" destOrd="0" parTransId="{6BDCDA36-A990-4721-8DDA-C5DA8AAA326A}" sibTransId="{E1FA3E5F-E863-45C5-874C-ABDFAD58C012}"/>
    <dgm:cxn modelId="{C0BE7F4D-51C4-4882-A1DA-B1DF3FD8FC16}" type="presOf" srcId="{C250488A-5D97-4667-92E8-DF89A2BEAB72}" destId="{8254CBC6-7FDE-4397-8000-356E56D55A0E}" srcOrd="0" destOrd="0" presId="urn:microsoft.com/office/officeart/2005/8/layout/process4"/>
    <dgm:cxn modelId="{33A4C5F8-9BDF-4F7F-A282-973F7ACDD3D5}" srcId="{9028750D-BCA8-42BB-BC13-BAAF178DD7E6}" destId="{69086398-35A6-4881-99F5-BDE5D5E94297}" srcOrd="5" destOrd="0" parTransId="{1967C1DC-8A86-4490-B40E-478E4A526B6B}" sibTransId="{45FE33DB-D700-4D19-8703-09E4FE0B60B2}"/>
    <dgm:cxn modelId="{675AA5BE-454E-4831-A491-B7240968D715}" srcId="{9028750D-BCA8-42BB-BC13-BAAF178DD7E6}" destId="{625920D6-96CF-4B44-B388-3CEE03486A17}" srcOrd="1" destOrd="0" parTransId="{140410A2-C475-49D5-830F-5556578A61C3}" sibTransId="{DDB59282-279E-495D-B046-0F439E777F9F}"/>
    <dgm:cxn modelId="{FC0F63F0-6157-423F-AC2A-C43B82286BB8}" srcId="{9028750D-BCA8-42BB-BC13-BAAF178DD7E6}" destId="{C250488A-5D97-4667-92E8-DF89A2BEAB72}" srcOrd="6" destOrd="0" parTransId="{893D9CB1-0F95-4773-BC29-707C9481E31E}" sibTransId="{6B02111C-9FA4-4266-AE0E-0F875EDCAFAF}"/>
    <dgm:cxn modelId="{D8E1266F-EFE7-4EC2-B30A-1E9793BEC51C}" type="presOf" srcId="{625920D6-96CF-4B44-B388-3CEE03486A17}" destId="{43E84E44-B767-4E3C-9D2A-C6DD07DA9F96}" srcOrd="0" destOrd="0" presId="urn:microsoft.com/office/officeart/2005/8/layout/process4"/>
    <dgm:cxn modelId="{A00FEB0D-632E-4E95-A1BB-F152FE912D6C}" type="presOf" srcId="{8E955ACC-3D35-4E00-8F8B-0FE2868394FD}" destId="{14AD8A82-81CF-44C1-AA83-4F1B43B01DA1}" srcOrd="0" destOrd="0" presId="urn:microsoft.com/office/officeart/2005/8/layout/process4"/>
    <dgm:cxn modelId="{90C7A2BE-3665-488A-A17A-DA4DEAD5307F}" type="presOf" srcId="{69086398-35A6-4881-99F5-BDE5D5E94297}" destId="{56F588E2-8239-420D-AE06-7C3C9C715960}" srcOrd="0" destOrd="0" presId="urn:microsoft.com/office/officeart/2005/8/layout/process4"/>
    <dgm:cxn modelId="{C3ED3525-3E74-4E7E-975B-4915948AFD87}" type="presOf" srcId="{9BA63F5B-0F57-4552-A2CB-9821CB6C4763}" destId="{0DA90349-35F7-4015-A465-8A5B0B9B1F15}" srcOrd="0" destOrd="0" presId="urn:microsoft.com/office/officeart/2005/8/layout/process4"/>
    <dgm:cxn modelId="{50C1FBCA-B5C2-4377-8943-E3231786BE89}" type="presOf" srcId="{421E5767-5B79-4A2F-A645-B29E1A169C6B}" destId="{7C192FB7-69CB-493D-9416-64F79EC2E361}" srcOrd="0" destOrd="0" presId="urn:microsoft.com/office/officeart/2005/8/layout/process4"/>
    <dgm:cxn modelId="{91096BC0-7D10-4AB2-90F1-ACE78C6618D6}" type="presOf" srcId="{9028750D-BCA8-42BB-BC13-BAAF178DD7E6}" destId="{F9984539-E348-490E-84C0-0C4718488CDE}" srcOrd="0" destOrd="0" presId="urn:microsoft.com/office/officeart/2005/8/layout/process4"/>
    <dgm:cxn modelId="{01EF95BE-BCBB-46B0-BB19-1624D210E8AE}" srcId="{9028750D-BCA8-42BB-BC13-BAAF178DD7E6}" destId="{F0074348-CEF4-46AA-8695-DC6DF7E0DAF2}" srcOrd="3" destOrd="0" parTransId="{E675D338-EC7B-43DF-B2C6-F0A658E3F9F3}" sibTransId="{A0897233-8918-42BB-93A0-135449A59522}"/>
    <dgm:cxn modelId="{B97A1FB1-68D7-4725-B81D-6921C4ECCFC5}" srcId="{9028750D-BCA8-42BB-BC13-BAAF178DD7E6}" destId="{8E955ACC-3D35-4E00-8F8B-0FE2868394FD}" srcOrd="0" destOrd="0" parTransId="{16AEC86A-1CF6-4075-807D-DB8193A99CC8}" sibTransId="{B6D9F088-6689-458D-BBE5-CD4AB8B3ED8B}"/>
    <dgm:cxn modelId="{83098CFE-F495-46B5-A8D9-A0506196D4F2}" srcId="{9028750D-BCA8-42BB-BC13-BAAF178DD7E6}" destId="{421E5767-5B79-4A2F-A645-B29E1A169C6B}" srcOrd="4" destOrd="0" parTransId="{0E2EA827-13F0-409F-9F55-EDDEB03BC7A9}" sibTransId="{53866C12-FEB3-4BD2-9E7F-074F4EB99EEA}"/>
    <dgm:cxn modelId="{9B9939FD-97F0-480A-8909-3D8C5E97465F}" type="presOf" srcId="{F0074348-CEF4-46AA-8695-DC6DF7E0DAF2}" destId="{FFC063B7-6E76-498E-9D72-7D7359F3EB27}" srcOrd="0" destOrd="0" presId="urn:microsoft.com/office/officeart/2005/8/layout/process4"/>
    <dgm:cxn modelId="{6292E39C-E027-4632-86E4-B11382413F8D}" type="presParOf" srcId="{F9984539-E348-490E-84C0-0C4718488CDE}" destId="{B3ED2E47-9B13-442E-A0E6-B62EE88D5BC3}" srcOrd="0" destOrd="0" presId="urn:microsoft.com/office/officeart/2005/8/layout/process4"/>
    <dgm:cxn modelId="{D64F2037-9ECB-4217-9273-2D31B2F2B55C}" type="presParOf" srcId="{B3ED2E47-9B13-442E-A0E6-B62EE88D5BC3}" destId="{8254CBC6-7FDE-4397-8000-356E56D55A0E}" srcOrd="0" destOrd="0" presId="urn:microsoft.com/office/officeart/2005/8/layout/process4"/>
    <dgm:cxn modelId="{0CF58F8F-FD1C-47FD-94DC-02A5DF94F299}" type="presParOf" srcId="{F9984539-E348-490E-84C0-0C4718488CDE}" destId="{CA25B56C-18D0-4B45-97F2-94D07C76D94E}" srcOrd="1" destOrd="0" presId="urn:microsoft.com/office/officeart/2005/8/layout/process4"/>
    <dgm:cxn modelId="{E1315256-E67E-405C-B837-C568964A7476}" type="presParOf" srcId="{F9984539-E348-490E-84C0-0C4718488CDE}" destId="{E2D9C0EF-7B34-4DE1-8FCC-2368F11FE382}" srcOrd="2" destOrd="0" presId="urn:microsoft.com/office/officeart/2005/8/layout/process4"/>
    <dgm:cxn modelId="{82A6910F-1DA1-4170-AE2A-F813FC3A9A5E}" type="presParOf" srcId="{E2D9C0EF-7B34-4DE1-8FCC-2368F11FE382}" destId="{56F588E2-8239-420D-AE06-7C3C9C715960}" srcOrd="0" destOrd="0" presId="urn:microsoft.com/office/officeart/2005/8/layout/process4"/>
    <dgm:cxn modelId="{FF5B5FBD-3A5E-48F2-8449-EF9D4DED7938}" type="presParOf" srcId="{F9984539-E348-490E-84C0-0C4718488CDE}" destId="{74FC8BA6-B706-4ACF-9F22-0D45D149F0E4}" srcOrd="3" destOrd="0" presId="urn:microsoft.com/office/officeart/2005/8/layout/process4"/>
    <dgm:cxn modelId="{55049F2D-7CD1-40FC-8437-F242CC35198F}" type="presParOf" srcId="{F9984539-E348-490E-84C0-0C4718488CDE}" destId="{1AE5A28C-6ACD-4C36-8EEC-EF17B7709B49}" srcOrd="4" destOrd="0" presId="urn:microsoft.com/office/officeart/2005/8/layout/process4"/>
    <dgm:cxn modelId="{9ADC6CC4-250E-4658-8B34-BC4947C15CE1}" type="presParOf" srcId="{1AE5A28C-6ACD-4C36-8EEC-EF17B7709B49}" destId="{7C192FB7-69CB-493D-9416-64F79EC2E361}" srcOrd="0" destOrd="0" presId="urn:microsoft.com/office/officeart/2005/8/layout/process4"/>
    <dgm:cxn modelId="{1949EF03-A14F-4398-B244-FD9FD91B96BB}" type="presParOf" srcId="{F9984539-E348-490E-84C0-0C4718488CDE}" destId="{3F28283C-88AB-4498-AECD-DC01301DB13A}" srcOrd="5" destOrd="0" presId="urn:microsoft.com/office/officeart/2005/8/layout/process4"/>
    <dgm:cxn modelId="{36B77C53-A256-423F-9499-5ABCDFC38E11}" type="presParOf" srcId="{F9984539-E348-490E-84C0-0C4718488CDE}" destId="{4060AB11-FDAB-42C4-B63E-7B02E419964A}" srcOrd="6" destOrd="0" presId="urn:microsoft.com/office/officeart/2005/8/layout/process4"/>
    <dgm:cxn modelId="{C4F61089-8A5C-4877-958C-B8927BE4DD45}" type="presParOf" srcId="{4060AB11-FDAB-42C4-B63E-7B02E419964A}" destId="{FFC063B7-6E76-498E-9D72-7D7359F3EB27}" srcOrd="0" destOrd="0" presId="urn:microsoft.com/office/officeart/2005/8/layout/process4"/>
    <dgm:cxn modelId="{E8C2F312-4CC2-4E64-9D18-BA9368034EC1}" type="presParOf" srcId="{F9984539-E348-490E-84C0-0C4718488CDE}" destId="{29D39E59-2E64-478B-8D12-B096A115E8D9}" srcOrd="7" destOrd="0" presId="urn:microsoft.com/office/officeart/2005/8/layout/process4"/>
    <dgm:cxn modelId="{12608417-4F0A-4CCF-B4A0-4875D45256A6}" type="presParOf" srcId="{F9984539-E348-490E-84C0-0C4718488CDE}" destId="{247E98C1-025F-4DCA-9DB8-C504016C9D53}" srcOrd="8" destOrd="0" presId="urn:microsoft.com/office/officeart/2005/8/layout/process4"/>
    <dgm:cxn modelId="{5F0A1115-CF0F-4E10-8E4B-EFF9EF7ECB99}" type="presParOf" srcId="{247E98C1-025F-4DCA-9DB8-C504016C9D53}" destId="{0DA90349-35F7-4015-A465-8A5B0B9B1F15}" srcOrd="0" destOrd="0" presId="urn:microsoft.com/office/officeart/2005/8/layout/process4"/>
    <dgm:cxn modelId="{6C204AFC-849C-46D6-82B4-C92BEE376037}" type="presParOf" srcId="{F9984539-E348-490E-84C0-0C4718488CDE}" destId="{868077F5-27CB-4A9A-9AED-6254E52B16B4}" srcOrd="9" destOrd="0" presId="urn:microsoft.com/office/officeart/2005/8/layout/process4"/>
    <dgm:cxn modelId="{703FD529-89F3-4B4B-B8B1-187F96E890EA}" type="presParOf" srcId="{F9984539-E348-490E-84C0-0C4718488CDE}" destId="{6E10815A-8B90-447B-BF66-FF40E989DE93}" srcOrd="10" destOrd="0" presId="urn:microsoft.com/office/officeart/2005/8/layout/process4"/>
    <dgm:cxn modelId="{A2990B5E-DF0A-45FB-B575-25BCACD98A6A}" type="presParOf" srcId="{6E10815A-8B90-447B-BF66-FF40E989DE93}" destId="{43E84E44-B767-4E3C-9D2A-C6DD07DA9F96}" srcOrd="0" destOrd="0" presId="urn:microsoft.com/office/officeart/2005/8/layout/process4"/>
    <dgm:cxn modelId="{F295F36D-81D2-46F3-A112-BC973CEC669A}" type="presParOf" srcId="{F9984539-E348-490E-84C0-0C4718488CDE}" destId="{E11D5A47-3342-43F0-B340-B5EAB28E7BC6}" srcOrd="11" destOrd="0" presId="urn:microsoft.com/office/officeart/2005/8/layout/process4"/>
    <dgm:cxn modelId="{1625352F-8094-41EE-8D3A-41D8A39B5F6A}" type="presParOf" srcId="{F9984539-E348-490E-84C0-0C4718488CDE}" destId="{1C567CB4-E651-4001-A7E4-2DE78D7FB4DA}" srcOrd="12" destOrd="0" presId="urn:microsoft.com/office/officeart/2005/8/layout/process4"/>
    <dgm:cxn modelId="{F74F4E44-96FB-4D81-82B8-7C58C342790C}" type="presParOf" srcId="{1C567CB4-E651-4001-A7E4-2DE78D7FB4DA}" destId="{14AD8A82-81CF-44C1-AA83-4F1B43B01DA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E02523-2076-4863-9D6F-465F37A390BE}" type="datetimeFigureOut">
              <a:rPr lang="hu-HU" smtClean="0"/>
              <a:pPr/>
              <a:t>2016.09.30.</a:t>
            </a:fld>
            <a:endParaRPr lang="hu-HU"/>
          </a:p>
        </p:txBody>
      </p:sp>
      <p:sp>
        <p:nvSpPr>
          <p:cNvPr id="4" name="Élőláb hely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5" name="Dia számának hely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D1A6D8-944F-45FF-A882-4471E4561C75}" type="slidenum">
              <a:rPr lang="hu-HU" smtClean="0"/>
              <a:pPr/>
              <a:t>‹#›</a:t>
            </a:fld>
            <a:endParaRPr lang="hu-HU"/>
          </a:p>
        </p:txBody>
      </p:sp>
    </p:spTree>
    <p:extLst>
      <p:ext uri="{BB962C8B-B14F-4D97-AF65-F5344CB8AC3E}">
        <p14:creationId xmlns:p14="http://schemas.microsoft.com/office/powerpoint/2010/main" val="2011364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9/30/2016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Mintaszöveg szerkesztése </a:t>
            </a:r>
          </a:p>
          <a:p>
            <a:pPr lvl="1"/>
            <a:r>
              <a:rPr lang="en-US" smtClean="0"/>
              <a:t>Második szint</a:t>
            </a:r>
          </a:p>
          <a:p>
            <a:pPr lvl="2"/>
            <a:r>
              <a:rPr lang="en-US" smtClean="0"/>
              <a:t>Harmadik szint</a:t>
            </a:r>
          </a:p>
          <a:p>
            <a:pPr lvl="3"/>
            <a:r>
              <a:rPr lang="en-US" smtClean="0"/>
              <a:t>Negyedik szint</a:t>
            </a:r>
          </a:p>
          <a:p>
            <a:pPr lvl="4"/>
            <a:r>
              <a:rPr lang="en-US" smtClean="0"/>
              <a:t>Ötödik szint</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311982196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u-HU" noProof="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279696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u-HU" noProof="0" dirty="0"/>
          </a:p>
        </p:txBody>
      </p:sp>
      <p:sp>
        <p:nvSpPr>
          <p:cNvPr id="4" name="Slide Number Placeholder 3"/>
          <p:cNvSpPr>
            <a:spLocks noGrp="1"/>
          </p:cNvSpPr>
          <p:nvPr>
            <p:ph type="sldNum" sz="quarter" idx="10"/>
          </p:nvPr>
        </p:nvSpPr>
        <p:spPr/>
        <p:txBody>
          <a:bodyPr/>
          <a:lstStyle/>
          <a:p>
            <a:fld id="{A5D78FC6-CE17-4259-A63C-DDFC12E048F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8300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u-HU" noProof="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268225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u-HU" noProof="0"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extLst>
      <p:ext uri="{BB962C8B-B14F-4D97-AF65-F5344CB8AC3E}">
        <p14:creationId xmlns:p14="http://schemas.microsoft.com/office/powerpoint/2010/main" val="151382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hu-HU" smtClean="0"/>
              <a:t>Mintacím szerkesztése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hu-HU" smtClean="0"/>
              <a:t>Alcím mintájának szerkesztése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8889238-ED05-42F1-B857-C835ED3D0863}" type="datetime8">
              <a:rPr lang="en-US" smtClean="0"/>
              <a:pPr algn="ctr"/>
              <a:t>9/30/2016 10:12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õ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ate Placeholder 3"/>
          <p:cNvSpPr>
            <a:spLocks noGrp="1"/>
          </p:cNvSpPr>
          <p:nvPr>
            <p:ph type="dt" sz="half" idx="10"/>
          </p:nvPr>
        </p:nvSpPr>
        <p:spPr/>
        <p:txBody>
          <a:bodyPr/>
          <a:lstStyle/>
          <a:p>
            <a:fld id="{BD532814-EA38-4D20-8373-C2C2AED08FD0}" type="datetime8">
              <a:rPr lang="en-US" smtClean="0">
                <a:solidFill>
                  <a:schemeClr val="tx2"/>
                </a:solidFill>
              </a:rPr>
              <a:pPr/>
              <a:t>9/30/2016 10:12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chemeClr val="accent2"/>
          </a:solidFill>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õleges cím és szöveg">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7BC5D5C0-D6E4-4B1E-A096-C6B3477FF534}" type="datetime8">
              <a:rPr lang="en-US" smtClean="0">
                <a:solidFill>
                  <a:schemeClr val="tx2"/>
                </a:solidFill>
              </a:rPr>
              <a:pPr/>
              <a:t>9/30/2016 10:12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a:solidFill>
            <a:schemeClr val="accent2"/>
          </a:solidFill>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hu-HU" smtClean="0"/>
              <a:t>Mintacím szerkesztése</a:t>
            </a:r>
            <a:endParaRPr lang="en-US" dirty="0"/>
          </a:p>
        </p:txBody>
      </p:sp>
      <p:sp>
        <p:nvSpPr>
          <p:cNvPr id="4" name="Date Placeholder 3"/>
          <p:cNvSpPr>
            <a:spLocks noGrp="1"/>
          </p:cNvSpPr>
          <p:nvPr>
            <p:ph type="dt" sz="half" idx="10"/>
          </p:nvPr>
        </p:nvSpPr>
        <p:spPr/>
        <p:txBody>
          <a:bodyPr/>
          <a:lstStyle/>
          <a:p>
            <a:fld id="{8A5D0005-F778-48FF-B64E-DDE5B7EA2D0F}" type="datetime8">
              <a:rPr lang="en-US" smtClean="0"/>
              <a:pPr/>
              <a:t>9/30/2016 10:12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solidFill>
            <a:schemeClr val="accent2"/>
          </a:solidFill>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hu-HU" smtClean="0"/>
              <a:t>Mintaszöveg szerkesztése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hu-HU" smtClean="0"/>
              <a:t>Mintacím szerkesztése</a:t>
            </a:r>
            <a:endParaRPr lang="en-US" dirty="0"/>
          </a:p>
        </p:txBody>
      </p:sp>
      <p:sp>
        <p:nvSpPr>
          <p:cNvPr id="12" name="Date Placeholder 11"/>
          <p:cNvSpPr>
            <a:spLocks noGrp="1"/>
          </p:cNvSpPr>
          <p:nvPr>
            <p:ph type="dt" sz="half" idx="10"/>
          </p:nvPr>
        </p:nvSpPr>
        <p:spPr/>
        <p:txBody>
          <a:bodyPr/>
          <a:lstStyle/>
          <a:p>
            <a:fld id="{C07C3174-1B22-4614-8DEA-226F5C0486A7}" type="datetime8">
              <a:rPr lang="en-US" smtClean="0"/>
              <a:pPr/>
              <a:t>9/30/2016 10:12 PM</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8" name="Date Placeholder 7"/>
          <p:cNvSpPr>
            <a:spLocks noGrp="1"/>
          </p:cNvSpPr>
          <p:nvPr>
            <p:ph type="dt" sz="half" idx="15"/>
          </p:nvPr>
        </p:nvSpPr>
        <p:spPr/>
        <p:txBody>
          <a:bodyPr rtlCol="0"/>
          <a:lstStyle/>
          <a:p>
            <a:fld id="{AB7D5470-6716-4317-88A9-63B8B438926F}" type="datetime8">
              <a:rPr lang="en-US" smtClean="0"/>
              <a:pPr/>
              <a:t>9/30/2016 10:12 PM</a:t>
            </a:fld>
            <a:endParaRPr lang="en-US"/>
          </a:p>
        </p:txBody>
      </p:sp>
      <p:sp>
        <p:nvSpPr>
          <p:cNvPr id="10" name="Slide Number Placeholder 9"/>
          <p:cNvSpPr>
            <a:spLocks noGrp="1"/>
          </p:cNvSpPr>
          <p:nvPr>
            <p:ph type="sldNum" sz="quarter" idx="16"/>
          </p:nvPr>
        </p:nvSpPr>
        <p:spPr>
          <a:solidFill>
            <a:schemeClr val="accent2"/>
          </a:solidFill>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hu-HU" smtClean="0"/>
              <a:t>Mintacím szerkesztése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10" name="Date Placeholder 9"/>
          <p:cNvSpPr>
            <a:spLocks noGrp="1"/>
          </p:cNvSpPr>
          <p:nvPr>
            <p:ph type="dt" sz="half" idx="15"/>
          </p:nvPr>
        </p:nvSpPr>
        <p:spPr/>
        <p:txBody>
          <a:bodyPr rtlCol="0"/>
          <a:lstStyle/>
          <a:p>
            <a:fld id="{C91F4F9E-AD1E-4990-B135-D577968B4EEF}" type="datetime8">
              <a:rPr lang="en-US" smtClean="0"/>
              <a:pPr/>
              <a:t>9/30/2016 10:12 PM</a:t>
            </a:fld>
            <a:endParaRPr lang="en-US"/>
          </a:p>
        </p:txBody>
      </p:sp>
      <p:sp>
        <p:nvSpPr>
          <p:cNvPr id="12" name="Slide Number Placeholder 11"/>
          <p:cNvSpPr>
            <a:spLocks noGrp="1"/>
          </p:cNvSpPr>
          <p:nvPr>
            <p:ph type="sldNum" sz="quarter" idx="16"/>
          </p:nvPr>
        </p:nvSpPr>
        <p:spPr>
          <a:solidFill>
            <a:schemeClr val="accent2"/>
          </a:solidFill>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hu-HU" smtClean="0"/>
              <a:t>Mintaszöveg szerkesztése</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hu-HU" smtClean="0"/>
              <a:t>Mintaszöveg szerkesztése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a:p>
        </p:txBody>
      </p:sp>
      <p:sp>
        <p:nvSpPr>
          <p:cNvPr id="3" name="Date Placeholder 2"/>
          <p:cNvSpPr>
            <a:spLocks noGrp="1"/>
          </p:cNvSpPr>
          <p:nvPr>
            <p:ph type="dt" sz="half" idx="10"/>
          </p:nvPr>
        </p:nvSpPr>
        <p:spPr/>
        <p:txBody>
          <a:bodyPr/>
          <a:lstStyle/>
          <a:p>
            <a:fld id="{5A518F2A-B13F-4EFD-BC52-BBF403B7E90F}" type="datetime8">
              <a:rPr lang="en-US" smtClean="0"/>
              <a:pPr/>
              <a:t>9/30/2016 10:12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solidFill>
            <a:schemeClr val="accent2"/>
          </a:solidFill>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F7907-AA06-4784-92A2-9DFAF3DE5BE5}" type="datetime8">
              <a:rPr lang="en-US" smtClean="0"/>
              <a:pPr/>
              <a:t>9/30/2016 10:12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a:solidFill>
            <a:schemeClr val="accent2"/>
          </a:solidFill>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hu-HU" smtClean="0"/>
              <a:t>Mintacím szerkesztése</a:t>
            </a:r>
            <a:endParaRPr lang="en-US" dirty="0"/>
          </a:p>
        </p:txBody>
      </p:sp>
      <p:sp>
        <p:nvSpPr>
          <p:cNvPr id="5" name="Date Placeholder 4"/>
          <p:cNvSpPr>
            <a:spLocks noGrp="1"/>
          </p:cNvSpPr>
          <p:nvPr>
            <p:ph type="dt" sz="half" idx="10"/>
          </p:nvPr>
        </p:nvSpPr>
        <p:spPr/>
        <p:txBody>
          <a:bodyPr/>
          <a:lstStyle/>
          <a:p>
            <a:fld id="{6175C3BE-BAB0-4C3C-8F55-33101DA87B3B}" type="datetime8">
              <a:rPr lang="en-US" smtClean="0"/>
              <a:pPr/>
              <a:t>9/30/2016 10:12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solidFill>
            <a:schemeClr val="accent2"/>
          </a:solidFill>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hu-HU" smtClean="0"/>
              <a:t>Mintaszöveg szerkesztése</a:t>
            </a:r>
          </a:p>
        </p:txBody>
      </p:sp>
      <p:sp>
        <p:nvSpPr>
          <p:cNvPr id="9" name="Content Placeholder 8"/>
          <p:cNvSpPr>
            <a:spLocks noGrp="1"/>
          </p:cNvSpPr>
          <p:nvPr>
            <p:ph sz="quarter" idx="1"/>
          </p:nvPr>
        </p:nvSpPr>
        <p:spPr>
          <a:xfrm>
            <a:off x="2362200" y="1752600"/>
            <a:ext cx="6400800" cy="44196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hu-HU" smtClean="0"/>
              <a:t>Mintaszöveg szerkesztése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hu-HU" smtClean="0"/>
              <a:t>Mintacím szerkesztése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B28189E6-0777-48DC-BBEA-57C111510197}" type="datetime8">
              <a:rPr lang="en-US" smtClean="0"/>
              <a:pPr/>
              <a:t>9/30/2016 10:12 PM</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hu-HU" smtClean="0"/>
              <a:t>Kép beszúrásához kattintson az ikonra</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dirty="0" smtClean="0"/>
              <a:t>Mintacím szerkesztése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dirty="0" smtClean="0"/>
              <a:t>Mintaszöveg szerkesztése </a:t>
            </a:r>
            <a:endParaRPr lang="en-US" dirty="0"/>
          </a:p>
          <a:p>
            <a:pPr lvl="1"/>
            <a:r>
              <a:rPr lang="en-US" dirty="0" smtClean="0"/>
              <a:t>Második szint</a:t>
            </a:r>
          </a:p>
          <a:p>
            <a:pPr lvl="2"/>
            <a:r>
              <a:rPr lang="en-US" dirty="0" smtClean="0"/>
              <a:t>Harmadik szint</a:t>
            </a:r>
          </a:p>
          <a:p>
            <a:pPr lvl="3"/>
            <a:r>
              <a:rPr lang="en-US" dirty="0" smtClean="0"/>
              <a:t>ÖTÖDIK SZINT</a:t>
            </a:r>
          </a:p>
          <a:p>
            <a:pPr lvl="4"/>
            <a:r>
              <a:rPr lang="en-US" dirty="0" smtClean="0"/>
              <a:t>Ötödik szint</a:t>
            </a:r>
          </a:p>
          <a:p>
            <a:pPr lvl="5"/>
            <a:r>
              <a:rPr lang="en-US" dirty="0" smtClean="0"/>
              <a:t>Hatodik szint</a:t>
            </a:r>
          </a:p>
          <a:p>
            <a:pPr lvl="6"/>
            <a:r>
              <a:rPr lang="en-US" dirty="0" smtClean="0"/>
              <a:t>Hetedik szint</a:t>
            </a:r>
          </a:p>
          <a:p>
            <a:pPr lvl="7"/>
            <a:r>
              <a:rPr lang="en-US" dirty="0" smtClean="0"/>
              <a:t>Nyolcadik szint</a:t>
            </a:r>
          </a:p>
          <a:p>
            <a:pPr lvl="8"/>
            <a:r>
              <a:rPr lang="en-US" dirty="0" smtClean="0"/>
              <a:t>Kilencedik szint</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04F585A9-181F-4730-86AF-B2435AFCB9E7}" type="datetime8">
              <a:rPr lang="en-US" smtClean="0">
                <a:solidFill>
                  <a:schemeClr val="tx2"/>
                </a:solidFill>
              </a:rPr>
              <a:pPr/>
              <a:t>9/30/2016 10:12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a:solidFill>
            <a:srgbClr val="FF00FF"/>
          </a:solidFill>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www.uni-obuda.hu/users/vamos.peter/Communication_Technics_1/Lectures/CommunicationSystems-Haykin.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regi.hte.hu/online_konyv" TargetMode="External"/><Relationship Id="rId5" Type="http://schemas.openxmlformats.org/officeDocument/2006/relationships/hyperlink" Target="http://www.uni-obuda.hu/users/vamos.peter/Hiradastechnika_1/Eloadas/Hiradastechnika-Geher%20Karoly.pdf" TargetMode="External"/><Relationship Id="rId4" Type="http://schemas.openxmlformats.org/officeDocument/2006/relationships/hyperlink" Target="http://tel.tmit.bme.hu/hirtech/Jegyz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églalap 8"/>
          <p:cNvSpPr/>
          <p:nvPr/>
        </p:nvSpPr>
        <p:spPr>
          <a:xfrm>
            <a:off x="-36512" y="980728"/>
            <a:ext cx="2521915"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Téglalap 7"/>
          <p:cNvSpPr/>
          <p:nvPr/>
        </p:nvSpPr>
        <p:spPr>
          <a:xfrm>
            <a:off x="6622084" y="1196752"/>
            <a:ext cx="2521915"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Rectangle 1"/>
          <p:cNvSpPr txBox="1">
            <a:spLocks/>
          </p:cNvSpPr>
          <p:nvPr/>
        </p:nvSpPr>
        <p:spPr>
          <a:xfrm rot="16200000">
            <a:off x="4451548" y="2512740"/>
            <a:ext cx="6477000" cy="1828800"/>
          </a:xfrm>
          <a:prstGeom prst="rect">
            <a:avLst/>
          </a:prstGeom>
        </p:spPr>
        <p:txBody>
          <a:bodyPr vert="horz" anchor="ctr">
            <a:noAutofit/>
          </a:bodyPr>
          <a:lstStyle>
            <a:lvl1pPr algn="l" rtl="0" eaLnBrk="1" latinLnBrk="0" hangingPunct="1">
              <a:spcBef>
                <a:spcPct val="0"/>
              </a:spcBef>
              <a:buNone/>
              <a:defRPr sz="4400" kern="1200">
                <a:solidFill>
                  <a:schemeClr val="tx2"/>
                </a:solidFill>
                <a:latin typeface="+mj-lt"/>
                <a:ea typeface="+mj-ea"/>
                <a:cs typeface="+mj-cs"/>
              </a:defRPr>
            </a:lvl1pPr>
          </a:lstStyle>
          <a:p>
            <a:pPr algn="ctr"/>
            <a:r>
              <a:rPr lang="hu-HU" sz="4800" cap="all" dirty="0" smtClean="0">
                <a:solidFill>
                  <a:schemeClr val="tx1"/>
                </a:solidFill>
              </a:rPr>
              <a:t>Híradástechnika I.</a:t>
            </a:r>
            <a:r>
              <a:rPr lang="hu-HU" sz="4800" cap="all" dirty="0" smtClean="0"/>
              <a:t/>
            </a:r>
            <a:br>
              <a:rPr lang="hu-HU" sz="4800" cap="all" dirty="0" smtClean="0"/>
            </a:br>
            <a:endParaRPr lang="hu-HU" sz="4800" dirty="0"/>
          </a:p>
        </p:txBody>
      </p:sp>
      <p:sp>
        <p:nvSpPr>
          <p:cNvPr id="5" name="Rectangle 2"/>
          <p:cNvSpPr txBox="1">
            <a:spLocks/>
          </p:cNvSpPr>
          <p:nvPr/>
        </p:nvSpPr>
        <p:spPr>
          <a:xfrm>
            <a:off x="2906960" y="6158759"/>
            <a:ext cx="6221445" cy="68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lgn="r">
              <a:buNone/>
            </a:pPr>
            <a:endParaRPr lang="hu-HU" dirty="0"/>
          </a:p>
        </p:txBody>
      </p:sp>
      <p:pic>
        <p:nvPicPr>
          <p:cNvPr id="6" name="Kép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7" name="Kép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496" y="202288"/>
            <a:ext cx="6650752" cy="5458960"/>
          </a:xfrm>
          <a:prstGeom prst="rect">
            <a:avLst/>
          </a:prstGeom>
        </p:spPr>
      </p:pic>
      <p:sp>
        <p:nvSpPr>
          <p:cNvPr id="10" name="Szövegdoboz 9"/>
          <p:cNvSpPr txBox="1"/>
          <p:nvPr/>
        </p:nvSpPr>
        <p:spPr>
          <a:xfrm>
            <a:off x="7851205" y="3103974"/>
            <a:ext cx="1113283" cy="646331"/>
          </a:xfrm>
          <a:prstGeom prst="rect">
            <a:avLst/>
          </a:prstGeom>
          <a:noFill/>
        </p:spPr>
        <p:txBody>
          <a:bodyPr wrap="square" rtlCol="0">
            <a:spAutoFit/>
          </a:bodyPr>
          <a:lstStyle/>
          <a:p>
            <a:pPr algn="ctr"/>
            <a:r>
              <a:rPr lang="hu-HU" sz="3600" b="1" dirty="0" smtClean="0">
                <a:latin typeface="+mj-lt"/>
                <a:ea typeface="+mj-ea"/>
                <a:cs typeface="+mj-cs"/>
              </a:rPr>
              <a:t>1.</a:t>
            </a:r>
            <a:endParaRPr lang="hu-HU" sz="3600" b="1" dirty="0">
              <a:latin typeface="+mj-lt"/>
              <a:ea typeface="+mj-ea"/>
              <a:cs typeface="+mj-cs"/>
            </a:endParaRPr>
          </a:p>
        </p:txBody>
      </p:sp>
    </p:spTree>
    <p:extLst>
      <p:ext uri="{BB962C8B-B14F-4D97-AF65-F5344CB8AC3E}">
        <p14:creationId xmlns:p14="http://schemas.microsoft.com/office/powerpoint/2010/main" val="1982367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4" name="Tartalom helye 3"/>
          <p:cNvSpPr>
            <a:spLocks noGrp="1"/>
          </p:cNvSpPr>
          <p:nvPr>
            <p:ph sz="quarter" idx="1"/>
          </p:nvPr>
        </p:nvSpPr>
        <p:spPr/>
        <p:txBody>
          <a:bodyPr/>
          <a:lstStyle/>
          <a:p>
            <a:endParaRPr lang="hu-HU"/>
          </a:p>
        </p:txBody>
      </p:sp>
      <p:pic>
        <p:nvPicPr>
          <p:cNvPr id="88066" name="Picture 2" descr="http://www.helpoint.net/wp-content/uploads/2014/01/Slide0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2" y="-27384"/>
            <a:ext cx="9180512"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465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4" name="Tartalom helye 3"/>
          <p:cNvSpPr>
            <a:spLocks noGrp="1"/>
          </p:cNvSpPr>
          <p:nvPr>
            <p:ph sz="quarter" idx="1"/>
          </p:nvPr>
        </p:nvSpPr>
        <p:spPr/>
        <p:txBody>
          <a:bodyPr/>
          <a:lstStyle/>
          <a:p>
            <a:endParaRPr lang="hu-HU"/>
          </a:p>
        </p:txBody>
      </p:sp>
      <p:pic>
        <p:nvPicPr>
          <p:cNvPr id="890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2" y="-27384"/>
            <a:ext cx="9198601"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8407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79512" y="228600"/>
            <a:ext cx="8586536" cy="990600"/>
          </a:xfrm>
        </p:spPr>
        <p:txBody>
          <a:bodyPr>
            <a:normAutofit/>
          </a:bodyPr>
          <a:lstStyle/>
          <a:p>
            <a:r>
              <a:rPr lang="hu-HU" sz="4200" dirty="0"/>
              <a:t>A fejlődés legfontosabb </a:t>
            </a:r>
            <a:r>
              <a:rPr lang="hu-HU" sz="4200" dirty="0" smtClean="0"/>
              <a:t>fejezetei I.</a:t>
            </a:r>
            <a:endParaRPr lang="hu-HU" sz="4200"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5" name="Group 3"/>
          <p:cNvGraphicFramePr>
            <a:graphicFrameLocks noGrp="1"/>
          </p:cNvGraphicFramePr>
          <p:nvPr>
            <p:ph idx="1"/>
            <p:extLst>
              <p:ext uri="{D42A27DB-BD31-4B8C-83A1-F6EECF244321}">
                <p14:modId xmlns:p14="http://schemas.microsoft.com/office/powerpoint/2010/main" val="2486442140"/>
              </p:ext>
            </p:extLst>
          </p:nvPr>
        </p:nvGraphicFramePr>
        <p:xfrm>
          <a:off x="457200" y="1719263"/>
          <a:ext cx="8229600" cy="4907283"/>
        </p:xfrm>
        <a:graphic>
          <a:graphicData uri="http://schemas.openxmlformats.org/drawingml/2006/table">
            <a:tbl>
              <a:tblPr/>
              <a:tblGrid>
                <a:gridCol w="4114800"/>
                <a:gridCol w="4114800"/>
              </a:tblGrid>
              <a:tr h="59131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A felfedezés és időpontja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Feltaláló(k)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673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Elektromos távíró 1838</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Transzatlanti kábel </a:t>
                      </a:r>
                      <a:r>
                        <a:rPr kumimoji="0" lang="en-US" sz="1800" b="0" i="0" u="none" strike="noStrike" cap="none" normalizeH="0" baseline="0" dirty="0" smtClean="0">
                          <a:ln>
                            <a:noFill/>
                          </a:ln>
                          <a:solidFill>
                            <a:schemeClr val="tx1"/>
                          </a:solidFill>
                          <a:effectLst/>
                          <a:latin typeface="Arial" charset="0"/>
                        </a:rPr>
                        <a:t>1858 (1880)</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Telefon 1876</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Telefonközpont 1877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Rádióhullámok 1865-1987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Automata telefonközpont </a:t>
                      </a:r>
                      <a:r>
                        <a:rPr kumimoji="0" lang="en-US" sz="1800" b="0" i="0" u="none" strike="noStrike" cap="none" normalizeH="0" baseline="0" dirty="0" smtClean="0">
                          <a:ln>
                            <a:noFill/>
                          </a:ln>
                          <a:solidFill>
                            <a:schemeClr val="tx1"/>
                          </a:solidFill>
                          <a:effectLst/>
                          <a:latin typeface="Arial" charset="0"/>
                        </a:rPr>
                        <a:t>1891</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Rádiótávközlés </a:t>
                      </a:r>
                      <a:r>
                        <a:rPr kumimoji="0" lang="en-US" sz="1800" b="0" i="0" u="none" strike="noStrike" cap="none" normalizeH="0" baseline="0" dirty="0" smtClean="0">
                          <a:ln>
                            <a:noFill/>
                          </a:ln>
                          <a:solidFill>
                            <a:schemeClr val="tx1"/>
                          </a:solidFill>
                          <a:effectLst/>
                          <a:latin typeface="Arial" charset="0"/>
                        </a:rPr>
                        <a:t>1896</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Rádió műsorszórás 1919</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Televízió 1927-29</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Televíziós műsorszórás </a:t>
                      </a:r>
                      <a:r>
                        <a:rPr kumimoji="0" lang="en-US" sz="1800" b="0" i="0" u="none" strike="noStrike" cap="none" normalizeH="0" baseline="0" dirty="0" smtClean="0">
                          <a:ln>
                            <a:noFill/>
                          </a:ln>
                          <a:solidFill>
                            <a:schemeClr val="tx1"/>
                          </a:solidFill>
                          <a:effectLst/>
                          <a:latin typeface="Arial" charset="0"/>
                        </a:rPr>
                        <a:t>(1936)</a:t>
                      </a:r>
                      <a:r>
                        <a:rPr kumimoji="0" lang="hu-HU"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smtClean="0">
                          <a:ln>
                            <a:noFill/>
                          </a:ln>
                          <a:solidFill>
                            <a:schemeClr val="tx1"/>
                          </a:solidFill>
                          <a:effectLst/>
                          <a:latin typeface="Arial" charset="0"/>
                        </a:rPr>
                        <a:t>1948 </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Digital communication (PCM) 1938-52</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Elektronikus számítógép 194</a:t>
                      </a:r>
                      <a:r>
                        <a:rPr kumimoji="0" lang="en-US" sz="1800" b="0" i="0" u="none" strike="noStrike" cap="none" normalizeH="0" baseline="0" dirty="0" smtClean="0">
                          <a:ln>
                            <a:noFill/>
                          </a:ln>
                          <a:solidFill>
                            <a:schemeClr val="tx1"/>
                          </a:solidFill>
                          <a:effectLst/>
                          <a:latin typeface="Arial" charset="0"/>
                        </a:rPr>
                        <a:t>3-46</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Samuel Morse</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ts val="6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 Thomson (O. Heaviside)</a:t>
                      </a:r>
                    </a:p>
                    <a:p>
                      <a:pPr marL="0" marR="0" lvl="0" indent="0" algn="l" defTabSz="914400" rtl="0" eaLnBrk="1" fontAlgn="base" latinLnBrk="0" hangingPunct="1">
                        <a:lnSpc>
                          <a:spcPct val="100000"/>
                        </a:lnSpc>
                        <a:spcBef>
                          <a:spcPts val="6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A.G. Bell</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Puskás Tivadar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J.C. Maxwell, </a:t>
                      </a:r>
                      <a:r>
                        <a:rPr kumimoji="0" lang="hu-HU" sz="1800" b="0" i="0" u="none" strike="noStrike" cap="none" normalizeH="0" baseline="0" dirty="0" smtClean="0">
                          <a:ln>
                            <a:noFill/>
                          </a:ln>
                          <a:solidFill>
                            <a:schemeClr val="tx1"/>
                          </a:solidFill>
                          <a:effectLst/>
                          <a:latin typeface="Arial" charset="0"/>
                        </a:rPr>
                        <a:t>H. Hertz</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A. </a:t>
                      </a:r>
                      <a:r>
                        <a:rPr kumimoji="0" lang="en-US" sz="1800" b="0" i="0" u="none" strike="noStrike" cap="none" normalizeH="0" baseline="0" dirty="0" err="1" smtClean="0">
                          <a:ln>
                            <a:noFill/>
                          </a:ln>
                          <a:solidFill>
                            <a:schemeClr val="tx1"/>
                          </a:solidFill>
                          <a:effectLst/>
                          <a:latin typeface="Arial" charset="0"/>
                        </a:rPr>
                        <a:t>Strowger</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G. Marconi</a:t>
                      </a:r>
                      <a:r>
                        <a:rPr kumimoji="0" lang="en-US" sz="1800" b="0" i="0" u="none" strike="noStrike" cap="none" normalizeH="0" baseline="0" dirty="0" smtClean="0">
                          <a:ln>
                            <a:noFill/>
                          </a:ln>
                          <a:solidFill>
                            <a:schemeClr val="tx1"/>
                          </a:solidFill>
                          <a:effectLst/>
                          <a:latin typeface="Arial" charset="0"/>
                        </a:rPr>
                        <a:t>, </a:t>
                      </a:r>
                      <a:r>
                        <a:rPr kumimoji="0" lang="hu-HU" sz="1800" b="0" i="0" u="none" strike="noStrike" kern="1200" cap="none" spc="0" normalizeH="0" baseline="0" noProof="0" dirty="0" smtClean="0">
                          <a:ln>
                            <a:noFill/>
                          </a:ln>
                          <a:solidFill>
                            <a:prstClr val="black"/>
                          </a:solidFill>
                          <a:effectLst/>
                          <a:uLnTx/>
                          <a:uFillTx/>
                          <a:latin typeface="Arial" charset="0"/>
                          <a:ea typeface="+mn-ea"/>
                          <a:cs typeface="+mn-cs"/>
                        </a:rPr>
                        <a:t>A Popov</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V. Zworykin, </a:t>
                      </a:r>
                      <a:r>
                        <a:rPr kumimoji="0" lang="en-US" sz="1800" b="0" i="0" u="none" strike="noStrike" cap="none" normalizeH="0" baseline="0" dirty="0" err="1" smtClean="0">
                          <a:ln>
                            <a:noFill/>
                          </a:ln>
                          <a:solidFill>
                            <a:schemeClr val="tx1"/>
                          </a:solidFill>
                          <a:effectLst/>
                          <a:latin typeface="Arial" charset="0"/>
                        </a:rPr>
                        <a:t>Tihanyi</a:t>
                      </a:r>
                      <a:r>
                        <a:rPr kumimoji="0" lang="hu-HU" sz="1800" b="0" i="0" u="none" strike="noStrike" cap="none" normalizeH="0" baseline="0" dirty="0" smtClean="0">
                          <a:ln>
                            <a:noFill/>
                          </a:ln>
                          <a:solidFill>
                            <a:schemeClr val="tx1"/>
                          </a:solidFill>
                          <a:effectLst/>
                          <a:latin typeface="Arial" charset="0"/>
                        </a:rPr>
                        <a:t> K.</a:t>
                      </a:r>
                      <a:r>
                        <a:rPr kumimoji="0" lang="en-US" sz="1800" b="0" i="0" u="none" strike="noStrike" cap="none" normalizeH="0" baseline="0" dirty="0" smtClean="0">
                          <a:ln>
                            <a:noFill/>
                          </a:ln>
                          <a:solidFill>
                            <a:schemeClr val="tx1"/>
                          </a:solidFill>
                          <a:effectLst/>
                          <a:latin typeface="Arial" charset="0"/>
                        </a:rPr>
                        <a:t>, P. Farnsworth</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(BBC) NBC</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A. Reeves, B. Oliver, C. Shannon</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T</a:t>
                      </a:r>
                      <a:r>
                        <a:rPr kumimoji="0" lang="en-US"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err="1" smtClean="0">
                          <a:ln>
                            <a:noFill/>
                          </a:ln>
                          <a:solidFill>
                            <a:schemeClr val="tx1"/>
                          </a:solidFill>
                          <a:effectLst/>
                          <a:latin typeface="Arial" charset="0"/>
                        </a:rPr>
                        <a:t>Flowers</a:t>
                      </a:r>
                      <a:r>
                        <a:rPr kumimoji="0" lang="en-US"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A.Turing</a:t>
                      </a:r>
                      <a:r>
                        <a:rPr kumimoji="0" lang="en-US" sz="1800" b="0" i="0" u="none" strike="noStrike" cap="none" normalizeH="0" baseline="0" dirty="0" smtClean="0">
                          <a:ln>
                            <a:noFill/>
                          </a:ln>
                          <a:solidFill>
                            <a:schemeClr val="tx1"/>
                          </a:solidFill>
                          <a:effectLst/>
                          <a:latin typeface="Arial" charset="0"/>
                        </a:rPr>
                        <a:t> (Colossus </a:t>
                      </a:r>
                      <a:r>
                        <a:rPr kumimoji="0" lang="en-US" sz="1800" b="0" i="0" u="none" strike="noStrike" cap="none" normalizeH="0" baseline="0" dirty="0" err="1" smtClean="0">
                          <a:ln>
                            <a:noFill/>
                          </a:ln>
                          <a:solidFill>
                            <a:schemeClr val="tx1"/>
                          </a:solidFill>
                          <a:effectLst/>
                          <a:latin typeface="Arial" charset="0"/>
                        </a:rPr>
                        <a:t>MarkII</a:t>
                      </a:r>
                      <a:r>
                        <a:rPr kumimoji="0" lang="en-US" sz="1800" b="0" i="0" u="none" strike="noStrike" cap="none" normalizeH="0" baseline="0" dirty="0" smtClean="0">
                          <a:ln>
                            <a:noFill/>
                          </a:ln>
                          <a:solidFill>
                            <a:schemeClr val="tx1"/>
                          </a:solidFill>
                          <a:effectLst/>
                          <a:latin typeface="Arial" charset="0"/>
                        </a:rPr>
                        <a:t>), </a:t>
                      </a:r>
                      <a:br>
                        <a:rPr kumimoji="0" lang="en-US" sz="1800" b="0" i="0" u="none" strike="noStrike" cap="none" normalizeH="0" baseline="0" dirty="0" smtClean="0">
                          <a:ln>
                            <a:noFill/>
                          </a:ln>
                          <a:solidFill>
                            <a:schemeClr val="tx1"/>
                          </a:solidFill>
                          <a:effectLst/>
                          <a:latin typeface="Arial" charset="0"/>
                        </a:rPr>
                      </a:br>
                      <a:r>
                        <a:rPr kumimoji="0" lang="en-US" sz="1800" b="0" i="0" u="none" strike="noStrike" cap="none" normalizeH="0" baseline="0" dirty="0" smtClean="0">
                          <a:ln>
                            <a:noFill/>
                          </a:ln>
                          <a:solidFill>
                            <a:schemeClr val="tx1"/>
                          </a:solidFill>
                          <a:effectLst/>
                          <a:latin typeface="Arial" charset="0"/>
                        </a:rPr>
                        <a:t>J. </a:t>
                      </a:r>
                      <a:r>
                        <a:rPr kumimoji="0" lang="en-US" sz="1800" b="0" i="0" u="none" strike="noStrike" cap="none" normalizeH="0" baseline="0" dirty="0" err="1" smtClean="0">
                          <a:ln>
                            <a:noFill/>
                          </a:ln>
                          <a:solidFill>
                            <a:schemeClr val="tx1"/>
                          </a:solidFill>
                          <a:effectLst/>
                          <a:latin typeface="Arial" charset="0"/>
                        </a:rPr>
                        <a:t>Mauchly</a:t>
                      </a:r>
                      <a:r>
                        <a:rPr kumimoji="0" lang="en-US" sz="1800" b="0" i="0" u="none" strike="noStrike" cap="none" normalizeH="0" baseline="0" dirty="0" smtClean="0">
                          <a:ln>
                            <a:noFill/>
                          </a:ln>
                          <a:solidFill>
                            <a:schemeClr val="tx1"/>
                          </a:solidFill>
                          <a:effectLst/>
                          <a:latin typeface="Arial" charset="0"/>
                        </a:rPr>
                        <a:t>, J. Eckert </a:t>
                      </a:r>
                      <a:r>
                        <a:rPr kumimoji="0" lang="hu-HU" sz="1800" b="0" i="0" u="none" strike="noStrike" cap="none" normalizeH="0" baseline="0" dirty="0" smtClean="0">
                          <a:ln>
                            <a:noFill/>
                          </a:ln>
                          <a:solidFill>
                            <a:schemeClr val="tx1"/>
                          </a:solidFill>
                          <a:effectLst/>
                          <a:latin typeface="Arial" charset="0"/>
                        </a:rPr>
                        <a:t>(ENIAC)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p>
        </p:txBody>
      </p:sp>
    </p:spTree>
    <p:extLst>
      <p:ext uri="{BB962C8B-B14F-4D97-AF65-F5344CB8AC3E}">
        <p14:creationId xmlns:p14="http://schemas.microsoft.com/office/powerpoint/2010/main" val="2032247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79512" y="228600"/>
            <a:ext cx="8586536" cy="990600"/>
          </a:xfrm>
        </p:spPr>
        <p:txBody>
          <a:bodyPr>
            <a:normAutofit/>
          </a:bodyPr>
          <a:lstStyle/>
          <a:p>
            <a:r>
              <a:rPr lang="hu-HU" sz="4200" dirty="0"/>
              <a:t>A fejlődés legfontosabb </a:t>
            </a:r>
            <a:r>
              <a:rPr lang="hu-HU" sz="4200" dirty="0" smtClean="0"/>
              <a:t>fejezetei II.</a:t>
            </a:r>
            <a:endParaRPr lang="hu-HU" sz="4200"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5" name="Group 3"/>
          <p:cNvGraphicFramePr>
            <a:graphicFrameLocks noGrp="1"/>
          </p:cNvGraphicFramePr>
          <p:nvPr>
            <p:ph idx="1"/>
            <p:extLst>
              <p:ext uri="{D42A27DB-BD31-4B8C-83A1-F6EECF244321}">
                <p14:modId xmlns:p14="http://schemas.microsoft.com/office/powerpoint/2010/main" val="3618338686"/>
              </p:ext>
            </p:extLst>
          </p:nvPr>
        </p:nvGraphicFramePr>
        <p:xfrm>
          <a:off x="457200" y="1719263"/>
          <a:ext cx="8229600" cy="4489133"/>
        </p:xfrm>
        <a:graphic>
          <a:graphicData uri="http://schemas.openxmlformats.org/drawingml/2006/table">
            <a:tbl>
              <a:tblPr/>
              <a:tblGrid>
                <a:gridCol w="4114800"/>
                <a:gridCol w="4114800"/>
              </a:tblGrid>
              <a:tr h="5572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A felfedezés és időpontja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Feltaláló(k)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Cellás rádiótelefon 1946</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Tranzisztor 1947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Műholdas távközlés1962</a:t>
                      </a:r>
                      <a:r>
                        <a:rPr kumimoji="0" lang="en-US" sz="1800" b="0" i="0" u="none" strike="noStrike" cap="none" normalizeH="0" baseline="0" dirty="0" smtClean="0">
                          <a:ln>
                            <a:noFill/>
                          </a:ln>
                          <a:solidFill>
                            <a:schemeClr val="tx1"/>
                          </a:solidFill>
                          <a:effectLst/>
                          <a:latin typeface="Arial" charset="0"/>
                        </a:rPr>
                        <a:t>-63</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Tároltprogram-vezérlésű</a:t>
                      </a:r>
                      <a:r>
                        <a:rPr kumimoji="0" lang="hu-HU" sz="1800" b="0" i="0" u="none" strike="noStrike" cap="none" normalizeH="0" baseline="0" dirty="0" smtClean="0">
                          <a:ln>
                            <a:noFill/>
                          </a:ln>
                          <a:solidFill>
                            <a:schemeClr val="tx1"/>
                          </a:solidFill>
                          <a:effectLst/>
                          <a:latin typeface="Arial" charset="0"/>
                        </a:rPr>
                        <a:t> telefonközpont 1965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Mikroprocesszor 1971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ARPANET 1969</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TCP/IP 1975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LAN, Ethernet 1975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Fényvezető kábel 1977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2G (GSM) </a:t>
                      </a:r>
                      <a:r>
                        <a:rPr kumimoji="0" lang="en-US" sz="1800" b="0" i="0" u="none" strike="noStrike" cap="none" normalizeH="0" baseline="0" dirty="0" err="1" smtClean="0">
                          <a:ln>
                            <a:noFill/>
                          </a:ln>
                          <a:solidFill>
                            <a:schemeClr val="tx1"/>
                          </a:solidFill>
                          <a:effectLst/>
                          <a:latin typeface="Arial" charset="0"/>
                        </a:rPr>
                        <a:t>mobil</a:t>
                      </a:r>
                      <a:r>
                        <a:rPr kumimoji="0" lang="hu-HU" sz="1800" b="0" i="0" u="none" strike="noStrike" cap="none" normalizeH="0" baseline="0" dirty="0" smtClean="0">
                          <a:ln>
                            <a:noFill/>
                          </a:ln>
                          <a:solidFill>
                            <a:schemeClr val="tx1"/>
                          </a:solidFill>
                          <a:effectLst/>
                          <a:latin typeface="Arial" charset="0"/>
                        </a:rPr>
                        <a:t>telefon</a:t>
                      </a:r>
                      <a:r>
                        <a:rPr kumimoji="0" lang="en-US" sz="1800" b="0" i="0" u="none" strike="noStrike" cap="none" normalizeH="0" baseline="0" dirty="0" smtClean="0">
                          <a:ln>
                            <a:noFill/>
                          </a:ln>
                          <a:solidFill>
                            <a:schemeClr val="tx1"/>
                          </a:solidFill>
                          <a:effectLst/>
                          <a:latin typeface="Arial" charset="0"/>
                        </a:rPr>
                        <a:t> 1991</a:t>
                      </a:r>
                      <a:endParaRPr kumimoji="0" lang="hu-HU" sz="1800" b="0" i="0" u="none" strike="noStrike" cap="none" normalizeH="0" baseline="0" dirty="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 </a:t>
                      </a:r>
                      <a:r>
                        <a:rPr kumimoji="0" lang="en-US" sz="1800" b="1" i="0" u="none" strike="noStrike" cap="none" normalizeH="0" baseline="0" dirty="0" smtClean="0">
                          <a:ln>
                            <a:noFill/>
                          </a:ln>
                          <a:solidFill>
                            <a:schemeClr val="tx1"/>
                          </a:solidFill>
                          <a:effectLst/>
                          <a:latin typeface="Arial" charset="0"/>
                        </a:rPr>
                        <a:t>⁞</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Bell Lab</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W. Shockley, J. Bardeen, W. Brattain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err="1" smtClean="0">
                          <a:ln>
                            <a:noFill/>
                          </a:ln>
                          <a:solidFill>
                            <a:schemeClr val="tx1"/>
                          </a:solidFill>
                          <a:effectLst/>
                          <a:latin typeface="Arial" charset="0"/>
                        </a:rPr>
                        <a:t>Telstar</a:t>
                      </a:r>
                      <a:r>
                        <a:rPr kumimoji="0" lang="hu-HU"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err="1" smtClean="0">
                          <a:ln>
                            <a:noFill/>
                          </a:ln>
                          <a:solidFill>
                            <a:schemeClr val="tx1"/>
                          </a:solidFill>
                          <a:effectLst/>
                          <a:latin typeface="Arial" charset="0"/>
                        </a:rPr>
                        <a:t>Relay</a:t>
                      </a:r>
                      <a:r>
                        <a:rPr kumimoji="0" lang="hu-HU" sz="1800" b="0" i="0" u="none" strike="noStrike" cap="none" normalizeH="0" baseline="0" dirty="0" smtClean="0">
                          <a:ln>
                            <a:noFill/>
                          </a:ln>
                          <a:solidFill>
                            <a:schemeClr val="tx1"/>
                          </a:solidFill>
                          <a:effectLst/>
                          <a:latin typeface="Arial" charset="0"/>
                        </a:rPr>
                        <a:t>, </a:t>
                      </a:r>
                      <a:r>
                        <a:rPr kumimoji="0" lang="en-US" sz="1800" b="0" i="0" u="none" strike="noStrike" cap="none" normalizeH="0" baseline="0" dirty="0" err="1" smtClean="0">
                          <a:ln>
                            <a:noFill/>
                          </a:ln>
                          <a:solidFill>
                            <a:schemeClr val="tx1"/>
                          </a:solidFill>
                          <a:effectLst/>
                          <a:latin typeface="Arial" charset="0"/>
                        </a:rPr>
                        <a:t>Syncom</a:t>
                      </a:r>
                      <a:r>
                        <a:rPr kumimoji="0" lang="en-US" sz="1800" b="0" i="0" u="none" strike="noStrike" cap="none" normalizeH="0" baseline="0" dirty="0" smtClean="0">
                          <a:ln>
                            <a:noFill/>
                          </a:ln>
                          <a:solidFill>
                            <a:schemeClr val="tx1"/>
                          </a:solidFill>
                          <a:effectLst/>
                          <a:latin typeface="Arial" charset="0"/>
                        </a:rPr>
                        <a:t>, Early bird</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No. 1. ESS, Bell </a:t>
                      </a:r>
                      <a:r>
                        <a:rPr kumimoji="0" lang="hu-HU" sz="1800" b="0" i="0" u="none" strike="noStrike" cap="none" normalizeH="0" baseline="0" dirty="0" err="1" smtClean="0">
                          <a:ln>
                            <a:noFill/>
                          </a:ln>
                          <a:solidFill>
                            <a:schemeClr val="tx1"/>
                          </a:solidFill>
                          <a:effectLst/>
                          <a:latin typeface="Arial" charset="0"/>
                        </a:rPr>
                        <a:t>Lab</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Intel Corp.</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Xerox</a:t>
                      </a:r>
                      <a:r>
                        <a:rPr kumimoji="0" lang="en-US"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smtClean="0">
                          <a:ln>
                            <a:noFill/>
                          </a:ln>
                          <a:solidFill>
                            <a:schemeClr val="tx1"/>
                          </a:solidFill>
                          <a:effectLst/>
                          <a:latin typeface="Arial" charset="0"/>
                        </a:rPr>
                        <a:t>Intel</a:t>
                      </a:r>
                      <a:r>
                        <a:rPr kumimoji="0" lang="en-US"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smtClean="0">
                          <a:ln>
                            <a:noFill/>
                          </a:ln>
                          <a:solidFill>
                            <a:schemeClr val="tx1"/>
                          </a:solidFill>
                          <a:effectLst/>
                          <a:latin typeface="Arial" charset="0"/>
                        </a:rPr>
                        <a:t>DEC</a:t>
                      </a: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C.K. </a:t>
                      </a:r>
                      <a:r>
                        <a:rPr kumimoji="0" lang="hu-HU" sz="1800" b="0" i="0" u="none" strike="noStrike" cap="none" normalizeH="0" baseline="0" dirty="0" err="1" smtClean="0">
                          <a:ln>
                            <a:noFill/>
                          </a:ln>
                          <a:solidFill>
                            <a:schemeClr val="tx1"/>
                          </a:solidFill>
                          <a:effectLst/>
                          <a:latin typeface="Arial" charset="0"/>
                        </a:rPr>
                        <a:t>Kao</a:t>
                      </a:r>
                      <a:r>
                        <a:rPr kumimoji="0" lang="hu-HU"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err="1" smtClean="0">
                          <a:ln>
                            <a:noFill/>
                          </a:ln>
                          <a:solidFill>
                            <a:schemeClr val="tx1"/>
                          </a:solidFill>
                          <a:effectLst/>
                          <a:latin typeface="Arial" charset="0"/>
                        </a:rPr>
                        <a:t>Corning</a:t>
                      </a:r>
                      <a:r>
                        <a:rPr kumimoji="0" lang="hu-HU" sz="1800" b="0" i="0" u="none" strike="noStrike" cap="none" normalizeH="0" baseline="0" dirty="0" smtClean="0">
                          <a:ln>
                            <a:noFill/>
                          </a:ln>
                          <a:solidFill>
                            <a:schemeClr val="tx1"/>
                          </a:solidFill>
                          <a:effectLst/>
                          <a:latin typeface="Arial" charset="0"/>
                        </a:rPr>
                        <a:t> </a:t>
                      </a:r>
                      <a:r>
                        <a:rPr kumimoji="0" lang="hu-HU" sz="1800" b="0" i="0" u="none" strike="noStrike" cap="none" normalizeH="0" baseline="0" dirty="0" err="1" smtClean="0">
                          <a:ln>
                            <a:noFill/>
                          </a:ln>
                          <a:solidFill>
                            <a:schemeClr val="tx1"/>
                          </a:solidFill>
                          <a:effectLst/>
                          <a:latin typeface="Arial" charset="0"/>
                        </a:rPr>
                        <a:t>Glass</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p>
        </p:txBody>
      </p:sp>
      <p:sp>
        <p:nvSpPr>
          <p:cNvPr id="6" name="TextBox 5"/>
          <p:cNvSpPr txBox="1"/>
          <p:nvPr/>
        </p:nvSpPr>
        <p:spPr>
          <a:xfrm>
            <a:off x="2267744" y="4149080"/>
            <a:ext cx="2016224" cy="707886"/>
          </a:xfrm>
          <a:prstGeom prst="rect">
            <a:avLst/>
          </a:prstGeom>
          <a:noFill/>
        </p:spPr>
        <p:txBody>
          <a:bodyPr wrap="square" rtlCol="0">
            <a:spAutoFit/>
          </a:bodyPr>
          <a:lstStyle/>
          <a:p>
            <a:r>
              <a:rPr lang="en-US" sz="4000" dirty="0" smtClean="0"/>
              <a:t>}</a:t>
            </a:r>
            <a:r>
              <a:rPr lang="en-US" sz="4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Internet</a:t>
            </a:r>
            <a:r>
              <a:rPr lang="hu-H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1983</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4905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fejlődés képekben</a:t>
            </a:r>
            <a:endParaRPr lang="hu-HU" dirty="0"/>
          </a:p>
        </p:txBody>
      </p:sp>
      <p:pic>
        <p:nvPicPr>
          <p:cNvPr id="5" name="Tartalom helye 4"/>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l="10820"/>
          <a:stretch/>
        </p:blipFill>
        <p:spPr>
          <a:xfrm>
            <a:off x="214922" y="2060848"/>
            <a:ext cx="8749566" cy="3672408"/>
          </a:xfrm>
        </p:spPr>
      </p:pic>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extLst>
      <p:ext uri="{BB962C8B-B14F-4D97-AF65-F5344CB8AC3E}">
        <p14:creationId xmlns:p14="http://schemas.microsoft.com/office/powerpoint/2010/main" val="2959481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pic>
        <p:nvPicPr>
          <p:cNvPr id="4" name="Tartalom helye 3"/>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l="10108" r="39937"/>
          <a:stretch/>
        </p:blipFill>
        <p:spPr>
          <a:xfrm>
            <a:off x="0" y="6446"/>
            <a:ext cx="9143999" cy="6851554"/>
          </a:xfrm>
        </p:spPr>
      </p:pic>
    </p:spTree>
    <p:extLst>
      <p:ext uri="{BB962C8B-B14F-4D97-AF65-F5344CB8AC3E}">
        <p14:creationId xmlns:p14="http://schemas.microsoft.com/office/powerpoint/2010/main" val="3015415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pic>
        <p:nvPicPr>
          <p:cNvPr id="6" name="Tartalom helye 5"/>
          <p:cNvPicPr>
            <a:picLocks noGrp="1" noChangeAspect="1"/>
          </p:cNvPicPr>
          <p:nvPr>
            <p:ph sz="quarter" idx="1"/>
          </p:nvPr>
        </p:nvPicPr>
        <p:blipFill rotWithShape="1">
          <a:blip r:embed="rId2" cstate="print">
            <a:extLst>
              <a:ext uri="{28A0092B-C50C-407E-A947-70E740481C1C}">
                <a14:useLocalDpi xmlns:a14="http://schemas.microsoft.com/office/drawing/2010/main" val="0"/>
              </a:ext>
            </a:extLst>
          </a:blip>
          <a:srcRect l="50092"/>
          <a:stretch/>
        </p:blipFill>
        <p:spPr>
          <a:xfrm>
            <a:off x="0" y="0"/>
            <a:ext cx="9144000" cy="6858000"/>
          </a:xfrm>
        </p:spPr>
      </p:pic>
    </p:spTree>
    <p:extLst>
      <p:ext uri="{BB962C8B-B14F-4D97-AF65-F5344CB8AC3E}">
        <p14:creationId xmlns:p14="http://schemas.microsoft.com/office/powerpoint/2010/main" val="120344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a:t>A Híradástechnika elméleti </a:t>
            </a:r>
            <a:r>
              <a:rPr lang="hu-HU" dirty="0" smtClean="0"/>
              <a:t/>
            </a:r>
            <a:br>
              <a:rPr lang="hu-HU" dirty="0" smtClean="0"/>
            </a:br>
            <a:r>
              <a:rPr lang="hu-HU" dirty="0" smtClean="0"/>
              <a:t>alapjainak </a:t>
            </a:r>
            <a:r>
              <a:rPr lang="hu-HU" dirty="0"/>
              <a:t>kialakulása</a:t>
            </a:r>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5" name="Group 3"/>
          <p:cNvGraphicFramePr>
            <a:graphicFrameLocks noGrp="1"/>
          </p:cNvGraphicFramePr>
          <p:nvPr>
            <p:ph idx="1"/>
            <p:extLst>
              <p:ext uri="{D42A27DB-BD31-4B8C-83A1-F6EECF244321}">
                <p14:modId xmlns:p14="http://schemas.microsoft.com/office/powerpoint/2010/main" val="469745608"/>
              </p:ext>
            </p:extLst>
          </p:nvPr>
        </p:nvGraphicFramePr>
        <p:xfrm>
          <a:off x="467544" y="1772816"/>
          <a:ext cx="8229600" cy="4825556"/>
        </p:xfrm>
        <a:graphic>
          <a:graphicData uri="http://schemas.openxmlformats.org/drawingml/2006/table">
            <a:tbl>
              <a:tblPr/>
              <a:tblGrid>
                <a:gridCol w="4114800"/>
                <a:gridCol w="4114800"/>
              </a:tblGrid>
              <a:tr h="5095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Ismeret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Meghatározó személyek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noProof="0" dirty="0" smtClean="0">
                          <a:ln>
                            <a:noFill/>
                          </a:ln>
                          <a:solidFill>
                            <a:schemeClr val="tx1"/>
                          </a:solidFill>
                          <a:effectLst/>
                          <a:latin typeface="Arial" charset="0"/>
                        </a:rPr>
                        <a:t>Villamos h</a:t>
                      </a:r>
                      <a:r>
                        <a:rPr kumimoji="0" lang="hu-HU" sz="1800" b="0" i="0" u="none" strike="noStrike" cap="none" normalizeH="0" baseline="0" dirty="0" err="1" smtClean="0">
                          <a:ln>
                            <a:noFill/>
                          </a:ln>
                          <a:solidFill>
                            <a:schemeClr val="tx1"/>
                          </a:solidFill>
                          <a:effectLst/>
                          <a:latin typeface="Arial" charset="0"/>
                        </a:rPr>
                        <a:t>álózatelmélet</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Elektromágneses térelmélet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Forgalomelmélet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Jelátvitel, moduláció</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Hálózatszintézis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Statisztikus hírközléselmélet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Információelmélet és kódolás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Jelfeldolgozás</a:t>
                      </a: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Hálózatelmélet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Ohm 1827, </a:t>
                      </a:r>
                      <a:r>
                        <a:rPr kumimoji="0" lang="hu-HU" sz="1800" b="0" i="0" u="none" strike="noStrike" cap="none" normalizeH="0" baseline="0" dirty="0" err="1" smtClean="0">
                          <a:ln>
                            <a:noFill/>
                          </a:ln>
                          <a:solidFill>
                            <a:schemeClr val="tx1"/>
                          </a:solidFill>
                          <a:effectLst/>
                          <a:latin typeface="Arial" charset="0"/>
                        </a:rPr>
                        <a:t>Kirchoff</a:t>
                      </a:r>
                      <a:r>
                        <a:rPr kumimoji="0" lang="hu-HU" sz="1800" b="0" i="0" u="none" strike="noStrike" cap="none" normalizeH="0" baseline="0" dirty="0" smtClean="0">
                          <a:ln>
                            <a:noFill/>
                          </a:ln>
                          <a:solidFill>
                            <a:schemeClr val="tx1"/>
                          </a:solidFill>
                          <a:effectLst/>
                          <a:latin typeface="Arial" charset="0"/>
                        </a:rPr>
                        <a:t> 1847,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Heaviside</a:t>
                      </a:r>
                      <a:r>
                        <a:rPr kumimoji="0" lang="hu-HU" sz="1800" b="0" i="0" u="none" strike="noStrike" cap="none" normalizeH="0" baseline="0" dirty="0" smtClean="0">
                          <a:ln>
                            <a:noFill/>
                          </a:ln>
                          <a:solidFill>
                            <a:schemeClr val="tx1"/>
                          </a:solidFill>
                          <a:effectLst/>
                          <a:latin typeface="Arial" charset="0"/>
                        </a:rPr>
                        <a:t> 1900, </a:t>
                      </a:r>
                      <a:r>
                        <a:rPr kumimoji="0" lang="hu-HU" sz="1800" b="0" i="0" u="none" strike="noStrike" cap="none" normalizeH="0" baseline="0" dirty="0" err="1" smtClean="0">
                          <a:ln>
                            <a:noFill/>
                          </a:ln>
                          <a:solidFill>
                            <a:schemeClr val="tx1"/>
                          </a:solidFill>
                          <a:effectLst/>
                          <a:latin typeface="Arial" charset="0"/>
                        </a:rPr>
                        <a:t>Bode</a:t>
                      </a:r>
                      <a:r>
                        <a:rPr kumimoji="0" lang="hu-HU" sz="1800" b="0" i="0" u="none" strike="noStrike" cap="none" normalizeH="0" baseline="0" dirty="0" smtClean="0">
                          <a:ln>
                            <a:noFill/>
                          </a:ln>
                          <a:solidFill>
                            <a:schemeClr val="tx1"/>
                          </a:solidFill>
                          <a:effectLst/>
                          <a:latin typeface="Arial" charset="0"/>
                        </a:rPr>
                        <a:t> 1945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Maxwell 1873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Erlang</a:t>
                      </a:r>
                      <a:r>
                        <a:rPr kumimoji="0" lang="hu-HU" sz="1800" b="0" i="0" u="none" strike="noStrike" cap="none" normalizeH="0" baseline="0" dirty="0" smtClean="0">
                          <a:ln>
                            <a:noFill/>
                          </a:ln>
                          <a:solidFill>
                            <a:schemeClr val="tx1"/>
                          </a:solidFill>
                          <a:effectLst/>
                          <a:latin typeface="Arial" charset="0"/>
                        </a:rPr>
                        <a:t> 1917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Nyquist</a:t>
                      </a:r>
                      <a:r>
                        <a:rPr kumimoji="0" lang="hu-HU" sz="1800" b="0" i="0" u="none" strike="noStrike" cap="none" normalizeH="0" baseline="0" dirty="0" smtClean="0">
                          <a:ln>
                            <a:noFill/>
                          </a:ln>
                          <a:solidFill>
                            <a:schemeClr val="tx1"/>
                          </a:solidFill>
                          <a:effectLst/>
                          <a:latin typeface="Arial" charset="0"/>
                        </a:rPr>
                        <a:t>, és </a:t>
                      </a:r>
                      <a:r>
                        <a:rPr kumimoji="0" lang="hu-HU" sz="1800" b="0" i="0" u="none" strike="noStrike" cap="none" normalizeH="0" baseline="0" dirty="0" err="1" smtClean="0">
                          <a:ln>
                            <a:noFill/>
                          </a:ln>
                          <a:solidFill>
                            <a:schemeClr val="tx1"/>
                          </a:solidFill>
                          <a:effectLst/>
                          <a:latin typeface="Arial" charset="0"/>
                        </a:rPr>
                        <a:t>Hartley</a:t>
                      </a:r>
                      <a:r>
                        <a:rPr kumimoji="0" lang="hu-HU" sz="1800" b="0" i="0" u="none" strike="noStrike" cap="none" normalizeH="0" baseline="0" dirty="0" smtClean="0">
                          <a:ln>
                            <a:noFill/>
                          </a:ln>
                          <a:solidFill>
                            <a:schemeClr val="tx1"/>
                          </a:solidFill>
                          <a:effectLst/>
                          <a:latin typeface="Arial" charset="0"/>
                        </a:rPr>
                        <a:t> 1920-28</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Amstrong</a:t>
                      </a:r>
                      <a:r>
                        <a:rPr kumimoji="0" lang="hu-HU" sz="1800" b="0" i="0" u="none" strike="noStrike" cap="none" normalizeH="0" baseline="0" dirty="0" smtClean="0">
                          <a:ln>
                            <a:noFill/>
                          </a:ln>
                          <a:solidFill>
                            <a:schemeClr val="tx1"/>
                          </a:solidFill>
                          <a:effectLst/>
                          <a:latin typeface="Arial" charset="0"/>
                        </a:rPr>
                        <a:t> (FM) 1936,</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Reekes</a:t>
                      </a:r>
                      <a:r>
                        <a:rPr kumimoji="0" lang="hu-HU" sz="1800" b="0" i="0" u="none" strike="noStrike" cap="none" normalizeH="0" baseline="0" dirty="0" smtClean="0">
                          <a:ln>
                            <a:noFill/>
                          </a:ln>
                          <a:solidFill>
                            <a:schemeClr val="tx1"/>
                          </a:solidFill>
                          <a:effectLst/>
                          <a:latin typeface="Arial" charset="0"/>
                        </a:rPr>
                        <a:t> (PCM) 1937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Foster 1924, </a:t>
                      </a:r>
                      <a:r>
                        <a:rPr kumimoji="0" lang="hu-HU" sz="1800" b="0" i="0" u="none" strike="noStrike" cap="none" normalizeH="0" baseline="0" dirty="0" err="1" smtClean="0">
                          <a:ln>
                            <a:noFill/>
                          </a:ln>
                          <a:solidFill>
                            <a:schemeClr val="tx1"/>
                          </a:solidFill>
                          <a:effectLst/>
                          <a:latin typeface="Arial" charset="0"/>
                        </a:rPr>
                        <a:t>Cauer</a:t>
                      </a:r>
                      <a:r>
                        <a:rPr kumimoji="0" lang="hu-HU" sz="1800" b="0" i="0" u="none" strike="noStrike" cap="none" normalizeH="0" baseline="0" dirty="0" smtClean="0">
                          <a:ln>
                            <a:noFill/>
                          </a:ln>
                          <a:solidFill>
                            <a:schemeClr val="tx1"/>
                          </a:solidFill>
                          <a:effectLst/>
                          <a:latin typeface="Arial" charset="0"/>
                        </a:rPr>
                        <a:t> 1926-44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Brune</a:t>
                      </a:r>
                      <a:r>
                        <a:rPr kumimoji="0" lang="hu-HU" sz="1800" b="0" i="0" u="none" strike="noStrike" cap="none" normalizeH="0" baseline="0" dirty="0" smtClean="0">
                          <a:ln>
                            <a:noFill/>
                          </a:ln>
                          <a:solidFill>
                            <a:schemeClr val="tx1"/>
                          </a:solidFill>
                          <a:effectLst/>
                          <a:latin typeface="Arial" charset="0"/>
                        </a:rPr>
                        <a:t> 1931, </a:t>
                      </a:r>
                      <a:r>
                        <a:rPr kumimoji="0" lang="hu-HU" sz="1800" b="0" i="0" u="none" strike="noStrike" cap="none" normalizeH="0" baseline="0" dirty="0" err="1" smtClean="0">
                          <a:ln>
                            <a:noFill/>
                          </a:ln>
                          <a:solidFill>
                            <a:schemeClr val="tx1"/>
                          </a:solidFill>
                          <a:effectLst/>
                          <a:latin typeface="Arial" charset="0"/>
                        </a:rPr>
                        <a:t>Darlington</a:t>
                      </a:r>
                      <a:r>
                        <a:rPr kumimoji="0" lang="hu-HU" sz="1800" b="0" i="0" u="none" strike="noStrike" cap="none" normalizeH="0" baseline="0" dirty="0" smtClean="0">
                          <a:ln>
                            <a:noFill/>
                          </a:ln>
                          <a:solidFill>
                            <a:schemeClr val="tx1"/>
                          </a:solidFill>
                          <a:effectLst/>
                          <a:latin typeface="Arial" charset="0"/>
                        </a:rPr>
                        <a:t> 1939</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Rice, Wiener, </a:t>
                      </a:r>
                      <a:r>
                        <a:rPr kumimoji="0" lang="hu-HU" sz="1800" b="0" i="0" u="none" strike="noStrike" cap="none" normalizeH="0" baseline="0" dirty="0" err="1" smtClean="0">
                          <a:ln>
                            <a:noFill/>
                          </a:ln>
                          <a:solidFill>
                            <a:schemeClr val="tx1"/>
                          </a:solidFill>
                          <a:effectLst/>
                          <a:latin typeface="Arial" charset="0"/>
                        </a:rPr>
                        <a:t>Kotelnikov</a:t>
                      </a:r>
                      <a:r>
                        <a:rPr kumimoji="0" lang="hu-HU" sz="1800" b="0" i="0" u="none" strike="noStrike" cap="none" normalizeH="0" baseline="0" dirty="0" smtClean="0">
                          <a:ln>
                            <a:noFill/>
                          </a:ln>
                          <a:solidFill>
                            <a:schemeClr val="tx1"/>
                          </a:solidFill>
                          <a:effectLst/>
                          <a:latin typeface="Arial" charset="0"/>
                        </a:rPr>
                        <a:t> 1944-47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Shannon</a:t>
                      </a:r>
                      <a:r>
                        <a:rPr kumimoji="0" lang="hu-HU" sz="1800" b="0" i="0" u="none" strike="noStrike" cap="none" normalizeH="0" baseline="0" dirty="0" smtClean="0">
                          <a:ln>
                            <a:noFill/>
                          </a:ln>
                          <a:solidFill>
                            <a:schemeClr val="tx1"/>
                          </a:solidFill>
                          <a:effectLst/>
                          <a:latin typeface="Arial" charset="0"/>
                        </a:rPr>
                        <a:t>, Hamming 1948-50</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Cooley</a:t>
                      </a:r>
                      <a:r>
                        <a:rPr kumimoji="0" lang="hu-HU" sz="1800" b="0" i="0" u="none" strike="noStrike" cap="none" normalizeH="0" baseline="0" dirty="0" smtClean="0">
                          <a:ln>
                            <a:noFill/>
                          </a:ln>
                          <a:solidFill>
                            <a:schemeClr val="tx1"/>
                          </a:solidFill>
                          <a:effectLst/>
                          <a:latin typeface="Arial" charset="0"/>
                        </a:rPr>
                        <a:t> és </a:t>
                      </a:r>
                      <a:r>
                        <a:rPr kumimoji="0" lang="hu-HU" sz="1800" b="0" i="0" u="none" strike="noStrike" cap="none" normalizeH="0" baseline="0" dirty="0" err="1" smtClean="0">
                          <a:ln>
                            <a:noFill/>
                          </a:ln>
                          <a:solidFill>
                            <a:schemeClr val="tx1"/>
                          </a:solidFill>
                          <a:effectLst/>
                          <a:latin typeface="Arial" charset="0"/>
                        </a:rPr>
                        <a:t>Tukey</a:t>
                      </a:r>
                      <a:r>
                        <a:rPr kumimoji="0" lang="hu-HU" sz="1800" b="0" i="0" u="none" strike="noStrike" cap="none" normalizeH="0" baseline="0" dirty="0" smtClean="0">
                          <a:ln>
                            <a:noFill/>
                          </a:ln>
                          <a:solidFill>
                            <a:schemeClr val="tx1"/>
                          </a:solidFill>
                          <a:effectLst/>
                          <a:latin typeface="Arial" charset="0"/>
                        </a:rPr>
                        <a:t> (FFT) 1965</a:t>
                      </a:r>
                      <a:endParaRPr kumimoji="0" lang="en-US"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cca. 1965.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Tree>
    <p:extLst>
      <p:ext uri="{BB962C8B-B14F-4D97-AF65-F5344CB8AC3E}">
        <p14:creationId xmlns:p14="http://schemas.microsoft.com/office/powerpoint/2010/main" val="736575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a:t>Kiemelkedő magyar alkotók </a:t>
            </a:r>
            <a:r>
              <a:rPr lang="hu-HU" dirty="0" smtClean="0"/>
              <a:t/>
            </a:r>
            <a:br>
              <a:rPr lang="hu-HU" dirty="0" smtClean="0"/>
            </a:br>
            <a:r>
              <a:rPr lang="hu-HU" dirty="0" smtClean="0"/>
              <a:t>a </a:t>
            </a:r>
            <a:r>
              <a:rPr lang="hu-HU" dirty="0"/>
              <a:t>híradástechnikában</a:t>
            </a:r>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5" name="Group 3"/>
          <p:cNvGraphicFramePr>
            <a:graphicFrameLocks noGrp="1"/>
          </p:cNvGraphicFramePr>
          <p:nvPr>
            <p:ph idx="1"/>
            <p:extLst>
              <p:ext uri="{D42A27DB-BD31-4B8C-83A1-F6EECF244321}">
                <p14:modId xmlns:p14="http://schemas.microsoft.com/office/powerpoint/2010/main" val="512654071"/>
              </p:ext>
            </p:extLst>
          </p:nvPr>
        </p:nvGraphicFramePr>
        <p:xfrm>
          <a:off x="0" y="1721906"/>
          <a:ext cx="9144000" cy="4796155"/>
        </p:xfrm>
        <a:graphic>
          <a:graphicData uri="http://schemas.openxmlformats.org/drawingml/2006/table">
            <a:tbl>
              <a:tblPr/>
              <a:tblGrid>
                <a:gridCol w="4572000"/>
                <a:gridCol w="4572000"/>
              </a:tblGrid>
              <a:tr h="4984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Alkotók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2400" b="0" i="0" u="none" strike="noStrike" cap="none" normalizeH="0" baseline="0" dirty="0" smtClean="0">
                          <a:ln>
                            <a:noFill/>
                          </a:ln>
                          <a:solidFill>
                            <a:schemeClr val="tx1"/>
                          </a:solidFill>
                          <a:effectLst/>
                          <a:latin typeface="Arial" charset="0"/>
                        </a:rPr>
                        <a:t>Alkotásaik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0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Puskás Tivadar (1844-1893)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Pollák Antal (1865-1943)</a:t>
                      </a:r>
                    </a:p>
                    <a:p>
                      <a:pPr marL="0" marR="0" lvl="0" indent="0" algn="l" defTabSz="914400" rtl="0" eaLnBrk="1" fontAlgn="base" latinLnBrk="0" hangingPunct="1">
                        <a:lnSpc>
                          <a:spcPct val="100000"/>
                        </a:lnSpc>
                        <a:spcBef>
                          <a:spcPts val="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Virág József (1870-1901)</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hu-HU" sz="1800" b="0" i="0" u="none" strike="noStrike" cap="none" normalizeH="0" baseline="0" dirty="0" smtClean="0">
                          <a:ln>
                            <a:noFill/>
                          </a:ln>
                          <a:solidFill>
                            <a:schemeClr val="tx1"/>
                          </a:solidFill>
                          <a:effectLst/>
                          <a:latin typeface="Arial" charset="0"/>
                        </a:rPr>
                        <a:t>Tihanyi Kálmán (1897-1947)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Goldmark</a:t>
                      </a:r>
                      <a:r>
                        <a:rPr kumimoji="0" lang="hu-HU" sz="1800" b="0" i="0" u="none" strike="noStrike" cap="none" normalizeH="0" baseline="0" dirty="0" smtClean="0">
                          <a:ln>
                            <a:noFill/>
                          </a:ln>
                          <a:solidFill>
                            <a:schemeClr val="tx1"/>
                          </a:solidFill>
                          <a:effectLst/>
                          <a:latin typeface="Arial" charset="0"/>
                        </a:rPr>
                        <a:t> Péter (1906-1977)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Békésy György (1899-1972)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Neumann János (1903-1957)</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Bay</a:t>
                      </a:r>
                      <a:r>
                        <a:rPr kumimoji="0" lang="hu-HU" sz="1800" b="0" i="0" u="none" strike="noStrike" cap="none" normalizeH="0" baseline="0" dirty="0" smtClean="0">
                          <a:ln>
                            <a:noFill/>
                          </a:ln>
                          <a:solidFill>
                            <a:schemeClr val="tx1"/>
                          </a:solidFill>
                          <a:effectLst/>
                          <a:latin typeface="Arial" charset="0"/>
                        </a:rPr>
                        <a:t> Zoltán (1900-1992)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Gábor Dénes (1900-1972)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Kozma László (1902-1983)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Rényi Alfréd (1921-1970)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Telefonközpont1878, Telefonhírmondó1893</a:t>
                      </a:r>
                    </a:p>
                    <a:p>
                      <a:pPr marL="0" marR="0" lvl="0" indent="0" algn="l" defTabSz="914400" rtl="0" eaLnBrk="1" fontAlgn="base" latinLnBrk="0" hangingPunct="1">
                        <a:lnSpc>
                          <a:spcPct val="100000"/>
                        </a:lnSpc>
                        <a:spcBef>
                          <a:spcPts val="1600"/>
                        </a:spcBef>
                        <a:spcAft>
                          <a:spcPts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Gyorstávíró 1898</a:t>
                      </a:r>
                    </a:p>
                    <a:p>
                      <a:pPr marL="0" marR="0" lvl="0" indent="0" algn="l" defTabSz="914400" rtl="0" eaLnBrk="1" fontAlgn="base" latinLnBrk="0" hangingPunct="1">
                        <a:lnSpc>
                          <a:spcPct val="100000"/>
                        </a:lnSpc>
                        <a:spcBef>
                          <a:spcPts val="1500"/>
                        </a:spcBef>
                        <a:spcAft>
                          <a:spcPct val="0"/>
                        </a:spcAft>
                        <a:buClr>
                          <a:schemeClr val="tx2"/>
                        </a:buClr>
                        <a:buSzPct val="70000"/>
                        <a:buFont typeface="Wingdings" pitchFamily="2" charset="2"/>
                        <a:buNone/>
                        <a:tabLst/>
                      </a:pPr>
                      <a:r>
                        <a:rPr kumimoji="0" lang="hu-HU" sz="1800" b="0" i="0" u="none" strike="noStrike" cap="none" normalizeH="0" baseline="0" dirty="0" err="1" smtClean="0">
                          <a:ln>
                            <a:noFill/>
                          </a:ln>
                          <a:solidFill>
                            <a:schemeClr val="tx1"/>
                          </a:solidFill>
                          <a:effectLst/>
                          <a:latin typeface="Arial" charset="0"/>
                        </a:rPr>
                        <a:t>Ikonoszkóp</a:t>
                      </a:r>
                      <a:endParaRPr kumimoji="0" lang="hu-HU" sz="1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ts val="432"/>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Színes TV 1940, LP 1948</a:t>
                      </a:r>
                    </a:p>
                    <a:p>
                      <a:pPr marL="0" marR="0" lvl="0" indent="0" algn="l" defTabSz="914400" rtl="0" eaLnBrk="1" fontAlgn="base" latinLnBrk="0" hangingPunct="1">
                        <a:lnSpc>
                          <a:spcPct val="100000"/>
                        </a:lnSpc>
                        <a:spcBef>
                          <a:spcPts val="432"/>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Hallási folyamatok kutatása (Nobel 1961)</a:t>
                      </a:r>
                    </a:p>
                    <a:p>
                      <a:pPr marL="0" marR="0" lvl="0" indent="0" algn="l" defTabSz="914400" rtl="0" eaLnBrk="1" fontAlgn="base" latinLnBrk="0" hangingPunct="1">
                        <a:lnSpc>
                          <a:spcPct val="100000"/>
                        </a:lnSpc>
                        <a:spcBef>
                          <a:spcPts val="4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Elektronikus számítógép elve</a:t>
                      </a: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hu-HU" sz="7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Radarjel visszaverődése a holdról 1946</a:t>
                      </a:r>
                    </a:p>
                    <a:p>
                      <a:pPr marL="0" marR="0" lvl="0" indent="0" algn="l" defTabSz="914400" rtl="0" eaLnBrk="1" fontAlgn="base" latinLnBrk="0" hangingPunct="1">
                        <a:lnSpc>
                          <a:spcPct val="100000"/>
                        </a:lnSpc>
                        <a:spcBef>
                          <a:spcPts val="4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Holográfiai módszer felfedezése </a:t>
                      </a:r>
                      <a:br>
                        <a:rPr kumimoji="0" lang="hu-HU" sz="1800" b="0" i="0" u="none" strike="noStrike" cap="none" normalizeH="0" baseline="0" dirty="0" smtClean="0">
                          <a:ln>
                            <a:noFill/>
                          </a:ln>
                          <a:solidFill>
                            <a:schemeClr val="tx1"/>
                          </a:solidFill>
                          <a:effectLst/>
                          <a:latin typeface="Arial" charset="0"/>
                        </a:rPr>
                      </a:br>
                      <a:r>
                        <a:rPr kumimoji="0" lang="hu-HU" sz="1800" b="0" i="0" u="none" strike="noStrike" cap="none" normalizeH="0" baseline="0" dirty="0" smtClean="0">
                          <a:ln>
                            <a:noFill/>
                          </a:ln>
                          <a:solidFill>
                            <a:schemeClr val="tx1"/>
                          </a:solidFill>
                          <a:effectLst/>
                          <a:latin typeface="Arial" charset="0"/>
                        </a:rPr>
                        <a:t>(Nobel díj 1971)</a:t>
                      </a: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hu-HU" sz="105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Telefonközpontok tervezése, számítógép építés</a:t>
                      </a:r>
                    </a:p>
                    <a:p>
                      <a:pPr marL="0" marR="0" lvl="0" indent="0" algn="l" defTabSz="914400" rtl="0" eaLnBrk="1" fontAlgn="base" latinLnBrk="0" hangingPunct="1">
                        <a:lnSpc>
                          <a:spcPct val="100000"/>
                        </a:lnSpc>
                        <a:spcBef>
                          <a:spcPts val="400"/>
                        </a:spcBef>
                        <a:spcAft>
                          <a:spcPct val="0"/>
                        </a:spcAft>
                        <a:buClr>
                          <a:schemeClr val="tx2"/>
                        </a:buClr>
                        <a:buSzPct val="70000"/>
                        <a:buFont typeface="Wingdings" pitchFamily="2" charset="2"/>
                        <a:buNone/>
                        <a:tabLst/>
                      </a:pPr>
                      <a:r>
                        <a:rPr kumimoji="0" lang="hu-HU" sz="1800" b="0" i="0" u="none" strike="noStrike" cap="none" normalizeH="0" baseline="0" dirty="0" smtClean="0">
                          <a:ln>
                            <a:noFill/>
                          </a:ln>
                          <a:solidFill>
                            <a:schemeClr val="tx1"/>
                          </a:solidFill>
                          <a:effectLst/>
                          <a:latin typeface="Arial" charset="0"/>
                        </a:rPr>
                        <a:t>Információelmélet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Tree>
    <p:extLst>
      <p:ext uri="{BB962C8B-B14F-4D97-AF65-F5344CB8AC3E}">
        <p14:creationId xmlns:p14="http://schemas.microsoft.com/office/powerpoint/2010/main" val="3306987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sz="quarter" idx="1"/>
          </p:nvPr>
        </p:nvSpPr>
        <p:spPr/>
        <p:txBody>
          <a:bodyPr/>
          <a:lstStyle/>
          <a:p>
            <a:endParaRPr lang="hu-HU"/>
          </a:p>
        </p:txBody>
      </p:sp>
      <p:sp>
        <p:nvSpPr>
          <p:cNvPr id="4" name="Téglalap 3"/>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2050" name="Picture 2" descr="http://logout.hu/dl/upc/2012-04/99807_telkozpon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281329"/>
            <a:ext cx="4267772" cy="25716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llák-Virá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776" y="263254"/>
            <a:ext cx="2016224" cy="24218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feltalaloink.hu/tudosok/neumannjanos/kep/kep_neujantal_3.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703" y="3284984"/>
            <a:ext cx="3661516" cy="283662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old.kfki.hu/tudtor/tudos1/bay7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2276" y="1474199"/>
            <a:ext cx="1819704" cy="23719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drhart.ucoz.com/Research/hologram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76755" y="4010848"/>
            <a:ext cx="3560392" cy="267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814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hu-HU" dirty="0"/>
              <a:t>Elérhetőségek</a:t>
            </a:r>
            <a:endParaRPr lang="hu-HU" noProof="0" dirty="0"/>
          </a:p>
        </p:txBody>
      </p:sp>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7" name="Rectangle 2"/>
          <p:cNvSpPr>
            <a:spLocks noGrp="1"/>
          </p:cNvSpPr>
          <p:nvPr>
            <p:ph sz="quarter" idx="1"/>
          </p:nvPr>
        </p:nvSpPr>
        <p:spPr>
          <a:xfrm>
            <a:off x="612775" y="1600200"/>
            <a:ext cx="8153400" cy="4495800"/>
          </a:xfrm>
        </p:spPr>
        <p:txBody>
          <a:bodyPr>
            <a:normAutofit/>
          </a:bodyPr>
          <a:lstStyle/>
          <a:p>
            <a:pPr eaLnBrk="1" hangingPunct="1"/>
            <a:r>
              <a:rPr lang="hu-HU" dirty="0" smtClean="0"/>
              <a:t>Vámos Péter</a:t>
            </a:r>
            <a:br>
              <a:rPr lang="hu-HU" dirty="0" smtClean="0"/>
            </a:br>
            <a:r>
              <a:rPr lang="hu-HU" dirty="0" smtClean="0"/>
              <a:t>e-mail: </a:t>
            </a:r>
            <a:r>
              <a:rPr lang="hu-HU" dirty="0" err="1" smtClean="0"/>
              <a:t>peter.vamos</a:t>
            </a:r>
            <a:r>
              <a:rPr lang="hu-HU" dirty="0" smtClean="0"/>
              <a:t>@</a:t>
            </a:r>
            <a:r>
              <a:rPr lang="hu-HU" dirty="0" err="1" smtClean="0"/>
              <a:t>kvk.uni-obuda.hu</a:t>
            </a:r>
            <a:r>
              <a:rPr lang="hu-HU" dirty="0" smtClean="0"/>
              <a:t> </a:t>
            </a:r>
            <a:br>
              <a:rPr lang="hu-HU" dirty="0" smtClean="0"/>
            </a:br>
            <a:r>
              <a:rPr lang="hu-HU" dirty="0" smtClean="0"/>
              <a:t>Kandó Kálmán Villamosmérnöki Kar</a:t>
            </a:r>
            <a:br>
              <a:rPr lang="hu-HU" dirty="0" smtClean="0"/>
            </a:br>
            <a:r>
              <a:rPr lang="hu-HU" dirty="0" smtClean="0"/>
              <a:t>Híradástechnika Intézet </a:t>
            </a:r>
            <a:br>
              <a:rPr lang="hu-HU" dirty="0" smtClean="0"/>
            </a:br>
            <a:r>
              <a:rPr lang="hu-HU" dirty="0" smtClean="0"/>
              <a:t>Telefon: +36 (1) 666-51</a:t>
            </a:r>
            <a:r>
              <a:rPr lang="en-US" dirty="0" smtClean="0"/>
              <a:t>43</a:t>
            </a:r>
            <a:r>
              <a:rPr lang="hu-HU" dirty="0" smtClean="0"/>
              <a:t> </a:t>
            </a:r>
            <a:br>
              <a:rPr lang="hu-HU" dirty="0" smtClean="0"/>
            </a:br>
            <a:r>
              <a:rPr lang="hu-HU" dirty="0" smtClean="0"/>
              <a:t>Cím: 1084 Budapest, Tavaszmező u. 17. C ép. 5</a:t>
            </a:r>
            <a:r>
              <a:rPr lang="en-US" dirty="0" smtClean="0"/>
              <a:t>12</a:t>
            </a:r>
            <a:r>
              <a:rPr lang="hu-HU" dirty="0" smtClean="0"/>
              <a:t>.</a:t>
            </a:r>
          </a:p>
          <a:p>
            <a:pPr eaLnBrk="1" hangingPunct="1"/>
            <a:endParaRPr lang="hu-HU" dirty="0" smtClean="0"/>
          </a:p>
          <a:p>
            <a:pPr lvl="1">
              <a:buNone/>
            </a:pPr>
            <a:r>
              <a:rPr lang="hu-HU" sz="2900" dirty="0" err="1" smtClean="0"/>
              <a:t>www.uni-obuda.hu</a:t>
            </a:r>
            <a:r>
              <a:rPr lang="hu-HU" sz="2900" dirty="0" smtClean="0"/>
              <a:t>/</a:t>
            </a:r>
            <a:r>
              <a:rPr lang="hu-HU" sz="2900" dirty="0" err="1" smtClean="0"/>
              <a:t>users</a:t>
            </a:r>
            <a:r>
              <a:rPr lang="hu-HU" sz="2900" dirty="0" smtClean="0"/>
              <a:t>/</a:t>
            </a:r>
            <a:r>
              <a:rPr lang="hu-HU" sz="2900" dirty="0" err="1" smtClean="0"/>
              <a:t>vamos.peter</a:t>
            </a:r>
            <a:r>
              <a:rPr lang="hu-HU" sz="2900" dirty="0" smtClean="0"/>
              <a:t>/</a:t>
            </a:r>
            <a:br>
              <a:rPr lang="hu-HU" sz="2900" dirty="0" smtClean="0"/>
            </a:br>
            <a:r>
              <a:rPr lang="hu-HU" sz="2900" dirty="0" smtClean="0"/>
              <a:t>           </a:t>
            </a:r>
            <a:r>
              <a:rPr lang="hu-HU" sz="2900" dirty="0" err="1" smtClean="0"/>
              <a:t>Hiradastechnika</a:t>
            </a:r>
            <a:r>
              <a:rPr lang="hu-HU" sz="2900" dirty="0" smtClean="0"/>
              <a:t>_1/</a:t>
            </a:r>
            <a:r>
              <a:rPr lang="hu-HU" sz="2900" dirty="0" err="1" smtClean="0"/>
              <a:t>Eloadas</a:t>
            </a:r>
            <a:r>
              <a:rPr lang="hu-HU" sz="2900" dirty="0"/>
              <a:t>/</a:t>
            </a:r>
            <a:endParaRPr lang="hu-HU" sz="2900" dirty="0" smtClean="0"/>
          </a:p>
          <a:p>
            <a:pPr eaLnBrk="1" hangingPunct="1"/>
            <a:endParaRPr lang="hu-HU" dirty="0" smtClean="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Témakörök</a:t>
            </a:r>
            <a:endParaRPr lang="hu-HU" noProof="0" dirty="0"/>
          </a:p>
        </p:txBody>
      </p:sp>
      <p:sp>
        <p:nvSpPr>
          <p:cNvPr id="3" name="Content Placeholder 2"/>
          <p:cNvSpPr>
            <a:spLocks noGrp="1"/>
          </p:cNvSpPr>
          <p:nvPr>
            <p:ph sz="quarter" idx="1"/>
          </p:nvPr>
        </p:nvSpPr>
        <p:spPr/>
        <p:txBody>
          <a:bodyPr numCol="2">
            <a:normAutofit/>
          </a:bodyPr>
          <a:lstStyle/>
          <a:p>
            <a:r>
              <a:rPr lang="hu-HU" dirty="0"/>
              <a:t>Híradástechnika </a:t>
            </a:r>
            <a:r>
              <a:rPr lang="hu-HU" dirty="0" smtClean="0"/>
              <a:t>fogalma</a:t>
            </a:r>
          </a:p>
          <a:p>
            <a:r>
              <a:rPr lang="hu-HU" dirty="0"/>
              <a:t>Jelek és </a:t>
            </a:r>
            <a:r>
              <a:rPr lang="hu-HU" dirty="0" smtClean="0"/>
              <a:t>osztályozásuk</a:t>
            </a:r>
          </a:p>
          <a:p>
            <a:r>
              <a:rPr lang="hu-HU" dirty="0" smtClean="0"/>
              <a:t>Modulációk</a:t>
            </a:r>
          </a:p>
          <a:p>
            <a:r>
              <a:rPr lang="hu-HU" dirty="0"/>
              <a:t>Digitális jelek </a:t>
            </a:r>
            <a:r>
              <a:rPr lang="hu-HU" dirty="0" smtClean="0"/>
              <a:t>előállítása</a:t>
            </a:r>
          </a:p>
          <a:p>
            <a:r>
              <a:rPr lang="hu-HU" dirty="0"/>
              <a:t>A jelátvitel fizikai </a:t>
            </a:r>
            <a:r>
              <a:rPr lang="hu-HU" dirty="0" smtClean="0"/>
              <a:t>közegei</a:t>
            </a:r>
          </a:p>
          <a:p>
            <a:r>
              <a:rPr lang="hu-HU" dirty="0" smtClean="0"/>
              <a:t>Antennák</a:t>
            </a:r>
          </a:p>
          <a:p>
            <a:r>
              <a:rPr lang="hu-HU" dirty="0"/>
              <a:t>Műholdas </a:t>
            </a:r>
            <a:r>
              <a:rPr lang="hu-HU" dirty="0" smtClean="0"/>
              <a:t>helymeghatározás</a:t>
            </a:r>
          </a:p>
          <a:p>
            <a:r>
              <a:rPr lang="hu-HU" dirty="0"/>
              <a:t>Emberi </a:t>
            </a:r>
            <a:r>
              <a:rPr lang="hu-HU" dirty="0" smtClean="0"/>
              <a:t>érzékelés</a:t>
            </a:r>
          </a:p>
          <a:p>
            <a:r>
              <a:rPr lang="hu-HU" dirty="0" smtClean="0"/>
              <a:t>Jelátalakítók</a:t>
            </a:r>
          </a:p>
          <a:p>
            <a:r>
              <a:rPr lang="hu-HU" dirty="0" smtClean="0"/>
              <a:t>Műsorszórás</a:t>
            </a:r>
          </a:p>
          <a:p>
            <a:r>
              <a:rPr lang="hu-HU" dirty="0"/>
              <a:t>Távközlő </a:t>
            </a:r>
            <a:r>
              <a:rPr lang="hu-HU" dirty="0" smtClean="0"/>
              <a:t>hálózatok</a:t>
            </a:r>
          </a:p>
          <a:p>
            <a:r>
              <a:rPr lang="hu-HU" dirty="0" smtClean="0"/>
              <a:t>Mobil távközlés</a:t>
            </a:r>
          </a:p>
          <a:p>
            <a:endParaRPr lang="hu-HU" noProof="0" dirty="0"/>
          </a:p>
        </p:txBody>
      </p:sp>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5" name="Dia számának helye 4"/>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Híradástechnika fogalma</a:t>
            </a:r>
          </a:p>
        </p:txBody>
      </p:sp>
      <p:sp>
        <p:nvSpPr>
          <p:cNvPr id="3" name="Tartalom helye 2"/>
          <p:cNvSpPr>
            <a:spLocks noGrp="1"/>
          </p:cNvSpPr>
          <p:nvPr>
            <p:ph sz="quarter" idx="1"/>
          </p:nvPr>
        </p:nvSpPr>
        <p:spPr/>
        <p:txBody>
          <a:bodyPr/>
          <a:lstStyle/>
          <a:p>
            <a:r>
              <a:rPr lang="hu-HU" sz="3200" dirty="0"/>
              <a:t>Jelek tárolása, továbbítása átalakítása és feldolgozása. Azon (elektronikus) műszaki megoldások összessége, amelyek segítségével információt tudunk átvinni bármely két pont között, bármilyen távolságra, lehetőség szerint kis torzítással és hibával, ésszerű költségek mellett.</a:t>
            </a:r>
          </a:p>
          <a:p>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5" name="Dia számának helye 4"/>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Tree>
    <p:extLst>
      <p:ext uri="{BB962C8B-B14F-4D97-AF65-F5344CB8AC3E}">
        <p14:creationId xmlns:p14="http://schemas.microsoft.com/office/powerpoint/2010/main" val="240189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hírközlés célja, </a:t>
            </a:r>
            <a:r>
              <a:rPr lang="hu-HU" dirty="0" smtClean="0"/>
              <a:t>modellje</a:t>
            </a:r>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graphicFrame>
        <p:nvGraphicFramePr>
          <p:cNvPr id="9" name="Diagram 8"/>
          <p:cNvGraphicFramePr/>
          <p:nvPr>
            <p:extLst>
              <p:ext uri="{D42A27DB-BD31-4B8C-83A1-F6EECF244321}">
                <p14:modId xmlns:p14="http://schemas.microsoft.com/office/powerpoint/2010/main" val="1660970841"/>
              </p:ext>
            </p:extLst>
          </p:nvPr>
        </p:nvGraphicFramePr>
        <p:xfrm>
          <a:off x="2987824" y="1700808"/>
          <a:ext cx="3444123"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Balra nyíl feliratnak 9"/>
          <p:cNvSpPr/>
          <p:nvPr/>
        </p:nvSpPr>
        <p:spPr>
          <a:xfrm>
            <a:off x="6431947" y="3789040"/>
            <a:ext cx="1584176" cy="720080"/>
          </a:xfrm>
          <a:prstGeom prst="leftArrowCallout">
            <a:avLst>
              <a:gd name="adj1" fmla="val 25812"/>
              <a:gd name="adj2" fmla="val 27016"/>
              <a:gd name="adj3" fmla="val 37094"/>
              <a:gd name="adj4" fmla="val 7597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b="1" dirty="0" smtClean="0">
                <a:solidFill>
                  <a:schemeClr val="tx1"/>
                </a:solidFill>
              </a:rPr>
              <a:t>Zaj</a:t>
            </a:r>
            <a:endParaRPr lang="hu-HU" b="1" dirty="0">
              <a:solidFill>
                <a:schemeClr val="tx1"/>
              </a:solidFill>
            </a:endParaRPr>
          </a:p>
        </p:txBody>
      </p:sp>
      <p:sp>
        <p:nvSpPr>
          <p:cNvPr id="12" name="Szövegdoboz 11"/>
          <p:cNvSpPr txBox="1"/>
          <p:nvPr/>
        </p:nvSpPr>
        <p:spPr>
          <a:xfrm>
            <a:off x="2051720" y="2060848"/>
            <a:ext cx="1063304" cy="461665"/>
          </a:xfrm>
          <a:prstGeom prst="rect">
            <a:avLst/>
          </a:prstGeom>
          <a:noFill/>
        </p:spPr>
        <p:txBody>
          <a:bodyPr wrap="none" rtlCol="0">
            <a:spAutoFit/>
          </a:bodyPr>
          <a:lstStyle/>
          <a:p>
            <a:r>
              <a:rPr lang="hu-HU" sz="2400" b="1" dirty="0" smtClean="0"/>
              <a:t>Üzenet</a:t>
            </a:r>
            <a:endParaRPr lang="hu-HU" sz="2400" b="1" dirty="0"/>
          </a:p>
        </p:txBody>
      </p:sp>
      <p:sp>
        <p:nvSpPr>
          <p:cNvPr id="13" name="Szövegdoboz 12"/>
          <p:cNvSpPr txBox="1"/>
          <p:nvPr/>
        </p:nvSpPr>
        <p:spPr>
          <a:xfrm>
            <a:off x="2051720" y="5718447"/>
            <a:ext cx="1063304" cy="461665"/>
          </a:xfrm>
          <a:prstGeom prst="rect">
            <a:avLst/>
          </a:prstGeom>
          <a:noFill/>
        </p:spPr>
        <p:txBody>
          <a:bodyPr wrap="none" rtlCol="0">
            <a:spAutoFit/>
          </a:bodyPr>
          <a:lstStyle/>
          <a:p>
            <a:r>
              <a:rPr lang="hu-HU" sz="2400" b="1" dirty="0" smtClean="0"/>
              <a:t>Üzenet</a:t>
            </a:r>
            <a:endParaRPr lang="hu-HU" sz="2400" b="1" dirty="0"/>
          </a:p>
        </p:txBody>
      </p:sp>
      <p:sp>
        <p:nvSpPr>
          <p:cNvPr id="14" name="Szövegdoboz 13"/>
          <p:cNvSpPr txBox="1"/>
          <p:nvPr/>
        </p:nvSpPr>
        <p:spPr>
          <a:xfrm>
            <a:off x="2568271" y="3573016"/>
            <a:ext cx="546753" cy="461665"/>
          </a:xfrm>
          <a:prstGeom prst="rect">
            <a:avLst/>
          </a:prstGeom>
          <a:noFill/>
        </p:spPr>
        <p:txBody>
          <a:bodyPr wrap="none" rtlCol="0">
            <a:spAutoFit/>
          </a:bodyPr>
          <a:lstStyle/>
          <a:p>
            <a:r>
              <a:rPr lang="hu-HU" sz="2400" b="1" dirty="0" smtClean="0"/>
              <a:t>Jel</a:t>
            </a:r>
            <a:endParaRPr lang="hu-HU" sz="2400" b="1" dirty="0"/>
          </a:p>
        </p:txBody>
      </p:sp>
      <p:sp>
        <p:nvSpPr>
          <p:cNvPr id="15" name="Szövegdoboz 14"/>
          <p:cNvSpPr txBox="1"/>
          <p:nvPr/>
        </p:nvSpPr>
        <p:spPr>
          <a:xfrm>
            <a:off x="2568271" y="4293096"/>
            <a:ext cx="546753" cy="461665"/>
          </a:xfrm>
          <a:prstGeom prst="rect">
            <a:avLst/>
          </a:prstGeom>
          <a:noFill/>
        </p:spPr>
        <p:txBody>
          <a:bodyPr wrap="none" rtlCol="0">
            <a:spAutoFit/>
          </a:bodyPr>
          <a:lstStyle/>
          <a:p>
            <a:r>
              <a:rPr lang="hu-HU" sz="2400" b="1" dirty="0" smtClean="0"/>
              <a:t>Jel</a:t>
            </a:r>
            <a:endParaRPr lang="hu-HU" sz="2400" b="1" dirty="0"/>
          </a:p>
        </p:txBody>
      </p:sp>
      <p:sp>
        <p:nvSpPr>
          <p:cNvPr id="11" name="Szövegdoboz 10"/>
          <p:cNvSpPr txBox="1"/>
          <p:nvPr/>
        </p:nvSpPr>
        <p:spPr>
          <a:xfrm>
            <a:off x="2558461" y="2792368"/>
            <a:ext cx="556563" cy="461665"/>
          </a:xfrm>
          <a:prstGeom prst="rect">
            <a:avLst/>
          </a:prstGeom>
          <a:noFill/>
        </p:spPr>
        <p:txBody>
          <a:bodyPr wrap="none" rtlCol="0">
            <a:spAutoFit/>
          </a:bodyPr>
          <a:lstStyle/>
          <a:p>
            <a:r>
              <a:rPr lang="hu-HU" sz="2400" b="1" dirty="0" smtClean="0"/>
              <a:t>Hír</a:t>
            </a:r>
            <a:endParaRPr lang="hu-HU" sz="2400" b="1" dirty="0"/>
          </a:p>
        </p:txBody>
      </p:sp>
      <p:sp>
        <p:nvSpPr>
          <p:cNvPr id="16" name="Szövegdoboz 15"/>
          <p:cNvSpPr txBox="1"/>
          <p:nvPr/>
        </p:nvSpPr>
        <p:spPr>
          <a:xfrm>
            <a:off x="2558461" y="4986928"/>
            <a:ext cx="556563" cy="461665"/>
          </a:xfrm>
          <a:prstGeom prst="rect">
            <a:avLst/>
          </a:prstGeom>
          <a:noFill/>
        </p:spPr>
        <p:txBody>
          <a:bodyPr wrap="none" rtlCol="0">
            <a:spAutoFit/>
          </a:bodyPr>
          <a:lstStyle/>
          <a:p>
            <a:r>
              <a:rPr lang="hu-HU" sz="2400" b="1" dirty="0" smtClean="0"/>
              <a:t>Hír</a:t>
            </a:r>
            <a:endParaRPr lang="hu-HU" sz="2400" b="1" dirty="0"/>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
        <p:nvSpPr>
          <p:cNvPr id="17" name="Balra nyíl feliratnak 9"/>
          <p:cNvSpPr/>
          <p:nvPr/>
        </p:nvSpPr>
        <p:spPr>
          <a:xfrm>
            <a:off x="6434598" y="2330381"/>
            <a:ext cx="1584176" cy="720080"/>
          </a:xfrm>
          <a:prstGeom prst="leftArrowCallout">
            <a:avLst>
              <a:gd name="adj1" fmla="val 25812"/>
              <a:gd name="adj2" fmla="val 27016"/>
              <a:gd name="adj3" fmla="val 37094"/>
              <a:gd name="adj4" fmla="val 7597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b="1" dirty="0" smtClean="0">
                <a:solidFill>
                  <a:schemeClr val="tx1"/>
                </a:solidFill>
              </a:rPr>
              <a:t>Zaj</a:t>
            </a:r>
            <a:endParaRPr lang="hu-HU" b="1" dirty="0">
              <a:solidFill>
                <a:schemeClr val="tx1"/>
              </a:solidFill>
            </a:endParaRPr>
          </a:p>
        </p:txBody>
      </p:sp>
    </p:spTree>
    <p:extLst>
      <p:ext uri="{BB962C8B-B14F-4D97-AF65-F5344CB8AC3E}">
        <p14:creationId xmlns:p14="http://schemas.microsoft.com/office/powerpoint/2010/main" val="1440839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hírközlés célja, modellje</a:t>
            </a:r>
          </a:p>
        </p:txBody>
      </p:sp>
      <p:sp>
        <p:nvSpPr>
          <p:cNvPr id="3" name="Tartalom helye 2"/>
          <p:cNvSpPr>
            <a:spLocks noGrp="1"/>
          </p:cNvSpPr>
          <p:nvPr>
            <p:ph sz="quarter" idx="1"/>
          </p:nvPr>
        </p:nvSpPr>
        <p:spPr/>
        <p:txBody>
          <a:bodyPr/>
          <a:lstStyle/>
          <a:p>
            <a:r>
              <a:rPr lang="hu-HU" sz="3200" dirty="0">
                <a:latin typeface="Corbel" pitchFamily="34" charset="0"/>
              </a:rPr>
              <a:t>Üzenet: Továbbításra szánt adathalmaz</a:t>
            </a:r>
          </a:p>
          <a:p>
            <a:r>
              <a:rPr lang="hu-HU" sz="3200" dirty="0">
                <a:latin typeface="Corbel" pitchFamily="34" charset="0"/>
              </a:rPr>
              <a:t>Hír: Időfüggvénnyé alakított üzenet</a:t>
            </a:r>
          </a:p>
          <a:p>
            <a:r>
              <a:rPr lang="hu-HU" sz="3200" dirty="0">
                <a:latin typeface="Corbel" pitchFamily="34" charset="0"/>
              </a:rPr>
              <a:t>Jel: A hír elektromos mása</a:t>
            </a:r>
          </a:p>
          <a:p>
            <a:r>
              <a:rPr lang="hu-HU" sz="3200" dirty="0">
                <a:latin typeface="Corbel" pitchFamily="34" charset="0"/>
              </a:rPr>
              <a:t>Zaj: Minden egyéb, amely az előzőek mellett nem kívánatos jelenségként fellép</a:t>
            </a:r>
          </a:p>
          <a:p>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5" name="Rectangle 6"/>
          <p:cNvSpPr>
            <a:spLocks noChangeArrowheads="1"/>
          </p:cNvSpPr>
          <p:nvPr/>
        </p:nvSpPr>
        <p:spPr bwMode="auto">
          <a:xfrm>
            <a:off x="251520" y="5169386"/>
            <a:ext cx="85681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hu-HU" sz="4000" b="1" dirty="0">
                <a:solidFill>
                  <a:srgbClr val="122B4A"/>
                </a:solidFill>
              </a:rPr>
              <a:t>Cél: VETT ÜZENET = KÜLDÖTT ÜZENET</a:t>
            </a:r>
          </a:p>
        </p:txBody>
      </p:sp>
      <p:sp>
        <p:nvSpPr>
          <p:cNvPr id="6" name="Dia számának helye 5"/>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Tree>
    <p:extLst>
      <p:ext uri="{BB962C8B-B14F-4D97-AF65-F5344CB8AC3E}">
        <p14:creationId xmlns:p14="http://schemas.microsoft.com/office/powerpoint/2010/main" val="71736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Mi lehet az üzenet ?</a:t>
            </a:r>
            <a:endParaRPr lang="hu-HU" dirty="0"/>
          </a:p>
        </p:txBody>
      </p:sp>
      <p:sp>
        <p:nvSpPr>
          <p:cNvPr id="3" name="Tartalom helye 2"/>
          <p:cNvSpPr>
            <a:spLocks noGrp="1"/>
          </p:cNvSpPr>
          <p:nvPr>
            <p:ph sz="quarter" idx="1"/>
          </p:nvPr>
        </p:nvSpPr>
        <p:spPr/>
        <p:txBody>
          <a:bodyPr/>
          <a:lstStyle/>
          <a:p>
            <a:pPr fontAlgn="base"/>
            <a:r>
              <a:rPr lang="hu-HU" sz="3600" dirty="0"/>
              <a:t>Beszéd</a:t>
            </a:r>
          </a:p>
          <a:p>
            <a:pPr fontAlgn="base"/>
            <a:r>
              <a:rPr lang="hu-HU" sz="3600" dirty="0"/>
              <a:t>Zene</a:t>
            </a:r>
          </a:p>
          <a:p>
            <a:pPr fontAlgn="base"/>
            <a:r>
              <a:rPr lang="hu-HU" sz="3600" dirty="0"/>
              <a:t>Szöveg</a:t>
            </a:r>
          </a:p>
          <a:p>
            <a:pPr fontAlgn="base"/>
            <a:r>
              <a:rPr lang="hu-HU" sz="3600" dirty="0"/>
              <a:t>Állókép</a:t>
            </a:r>
          </a:p>
          <a:p>
            <a:pPr fontAlgn="base"/>
            <a:r>
              <a:rPr lang="hu-HU" sz="3600" dirty="0"/>
              <a:t>Mozgókép</a:t>
            </a:r>
          </a:p>
          <a:p>
            <a:pPr fontAlgn="base"/>
            <a:r>
              <a:rPr lang="hu-HU" sz="3600" dirty="0"/>
              <a:t>Adat</a:t>
            </a:r>
          </a:p>
          <a:p>
            <a:endParaRPr lang="hu-HU" dirty="0"/>
          </a:p>
        </p:txBody>
      </p:sp>
      <p:pic>
        <p:nvPicPr>
          <p:cNvPr id="4" name="Kép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pic>
        <p:nvPicPr>
          <p:cNvPr id="6" name="Kép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084" y="1844824"/>
            <a:ext cx="3684292" cy="4382368"/>
          </a:xfrm>
          <a:prstGeom prst="rect">
            <a:avLst/>
          </a:prstGeom>
        </p:spPr>
      </p:pic>
      <p:sp>
        <p:nvSpPr>
          <p:cNvPr id="5" name="Dia számának helye 4"/>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Tree>
    <p:extLst>
      <p:ext uri="{BB962C8B-B14F-4D97-AF65-F5344CB8AC3E}">
        <p14:creationId xmlns:p14="http://schemas.microsoft.com/office/powerpoint/2010/main" val="3957344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hu-HU" dirty="0"/>
              <a:t>Ajánlott irodalom</a:t>
            </a:r>
            <a:endParaRPr lang="hu-HU" noProof="0" dirty="0"/>
          </a:p>
        </p:txBody>
      </p:sp>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7" name="Rectangle 2"/>
          <p:cNvSpPr>
            <a:spLocks noGrp="1"/>
          </p:cNvSpPr>
          <p:nvPr>
            <p:ph sz="quarter" idx="1"/>
          </p:nvPr>
        </p:nvSpPr>
        <p:spPr>
          <a:xfrm>
            <a:off x="0" y="1772816"/>
            <a:ext cx="8964488" cy="5085184"/>
          </a:xfrm>
        </p:spPr>
        <p:txBody>
          <a:bodyPr>
            <a:normAutofit/>
          </a:bodyPr>
          <a:lstStyle/>
          <a:p>
            <a:pPr>
              <a:spcBef>
                <a:spcPts val="1800"/>
              </a:spcBef>
            </a:pPr>
            <a:r>
              <a:rPr lang="hu-HU" sz="2400" dirty="0" err="1" smtClean="0"/>
              <a:t>Lukács-Wührl</a:t>
            </a:r>
            <a:r>
              <a:rPr lang="hu-HU" sz="2400" dirty="0" smtClean="0"/>
              <a:t>: Híradástechnika I. jegyzet  (OE KVK 2090) </a:t>
            </a:r>
          </a:p>
          <a:p>
            <a:pPr>
              <a:spcBef>
                <a:spcPts val="1800"/>
              </a:spcBef>
            </a:pPr>
            <a:r>
              <a:rPr lang="hu-HU" sz="2400" dirty="0" err="1" smtClean="0">
                <a:solidFill>
                  <a:prstClr val="black"/>
                </a:solidFill>
              </a:rPr>
              <a:t>Géher</a:t>
            </a:r>
            <a:r>
              <a:rPr lang="hu-HU" sz="2400" dirty="0" smtClean="0">
                <a:solidFill>
                  <a:prstClr val="black"/>
                </a:solidFill>
              </a:rPr>
              <a:t> Károly: Híradástechnika, Műszaki Könyvkiadó, 2000.</a:t>
            </a:r>
            <a:br>
              <a:rPr lang="hu-HU" sz="2400" dirty="0" smtClean="0">
                <a:solidFill>
                  <a:prstClr val="black"/>
                </a:solidFill>
              </a:rPr>
            </a:br>
            <a:r>
              <a:rPr lang="hu-HU" sz="2200" dirty="0" smtClean="0">
                <a:solidFill>
                  <a:prstClr val="black"/>
                </a:solidFill>
                <a:hlinkClick r:id="rId4"/>
              </a:rPr>
              <a:t>tel.tmit.bme.hu/</a:t>
            </a:r>
            <a:r>
              <a:rPr lang="hu-HU" sz="2200" dirty="0" err="1" smtClean="0">
                <a:solidFill>
                  <a:prstClr val="black"/>
                </a:solidFill>
                <a:hlinkClick r:id="rId4"/>
              </a:rPr>
              <a:t>hirtech</a:t>
            </a:r>
            <a:r>
              <a:rPr lang="hu-HU" sz="2200" dirty="0" smtClean="0">
                <a:solidFill>
                  <a:prstClr val="black"/>
                </a:solidFill>
                <a:hlinkClick r:id="rId4"/>
              </a:rPr>
              <a:t>/Jegyzet/</a:t>
            </a:r>
            <a:r>
              <a:rPr lang="hu-HU" sz="2200" dirty="0" smtClean="0">
                <a:solidFill>
                  <a:prstClr val="black"/>
                </a:solidFill>
              </a:rPr>
              <a:t>  vagy  </a:t>
            </a:r>
            <a:r>
              <a:rPr lang="hu-HU" sz="2200" dirty="0" err="1" smtClean="0">
                <a:solidFill>
                  <a:prstClr val="black"/>
                </a:solidFill>
                <a:hlinkClick r:id="rId5"/>
              </a:rPr>
              <a:t>Hiradastechnika-Geher</a:t>
            </a:r>
            <a:r>
              <a:rPr lang="hu-HU" sz="2200" dirty="0" smtClean="0">
                <a:solidFill>
                  <a:prstClr val="black"/>
                </a:solidFill>
                <a:hlinkClick r:id="rId5"/>
              </a:rPr>
              <a:t> </a:t>
            </a:r>
            <a:r>
              <a:rPr lang="hu-HU" sz="2200" dirty="0" err="1" smtClean="0">
                <a:solidFill>
                  <a:prstClr val="black"/>
                </a:solidFill>
                <a:hlinkClick r:id="rId5"/>
              </a:rPr>
              <a:t>Karoly.pdf</a:t>
            </a:r>
            <a:endParaRPr lang="hu-HU" sz="2200" dirty="0" smtClean="0">
              <a:solidFill>
                <a:prstClr val="black"/>
              </a:solidFill>
            </a:endParaRPr>
          </a:p>
          <a:p>
            <a:pPr>
              <a:spcBef>
                <a:spcPts val="1800"/>
              </a:spcBef>
            </a:pPr>
            <a:r>
              <a:rPr lang="hu-HU" sz="2400" dirty="0" err="1" smtClean="0"/>
              <a:t>Lukács-Mágel-Wührl</a:t>
            </a:r>
            <a:r>
              <a:rPr lang="hu-HU" sz="2400" dirty="0" smtClean="0"/>
              <a:t>: Híradástechnika I. prezentációk (OE KVK 2046</a:t>
            </a:r>
            <a:r>
              <a:rPr lang="hu-HU" sz="2400" dirty="0" smtClean="0"/>
              <a:t>)</a:t>
            </a:r>
            <a:endParaRPr lang="hu-HU" sz="2200" dirty="0" smtClean="0">
              <a:solidFill>
                <a:schemeClr val="dk1"/>
              </a:solidFill>
            </a:endParaRPr>
          </a:p>
          <a:p>
            <a:pPr>
              <a:spcBef>
                <a:spcPts val="1800"/>
              </a:spcBef>
            </a:pPr>
            <a:r>
              <a:rPr lang="hu-HU" sz="2400" dirty="0" smtClean="0">
                <a:solidFill>
                  <a:schemeClr val="dk1"/>
                </a:solidFill>
              </a:rPr>
              <a:t>HTE online könyve: Távközlő hálózatok és informatikai szolgáltatások</a:t>
            </a:r>
            <a:br>
              <a:rPr lang="hu-HU" sz="2400" dirty="0" smtClean="0">
                <a:solidFill>
                  <a:schemeClr val="dk1"/>
                </a:solidFill>
              </a:rPr>
            </a:br>
            <a:r>
              <a:rPr lang="hu-HU" sz="2200" dirty="0" smtClean="0">
                <a:hlinkClick r:id="rId6"/>
              </a:rPr>
              <a:t>http://</a:t>
            </a:r>
            <a:r>
              <a:rPr lang="hu-HU" sz="2200" dirty="0" smtClean="0">
                <a:hlinkClick r:id="rId6"/>
              </a:rPr>
              <a:t>regi.hte.hu/online_konyv</a:t>
            </a:r>
            <a:endParaRPr lang="en-US" sz="2200" dirty="0"/>
          </a:p>
          <a:p>
            <a:pPr>
              <a:spcBef>
                <a:spcPts val="1800"/>
              </a:spcBef>
            </a:pPr>
            <a:r>
              <a:rPr lang="en-US" sz="2400" dirty="0">
                <a:solidFill>
                  <a:prstClr val="black"/>
                </a:solidFill>
              </a:rPr>
              <a:t>Simon </a:t>
            </a:r>
            <a:r>
              <a:rPr lang="en-US" sz="2400" dirty="0" err="1">
                <a:solidFill>
                  <a:prstClr val="black"/>
                </a:solidFill>
              </a:rPr>
              <a:t>Haykin</a:t>
            </a:r>
            <a:r>
              <a:rPr lang="en-US" sz="2400" dirty="0">
                <a:solidFill>
                  <a:prstClr val="black"/>
                </a:solidFill>
              </a:rPr>
              <a:t>: Communication Systems</a:t>
            </a:r>
            <a:br>
              <a:rPr lang="en-US" sz="2400" dirty="0">
                <a:solidFill>
                  <a:prstClr val="black"/>
                </a:solidFill>
              </a:rPr>
            </a:br>
            <a:r>
              <a:rPr lang="en-US" sz="2200" dirty="0"/>
              <a:t>Wiley, </a:t>
            </a:r>
            <a:r>
              <a:rPr lang="en-US" sz="2200" dirty="0" smtClean="0"/>
              <a:t>ISBN-0-471-17869-1 </a:t>
            </a:r>
            <a:r>
              <a:rPr lang="en-US" sz="2200" dirty="0" smtClean="0">
                <a:hlinkClick r:id="rId7"/>
              </a:rPr>
              <a:t>CommunicationSystems-Haykin.pdf</a:t>
            </a:r>
            <a:endParaRPr lang="en-US" sz="2200" dirty="0">
              <a:solidFill>
                <a:prstClr val="black"/>
              </a:solidFill>
            </a:endParaRPr>
          </a:p>
          <a:p>
            <a:endParaRPr lang="en-US" sz="2200" dirty="0" smtClean="0"/>
          </a:p>
          <a:p>
            <a:endParaRPr lang="en-US" sz="2200" dirty="0"/>
          </a:p>
          <a:p>
            <a:pPr marL="0" indent="0">
              <a:buNone/>
            </a:pPr>
            <a:endParaRPr lang="hu-HU" dirty="0"/>
          </a:p>
          <a:p>
            <a:pPr marL="0" indent="0">
              <a:buNone/>
            </a:pPr>
            <a:endParaRPr lang="hu-HU" sz="2400" dirty="0">
              <a:solidFill>
                <a:schemeClr val="dk1"/>
              </a:solidFill>
            </a:endParaRPr>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p>
        </p:txBody>
      </p:sp>
    </p:spTree>
    <p:extLst>
      <p:ext uri="{BB962C8B-B14F-4D97-AF65-F5344CB8AC3E}">
        <p14:creationId xmlns:p14="http://schemas.microsoft.com/office/powerpoint/2010/main" val="3310453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hu-HU" dirty="0"/>
              <a:t>Számonkérés</a:t>
            </a:r>
            <a:endParaRPr lang="hu-HU" noProof="0" dirty="0"/>
          </a:p>
        </p:txBody>
      </p:sp>
      <p:sp>
        <p:nvSpPr>
          <p:cNvPr id="3" name="Rectangle 2"/>
          <p:cNvSpPr>
            <a:spLocks noGrp="1"/>
          </p:cNvSpPr>
          <p:nvPr>
            <p:ph sz="quarter" idx="1"/>
          </p:nvPr>
        </p:nvSpPr>
        <p:spPr>
          <a:xfrm>
            <a:off x="539552" y="1885528"/>
            <a:ext cx="8153400" cy="4495800"/>
          </a:xfrm>
        </p:spPr>
        <p:txBody>
          <a:bodyPr>
            <a:normAutofit fontScale="92500" lnSpcReduction="10000"/>
          </a:bodyPr>
          <a:lstStyle/>
          <a:p>
            <a:pPr marL="0" indent="0" algn="just">
              <a:buNone/>
            </a:pPr>
            <a:r>
              <a:rPr lang="hu-HU" dirty="0"/>
              <a:t>A félév során a Hallgatók két zárthelyit (ZH) írnak, melynek átlaga minimum </a:t>
            </a:r>
            <a:r>
              <a:rPr lang="hu-HU" dirty="0" smtClean="0"/>
              <a:t>2.0</a:t>
            </a:r>
            <a:r>
              <a:rPr lang="hu-HU" dirty="0"/>
              <a:t>, ez az aláírás feltétele.</a:t>
            </a:r>
          </a:p>
          <a:p>
            <a:pPr marL="0" indent="0" algn="just">
              <a:buNone/>
            </a:pPr>
            <a:r>
              <a:rPr lang="hu-HU" dirty="0"/>
              <a:t>A </a:t>
            </a:r>
            <a:r>
              <a:rPr lang="hu-HU" dirty="0" smtClean="0"/>
              <a:t>2.0 </a:t>
            </a:r>
            <a:r>
              <a:rPr lang="hu-HU" dirty="0"/>
              <a:t>átlagot el nem érők pót ZH írásra kötelezettek, a pót ZH írás időpontja az utolsó oktatási héten van. Az igazolatlanul meg nem írt ZH eredménye 0. Aláírás pótlásra a vizsgaidőszakban lehetőség nincs.</a:t>
            </a:r>
          </a:p>
          <a:p>
            <a:pPr marL="0" indent="0" algn="just">
              <a:buNone/>
            </a:pPr>
            <a:r>
              <a:rPr lang="hu-HU" dirty="0"/>
              <a:t>A félév során lehetőség van megajánlott vizsgajegy megszerzésére is (jeles, jó), melynek alapfeltétele az, hogy a két normál időpontban megírt ZH átlaga legalább </a:t>
            </a:r>
            <a:r>
              <a:rPr lang="hu-HU" dirty="0" smtClean="0"/>
              <a:t>4.0</a:t>
            </a:r>
            <a:r>
              <a:rPr lang="hu-HU" dirty="0"/>
              <a:t>.</a:t>
            </a:r>
          </a:p>
          <a:p>
            <a:pPr marL="0" indent="0" algn="just">
              <a:buNone/>
            </a:pPr>
            <a:r>
              <a:rPr lang="hu-HU" dirty="0"/>
              <a:t>A vizsga a kiírt időpontokban írásban történik.</a:t>
            </a:r>
          </a:p>
          <a:p>
            <a:endParaRPr lang="hu-HU" noProof="0" dirty="0"/>
          </a:p>
        </p:txBody>
      </p:sp>
      <p:pic>
        <p:nvPicPr>
          <p:cNvPr id="4" name="Kép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6" name="Dia számának helye 7"/>
          <p:cNvSpPr>
            <a:spLocks noGrp="1"/>
          </p:cNvSpPr>
          <p:nvPr>
            <p:ph type="sldNum" sz="quarter" idx="12"/>
          </p:nvPr>
        </p:nvSpPr>
        <p:spPr>
          <a:xfrm>
            <a:off x="0" y="1272222"/>
            <a:ext cx="533400" cy="244476"/>
          </a:xfrm>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sz="quarter" idx="1"/>
          </p:nvPr>
        </p:nvSpPr>
        <p:spPr/>
        <p:txBody>
          <a:bodyPr/>
          <a:lstStyle/>
          <a:p>
            <a:r>
              <a:rPr lang="hu-HU" dirty="0" smtClean="0"/>
              <a:t>A két ZH időpontjai:</a:t>
            </a:r>
          </a:p>
          <a:p>
            <a:pPr marL="0" indent="0">
              <a:buNone/>
            </a:pPr>
            <a:r>
              <a:rPr lang="hu-HU" dirty="0" smtClean="0"/>
              <a:t>6. oktatási hét </a:t>
            </a:r>
            <a:r>
              <a:rPr lang="en-US" dirty="0" smtClean="0"/>
              <a:t>(</a:t>
            </a:r>
            <a:r>
              <a:rPr lang="en-US" dirty="0" err="1" smtClean="0"/>
              <a:t>okt</a:t>
            </a:r>
            <a:r>
              <a:rPr lang="en-US" dirty="0" smtClean="0"/>
              <a:t>. 20.) </a:t>
            </a:r>
            <a:r>
              <a:rPr lang="hu-HU" dirty="0" smtClean="0"/>
              <a:t>előadás időpontjában</a:t>
            </a:r>
          </a:p>
          <a:p>
            <a:pPr marL="0" indent="0">
              <a:buNone/>
            </a:pPr>
            <a:r>
              <a:rPr lang="hu-HU" dirty="0" smtClean="0"/>
              <a:t>1</a:t>
            </a:r>
            <a:r>
              <a:rPr lang="en-US" dirty="0"/>
              <a:t>2</a:t>
            </a:r>
            <a:r>
              <a:rPr lang="hu-HU" dirty="0" smtClean="0"/>
              <a:t>. </a:t>
            </a:r>
            <a:r>
              <a:rPr lang="hu-HU" dirty="0"/>
              <a:t>oktatási hét </a:t>
            </a:r>
            <a:r>
              <a:rPr lang="en-US" dirty="0" smtClean="0"/>
              <a:t>(</a:t>
            </a:r>
            <a:r>
              <a:rPr lang="en-US" smtClean="0"/>
              <a:t>dec.</a:t>
            </a:r>
            <a:r>
              <a:rPr lang="en-US" dirty="0" smtClean="0"/>
              <a:t> 1.) </a:t>
            </a:r>
            <a:r>
              <a:rPr lang="hu-HU" dirty="0" smtClean="0"/>
              <a:t>előadás </a:t>
            </a:r>
            <a:r>
              <a:rPr lang="hu-HU" dirty="0"/>
              <a:t>időpontjában</a:t>
            </a:r>
          </a:p>
        </p:txBody>
      </p:sp>
      <p:sp>
        <p:nvSpPr>
          <p:cNvPr id="4" name="Rectangle 1"/>
          <p:cNvSpPr>
            <a:spLocks noGrp="1"/>
          </p:cNvSpPr>
          <p:nvPr>
            <p:ph type="title"/>
          </p:nvPr>
        </p:nvSpPr>
        <p:spPr/>
        <p:txBody>
          <a:bodyPr/>
          <a:lstStyle/>
          <a:p>
            <a:r>
              <a:rPr lang="hu-HU" dirty="0"/>
              <a:t>Számonkérés</a:t>
            </a:r>
            <a:endParaRPr lang="hu-HU" noProof="0" dirty="0"/>
          </a:p>
        </p:txBody>
      </p:sp>
      <p:pic>
        <p:nvPicPr>
          <p:cNvPr id="5" name="Kép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6" name="Dia számának helye 5"/>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1354611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17" name="Cím 1"/>
          <p:cNvSpPr>
            <a:spLocks noGrp="1"/>
          </p:cNvSpPr>
          <p:nvPr>
            <p:ph type="title"/>
          </p:nvPr>
        </p:nvSpPr>
        <p:spPr>
          <a:xfrm>
            <a:off x="612648" y="228600"/>
            <a:ext cx="8153400" cy="990600"/>
          </a:xfrm>
        </p:spPr>
        <p:txBody>
          <a:bodyPr>
            <a:normAutofit/>
          </a:bodyPr>
          <a:lstStyle/>
          <a:p>
            <a:r>
              <a:rPr lang="hu-HU" dirty="0" smtClean="0"/>
              <a:t>Hírközlő rendszerek</a:t>
            </a:r>
            <a:endParaRPr lang="hu-HU" dirty="0"/>
          </a:p>
        </p:txBody>
      </p:sp>
      <p:sp>
        <p:nvSpPr>
          <p:cNvPr id="18" name="Dia számának helye 2"/>
          <p:cNvSpPr txBox="1">
            <a:spLocks/>
          </p:cNvSpPr>
          <p:nvPr/>
        </p:nvSpPr>
        <p:spPr>
          <a:xfrm>
            <a:off x="0" y="1272222"/>
            <a:ext cx="533400" cy="244476"/>
          </a:xfrm>
          <a:prstGeom prst="rect">
            <a:avLst/>
          </a:prstGeom>
          <a:solidFill>
            <a:schemeClr val="accent2"/>
          </a:solidFill>
        </p:spPr>
        <p:txBody>
          <a:bodyPr vert="horz" anchor="ctr" anchorCtr="0">
            <a:normAutofit fontScale="85000" lnSpcReduction="20000"/>
          </a:bodyPr>
          <a:lstStyle>
            <a:defPPr>
              <a:defRPr lang="en-US"/>
            </a:defPPr>
            <a:lvl1pPr marL="0" algn="ctr" defTabSz="914400" rtl="0" latinLnBrk="0">
              <a:defRPr sz="1400" b="1" kern="1200">
                <a:solidFill>
                  <a:srgbClr val="FFFFFF"/>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1AD93096-5B34-4342-9326-69289CEAE4C2}" type="slidenum">
              <a:rPr lang="en-US" smtClean="0"/>
              <a:pPr/>
              <a:t>6</a:t>
            </a:fld>
            <a:endParaRPr lang="en-US" dirty="0"/>
          </a:p>
        </p:txBody>
      </p:sp>
      <p:pic>
        <p:nvPicPr>
          <p:cNvPr id="19" name="Kép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6376" y="188640"/>
            <a:ext cx="1008112" cy="1008112"/>
          </a:xfrm>
          <a:prstGeom prst="rect">
            <a:avLst/>
          </a:prstGeom>
        </p:spPr>
      </p:pic>
      <p:sp>
        <p:nvSpPr>
          <p:cNvPr id="20" name="Ellipszis 19"/>
          <p:cNvSpPr/>
          <p:nvPr/>
        </p:nvSpPr>
        <p:spPr>
          <a:xfrm>
            <a:off x="457299" y="1700808"/>
            <a:ext cx="7992888" cy="4680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1" name="Téglalap 20"/>
          <p:cNvSpPr/>
          <p:nvPr/>
        </p:nvSpPr>
        <p:spPr>
          <a:xfrm>
            <a:off x="2875778" y="1924529"/>
            <a:ext cx="3155929" cy="523220"/>
          </a:xfrm>
          <a:prstGeom prst="rect">
            <a:avLst/>
          </a:prstGeom>
        </p:spPr>
        <p:txBody>
          <a:bodyPr wrap="none">
            <a:spAutoFit/>
          </a:bodyPr>
          <a:lstStyle/>
          <a:p>
            <a:pPr algn="ctr"/>
            <a:r>
              <a:rPr lang="hu-HU" sz="2800" b="1" dirty="0" smtClean="0"/>
              <a:t>Hírközlő </a:t>
            </a:r>
            <a:r>
              <a:rPr lang="hu-HU" sz="2800" b="1" dirty="0"/>
              <a:t>rendszerek</a:t>
            </a:r>
          </a:p>
        </p:txBody>
      </p:sp>
      <p:sp>
        <p:nvSpPr>
          <p:cNvPr id="22" name="Ellipszis 21"/>
          <p:cNvSpPr/>
          <p:nvPr/>
        </p:nvSpPr>
        <p:spPr>
          <a:xfrm>
            <a:off x="4544854" y="4797152"/>
            <a:ext cx="2592288"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Technológiai hálózatok</a:t>
            </a:r>
            <a:endParaRPr lang="hu-HU" sz="2400" b="1" dirty="0">
              <a:solidFill>
                <a:schemeClr val="tx1"/>
              </a:solidFill>
            </a:endParaRPr>
          </a:p>
        </p:txBody>
      </p:sp>
      <p:sp>
        <p:nvSpPr>
          <p:cNvPr id="23" name="Ellipszis 22"/>
          <p:cNvSpPr/>
          <p:nvPr/>
        </p:nvSpPr>
        <p:spPr>
          <a:xfrm>
            <a:off x="4882229" y="2708920"/>
            <a:ext cx="3096344"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Műsorszétosztó hálózatok</a:t>
            </a:r>
            <a:endParaRPr lang="hu-HU" sz="2400" b="1" dirty="0">
              <a:solidFill>
                <a:schemeClr val="tx1"/>
              </a:solidFill>
            </a:endParaRPr>
          </a:p>
        </p:txBody>
      </p:sp>
      <p:sp>
        <p:nvSpPr>
          <p:cNvPr id="24" name="Ellipszis 23"/>
          <p:cNvSpPr/>
          <p:nvPr/>
        </p:nvSpPr>
        <p:spPr>
          <a:xfrm>
            <a:off x="5148064" y="3849194"/>
            <a:ext cx="3096344"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Műsorelosztó hálózatok</a:t>
            </a:r>
            <a:endParaRPr lang="hu-HU" sz="2400" b="1" dirty="0">
              <a:solidFill>
                <a:schemeClr val="tx1"/>
              </a:solidFill>
            </a:endParaRPr>
          </a:p>
        </p:txBody>
      </p:sp>
      <p:sp>
        <p:nvSpPr>
          <p:cNvPr id="25" name="Ellipszis 24"/>
          <p:cNvSpPr/>
          <p:nvPr/>
        </p:nvSpPr>
        <p:spPr>
          <a:xfrm>
            <a:off x="1984473" y="4890929"/>
            <a:ext cx="2721520"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Mobiltelefon hálózatok</a:t>
            </a:r>
            <a:endParaRPr lang="hu-HU" sz="2400" b="1" dirty="0">
              <a:solidFill>
                <a:schemeClr val="tx1"/>
              </a:solidFill>
            </a:endParaRPr>
          </a:p>
        </p:txBody>
      </p:sp>
      <p:sp>
        <p:nvSpPr>
          <p:cNvPr id="26" name="Ellipszis 25"/>
          <p:cNvSpPr/>
          <p:nvPr/>
        </p:nvSpPr>
        <p:spPr>
          <a:xfrm>
            <a:off x="971600" y="4005064"/>
            <a:ext cx="2448272"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Műholdas hálózatok</a:t>
            </a:r>
            <a:endParaRPr lang="hu-HU" sz="2400" b="1" dirty="0">
              <a:solidFill>
                <a:schemeClr val="tx1"/>
              </a:solidFill>
            </a:endParaRPr>
          </a:p>
        </p:txBody>
      </p:sp>
      <p:sp>
        <p:nvSpPr>
          <p:cNvPr id="27" name="Ellipszis 26"/>
          <p:cNvSpPr/>
          <p:nvPr/>
        </p:nvSpPr>
        <p:spPr>
          <a:xfrm>
            <a:off x="2843808" y="3331545"/>
            <a:ext cx="2743419"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Informatikai hálózatok</a:t>
            </a:r>
            <a:endParaRPr lang="hu-HU" sz="2400" b="1" dirty="0">
              <a:solidFill>
                <a:schemeClr val="tx1"/>
              </a:solidFill>
            </a:endParaRPr>
          </a:p>
        </p:txBody>
      </p:sp>
      <p:sp>
        <p:nvSpPr>
          <p:cNvPr id="28" name="Ellipszis 27"/>
          <p:cNvSpPr/>
          <p:nvPr/>
        </p:nvSpPr>
        <p:spPr>
          <a:xfrm>
            <a:off x="740077" y="2861999"/>
            <a:ext cx="2448272" cy="1152128"/>
          </a:xfrm>
          <a:prstGeom prst="ellipse">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hu-HU" sz="2400" b="1" dirty="0" smtClean="0">
                <a:solidFill>
                  <a:schemeClr val="tx1"/>
                </a:solidFill>
              </a:rPr>
              <a:t>Távközlő hálózatok</a:t>
            </a:r>
            <a:endParaRPr lang="hu-HU" sz="2400" b="1" dirty="0">
              <a:solidFill>
                <a:schemeClr val="tx1"/>
              </a:solidFill>
            </a:endParaRPr>
          </a:p>
        </p:txBody>
      </p:sp>
    </p:spTree>
    <p:extLst>
      <p:ext uri="{BB962C8B-B14F-4D97-AF65-F5344CB8AC3E}">
        <p14:creationId xmlns:p14="http://schemas.microsoft.com/office/powerpoint/2010/main" val="2257380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4" name="Tartalom helye 3"/>
          <p:cNvSpPr>
            <a:spLocks noGrp="1"/>
          </p:cNvSpPr>
          <p:nvPr>
            <p:ph sz="quarter" idx="1"/>
          </p:nvPr>
        </p:nvSpPr>
        <p:spPr/>
        <p:txBody>
          <a:bodyPr/>
          <a:lstStyle/>
          <a:p>
            <a:endParaRPr lang="hu-HU"/>
          </a:p>
        </p:txBody>
      </p:sp>
      <p:pic>
        <p:nvPicPr>
          <p:cNvPr id="5"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99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508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
        <p:nvSpPr>
          <p:cNvPr id="4" name="Tartalom helye 3"/>
          <p:cNvSpPr>
            <a:spLocks noGrp="1"/>
          </p:cNvSpPr>
          <p:nvPr>
            <p:ph sz="quarter" idx="1"/>
          </p:nvPr>
        </p:nvSpPr>
        <p:spPr/>
        <p:txBody>
          <a:bodyPr/>
          <a:lstStyle/>
          <a:p>
            <a:endParaRPr lang="hu-HU"/>
          </a:p>
        </p:txBody>
      </p:sp>
      <p:pic>
        <p:nvPicPr>
          <p:cNvPr id="9218" name="Picture 2" descr="http://was-sg.wascdn.net/wp-content/uploads/2014/09/We-Are-Social-20140903-Global-DIGITAL-Sta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517"/>
            <a:ext cx="9144000" cy="685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796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Dia számának helye 2"/>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
        <p:nvSpPr>
          <p:cNvPr id="4" name="Tartalom helye 3"/>
          <p:cNvSpPr>
            <a:spLocks noGrp="1"/>
          </p:cNvSpPr>
          <p:nvPr>
            <p:ph sz="quarter" idx="1"/>
          </p:nvPr>
        </p:nvSpPr>
        <p:spPr/>
        <p:txBody>
          <a:bodyPr/>
          <a:lstStyle/>
          <a:p>
            <a:endParaRPr lang="hu-HU"/>
          </a:p>
        </p:txBody>
      </p:sp>
      <p:pic>
        <p:nvPicPr>
          <p:cNvPr id="87042"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91622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36784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á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á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á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E35A9B8-A14E-4A1D-99A9-D7B2BA1AAE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730</Words>
  <Application>Microsoft Office PowerPoint</Application>
  <PresentationFormat>On-screen Show (4:3)</PresentationFormat>
  <Paragraphs>211</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Corbel</vt:lpstr>
      <vt:lpstr>Tw Cen MT</vt:lpstr>
      <vt:lpstr>Wingdings</vt:lpstr>
      <vt:lpstr>Wingdings 2</vt:lpstr>
      <vt:lpstr>EdStudPres</vt:lpstr>
      <vt:lpstr>PowerPoint Presentation</vt:lpstr>
      <vt:lpstr>Elérhetőségek</vt:lpstr>
      <vt:lpstr>Ajánlott irodalom</vt:lpstr>
      <vt:lpstr>Számonkérés</vt:lpstr>
      <vt:lpstr>Számonkérés</vt:lpstr>
      <vt:lpstr>Hírközlő rendszerek</vt:lpstr>
      <vt:lpstr>PowerPoint Presentation</vt:lpstr>
      <vt:lpstr>PowerPoint Presentation</vt:lpstr>
      <vt:lpstr>PowerPoint Presentation</vt:lpstr>
      <vt:lpstr>PowerPoint Presentation</vt:lpstr>
      <vt:lpstr>PowerPoint Presentation</vt:lpstr>
      <vt:lpstr>A fejlődés legfontosabb fejezetei I.</vt:lpstr>
      <vt:lpstr>A fejlődés legfontosabb fejezetei II.</vt:lpstr>
      <vt:lpstr>A fejlődés képekben</vt:lpstr>
      <vt:lpstr>PowerPoint Presentation</vt:lpstr>
      <vt:lpstr>PowerPoint Presentation</vt:lpstr>
      <vt:lpstr>A Híradástechnika elméleti  alapjainak kialakulása</vt:lpstr>
      <vt:lpstr>Kiemelkedő magyar alkotók  a híradástechnikában</vt:lpstr>
      <vt:lpstr>PowerPoint Presentation</vt:lpstr>
      <vt:lpstr>Témakörök</vt:lpstr>
      <vt:lpstr>Híradástechnika fogalma</vt:lpstr>
      <vt:lpstr>A hírközlés célja, modellje</vt:lpstr>
      <vt:lpstr>A hírközlés célja, modellje</vt:lpstr>
      <vt:lpstr>Mi lehet az üzenet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2013-09-03T19:02:47Z</dcterms:created>
  <dcterms:modified xsi:type="dcterms:W3CDTF">2016-09-30T20:19:04Z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