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25"/>
  </p:notesMasterIdLst>
  <p:handoutMasterIdLst>
    <p:handoutMasterId r:id="rId26"/>
  </p:handoutMasterIdLst>
  <p:sldIdLst>
    <p:sldId id="267" r:id="rId3"/>
    <p:sldId id="304" r:id="rId4"/>
    <p:sldId id="331" r:id="rId5"/>
    <p:sldId id="332" r:id="rId6"/>
    <p:sldId id="306" r:id="rId7"/>
    <p:sldId id="333" r:id="rId8"/>
    <p:sldId id="324" r:id="rId9"/>
    <p:sldId id="325" r:id="rId10"/>
    <p:sldId id="335" r:id="rId11"/>
    <p:sldId id="334" r:id="rId12"/>
    <p:sldId id="330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5" autoAdjust="0"/>
    <p:restoredTop sz="96242" autoAdjust="0"/>
  </p:normalViewPr>
  <p:slideViewPr>
    <p:cSldViewPr>
      <p:cViewPr varScale="1">
        <p:scale>
          <a:sx n="105" d="100"/>
          <a:sy n="105" d="100"/>
        </p:scale>
        <p:origin x="12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02523-2076-4863-9D6F-465F37A390BE}" type="datetimeFigureOut">
              <a:rPr lang="hu-HU" smtClean="0"/>
              <a:pPr/>
              <a:t>2016.10.05.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1A6D8-944F-45FF-A882-4471E4561C7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36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Mintaszöveg szerkesztése 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kommunikációban a jeleknek jut a fő szerep. Beszédjeleket továbbítanak a</a:t>
            </a:r>
          </a:p>
          <a:p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telefonhálózatok rézvezetékein, míg a mobil telefónia digitális üzeneteit a</a:t>
            </a:r>
          </a:p>
          <a:p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rádióhullámok térerőssége vezérelt változása közvetíti. Ugyanakkor szélessávú</a:t>
            </a:r>
          </a:p>
          <a:p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bitfolyamok áramlanak a számítógépek közötti optikai hálózatokon.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9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8889238-ED05-42F1-B857-C835ED3D0863}" type="datetime8">
              <a:rPr lang="en-US" smtClean="0"/>
              <a:pPr algn="ctr"/>
              <a:t>10/5/2016 11:34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õ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2814-EA38-4D20-8373-C2C2AED08FD0}" type="datetime8">
              <a:rPr lang="en-US" smtClean="0">
                <a:solidFill>
                  <a:schemeClr val="tx2"/>
                </a:solidFill>
              </a:rPr>
              <a:pPr/>
              <a:t>10/5/2016 11:34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õ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C5D5C0-D6E4-4B1E-A096-C6B3477FF534}" type="datetime8">
              <a:rPr lang="en-US" smtClean="0">
                <a:solidFill>
                  <a:schemeClr val="tx2"/>
                </a:solidFill>
              </a:rPr>
              <a:pPr/>
              <a:t>10/5/2016 11:34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solidFill>
            <a:schemeClr val="accent2"/>
          </a:solidFill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0005-F778-48FF-B64E-DDE5B7EA2D0F}" type="datetime8">
              <a:rPr lang="en-US" smtClean="0"/>
              <a:pPr/>
              <a:t>10/5/2016 11:34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3174-1B22-4614-8DEA-226F5C0486A7}" type="datetime8">
              <a:rPr lang="en-US" smtClean="0"/>
              <a:pPr/>
              <a:t>10/5/2016 11:34 AM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B7D5470-6716-4317-88A9-63B8B438926F}" type="datetime8">
              <a:rPr lang="en-US" smtClean="0"/>
              <a:pPr/>
              <a:t>10/5/2016 11:34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solidFill>
            <a:schemeClr val="accent2"/>
          </a:solidFill>
        </p:spPr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91F4F9E-AD1E-4990-B135-D577968B4EEF}" type="datetime8">
              <a:rPr lang="en-US" smtClean="0"/>
              <a:pPr/>
              <a:t>10/5/2016 11:34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solidFill>
            <a:schemeClr val="accent2"/>
          </a:solidFill>
        </p:spPr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8F2A-B13F-4EFD-BC52-BBF403B7E90F}" type="datetime8">
              <a:rPr lang="en-US" smtClean="0"/>
              <a:pPr/>
              <a:t>10/5/2016 11:34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7907-AA06-4784-92A2-9DFAF3DE5BE5}" type="datetime8">
              <a:rPr lang="en-US" smtClean="0"/>
              <a:pPr/>
              <a:t>10/5/2016 11:34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C3BE-BAB0-4C3C-8F55-33101DA87B3B}" type="datetime8">
              <a:rPr lang="en-US" smtClean="0"/>
              <a:pPr/>
              <a:t>10/5/2016 11:34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8189E6-0777-48DC-BBEA-57C111510197}" type="datetime8">
              <a:rPr lang="en-US" smtClean="0"/>
              <a:pPr/>
              <a:t>10/5/2016 11:34 AM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Mintacím szerkesztése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Mintaszöveg szerkesztése </a:t>
            </a:r>
            <a:endParaRPr lang="en-US" dirty="0"/>
          </a:p>
          <a:p>
            <a:pPr lvl="1"/>
            <a:r>
              <a:rPr lang="en-US" dirty="0" smtClean="0"/>
              <a:t>Második szint</a:t>
            </a:r>
          </a:p>
          <a:p>
            <a:pPr lvl="2"/>
            <a:r>
              <a:rPr lang="en-US" dirty="0" smtClean="0"/>
              <a:t>Harmadik szint</a:t>
            </a:r>
          </a:p>
          <a:p>
            <a:pPr lvl="3"/>
            <a:r>
              <a:rPr lang="en-US" dirty="0" smtClean="0"/>
              <a:t>ÖTÖDIK SZINT</a:t>
            </a:r>
          </a:p>
          <a:p>
            <a:pPr lvl="4"/>
            <a:r>
              <a:rPr lang="en-US" dirty="0" smtClean="0"/>
              <a:t>Ötödik szint</a:t>
            </a:r>
          </a:p>
          <a:p>
            <a:pPr lvl="5"/>
            <a:r>
              <a:rPr lang="en-US" dirty="0" smtClean="0"/>
              <a:t>Hatodik szint</a:t>
            </a:r>
          </a:p>
          <a:p>
            <a:pPr lvl="6"/>
            <a:r>
              <a:rPr lang="en-US" dirty="0" smtClean="0"/>
              <a:t>Hetedik szint</a:t>
            </a:r>
          </a:p>
          <a:p>
            <a:pPr lvl="7"/>
            <a:r>
              <a:rPr lang="en-US" dirty="0" smtClean="0"/>
              <a:t>Nyolcadik szint</a:t>
            </a:r>
          </a:p>
          <a:p>
            <a:pPr lvl="8"/>
            <a:r>
              <a:rPr lang="en-US" dirty="0" smtClean="0"/>
              <a:t>Kilencedik szint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4F585A9-181F-4730-86AF-B2435AFCB9E7}" type="datetime8">
              <a:rPr lang="en-US" smtClean="0">
                <a:solidFill>
                  <a:schemeClr val="tx2"/>
                </a:solidFill>
              </a:rPr>
              <a:pPr/>
              <a:t>10/5/2016 11:34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  <a:solidFill>
            <a:srgbClr val="FF00FF"/>
          </a:solidFill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4.bin"/><Relationship Id="rId3" Type="http://schemas.openxmlformats.org/officeDocument/2006/relationships/image" Target="../media/image3.pn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6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-36512" y="980728"/>
            <a:ext cx="25219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6622084" y="1196752"/>
            <a:ext cx="25219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 rot="16200000">
            <a:off x="4451548" y="2512740"/>
            <a:ext cx="6477000" cy="1828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4800" cap="all" dirty="0" smtClean="0">
                <a:solidFill>
                  <a:schemeClr val="tx1"/>
                </a:solidFill>
              </a:rPr>
              <a:t>Híradástechnika I.</a:t>
            </a:r>
            <a:r>
              <a:rPr lang="hu-HU" sz="4800" cap="all" dirty="0" smtClean="0"/>
              <a:t/>
            </a:r>
            <a:br>
              <a:rPr lang="hu-HU" sz="4800" cap="all" dirty="0" smtClean="0"/>
            </a:br>
            <a:endParaRPr lang="hu-HU" sz="4800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2906960" y="6158759"/>
            <a:ext cx="6221445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6" y="202288"/>
            <a:ext cx="6650752" cy="5458960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7851205" y="3103974"/>
            <a:ext cx="111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  <a:ea typeface="+mj-ea"/>
                <a:cs typeface="+mj-cs"/>
              </a:rPr>
              <a:t>3</a:t>
            </a:r>
            <a:r>
              <a:rPr lang="hu-HU" sz="3600" b="1" dirty="0" smtClean="0">
                <a:latin typeface="+mj-lt"/>
                <a:ea typeface="+mj-ea"/>
                <a:cs typeface="+mj-cs"/>
              </a:rPr>
              <a:t>.</a:t>
            </a:r>
            <a:endParaRPr lang="hu-HU" sz="3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23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442520" cy="990600"/>
          </a:xfrm>
        </p:spPr>
        <p:txBody>
          <a:bodyPr/>
          <a:lstStyle/>
          <a:p>
            <a:r>
              <a:rPr lang="hu-HU" dirty="0"/>
              <a:t>Színmérés és színkeverés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A képpontok (pixel) tulajdonságai három paraméterrel jellemezhetők:</a:t>
            </a:r>
          </a:p>
          <a:p>
            <a:pPr>
              <a:spcBef>
                <a:spcPts val="1800"/>
              </a:spcBef>
            </a:pP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hu-HU" sz="2400" dirty="0" smtClean="0"/>
              <a:t> koordináták</a:t>
            </a:r>
          </a:p>
          <a:p>
            <a:pPr>
              <a:spcBef>
                <a:spcPts val="1800"/>
              </a:spcBef>
            </a:pP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hu-HU" sz="2400" dirty="0"/>
              <a:t> koordináták</a:t>
            </a:r>
          </a:p>
          <a:p>
            <a:pPr>
              <a:spcBef>
                <a:spcPts val="1800"/>
              </a:spcBef>
            </a:pPr>
            <a:r>
              <a:rPr lang="hu-HU" sz="2400" dirty="0"/>
              <a:t>v</a:t>
            </a:r>
            <a:r>
              <a:rPr lang="hu-HU" sz="2400" dirty="0" smtClean="0"/>
              <a:t>ilágosság (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hu-HU" sz="2400" dirty="0" smtClean="0"/>
              <a:t>), domináns hullámhossz (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hu-HU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hu-HU" sz="2400" dirty="0" smtClean="0"/>
              <a:t>), színtartalom (</a:t>
            </a:r>
            <a:r>
              <a:rPr lang="hu-HU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hu-HU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hu-HU" sz="24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hu-HU" sz="2400" dirty="0"/>
              <a:t>v</a:t>
            </a:r>
            <a:r>
              <a:rPr lang="hu-HU" sz="2400" dirty="0" smtClean="0"/>
              <a:t>ilágosság (</a:t>
            </a:r>
            <a:r>
              <a:rPr lang="hu-H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hu-HU" sz="2400" dirty="0" smtClean="0"/>
              <a:t>) és </a:t>
            </a:r>
            <a:r>
              <a:rPr lang="hu-HU" sz="2400" dirty="0" err="1" smtClean="0"/>
              <a:t>krominancia</a:t>
            </a:r>
            <a:r>
              <a:rPr lang="hu-HU" sz="2400" dirty="0" smtClean="0"/>
              <a:t> (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hu-H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hu-H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hu-HU" sz="2400" dirty="0" smtClean="0"/>
              <a:t>) (analóg TV jel)</a:t>
            </a:r>
            <a:endParaRPr lang="hu-HU" sz="2400" dirty="0"/>
          </a:p>
        </p:txBody>
      </p:sp>
      <p:pic>
        <p:nvPicPr>
          <p:cNvPr id="5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407" y="1684660"/>
            <a:ext cx="8785225" cy="504056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hu-HU" altLang="en-US" sz="2800" b="1" dirty="0" smtClean="0">
                <a:solidFill>
                  <a:srgbClr val="CC0000"/>
                </a:solidFill>
              </a:rPr>
              <a:t>Az emberi szem felbontóképessége és a kínai nagy fal</a:t>
            </a:r>
            <a:endParaRPr lang="en-US" altLang="en-US" sz="2800" b="1" dirty="0" smtClean="0">
              <a:solidFill>
                <a:srgbClr val="CC0000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hu-HU" altLang="en-US" sz="2400" dirty="0" smtClean="0"/>
              <a:t>Közismert állítás, hogy a kínai nagy fal (</a:t>
            </a:r>
            <a:r>
              <a:rPr lang="ja-JP" altLang="en-US" sz="2400" dirty="0" smtClean="0">
                <a:ea typeface="ＭＳ Ｐゴシック" panose="020B0600070205080204" pitchFamily="34" charset="-128"/>
              </a:rPr>
              <a:t>長城</a:t>
            </a:r>
            <a:r>
              <a:rPr lang="hu-HU" altLang="en-US" sz="2400" dirty="0" smtClean="0"/>
              <a:t>) az egyetlen ember alkotta építmény, ami a világűrből is látszik. Az emberi szem felbontóképességéről tanultak alapján döntse el, hogy ez az állítás igaz-e vagy hamis.</a:t>
            </a:r>
            <a:endParaRPr lang="en-US" altLang="en-US" dirty="0" smtClean="0"/>
          </a:p>
          <a:p>
            <a:pPr marL="0" indent="0">
              <a:buNone/>
            </a:pPr>
            <a:r>
              <a:rPr lang="hu-HU" altLang="en-US" sz="2400" dirty="0" smtClean="0"/>
              <a:t>Segítség</a:t>
            </a:r>
            <a:r>
              <a:rPr lang="en-US" altLang="en-US" sz="2400" dirty="0" smtClean="0"/>
              <a:t>: </a:t>
            </a:r>
            <a:r>
              <a:rPr lang="hu-HU" altLang="en-US" sz="2400" dirty="0" smtClean="0"/>
              <a:t>A Föld körül keringő űrhajók átlagos felszíntől mért távolsága kb.</a:t>
            </a:r>
            <a:r>
              <a:rPr lang="en-US" altLang="en-US" sz="2400" dirty="0" smtClean="0">
                <a:cs typeface="Arial" panose="020B0604020202020204" pitchFamily="34" charset="0"/>
              </a:rPr>
              <a:t> 300 km, </a:t>
            </a:r>
            <a:r>
              <a:rPr lang="hu-HU" altLang="en-US" sz="2400" dirty="0" smtClean="0">
                <a:cs typeface="Arial" panose="020B0604020202020204" pitchFamily="34" charset="0"/>
              </a:rPr>
              <a:t>az emberi szem felbontóképessége pedig nagyjából 2 ívperc.  (</a:t>
            </a:r>
            <a:r>
              <a:rPr lang="hu-HU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2’ ≈ 6·10</a:t>
            </a:r>
            <a:r>
              <a:rPr lang="hu-HU" altLang="en-US" sz="2400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-4</a:t>
            </a:r>
            <a:r>
              <a:rPr lang="hu-HU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hu-HU" altLang="en-US" sz="2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rad</a:t>
            </a:r>
            <a:r>
              <a:rPr lang="hu-HU" alt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  <a:endParaRPr lang="hu-HU" altLang="en-US" sz="2400" dirty="0" smtClean="0"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hu-HU" altLang="en-US" sz="2400" dirty="0" smtClean="0"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400" dirty="0" smtClean="0">
              <a:cs typeface="Arial" panose="020B0604020202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/>
          <a:lstStyle/>
          <a:p>
            <a:r>
              <a:rPr lang="hu-HU" dirty="0" smtClean="0"/>
              <a:t>Feladat</a:t>
            </a:r>
            <a:endParaRPr lang="en-US" dirty="0"/>
          </a:p>
        </p:txBody>
      </p:sp>
      <p:pic>
        <p:nvPicPr>
          <p:cNvPr id="4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-161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5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3140968"/>
            <a:ext cx="8153400" cy="990600"/>
          </a:xfrm>
        </p:spPr>
        <p:txBody>
          <a:bodyPr/>
          <a:lstStyle/>
          <a:p>
            <a:pPr algn="ctr"/>
            <a:r>
              <a:rPr lang="hu-HU" b="1" dirty="0" smtClean="0"/>
              <a:t>Jelek</a:t>
            </a:r>
            <a:endParaRPr lang="hu-HU" b="1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Alapfogalmak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u-HU" b="1" dirty="0"/>
              <a:t>A jel fogalma</a:t>
            </a:r>
            <a:r>
              <a:rPr lang="hu-HU" dirty="0"/>
              <a:t>: </a:t>
            </a:r>
            <a:r>
              <a:rPr lang="hu-HU" dirty="0" smtClean="0"/>
              <a:t>Időfüggvény, amely valamely jelenség lefolyásáról, jellemzőiről hordoz információt.</a:t>
            </a:r>
            <a:endParaRPr lang="hu-HU" dirty="0"/>
          </a:p>
          <a:p>
            <a:pPr>
              <a:spcBef>
                <a:spcPts val="1800"/>
              </a:spcBef>
            </a:pPr>
            <a:r>
              <a:rPr lang="hu-HU" dirty="0"/>
              <a:t>A jel </a:t>
            </a:r>
            <a:r>
              <a:rPr lang="hu-HU" dirty="0" smtClean="0"/>
              <a:t>információtartalommal bír</a:t>
            </a:r>
            <a:endParaRPr lang="hu-HU" dirty="0"/>
          </a:p>
          <a:p>
            <a:pPr>
              <a:spcBef>
                <a:spcPts val="1800"/>
              </a:spcBef>
            </a:pPr>
            <a:r>
              <a:rPr lang="hu-HU" dirty="0"/>
              <a:t>Matematikai </a:t>
            </a:r>
            <a:r>
              <a:rPr lang="hu-HU" dirty="0" smtClean="0"/>
              <a:t>függvények</a:t>
            </a:r>
            <a:endParaRPr lang="hu-HU" dirty="0"/>
          </a:p>
          <a:p>
            <a:pPr lvl="1"/>
            <a:r>
              <a:rPr lang="fi-FI" dirty="0"/>
              <a:t>x </a:t>
            </a:r>
            <a:r>
              <a:rPr lang="fi-FI" dirty="0" smtClean="0">
                <a:sym typeface="Symbol"/>
              </a:rPr>
              <a:t></a:t>
            </a:r>
            <a:r>
              <a:rPr lang="fi-FI" dirty="0" smtClean="0"/>
              <a:t> </a:t>
            </a:r>
            <a:r>
              <a:rPr lang="fi-FI" dirty="0"/>
              <a:t>D</a:t>
            </a:r>
            <a:r>
              <a:rPr lang="fi-FI" baseline="-25000" dirty="0"/>
              <a:t>f</a:t>
            </a:r>
            <a:r>
              <a:rPr lang="fi-FI" dirty="0"/>
              <a:t> : </a:t>
            </a:r>
            <a:r>
              <a:rPr lang="hu-HU" dirty="0" smtClean="0"/>
              <a:t>é</a:t>
            </a:r>
            <a:r>
              <a:rPr lang="fi-FI" dirty="0" smtClean="0"/>
              <a:t>rtelmezesi tartom</a:t>
            </a:r>
            <a:r>
              <a:rPr lang="hu-HU" dirty="0" smtClean="0"/>
              <a:t>á</a:t>
            </a:r>
            <a:r>
              <a:rPr lang="fi-FI" dirty="0" smtClean="0"/>
              <a:t>ny</a:t>
            </a:r>
            <a:endParaRPr lang="fi-FI" dirty="0"/>
          </a:p>
          <a:p>
            <a:pPr lvl="1"/>
            <a:r>
              <a:rPr lang="hu-HU" dirty="0"/>
              <a:t>y </a:t>
            </a:r>
            <a:r>
              <a:rPr lang="fi-FI" dirty="0">
                <a:sym typeface="Symbol"/>
              </a:rPr>
              <a:t></a:t>
            </a:r>
            <a:r>
              <a:rPr lang="hu-HU" dirty="0" smtClean="0"/>
              <a:t> </a:t>
            </a:r>
            <a:r>
              <a:rPr lang="hu-HU" dirty="0" err="1"/>
              <a:t>R</a:t>
            </a:r>
            <a:r>
              <a:rPr lang="hu-HU" baseline="-25000" dirty="0" err="1"/>
              <a:t>f</a:t>
            </a:r>
            <a:r>
              <a:rPr lang="hu-HU" dirty="0"/>
              <a:t> : </a:t>
            </a:r>
            <a:r>
              <a:rPr lang="hu-HU" dirty="0" smtClean="0"/>
              <a:t>értékkészlet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2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Jelek osztályozása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62500" lnSpcReduction="20000"/>
          </a:bodyPr>
          <a:lstStyle/>
          <a:p>
            <a:r>
              <a:rPr lang="hu-HU" sz="3800" dirty="0" smtClean="0"/>
              <a:t>Értelmezési tartomány</a:t>
            </a:r>
          </a:p>
          <a:p>
            <a:pPr lvl="1"/>
            <a:r>
              <a:rPr lang="hu-HU" sz="3500" dirty="0" smtClean="0"/>
              <a:t>folytonos </a:t>
            </a:r>
          </a:p>
          <a:p>
            <a:pPr lvl="1"/>
            <a:r>
              <a:rPr lang="hu-HU" sz="3500" dirty="0" smtClean="0"/>
              <a:t>diszkrét (pl. mintavett jel, diszkrét spektrum)</a:t>
            </a:r>
          </a:p>
          <a:p>
            <a:r>
              <a:rPr lang="hu-HU" sz="3800" dirty="0" smtClean="0"/>
              <a:t>Értékkészlet</a:t>
            </a:r>
          </a:p>
          <a:p>
            <a:pPr lvl="1"/>
            <a:r>
              <a:rPr lang="hu-HU" sz="3500" dirty="0" smtClean="0"/>
              <a:t>folytonos </a:t>
            </a:r>
          </a:p>
          <a:p>
            <a:pPr lvl="1"/>
            <a:r>
              <a:rPr lang="hu-HU" sz="3500" dirty="0" smtClean="0"/>
              <a:t>diszkrét (pl. </a:t>
            </a:r>
            <a:r>
              <a:rPr lang="hu-HU" sz="3500" dirty="0" err="1" smtClean="0"/>
              <a:t>kvantált</a:t>
            </a:r>
            <a:r>
              <a:rPr lang="hu-HU" sz="3500" dirty="0" smtClean="0"/>
              <a:t> jel)</a:t>
            </a:r>
          </a:p>
          <a:p>
            <a:pPr lvl="1"/>
            <a:r>
              <a:rPr lang="hu-HU" sz="3500" dirty="0" smtClean="0"/>
              <a:t>valós (pl. feszültség-idő függvény)</a:t>
            </a:r>
          </a:p>
          <a:p>
            <a:pPr lvl="1"/>
            <a:r>
              <a:rPr lang="hu-HU" sz="3500" dirty="0"/>
              <a:t>k</a:t>
            </a:r>
            <a:r>
              <a:rPr lang="hu-HU" sz="3500" dirty="0" smtClean="0"/>
              <a:t>omplex (pl. frekvencia transzfer függvény</a:t>
            </a:r>
            <a:r>
              <a:rPr lang="hu-HU" sz="3300" dirty="0" smtClean="0"/>
              <a:t>) </a:t>
            </a:r>
          </a:p>
          <a:p>
            <a:r>
              <a:rPr lang="hu-HU" sz="3800" dirty="0" smtClean="0"/>
              <a:t>Információ megjelenítési formája szerint</a:t>
            </a:r>
          </a:p>
          <a:p>
            <a:pPr lvl="1"/>
            <a:r>
              <a:rPr lang="hu-HU" sz="3500" dirty="0" smtClean="0"/>
              <a:t>analóg (pl. hangjel)</a:t>
            </a:r>
          </a:p>
          <a:p>
            <a:pPr lvl="1"/>
            <a:r>
              <a:rPr lang="hu-HU" sz="3500" dirty="0" smtClean="0"/>
              <a:t>digitális (pl. adatfolyam)</a:t>
            </a:r>
          </a:p>
          <a:p>
            <a:r>
              <a:rPr lang="hu-HU" sz="3800" dirty="0" smtClean="0"/>
              <a:t>Determináltság</a:t>
            </a:r>
          </a:p>
          <a:p>
            <a:pPr lvl="1"/>
            <a:r>
              <a:rPr lang="hu-HU" sz="3500" dirty="0" smtClean="0"/>
              <a:t>determinisztikus (pl. szinusz hullám) </a:t>
            </a:r>
          </a:p>
          <a:p>
            <a:pPr lvl="1"/>
            <a:r>
              <a:rPr lang="hu-HU" sz="3500" dirty="0" smtClean="0"/>
              <a:t>sztochasztikus (véletlen)  (pl. beszéd jel)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Jelek osztályozása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19" y="1556792"/>
            <a:ext cx="5801193" cy="52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2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>
            <a:normAutofit/>
          </a:bodyPr>
          <a:lstStyle/>
          <a:p>
            <a:r>
              <a:rPr lang="hu-HU" dirty="0"/>
              <a:t>Az információ megjelenési formája</a:t>
            </a:r>
            <a:endParaRPr lang="en-US" spc="-5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4896544" cy="283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 smtClean="0"/>
              <a:t>Analóg jel:</a:t>
            </a:r>
            <a:r>
              <a:rPr lang="hu-HU" sz="2400" dirty="0" smtClean="0"/>
              <a:t> Olyan folytonos jel, melynek valamilyen időfüggő jellemzője valamely másik időfüggő jelenséget ír le. (Pl. egy analóg </a:t>
            </a:r>
            <a:r>
              <a:rPr lang="hu-HU" sz="2400" dirty="0" err="1" smtClean="0"/>
              <a:t>audio</a:t>
            </a:r>
            <a:r>
              <a:rPr lang="hu-HU" sz="2400" dirty="0" smtClean="0"/>
              <a:t> jelnél a feszültség a hanghullámok nyomásával arányosan változik.)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88" y="145603"/>
            <a:ext cx="1008112" cy="100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832" y="1700808"/>
            <a:ext cx="4104456" cy="2485120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323528" y="4437112"/>
            <a:ext cx="4392488" cy="22022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D8047"/>
              </a:buClr>
              <a:buFont typeface="Wingdings"/>
              <a:buNone/>
            </a:pPr>
            <a:r>
              <a:rPr lang="hu-HU" sz="2400" b="1" dirty="0" smtClean="0">
                <a:solidFill>
                  <a:prstClr val="black"/>
                </a:solidFill>
              </a:rPr>
              <a:t>Digitális jel:</a:t>
            </a:r>
            <a:r>
              <a:rPr lang="hu-HU" sz="2400" dirty="0" smtClean="0">
                <a:solidFill>
                  <a:prstClr val="black"/>
                </a:solidFill>
              </a:rPr>
              <a:t> Olyan jel, mely egy időben diszkrét, véges jelkészletű üzenet leképzéseként áll elő. (Pl. Egy bitfolyam vagy egy minta-vételezett és </a:t>
            </a:r>
            <a:r>
              <a:rPr lang="hu-HU" sz="2400" dirty="0" err="1" smtClean="0">
                <a:solidFill>
                  <a:prstClr val="black"/>
                </a:solidFill>
              </a:rPr>
              <a:t>digtalizált</a:t>
            </a:r>
            <a:r>
              <a:rPr lang="hu-HU" sz="2400" dirty="0" smtClean="0">
                <a:solidFill>
                  <a:prstClr val="black"/>
                </a:solidFill>
              </a:rPr>
              <a:t> </a:t>
            </a:r>
            <a:r>
              <a:rPr lang="hu-HU" sz="2400" dirty="0" err="1" smtClean="0">
                <a:solidFill>
                  <a:prstClr val="black"/>
                </a:solidFill>
              </a:rPr>
              <a:t>anlóg</a:t>
            </a:r>
            <a:r>
              <a:rPr lang="hu-HU" sz="2400" dirty="0" smtClean="0">
                <a:solidFill>
                  <a:prstClr val="black"/>
                </a:solidFill>
              </a:rPr>
              <a:t> jel.</a:t>
            </a:r>
            <a:r>
              <a:rPr lang="hu-HU" sz="2400" dirty="0" smtClean="0"/>
              <a:t>)</a:t>
            </a:r>
            <a:endParaRPr lang="hu-HU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4972026"/>
            <a:ext cx="4449892" cy="90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 smtClean="0"/>
              <a:t>Determinisztikus jel</a:t>
            </a:r>
            <a:endParaRPr lang="hu-HU" sz="40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12648" y="1897063"/>
            <a:ext cx="8153400" cy="4495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2800" b="1" dirty="0" smtClean="0"/>
              <a:t>A jel determinisztikus,</a:t>
            </a:r>
            <a:r>
              <a:rPr lang="hu-HU" sz="2800" dirty="0" smtClean="0"/>
              <a:t> ha matematikai formalizmussal leírható és midig egyértelműen reprodukálható. </a:t>
            </a:r>
            <a:endParaRPr lang="hu-HU" sz="20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/>
          </p:nvPr>
        </p:nvGraphicFramePr>
        <p:xfrm>
          <a:off x="6270980" y="4509120"/>
          <a:ext cx="2508122" cy="43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4" imgW="1244520" imgH="215640" progId="Equation.3">
                  <p:embed/>
                </p:oleObj>
              </mc:Choice>
              <mc:Fallback>
                <p:oleObj name="Equation" r:id="rId4" imgW="1244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980" y="4509120"/>
                        <a:ext cx="2508122" cy="43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" name="Group 168"/>
          <p:cNvGrpSpPr>
            <a:grpSpLocks noChangeAspect="1"/>
          </p:cNvGrpSpPr>
          <p:nvPr/>
        </p:nvGrpSpPr>
        <p:grpSpPr bwMode="auto">
          <a:xfrm>
            <a:off x="30163" y="3263900"/>
            <a:ext cx="6599237" cy="3128963"/>
            <a:chOff x="19" y="2056"/>
            <a:chExt cx="4157" cy="1971"/>
          </a:xfrm>
        </p:grpSpPr>
        <p:sp>
          <p:nvSpPr>
            <p:cNvPr id="105" name="AutoShape 167"/>
            <p:cNvSpPr>
              <a:spLocks noChangeAspect="1" noChangeArrowheads="1" noTextEdit="1"/>
            </p:cNvSpPr>
            <p:nvPr/>
          </p:nvSpPr>
          <p:spPr bwMode="auto">
            <a:xfrm>
              <a:off x="19" y="2056"/>
              <a:ext cx="4157" cy="1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69"/>
            <p:cNvSpPr>
              <a:spLocks noChangeArrowheads="1"/>
            </p:cNvSpPr>
            <p:nvPr/>
          </p:nvSpPr>
          <p:spPr bwMode="auto">
            <a:xfrm>
              <a:off x="561" y="2206"/>
              <a:ext cx="3222" cy="16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70"/>
            <p:cNvSpPr>
              <a:spLocks noChangeArrowheads="1"/>
            </p:cNvSpPr>
            <p:nvPr/>
          </p:nvSpPr>
          <p:spPr bwMode="auto">
            <a:xfrm>
              <a:off x="561" y="2206"/>
              <a:ext cx="3222" cy="160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561" y="2206"/>
              <a:ext cx="0" cy="160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880" y="2206"/>
              <a:ext cx="0" cy="160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1199" y="2206"/>
              <a:ext cx="0" cy="160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1526" y="2206"/>
              <a:ext cx="0" cy="160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1845" y="2206"/>
              <a:ext cx="0" cy="160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2172" y="2206"/>
              <a:ext cx="0" cy="160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2491" y="2206"/>
              <a:ext cx="0" cy="160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2810" y="2206"/>
              <a:ext cx="0" cy="160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79"/>
            <p:cNvSpPr>
              <a:spLocks/>
            </p:cNvSpPr>
            <p:nvPr/>
          </p:nvSpPr>
          <p:spPr bwMode="auto">
            <a:xfrm>
              <a:off x="3137" y="2206"/>
              <a:ext cx="0" cy="160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80"/>
            <p:cNvSpPr>
              <a:spLocks/>
            </p:cNvSpPr>
            <p:nvPr/>
          </p:nvSpPr>
          <p:spPr bwMode="auto">
            <a:xfrm>
              <a:off x="3456" y="2206"/>
              <a:ext cx="0" cy="160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81"/>
            <p:cNvSpPr>
              <a:spLocks/>
            </p:cNvSpPr>
            <p:nvPr/>
          </p:nvSpPr>
          <p:spPr bwMode="auto">
            <a:xfrm>
              <a:off x="3783" y="2206"/>
              <a:ext cx="0" cy="1605"/>
            </a:xfrm>
            <a:custGeom>
              <a:avLst/>
              <a:gdLst>
                <a:gd name="T0" fmla="*/ 342 h 342"/>
                <a:gd name="T1" fmla="*/ 0 h 342"/>
                <a:gd name="T2" fmla="*/ 0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2">
                  <a:moveTo>
                    <a:pt x="0" y="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82"/>
            <p:cNvSpPr>
              <a:spLocks/>
            </p:cNvSpPr>
            <p:nvPr/>
          </p:nvSpPr>
          <p:spPr bwMode="auto">
            <a:xfrm>
              <a:off x="561" y="3811"/>
              <a:ext cx="3222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83"/>
            <p:cNvSpPr>
              <a:spLocks/>
            </p:cNvSpPr>
            <p:nvPr/>
          </p:nvSpPr>
          <p:spPr bwMode="auto">
            <a:xfrm>
              <a:off x="561" y="3544"/>
              <a:ext cx="3222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84"/>
            <p:cNvSpPr>
              <a:spLocks/>
            </p:cNvSpPr>
            <p:nvPr/>
          </p:nvSpPr>
          <p:spPr bwMode="auto">
            <a:xfrm>
              <a:off x="561" y="3276"/>
              <a:ext cx="3222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85"/>
            <p:cNvSpPr>
              <a:spLocks/>
            </p:cNvSpPr>
            <p:nvPr/>
          </p:nvSpPr>
          <p:spPr bwMode="auto">
            <a:xfrm>
              <a:off x="561" y="3009"/>
              <a:ext cx="3222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86"/>
            <p:cNvSpPr>
              <a:spLocks/>
            </p:cNvSpPr>
            <p:nvPr/>
          </p:nvSpPr>
          <p:spPr bwMode="auto">
            <a:xfrm>
              <a:off x="561" y="2741"/>
              <a:ext cx="3222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87"/>
            <p:cNvSpPr>
              <a:spLocks/>
            </p:cNvSpPr>
            <p:nvPr/>
          </p:nvSpPr>
          <p:spPr bwMode="auto">
            <a:xfrm>
              <a:off x="561" y="2474"/>
              <a:ext cx="3222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88"/>
            <p:cNvSpPr>
              <a:spLocks/>
            </p:cNvSpPr>
            <p:nvPr/>
          </p:nvSpPr>
          <p:spPr bwMode="auto">
            <a:xfrm>
              <a:off x="561" y="2206"/>
              <a:ext cx="3222" cy="0"/>
            </a:xfrm>
            <a:custGeom>
              <a:avLst/>
              <a:gdLst>
                <a:gd name="T0" fmla="*/ 0 w 434"/>
                <a:gd name="T1" fmla="*/ 434 w 434"/>
                <a:gd name="T2" fmla="*/ 434 w 4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34">
                  <a:moveTo>
                    <a:pt x="0" y="0"/>
                  </a:moveTo>
                  <a:lnTo>
                    <a:pt x="434" y="0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89"/>
            <p:cNvSpPr>
              <a:spLocks noChangeShapeType="1"/>
            </p:cNvSpPr>
            <p:nvPr/>
          </p:nvSpPr>
          <p:spPr bwMode="auto">
            <a:xfrm>
              <a:off x="561" y="2206"/>
              <a:ext cx="32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90"/>
            <p:cNvSpPr>
              <a:spLocks noChangeShapeType="1"/>
            </p:cNvSpPr>
            <p:nvPr/>
          </p:nvSpPr>
          <p:spPr bwMode="auto">
            <a:xfrm>
              <a:off x="561" y="3811"/>
              <a:ext cx="32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91"/>
            <p:cNvSpPr>
              <a:spLocks noChangeShapeType="1"/>
            </p:cNvSpPr>
            <p:nvPr/>
          </p:nvSpPr>
          <p:spPr bwMode="auto">
            <a:xfrm flipV="1">
              <a:off x="3783" y="2206"/>
              <a:ext cx="0" cy="16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92"/>
            <p:cNvSpPr>
              <a:spLocks noChangeShapeType="1"/>
            </p:cNvSpPr>
            <p:nvPr/>
          </p:nvSpPr>
          <p:spPr bwMode="auto">
            <a:xfrm flipV="1">
              <a:off x="561" y="2206"/>
              <a:ext cx="0" cy="16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93"/>
            <p:cNvSpPr>
              <a:spLocks noChangeShapeType="1"/>
            </p:cNvSpPr>
            <p:nvPr/>
          </p:nvSpPr>
          <p:spPr bwMode="auto">
            <a:xfrm>
              <a:off x="561" y="3811"/>
              <a:ext cx="32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94"/>
            <p:cNvSpPr>
              <a:spLocks noChangeShapeType="1"/>
            </p:cNvSpPr>
            <p:nvPr/>
          </p:nvSpPr>
          <p:spPr bwMode="auto">
            <a:xfrm flipV="1">
              <a:off x="561" y="2206"/>
              <a:ext cx="0" cy="16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95"/>
            <p:cNvSpPr>
              <a:spLocks noChangeShapeType="1"/>
            </p:cNvSpPr>
            <p:nvPr/>
          </p:nvSpPr>
          <p:spPr bwMode="auto">
            <a:xfrm flipV="1">
              <a:off x="561" y="3788"/>
              <a:ext cx="0" cy="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96"/>
            <p:cNvSpPr>
              <a:spLocks noChangeShapeType="1"/>
            </p:cNvSpPr>
            <p:nvPr/>
          </p:nvSpPr>
          <p:spPr bwMode="auto">
            <a:xfrm>
              <a:off x="561" y="2206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97"/>
            <p:cNvSpPr>
              <a:spLocks noChangeArrowheads="1"/>
            </p:cNvSpPr>
            <p:nvPr/>
          </p:nvSpPr>
          <p:spPr bwMode="auto">
            <a:xfrm>
              <a:off x="479" y="3825"/>
              <a:ext cx="193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-10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Line 198"/>
            <p:cNvSpPr>
              <a:spLocks noChangeShapeType="1"/>
            </p:cNvSpPr>
            <p:nvPr/>
          </p:nvSpPr>
          <p:spPr bwMode="auto">
            <a:xfrm flipV="1">
              <a:off x="880" y="3788"/>
              <a:ext cx="0" cy="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99"/>
            <p:cNvSpPr>
              <a:spLocks noChangeShapeType="1"/>
            </p:cNvSpPr>
            <p:nvPr/>
          </p:nvSpPr>
          <p:spPr bwMode="auto">
            <a:xfrm>
              <a:off x="880" y="2206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200"/>
            <p:cNvSpPr>
              <a:spLocks noChangeArrowheads="1"/>
            </p:cNvSpPr>
            <p:nvPr/>
          </p:nvSpPr>
          <p:spPr bwMode="auto">
            <a:xfrm>
              <a:off x="828" y="3825"/>
              <a:ext cx="14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-8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Line 201"/>
            <p:cNvSpPr>
              <a:spLocks noChangeShapeType="1"/>
            </p:cNvSpPr>
            <p:nvPr/>
          </p:nvSpPr>
          <p:spPr bwMode="auto">
            <a:xfrm flipV="1">
              <a:off x="1199" y="3788"/>
              <a:ext cx="0" cy="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02"/>
            <p:cNvSpPr>
              <a:spLocks noChangeShapeType="1"/>
            </p:cNvSpPr>
            <p:nvPr/>
          </p:nvSpPr>
          <p:spPr bwMode="auto">
            <a:xfrm>
              <a:off x="1199" y="2206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203"/>
            <p:cNvSpPr>
              <a:spLocks noChangeArrowheads="1"/>
            </p:cNvSpPr>
            <p:nvPr/>
          </p:nvSpPr>
          <p:spPr bwMode="auto">
            <a:xfrm>
              <a:off x="1147" y="3825"/>
              <a:ext cx="14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-6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Line 204"/>
            <p:cNvSpPr>
              <a:spLocks noChangeShapeType="1"/>
            </p:cNvSpPr>
            <p:nvPr/>
          </p:nvSpPr>
          <p:spPr bwMode="auto">
            <a:xfrm flipV="1">
              <a:off x="1526" y="3788"/>
              <a:ext cx="0" cy="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05"/>
            <p:cNvSpPr>
              <a:spLocks noChangeShapeType="1"/>
            </p:cNvSpPr>
            <p:nvPr/>
          </p:nvSpPr>
          <p:spPr bwMode="auto">
            <a:xfrm>
              <a:off x="1526" y="2206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206"/>
            <p:cNvSpPr>
              <a:spLocks noChangeArrowheads="1"/>
            </p:cNvSpPr>
            <p:nvPr/>
          </p:nvSpPr>
          <p:spPr bwMode="auto">
            <a:xfrm>
              <a:off x="1474" y="3825"/>
              <a:ext cx="14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-4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Line 207"/>
            <p:cNvSpPr>
              <a:spLocks noChangeShapeType="1"/>
            </p:cNvSpPr>
            <p:nvPr/>
          </p:nvSpPr>
          <p:spPr bwMode="auto">
            <a:xfrm flipV="1">
              <a:off x="1845" y="3788"/>
              <a:ext cx="0" cy="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08"/>
            <p:cNvSpPr>
              <a:spLocks noChangeShapeType="1"/>
            </p:cNvSpPr>
            <p:nvPr/>
          </p:nvSpPr>
          <p:spPr bwMode="auto">
            <a:xfrm>
              <a:off x="1845" y="2206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209"/>
            <p:cNvSpPr>
              <a:spLocks noChangeArrowheads="1"/>
            </p:cNvSpPr>
            <p:nvPr/>
          </p:nvSpPr>
          <p:spPr bwMode="auto">
            <a:xfrm>
              <a:off x="1793" y="3825"/>
              <a:ext cx="14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-2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Line 210"/>
            <p:cNvSpPr>
              <a:spLocks noChangeShapeType="1"/>
            </p:cNvSpPr>
            <p:nvPr/>
          </p:nvSpPr>
          <p:spPr bwMode="auto">
            <a:xfrm flipV="1">
              <a:off x="2172" y="3788"/>
              <a:ext cx="0" cy="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211"/>
            <p:cNvSpPr>
              <a:spLocks noChangeShapeType="1"/>
            </p:cNvSpPr>
            <p:nvPr/>
          </p:nvSpPr>
          <p:spPr bwMode="auto">
            <a:xfrm>
              <a:off x="2172" y="2206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212"/>
            <p:cNvSpPr>
              <a:spLocks noChangeArrowheads="1"/>
            </p:cNvSpPr>
            <p:nvPr/>
          </p:nvSpPr>
          <p:spPr bwMode="auto">
            <a:xfrm>
              <a:off x="2149" y="3825"/>
              <a:ext cx="104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Line 213"/>
            <p:cNvSpPr>
              <a:spLocks noChangeShapeType="1"/>
            </p:cNvSpPr>
            <p:nvPr/>
          </p:nvSpPr>
          <p:spPr bwMode="auto">
            <a:xfrm flipV="1">
              <a:off x="2491" y="3788"/>
              <a:ext cx="0" cy="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214"/>
            <p:cNvSpPr>
              <a:spLocks noChangeShapeType="1"/>
            </p:cNvSpPr>
            <p:nvPr/>
          </p:nvSpPr>
          <p:spPr bwMode="auto">
            <a:xfrm>
              <a:off x="2491" y="2206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215"/>
            <p:cNvSpPr>
              <a:spLocks noChangeArrowheads="1"/>
            </p:cNvSpPr>
            <p:nvPr/>
          </p:nvSpPr>
          <p:spPr bwMode="auto">
            <a:xfrm>
              <a:off x="2469" y="3825"/>
              <a:ext cx="104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Line 216"/>
            <p:cNvSpPr>
              <a:spLocks noChangeShapeType="1"/>
            </p:cNvSpPr>
            <p:nvPr/>
          </p:nvSpPr>
          <p:spPr bwMode="auto">
            <a:xfrm flipV="1">
              <a:off x="2810" y="3788"/>
              <a:ext cx="0" cy="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217"/>
            <p:cNvSpPr>
              <a:spLocks noChangeShapeType="1"/>
            </p:cNvSpPr>
            <p:nvPr/>
          </p:nvSpPr>
          <p:spPr bwMode="auto">
            <a:xfrm>
              <a:off x="2810" y="2206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218"/>
            <p:cNvSpPr>
              <a:spLocks noChangeArrowheads="1"/>
            </p:cNvSpPr>
            <p:nvPr/>
          </p:nvSpPr>
          <p:spPr bwMode="auto">
            <a:xfrm>
              <a:off x="2788" y="3825"/>
              <a:ext cx="104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Line 219"/>
            <p:cNvSpPr>
              <a:spLocks noChangeShapeType="1"/>
            </p:cNvSpPr>
            <p:nvPr/>
          </p:nvSpPr>
          <p:spPr bwMode="auto">
            <a:xfrm flipV="1">
              <a:off x="3137" y="3788"/>
              <a:ext cx="0" cy="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220"/>
            <p:cNvSpPr>
              <a:spLocks noChangeShapeType="1"/>
            </p:cNvSpPr>
            <p:nvPr/>
          </p:nvSpPr>
          <p:spPr bwMode="auto">
            <a:xfrm>
              <a:off x="3137" y="2206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221"/>
            <p:cNvSpPr>
              <a:spLocks noChangeArrowheads="1"/>
            </p:cNvSpPr>
            <p:nvPr/>
          </p:nvSpPr>
          <p:spPr bwMode="auto">
            <a:xfrm>
              <a:off x="3115" y="3825"/>
              <a:ext cx="104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Line 222"/>
            <p:cNvSpPr>
              <a:spLocks noChangeShapeType="1"/>
            </p:cNvSpPr>
            <p:nvPr/>
          </p:nvSpPr>
          <p:spPr bwMode="auto">
            <a:xfrm flipV="1">
              <a:off x="3456" y="3788"/>
              <a:ext cx="0" cy="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223"/>
            <p:cNvSpPr>
              <a:spLocks noChangeShapeType="1"/>
            </p:cNvSpPr>
            <p:nvPr/>
          </p:nvSpPr>
          <p:spPr bwMode="auto">
            <a:xfrm>
              <a:off x="3456" y="2206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224"/>
            <p:cNvSpPr>
              <a:spLocks noChangeArrowheads="1"/>
            </p:cNvSpPr>
            <p:nvPr/>
          </p:nvSpPr>
          <p:spPr bwMode="auto">
            <a:xfrm>
              <a:off x="3434" y="3825"/>
              <a:ext cx="104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Line 225"/>
            <p:cNvSpPr>
              <a:spLocks noChangeShapeType="1"/>
            </p:cNvSpPr>
            <p:nvPr/>
          </p:nvSpPr>
          <p:spPr bwMode="auto">
            <a:xfrm flipV="1">
              <a:off x="3783" y="3788"/>
              <a:ext cx="0" cy="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226"/>
            <p:cNvSpPr>
              <a:spLocks noChangeShapeType="1"/>
            </p:cNvSpPr>
            <p:nvPr/>
          </p:nvSpPr>
          <p:spPr bwMode="auto">
            <a:xfrm>
              <a:off x="3783" y="2206"/>
              <a:ext cx="0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227"/>
            <p:cNvSpPr>
              <a:spLocks noChangeArrowheads="1"/>
            </p:cNvSpPr>
            <p:nvPr/>
          </p:nvSpPr>
          <p:spPr bwMode="auto">
            <a:xfrm>
              <a:off x="3731" y="3825"/>
              <a:ext cx="163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Line 228"/>
            <p:cNvSpPr>
              <a:spLocks noChangeShapeType="1"/>
            </p:cNvSpPr>
            <p:nvPr/>
          </p:nvSpPr>
          <p:spPr bwMode="auto">
            <a:xfrm>
              <a:off x="561" y="3811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229"/>
            <p:cNvSpPr>
              <a:spLocks noChangeShapeType="1"/>
            </p:cNvSpPr>
            <p:nvPr/>
          </p:nvSpPr>
          <p:spPr bwMode="auto">
            <a:xfrm flipH="1">
              <a:off x="3745" y="3811"/>
              <a:ext cx="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230"/>
            <p:cNvSpPr>
              <a:spLocks noChangeArrowheads="1"/>
            </p:cNvSpPr>
            <p:nvPr/>
          </p:nvSpPr>
          <p:spPr bwMode="auto">
            <a:xfrm>
              <a:off x="450" y="3774"/>
              <a:ext cx="14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-3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Line 231"/>
            <p:cNvSpPr>
              <a:spLocks noChangeShapeType="1"/>
            </p:cNvSpPr>
            <p:nvPr/>
          </p:nvSpPr>
          <p:spPr bwMode="auto">
            <a:xfrm>
              <a:off x="561" y="3544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232"/>
            <p:cNvSpPr>
              <a:spLocks noChangeShapeType="1"/>
            </p:cNvSpPr>
            <p:nvPr/>
          </p:nvSpPr>
          <p:spPr bwMode="auto">
            <a:xfrm flipH="1">
              <a:off x="3745" y="3544"/>
              <a:ext cx="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233"/>
            <p:cNvSpPr>
              <a:spLocks noChangeArrowheads="1"/>
            </p:cNvSpPr>
            <p:nvPr/>
          </p:nvSpPr>
          <p:spPr bwMode="auto">
            <a:xfrm>
              <a:off x="450" y="3506"/>
              <a:ext cx="14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-2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Line 234"/>
            <p:cNvSpPr>
              <a:spLocks noChangeShapeType="1"/>
            </p:cNvSpPr>
            <p:nvPr/>
          </p:nvSpPr>
          <p:spPr bwMode="auto">
            <a:xfrm>
              <a:off x="561" y="3276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35"/>
            <p:cNvSpPr>
              <a:spLocks noChangeShapeType="1"/>
            </p:cNvSpPr>
            <p:nvPr/>
          </p:nvSpPr>
          <p:spPr bwMode="auto">
            <a:xfrm flipH="1">
              <a:off x="3745" y="3276"/>
              <a:ext cx="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236"/>
            <p:cNvSpPr>
              <a:spLocks noChangeArrowheads="1"/>
            </p:cNvSpPr>
            <p:nvPr/>
          </p:nvSpPr>
          <p:spPr bwMode="auto">
            <a:xfrm>
              <a:off x="450" y="3239"/>
              <a:ext cx="14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-1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Line 237"/>
            <p:cNvSpPr>
              <a:spLocks noChangeShapeType="1"/>
            </p:cNvSpPr>
            <p:nvPr/>
          </p:nvSpPr>
          <p:spPr bwMode="auto">
            <a:xfrm>
              <a:off x="561" y="3009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238"/>
            <p:cNvSpPr>
              <a:spLocks noChangeShapeType="1"/>
            </p:cNvSpPr>
            <p:nvPr/>
          </p:nvSpPr>
          <p:spPr bwMode="auto">
            <a:xfrm flipH="1">
              <a:off x="3745" y="3009"/>
              <a:ext cx="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239"/>
            <p:cNvSpPr>
              <a:spLocks noChangeArrowheads="1"/>
            </p:cNvSpPr>
            <p:nvPr/>
          </p:nvSpPr>
          <p:spPr bwMode="auto">
            <a:xfrm>
              <a:off x="479" y="2971"/>
              <a:ext cx="104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7" name="Line 240"/>
            <p:cNvSpPr>
              <a:spLocks noChangeShapeType="1"/>
            </p:cNvSpPr>
            <p:nvPr/>
          </p:nvSpPr>
          <p:spPr bwMode="auto">
            <a:xfrm>
              <a:off x="561" y="2741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241"/>
            <p:cNvSpPr>
              <a:spLocks noChangeShapeType="1"/>
            </p:cNvSpPr>
            <p:nvPr/>
          </p:nvSpPr>
          <p:spPr bwMode="auto">
            <a:xfrm flipH="1">
              <a:off x="3745" y="2741"/>
              <a:ext cx="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242"/>
            <p:cNvSpPr>
              <a:spLocks noChangeArrowheads="1"/>
            </p:cNvSpPr>
            <p:nvPr/>
          </p:nvSpPr>
          <p:spPr bwMode="auto">
            <a:xfrm>
              <a:off x="479" y="2704"/>
              <a:ext cx="104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Line 243"/>
            <p:cNvSpPr>
              <a:spLocks noChangeShapeType="1"/>
            </p:cNvSpPr>
            <p:nvPr/>
          </p:nvSpPr>
          <p:spPr bwMode="auto">
            <a:xfrm>
              <a:off x="561" y="2474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244"/>
            <p:cNvSpPr>
              <a:spLocks noChangeShapeType="1"/>
            </p:cNvSpPr>
            <p:nvPr/>
          </p:nvSpPr>
          <p:spPr bwMode="auto">
            <a:xfrm flipH="1">
              <a:off x="3745" y="2474"/>
              <a:ext cx="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245"/>
            <p:cNvSpPr>
              <a:spLocks noChangeArrowheads="1"/>
            </p:cNvSpPr>
            <p:nvPr/>
          </p:nvSpPr>
          <p:spPr bwMode="auto">
            <a:xfrm>
              <a:off x="479" y="2436"/>
              <a:ext cx="104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Line 246"/>
            <p:cNvSpPr>
              <a:spLocks noChangeShapeType="1"/>
            </p:cNvSpPr>
            <p:nvPr/>
          </p:nvSpPr>
          <p:spPr bwMode="auto">
            <a:xfrm>
              <a:off x="561" y="2206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247"/>
            <p:cNvSpPr>
              <a:spLocks noChangeShapeType="1"/>
            </p:cNvSpPr>
            <p:nvPr/>
          </p:nvSpPr>
          <p:spPr bwMode="auto">
            <a:xfrm flipH="1">
              <a:off x="3745" y="2206"/>
              <a:ext cx="3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248"/>
            <p:cNvSpPr>
              <a:spLocks noChangeArrowheads="1"/>
            </p:cNvSpPr>
            <p:nvPr/>
          </p:nvSpPr>
          <p:spPr bwMode="auto">
            <a:xfrm>
              <a:off x="479" y="2169"/>
              <a:ext cx="104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Line 249"/>
            <p:cNvSpPr>
              <a:spLocks noChangeShapeType="1"/>
            </p:cNvSpPr>
            <p:nvPr/>
          </p:nvSpPr>
          <p:spPr bwMode="auto">
            <a:xfrm>
              <a:off x="561" y="2206"/>
              <a:ext cx="32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250"/>
            <p:cNvSpPr>
              <a:spLocks noChangeShapeType="1"/>
            </p:cNvSpPr>
            <p:nvPr/>
          </p:nvSpPr>
          <p:spPr bwMode="auto">
            <a:xfrm>
              <a:off x="561" y="3811"/>
              <a:ext cx="322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251"/>
            <p:cNvSpPr>
              <a:spLocks noChangeShapeType="1"/>
            </p:cNvSpPr>
            <p:nvPr/>
          </p:nvSpPr>
          <p:spPr bwMode="auto">
            <a:xfrm flipV="1">
              <a:off x="3783" y="2206"/>
              <a:ext cx="0" cy="16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252"/>
            <p:cNvSpPr>
              <a:spLocks noChangeShapeType="1"/>
            </p:cNvSpPr>
            <p:nvPr/>
          </p:nvSpPr>
          <p:spPr bwMode="auto">
            <a:xfrm flipV="1">
              <a:off x="561" y="2206"/>
              <a:ext cx="0" cy="16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53"/>
            <p:cNvSpPr>
              <a:spLocks/>
            </p:cNvSpPr>
            <p:nvPr/>
          </p:nvSpPr>
          <p:spPr bwMode="auto">
            <a:xfrm>
              <a:off x="561" y="2675"/>
              <a:ext cx="527" cy="1075"/>
            </a:xfrm>
            <a:custGeom>
              <a:avLst/>
              <a:gdLst>
                <a:gd name="T0" fmla="*/ 7 w 527"/>
                <a:gd name="T1" fmla="*/ 61 h 1075"/>
                <a:gd name="T2" fmla="*/ 15 w 527"/>
                <a:gd name="T3" fmla="*/ 165 h 1075"/>
                <a:gd name="T4" fmla="*/ 30 w 527"/>
                <a:gd name="T5" fmla="*/ 240 h 1075"/>
                <a:gd name="T6" fmla="*/ 37 w 527"/>
                <a:gd name="T7" fmla="*/ 334 h 1075"/>
                <a:gd name="T8" fmla="*/ 52 w 527"/>
                <a:gd name="T9" fmla="*/ 399 h 1075"/>
                <a:gd name="T10" fmla="*/ 59 w 527"/>
                <a:gd name="T11" fmla="*/ 479 h 1075"/>
                <a:gd name="T12" fmla="*/ 74 w 527"/>
                <a:gd name="T13" fmla="*/ 531 h 1075"/>
                <a:gd name="T14" fmla="*/ 82 w 527"/>
                <a:gd name="T15" fmla="*/ 582 h 1075"/>
                <a:gd name="T16" fmla="*/ 96 w 527"/>
                <a:gd name="T17" fmla="*/ 611 h 1075"/>
                <a:gd name="T18" fmla="*/ 104 w 527"/>
                <a:gd name="T19" fmla="*/ 643 h 1075"/>
                <a:gd name="T20" fmla="*/ 126 w 527"/>
                <a:gd name="T21" fmla="*/ 657 h 1075"/>
                <a:gd name="T22" fmla="*/ 148 w 527"/>
                <a:gd name="T23" fmla="*/ 639 h 1075"/>
                <a:gd name="T24" fmla="*/ 163 w 527"/>
                <a:gd name="T25" fmla="*/ 625 h 1075"/>
                <a:gd name="T26" fmla="*/ 171 w 527"/>
                <a:gd name="T27" fmla="*/ 596 h 1075"/>
                <a:gd name="T28" fmla="*/ 186 w 527"/>
                <a:gd name="T29" fmla="*/ 578 h 1075"/>
                <a:gd name="T30" fmla="*/ 193 w 527"/>
                <a:gd name="T31" fmla="*/ 550 h 1075"/>
                <a:gd name="T32" fmla="*/ 215 w 527"/>
                <a:gd name="T33" fmla="*/ 526 h 1075"/>
                <a:gd name="T34" fmla="*/ 230 w 527"/>
                <a:gd name="T35" fmla="*/ 507 h 1075"/>
                <a:gd name="T36" fmla="*/ 252 w 527"/>
                <a:gd name="T37" fmla="*/ 517 h 1075"/>
                <a:gd name="T38" fmla="*/ 260 w 527"/>
                <a:gd name="T39" fmla="*/ 535 h 1075"/>
                <a:gd name="T40" fmla="*/ 275 w 527"/>
                <a:gd name="T41" fmla="*/ 559 h 1075"/>
                <a:gd name="T42" fmla="*/ 282 w 527"/>
                <a:gd name="T43" fmla="*/ 596 h 1075"/>
                <a:gd name="T44" fmla="*/ 297 w 527"/>
                <a:gd name="T45" fmla="*/ 634 h 1075"/>
                <a:gd name="T46" fmla="*/ 304 w 527"/>
                <a:gd name="T47" fmla="*/ 690 h 1075"/>
                <a:gd name="T48" fmla="*/ 319 w 527"/>
                <a:gd name="T49" fmla="*/ 737 h 1075"/>
                <a:gd name="T50" fmla="*/ 327 w 527"/>
                <a:gd name="T51" fmla="*/ 803 h 1075"/>
                <a:gd name="T52" fmla="*/ 341 w 527"/>
                <a:gd name="T53" fmla="*/ 845 h 1075"/>
                <a:gd name="T54" fmla="*/ 349 w 527"/>
                <a:gd name="T55" fmla="*/ 916 h 1075"/>
                <a:gd name="T56" fmla="*/ 364 w 527"/>
                <a:gd name="T57" fmla="*/ 953 h 1075"/>
                <a:gd name="T58" fmla="*/ 371 w 527"/>
                <a:gd name="T59" fmla="*/ 1009 h 1075"/>
                <a:gd name="T60" fmla="*/ 386 w 527"/>
                <a:gd name="T61" fmla="*/ 1033 h 1075"/>
                <a:gd name="T62" fmla="*/ 393 w 527"/>
                <a:gd name="T63" fmla="*/ 1061 h 1075"/>
                <a:gd name="T64" fmla="*/ 408 w 527"/>
                <a:gd name="T65" fmla="*/ 1075 h 1075"/>
                <a:gd name="T66" fmla="*/ 430 w 527"/>
                <a:gd name="T67" fmla="*/ 1047 h 1075"/>
                <a:gd name="T68" fmla="*/ 445 w 527"/>
                <a:gd name="T69" fmla="*/ 1019 h 1075"/>
                <a:gd name="T70" fmla="*/ 453 w 527"/>
                <a:gd name="T71" fmla="*/ 967 h 1075"/>
                <a:gd name="T72" fmla="*/ 468 w 527"/>
                <a:gd name="T73" fmla="*/ 920 h 1075"/>
                <a:gd name="T74" fmla="*/ 475 w 527"/>
                <a:gd name="T75" fmla="*/ 840 h 1075"/>
                <a:gd name="T76" fmla="*/ 490 w 527"/>
                <a:gd name="T77" fmla="*/ 775 h 1075"/>
                <a:gd name="T78" fmla="*/ 497 w 527"/>
                <a:gd name="T79" fmla="*/ 676 h 1075"/>
                <a:gd name="T80" fmla="*/ 512 w 527"/>
                <a:gd name="T81" fmla="*/ 615 h 1075"/>
                <a:gd name="T82" fmla="*/ 520 w 527"/>
                <a:gd name="T83" fmla="*/ 503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7" h="1075">
                  <a:moveTo>
                    <a:pt x="0" y="0"/>
                  </a:moveTo>
                  <a:lnTo>
                    <a:pt x="0" y="47"/>
                  </a:lnTo>
                  <a:lnTo>
                    <a:pt x="7" y="61"/>
                  </a:lnTo>
                  <a:lnTo>
                    <a:pt x="7" y="113"/>
                  </a:lnTo>
                  <a:lnTo>
                    <a:pt x="15" y="127"/>
                  </a:lnTo>
                  <a:lnTo>
                    <a:pt x="15" y="165"/>
                  </a:lnTo>
                  <a:lnTo>
                    <a:pt x="22" y="174"/>
                  </a:lnTo>
                  <a:lnTo>
                    <a:pt x="22" y="226"/>
                  </a:lnTo>
                  <a:lnTo>
                    <a:pt x="30" y="240"/>
                  </a:lnTo>
                  <a:lnTo>
                    <a:pt x="30" y="287"/>
                  </a:lnTo>
                  <a:lnTo>
                    <a:pt x="37" y="301"/>
                  </a:lnTo>
                  <a:lnTo>
                    <a:pt x="37" y="334"/>
                  </a:lnTo>
                  <a:lnTo>
                    <a:pt x="44" y="343"/>
                  </a:lnTo>
                  <a:lnTo>
                    <a:pt x="44" y="390"/>
                  </a:lnTo>
                  <a:lnTo>
                    <a:pt x="52" y="399"/>
                  </a:lnTo>
                  <a:lnTo>
                    <a:pt x="52" y="432"/>
                  </a:lnTo>
                  <a:lnTo>
                    <a:pt x="59" y="442"/>
                  </a:lnTo>
                  <a:lnTo>
                    <a:pt x="59" y="479"/>
                  </a:lnTo>
                  <a:lnTo>
                    <a:pt x="67" y="489"/>
                  </a:lnTo>
                  <a:lnTo>
                    <a:pt x="67" y="521"/>
                  </a:lnTo>
                  <a:lnTo>
                    <a:pt x="74" y="531"/>
                  </a:lnTo>
                  <a:lnTo>
                    <a:pt x="74" y="550"/>
                  </a:lnTo>
                  <a:lnTo>
                    <a:pt x="82" y="559"/>
                  </a:lnTo>
                  <a:lnTo>
                    <a:pt x="82" y="582"/>
                  </a:lnTo>
                  <a:lnTo>
                    <a:pt x="89" y="592"/>
                  </a:lnTo>
                  <a:lnTo>
                    <a:pt x="89" y="606"/>
                  </a:lnTo>
                  <a:lnTo>
                    <a:pt x="96" y="611"/>
                  </a:lnTo>
                  <a:lnTo>
                    <a:pt x="96" y="629"/>
                  </a:lnTo>
                  <a:lnTo>
                    <a:pt x="104" y="634"/>
                  </a:lnTo>
                  <a:lnTo>
                    <a:pt x="104" y="643"/>
                  </a:lnTo>
                  <a:lnTo>
                    <a:pt x="119" y="653"/>
                  </a:lnTo>
                  <a:lnTo>
                    <a:pt x="119" y="657"/>
                  </a:lnTo>
                  <a:lnTo>
                    <a:pt x="126" y="657"/>
                  </a:lnTo>
                  <a:lnTo>
                    <a:pt x="134" y="657"/>
                  </a:lnTo>
                  <a:lnTo>
                    <a:pt x="148" y="648"/>
                  </a:lnTo>
                  <a:lnTo>
                    <a:pt x="148" y="639"/>
                  </a:lnTo>
                  <a:lnTo>
                    <a:pt x="156" y="634"/>
                  </a:lnTo>
                  <a:lnTo>
                    <a:pt x="156" y="629"/>
                  </a:lnTo>
                  <a:lnTo>
                    <a:pt x="163" y="625"/>
                  </a:lnTo>
                  <a:lnTo>
                    <a:pt x="163" y="615"/>
                  </a:lnTo>
                  <a:lnTo>
                    <a:pt x="171" y="611"/>
                  </a:lnTo>
                  <a:lnTo>
                    <a:pt x="171" y="596"/>
                  </a:lnTo>
                  <a:lnTo>
                    <a:pt x="178" y="592"/>
                  </a:lnTo>
                  <a:lnTo>
                    <a:pt x="178" y="582"/>
                  </a:lnTo>
                  <a:lnTo>
                    <a:pt x="186" y="578"/>
                  </a:lnTo>
                  <a:lnTo>
                    <a:pt x="186" y="568"/>
                  </a:lnTo>
                  <a:lnTo>
                    <a:pt x="193" y="564"/>
                  </a:lnTo>
                  <a:lnTo>
                    <a:pt x="193" y="550"/>
                  </a:lnTo>
                  <a:lnTo>
                    <a:pt x="200" y="545"/>
                  </a:lnTo>
                  <a:lnTo>
                    <a:pt x="200" y="535"/>
                  </a:lnTo>
                  <a:lnTo>
                    <a:pt x="215" y="526"/>
                  </a:lnTo>
                  <a:lnTo>
                    <a:pt x="215" y="517"/>
                  </a:lnTo>
                  <a:lnTo>
                    <a:pt x="223" y="512"/>
                  </a:lnTo>
                  <a:lnTo>
                    <a:pt x="230" y="507"/>
                  </a:lnTo>
                  <a:lnTo>
                    <a:pt x="237" y="512"/>
                  </a:lnTo>
                  <a:lnTo>
                    <a:pt x="245" y="512"/>
                  </a:lnTo>
                  <a:lnTo>
                    <a:pt x="252" y="517"/>
                  </a:lnTo>
                  <a:lnTo>
                    <a:pt x="252" y="526"/>
                  </a:lnTo>
                  <a:lnTo>
                    <a:pt x="260" y="531"/>
                  </a:lnTo>
                  <a:lnTo>
                    <a:pt x="260" y="535"/>
                  </a:lnTo>
                  <a:lnTo>
                    <a:pt x="267" y="540"/>
                  </a:lnTo>
                  <a:lnTo>
                    <a:pt x="267" y="554"/>
                  </a:lnTo>
                  <a:lnTo>
                    <a:pt x="275" y="559"/>
                  </a:lnTo>
                  <a:lnTo>
                    <a:pt x="275" y="578"/>
                  </a:lnTo>
                  <a:lnTo>
                    <a:pt x="282" y="582"/>
                  </a:lnTo>
                  <a:lnTo>
                    <a:pt x="282" y="596"/>
                  </a:lnTo>
                  <a:lnTo>
                    <a:pt x="289" y="606"/>
                  </a:lnTo>
                  <a:lnTo>
                    <a:pt x="289" y="629"/>
                  </a:lnTo>
                  <a:lnTo>
                    <a:pt x="297" y="634"/>
                  </a:lnTo>
                  <a:lnTo>
                    <a:pt x="297" y="657"/>
                  </a:lnTo>
                  <a:lnTo>
                    <a:pt x="304" y="662"/>
                  </a:lnTo>
                  <a:lnTo>
                    <a:pt x="304" y="690"/>
                  </a:lnTo>
                  <a:lnTo>
                    <a:pt x="312" y="700"/>
                  </a:lnTo>
                  <a:lnTo>
                    <a:pt x="312" y="733"/>
                  </a:lnTo>
                  <a:lnTo>
                    <a:pt x="319" y="737"/>
                  </a:lnTo>
                  <a:lnTo>
                    <a:pt x="319" y="765"/>
                  </a:lnTo>
                  <a:lnTo>
                    <a:pt x="327" y="770"/>
                  </a:lnTo>
                  <a:lnTo>
                    <a:pt x="327" y="803"/>
                  </a:lnTo>
                  <a:lnTo>
                    <a:pt x="334" y="812"/>
                  </a:lnTo>
                  <a:lnTo>
                    <a:pt x="334" y="836"/>
                  </a:lnTo>
                  <a:lnTo>
                    <a:pt x="341" y="845"/>
                  </a:lnTo>
                  <a:lnTo>
                    <a:pt x="341" y="878"/>
                  </a:lnTo>
                  <a:lnTo>
                    <a:pt x="349" y="887"/>
                  </a:lnTo>
                  <a:lnTo>
                    <a:pt x="349" y="916"/>
                  </a:lnTo>
                  <a:lnTo>
                    <a:pt x="356" y="925"/>
                  </a:lnTo>
                  <a:lnTo>
                    <a:pt x="356" y="944"/>
                  </a:lnTo>
                  <a:lnTo>
                    <a:pt x="364" y="953"/>
                  </a:lnTo>
                  <a:lnTo>
                    <a:pt x="364" y="981"/>
                  </a:lnTo>
                  <a:lnTo>
                    <a:pt x="371" y="986"/>
                  </a:lnTo>
                  <a:lnTo>
                    <a:pt x="371" y="1009"/>
                  </a:lnTo>
                  <a:lnTo>
                    <a:pt x="379" y="1014"/>
                  </a:lnTo>
                  <a:lnTo>
                    <a:pt x="379" y="1028"/>
                  </a:lnTo>
                  <a:lnTo>
                    <a:pt x="386" y="1033"/>
                  </a:lnTo>
                  <a:lnTo>
                    <a:pt x="386" y="1052"/>
                  </a:lnTo>
                  <a:lnTo>
                    <a:pt x="393" y="1056"/>
                  </a:lnTo>
                  <a:lnTo>
                    <a:pt x="393" y="1061"/>
                  </a:lnTo>
                  <a:lnTo>
                    <a:pt x="401" y="1066"/>
                  </a:lnTo>
                  <a:lnTo>
                    <a:pt x="401" y="1070"/>
                  </a:lnTo>
                  <a:lnTo>
                    <a:pt x="408" y="1075"/>
                  </a:lnTo>
                  <a:lnTo>
                    <a:pt x="416" y="1070"/>
                  </a:lnTo>
                  <a:lnTo>
                    <a:pt x="430" y="1061"/>
                  </a:lnTo>
                  <a:lnTo>
                    <a:pt x="430" y="1047"/>
                  </a:lnTo>
                  <a:lnTo>
                    <a:pt x="438" y="1042"/>
                  </a:lnTo>
                  <a:lnTo>
                    <a:pt x="438" y="1028"/>
                  </a:lnTo>
                  <a:lnTo>
                    <a:pt x="445" y="1019"/>
                  </a:lnTo>
                  <a:lnTo>
                    <a:pt x="445" y="995"/>
                  </a:lnTo>
                  <a:lnTo>
                    <a:pt x="453" y="991"/>
                  </a:lnTo>
                  <a:lnTo>
                    <a:pt x="453" y="967"/>
                  </a:lnTo>
                  <a:lnTo>
                    <a:pt x="460" y="962"/>
                  </a:lnTo>
                  <a:lnTo>
                    <a:pt x="460" y="930"/>
                  </a:lnTo>
                  <a:lnTo>
                    <a:pt x="468" y="920"/>
                  </a:lnTo>
                  <a:lnTo>
                    <a:pt x="468" y="892"/>
                  </a:lnTo>
                  <a:lnTo>
                    <a:pt x="475" y="883"/>
                  </a:lnTo>
                  <a:lnTo>
                    <a:pt x="475" y="840"/>
                  </a:lnTo>
                  <a:lnTo>
                    <a:pt x="482" y="831"/>
                  </a:lnTo>
                  <a:lnTo>
                    <a:pt x="482" y="784"/>
                  </a:lnTo>
                  <a:lnTo>
                    <a:pt x="490" y="775"/>
                  </a:lnTo>
                  <a:lnTo>
                    <a:pt x="490" y="737"/>
                  </a:lnTo>
                  <a:lnTo>
                    <a:pt x="497" y="728"/>
                  </a:lnTo>
                  <a:lnTo>
                    <a:pt x="497" y="676"/>
                  </a:lnTo>
                  <a:lnTo>
                    <a:pt x="505" y="667"/>
                  </a:lnTo>
                  <a:lnTo>
                    <a:pt x="505" y="629"/>
                  </a:lnTo>
                  <a:lnTo>
                    <a:pt x="512" y="615"/>
                  </a:lnTo>
                  <a:lnTo>
                    <a:pt x="512" y="564"/>
                  </a:lnTo>
                  <a:lnTo>
                    <a:pt x="520" y="554"/>
                  </a:lnTo>
                  <a:lnTo>
                    <a:pt x="520" y="503"/>
                  </a:lnTo>
                  <a:lnTo>
                    <a:pt x="527" y="489"/>
                  </a:lnTo>
                  <a:lnTo>
                    <a:pt x="527" y="451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4"/>
            <p:cNvSpPr>
              <a:spLocks/>
            </p:cNvSpPr>
            <p:nvPr/>
          </p:nvSpPr>
          <p:spPr bwMode="auto">
            <a:xfrm>
              <a:off x="1088" y="2263"/>
              <a:ext cx="542" cy="863"/>
            </a:xfrm>
            <a:custGeom>
              <a:avLst/>
              <a:gdLst>
                <a:gd name="T0" fmla="*/ 7 w 542"/>
                <a:gd name="T1" fmla="*/ 802 h 863"/>
                <a:gd name="T2" fmla="*/ 22 w 542"/>
                <a:gd name="T3" fmla="*/ 732 h 863"/>
                <a:gd name="T4" fmla="*/ 30 w 542"/>
                <a:gd name="T5" fmla="*/ 647 h 863"/>
                <a:gd name="T6" fmla="*/ 45 w 542"/>
                <a:gd name="T7" fmla="*/ 595 h 863"/>
                <a:gd name="T8" fmla="*/ 52 w 542"/>
                <a:gd name="T9" fmla="*/ 525 h 863"/>
                <a:gd name="T10" fmla="*/ 67 w 542"/>
                <a:gd name="T11" fmla="*/ 492 h 863"/>
                <a:gd name="T12" fmla="*/ 74 w 542"/>
                <a:gd name="T13" fmla="*/ 450 h 863"/>
                <a:gd name="T14" fmla="*/ 96 w 542"/>
                <a:gd name="T15" fmla="*/ 422 h 863"/>
                <a:gd name="T16" fmla="*/ 111 w 542"/>
                <a:gd name="T17" fmla="*/ 417 h 863"/>
                <a:gd name="T18" fmla="*/ 126 w 542"/>
                <a:gd name="T19" fmla="*/ 436 h 863"/>
                <a:gd name="T20" fmla="*/ 148 w 542"/>
                <a:gd name="T21" fmla="*/ 464 h 863"/>
                <a:gd name="T22" fmla="*/ 156 w 542"/>
                <a:gd name="T23" fmla="*/ 488 h 863"/>
                <a:gd name="T24" fmla="*/ 171 w 542"/>
                <a:gd name="T25" fmla="*/ 511 h 863"/>
                <a:gd name="T26" fmla="*/ 178 w 542"/>
                <a:gd name="T27" fmla="*/ 534 h 863"/>
                <a:gd name="T28" fmla="*/ 200 w 542"/>
                <a:gd name="T29" fmla="*/ 558 h 863"/>
                <a:gd name="T30" fmla="*/ 215 w 542"/>
                <a:gd name="T31" fmla="*/ 567 h 863"/>
                <a:gd name="T32" fmla="*/ 238 w 542"/>
                <a:gd name="T33" fmla="*/ 539 h 863"/>
                <a:gd name="T34" fmla="*/ 252 w 542"/>
                <a:gd name="T35" fmla="*/ 520 h 863"/>
                <a:gd name="T36" fmla="*/ 260 w 542"/>
                <a:gd name="T37" fmla="*/ 478 h 863"/>
                <a:gd name="T38" fmla="*/ 275 w 542"/>
                <a:gd name="T39" fmla="*/ 445 h 863"/>
                <a:gd name="T40" fmla="*/ 282 w 542"/>
                <a:gd name="T41" fmla="*/ 389 h 863"/>
                <a:gd name="T42" fmla="*/ 297 w 542"/>
                <a:gd name="T43" fmla="*/ 347 h 863"/>
                <a:gd name="T44" fmla="*/ 304 w 542"/>
                <a:gd name="T45" fmla="*/ 281 h 863"/>
                <a:gd name="T46" fmla="*/ 319 w 542"/>
                <a:gd name="T47" fmla="*/ 229 h 863"/>
                <a:gd name="T48" fmla="*/ 327 w 542"/>
                <a:gd name="T49" fmla="*/ 168 h 863"/>
                <a:gd name="T50" fmla="*/ 341 w 542"/>
                <a:gd name="T51" fmla="*/ 122 h 863"/>
                <a:gd name="T52" fmla="*/ 349 w 542"/>
                <a:gd name="T53" fmla="*/ 75 h 863"/>
                <a:gd name="T54" fmla="*/ 364 w 542"/>
                <a:gd name="T55" fmla="*/ 46 h 863"/>
                <a:gd name="T56" fmla="*/ 371 w 542"/>
                <a:gd name="T57" fmla="*/ 14 h 863"/>
                <a:gd name="T58" fmla="*/ 393 w 542"/>
                <a:gd name="T59" fmla="*/ 4 h 863"/>
                <a:gd name="T60" fmla="*/ 408 w 542"/>
                <a:gd name="T61" fmla="*/ 23 h 863"/>
                <a:gd name="T62" fmla="*/ 423 w 542"/>
                <a:gd name="T63" fmla="*/ 46 h 863"/>
                <a:gd name="T64" fmla="*/ 431 w 542"/>
                <a:gd name="T65" fmla="*/ 103 h 863"/>
                <a:gd name="T66" fmla="*/ 445 w 542"/>
                <a:gd name="T67" fmla="*/ 145 h 863"/>
                <a:gd name="T68" fmla="*/ 453 w 542"/>
                <a:gd name="T69" fmla="*/ 225 h 863"/>
                <a:gd name="T70" fmla="*/ 468 w 542"/>
                <a:gd name="T71" fmla="*/ 286 h 863"/>
                <a:gd name="T72" fmla="*/ 475 w 542"/>
                <a:gd name="T73" fmla="*/ 384 h 863"/>
                <a:gd name="T74" fmla="*/ 490 w 542"/>
                <a:gd name="T75" fmla="*/ 459 h 863"/>
                <a:gd name="T76" fmla="*/ 497 w 542"/>
                <a:gd name="T77" fmla="*/ 558 h 863"/>
                <a:gd name="T78" fmla="*/ 512 w 542"/>
                <a:gd name="T79" fmla="*/ 633 h 863"/>
                <a:gd name="T80" fmla="*/ 520 w 542"/>
                <a:gd name="T81" fmla="*/ 732 h 863"/>
                <a:gd name="T82" fmla="*/ 534 w 542"/>
                <a:gd name="T83" fmla="*/ 788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2" h="863">
                  <a:moveTo>
                    <a:pt x="0" y="863"/>
                  </a:moveTo>
                  <a:lnTo>
                    <a:pt x="7" y="849"/>
                  </a:lnTo>
                  <a:lnTo>
                    <a:pt x="7" y="802"/>
                  </a:lnTo>
                  <a:lnTo>
                    <a:pt x="15" y="788"/>
                  </a:lnTo>
                  <a:lnTo>
                    <a:pt x="15" y="741"/>
                  </a:lnTo>
                  <a:lnTo>
                    <a:pt x="22" y="732"/>
                  </a:lnTo>
                  <a:lnTo>
                    <a:pt x="22" y="699"/>
                  </a:lnTo>
                  <a:lnTo>
                    <a:pt x="30" y="689"/>
                  </a:lnTo>
                  <a:lnTo>
                    <a:pt x="30" y="647"/>
                  </a:lnTo>
                  <a:lnTo>
                    <a:pt x="37" y="638"/>
                  </a:lnTo>
                  <a:lnTo>
                    <a:pt x="37" y="605"/>
                  </a:lnTo>
                  <a:lnTo>
                    <a:pt x="45" y="595"/>
                  </a:lnTo>
                  <a:lnTo>
                    <a:pt x="45" y="563"/>
                  </a:lnTo>
                  <a:lnTo>
                    <a:pt x="52" y="553"/>
                  </a:lnTo>
                  <a:lnTo>
                    <a:pt x="52" y="525"/>
                  </a:lnTo>
                  <a:lnTo>
                    <a:pt x="59" y="516"/>
                  </a:lnTo>
                  <a:lnTo>
                    <a:pt x="59" y="497"/>
                  </a:lnTo>
                  <a:lnTo>
                    <a:pt x="67" y="492"/>
                  </a:lnTo>
                  <a:lnTo>
                    <a:pt x="67" y="469"/>
                  </a:lnTo>
                  <a:lnTo>
                    <a:pt x="74" y="464"/>
                  </a:lnTo>
                  <a:lnTo>
                    <a:pt x="74" y="450"/>
                  </a:lnTo>
                  <a:lnTo>
                    <a:pt x="82" y="445"/>
                  </a:lnTo>
                  <a:lnTo>
                    <a:pt x="82" y="431"/>
                  </a:lnTo>
                  <a:lnTo>
                    <a:pt x="96" y="422"/>
                  </a:lnTo>
                  <a:lnTo>
                    <a:pt x="96" y="417"/>
                  </a:lnTo>
                  <a:lnTo>
                    <a:pt x="104" y="417"/>
                  </a:lnTo>
                  <a:lnTo>
                    <a:pt x="111" y="417"/>
                  </a:lnTo>
                  <a:lnTo>
                    <a:pt x="119" y="422"/>
                  </a:lnTo>
                  <a:lnTo>
                    <a:pt x="126" y="427"/>
                  </a:lnTo>
                  <a:lnTo>
                    <a:pt x="126" y="436"/>
                  </a:lnTo>
                  <a:lnTo>
                    <a:pt x="141" y="445"/>
                  </a:lnTo>
                  <a:lnTo>
                    <a:pt x="141" y="459"/>
                  </a:lnTo>
                  <a:lnTo>
                    <a:pt x="148" y="464"/>
                  </a:lnTo>
                  <a:lnTo>
                    <a:pt x="148" y="473"/>
                  </a:lnTo>
                  <a:lnTo>
                    <a:pt x="156" y="478"/>
                  </a:lnTo>
                  <a:lnTo>
                    <a:pt x="156" y="488"/>
                  </a:lnTo>
                  <a:lnTo>
                    <a:pt x="163" y="492"/>
                  </a:lnTo>
                  <a:lnTo>
                    <a:pt x="163" y="506"/>
                  </a:lnTo>
                  <a:lnTo>
                    <a:pt x="171" y="511"/>
                  </a:lnTo>
                  <a:lnTo>
                    <a:pt x="171" y="520"/>
                  </a:lnTo>
                  <a:lnTo>
                    <a:pt x="178" y="525"/>
                  </a:lnTo>
                  <a:lnTo>
                    <a:pt x="178" y="534"/>
                  </a:lnTo>
                  <a:lnTo>
                    <a:pt x="186" y="539"/>
                  </a:lnTo>
                  <a:lnTo>
                    <a:pt x="186" y="549"/>
                  </a:lnTo>
                  <a:lnTo>
                    <a:pt x="200" y="558"/>
                  </a:lnTo>
                  <a:lnTo>
                    <a:pt x="200" y="563"/>
                  </a:lnTo>
                  <a:lnTo>
                    <a:pt x="208" y="567"/>
                  </a:lnTo>
                  <a:lnTo>
                    <a:pt x="215" y="567"/>
                  </a:lnTo>
                  <a:lnTo>
                    <a:pt x="223" y="563"/>
                  </a:lnTo>
                  <a:lnTo>
                    <a:pt x="238" y="553"/>
                  </a:lnTo>
                  <a:lnTo>
                    <a:pt x="238" y="539"/>
                  </a:lnTo>
                  <a:lnTo>
                    <a:pt x="245" y="534"/>
                  </a:lnTo>
                  <a:lnTo>
                    <a:pt x="245" y="525"/>
                  </a:lnTo>
                  <a:lnTo>
                    <a:pt x="252" y="520"/>
                  </a:lnTo>
                  <a:lnTo>
                    <a:pt x="252" y="502"/>
                  </a:lnTo>
                  <a:lnTo>
                    <a:pt x="260" y="497"/>
                  </a:lnTo>
                  <a:lnTo>
                    <a:pt x="260" y="478"/>
                  </a:lnTo>
                  <a:lnTo>
                    <a:pt x="267" y="473"/>
                  </a:lnTo>
                  <a:lnTo>
                    <a:pt x="267" y="455"/>
                  </a:lnTo>
                  <a:lnTo>
                    <a:pt x="275" y="445"/>
                  </a:lnTo>
                  <a:lnTo>
                    <a:pt x="275" y="422"/>
                  </a:lnTo>
                  <a:lnTo>
                    <a:pt x="282" y="412"/>
                  </a:lnTo>
                  <a:lnTo>
                    <a:pt x="282" y="389"/>
                  </a:lnTo>
                  <a:lnTo>
                    <a:pt x="289" y="384"/>
                  </a:lnTo>
                  <a:lnTo>
                    <a:pt x="289" y="351"/>
                  </a:lnTo>
                  <a:lnTo>
                    <a:pt x="297" y="347"/>
                  </a:lnTo>
                  <a:lnTo>
                    <a:pt x="297" y="314"/>
                  </a:lnTo>
                  <a:lnTo>
                    <a:pt x="304" y="305"/>
                  </a:lnTo>
                  <a:lnTo>
                    <a:pt x="304" y="281"/>
                  </a:lnTo>
                  <a:lnTo>
                    <a:pt x="312" y="272"/>
                  </a:lnTo>
                  <a:lnTo>
                    <a:pt x="312" y="239"/>
                  </a:lnTo>
                  <a:lnTo>
                    <a:pt x="319" y="229"/>
                  </a:lnTo>
                  <a:lnTo>
                    <a:pt x="319" y="206"/>
                  </a:lnTo>
                  <a:lnTo>
                    <a:pt x="327" y="197"/>
                  </a:lnTo>
                  <a:lnTo>
                    <a:pt x="327" y="168"/>
                  </a:lnTo>
                  <a:lnTo>
                    <a:pt x="334" y="159"/>
                  </a:lnTo>
                  <a:lnTo>
                    <a:pt x="334" y="131"/>
                  </a:lnTo>
                  <a:lnTo>
                    <a:pt x="341" y="122"/>
                  </a:lnTo>
                  <a:lnTo>
                    <a:pt x="341" y="103"/>
                  </a:lnTo>
                  <a:lnTo>
                    <a:pt x="349" y="98"/>
                  </a:lnTo>
                  <a:lnTo>
                    <a:pt x="349" y="75"/>
                  </a:lnTo>
                  <a:lnTo>
                    <a:pt x="356" y="65"/>
                  </a:lnTo>
                  <a:lnTo>
                    <a:pt x="356" y="51"/>
                  </a:lnTo>
                  <a:lnTo>
                    <a:pt x="364" y="46"/>
                  </a:lnTo>
                  <a:lnTo>
                    <a:pt x="364" y="28"/>
                  </a:lnTo>
                  <a:lnTo>
                    <a:pt x="371" y="23"/>
                  </a:lnTo>
                  <a:lnTo>
                    <a:pt x="371" y="14"/>
                  </a:lnTo>
                  <a:lnTo>
                    <a:pt x="386" y="4"/>
                  </a:lnTo>
                  <a:lnTo>
                    <a:pt x="386" y="0"/>
                  </a:lnTo>
                  <a:lnTo>
                    <a:pt x="393" y="4"/>
                  </a:lnTo>
                  <a:lnTo>
                    <a:pt x="401" y="9"/>
                  </a:lnTo>
                  <a:lnTo>
                    <a:pt x="408" y="14"/>
                  </a:lnTo>
                  <a:lnTo>
                    <a:pt x="408" y="23"/>
                  </a:lnTo>
                  <a:lnTo>
                    <a:pt x="416" y="28"/>
                  </a:lnTo>
                  <a:lnTo>
                    <a:pt x="416" y="42"/>
                  </a:lnTo>
                  <a:lnTo>
                    <a:pt x="423" y="46"/>
                  </a:lnTo>
                  <a:lnTo>
                    <a:pt x="423" y="70"/>
                  </a:lnTo>
                  <a:lnTo>
                    <a:pt x="431" y="75"/>
                  </a:lnTo>
                  <a:lnTo>
                    <a:pt x="431" y="103"/>
                  </a:lnTo>
                  <a:lnTo>
                    <a:pt x="438" y="112"/>
                  </a:lnTo>
                  <a:lnTo>
                    <a:pt x="438" y="136"/>
                  </a:lnTo>
                  <a:lnTo>
                    <a:pt x="445" y="145"/>
                  </a:lnTo>
                  <a:lnTo>
                    <a:pt x="445" y="183"/>
                  </a:lnTo>
                  <a:lnTo>
                    <a:pt x="453" y="192"/>
                  </a:lnTo>
                  <a:lnTo>
                    <a:pt x="453" y="225"/>
                  </a:lnTo>
                  <a:lnTo>
                    <a:pt x="460" y="234"/>
                  </a:lnTo>
                  <a:lnTo>
                    <a:pt x="460" y="276"/>
                  </a:lnTo>
                  <a:lnTo>
                    <a:pt x="468" y="286"/>
                  </a:lnTo>
                  <a:lnTo>
                    <a:pt x="468" y="333"/>
                  </a:lnTo>
                  <a:lnTo>
                    <a:pt x="475" y="347"/>
                  </a:lnTo>
                  <a:lnTo>
                    <a:pt x="475" y="384"/>
                  </a:lnTo>
                  <a:lnTo>
                    <a:pt x="482" y="394"/>
                  </a:lnTo>
                  <a:lnTo>
                    <a:pt x="482" y="445"/>
                  </a:lnTo>
                  <a:lnTo>
                    <a:pt x="490" y="459"/>
                  </a:lnTo>
                  <a:lnTo>
                    <a:pt x="490" y="497"/>
                  </a:lnTo>
                  <a:lnTo>
                    <a:pt x="497" y="506"/>
                  </a:lnTo>
                  <a:lnTo>
                    <a:pt x="497" y="558"/>
                  </a:lnTo>
                  <a:lnTo>
                    <a:pt x="505" y="572"/>
                  </a:lnTo>
                  <a:lnTo>
                    <a:pt x="505" y="624"/>
                  </a:lnTo>
                  <a:lnTo>
                    <a:pt x="512" y="633"/>
                  </a:lnTo>
                  <a:lnTo>
                    <a:pt x="512" y="671"/>
                  </a:lnTo>
                  <a:lnTo>
                    <a:pt x="520" y="685"/>
                  </a:lnTo>
                  <a:lnTo>
                    <a:pt x="520" y="732"/>
                  </a:lnTo>
                  <a:lnTo>
                    <a:pt x="527" y="741"/>
                  </a:lnTo>
                  <a:lnTo>
                    <a:pt x="527" y="774"/>
                  </a:lnTo>
                  <a:lnTo>
                    <a:pt x="534" y="788"/>
                  </a:lnTo>
                  <a:lnTo>
                    <a:pt x="534" y="830"/>
                  </a:lnTo>
                  <a:lnTo>
                    <a:pt x="542" y="84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5"/>
            <p:cNvSpPr>
              <a:spLocks/>
            </p:cNvSpPr>
            <p:nvPr/>
          </p:nvSpPr>
          <p:spPr bwMode="auto">
            <a:xfrm>
              <a:off x="1630" y="2797"/>
              <a:ext cx="527" cy="953"/>
            </a:xfrm>
            <a:custGeom>
              <a:avLst/>
              <a:gdLst>
                <a:gd name="T0" fmla="*/ 7 w 527"/>
                <a:gd name="T1" fmla="*/ 352 h 953"/>
                <a:gd name="T2" fmla="*/ 15 w 527"/>
                <a:gd name="T3" fmla="*/ 418 h 953"/>
                <a:gd name="T4" fmla="*/ 30 w 527"/>
                <a:gd name="T5" fmla="*/ 460 h 953"/>
                <a:gd name="T6" fmla="*/ 37 w 527"/>
                <a:gd name="T7" fmla="*/ 503 h 953"/>
                <a:gd name="T8" fmla="*/ 52 w 527"/>
                <a:gd name="T9" fmla="*/ 521 h 953"/>
                <a:gd name="T10" fmla="*/ 67 w 527"/>
                <a:gd name="T11" fmla="*/ 535 h 953"/>
                <a:gd name="T12" fmla="*/ 96 w 527"/>
                <a:gd name="T13" fmla="*/ 521 h 953"/>
                <a:gd name="T14" fmla="*/ 104 w 527"/>
                <a:gd name="T15" fmla="*/ 498 h 953"/>
                <a:gd name="T16" fmla="*/ 119 w 527"/>
                <a:gd name="T17" fmla="*/ 474 h 953"/>
                <a:gd name="T18" fmla="*/ 126 w 527"/>
                <a:gd name="T19" fmla="*/ 451 h 953"/>
                <a:gd name="T20" fmla="*/ 141 w 527"/>
                <a:gd name="T21" fmla="*/ 428 h 953"/>
                <a:gd name="T22" fmla="*/ 148 w 527"/>
                <a:gd name="T23" fmla="*/ 409 h 953"/>
                <a:gd name="T24" fmla="*/ 171 w 527"/>
                <a:gd name="T25" fmla="*/ 385 h 953"/>
                <a:gd name="T26" fmla="*/ 200 w 527"/>
                <a:gd name="T27" fmla="*/ 399 h 953"/>
                <a:gd name="T28" fmla="*/ 208 w 527"/>
                <a:gd name="T29" fmla="*/ 428 h 953"/>
                <a:gd name="T30" fmla="*/ 223 w 527"/>
                <a:gd name="T31" fmla="*/ 446 h 953"/>
                <a:gd name="T32" fmla="*/ 230 w 527"/>
                <a:gd name="T33" fmla="*/ 498 h 953"/>
                <a:gd name="T34" fmla="*/ 245 w 527"/>
                <a:gd name="T35" fmla="*/ 531 h 953"/>
                <a:gd name="T36" fmla="*/ 252 w 527"/>
                <a:gd name="T37" fmla="*/ 592 h 953"/>
                <a:gd name="T38" fmla="*/ 267 w 527"/>
                <a:gd name="T39" fmla="*/ 639 h 953"/>
                <a:gd name="T40" fmla="*/ 275 w 527"/>
                <a:gd name="T41" fmla="*/ 704 h 953"/>
                <a:gd name="T42" fmla="*/ 289 w 527"/>
                <a:gd name="T43" fmla="*/ 751 h 953"/>
                <a:gd name="T44" fmla="*/ 297 w 527"/>
                <a:gd name="T45" fmla="*/ 812 h 953"/>
                <a:gd name="T46" fmla="*/ 312 w 527"/>
                <a:gd name="T47" fmla="*/ 855 h 953"/>
                <a:gd name="T48" fmla="*/ 319 w 527"/>
                <a:gd name="T49" fmla="*/ 901 h 953"/>
                <a:gd name="T50" fmla="*/ 334 w 527"/>
                <a:gd name="T51" fmla="*/ 925 h 953"/>
                <a:gd name="T52" fmla="*/ 341 w 527"/>
                <a:gd name="T53" fmla="*/ 948 h 953"/>
                <a:gd name="T54" fmla="*/ 364 w 527"/>
                <a:gd name="T55" fmla="*/ 948 h 953"/>
                <a:gd name="T56" fmla="*/ 371 w 527"/>
                <a:gd name="T57" fmla="*/ 930 h 953"/>
                <a:gd name="T58" fmla="*/ 386 w 527"/>
                <a:gd name="T59" fmla="*/ 906 h 953"/>
                <a:gd name="T60" fmla="*/ 393 w 527"/>
                <a:gd name="T61" fmla="*/ 855 h 953"/>
                <a:gd name="T62" fmla="*/ 408 w 527"/>
                <a:gd name="T63" fmla="*/ 808 h 953"/>
                <a:gd name="T64" fmla="*/ 416 w 527"/>
                <a:gd name="T65" fmla="*/ 733 h 953"/>
                <a:gd name="T66" fmla="*/ 430 w 527"/>
                <a:gd name="T67" fmla="*/ 676 h 953"/>
                <a:gd name="T68" fmla="*/ 438 w 527"/>
                <a:gd name="T69" fmla="*/ 573 h 953"/>
                <a:gd name="T70" fmla="*/ 453 w 527"/>
                <a:gd name="T71" fmla="*/ 512 h 953"/>
                <a:gd name="T72" fmla="*/ 460 w 527"/>
                <a:gd name="T73" fmla="*/ 409 h 953"/>
                <a:gd name="T74" fmla="*/ 475 w 527"/>
                <a:gd name="T75" fmla="*/ 334 h 953"/>
                <a:gd name="T76" fmla="*/ 482 w 527"/>
                <a:gd name="T77" fmla="*/ 235 h 953"/>
                <a:gd name="T78" fmla="*/ 497 w 527"/>
                <a:gd name="T79" fmla="*/ 169 h 953"/>
                <a:gd name="T80" fmla="*/ 505 w 527"/>
                <a:gd name="T81" fmla="*/ 85 h 953"/>
                <a:gd name="T82" fmla="*/ 519 w 527"/>
                <a:gd name="T83" fmla="*/ 3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7" h="953">
                  <a:moveTo>
                    <a:pt x="0" y="306"/>
                  </a:moveTo>
                  <a:lnTo>
                    <a:pt x="0" y="343"/>
                  </a:lnTo>
                  <a:lnTo>
                    <a:pt x="7" y="352"/>
                  </a:lnTo>
                  <a:lnTo>
                    <a:pt x="7" y="381"/>
                  </a:lnTo>
                  <a:lnTo>
                    <a:pt x="15" y="390"/>
                  </a:lnTo>
                  <a:lnTo>
                    <a:pt x="15" y="418"/>
                  </a:lnTo>
                  <a:lnTo>
                    <a:pt x="22" y="428"/>
                  </a:lnTo>
                  <a:lnTo>
                    <a:pt x="22" y="456"/>
                  </a:lnTo>
                  <a:lnTo>
                    <a:pt x="30" y="460"/>
                  </a:lnTo>
                  <a:lnTo>
                    <a:pt x="30" y="479"/>
                  </a:lnTo>
                  <a:lnTo>
                    <a:pt x="37" y="484"/>
                  </a:lnTo>
                  <a:lnTo>
                    <a:pt x="37" y="503"/>
                  </a:lnTo>
                  <a:lnTo>
                    <a:pt x="44" y="507"/>
                  </a:lnTo>
                  <a:lnTo>
                    <a:pt x="44" y="517"/>
                  </a:lnTo>
                  <a:lnTo>
                    <a:pt x="52" y="521"/>
                  </a:lnTo>
                  <a:lnTo>
                    <a:pt x="52" y="531"/>
                  </a:lnTo>
                  <a:lnTo>
                    <a:pt x="59" y="535"/>
                  </a:lnTo>
                  <a:lnTo>
                    <a:pt x="67" y="535"/>
                  </a:lnTo>
                  <a:lnTo>
                    <a:pt x="74" y="535"/>
                  </a:lnTo>
                  <a:lnTo>
                    <a:pt x="82" y="531"/>
                  </a:lnTo>
                  <a:lnTo>
                    <a:pt x="96" y="521"/>
                  </a:lnTo>
                  <a:lnTo>
                    <a:pt x="96" y="507"/>
                  </a:lnTo>
                  <a:lnTo>
                    <a:pt x="104" y="503"/>
                  </a:lnTo>
                  <a:lnTo>
                    <a:pt x="104" y="498"/>
                  </a:lnTo>
                  <a:lnTo>
                    <a:pt x="111" y="493"/>
                  </a:lnTo>
                  <a:lnTo>
                    <a:pt x="111" y="479"/>
                  </a:lnTo>
                  <a:lnTo>
                    <a:pt x="119" y="474"/>
                  </a:lnTo>
                  <a:lnTo>
                    <a:pt x="119" y="465"/>
                  </a:lnTo>
                  <a:lnTo>
                    <a:pt x="126" y="460"/>
                  </a:lnTo>
                  <a:lnTo>
                    <a:pt x="126" y="451"/>
                  </a:lnTo>
                  <a:lnTo>
                    <a:pt x="133" y="446"/>
                  </a:lnTo>
                  <a:lnTo>
                    <a:pt x="133" y="432"/>
                  </a:lnTo>
                  <a:lnTo>
                    <a:pt x="141" y="428"/>
                  </a:lnTo>
                  <a:lnTo>
                    <a:pt x="141" y="423"/>
                  </a:lnTo>
                  <a:lnTo>
                    <a:pt x="148" y="418"/>
                  </a:lnTo>
                  <a:lnTo>
                    <a:pt x="148" y="409"/>
                  </a:lnTo>
                  <a:lnTo>
                    <a:pt x="163" y="399"/>
                  </a:lnTo>
                  <a:lnTo>
                    <a:pt x="163" y="390"/>
                  </a:lnTo>
                  <a:lnTo>
                    <a:pt x="171" y="385"/>
                  </a:lnTo>
                  <a:lnTo>
                    <a:pt x="178" y="385"/>
                  </a:lnTo>
                  <a:lnTo>
                    <a:pt x="185" y="390"/>
                  </a:lnTo>
                  <a:lnTo>
                    <a:pt x="200" y="399"/>
                  </a:lnTo>
                  <a:lnTo>
                    <a:pt x="200" y="409"/>
                  </a:lnTo>
                  <a:lnTo>
                    <a:pt x="208" y="413"/>
                  </a:lnTo>
                  <a:lnTo>
                    <a:pt x="208" y="428"/>
                  </a:lnTo>
                  <a:lnTo>
                    <a:pt x="215" y="432"/>
                  </a:lnTo>
                  <a:lnTo>
                    <a:pt x="215" y="442"/>
                  </a:lnTo>
                  <a:lnTo>
                    <a:pt x="223" y="446"/>
                  </a:lnTo>
                  <a:lnTo>
                    <a:pt x="223" y="470"/>
                  </a:lnTo>
                  <a:lnTo>
                    <a:pt x="230" y="474"/>
                  </a:lnTo>
                  <a:lnTo>
                    <a:pt x="230" y="498"/>
                  </a:lnTo>
                  <a:lnTo>
                    <a:pt x="237" y="503"/>
                  </a:lnTo>
                  <a:lnTo>
                    <a:pt x="237" y="526"/>
                  </a:lnTo>
                  <a:lnTo>
                    <a:pt x="245" y="531"/>
                  </a:lnTo>
                  <a:lnTo>
                    <a:pt x="245" y="559"/>
                  </a:lnTo>
                  <a:lnTo>
                    <a:pt x="252" y="568"/>
                  </a:lnTo>
                  <a:lnTo>
                    <a:pt x="252" y="592"/>
                  </a:lnTo>
                  <a:lnTo>
                    <a:pt x="260" y="596"/>
                  </a:lnTo>
                  <a:lnTo>
                    <a:pt x="260" y="629"/>
                  </a:lnTo>
                  <a:lnTo>
                    <a:pt x="267" y="639"/>
                  </a:lnTo>
                  <a:lnTo>
                    <a:pt x="267" y="672"/>
                  </a:lnTo>
                  <a:lnTo>
                    <a:pt x="275" y="681"/>
                  </a:lnTo>
                  <a:lnTo>
                    <a:pt x="275" y="704"/>
                  </a:lnTo>
                  <a:lnTo>
                    <a:pt x="282" y="714"/>
                  </a:lnTo>
                  <a:lnTo>
                    <a:pt x="282" y="747"/>
                  </a:lnTo>
                  <a:lnTo>
                    <a:pt x="289" y="751"/>
                  </a:lnTo>
                  <a:lnTo>
                    <a:pt x="289" y="775"/>
                  </a:lnTo>
                  <a:lnTo>
                    <a:pt x="297" y="784"/>
                  </a:lnTo>
                  <a:lnTo>
                    <a:pt x="297" y="812"/>
                  </a:lnTo>
                  <a:lnTo>
                    <a:pt x="304" y="822"/>
                  </a:lnTo>
                  <a:lnTo>
                    <a:pt x="304" y="850"/>
                  </a:lnTo>
                  <a:lnTo>
                    <a:pt x="312" y="855"/>
                  </a:lnTo>
                  <a:lnTo>
                    <a:pt x="312" y="873"/>
                  </a:lnTo>
                  <a:lnTo>
                    <a:pt x="319" y="878"/>
                  </a:lnTo>
                  <a:lnTo>
                    <a:pt x="319" y="901"/>
                  </a:lnTo>
                  <a:lnTo>
                    <a:pt x="326" y="906"/>
                  </a:lnTo>
                  <a:lnTo>
                    <a:pt x="326" y="920"/>
                  </a:lnTo>
                  <a:lnTo>
                    <a:pt x="334" y="925"/>
                  </a:lnTo>
                  <a:lnTo>
                    <a:pt x="334" y="934"/>
                  </a:lnTo>
                  <a:lnTo>
                    <a:pt x="341" y="939"/>
                  </a:lnTo>
                  <a:lnTo>
                    <a:pt x="341" y="948"/>
                  </a:lnTo>
                  <a:lnTo>
                    <a:pt x="349" y="953"/>
                  </a:lnTo>
                  <a:lnTo>
                    <a:pt x="356" y="953"/>
                  </a:lnTo>
                  <a:lnTo>
                    <a:pt x="364" y="948"/>
                  </a:lnTo>
                  <a:lnTo>
                    <a:pt x="364" y="944"/>
                  </a:lnTo>
                  <a:lnTo>
                    <a:pt x="371" y="939"/>
                  </a:lnTo>
                  <a:lnTo>
                    <a:pt x="371" y="930"/>
                  </a:lnTo>
                  <a:lnTo>
                    <a:pt x="378" y="925"/>
                  </a:lnTo>
                  <a:lnTo>
                    <a:pt x="378" y="911"/>
                  </a:lnTo>
                  <a:lnTo>
                    <a:pt x="386" y="906"/>
                  </a:lnTo>
                  <a:lnTo>
                    <a:pt x="386" y="887"/>
                  </a:lnTo>
                  <a:lnTo>
                    <a:pt x="393" y="883"/>
                  </a:lnTo>
                  <a:lnTo>
                    <a:pt x="393" y="855"/>
                  </a:lnTo>
                  <a:lnTo>
                    <a:pt x="401" y="850"/>
                  </a:lnTo>
                  <a:lnTo>
                    <a:pt x="401" y="817"/>
                  </a:lnTo>
                  <a:lnTo>
                    <a:pt x="408" y="808"/>
                  </a:lnTo>
                  <a:lnTo>
                    <a:pt x="408" y="779"/>
                  </a:lnTo>
                  <a:lnTo>
                    <a:pt x="416" y="770"/>
                  </a:lnTo>
                  <a:lnTo>
                    <a:pt x="416" y="733"/>
                  </a:lnTo>
                  <a:lnTo>
                    <a:pt x="423" y="723"/>
                  </a:lnTo>
                  <a:lnTo>
                    <a:pt x="423" y="690"/>
                  </a:lnTo>
                  <a:lnTo>
                    <a:pt x="430" y="676"/>
                  </a:lnTo>
                  <a:lnTo>
                    <a:pt x="430" y="634"/>
                  </a:lnTo>
                  <a:lnTo>
                    <a:pt x="438" y="620"/>
                  </a:lnTo>
                  <a:lnTo>
                    <a:pt x="438" y="573"/>
                  </a:lnTo>
                  <a:lnTo>
                    <a:pt x="445" y="559"/>
                  </a:lnTo>
                  <a:lnTo>
                    <a:pt x="445" y="521"/>
                  </a:lnTo>
                  <a:lnTo>
                    <a:pt x="453" y="512"/>
                  </a:lnTo>
                  <a:lnTo>
                    <a:pt x="453" y="460"/>
                  </a:lnTo>
                  <a:lnTo>
                    <a:pt x="460" y="446"/>
                  </a:lnTo>
                  <a:lnTo>
                    <a:pt x="460" y="409"/>
                  </a:lnTo>
                  <a:lnTo>
                    <a:pt x="468" y="395"/>
                  </a:lnTo>
                  <a:lnTo>
                    <a:pt x="468" y="348"/>
                  </a:lnTo>
                  <a:lnTo>
                    <a:pt x="475" y="334"/>
                  </a:lnTo>
                  <a:lnTo>
                    <a:pt x="475" y="282"/>
                  </a:lnTo>
                  <a:lnTo>
                    <a:pt x="482" y="273"/>
                  </a:lnTo>
                  <a:lnTo>
                    <a:pt x="482" y="235"/>
                  </a:lnTo>
                  <a:lnTo>
                    <a:pt x="490" y="226"/>
                  </a:lnTo>
                  <a:lnTo>
                    <a:pt x="490" y="179"/>
                  </a:lnTo>
                  <a:lnTo>
                    <a:pt x="497" y="169"/>
                  </a:lnTo>
                  <a:lnTo>
                    <a:pt x="497" y="137"/>
                  </a:lnTo>
                  <a:lnTo>
                    <a:pt x="505" y="127"/>
                  </a:lnTo>
                  <a:lnTo>
                    <a:pt x="505" y="85"/>
                  </a:lnTo>
                  <a:lnTo>
                    <a:pt x="512" y="76"/>
                  </a:lnTo>
                  <a:lnTo>
                    <a:pt x="512" y="38"/>
                  </a:lnTo>
                  <a:lnTo>
                    <a:pt x="519" y="33"/>
                  </a:lnTo>
                  <a:lnTo>
                    <a:pt x="519" y="5"/>
                  </a:lnTo>
                  <a:lnTo>
                    <a:pt x="527" y="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6"/>
            <p:cNvSpPr>
              <a:spLocks/>
            </p:cNvSpPr>
            <p:nvPr/>
          </p:nvSpPr>
          <p:spPr bwMode="auto">
            <a:xfrm>
              <a:off x="2157" y="2263"/>
              <a:ext cx="520" cy="1027"/>
            </a:xfrm>
            <a:custGeom>
              <a:avLst/>
              <a:gdLst>
                <a:gd name="T0" fmla="*/ 7 w 520"/>
                <a:gd name="T1" fmla="*/ 497 h 1027"/>
                <a:gd name="T2" fmla="*/ 15 w 520"/>
                <a:gd name="T3" fmla="*/ 455 h 1027"/>
                <a:gd name="T4" fmla="*/ 37 w 520"/>
                <a:gd name="T5" fmla="*/ 427 h 1027"/>
                <a:gd name="T6" fmla="*/ 52 w 520"/>
                <a:gd name="T7" fmla="*/ 417 h 1027"/>
                <a:gd name="T8" fmla="*/ 74 w 520"/>
                <a:gd name="T9" fmla="*/ 431 h 1027"/>
                <a:gd name="T10" fmla="*/ 82 w 520"/>
                <a:gd name="T11" fmla="*/ 455 h 1027"/>
                <a:gd name="T12" fmla="*/ 96 w 520"/>
                <a:gd name="T13" fmla="*/ 473 h 1027"/>
                <a:gd name="T14" fmla="*/ 104 w 520"/>
                <a:gd name="T15" fmla="*/ 497 h 1027"/>
                <a:gd name="T16" fmla="*/ 119 w 520"/>
                <a:gd name="T17" fmla="*/ 520 h 1027"/>
                <a:gd name="T18" fmla="*/ 126 w 520"/>
                <a:gd name="T19" fmla="*/ 544 h 1027"/>
                <a:gd name="T20" fmla="*/ 156 w 520"/>
                <a:gd name="T21" fmla="*/ 567 h 1027"/>
                <a:gd name="T22" fmla="*/ 163 w 520"/>
                <a:gd name="T23" fmla="*/ 563 h 1027"/>
                <a:gd name="T24" fmla="*/ 178 w 520"/>
                <a:gd name="T25" fmla="*/ 549 h 1027"/>
                <a:gd name="T26" fmla="*/ 193 w 520"/>
                <a:gd name="T27" fmla="*/ 525 h 1027"/>
                <a:gd name="T28" fmla="*/ 200 w 520"/>
                <a:gd name="T29" fmla="*/ 492 h 1027"/>
                <a:gd name="T30" fmla="*/ 215 w 520"/>
                <a:gd name="T31" fmla="*/ 455 h 1027"/>
                <a:gd name="T32" fmla="*/ 223 w 520"/>
                <a:gd name="T33" fmla="*/ 398 h 1027"/>
                <a:gd name="T34" fmla="*/ 237 w 520"/>
                <a:gd name="T35" fmla="*/ 356 h 1027"/>
                <a:gd name="T36" fmla="*/ 245 w 520"/>
                <a:gd name="T37" fmla="*/ 290 h 1027"/>
                <a:gd name="T38" fmla="*/ 260 w 520"/>
                <a:gd name="T39" fmla="*/ 244 h 1027"/>
                <a:gd name="T40" fmla="*/ 267 w 520"/>
                <a:gd name="T41" fmla="*/ 178 h 1027"/>
                <a:gd name="T42" fmla="*/ 282 w 520"/>
                <a:gd name="T43" fmla="*/ 140 h 1027"/>
                <a:gd name="T44" fmla="*/ 289 w 520"/>
                <a:gd name="T45" fmla="*/ 79 h 1027"/>
                <a:gd name="T46" fmla="*/ 304 w 520"/>
                <a:gd name="T47" fmla="*/ 51 h 1027"/>
                <a:gd name="T48" fmla="*/ 312 w 520"/>
                <a:gd name="T49" fmla="*/ 18 h 1027"/>
                <a:gd name="T50" fmla="*/ 334 w 520"/>
                <a:gd name="T51" fmla="*/ 0 h 1027"/>
                <a:gd name="T52" fmla="*/ 349 w 520"/>
                <a:gd name="T53" fmla="*/ 9 h 1027"/>
                <a:gd name="T54" fmla="*/ 356 w 520"/>
                <a:gd name="T55" fmla="*/ 37 h 1027"/>
                <a:gd name="T56" fmla="*/ 371 w 520"/>
                <a:gd name="T57" fmla="*/ 70 h 1027"/>
                <a:gd name="T58" fmla="*/ 379 w 520"/>
                <a:gd name="T59" fmla="*/ 126 h 1027"/>
                <a:gd name="T60" fmla="*/ 393 w 520"/>
                <a:gd name="T61" fmla="*/ 178 h 1027"/>
                <a:gd name="T62" fmla="*/ 401 w 520"/>
                <a:gd name="T63" fmla="*/ 262 h 1027"/>
                <a:gd name="T64" fmla="*/ 416 w 520"/>
                <a:gd name="T65" fmla="*/ 319 h 1027"/>
                <a:gd name="T66" fmla="*/ 423 w 520"/>
                <a:gd name="T67" fmla="*/ 427 h 1027"/>
                <a:gd name="T68" fmla="*/ 438 w 520"/>
                <a:gd name="T69" fmla="*/ 492 h 1027"/>
                <a:gd name="T70" fmla="*/ 445 w 520"/>
                <a:gd name="T71" fmla="*/ 591 h 1027"/>
                <a:gd name="T72" fmla="*/ 460 w 520"/>
                <a:gd name="T73" fmla="*/ 666 h 1027"/>
                <a:gd name="T74" fmla="*/ 468 w 520"/>
                <a:gd name="T75" fmla="*/ 760 h 1027"/>
                <a:gd name="T76" fmla="*/ 482 w 520"/>
                <a:gd name="T77" fmla="*/ 825 h 1027"/>
                <a:gd name="T78" fmla="*/ 490 w 520"/>
                <a:gd name="T79" fmla="*/ 901 h 1027"/>
                <a:gd name="T80" fmla="*/ 505 w 520"/>
                <a:gd name="T81" fmla="*/ 952 h 1027"/>
                <a:gd name="T82" fmla="*/ 512 w 520"/>
                <a:gd name="T83" fmla="*/ 1004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0" h="1027">
                  <a:moveTo>
                    <a:pt x="0" y="534"/>
                  </a:moveTo>
                  <a:lnTo>
                    <a:pt x="0" y="506"/>
                  </a:lnTo>
                  <a:lnTo>
                    <a:pt x="7" y="497"/>
                  </a:lnTo>
                  <a:lnTo>
                    <a:pt x="7" y="483"/>
                  </a:lnTo>
                  <a:lnTo>
                    <a:pt x="15" y="478"/>
                  </a:lnTo>
                  <a:lnTo>
                    <a:pt x="15" y="455"/>
                  </a:lnTo>
                  <a:lnTo>
                    <a:pt x="22" y="450"/>
                  </a:lnTo>
                  <a:lnTo>
                    <a:pt x="22" y="436"/>
                  </a:lnTo>
                  <a:lnTo>
                    <a:pt x="37" y="427"/>
                  </a:lnTo>
                  <a:lnTo>
                    <a:pt x="37" y="417"/>
                  </a:lnTo>
                  <a:lnTo>
                    <a:pt x="44" y="417"/>
                  </a:lnTo>
                  <a:lnTo>
                    <a:pt x="52" y="417"/>
                  </a:lnTo>
                  <a:lnTo>
                    <a:pt x="59" y="422"/>
                  </a:lnTo>
                  <a:lnTo>
                    <a:pt x="67" y="427"/>
                  </a:lnTo>
                  <a:lnTo>
                    <a:pt x="74" y="431"/>
                  </a:lnTo>
                  <a:lnTo>
                    <a:pt x="74" y="441"/>
                  </a:lnTo>
                  <a:lnTo>
                    <a:pt x="82" y="445"/>
                  </a:lnTo>
                  <a:lnTo>
                    <a:pt x="82" y="455"/>
                  </a:lnTo>
                  <a:lnTo>
                    <a:pt x="89" y="459"/>
                  </a:lnTo>
                  <a:lnTo>
                    <a:pt x="89" y="469"/>
                  </a:lnTo>
                  <a:lnTo>
                    <a:pt x="96" y="473"/>
                  </a:lnTo>
                  <a:lnTo>
                    <a:pt x="96" y="483"/>
                  </a:lnTo>
                  <a:lnTo>
                    <a:pt x="104" y="488"/>
                  </a:lnTo>
                  <a:lnTo>
                    <a:pt x="104" y="497"/>
                  </a:lnTo>
                  <a:lnTo>
                    <a:pt x="111" y="502"/>
                  </a:lnTo>
                  <a:lnTo>
                    <a:pt x="111" y="516"/>
                  </a:lnTo>
                  <a:lnTo>
                    <a:pt x="119" y="520"/>
                  </a:lnTo>
                  <a:lnTo>
                    <a:pt x="119" y="530"/>
                  </a:lnTo>
                  <a:lnTo>
                    <a:pt x="126" y="534"/>
                  </a:lnTo>
                  <a:lnTo>
                    <a:pt x="126" y="544"/>
                  </a:lnTo>
                  <a:lnTo>
                    <a:pt x="141" y="553"/>
                  </a:lnTo>
                  <a:lnTo>
                    <a:pt x="141" y="558"/>
                  </a:lnTo>
                  <a:lnTo>
                    <a:pt x="156" y="567"/>
                  </a:lnTo>
                  <a:lnTo>
                    <a:pt x="148" y="567"/>
                  </a:lnTo>
                  <a:lnTo>
                    <a:pt x="156" y="567"/>
                  </a:lnTo>
                  <a:lnTo>
                    <a:pt x="163" y="563"/>
                  </a:lnTo>
                  <a:lnTo>
                    <a:pt x="171" y="558"/>
                  </a:lnTo>
                  <a:lnTo>
                    <a:pt x="178" y="553"/>
                  </a:lnTo>
                  <a:lnTo>
                    <a:pt x="178" y="549"/>
                  </a:lnTo>
                  <a:lnTo>
                    <a:pt x="185" y="544"/>
                  </a:lnTo>
                  <a:lnTo>
                    <a:pt x="185" y="530"/>
                  </a:lnTo>
                  <a:lnTo>
                    <a:pt x="193" y="525"/>
                  </a:lnTo>
                  <a:lnTo>
                    <a:pt x="193" y="511"/>
                  </a:lnTo>
                  <a:lnTo>
                    <a:pt x="200" y="506"/>
                  </a:lnTo>
                  <a:lnTo>
                    <a:pt x="200" y="492"/>
                  </a:lnTo>
                  <a:lnTo>
                    <a:pt x="208" y="483"/>
                  </a:lnTo>
                  <a:lnTo>
                    <a:pt x="208" y="459"/>
                  </a:lnTo>
                  <a:lnTo>
                    <a:pt x="215" y="455"/>
                  </a:lnTo>
                  <a:lnTo>
                    <a:pt x="215" y="431"/>
                  </a:lnTo>
                  <a:lnTo>
                    <a:pt x="223" y="422"/>
                  </a:lnTo>
                  <a:lnTo>
                    <a:pt x="223" y="398"/>
                  </a:lnTo>
                  <a:lnTo>
                    <a:pt x="230" y="394"/>
                  </a:lnTo>
                  <a:lnTo>
                    <a:pt x="230" y="361"/>
                  </a:lnTo>
                  <a:lnTo>
                    <a:pt x="237" y="356"/>
                  </a:lnTo>
                  <a:lnTo>
                    <a:pt x="237" y="333"/>
                  </a:lnTo>
                  <a:lnTo>
                    <a:pt x="245" y="323"/>
                  </a:lnTo>
                  <a:lnTo>
                    <a:pt x="245" y="290"/>
                  </a:lnTo>
                  <a:lnTo>
                    <a:pt x="252" y="281"/>
                  </a:lnTo>
                  <a:lnTo>
                    <a:pt x="252" y="248"/>
                  </a:lnTo>
                  <a:lnTo>
                    <a:pt x="260" y="244"/>
                  </a:lnTo>
                  <a:lnTo>
                    <a:pt x="260" y="215"/>
                  </a:lnTo>
                  <a:lnTo>
                    <a:pt x="267" y="211"/>
                  </a:lnTo>
                  <a:lnTo>
                    <a:pt x="267" y="178"/>
                  </a:lnTo>
                  <a:lnTo>
                    <a:pt x="275" y="168"/>
                  </a:lnTo>
                  <a:lnTo>
                    <a:pt x="275" y="145"/>
                  </a:lnTo>
                  <a:lnTo>
                    <a:pt x="282" y="140"/>
                  </a:lnTo>
                  <a:lnTo>
                    <a:pt x="282" y="112"/>
                  </a:lnTo>
                  <a:lnTo>
                    <a:pt x="289" y="103"/>
                  </a:lnTo>
                  <a:lnTo>
                    <a:pt x="289" y="79"/>
                  </a:lnTo>
                  <a:lnTo>
                    <a:pt x="297" y="75"/>
                  </a:lnTo>
                  <a:lnTo>
                    <a:pt x="297" y="56"/>
                  </a:lnTo>
                  <a:lnTo>
                    <a:pt x="304" y="51"/>
                  </a:lnTo>
                  <a:lnTo>
                    <a:pt x="304" y="32"/>
                  </a:lnTo>
                  <a:lnTo>
                    <a:pt x="312" y="28"/>
                  </a:lnTo>
                  <a:lnTo>
                    <a:pt x="312" y="18"/>
                  </a:lnTo>
                  <a:lnTo>
                    <a:pt x="319" y="14"/>
                  </a:lnTo>
                  <a:lnTo>
                    <a:pt x="319" y="9"/>
                  </a:lnTo>
                  <a:lnTo>
                    <a:pt x="334" y="0"/>
                  </a:lnTo>
                  <a:lnTo>
                    <a:pt x="327" y="0"/>
                  </a:lnTo>
                  <a:lnTo>
                    <a:pt x="334" y="0"/>
                  </a:lnTo>
                  <a:lnTo>
                    <a:pt x="349" y="9"/>
                  </a:lnTo>
                  <a:lnTo>
                    <a:pt x="349" y="18"/>
                  </a:lnTo>
                  <a:lnTo>
                    <a:pt x="356" y="23"/>
                  </a:lnTo>
                  <a:lnTo>
                    <a:pt x="356" y="37"/>
                  </a:lnTo>
                  <a:lnTo>
                    <a:pt x="364" y="42"/>
                  </a:lnTo>
                  <a:lnTo>
                    <a:pt x="364" y="61"/>
                  </a:lnTo>
                  <a:lnTo>
                    <a:pt x="371" y="70"/>
                  </a:lnTo>
                  <a:lnTo>
                    <a:pt x="371" y="89"/>
                  </a:lnTo>
                  <a:lnTo>
                    <a:pt x="379" y="93"/>
                  </a:lnTo>
                  <a:lnTo>
                    <a:pt x="379" y="126"/>
                  </a:lnTo>
                  <a:lnTo>
                    <a:pt x="386" y="136"/>
                  </a:lnTo>
                  <a:lnTo>
                    <a:pt x="386" y="168"/>
                  </a:lnTo>
                  <a:lnTo>
                    <a:pt x="393" y="178"/>
                  </a:lnTo>
                  <a:lnTo>
                    <a:pt x="393" y="211"/>
                  </a:lnTo>
                  <a:lnTo>
                    <a:pt x="401" y="220"/>
                  </a:lnTo>
                  <a:lnTo>
                    <a:pt x="401" y="262"/>
                  </a:lnTo>
                  <a:lnTo>
                    <a:pt x="408" y="272"/>
                  </a:lnTo>
                  <a:lnTo>
                    <a:pt x="408" y="309"/>
                  </a:lnTo>
                  <a:lnTo>
                    <a:pt x="416" y="319"/>
                  </a:lnTo>
                  <a:lnTo>
                    <a:pt x="416" y="366"/>
                  </a:lnTo>
                  <a:lnTo>
                    <a:pt x="423" y="380"/>
                  </a:lnTo>
                  <a:lnTo>
                    <a:pt x="423" y="427"/>
                  </a:lnTo>
                  <a:lnTo>
                    <a:pt x="430" y="441"/>
                  </a:lnTo>
                  <a:lnTo>
                    <a:pt x="430" y="478"/>
                  </a:lnTo>
                  <a:lnTo>
                    <a:pt x="438" y="492"/>
                  </a:lnTo>
                  <a:lnTo>
                    <a:pt x="438" y="544"/>
                  </a:lnTo>
                  <a:lnTo>
                    <a:pt x="445" y="553"/>
                  </a:lnTo>
                  <a:lnTo>
                    <a:pt x="445" y="591"/>
                  </a:lnTo>
                  <a:lnTo>
                    <a:pt x="453" y="605"/>
                  </a:lnTo>
                  <a:lnTo>
                    <a:pt x="453" y="656"/>
                  </a:lnTo>
                  <a:lnTo>
                    <a:pt x="460" y="666"/>
                  </a:lnTo>
                  <a:lnTo>
                    <a:pt x="460" y="713"/>
                  </a:lnTo>
                  <a:lnTo>
                    <a:pt x="468" y="727"/>
                  </a:lnTo>
                  <a:lnTo>
                    <a:pt x="468" y="760"/>
                  </a:lnTo>
                  <a:lnTo>
                    <a:pt x="475" y="774"/>
                  </a:lnTo>
                  <a:lnTo>
                    <a:pt x="475" y="816"/>
                  </a:lnTo>
                  <a:lnTo>
                    <a:pt x="482" y="825"/>
                  </a:lnTo>
                  <a:lnTo>
                    <a:pt x="482" y="858"/>
                  </a:lnTo>
                  <a:lnTo>
                    <a:pt x="490" y="868"/>
                  </a:lnTo>
                  <a:lnTo>
                    <a:pt x="490" y="901"/>
                  </a:lnTo>
                  <a:lnTo>
                    <a:pt x="497" y="910"/>
                  </a:lnTo>
                  <a:lnTo>
                    <a:pt x="497" y="943"/>
                  </a:lnTo>
                  <a:lnTo>
                    <a:pt x="505" y="952"/>
                  </a:lnTo>
                  <a:lnTo>
                    <a:pt x="505" y="976"/>
                  </a:lnTo>
                  <a:lnTo>
                    <a:pt x="512" y="980"/>
                  </a:lnTo>
                  <a:lnTo>
                    <a:pt x="512" y="1004"/>
                  </a:lnTo>
                  <a:lnTo>
                    <a:pt x="520" y="1008"/>
                  </a:lnTo>
                  <a:lnTo>
                    <a:pt x="520" y="1027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57"/>
            <p:cNvSpPr>
              <a:spLocks/>
            </p:cNvSpPr>
            <p:nvPr/>
          </p:nvSpPr>
          <p:spPr bwMode="auto">
            <a:xfrm>
              <a:off x="2677" y="2694"/>
              <a:ext cx="519" cy="1056"/>
            </a:xfrm>
            <a:custGeom>
              <a:avLst/>
              <a:gdLst>
                <a:gd name="T0" fmla="*/ 7 w 519"/>
                <a:gd name="T1" fmla="*/ 615 h 1056"/>
                <a:gd name="T2" fmla="*/ 22 w 519"/>
                <a:gd name="T3" fmla="*/ 634 h 1056"/>
                <a:gd name="T4" fmla="*/ 44 w 519"/>
                <a:gd name="T5" fmla="*/ 634 h 1056"/>
                <a:gd name="T6" fmla="*/ 59 w 519"/>
                <a:gd name="T7" fmla="*/ 620 h 1056"/>
                <a:gd name="T8" fmla="*/ 74 w 519"/>
                <a:gd name="T9" fmla="*/ 601 h 1056"/>
                <a:gd name="T10" fmla="*/ 81 w 519"/>
                <a:gd name="T11" fmla="*/ 573 h 1056"/>
                <a:gd name="T12" fmla="*/ 96 w 519"/>
                <a:gd name="T13" fmla="*/ 554 h 1056"/>
                <a:gd name="T14" fmla="*/ 103 w 519"/>
                <a:gd name="T15" fmla="*/ 531 h 1056"/>
                <a:gd name="T16" fmla="*/ 118 w 519"/>
                <a:gd name="T17" fmla="*/ 512 h 1056"/>
                <a:gd name="T18" fmla="*/ 126 w 519"/>
                <a:gd name="T19" fmla="*/ 498 h 1056"/>
                <a:gd name="T20" fmla="*/ 148 w 519"/>
                <a:gd name="T21" fmla="*/ 493 h 1056"/>
                <a:gd name="T22" fmla="*/ 163 w 519"/>
                <a:gd name="T23" fmla="*/ 507 h 1056"/>
                <a:gd name="T24" fmla="*/ 178 w 519"/>
                <a:gd name="T25" fmla="*/ 526 h 1056"/>
                <a:gd name="T26" fmla="*/ 185 w 519"/>
                <a:gd name="T27" fmla="*/ 563 h 1056"/>
                <a:gd name="T28" fmla="*/ 200 w 519"/>
                <a:gd name="T29" fmla="*/ 592 h 1056"/>
                <a:gd name="T30" fmla="*/ 207 w 519"/>
                <a:gd name="T31" fmla="*/ 653 h 1056"/>
                <a:gd name="T32" fmla="*/ 222 w 519"/>
                <a:gd name="T33" fmla="*/ 690 h 1056"/>
                <a:gd name="T34" fmla="*/ 230 w 519"/>
                <a:gd name="T35" fmla="*/ 756 h 1056"/>
                <a:gd name="T36" fmla="*/ 245 w 519"/>
                <a:gd name="T37" fmla="*/ 803 h 1056"/>
                <a:gd name="T38" fmla="*/ 252 w 519"/>
                <a:gd name="T39" fmla="*/ 868 h 1056"/>
                <a:gd name="T40" fmla="*/ 267 w 519"/>
                <a:gd name="T41" fmla="*/ 915 h 1056"/>
                <a:gd name="T42" fmla="*/ 274 w 519"/>
                <a:gd name="T43" fmla="*/ 967 h 1056"/>
                <a:gd name="T44" fmla="*/ 289 w 519"/>
                <a:gd name="T45" fmla="*/ 1004 h 1056"/>
                <a:gd name="T46" fmla="*/ 296 w 519"/>
                <a:gd name="T47" fmla="*/ 1037 h 1056"/>
                <a:gd name="T48" fmla="*/ 319 w 519"/>
                <a:gd name="T49" fmla="*/ 1056 h 1056"/>
                <a:gd name="T50" fmla="*/ 334 w 519"/>
                <a:gd name="T51" fmla="*/ 1037 h 1056"/>
                <a:gd name="T52" fmla="*/ 348 w 519"/>
                <a:gd name="T53" fmla="*/ 1019 h 1056"/>
                <a:gd name="T54" fmla="*/ 356 w 519"/>
                <a:gd name="T55" fmla="*/ 967 h 1056"/>
                <a:gd name="T56" fmla="*/ 371 w 519"/>
                <a:gd name="T57" fmla="*/ 929 h 1056"/>
                <a:gd name="T58" fmla="*/ 378 w 519"/>
                <a:gd name="T59" fmla="*/ 859 h 1056"/>
                <a:gd name="T60" fmla="*/ 393 w 519"/>
                <a:gd name="T61" fmla="*/ 793 h 1056"/>
                <a:gd name="T62" fmla="*/ 400 w 519"/>
                <a:gd name="T63" fmla="*/ 704 h 1056"/>
                <a:gd name="T64" fmla="*/ 415 w 519"/>
                <a:gd name="T65" fmla="*/ 629 h 1056"/>
                <a:gd name="T66" fmla="*/ 423 w 519"/>
                <a:gd name="T67" fmla="*/ 531 h 1056"/>
                <a:gd name="T68" fmla="*/ 438 w 519"/>
                <a:gd name="T69" fmla="*/ 451 h 1056"/>
                <a:gd name="T70" fmla="*/ 445 w 519"/>
                <a:gd name="T71" fmla="*/ 352 h 1056"/>
                <a:gd name="T72" fmla="*/ 460 w 519"/>
                <a:gd name="T73" fmla="*/ 287 h 1056"/>
                <a:gd name="T74" fmla="*/ 467 w 519"/>
                <a:gd name="T75" fmla="*/ 202 h 1056"/>
                <a:gd name="T76" fmla="*/ 482 w 519"/>
                <a:gd name="T77" fmla="*/ 155 h 1056"/>
                <a:gd name="T78" fmla="*/ 489 w 519"/>
                <a:gd name="T79" fmla="*/ 85 h 1056"/>
                <a:gd name="T80" fmla="*/ 504 w 519"/>
                <a:gd name="T81" fmla="*/ 52 h 1056"/>
                <a:gd name="T82" fmla="*/ 512 w 519"/>
                <a:gd name="T83" fmla="*/ 14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9" h="1056">
                  <a:moveTo>
                    <a:pt x="0" y="596"/>
                  </a:moveTo>
                  <a:lnTo>
                    <a:pt x="7" y="601"/>
                  </a:lnTo>
                  <a:lnTo>
                    <a:pt x="7" y="615"/>
                  </a:lnTo>
                  <a:lnTo>
                    <a:pt x="14" y="620"/>
                  </a:lnTo>
                  <a:lnTo>
                    <a:pt x="14" y="629"/>
                  </a:lnTo>
                  <a:lnTo>
                    <a:pt x="22" y="634"/>
                  </a:lnTo>
                  <a:lnTo>
                    <a:pt x="29" y="638"/>
                  </a:lnTo>
                  <a:lnTo>
                    <a:pt x="37" y="638"/>
                  </a:lnTo>
                  <a:lnTo>
                    <a:pt x="44" y="634"/>
                  </a:lnTo>
                  <a:lnTo>
                    <a:pt x="52" y="629"/>
                  </a:lnTo>
                  <a:lnTo>
                    <a:pt x="59" y="624"/>
                  </a:lnTo>
                  <a:lnTo>
                    <a:pt x="59" y="620"/>
                  </a:lnTo>
                  <a:lnTo>
                    <a:pt x="66" y="615"/>
                  </a:lnTo>
                  <a:lnTo>
                    <a:pt x="66" y="606"/>
                  </a:lnTo>
                  <a:lnTo>
                    <a:pt x="74" y="601"/>
                  </a:lnTo>
                  <a:lnTo>
                    <a:pt x="74" y="587"/>
                  </a:lnTo>
                  <a:lnTo>
                    <a:pt x="81" y="582"/>
                  </a:lnTo>
                  <a:lnTo>
                    <a:pt x="81" y="573"/>
                  </a:lnTo>
                  <a:lnTo>
                    <a:pt x="89" y="568"/>
                  </a:lnTo>
                  <a:lnTo>
                    <a:pt x="89" y="559"/>
                  </a:lnTo>
                  <a:lnTo>
                    <a:pt x="96" y="554"/>
                  </a:lnTo>
                  <a:lnTo>
                    <a:pt x="96" y="545"/>
                  </a:lnTo>
                  <a:lnTo>
                    <a:pt x="103" y="540"/>
                  </a:lnTo>
                  <a:lnTo>
                    <a:pt x="103" y="531"/>
                  </a:lnTo>
                  <a:lnTo>
                    <a:pt x="111" y="526"/>
                  </a:lnTo>
                  <a:lnTo>
                    <a:pt x="111" y="516"/>
                  </a:lnTo>
                  <a:lnTo>
                    <a:pt x="118" y="512"/>
                  </a:lnTo>
                  <a:lnTo>
                    <a:pt x="118" y="507"/>
                  </a:lnTo>
                  <a:lnTo>
                    <a:pt x="126" y="502"/>
                  </a:lnTo>
                  <a:lnTo>
                    <a:pt x="126" y="498"/>
                  </a:lnTo>
                  <a:lnTo>
                    <a:pt x="133" y="493"/>
                  </a:lnTo>
                  <a:lnTo>
                    <a:pt x="141" y="488"/>
                  </a:lnTo>
                  <a:lnTo>
                    <a:pt x="148" y="493"/>
                  </a:lnTo>
                  <a:lnTo>
                    <a:pt x="155" y="498"/>
                  </a:lnTo>
                  <a:lnTo>
                    <a:pt x="163" y="502"/>
                  </a:lnTo>
                  <a:lnTo>
                    <a:pt x="163" y="507"/>
                  </a:lnTo>
                  <a:lnTo>
                    <a:pt x="170" y="512"/>
                  </a:lnTo>
                  <a:lnTo>
                    <a:pt x="170" y="521"/>
                  </a:lnTo>
                  <a:lnTo>
                    <a:pt x="178" y="526"/>
                  </a:lnTo>
                  <a:lnTo>
                    <a:pt x="178" y="540"/>
                  </a:lnTo>
                  <a:lnTo>
                    <a:pt x="185" y="545"/>
                  </a:lnTo>
                  <a:lnTo>
                    <a:pt x="185" y="563"/>
                  </a:lnTo>
                  <a:lnTo>
                    <a:pt x="193" y="568"/>
                  </a:lnTo>
                  <a:lnTo>
                    <a:pt x="193" y="587"/>
                  </a:lnTo>
                  <a:lnTo>
                    <a:pt x="200" y="592"/>
                  </a:lnTo>
                  <a:lnTo>
                    <a:pt x="200" y="620"/>
                  </a:lnTo>
                  <a:lnTo>
                    <a:pt x="207" y="624"/>
                  </a:lnTo>
                  <a:lnTo>
                    <a:pt x="207" y="653"/>
                  </a:lnTo>
                  <a:lnTo>
                    <a:pt x="215" y="662"/>
                  </a:lnTo>
                  <a:lnTo>
                    <a:pt x="215" y="685"/>
                  </a:lnTo>
                  <a:lnTo>
                    <a:pt x="222" y="690"/>
                  </a:lnTo>
                  <a:lnTo>
                    <a:pt x="222" y="723"/>
                  </a:lnTo>
                  <a:lnTo>
                    <a:pt x="230" y="732"/>
                  </a:lnTo>
                  <a:lnTo>
                    <a:pt x="230" y="756"/>
                  </a:lnTo>
                  <a:lnTo>
                    <a:pt x="237" y="765"/>
                  </a:lnTo>
                  <a:lnTo>
                    <a:pt x="237" y="798"/>
                  </a:lnTo>
                  <a:lnTo>
                    <a:pt x="245" y="803"/>
                  </a:lnTo>
                  <a:lnTo>
                    <a:pt x="245" y="836"/>
                  </a:lnTo>
                  <a:lnTo>
                    <a:pt x="252" y="845"/>
                  </a:lnTo>
                  <a:lnTo>
                    <a:pt x="252" y="868"/>
                  </a:lnTo>
                  <a:lnTo>
                    <a:pt x="259" y="878"/>
                  </a:lnTo>
                  <a:lnTo>
                    <a:pt x="259" y="906"/>
                  </a:lnTo>
                  <a:lnTo>
                    <a:pt x="267" y="915"/>
                  </a:lnTo>
                  <a:lnTo>
                    <a:pt x="267" y="934"/>
                  </a:lnTo>
                  <a:lnTo>
                    <a:pt x="274" y="943"/>
                  </a:lnTo>
                  <a:lnTo>
                    <a:pt x="274" y="967"/>
                  </a:lnTo>
                  <a:lnTo>
                    <a:pt x="282" y="976"/>
                  </a:lnTo>
                  <a:lnTo>
                    <a:pt x="282" y="995"/>
                  </a:lnTo>
                  <a:lnTo>
                    <a:pt x="289" y="1004"/>
                  </a:lnTo>
                  <a:lnTo>
                    <a:pt x="289" y="1019"/>
                  </a:lnTo>
                  <a:lnTo>
                    <a:pt x="296" y="1023"/>
                  </a:lnTo>
                  <a:lnTo>
                    <a:pt x="296" y="1037"/>
                  </a:lnTo>
                  <a:lnTo>
                    <a:pt x="311" y="1047"/>
                  </a:lnTo>
                  <a:lnTo>
                    <a:pt x="311" y="1056"/>
                  </a:lnTo>
                  <a:lnTo>
                    <a:pt x="319" y="1056"/>
                  </a:lnTo>
                  <a:lnTo>
                    <a:pt x="326" y="1051"/>
                  </a:lnTo>
                  <a:lnTo>
                    <a:pt x="334" y="1047"/>
                  </a:lnTo>
                  <a:lnTo>
                    <a:pt x="334" y="1037"/>
                  </a:lnTo>
                  <a:lnTo>
                    <a:pt x="341" y="1033"/>
                  </a:lnTo>
                  <a:lnTo>
                    <a:pt x="341" y="1023"/>
                  </a:lnTo>
                  <a:lnTo>
                    <a:pt x="348" y="1019"/>
                  </a:lnTo>
                  <a:lnTo>
                    <a:pt x="348" y="1000"/>
                  </a:lnTo>
                  <a:lnTo>
                    <a:pt x="356" y="995"/>
                  </a:lnTo>
                  <a:lnTo>
                    <a:pt x="356" y="967"/>
                  </a:lnTo>
                  <a:lnTo>
                    <a:pt x="363" y="962"/>
                  </a:lnTo>
                  <a:lnTo>
                    <a:pt x="363" y="939"/>
                  </a:lnTo>
                  <a:lnTo>
                    <a:pt x="371" y="929"/>
                  </a:lnTo>
                  <a:lnTo>
                    <a:pt x="371" y="897"/>
                  </a:lnTo>
                  <a:lnTo>
                    <a:pt x="378" y="887"/>
                  </a:lnTo>
                  <a:lnTo>
                    <a:pt x="378" y="859"/>
                  </a:lnTo>
                  <a:lnTo>
                    <a:pt x="386" y="850"/>
                  </a:lnTo>
                  <a:lnTo>
                    <a:pt x="386" y="807"/>
                  </a:lnTo>
                  <a:lnTo>
                    <a:pt x="393" y="793"/>
                  </a:lnTo>
                  <a:lnTo>
                    <a:pt x="393" y="751"/>
                  </a:lnTo>
                  <a:lnTo>
                    <a:pt x="400" y="737"/>
                  </a:lnTo>
                  <a:lnTo>
                    <a:pt x="400" y="704"/>
                  </a:lnTo>
                  <a:lnTo>
                    <a:pt x="408" y="690"/>
                  </a:lnTo>
                  <a:lnTo>
                    <a:pt x="408" y="643"/>
                  </a:lnTo>
                  <a:lnTo>
                    <a:pt x="415" y="629"/>
                  </a:lnTo>
                  <a:lnTo>
                    <a:pt x="415" y="577"/>
                  </a:lnTo>
                  <a:lnTo>
                    <a:pt x="423" y="568"/>
                  </a:lnTo>
                  <a:lnTo>
                    <a:pt x="423" y="531"/>
                  </a:lnTo>
                  <a:lnTo>
                    <a:pt x="430" y="516"/>
                  </a:lnTo>
                  <a:lnTo>
                    <a:pt x="430" y="465"/>
                  </a:lnTo>
                  <a:lnTo>
                    <a:pt x="438" y="451"/>
                  </a:lnTo>
                  <a:lnTo>
                    <a:pt x="438" y="413"/>
                  </a:lnTo>
                  <a:lnTo>
                    <a:pt x="445" y="404"/>
                  </a:lnTo>
                  <a:lnTo>
                    <a:pt x="445" y="352"/>
                  </a:lnTo>
                  <a:lnTo>
                    <a:pt x="452" y="343"/>
                  </a:lnTo>
                  <a:lnTo>
                    <a:pt x="452" y="296"/>
                  </a:lnTo>
                  <a:lnTo>
                    <a:pt x="460" y="287"/>
                  </a:lnTo>
                  <a:lnTo>
                    <a:pt x="460" y="254"/>
                  </a:lnTo>
                  <a:lnTo>
                    <a:pt x="467" y="240"/>
                  </a:lnTo>
                  <a:lnTo>
                    <a:pt x="467" y="202"/>
                  </a:lnTo>
                  <a:lnTo>
                    <a:pt x="475" y="193"/>
                  </a:lnTo>
                  <a:lnTo>
                    <a:pt x="475" y="164"/>
                  </a:lnTo>
                  <a:lnTo>
                    <a:pt x="482" y="155"/>
                  </a:lnTo>
                  <a:lnTo>
                    <a:pt x="482" y="122"/>
                  </a:lnTo>
                  <a:lnTo>
                    <a:pt x="489" y="113"/>
                  </a:lnTo>
                  <a:lnTo>
                    <a:pt x="489" y="85"/>
                  </a:lnTo>
                  <a:lnTo>
                    <a:pt x="497" y="75"/>
                  </a:lnTo>
                  <a:lnTo>
                    <a:pt x="497" y="57"/>
                  </a:lnTo>
                  <a:lnTo>
                    <a:pt x="504" y="52"/>
                  </a:lnTo>
                  <a:lnTo>
                    <a:pt x="504" y="33"/>
                  </a:lnTo>
                  <a:lnTo>
                    <a:pt x="512" y="28"/>
                  </a:lnTo>
                  <a:lnTo>
                    <a:pt x="512" y="14"/>
                  </a:lnTo>
                  <a:lnTo>
                    <a:pt x="519" y="10"/>
                  </a:lnTo>
                  <a:lnTo>
                    <a:pt x="519" y="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58"/>
            <p:cNvSpPr>
              <a:spLocks/>
            </p:cNvSpPr>
            <p:nvPr/>
          </p:nvSpPr>
          <p:spPr bwMode="auto">
            <a:xfrm>
              <a:off x="3196" y="2263"/>
              <a:ext cx="549" cy="1069"/>
            </a:xfrm>
            <a:custGeom>
              <a:avLst/>
              <a:gdLst>
                <a:gd name="T0" fmla="*/ 8 w 549"/>
                <a:gd name="T1" fmla="*/ 422 h 1069"/>
                <a:gd name="T2" fmla="*/ 30 w 549"/>
                <a:gd name="T3" fmla="*/ 417 h 1069"/>
                <a:gd name="T4" fmla="*/ 52 w 549"/>
                <a:gd name="T5" fmla="*/ 441 h 1069"/>
                <a:gd name="T6" fmla="*/ 60 w 549"/>
                <a:gd name="T7" fmla="*/ 464 h 1069"/>
                <a:gd name="T8" fmla="*/ 74 w 549"/>
                <a:gd name="T9" fmla="*/ 483 h 1069"/>
                <a:gd name="T10" fmla="*/ 82 w 549"/>
                <a:gd name="T11" fmla="*/ 511 h 1069"/>
                <a:gd name="T12" fmla="*/ 97 w 549"/>
                <a:gd name="T13" fmla="*/ 530 h 1069"/>
                <a:gd name="T14" fmla="*/ 104 w 549"/>
                <a:gd name="T15" fmla="*/ 549 h 1069"/>
                <a:gd name="T16" fmla="*/ 126 w 549"/>
                <a:gd name="T17" fmla="*/ 567 h 1069"/>
                <a:gd name="T18" fmla="*/ 156 w 549"/>
                <a:gd name="T19" fmla="*/ 549 h 1069"/>
                <a:gd name="T20" fmla="*/ 163 w 549"/>
                <a:gd name="T21" fmla="*/ 520 h 1069"/>
                <a:gd name="T22" fmla="*/ 178 w 549"/>
                <a:gd name="T23" fmla="*/ 492 h 1069"/>
                <a:gd name="T24" fmla="*/ 186 w 549"/>
                <a:gd name="T25" fmla="*/ 445 h 1069"/>
                <a:gd name="T26" fmla="*/ 201 w 549"/>
                <a:gd name="T27" fmla="*/ 403 h 1069"/>
                <a:gd name="T28" fmla="*/ 208 w 549"/>
                <a:gd name="T29" fmla="*/ 342 h 1069"/>
                <a:gd name="T30" fmla="*/ 223 w 549"/>
                <a:gd name="T31" fmla="*/ 295 h 1069"/>
                <a:gd name="T32" fmla="*/ 230 w 549"/>
                <a:gd name="T33" fmla="*/ 229 h 1069"/>
                <a:gd name="T34" fmla="*/ 245 w 549"/>
                <a:gd name="T35" fmla="*/ 178 h 1069"/>
                <a:gd name="T36" fmla="*/ 253 w 549"/>
                <a:gd name="T37" fmla="*/ 122 h 1069"/>
                <a:gd name="T38" fmla="*/ 267 w 549"/>
                <a:gd name="T39" fmla="*/ 89 h 1069"/>
                <a:gd name="T40" fmla="*/ 275 w 549"/>
                <a:gd name="T41" fmla="*/ 42 h 1069"/>
                <a:gd name="T42" fmla="*/ 290 w 549"/>
                <a:gd name="T43" fmla="*/ 18 h 1069"/>
                <a:gd name="T44" fmla="*/ 305 w 549"/>
                <a:gd name="T45" fmla="*/ 0 h 1069"/>
                <a:gd name="T46" fmla="*/ 319 w 549"/>
                <a:gd name="T47" fmla="*/ 14 h 1069"/>
                <a:gd name="T48" fmla="*/ 334 w 549"/>
                <a:gd name="T49" fmla="*/ 37 h 1069"/>
                <a:gd name="T50" fmla="*/ 342 w 549"/>
                <a:gd name="T51" fmla="*/ 79 h 1069"/>
                <a:gd name="T52" fmla="*/ 356 w 549"/>
                <a:gd name="T53" fmla="*/ 122 h 1069"/>
                <a:gd name="T54" fmla="*/ 364 w 549"/>
                <a:gd name="T55" fmla="*/ 197 h 1069"/>
                <a:gd name="T56" fmla="*/ 379 w 549"/>
                <a:gd name="T57" fmla="*/ 248 h 1069"/>
                <a:gd name="T58" fmla="*/ 386 w 549"/>
                <a:gd name="T59" fmla="*/ 351 h 1069"/>
                <a:gd name="T60" fmla="*/ 401 w 549"/>
                <a:gd name="T61" fmla="*/ 412 h 1069"/>
                <a:gd name="T62" fmla="*/ 408 w 549"/>
                <a:gd name="T63" fmla="*/ 525 h 1069"/>
                <a:gd name="T64" fmla="*/ 423 w 549"/>
                <a:gd name="T65" fmla="*/ 586 h 1069"/>
                <a:gd name="T66" fmla="*/ 431 w 549"/>
                <a:gd name="T67" fmla="*/ 689 h 1069"/>
                <a:gd name="T68" fmla="*/ 446 w 549"/>
                <a:gd name="T69" fmla="*/ 760 h 1069"/>
                <a:gd name="T70" fmla="*/ 453 w 549"/>
                <a:gd name="T71" fmla="*/ 844 h 1069"/>
                <a:gd name="T72" fmla="*/ 468 w 549"/>
                <a:gd name="T73" fmla="*/ 901 h 1069"/>
                <a:gd name="T74" fmla="*/ 475 w 549"/>
                <a:gd name="T75" fmla="*/ 966 h 1069"/>
                <a:gd name="T76" fmla="*/ 490 w 549"/>
                <a:gd name="T77" fmla="*/ 1004 h 1069"/>
                <a:gd name="T78" fmla="*/ 498 w 549"/>
                <a:gd name="T79" fmla="*/ 1041 h 1069"/>
                <a:gd name="T80" fmla="*/ 520 w 549"/>
                <a:gd name="T81" fmla="*/ 1065 h 1069"/>
                <a:gd name="T82" fmla="*/ 535 w 549"/>
                <a:gd name="T83" fmla="*/ 1069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9" h="1069">
                  <a:moveTo>
                    <a:pt x="0" y="431"/>
                  </a:moveTo>
                  <a:lnTo>
                    <a:pt x="8" y="427"/>
                  </a:lnTo>
                  <a:lnTo>
                    <a:pt x="8" y="422"/>
                  </a:lnTo>
                  <a:lnTo>
                    <a:pt x="15" y="417"/>
                  </a:lnTo>
                  <a:lnTo>
                    <a:pt x="22" y="417"/>
                  </a:lnTo>
                  <a:lnTo>
                    <a:pt x="30" y="417"/>
                  </a:lnTo>
                  <a:lnTo>
                    <a:pt x="45" y="427"/>
                  </a:lnTo>
                  <a:lnTo>
                    <a:pt x="45" y="436"/>
                  </a:lnTo>
                  <a:lnTo>
                    <a:pt x="52" y="441"/>
                  </a:lnTo>
                  <a:lnTo>
                    <a:pt x="52" y="450"/>
                  </a:lnTo>
                  <a:lnTo>
                    <a:pt x="60" y="455"/>
                  </a:lnTo>
                  <a:lnTo>
                    <a:pt x="60" y="464"/>
                  </a:lnTo>
                  <a:lnTo>
                    <a:pt x="67" y="469"/>
                  </a:lnTo>
                  <a:lnTo>
                    <a:pt x="67" y="478"/>
                  </a:lnTo>
                  <a:lnTo>
                    <a:pt x="74" y="483"/>
                  </a:lnTo>
                  <a:lnTo>
                    <a:pt x="74" y="492"/>
                  </a:lnTo>
                  <a:lnTo>
                    <a:pt x="82" y="497"/>
                  </a:lnTo>
                  <a:lnTo>
                    <a:pt x="82" y="511"/>
                  </a:lnTo>
                  <a:lnTo>
                    <a:pt x="89" y="516"/>
                  </a:lnTo>
                  <a:lnTo>
                    <a:pt x="89" y="525"/>
                  </a:lnTo>
                  <a:lnTo>
                    <a:pt x="97" y="530"/>
                  </a:lnTo>
                  <a:lnTo>
                    <a:pt x="97" y="539"/>
                  </a:lnTo>
                  <a:lnTo>
                    <a:pt x="104" y="544"/>
                  </a:lnTo>
                  <a:lnTo>
                    <a:pt x="104" y="549"/>
                  </a:lnTo>
                  <a:lnTo>
                    <a:pt x="119" y="558"/>
                  </a:lnTo>
                  <a:lnTo>
                    <a:pt x="119" y="563"/>
                  </a:lnTo>
                  <a:lnTo>
                    <a:pt x="126" y="567"/>
                  </a:lnTo>
                  <a:lnTo>
                    <a:pt x="134" y="563"/>
                  </a:lnTo>
                  <a:lnTo>
                    <a:pt x="141" y="558"/>
                  </a:lnTo>
                  <a:lnTo>
                    <a:pt x="156" y="549"/>
                  </a:lnTo>
                  <a:lnTo>
                    <a:pt x="156" y="534"/>
                  </a:lnTo>
                  <a:lnTo>
                    <a:pt x="163" y="530"/>
                  </a:lnTo>
                  <a:lnTo>
                    <a:pt x="163" y="520"/>
                  </a:lnTo>
                  <a:lnTo>
                    <a:pt x="171" y="516"/>
                  </a:lnTo>
                  <a:lnTo>
                    <a:pt x="171" y="497"/>
                  </a:lnTo>
                  <a:lnTo>
                    <a:pt x="178" y="492"/>
                  </a:lnTo>
                  <a:lnTo>
                    <a:pt x="178" y="469"/>
                  </a:lnTo>
                  <a:lnTo>
                    <a:pt x="186" y="464"/>
                  </a:lnTo>
                  <a:lnTo>
                    <a:pt x="186" y="445"/>
                  </a:lnTo>
                  <a:lnTo>
                    <a:pt x="193" y="436"/>
                  </a:lnTo>
                  <a:lnTo>
                    <a:pt x="193" y="412"/>
                  </a:lnTo>
                  <a:lnTo>
                    <a:pt x="201" y="403"/>
                  </a:lnTo>
                  <a:lnTo>
                    <a:pt x="201" y="380"/>
                  </a:lnTo>
                  <a:lnTo>
                    <a:pt x="208" y="375"/>
                  </a:lnTo>
                  <a:lnTo>
                    <a:pt x="208" y="342"/>
                  </a:lnTo>
                  <a:lnTo>
                    <a:pt x="215" y="333"/>
                  </a:lnTo>
                  <a:lnTo>
                    <a:pt x="215" y="300"/>
                  </a:lnTo>
                  <a:lnTo>
                    <a:pt x="223" y="295"/>
                  </a:lnTo>
                  <a:lnTo>
                    <a:pt x="223" y="267"/>
                  </a:lnTo>
                  <a:lnTo>
                    <a:pt x="230" y="262"/>
                  </a:lnTo>
                  <a:lnTo>
                    <a:pt x="230" y="229"/>
                  </a:lnTo>
                  <a:lnTo>
                    <a:pt x="238" y="220"/>
                  </a:lnTo>
                  <a:lnTo>
                    <a:pt x="238" y="187"/>
                  </a:lnTo>
                  <a:lnTo>
                    <a:pt x="245" y="178"/>
                  </a:lnTo>
                  <a:lnTo>
                    <a:pt x="245" y="159"/>
                  </a:lnTo>
                  <a:lnTo>
                    <a:pt x="253" y="150"/>
                  </a:lnTo>
                  <a:lnTo>
                    <a:pt x="253" y="122"/>
                  </a:lnTo>
                  <a:lnTo>
                    <a:pt x="260" y="112"/>
                  </a:lnTo>
                  <a:lnTo>
                    <a:pt x="260" y="93"/>
                  </a:lnTo>
                  <a:lnTo>
                    <a:pt x="267" y="89"/>
                  </a:lnTo>
                  <a:lnTo>
                    <a:pt x="267" y="65"/>
                  </a:lnTo>
                  <a:lnTo>
                    <a:pt x="275" y="61"/>
                  </a:lnTo>
                  <a:lnTo>
                    <a:pt x="275" y="42"/>
                  </a:lnTo>
                  <a:lnTo>
                    <a:pt x="282" y="37"/>
                  </a:lnTo>
                  <a:lnTo>
                    <a:pt x="282" y="23"/>
                  </a:lnTo>
                  <a:lnTo>
                    <a:pt x="290" y="18"/>
                  </a:lnTo>
                  <a:lnTo>
                    <a:pt x="290" y="9"/>
                  </a:lnTo>
                  <a:lnTo>
                    <a:pt x="297" y="4"/>
                  </a:lnTo>
                  <a:lnTo>
                    <a:pt x="305" y="0"/>
                  </a:lnTo>
                  <a:lnTo>
                    <a:pt x="312" y="4"/>
                  </a:lnTo>
                  <a:lnTo>
                    <a:pt x="319" y="9"/>
                  </a:lnTo>
                  <a:lnTo>
                    <a:pt x="319" y="14"/>
                  </a:lnTo>
                  <a:lnTo>
                    <a:pt x="327" y="18"/>
                  </a:lnTo>
                  <a:lnTo>
                    <a:pt x="327" y="32"/>
                  </a:lnTo>
                  <a:lnTo>
                    <a:pt x="334" y="37"/>
                  </a:lnTo>
                  <a:lnTo>
                    <a:pt x="334" y="51"/>
                  </a:lnTo>
                  <a:lnTo>
                    <a:pt x="342" y="56"/>
                  </a:lnTo>
                  <a:lnTo>
                    <a:pt x="342" y="79"/>
                  </a:lnTo>
                  <a:lnTo>
                    <a:pt x="349" y="84"/>
                  </a:lnTo>
                  <a:lnTo>
                    <a:pt x="349" y="117"/>
                  </a:lnTo>
                  <a:lnTo>
                    <a:pt x="356" y="122"/>
                  </a:lnTo>
                  <a:lnTo>
                    <a:pt x="356" y="150"/>
                  </a:lnTo>
                  <a:lnTo>
                    <a:pt x="364" y="159"/>
                  </a:lnTo>
                  <a:lnTo>
                    <a:pt x="364" y="197"/>
                  </a:lnTo>
                  <a:lnTo>
                    <a:pt x="371" y="206"/>
                  </a:lnTo>
                  <a:lnTo>
                    <a:pt x="371" y="239"/>
                  </a:lnTo>
                  <a:lnTo>
                    <a:pt x="379" y="248"/>
                  </a:lnTo>
                  <a:lnTo>
                    <a:pt x="379" y="290"/>
                  </a:lnTo>
                  <a:lnTo>
                    <a:pt x="386" y="305"/>
                  </a:lnTo>
                  <a:lnTo>
                    <a:pt x="386" y="351"/>
                  </a:lnTo>
                  <a:lnTo>
                    <a:pt x="394" y="361"/>
                  </a:lnTo>
                  <a:lnTo>
                    <a:pt x="394" y="398"/>
                  </a:lnTo>
                  <a:lnTo>
                    <a:pt x="401" y="412"/>
                  </a:lnTo>
                  <a:lnTo>
                    <a:pt x="401" y="459"/>
                  </a:lnTo>
                  <a:lnTo>
                    <a:pt x="408" y="473"/>
                  </a:lnTo>
                  <a:lnTo>
                    <a:pt x="408" y="525"/>
                  </a:lnTo>
                  <a:lnTo>
                    <a:pt x="416" y="539"/>
                  </a:lnTo>
                  <a:lnTo>
                    <a:pt x="416" y="577"/>
                  </a:lnTo>
                  <a:lnTo>
                    <a:pt x="423" y="586"/>
                  </a:lnTo>
                  <a:lnTo>
                    <a:pt x="423" y="638"/>
                  </a:lnTo>
                  <a:lnTo>
                    <a:pt x="431" y="652"/>
                  </a:lnTo>
                  <a:lnTo>
                    <a:pt x="431" y="689"/>
                  </a:lnTo>
                  <a:lnTo>
                    <a:pt x="438" y="699"/>
                  </a:lnTo>
                  <a:lnTo>
                    <a:pt x="438" y="746"/>
                  </a:lnTo>
                  <a:lnTo>
                    <a:pt x="446" y="760"/>
                  </a:lnTo>
                  <a:lnTo>
                    <a:pt x="446" y="802"/>
                  </a:lnTo>
                  <a:lnTo>
                    <a:pt x="453" y="811"/>
                  </a:lnTo>
                  <a:lnTo>
                    <a:pt x="453" y="844"/>
                  </a:lnTo>
                  <a:lnTo>
                    <a:pt x="460" y="854"/>
                  </a:lnTo>
                  <a:lnTo>
                    <a:pt x="460" y="891"/>
                  </a:lnTo>
                  <a:lnTo>
                    <a:pt x="468" y="901"/>
                  </a:lnTo>
                  <a:lnTo>
                    <a:pt x="468" y="924"/>
                  </a:lnTo>
                  <a:lnTo>
                    <a:pt x="475" y="933"/>
                  </a:lnTo>
                  <a:lnTo>
                    <a:pt x="475" y="966"/>
                  </a:lnTo>
                  <a:lnTo>
                    <a:pt x="483" y="971"/>
                  </a:lnTo>
                  <a:lnTo>
                    <a:pt x="483" y="999"/>
                  </a:lnTo>
                  <a:lnTo>
                    <a:pt x="490" y="1004"/>
                  </a:lnTo>
                  <a:lnTo>
                    <a:pt x="490" y="1018"/>
                  </a:lnTo>
                  <a:lnTo>
                    <a:pt x="498" y="1023"/>
                  </a:lnTo>
                  <a:lnTo>
                    <a:pt x="498" y="1041"/>
                  </a:lnTo>
                  <a:lnTo>
                    <a:pt x="505" y="1046"/>
                  </a:lnTo>
                  <a:lnTo>
                    <a:pt x="505" y="1055"/>
                  </a:lnTo>
                  <a:lnTo>
                    <a:pt x="520" y="1065"/>
                  </a:lnTo>
                  <a:lnTo>
                    <a:pt x="520" y="1069"/>
                  </a:lnTo>
                  <a:lnTo>
                    <a:pt x="527" y="1069"/>
                  </a:lnTo>
                  <a:lnTo>
                    <a:pt x="535" y="1069"/>
                  </a:lnTo>
                  <a:lnTo>
                    <a:pt x="542" y="1065"/>
                  </a:lnTo>
                  <a:lnTo>
                    <a:pt x="549" y="106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259"/>
            <p:cNvSpPr>
              <a:spLocks/>
            </p:cNvSpPr>
            <p:nvPr/>
          </p:nvSpPr>
          <p:spPr bwMode="auto">
            <a:xfrm>
              <a:off x="3745" y="3257"/>
              <a:ext cx="38" cy="66"/>
            </a:xfrm>
            <a:custGeom>
              <a:avLst/>
              <a:gdLst>
                <a:gd name="T0" fmla="*/ 0 w 38"/>
                <a:gd name="T1" fmla="*/ 66 h 66"/>
                <a:gd name="T2" fmla="*/ 0 w 38"/>
                <a:gd name="T3" fmla="*/ 57 h 66"/>
                <a:gd name="T4" fmla="*/ 8 w 38"/>
                <a:gd name="T5" fmla="*/ 52 h 66"/>
                <a:gd name="T6" fmla="*/ 8 w 38"/>
                <a:gd name="T7" fmla="*/ 43 h 66"/>
                <a:gd name="T8" fmla="*/ 15 w 38"/>
                <a:gd name="T9" fmla="*/ 38 h 66"/>
                <a:gd name="T10" fmla="*/ 15 w 38"/>
                <a:gd name="T11" fmla="*/ 33 h 66"/>
                <a:gd name="T12" fmla="*/ 23 w 38"/>
                <a:gd name="T13" fmla="*/ 29 h 66"/>
                <a:gd name="T14" fmla="*/ 23 w 38"/>
                <a:gd name="T15" fmla="*/ 14 h 66"/>
                <a:gd name="T16" fmla="*/ 30 w 38"/>
                <a:gd name="T17" fmla="*/ 10 h 66"/>
                <a:gd name="T18" fmla="*/ 30 w 38"/>
                <a:gd name="T19" fmla="*/ 0 h 66"/>
                <a:gd name="T20" fmla="*/ 38 w 38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66">
                  <a:moveTo>
                    <a:pt x="0" y="66"/>
                  </a:moveTo>
                  <a:lnTo>
                    <a:pt x="0" y="57"/>
                  </a:lnTo>
                  <a:lnTo>
                    <a:pt x="8" y="52"/>
                  </a:lnTo>
                  <a:lnTo>
                    <a:pt x="8" y="43"/>
                  </a:lnTo>
                  <a:lnTo>
                    <a:pt x="15" y="38"/>
                  </a:lnTo>
                  <a:lnTo>
                    <a:pt x="15" y="33"/>
                  </a:lnTo>
                  <a:lnTo>
                    <a:pt x="23" y="29"/>
                  </a:lnTo>
                  <a:lnTo>
                    <a:pt x="23" y="14"/>
                  </a:lnTo>
                  <a:lnTo>
                    <a:pt x="30" y="10"/>
                  </a:lnTo>
                  <a:lnTo>
                    <a:pt x="30" y="0"/>
                  </a:lnTo>
                  <a:lnTo>
                    <a:pt x="38" y="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47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 smtClean="0"/>
              <a:t>Sztochasztikus jel</a:t>
            </a:r>
            <a:endParaRPr lang="hu-HU" sz="40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26928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sz="2800" b="1" dirty="0" smtClean="0"/>
              <a:t>A jel sztochasztikus,</a:t>
            </a:r>
            <a:r>
              <a:rPr lang="hu-HU" sz="2800" dirty="0" smtClean="0"/>
              <a:t> ha valószínűségi változók folytonos vagy diszkrét sorozataként áll elő (pl. véletlen számok). Az ilyen jelek statisztikus tulajdonságaikkal írhatók le, amilyen pl. a várhatóérték vagy szórás, vagy a különböző pillanatokban felvett értékeinek együttes eloszlása, illetve a jelteljesítmény frekvencia szerinti eloszlása (spektrális sűrűség).</a:t>
            </a:r>
            <a:endParaRPr lang="en-US" sz="2800" dirty="0" smtClean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9218" name="Picture 2" descr="http://valtoaram.ingyenweb.hu/Sztochasztikus.bmp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8" y="4303360"/>
            <a:ext cx="87630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8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9898"/>
            <a:ext cx="8153400" cy="990600"/>
          </a:xfrm>
        </p:spPr>
        <p:txBody>
          <a:bodyPr/>
          <a:lstStyle/>
          <a:p>
            <a:r>
              <a:rPr lang="hu-HU" dirty="0" smtClean="0"/>
              <a:t>Jelek időtartománybeli jellemzői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2004008"/>
            <a:ext cx="5327504" cy="4495800"/>
          </a:xfrm>
        </p:spPr>
        <p:txBody>
          <a:bodyPr/>
          <a:lstStyle/>
          <a:p>
            <a:r>
              <a:rPr lang="hu-HU" dirty="0" smtClean="0"/>
              <a:t>Csúcsérték:</a:t>
            </a:r>
            <a:r>
              <a:rPr lang="en-US" dirty="0" smtClean="0"/>
              <a:t> </a:t>
            </a:r>
            <a:endParaRPr lang="hu-HU" dirty="0" smtClean="0"/>
          </a:p>
          <a:p>
            <a:pPr>
              <a:spcBef>
                <a:spcPts val="1800"/>
              </a:spcBef>
            </a:pPr>
            <a:r>
              <a:rPr lang="hu-HU" dirty="0" smtClean="0"/>
              <a:t>Csúcstól csúcsig (</a:t>
            </a:r>
            <a:r>
              <a:rPr lang="hu-HU" dirty="0" err="1" smtClean="0"/>
              <a:t>peak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peak</a:t>
            </a:r>
            <a:r>
              <a:rPr lang="hu-HU" dirty="0" smtClean="0"/>
              <a:t>):</a:t>
            </a:r>
          </a:p>
          <a:p>
            <a:pPr lvl="1"/>
            <a:endParaRPr lang="en-US" dirty="0" smtClean="0"/>
          </a:p>
          <a:p>
            <a:r>
              <a:rPr lang="hu-HU" dirty="0" smtClean="0"/>
              <a:t>Effektív érték:</a:t>
            </a:r>
          </a:p>
          <a:p>
            <a:endParaRPr lang="hu-HU" dirty="0" smtClean="0"/>
          </a:p>
          <a:p>
            <a:r>
              <a:rPr lang="hu-HU" dirty="0" smtClean="0"/>
              <a:t>Csúcstényező (</a:t>
            </a:r>
            <a:r>
              <a:rPr lang="hu-HU" dirty="0" err="1" smtClean="0"/>
              <a:t>crest</a:t>
            </a:r>
            <a:r>
              <a:rPr lang="hu-HU" dirty="0" smtClean="0"/>
              <a:t> </a:t>
            </a:r>
            <a:r>
              <a:rPr lang="hu-HU" dirty="0" err="1" smtClean="0"/>
              <a:t>factor</a:t>
            </a:r>
            <a:r>
              <a:rPr lang="hu-HU" dirty="0" smtClean="0"/>
              <a:t>):</a:t>
            </a:r>
            <a:endParaRPr lang="en-US" dirty="0"/>
          </a:p>
        </p:txBody>
      </p:sp>
      <p:pic>
        <p:nvPicPr>
          <p:cNvPr id="6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182403" y="2024376"/>
          <a:ext cx="1965661" cy="50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4" imgW="939392" imgH="253890" progId="Equation.3">
                  <p:embed/>
                </p:oleObj>
              </mc:Choice>
              <mc:Fallback>
                <p:oleObj name="Equation" r:id="rId4" imgW="939392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403" y="2024376"/>
                        <a:ext cx="1965661" cy="5010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5603507" y="2759403"/>
          <a:ext cx="3367099" cy="504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6" imgW="1536700" imgH="241300" progId="Equation.3">
                  <p:embed/>
                </p:oleObj>
              </mc:Choice>
              <mc:Fallback>
                <p:oleObj name="Equation" r:id="rId6" imgW="1536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507" y="2759403"/>
                        <a:ext cx="3367099" cy="504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411538" y="3446463"/>
          <a:ext cx="2600622" cy="1047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8" imgW="1307880" imgH="545760" progId="Equation.3">
                  <p:embed/>
                </p:oleObj>
              </mc:Choice>
              <mc:Fallback>
                <p:oleObj name="Equation" r:id="rId8" imgW="13078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3446463"/>
                        <a:ext cx="2600622" cy="10474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5364088" y="4613935"/>
          <a:ext cx="1156258" cy="867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10" imgW="583947" imgH="457002" progId="Equation.3">
                  <p:embed/>
                </p:oleObj>
              </mc:Choice>
              <mc:Fallback>
                <p:oleObj name="Equation" r:id="rId10" imgW="583947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613935"/>
                        <a:ext cx="1156258" cy="8671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43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szem felépítése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2" descr="http://elte.prompt.hu/sites/default/files/tananyagok/13_SzaboSokiLaszlo-ElektronikusMediatartalmak/images/m5b2c121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80592"/>
            <a:ext cx="5501977" cy="52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7" name="Picture 8" descr="ÁBRA: A látás a szem és az agy mûködésének eredmény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98969"/>
            <a:ext cx="3436640" cy="29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0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990600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rgbClr val="775F55"/>
                </a:solidFill>
              </a:rPr>
              <a:t>Távközlésben használt fontosabb fogalmak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323528" y="1600199"/>
            <a:ext cx="8442520" cy="4973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Minden olyan jelet, ami nem része az információnak, a kommunikációs összeköttetésben </a:t>
            </a:r>
            <a:r>
              <a:rPr lang="hu-HU" b="1" dirty="0"/>
              <a:t>zajnak</a:t>
            </a:r>
            <a:r>
              <a:rPr lang="hu-HU" dirty="0"/>
              <a:t> tekintünk.</a:t>
            </a:r>
            <a:endParaRPr lang="hu-HU" b="1" dirty="0" smtClean="0"/>
          </a:p>
          <a:p>
            <a:pPr>
              <a:spcBef>
                <a:spcPts val="1200"/>
              </a:spcBef>
            </a:pPr>
            <a:r>
              <a:rPr lang="en-US" b="1" dirty="0" smtClean="0"/>
              <a:t>J</a:t>
            </a:r>
            <a:r>
              <a:rPr lang="pl-PL" b="1" dirty="0" smtClean="0"/>
              <a:t>el-zaj viszony (Signal to Noise Ratio, SNR)</a:t>
            </a:r>
            <a:br>
              <a:rPr lang="pl-PL" b="1" dirty="0" smtClean="0"/>
            </a:br>
            <a:r>
              <a:rPr lang="hu-HU" dirty="0" smtClean="0"/>
              <a:t>A jel/zaj viszony a jel és a zaj átlagos teljesítményeinek hányadosa: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88" y="158617"/>
            <a:ext cx="1008112" cy="1008112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528742" y="4511098"/>
          <a:ext cx="1315066" cy="821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4" imgW="736600" imgH="482600" progId="Equation.3">
                  <p:embed/>
                </p:oleObj>
              </mc:Choice>
              <mc:Fallback>
                <p:oleObj name="Equation" r:id="rId4" imgW="736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42" y="4511098"/>
                        <a:ext cx="1315066" cy="821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211960" y="4509119"/>
          <a:ext cx="2808312" cy="82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6" imgW="1562100" imgH="482600" progId="Equation.3">
                  <p:embed/>
                </p:oleObj>
              </mc:Choice>
              <mc:Fallback>
                <p:oleObj name="Equation" r:id="rId6" imgW="1562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509119"/>
                        <a:ext cx="2808312" cy="8259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8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153400" cy="990600"/>
          </a:xfrm>
        </p:spPr>
        <p:txBody>
          <a:bodyPr/>
          <a:lstStyle/>
          <a:p>
            <a:r>
              <a:rPr lang="hu-HU" sz="3600" dirty="0">
                <a:solidFill>
                  <a:srgbClr val="775F55"/>
                </a:solidFill>
              </a:rPr>
              <a:t>Távközlésben használt fontosabb fogalmak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4464496" cy="4495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 decibel </a:t>
            </a:r>
            <a:r>
              <a:rPr lang="hu-HU" dirty="0" smtClean="0"/>
              <a:t>skála</a:t>
            </a:r>
          </a:p>
          <a:p>
            <a:pPr marL="0" indent="0">
              <a:buNone/>
            </a:pPr>
            <a:r>
              <a:rPr lang="hu-HU" sz="2400" dirty="0" smtClean="0"/>
              <a:t>Mindig két teljesítmény hányadosát fejezi ki logaritmikus egységekben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hu-HU" sz="2400" dirty="0" smtClean="0"/>
              <a:t>Logaritmikus azonosságok</a:t>
            </a:r>
            <a:r>
              <a:rPr lang="en-US" sz="2400" dirty="0" smtClean="0"/>
              <a:t>:</a:t>
            </a:r>
          </a:p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88" y="158617"/>
            <a:ext cx="1008112" cy="1008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04047" y="1772816"/>
              <a:ext cx="3960440" cy="4841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374"/>
                    <a:gridCol w="244606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dirty="0" smtClean="0"/>
                            <a:t>/P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1</a:t>
                          </a:r>
                          <a:r>
                            <a:rPr lang="en-US" dirty="0" smtClean="0"/>
                            <a:t>=10-9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10/8=</a:t>
                          </a:r>
                          <a:r>
                            <a:rPr lang="en-US" b="1" dirty="0" smtClean="0"/>
                            <a:t>1.25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2</a:t>
                          </a:r>
                          <a:r>
                            <a:rPr lang="en-US" dirty="0" smtClean="0"/>
                            <a:t>=5-3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3.16/2=</a:t>
                          </a:r>
                          <a:r>
                            <a:rPr lang="en-US" b="1" dirty="0" smtClean="0"/>
                            <a:t>1.58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4</a:t>
                          </a:r>
                          <a:r>
                            <a:rPr lang="en-US" dirty="0" smtClean="0"/>
                            <a:t>=10-6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10/4=</a:t>
                          </a:r>
                          <a:r>
                            <a:rPr lang="en-US" b="1" dirty="0" smtClean="0"/>
                            <a:t>2.5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r>
                            <a:rPr lang="en-US" dirty="0" smtClean="0"/>
                            <a:t>=10/2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 smtClean="0"/>
                            <a:t>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b="0" i="0" dirty="0" smtClean="0">
                              <a:latin typeface="+mn-lt"/>
                            </a:rPr>
                            <a:t>=</a:t>
                          </a:r>
                          <a:r>
                            <a:rPr lang="en-US" b="1" i="0" baseline="0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3.16</a:t>
                          </a:r>
                          <a:endParaRPr lang="en-US" b="1" i="0" baseline="0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6</a:t>
                          </a:r>
                          <a:r>
                            <a:rPr lang="en-US" dirty="0" smtClean="0"/>
                            <a:t>=2*3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2</a:t>
                          </a:r>
                          <a:r>
                            <a:rPr lang="en-US" dirty="0" smtClean="0"/>
                            <a:t>=</a:t>
                          </a:r>
                          <a:r>
                            <a:rPr lang="en-US" b="1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7</a:t>
                          </a:r>
                          <a:r>
                            <a:rPr lang="en-US" dirty="0" smtClean="0"/>
                            <a:t>=10-3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10/2=</a:t>
                          </a:r>
                          <a:r>
                            <a:rPr lang="en-US" b="1" dirty="0" smtClean="0"/>
                            <a:t>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8</a:t>
                          </a:r>
                          <a:r>
                            <a:rPr lang="en-US" dirty="0" smtClean="0"/>
                            <a:t>=5+3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3.16*2=</a:t>
                          </a:r>
                          <a:r>
                            <a:rPr lang="en-US" b="1" dirty="0" smtClean="0"/>
                            <a:t>6.32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9</a:t>
                          </a:r>
                          <a:r>
                            <a:rPr lang="en-US" dirty="0" smtClean="0"/>
                            <a:t>=3*3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3</a:t>
                          </a:r>
                          <a:r>
                            <a:rPr lang="en-US" dirty="0" smtClean="0"/>
                            <a:t>=</a:t>
                          </a:r>
                          <a:r>
                            <a:rPr lang="en-US" b="1" dirty="0" smtClean="0"/>
                            <a:t>8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-7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=3-10</a:t>
                          </a:r>
                          <a:endParaRPr lang="en-US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2/10=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1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04047" y="1772816"/>
              <a:ext cx="3960440" cy="4841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374"/>
                    <a:gridCol w="244606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dirty="0" smtClean="0"/>
                            <a:t>/P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en-US" baseline="-25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1</a:t>
                          </a:r>
                          <a:r>
                            <a:rPr lang="en-US" dirty="0" smtClean="0"/>
                            <a:t>=10-9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10/8=</a:t>
                          </a:r>
                          <a:r>
                            <a:rPr lang="en-US" b="1" dirty="0" smtClean="0"/>
                            <a:t>1.25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2</a:t>
                          </a:r>
                          <a:r>
                            <a:rPr lang="en-US" dirty="0" smtClean="0"/>
                            <a:t>=5-3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3.16/2=</a:t>
                          </a:r>
                          <a:r>
                            <a:rPr lang="en-US" b="1" dirty="0" smtClean="0"/>
                            <a:t>1.58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4</a:t>
                          </a:r>
                          <a:r>
                            <a:rPr lang="en-US" dirty="0" smtClean="0"/>
                            <a:t>=10-6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10/4=</a:t>
                          </a:r>
                          <a:r>
                            <a:rPr lang="en-US" b="1" dirty="0" smtClean="0"/>
                            <a:t>2.5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91605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r>
                            <a:rPr lang="en-US" dirty="0" smtClean="0"/>
                            <a:t>=10/2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89" t="-579688" r="-995" b="-59375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6</a:t>
                          </a:r>
                          <a:r>
                            <a:rPr lang="en-US" dirty="0" smtClean="0"/>
                            <a:t>=2*3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2</a:t>
                          </a:r>
                          <a:r>
                            <a:rPr lang="en-US" dirty="0" smtClean="0"/>
                            <a:t>=</a:t>
                          </a:r>
                          <a:r>
                            <a:rPr lang="en-US" b="1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7</a:t>
                          </a:r>
                          <a:r>
                            <a:rPr lang="en-US" dirty="0" smtClean="0"/>
                            <a:t>=10-3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10/2=</a:t>
                          </a:r>
                          <a:r>
                            <a:rPr lang="en-US" b="1" dirty="0" smtClean="0"/>
                            <a:t>5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8</a:t>
                          </a:r>
                          <a:r>
                            <a:rPr lang="en-US" dirty="0" smtClean="0"/>
                            <a:t>=5+3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3.16*2=</a:t>
                          </a:r>
                          <a:r>
                            <a:rPr lang="en-US" b="1" dirty="0" smtClean="0"/>
                            <a:t>6.32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9</a:t>
                          </a:r>
                          <a:r>
                            <a:rPr lang="en-US" dirty="0" smtClean="0"/>
                            <a:t>=3*3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r>
                            <a:rPr lang="en-US" baseline="30000" dirty="0" smtClean="0"/>
                            <a:t>3</a:t>
                          </a:r>
                          <a:r>
                            <a:rPr lang="en-US" dirty="0" smtClean="0"/>
                            <a:t>=</a:t>
                          </a:r>
                          <a:r>
                            <a:rPr lang="en-US" b="1" dirty="0" smtClean="0"/>
                            <a:t>8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baseline="0" dirty="0" smtClean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US" b="1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-7</a:t>
                          </a:r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=3-10</a:t>
                          </a:r>
                          <a:endParaRPr lang="en-US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baseline="0" dirty="0" smtClean="0">
                              <a:solidFill>
                                <a:schemeClr val="tx1"/>
                              </a:solidFill>
                            </a:rPr>
                            <a:t>2/10=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b="1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115616" y="2996952"/>
          <a:ext cx="1831817" cy="74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5" imgW="1079032" imgH="444307" progId="Equation.3">
                  <p:embed/>
                </p:oleObj>
              </mc:Choice>
              <mc:Fallback>
                <p:oleObj name="Equation" r:id="rId5" imgW="107903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996952"/>
                        <a:ext cx="1831817" cy="7486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971599" y="4437112"/>
          <a:ext cx="2662368" cy="356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7" imgW="1473200" imgH="203200" progId="Equation.3">
                  <p:embed/>
                </p:oleObj>
              </mc:Choice>
              <mc:Fallback>
                <p:oleObj name="Equation" r:id="rId7" imgW="1473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4437112"/>
                        <a:ext cx="2662368" cy="3561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971600" y="4960150"/>
          <a:ext cx="2455860" cy="364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9" imgW="1447172" imgH="215806" progId="Equation.3">
                  <p:embed/>
                </p:oleObj>
              </mc:Choice>
              <mc:Fallback>
                <p:oleObj name="Equation" r:id="rId9" imgW="144717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960150"/>
                        <a:ext cx="2455860" cy="3644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185738" y="5424488"/>
          <a:ext cx="18605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11" imgW="1041120" imgH="228600" progId="Equation.3">
                  <p:embed/>
                </p:oleObj>
              </mc:Choice>
              <mc:Fallback>
                <p:oleObj name="Equation" r:id="rId11" imgW="1041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5424488"/>
                        <a:ext cx="1860550" cy="40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953432" y="5924818"/>
          <a:ext cx="1818368" cy="67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13" imgW="1028254" imgH="393529" progId="Equation.3">
                  <p:embed/>
                </p:oleObj>
              </mc:Choice>
              <mc:Fallback>
                <p:oleObj name="Equation" r:id="rId13" imgW="102825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432" y="5924818"/>
                        <a:ext cx="1818368" cy="6777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2453529" y="5455016"/>
          <a:ext cx="19478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15" imgW="1091880" imgH="215640" progId="Equation.3">
                  <p:embed/>
                </p:oleObj>
              </mc:Choice>
              <mc:Fallback>
                <p:oleObj name="Equation" r:id="rId15" imgW="1091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529" y="5455016"/>
                        <a:ext cx="1947862" cy="377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5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14528" cy="990600"/>
          </a:xfrm>
        </p:spPr>
        <p:txBody>
          <a:bodyPr/>
          <a:lstStyle/>
          <a:p>
            <a:r>
              <a:rPr lang="hu-HU" sz="3600" dirty="0">
                <a:solidFill>
                  <a:srgbClr val="775F55"/>
                </a:solidFill>
              </a:rPr>
              <a:t>Távközlésben használt fontosabb fogalmak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94108327"/>
              </p:ext>
            </p:extLst>
          </p:nvPr>
        </p:nvGraphicFramePr>
        <p:xfrm>
          <a:off x="221824" y="2202567"/>
          <a:ext cx="8791166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1547743"/>
                <a:gridCol w="2268681"/>
                <a:gridCol w="15183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 smtClean="0"/>
                        <a:t>Megnevez</a:t>
                      </a:r>
                      <a:r>
                        <a:rPr lang="hu-HU" dirty="0" smtClean="0"/>
                        <a:t>és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Mértékegység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Definíció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Ref.</a:t>
                      </a:r>
                      <a:r>
                        <a:rPr lang="en-US" baseline="0" dirty="0" smtClean="0"/>
                        <a:t> </a:t>
                      </a:r>
                      <a:r>
                        <a:rPr lang="hu-HU" baseline="0" dirty="0" smtClean="0"/>
                        <a:t>szint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Teljesítménye</a:t>
                      </a:r>
                      <a:r>
                        <a:rPr lang="hu-HU" baseline="0" dirty="0" smtClean="0"/>
                        <a:t>rősítés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Feszültségerősítés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Csillapítás (teljesítmény)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aseline="0" dirty="0" smtClean="0"/>
                        <a:t>dB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Csillapítás (feszültség)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aseline="0" dirty="0" smtClean="0"/>
                        <a:t>dB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hu-HU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Hangnyomás</a:t>
                      </a:r>
                      <a:r>
                        <a:rPr lang="hu-HU" baseline="0" dirty="0" smtClean="0"/>
                        <a:t>-szint (SPL)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</a:t>
                      </a:r>
                      <a:r>
                        <a:rPr lang="en-US" baseline="-25000" dirty="0" err="1" smtClean="0"/>
                        <a:t>SPL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μ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Hangintenzitás-szint</a:t>
                      </a:r>
                      <a:r>
                        <a:rPr lang="hu-HU" baseline="0" dirty="0" smtClean="0"/>
                        <a:t> (SIL)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</a:t>
                      </a:r>
                      <a:r>
                        <a:rPr lang="en-US" baseline="-25000" dirty="0" err="1" smtClean="0"/>
                        <a:t>SIL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1pW/m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Elektromos teljesítményszint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1mW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Elektromos teljesítményszint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Elektromos feszültségszint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Effektív</a:t>
                      </a:r>
                      <a:r>
                        <a:rPr lang="hu-HU" baseline="0" dirty="0" smtClean="0"/>
                        <a:t> </a:t>
                      </a:r>
                      <a:r>
                        <a:rPr kumimoji="0" lang="hu-H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elektromos feszültségszint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dirty="0" smtClean="0"/>
                        <a:t>(</a:t>
                      </a:r>
                      <a:r>
                        <a:rPr lang="en-US" dirty="0" smtClean="0"/>
                        <a:t>600</a:t>
                      </a:r>
                      <a: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Ω</a:t>
                      </a:r>
                      <a:r>
                        <a:rPr lang="hu-HU" baseline="0" dirty="0" smtClean="0">
                          <a:latin typeface="+mn-lt"/>
                          <a:ea typeface="Cambria Math" panose="02040503050406030204" pitchFamily="18" charset="0"/>
                        </a:rPr>
                        <a:t> terhelésnél azonos </a:t>
                      </a:r>
                      <a:r>
                        <a:rPr lang="en-US" baseline="0" smtClean="0">
                          <a:latin typeface="+mn-lt"/>
                          <a:ea typeface="Cambria Math" panose="02040503050406030204" pitchFamily="18" charset="0"/>
                        </a:rPr>
                        <a:t>mint</a:t>
                      </a:r>
                      <a:r>
                        <a:rPr lang="hu-HU" baseline="0" smtClean="0">
                          <a:latin typeface="+mn-lt"/>
                          <a:ea typeface="Cambria Math" panose="02040503050406030204" pitchFamily="18" charset="0"/>
                        </a:rPr>
                        <a:t>dBm</a:t>
                      </a:r>
                      <a:r>
                        <a:rPr lang="hu-HU" baseline="0" dirty="0" smtClean="0">
                          <a:latin typeface="+mn-lt"/>
                          <a:ea typeface="Cambria Math" panose="02040503050406030204" pitchFamily="18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20·log</a:t>
                      </a:r>
                      <a:r>
                        <a:rPr lang="en-US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0.775V</a:t>
                      </a:r>
                      <a:r>
                        <a:rPr lang="en-US" baseline="-25000" dirty="0" smtClean="0"/>
                        <a:t>RMS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88" y="158617"/>
            <a:ext cx="1008112" cy="1008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628800"/>
            <a:ext cx="828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solidFill>
                  <a:prstClr val="black"/>
                </a:solidFill>
              </a:rPr>
              <a:t>A távközlésben használt néhány fontosabb logaritmikus mennyiség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emberi látás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85000" lnSpcReduction="20000"/>
          </a:bodyPr>
          <a:lstStyle/>
          <a:p>
            <a:r>
              <a:rPr lang="hu-HU" sz="3100" dirty="0" smtClean="0"/>
              <a:t>A </a:t>
            </a:r>
            <a:r>
              <a:rPr lang="hu-HU" sz="3100" dirty="0"/>
              <a:t>szembe érkező fénysugarak 2 helyen törnek meg:</a:t>
            </a:r>
          </a:p>
          <a:p>
            <a:pPr lvl="1"/>
            <a:r>
              <a:rPr lang="hu-HU" sz="2800" dirty="0" smtClean="0"/>
              <a:t>szaruhártya</a:t>
            </a:r>
            <a:endParaRPr lang="hu-HU" sz="2800" dirty="0"/>
          </a:p>
          <a:p>
            <a:pPr lvl="1"/>
            <a:r>
              <a:rPr lang="hu-HU" sz="2800" dirty="0"/>
              <a:t>lencse</a:t>
            </a:r>
          </a:p>
          <a:p>
            <a:r>
              <a:rPr lang="hu-HU" sz="3100" dirty="0"/>
              <a:t>Áthaladnak az üvegtesten</a:t>
            </a:r>
          </a:p>
          <a:p>
            <a:r>
              <a:rPr lang="hu-HU" sz="3100" dirty="0" smtClean="0"/>
              <a:t>Retinákra </a:t>
            </a:r>
            <a:r>
              <a:rPr lang="hu-HU" sz="3100" dirty="0"/>
              <a:t>érkeznek, ahol kicsinyített fordított állású kép keletkezik</a:t>
            </a:r>
          </a:p>
          <a:p>
            <a:pPr lvl="1"/>
            <a:r>
              <a:rPr lang="hu-HU" sz="2800" dirty="0"/>
              <a:t>csapok: 6M, színlátás, jó felbontás, kis érzékenység</a:t>
            </a:r>
          </a:p>
          <a:p>
            <a:pPr lvl="1"/>
            <a:r>
              <a:rPr lang="hu-HU" sz="2800" dirty="0"/>
              <a:t>pálcák: 120M, nagy érzékenység, kis felbontás</a:t>
            </a:r>
          </a:p>
          <a:p>
            <a:r>
              <a:rPr lang="hu-HU" sz="3100" dirty="0" smtClean="0"/>
              <a:t>A </a:t>
            </a:r>
            <a:r>
              <a:rPr lang="hu-HU" sz="3100" dirty="0"/>
              <a:t>fény hatására a receptorok ingerületbe jönnek</a:t>
            </a:r>
          </a:p>
          <a:p>
            <a:r>
              <a:rPr lang="hu-HU" sz="3100" dirty="0"/>
              <a:t>Az ingerületet átveszik az idegsejtek és látóidegként kilépnek</a:t>
            </a:r>
          </a:p>
          <a:p>
            <a:r>
              <a:rPr lang="hu-HU" sz="3100" dirty="0"/>
              <a:t>A látóideg részlegesen átkereszteződik</a:t>
            </a:r>
          </a:p>
          <a:p>
            <a:r>
              <a:rPr lang="hu-HU" sz="3100" dirty="0" smtClean="0"/>
              <a:t>A képet az agy visszafordítja</a:t>
            </a:r>
            <a:endParaRPr lang="hu-HU" sz="3100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Színlátás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65854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 smtClean="0"/>
              <a:t>A színlátás a három alapszínre érzékeny csapok segítségével történik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88840"/>
            <a:ext cx="4869159" cy="4869159"/>
          </a:xfrm>
          <a:prstGeom prst="rect">
            <a:avLst/>
          </a:prstGeom>
        </p:spPr>
      </p:pic>
      <p:pic>
        <p:nvPicPr>
          <p:cNvPr id="6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442520" cy="990600"/>
          </a:xfrm>
        </p:spPr>
        <p:txBody>
          <a:bodyPr/>
          <a:lstStyle/>
          <a:p>
            <a:r>
              <a:rPr lang="en-US" smtClean="0"/>
              <a:t>A</a:t>
            </a:r>
            <a:r>
              <a:rPr lang="hu-HU" dirty="0" smtClean="0"/>
              <a:t> szem spektrális</a:t>
            </a:r>
            <a:r>
              <a:rPr lang="en-US" dirty="0" smtClean="0"/>
              <a:t> </a:t>
            </a:r>
            <a:r>
              <a:rPr lang="hu-HU" dirty="0" smtClean="0"/>
              <a:t>érzékenysége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Láthatósági függvény</a:t>
            </a:r>
          </a:p>
        </p:txBody>
      </p:sp>
      <p:pic>
        <p:nvPicPr>
          <p:cNvPr id="20482" name="Picture 2" descr="http://www.tankonyvtar.hu/hu/tartalom/tkt/szolgaltatastechnika/abra/08-0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5367838" cy="397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75578"/>
            <a:ext cx="1008112" cy="1008112"/>
          </a:xfrm>
          <a:prstGeom prst="rect">
            <a:avLst/>
          </a:prstGeom>
        </p:spPr>
      </p:pic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926308"/>
              </p:ext>
            </p:extLst>
          </p:nvPr>
        </p:nvGraphicFramePr>
        <p:xfrm>
          <a:off x="5646009" y="2204864"/>
          <a:ext cx="3315162" cy="2968392"/>
        </p:xfrm>
        <a:graphic>
          <a:graphicData uri="http://schemas.openxmlformats.org/drawingml/2006/table">
            <a:tbl>
              <a:tblPr/>
              <a:tblGrid>
                <a:gridCol w="318830"/>
                <a:gridCol w="1507690"/>
                <a:gridCol w="1488642"/>
              </a:tblGrid>
              <a:tr h="424056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/>
                        <a:t>Szín</a:t>
                      </a:r>
                      <a:endParaRPr lang="hu-H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Hullámhossz </a:t>
                      </a:r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056">
                <a:tc>
                  <a:txBody>
                    <a:bodyPr/>
                    <a:lstStyle/>
                    <a:p>
                      <a:pPr algn="ctr"/>
                      <a:endParaRPr lang="hu-HU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0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Ibolya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380-420 nm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056">
                <a:tc>
                  <a:txBody>
                    <a:bodyPr/>
                    <a:lstStyle/>
                    <a:p>
                      <a:pPr algn="ctr"/>
                      <a:endParaRPr lang="hu-HU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5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Kék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420-490 nm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056">
                <a:tc>
                  <a:txBody>
                    <a:bodyPr/>
                    <a:lstStyle/>
                    <a:p>
                      <a:pPr algn="ctr"/>
                      <a:endParaRPr lang="hu-HU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CD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Zöld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490-575 nm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056">
                <a:tc>
                  <a:txBody>
                    <a:bodyPr/>
                    <a:lstStyle/>
                    <a:p>
                      <a:pPr algn="ctr"/>
                      <a:endParaRPr lang="hu-HU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30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Sárga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575-585 nm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056">
                <a:tc>
                  <a:txBody>
                    <a:bodyPr/>
                    <a:lstStyle/>
                    <a:p>
                      <a:pPr algn="ctr"/>
                      <a:endParaRPr lang="hu-HU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Narancs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585-650 nm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4056">
                <a:tc>
                  <a:txBody>
                    <a:bodyPr/>
                    <a:lstStyle/>
                    <a:p>
                      <a:pPr algn="ctr"/>
                      <a:endParaRPr lang="hu-HU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Vörös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650-750 nm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32648" cy="990600"/>
          </a:xfrm>
        </p:spPr>
        <p:txBody>
          <a:bodyPr/>
          <a:lstStyle/>
          <a:p>
            <a:r>
              <a:rPr lang="hu-HU" dirty="0" smtClean="0"/>
              <a:t>Az emberi látás képességei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512" cy="4495800"/>
          </a:xfrm>
        </p:spPr>
        <p:txBody>
          <a:bodyPr>
            <a:noAutofit/>
          </a:bodyPr>
          <a:lstStyle/>
          <a:p>
            <a:pPr lvl="0">
              <a:buClr>
                <a:srgbClr val="DD8047"/>
              </a:buClr>
            </a:pPr>
            <a:r>
              <a:rPr lang="hu-HU" sz="2800" b="1" dirty="0" smtClean="0"/>
              <a:t>Látható spektrum:</a:t>
            </a:r>
            <a:r>
              <a:rPr lang="hu-HU" sz="2800" dirty="0" smtClean="0"/>
              <a:t> </a:t>
            </a:r>
          </a:p>
          <a:p>
            <a:pPr marL="0" lvl="0" indent="0">
              <a:buClr>
                <a:srgbClr val="DD8047"/>
              </a:buClr>
              <a:buNone/>
            </a:pPr>
            <a:r>
              <a:rPr lang="hu-HU" sz="2800" dirty="0" smtClean="0"/>
              <a:t>      390 −700 nm (430 −790 </a:t>
            </a:r>
            <a:r>
              <a:rPr lang="hu-HU" sz="2800" dirty="0" err="1" smtClean="0"/>
              <a:t>THz</a:t>
            </a:r>
            <a:r>
              <a:rPr lang="hu-HU" sz="2800" dirty="0" smtClean="0"/>
              <a:t>)</a:t>
            </a:r>
            <a:endParaRPr lang="hu-HU" sz="2800" dirty="0" smtClean="0">
              <a:solidFill>
                <a:prstClr val="black"/>
              </a:solidFill>
            </a:endParaRPr>
          </a:p>
          <a:p>
            <a:pPr lvl="0">
              <a:spcBef>
                <a:spcPts val="1200"/>
              </a:spcBef>
              <a:buClr>
                <a:srgbClr val="DD8047"/>
              </a:buClr>
            </a:pPr>
            <a:r>
              <a:rPr lang="hu-HU" sz="2800" b="1" dirty="0" smtClean="0"/>
              <a:t>Felbontás:</a:t>
            </a:r>
          </a:p>
          <a:p>
            <a:pPr lvl="1"/>
            <a:r>
              <a:rPr lang="hu-HU" sz="2800" dirty="0">
                <a:solidFill>
                  <a:prstClr val="black"/>
                </a:solidFill>
              </a:rPr>
              <a:t>k</a:t>
            </a:r>
            <a:r>
              <a:rPr lang="hu-HU" sz="2800" dirty="0" smtClean="0">
                <a:solidFill>
                  <a:prstClr val="black"/>
                </a:solidFill>
              </a:rPr>
              <a:t>éppontok, alakok: 2’ (1/30 fok)</a:t>
            </a:r>
            <a:endParaRPr lang="hu-HU" sz="2800" dirty="0" smtClean="0"/>
          </a:p>
          <a:p>
            <a:pPr lvl="1"/>
            <a:r>
              <a:rPr lang="hu-HU" sz="2800" dirty="0" smtClean="0">
                <a:solidFill>
                  <a:prstClr val="black"/>
                </a:solidFill>
              </a:rPr>
              <a:t>színek: 8’</a:t>
            </a:r>
            <a:r>
              <a:rPr lang="hu-HU" sz="28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−10’</a:t>
            </a:r>
            <a:r>
              <a:rPr lang="hu-HU" sz="2800" dirty="0" smtClean="0">
                <a:solidFill>
                  <a:prstClr val="black"/>
                </a:solidFill>
              </a:rPr>
              <a:t> (~1/6 fok)</a:t>
            </a:r>
          </a:p>
          <a:p>
            <a:pPr lvl="0">
              <a:spcBef>
                <a:spcPts val="1200"/>
              </a:spcBef>
              <a:buClr>
                <a:srgbClr val="DD8047"/>
              </a:buClr>
            </a:pPr>
            <a:r>
              <a:rPr lang="hu-HU" sz="2800" b="1" dirty="0" err="1" smtClean="0"/>
              <a:t>Érzékemység</a:t>
            </a:r>
            <a:r>
              <a:rPr lang="hu-HU" sz="2800" b="1" dirty="0" smtClean="0"/>
              <a:t>:</a:t>
            </a:r>
            <a:r>
              <a:rPr lang="hu-HU" sz="2800" dirty="0" smtClean="0"/>
              <a:t> </a:t>
            </a:r>
          </a:p>
          <a:p>
            <a:pPr marL="0" lvl="0" indent="0">
              <a:buClr>
                <a:srgbClr val="DD8047"/>
              </a:buClr>
              <a:buNone/>
            </a:pPr>
            <a:r>
              <a:rPr lang="hu-HU" sz="2800" dirty="0" smtClean="0"/>
              <a:t>      a látható tartományba eső 1 foton (~4∙10</a:t>
            </a:r>
            <a:r>
              <a:rPr lang="hu-HU" sz="2800" baseline="30000" dirty="0" smtClean="0"/>
              <a:t>-19</a:t>
            </a:r>
            <a:r>
              <a:rPr lang="hu-HU" sz="2800" dirty="0" smtClean="0"/>
              <a:t> J)</a:t>
            </a:r>
            <a:endParaRPr lang="hu-HU" sz="2800" dirty="0">
              <a:solidFill>
                <a:prstClr val="black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Additív színkeverés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167264" cy="532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Az</a:t>
            </a:r>
            <a:r>
              <a:rPr lang="en-US" dirty="0" smtClean="0"/>
              <a:t> RGB </a:t>
            </a:r>
            <a:r>
              <a:rPr lang="hu-HU" dirty="0" smtClean="0"/>
              <a:t>rendszer</a:t>
            </a:r>
            <a:endParaRPr lang="en-US" dirty="0"/>
          </a:p>
        </p:txBody>
      </p:sp>
      <p:pic>
        <p:nvPicPr>
          <p:cNvPr id="5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60772" y="2780928"/>
            <a:ext cx="20786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prstClr val="black"/>
                </a:solidFill>
              </a:rPr>
              <a:t>R</a:t>
            </a:r>
            <a:r>
              <a:rPr lang="hu-HU" sz="2800" baseline="-25000" dirty="0" smtClean="0">
                <a:solidFill>
                  <a:prstClr val="black"/>
                </a:solidFill>
              </a:rPr>
              <a:t>CIE</a:t>
            </a:r>
            <a:r>
              <a:rPr lang="hu-HU" sz="2800" dirty="0" smtClean="0">
                <a:solidFill>
                  <a:prstClr val="black"/>
                </a:solidFill>
              </a:rPr>
              <a:t> : 700nm</a:t>
            </a:r>
          </a:p>
          <a:p>
            <a:r>
              <a:rPr lang="hu-HU" sz="2800" dirty="0" smtClean="0">
                <a:solidFill>
                  <a:prstClr val="black"/>
                </a:solidFill>
              </a:rPr>
              <a:t>G</a:t>
            </a:r>
            <a:r>
              <a:rPr lang="hu-HU" sz="2800" baseline="-25000" dirty="0" smtClean="0">
                <a:solidFill>
                  <a:prstClr val="black"/>
                </a:solidFill>
              </a:rPr>
              <a:t>CIE</a:t>
            </a:r>
            <a:r>
              <a:rPr lang="hu-HU" sz="2800" dirty="0" smtClean="0">
                <a:solidFill>
                  <a:prstClr val="black"/>
                </a:solidFill>
              </a:rPr>
              <a:t>: 546nm</a:t>
            </a:r>
          </a:p>
          <a:p>
            <a:r>
              <a:rPr lang="hu-HU" sz="2800" dirty="0" smtClean="0">
                <a:solidFill>
                  <a:prstClr val="black"/>
                </a:solidFill>
              </a:rPr>
              <a:t>B</a:t>
            </a:r>
            <a:r>
              <a:rPr lang="hu-HU" sz="2800" baseline="-25000" dirty="0" smtClean="0">
                <a:solidFill>
                  <a:prstClr val="black"/>
                </a:solidFill>
              </a:rPr>
              <a:t>CIE</a:t>
            </a:r>
            <a:r>
              <a:rPr lang="hu-HU" sz="2800" dirty="0" smtClean="0">
                <a:solidFill>
                  <a:prstClr val="black"/>
                </a:solidFill>
              </a:rPr>
              <a:t> : 436nm</a:t>
            </a:r>
          </a:p>
          <a:p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216660"/>
            <a:ext cx="6594072" cy="453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Színmérés és színkeverés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86536" cy="492514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</a:t>
            </a:r>
            <a:r>
              <a:rPr lang="en-US" dirty="0" smtClean="0"/>
              <a:t> </a:t>
            </a:r>
            <a:r>
              <a:rPr lang="en-US" dirty="0"/>
              <a:t>CIE XYZ </a:t>
            </a:r>
            <a:r>
              <a:rPr lang="hu-HU" dirty="0" smtClean="0"/>
              <a:t>színmérési rendszere</a:t>
            </a:r>
            <a:endParaRPr lang="en-US" dirty="0" smtClean="0"/>
          </a:p>
          <a:p>
            <a:pPr marL="0" indent="0">
              <a:buNone/>
            </a:pPr>
            <a:r>
              <a:rPr lang="hu-HU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hu-H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=0.61</a:t>
            </a:r>
            <a:r>
              <a:rPr lang="hu-HU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hu-H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+0.17</a:t>
            </a:r>
            <a:r>
              <a:rPr lang="hu-HU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hu-H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+0.2</a:t>
            </a:r>
            <a:r>
              <a:rPr lang="hu-HU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  <a:p>
            <a:pPr marL="0" indent="0">
              <a:buNone/>
            </a:pPr>
            <a:r>
              <a:rPr lang="hu-HU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hu-H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=0.3</a:t>
            </a:r>
            <a:r>
              <a:rPr lang="hu-HU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hu-H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+0.59</a:t>
            </a:r>
            <a:r>
              <a:rPr lang="hu-HU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hu-H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+0.11</a:t>
            </a:r>
            <a:r>
              <a:rPr lang="hu-HU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  <a:p>
            <a:pPr marL="0" indent="0">
              <a:buNone/>
            </a:pPr>
            <a:r>
              <a:rPr lang="hu-HU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hu-H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=0.07</a:t>
            </a:r>
            <a:r>
              <a:rPr lang="hu-HU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hu-HU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+1.12</a:t>
            </a:r>
            <a:r>
              <a:rPr lang="hu-HU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  <a:p>
            <a:pPr marL="0" indent="0">
              <a:buNone/>
            </a:pPr>
            <a:endParaRPr lang="hu-HU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hu-HU" dirty="0" smtClean="0"/>
          </a:p>
          <a:p>
            <a:r>
              <a:rPr lang="hu-HU" dirty="0" smtClean="0"/>
              <a:t>Előnyök:</a:t>
            </a:r>
          </a:p>
          <a:p>
            <a:pPr lvl="1"/>
            <a:r>
              <a:rPr lang="hu-HU" sz="2800" dirty="0" smtClean="0">
                <a:solidFill>
                  <a:prstClr val="black"/>
                </a:solidFill>
              </a:rPr>
              <a:t> Nincs negatív értékű színkoordináta</a:t>
            </a:r>
            <a:endParaRPr lang="hu-HU" sz="2800" dirty="0" smtClean="0"/>
          </a:p>
          <a:p>
            <a:pPr lvl="1"/>
            <a:r>
              <a:rPr lang="hu-HU" sz="2800" dirty="0" smtClean="0">
                <a:solidFill>
                  <a:prstClr val="black"/>
                </a:solidFill>
              </a:rPr>
              <a:t> Az </a:t>
            </a:r>
            <a:r>
              <a:rPr lang="hu-HU" sz="2800" i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hu-HU" sz="2800" dirty="0" smtClean="0">
                <a:solidFill>
                  <a:prstClr val="black"/>
                </a:solidFill>
              </a:rPr>
              <a:t>  koordináta közvetlenül adja világosság értékét</a:t>
            </a:r>
          </a:p>
          <a:p>
            <a:pPr lvl="1"/>
            <a:r>
              <a:rPr lang="hu-HU" sz="2800" dirty="0" smtClean="0">
                <a:solidFill>
                  <a:prstClr val="black"/>
                </a:solidFill>
              </a:rPr>
              <a:t> Az </a:t>
            </a:r>
            <a:r>
              <a:rPr lang="hu-HU" sz="2800" i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hu-HU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hu-HU" sz="2800" i="1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hu-HU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síkon az összes szín ábrázolható</a:t>
            </a:r>
            <a:endParaRPr lang="hu-HU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261313"/>
              </p:ext>
            </p:extLst>
          </p:nvPr>
        </p:nvGraphicFramePr>
        <p:xfrm>
          <a:off x="259744" y="3429000"/>
          <a:ext cx="7915276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4" imgW="3924000" imgH="393480" progId="Equation.3">
                  <p:embed/>
                </p:oleObj>
              </mc:Choice>
              <mc:Fallback>
                <p:oleObj name="Equation" r:id="rId4" imgW="3924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44" y="3429000"/>
                        <a:ext cx="7915276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8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990600"/>
          </a:xfrm>
        </p:spPr>
        <p:txBody>
          <a:bodyPr/>
          <a:lstStyle/>
          <a:p>
            <a:r>
              <a:rPr lang="hu-HU" dirty="0" smtClean="0"/>
              <a:t>Színmérés </a:t>
            </a:r>
            <a:r>
              <a:rPr lang="hu-HU" dirty="0"/>
              <a:t>és </a:t>
            </a:r>
            <a:r>
              <a:rPr lang="hu-HU" dirty="0" smtClean="0"/>
              <a:t>színkeverés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02781" y="1654824"/>
            <a:ext cx="3059119" cy="5086543"/>
          </a:xfrm>
        </p:spPr>
        <p:txBody>
          <a:bodyPr>
            <a:normAutofit fontScale="925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hu-HU" dirty="0" smtClean="0"/>
              <a:t>A CIE színdiagram</a:t>
            </a:r>
          </a:p>
          <a:p>
            <a:r>
              <a:rPr lang="hu-HU" sz="2200" dirty="0" smtClean="0"/>
              <a:t>Fehér szín:</a:t>
            </a:r>
          </a:p>
          <a:p>
            <a:pPr marL="0" indent="0">
              <a:buNone/>
            </a:pPr>
            <a:r>
              <a:rPr lang="hu-HU" sz="2200" dirty="0" smtClean="0"/>
              <a:t>E-fehér (CIE):</a:t>
            </a:r>
            <a:br>
              <a:rPr lang="hu-HU" sz="2200" dirty="0" smtClean="0"/>
            </a:br>
            <a:r>
              <a:rPr lang="hu-HU" sz="1600" dirty="0" smtClean="0">
                <a:solidFill>
                  <a:prstClr val="black"/>
                </a:solidFill>
              </a:rPr>
              <a:t>R</a:t>
            </a:r>
            <a:r>
              <a:rPr lang="hu-HU" sz="1600" baseline="-25000" dirty="0" smtClean="0">
                <a:solidFill>
                  <a:prstClr val="black"/>
                </a:solidFill>
              </a:rPr>
              <a:t>CIE</a:t>
            </a:r>
            <a:r>
              <a:rPr lang="hu-HU" sz="1600" dirty="0" smtClean="0">
                <a:solidFill>
                  <a:prstClr val="black"/>
                </a:solidFill>
              </a:rPr>
              <a:t> :700nm, G</a:t>
            </a:r>
            <a:r>
              <a:rPr lang="hu-HU" sz="1600" baseline="-25000" dirty="0" smtClean="0">
                <a:solidFill>
                  <a:prstClr val="black"/>
                </a:solidFill>
              </a:rPr>
              <a:t>CIE</a:t>
            </a:r>
            <a:r>
              <a:rPr lang="hu-HU" sz="1600" dirty="0" smtClean="0">
                <a:solidFill>
                  <a:prstClr val="black"/>
                </a:solidFill>
              </a:rPr>
              <a:t>:546nm, B</a:t>
            </a:r>
            <a:r>
              <a:rPr lang="hu-HU" sz="1600" baseline="-25000" dirty="0" smtClean="0">
                <a:solidFill>
                  <a:prstClr val="black"/>
                </a:solidFill>
              </a:rPr>
              <a:t>CIE</a:t>
            </a:r>
            <a:r>
              <a:rPr lang="hu-HU" sz="1600" dirty="0" smtClean="0">
                <a:solidFill>
                  <a:prstClr val="black"/>
                </a:solidFill>
              </a:rPr>
              <a:t> :436nm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hu-HU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CIE</a:t>
            </a:r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hu-HU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CIE</a:t>
            </a:r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hu-HU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CIE</a:t>
            </a:r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hu-H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=1/3</a:t>
            </a:r>
          </a:p>
          <a:p>
            <a:pPr marL="0" lvl="0" indent="0">
              <a:buClr>
                <a:srgbClr val="DD8047"/>
              </a:buClr>
              <a:buNone/>
            </a:pPr>
            <a:r>
              <a:rPr lang="hu-HU" sz="2200" dirty="0" err="1" smtClean="0"/>
              <a:t>C-Fehér</a:t>
            </a:r>
            <a:r>
              <a:rPr lang="hu-HU" sz="2200" dirty="0" smtClean="0"/>
              <a:t>  (FCC/NTSC):</a:t>
            </a:r>
            <a:br>
              <a:rPr lang="hu-HU" sz="2200" dirty="0" smtClean="0"/>
            </a:br>
            <a:r>
              <a:rPr lang="hu-HU" sz="16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hu-HU" sz="16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FCC</a:t>
            </a:r>
            <a:r>
              <a:rPr lang="hu-H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16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hu-HU" sz="16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FCC</a:t>
            </a:r>
            <a:r>
              <a:rPr lang="hu-H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16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hu-HU" sz="16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FCC</a:t>
            </a:r>
            <a:r>
              <a:rPr lang="hu-H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hu-HU" sz="16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=0.309,  </a:t>
            </a:r>
            <a:r>
              <a:rPr lang="hu-HU" sz="16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hu-HU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=0.316</a:t>
            </a:r>
          </a:p>
          <a:p>
            <a:pPr>
              <a:spcBef>
                <a:spcPts val="1800"/>
              </a:spcBef>
            </a:pPr>
            <a:r>
              <a:rPr lang="hu-HU" sz="2200" dirty="0" smtClean="0"/>
              <a:t>Másodlagos színek:</a:t>
            </a:r>
          </a:p>
          <a:p>
            <a:pPr lvl="1"/>
            <a:r>
              <a:rPr lang="hu-HU" sz="2200" b="1" dirty="0" smtClean="0">
                <a:solidFill>
                  <a:srgbClr val="FF0000"/>
                </a:solidFill>
              </a:rPr>
              <a:t>R</a:t>
            </a:r>
            <a:r>
              <a:rPr lang="hu-HU" sz="2200" dirty="0" smtClean="0"/>
              <a:t>+</a:t>
            </a:r>
            <a:r>
              <a:rPr lang="hu-HU" sz="2200" b="1" dirty="0" smtClean="0">
                <a:solidFill>
                  <a:srgbClr val="3333FF"/>
                </a:solidFill>
              </a:rPr>
              <a:t>B</a:t>
            </a:r>
            <a:r>
              <a:rPr lang="en-US" sz="2200" dirty="0"/>
              <a:t>=</a:t>
            </a:r>
            <a:r>
              <a:rPr lang="hu-HU" sz="2200" b="1" dirty="0" smtClean="0">
                <a:solidFill>
                  <a:srgbClr val="CC00CC"/>
                </a:solidFill>
              </a:rPr>
              <a:t>M</a:t>
            </a:r>
            <a:r>
              <a:rPr lang="en-US" sz="2200" b="1" dirty="0" smtClean="0">
                <a:solidFill>
                  <a:srgbClr val="CC00CC"/>
                </a:solidFill>
              </a:rPr>
              <a:t>a</a:t>
            </a:r>
            <a:r>
              <a:rPr lang="hu-HU" sz="2200" dirty="0" smtClean="0"/>
              <a:t> </a:t>
            </a:r>
            <a:r>
              <a:rPr lang="hu-HU" sz="2200" dirty="0"/>
              <a:t>(</a:t>
            </a:r>
            <a:r>
              <a:rPr lang="hu-HU" sz="2200" dirty="0" err="1"/>
              <a:t>magenta</a:t>
            </a:r>
            <a:r>
              <a:rPr lang="hu-HU" sz="2200" dirty="0"/>
              <a:t>)</a:t>
            </a:r>
          </a:p>
          <a:p>
            <a:pPr lvl="1"/>
            <a:r>
              <a:rPr lang="hu-HU" sz="2200" b="1" dirty="0">
                <a:solidFill>
                  <a:srgbClr val="FF0000"/>
                </a:solidFill>
              </a:rPr>
              <a:t>R</a:t>
            </a:r>
            <a:r>
              <a:rPr lang="hu-HU" sz="2200" dirty="0"/>
              <a:t>+</a:t>
            </a:r>
            <a:r>
              <a:rPr lang="hu-HU" sz="2200" b="1" dirty="0">
                <a:solidFill>
                  <a:srgbClr val="00FF00"/>
                </a:solidFill>
              </a:rPr>
              <a:t>G</a:t>
            </a:r>
            <a:r>
              <a:rPr lang="en-US" sz="2200" dirty="0"/>
              <a:t>=</a:t>
            </a:r>
            <a:r>
              <a:rPr lang="hu-HU" sz="2200" b="1" dirty="0">
                <a:solidFill>
                  <a:srgbClr val="FFFF00"/>
                </a:solidFill>
              </a:rPr>
              <a:t>Y</a:t>
            </a:r>
            <a:r>
              <a:rPr lang="hu-HU" sz="2200" dirty="0"/>
              <a:t> </a:t>
            </a:r>
            <a:r>
              <a:rPr lang="en-US" sz="2200" dirty="0" smtClean="0"/>
              <a:t>  </a:t>
            </a:r>
            <a:r>
              <a:rPr lang="hu-HU" sz="2200" dirty="0" smtClean="0"/>
              <a:t>(</a:t>
            </a:r>
            <a:r>
              <a:rPr lang="hu-HU" sz="2200" dirty="0"/>
              <a:t>sárga)</a:t>
            </a:r>
          </a:p>
          <a:p>
            <a:pPr lvl="1"/>
            <a:r>
              <a:rPr lang="hu-HU" sz="2200" b="1" dirty="0">
                <a:solidFill>
                  <a:srgbClr val="3333FF"/>
                </a:solidFill>
              </a:rPr>
              <a:t>B</a:t>
            </a:r>
            <a:r>
              <a:rPr lang="hu-HU" sz="2200" dirty="0"/>
              <a:t>+</a:t>
            </a:r>
            <a:r>
              <a:rPr lang="hu-HU" sz="2200" b="1" dirty="0">
                <a:solidFill>
                  <a:srgbClr val="00FF00"/>
                </a:solidFill>
              </a:rPr>
              <a:t>G</a:t>
            </a:r>
            <a:r>
              <a:rPr lang="en-US" sz="2200" dirty="0"/>
              <a:t>=</a:t>
            </a:r>
            <a:r>
              <a:rPr lang="hu-HU" sz="2200" b="1" dirty="0" smtClean="0">
                <a:solidFill>
                  <a:srgbClr val="00FFFF"/>
                </a:solidFill>
              </a:rPr>
              <a:t>C</a:t>
            </a:r>
            <a:r>
              <a:rPr lang="en-US" sz="2200" b="1" dirty="0" smtClean="0">
                <a:solidFill>
                  <a:srgbClr val="00FFFF"/>
                </a:solidFill>
              </a:rPr>
              <a:t>y</a:t>
            </a:r>
            <a:r>
              <a:rPr lang="hu-HU" sz="2200" dirty="0" smtClean="0"/>
              <a:t> </a:t>
            </a:r>
            <a:r>
              <a:rPr lang="hu-HU" sz="2200" dirty="0"/>
              <a:t>(cián</a:t>
            </a:r>
            <a:r>
              <a:rPr lang="hu-HU" sz="2200" dirty="0" smtClean="0"/>
              <a:t>)</a:t>
            </a:r>
            <a:endParaRPr lang="en-US" sz="2200" dirty="0" smtClean="0"/>
          </a:p>
          <a:p>
            <a:pPr>
              <a:spcBef>
                <a:spcPts val="1800"/>
              </a:spcBef>
            </a:pPr>
            <a:r>
              <a:rPr lang="hu-HU" sz="2200" dirty="0" smtClean="0"/>
              <a:t>Színtartalom:</a:t>
            </a:r>
            <a:br>
              <a:rPr lang="hu-HU" sz="2200" dirty="0" smtClean="0"/>
            </a:br>
            <a:r>
              <a:rPr lang="hu-HU" sz="2200" dirty="0" smtClean="0"/>
              <a:t>(telítettség)</a:t>
            </a:r>
            <a:endParaRPr lang="en-US" sz="22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88640"/>
            <a:ext cx="1008112" cy="10081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098" y="1677273"/>
            <a:ext cx="6187274" cy="51807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244647" y="4293096"/>
            <a:ext cx="959201" cy="699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627784" y="4653136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-7560000" flipH="1">
            <a:off x="2339333" y="4531106"/>
            <a:ext cx="146304" cy="497095"/>
          </a:xfrm>
          <a:prstGeom prst="leftBrace">
            <a:avLst>
              <a:gd name="adj1" fmla="val 8333"/>
              <a:gd name="adj2" fmla="val 507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3240000">
            <a:off x="2686287" y="4119667"/>
            <a:ext cx="172284" cy="117957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99792" y="4722018"/>
            <a:ext cx="17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0865" y="4497571"/>
            <a:ext cx="17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7276" y="3972341"/>
            <a:ext cx="2181430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50" b="1" dirty="0" smtClean="0">
                <a:sym typeface="Symbol" panose="05050102010706020507" pitchFamily="18" charset="2"/>
              </a:rPr>
              <a:t></a:t>
            </a:r>
            <a:r>
              <a:rPr lang="hu-HU" sz="115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115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hu-HU" sz="115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580 (</a:t>
            </a:r>
            <a:r>
              <a:rPr lang="hu-HU" sz="11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domináns hullámhossz)</a:t>
            </a:r>
            <a:endParaRPr lang="en-US" sz="11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9150" y="5085184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</a:t>
            </a:r>
            <a:endParaRPr 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161285" y="497187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 smtClean="0"/>
              <a:t>E</a:t>
            </a:r>
            <a:endParaRPr lang="en-US" sz="1100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031757"/>
              </p:ext>
            </p:extLst>
          </p:nvPr>
        </p:nvGraphicFramePr>
        <p:xfrm>
          <a:off x="7959725" y="5949950"/>
          <a:ext cx="9779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5" imgW="596880" imgH="228600" progId="Equation.3">
                  <p:embed/>
                </p:oleObj>
              </mc:Choice>
              <mc:Fallback>
                <p:oleObj name="Equation" r:id="rId5" imgW="59688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9725" y="5949950"/>
                        <a:ext cx="977900" cy="35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940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9" grpId="0" animBg="1"/>
      <p:bldP spid="11" grpId="0"/>
      <p:bldP spid="16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35A9B8-A14E-4A1D-99A9-D7B2BA1AAE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927</Words>
  <Application>Microsoft Office PowerPoint</Application>
  <PresentationFormat>On-screen Show (4:3)</PresentationFormat>
  <Paragraphs>243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ＭＳ Ｐゴシック</vt:lpstr>
      <vt:lpstr>Arial</vt:lpstr>
      <vt:lpstr>Calibri</vt:lpstr>
      <vt:lpstr>Cambria Math</vt:lpstr>
      <vt:lpstr>Helvetica</vt:lpstr>
      <vt:lpstr>Symbol</vt:lpstr>
      <vt:lpstr>Times New Roman</vt:lpstr>
      <vt:lpstr>Tw Cen MT</vt:lpstr>
      <vt:lpstr>Wingdings</vt:lpstr>
      <vt:lpstr>Wingdings 2</vt:lpstr>
      <vt:lpstr>EdStudPres</vt:lpstr>
      <vt:lpstr>Equation</vt:lpstr>
      <vt:lpstr>PowerPoint Presentation</vt:lpstr>
      <vt:lpstr>A szem felépítése</vt:lpstr>
      <vt:lpstr>Az emberi látás</vt:lpstr>
      <vt:lpstr>Színlátás</vt:lpstr>
      <vt:lpstr>A szem spektrális érzékenysége</vt:lpstr>
      <vt:lpstr>Az emberi látás képességei</vt:lpstr>
      <vt:lpstr>Additív színkeverés</vt:lpstr>
      <vt:lpstr>Színmérés és színkeverés</vt:lpstr>
      <vt:lpstr>Színmérés és színkeverés</vt:lpstr>
      <vt:lpstr>Színmérés és színkeverés</vt:lpstr>
      <vt:lpstr>Feladat</vt:lpstr>
      <vt:lpstr>Jelek</vt:lpstr>
      <vt:lpstr>Alapfogalmak</vt:lpstr>
      <vt:lpstr>Jelek osztályozása</vt:lpstr>
      <vt:lpstr>Jelek osztályozása</vt:lpstr>
      <vt:lpstr>Az információ megjelenési formája</vt:lpstr>
      <vt:lpstr>Determinisztikus jel</vt:lpstr>
      <vt:lpstr>Sztochasztikus jel</vt:lpstr>
      <vt:lpstr>Jelek időtartománybeli jellemzői</vt:lpstr>
      <vt:lpstr>Távközlésben használt fontosabb fogalmak</vt:lpstr>
      <vt:lpstr>Távközlésben használt fontosabb fogalmak</vt:lpstr>
      <vt:lpstr>Távközlésben használt fontosabb fogalmak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2013-09-03T19:02:47Z</dcterms:created>
  <dcterms:modified xsi:type="dcterms:W3CDTF">2016-10-05T09:35:39Z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