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1"/>
  </p:notesMasterIdLst>
  <p:handoutMasterIdLst>
    <p:handoutMasterId r:id="rId32"/>
  </p:handoutMasterIdLst>
  <p:sldIdLst>
    <p:sldId id="267" r:id="rId3"/>
    <p:sldId id="326" r:id="rId4"/>
    <p:sldId id="412" r:id="rId5"/>
    <p:sldId id="327" r:id="rId6"/>
    <p:sldId id="325" r:id="rId7"/>
    <p:sldId id="420" r:id="rId8"/>
    <p:sldId id="433" r:id="rId9"/>
    <p:sldId id="413" r:id="rId10"/>
    <p:sldId id="414" r:id="rId11"/>
    <p:sldId id="314" r:id="rId12"/>
    <p:sldId id="315" r:id="rId13"/>
    <p:sldId id="441" r:id="rId14"/>
    <p:sldId id="415" r:id="rId15"/>
    <p:sldId id="421" r:id="rId16"/>
    <p:sldId id="416" r:id="rId17"/>
    <p:sldId id="438" r:id="rId18"/>
    <p:sldId id="422" r:id="rId19"/>
    <p:sldId id="423" r:id="rId20"/>
    <p:sldId id="424" r:id="rId21"/>
    <p:sldId id="439" r:id="rId22"/>
    <p:sldId id="440" r:id="rId23"/>
    <p:sldId id="434" r:id="rId24"/>
    <p:sldId id="365" r:id="rId25"/>
    <p:sldId id="427" r:id="rId26"/>
    <p:sldId id="319" r:id="rId27"/>
    <p:sldId id="341" r:id="rId28"/>
    <p:sldId id="430" r:id="rId29"/>
    <p:sldId id="432" r:id="rId30"/>
  </p:sldIdLst>
  <p:sldSz cx="9144000" cy="6858000" type="screen4x3"/>
  <p:notesSz cx="7099300" cy="10234613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277" autoAdjust="0"/>
  </p:normalViewPr>
  <p:slideViewPr>
    <p:cSldViewPr>
      <p:cViewPr varScale="1">
        <p:scale>
          <a:sx n="88" d="100"/>
          <a:sy n="88" d="100"/>
        </p:scale>
        <p:origin x="10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E02523-2076-4863-9D6F-465F37A390BE}" type="datetimeFigureOut">
              <a:rPr lang="hu-HU" smtClean="0"/>
              <a:t>2016.10.17.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D1A6D8-944F-45FF-A882-4471E4561C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47E72A-D913-4DC2-9E0A-E520CE8FCC8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Spektrumanalizálás-</a:t>
            </a:r>
            <a:r>
              <a:rPr lang="hu-HU" baseline="0" dirty="0" smtClean="0"/>
              <a:t> milyen </a:t>
            </a:r>
            <a:r>
              <a:rPr lang="hu-HU" baseline="0" dirty="0" err="1" smtClean="0"/>
              <a:t>harmónikus</a:t>
            </a:r>
            <a:r>
              <a:rPr lang="hu-HU" baseline="0" dirty="0" smtClean="0"/>
              <a:t> komponensek milyen </a:t>
            </a:r>
            <a:r>
              <a:rPr lang="hu-HU" baseline="0" dirty="0" err="1" smtClean="0"/>
              <a:t>amplitudóval</a:t>
            </a:r>
            <a:r>
              <a:rPr lang="hu-HU" baseline="0" dirty="0" smtClean="0"/>
              <a:t> jelennek meg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t>10/17/2016 11:09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t>10/17/2016 11:09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t>10/17/2016 11:09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t>10/17/2016 11:09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t>10/17/2016 11:09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t>10/17/2016 11:09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1.wmf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3.png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5.wmf"/><Relationship Id="rId3" Type="http://schemas.openxmlformats.org/officeDocument/2006/relationships/image" Target="../media/image3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2.wmf"/><Relationship Id="rId3" Type="http://schemas.openxmlformats.org/officeDocument/2006/relationships/image" Target="../media/image3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69.png"/><Relationship Id="rId21" Type="http://schemas.openxmlformats.org/officeDocument/2006/relationships/image" Target="../media/image67.wmf"/><Relationship Id="rId7" Type="http://schemas.openxmlformats.org/officeDocument/2006/relationships/image" Target="../media/image73.png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png"/><Relationship Id="rId11" Type="http://schemas.openxmlformats.org/officeDocument/2006/relationships/image" Target="../media/image3.png"/><Relationship Id="rId24" Type="http://schemas.openxmlformats.org/officeDocument/2006/relationships/image" Target="../media/image68.wmf"/><Relationship Id="rId5" Type="http://schemas.openxmlformats.org/officeDocument/2006/relationships/image" Target="../media/image71.png"/><Relationship Id="rId15" Type="http://schemas.openxmlformats.org/officeDocument/2006/relationships/image" Target="../media/image64.wmf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76.emf"/><Relationship Id="rId19" Type="http://schemas.openxmlformats.org/officeDocument/2006/relationships/image" Target="../media/image66.wmf"/><Relationship Id="rId4" Type="http://schemas.openxmlformats.org/officeDocument/2006/relationships/image" Target="../media/image70.png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56.bin"/><Relationship Id="rId22" Type="http://schemas.openxmlformats.org/officeDocument/2006/relationships/image" Target="../media/image7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82.emf"/><Relationship Id="rId7" Type="http://schemas.openxmlformats.org/officeDocument/2006/relationships/image" Target="../media/image79.wmf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3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95.wmf"/><Relationship Id="rId19" Type="http://schemas.openxmlformats.org/officeDocument/2006/relationships/image" Target="../media/image3.png"/><Relationship Id="rId4" Type="http://schemas.openxmlformats.org/officeDocument/2006/relationships/image" Target="../media/image9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3.png"/><Relationship Id="rId3" Type="http://schemas.openxmlformats.org/officeDocument/2006/relationships/oleObject" Target="../embeddings/oleObject82.bin"/><Relationship Id="rId7" Type="http://schemas.openxmlformats.org/officeDocument/2006/relationships/image" Target="../media/image102.wmf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105.emf"/><Relationship Id="rId10" Type="http://schemas.openxmlformats.org/officeDocument/2006/relationships/image" Target="../media/image103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0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13.wmf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99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21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hyperlink" Target="Fourier_Series_Animation.mp4" TargetMode="Externa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complex_02_02.gif" TargetMode="Externa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Rectangle 2"/>
          <p:cNvSpPr txBox="1">
            <a:spLocks/>
          </p:cNvSpPr>
          <p:nvPr/>
        </p:nvSpPr>
        <p:spPr>
          <a:xfrm>
            <a:off x="7641329" y="3084240"/>
            <a:ext cx="1396909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4</a:t>
            </a:r>
            <a:r>
              <a:rPr lang="hu-HU" sz="3600" b="1" dirty="0" smtClean="0"/>
              <a:t>.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556792"/>
            <a:ext cx="2530475" cy="5572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600" u="sng" dirty="0" smtClean="0"/>
              <a:t>Szinuszos jel:</a:t>
            </a:r>
            <a:endParaRPr lang="hu-HU" sz="2600" u="sng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4791321"/>
              </p:ext>
            </p:extLst>
          </p:nvPr>
        </p:nvGraphicFramePr>
        <p:xfrm>
          <a:off x="6300788" y="2433638"/>
          <a:ext cx="27003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1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33638"/>
                        <a:ext cx="27003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7675" y="3657600"/>
            <a:ext cx="2168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600" u="sng"/>
              <a:t>Négyszög jel: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68313" y="4114800"/>
          <a:ext cx="6767512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2" name="Visio" r:id="rId7" imgW="5196230" imgH="1336243" progId="Visio.Drawing.11">
                  <p:embed/>
                </p:oleObj>
              </mc:Choice>
              <mc:Fallback>
                <p:oleObj name="Visio" r:id="rId7" imgW="5196230" imgH="13362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14800"/>
                        <a:ext cx="676751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563654"/>
              </p:ext>
            </p:extLst>
          </p:nvPr>
        </p:nvGraphicFramePr>
        <p:xfrm>
          <a:off x="7654925" y="4076700"/>
          <a:ext cx="11064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3" name="Equation" r:id="rId9" imgW="558720" imgH="393480" progId="Equation.3">
                  <p:embed/>
                </p:oleObj>
              </mc:Choice>
              <mc:Fallback>
                <p:oleObj name="Equation" r:id="rId9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4076700"/>
                        <a:ext cx="11064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0481"/>
              </p:ext>
            </p:extLst>
          </p:nvPr>
        </p:nvGraphicFramePr>
        <p:xfrm>
          <a:off x="1620838" y="5943600"/>
          <a:ext cx="49863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" name="Equation" r:id="rId11" imgW="3009600" imgH="431640" progId="Equation.3">
                  <p:embed/>
                </p:oleObj>
              </mc:Choice>
              <mc:Fallback>
                <p:oleObj name="Equation" r:id="rId11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943600"/>
                        <a:ext cx="49863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3400" y="1981200"/>
          <a:ext cx="49530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" name="Bitkép" r:id="rId13" imgW="6249272" imgH="2161905" progId="Paint.Picture">
                  <p:embed/>
                </p:oleObj>
              </mc:Choice>
              <mc:Fallback>
                <p:oleObj name="Bitkép" r:id="rId13" imgW="6249272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953000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5800" y="2743200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5088" y="2757488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ym typeface="Symbol" pitchFamily="18" charset="2"/>
              </a:rPr>
              <a:t>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3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jelek és spektruma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sz="2200" u="sng" smtClean="0"/>
              <a:t>Fűrészjel:</a:t>
            </a:r>
            <a:endParaRPr lang="hu-HU" sz="2200" u="sng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8313" y="4076700"/>
            <a:ext cx="71993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hu-HU" sz="2200" u="sng"/>
              <a:t>Szinuszos jel kétutas egyenírányítás után: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3363"/>
              </p:ext>
            </p:extLst>
          </p:nvPr>
        </p:nvGraphicFramePr>
        <p:xfrm>
          <a:off x="2767013" y="1628775"/>
          <a:ext cx="5549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5" name="Equation" r:id="rId4" imgW="3009600" imgH="431640" progId="Equation.3">
                  <p:embed/>
                </p:oleObj>
              </mc:Choice>
              <mc:Fallback>
                <p:oleObj name="Equation" r:id="rId4" imgW="300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628775"/>
                        <a:ext cx="55499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9600" y="2362200"/>
          <a:ext cx="6248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6" name="Bitkép" r:id="rId6" imgW="7306695" imgH="1924319" progId="Paint.Picture">
                  <p:embed/>
                </p:oleObj>
              </mc:Choice>
              <mc:Fallback>
                <p:oleObj name="Bitkép" r:id="rId6" imgW="7306695" imgH="1924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6248400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16688" y="3443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15522"/>
              </p:ext>
            </p:extLst>
          </p:nvPr>
        </p:nvGraphicFramePr>
        <p:xfrm>
          <a:off x="685800" y="6096000"/>
          <a:ext cx="557838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7" name="Equation" r:id="rId8" imgW="3708360" imgH="431640" progId="Equation.3">
                  <p:embed/>
                </p:oleObj>
              </mc:Choice>
              <mc:Fallback>
                <p:oleObj name="Equation" r:id="rId8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557838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69036" y="2379930"/>
            <a:ext cx="397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hu-HU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454936"/>
              </p:ext>
            </p:extLst>
          </p:nvPr>
        </p:nvGraphicFramePr>
        <p:xfrm>
          <a:off x="685800" y="4495800"/>
          <a:ext cx="59420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8" name="Bitmap Image" r:id="rId10" imgW="6248520" imgH="1714680" progId="Paint.Picture">
                  <p:embed/>
                </p:oleObj>
              </mc:Choice>
              <mc:Fallback>
                <p:oleObj name="Bitmap Image" r:id="rId10" imgW="6248520" imgH="17146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942013" cy="163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372447" y="4510605"/>
            <a:ext cx="388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hu-HU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endParaRPr lang="hu-HU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324600" y="563880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/>
              <a:t>f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4648200" y="5029200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9" name="Egyenlet" r:id="rId12" imgW="164880" imgH="393480" progId="Equation.3">
                  <p:embed/>
                </p:oleObj>
              </mc:Choice>
              <mc:Fallback>
                <p:oleObj name="Egyenlet" r:id="rId12" imgW="164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0"/>
                        <a:ext cx="16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167312" y="5656540"/>
            <a:ext cx="48480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4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870401" y="5161002"/>
            <a:ext cx="493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475288" y="5175250"/>
            <a:ext cx="53687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dirty="0" smtClean="0">
                <a:sym typeface="Symbol" pitchFamily="18" charset="2"/>
              </a:rPr>
              <a:t>6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61415" y="3101405"/>
            <a:ext cx="393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749979" y="3097212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067300" y="3509962"/>
            <a:ext cx="474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f</a:t>
            </a:r>
            <a:r>
              <a:rPr lang="hu-HU" baseline="-25000" dirty="0" smtClean="0">
                <a:sym typeface="Symbol" pitchFamily="18" charset="2"/>
              </a:rPr>
              <a:t>0</a:t>
            </a:r>
            <a:endParaRPr lang="hu-HU" baseline="-25000" dirty="0"/>
          </a:p>
        </p:txBody>
      </p:sp>
    </p:spTree>
    <p:extLst>
      <p:ext uri="{BB962C8B-B14F-4D97-AF65-F5344CB8AC3E}">
        <p14:creationId xmlns:p14="http://schemas.microsoft.com/office/powerpoint/2010/main" val="10250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228600"/>
            <a:ext cx="8450363" cy="990600"/>
          </a:xfrm>
        </p:spPr>
        <p:txBody>
          <a:bodyPr/>
          <a:lstStyle/>
          <a:p>
            <a:r>
              <a:rPr lang="hu-HU" dirty="0" smtClean="0"/>
              <a:t>Összetett jel teljesítménye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6167988"/>
            <a:ext cx="8837016" cy="506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/>
              <a:t>Különböző frekvenciájú jelkomponensek </a:t>
            </a:r>
            <a:r>
              <a:rPr lang="hu-HU" sz="2400" b="1" dirty="0" smtClean="0">
                <a:solidFill>
                  <a:srgbClr val="FF0000"/>
                </a:solidFill>
              </a:rPr>
              <a:t>teljesítményben</a:t>
            </a:r>
            <a:r>
              <a:rPr lang="hu-HU" sz="2400" dirty="0" smtClean="0"/>
              <a:t> összegződnek</a:t>
            </a:r>
            <a:endParaRPr 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7709"/>
              </p:ext>
            </p:extLst>
          </p:nvPr>
        </p:nvGraphicFramePr>
        <p:xfrm>
          <a:off x="451503" y="2952327"/>
          <a:ext cx="8493017" cy="114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3" imgW="5308600" imgH="749300" progId="Equation.3">
                  <p:embed/>
                </p:oleObj>
              </mc:Choice>
              <mc:Fallback>
                <p:oleObj name="Equation" r:id="rId3" imgW="53086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03" y="2952327"/>
                        <a:ext cx="8493017" cy="1144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08443"/>
              </p:ext>
            </p:extLst>
          </p:nvPr>
        </p:nvGraphicFramePr>
        <p:xfrm>
          <a:off x="266700" y="1813786"/>
          <a:ext cx="3369196" cy="34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5" imgW="2082800" imgH="215900" progId="Equation.3">
                  <p:embed/>
                </p:oleObj>
              </mc:Choice>
              <mc:Fallback>
                <p:oleObj name="Equation" r:id="rId5" imgW="20828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813786"/>
                        <a:ext cx="3369196" cy="341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186835"/>
              </p:ext>
            </p:extLst>
          </p:nvPr>
        </p:nvGraphicFramePr>
        <p:xfrm>
          <a:off x="266700" y="2256390"/>
          <a:ext cx="5273158" cy="73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Equation" r:id="rId7" imgW="3302000" imgH="482600" progId="Equation.3">
                  <p:embed/>
                </p:oleObj>
              </mc:Choice>
              <mc:Fallback>
                <p:oleObj name="Equation" r:id="rId7" imgW="3302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256390"/>
                        <a:ext cx="5273158" cy="732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65148"/>
              </p:ext>
            </p:extLst>
          </p:nvPr>
        </p:nvGraphicFramePr>
        <p:xfrm>
          <a:off x="266700" y="4657418"/>
          <a:ext cx="4431312" cy="57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Equation" r:id="rId9" imgW="2654300" imgH="342900" progId="Equation.3">
                  <p:embed/>
                </p:oleObj>
              </mc:Choice>
              <mc:Fallback>
                <p:oleObj name="Equation" r:id="rId9" imgW="26543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657418"/>
                        <a:ext cx="4431312" cy="571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00904"/>
              </p:ext>
            </p:extLst>
          </p:nvPr>
        </p:nvGraphicFramePr>
        <p:xfrm>
          <a:off x="315685" y="5216582"/>
          <a:ext cx="2763990" cy="80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Equation" r:id="rId11" imgW="1447172" imgH="444307" progId="Equation.3">
                  <p:embed/>
                </p:oleObj>
              </mc:Choice>
              <mc:Fallback>
                <p:oleObj name="Equation" r:id="rId11" imgW="1447172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85" y="5216582"/>
                        <a:ext cx="2763990" cy="804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05130"/>
              </p:ext>
            </p:extLst>
          </p:nvPr>
        </p:nvGraphicFramePr>
        <p:xfrm>
          <a:off x="4540866" y="5288632"/>
          <a:ext cx="3463586" cy="76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Equation" r:id="rId13" imgW="1879600" imgH="431800" progId="Equation.3">
                  <p:embed/>
                </p:oleObj>
              </mc:Choice>
              <mc:Fallback>
                <p:oleObj name="Equation" r:id="rId13" imgW="18796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866" y="5288632"/>
                        <a:ext cx="3463586" cy="760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Kép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7885" y="4130002"/>
            <a:ext cx="149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Általában: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2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folytonos, aperiodikus és abszolút integrálható függvény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ahol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Az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függvényt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Fourier-transzformáltjának nevezzük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</a:p>
          <a:p>
            <a:pPr marL="0" indent="0">
              <a:buClr>
                <a:srgbClr val="DD8047"/>
              </a:buClr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hu-HU" sz="2600" dirty="0" smtClean="0">
                <a:solidFill>
                  <a:prstClr val="black"/>
                </a:solidFill>
              </a:rPr>
              <a:t>A Fourier-sorfejtésből 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határátmenettel és a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helyettesítéssel vezethető le.)</a:t>
            </a:r>
            <a:r>
              <a:rPr lang="en-US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75906"/>
              </p:ext>
            </p:extLst>
          </p:nvPr>
        </p:nvGraphicFramePr>
        <p:xfrm>
          <a:off x="3207544" y="2094646"/>
          <a:ext cx="1560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3" name="Equation" r:id="rId4" imgW="825480" imgH="482400" progId="Equation.3">
                  <p:embed/>
                </p:oleObj>
              </mc:Choice>
              <mc:Fallback>
                <p:oleObj name="Equation" r:id="rId4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44" y="2094646"/>
                        <a:ext cx="15605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24144"/>
              </p:ext>
            </p:extLst>
          </p:nvPr>
        </p:nvGraphicFramePr>
        <p:xfrm>
          <a:off x="1620838" y="2922588"/>
          <a:ext cx="32385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4" name="Equation" r:id="rId6" imgW="1587240" imgH="482400" progId="Equation.3">
                  <p:embed/>
                </p:oleObj>
              </mc:Choice>
              <mc:Fallback>
                <p:oleObj name="Equation" r:id="rId6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922588"/>
                        <a:ext cx="323850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62849"/>
              </p:ext>
            </p:extLst>
          </p:nvPr>
        </p:nvGraphicFramePr>
        <p:xfrm>
          <a:off x="1535113" y="3879850"/>
          <a:ext cx="26908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Equation" r:id="rId8" imgW="1320480" imgH="482400" progId="Equation.3">
                  <p:embed/>
                </p:oleObj>
              </mc:Choice>
              <mc:Fallback>
                <p:oleObj name="Equation" r:id="rId8" imgW="1320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879850"/>
                        <a:ext cx="2690812" cy="99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Fourier-transzformált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dirty="0" smtClean="0"/>
              <a:t>Legyen 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/>
              <a:t> 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dirty="0" smtClean="0"/>
              <a:t>-re periodikus függvény:</a:t>
            </a:r>
            <a:endParaRPr lang="en-US" sz="2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37724"/>
              </p:ext>
            </p:extLst>
          </p:nvPr>
        </p:nvGraphicFramePr>
        <p:xfrm>
          <a:off x="340054" y="2258640"/>
          <a:ext cx="2808004" cy="85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6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54" y="2258640"/>
                        <a:ext cx="2808004" cy="853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13312"/>
              </p:ext>
            </p:extLst>
          </p:nvPr>
        </p:nvGraphicFramePr>
        <p:xfrm>
          <a:off x="4716015" y="2267353"/>
          <a:ext cx="2684017" cy="9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7" name="Equation" r:id="rId6" imgW="1384300" imgH="495300" progId="Equation.3">
                  <p:embed/>
                </p:oleObj>
              </mc:Choice>
              <mc:Fallback>
                <p:oleObj name="Equation" r:id="rId6" imgW="13843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5" y="2267353"/>
                        <a:ext cx="2684017" cy="96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27941"/>
              </p:ext>
            </p:extLst>
          </p:nvPr>
        </p:nvGraphicFramePr>
        <p:xfrm>
          <a:off x="2325688" y="3736975"/>
          <a:ext cx="65976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" name="Equation" r:id="rId8" imgW="3619440" imgH="482400" progId="Equation.3">
                  <p:embed/>
                </p:oleObj>
              </mc:Choice>
              <mc:Fallback>
                <p:oleObj name="Equation" r:id="rId8" imgW="36194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736975"/>
                        <a:ext cx="6597650" cy="86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91697"/>
              </p:ext>
            </p:extLst>
          </p:nvPr>
        </p:nvGraphicFramePr>
        <p:xfrm>
          <a:off x="2267744" y="5219136"/>
          <a:ext cx="6498304" cy="101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9" name="Equation" r:id="rId10" imgW="3378200" imgH="520700" progId="Equation.3">
                  <p:embed/>
                </p:oleObj>
              </mc:Choice>
              <mc:Fallback>
                <p:oleObj name="Equation" r:id="rId10" imgW="3378200" imgH="520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19136"/>
                        <a:ext cx="6498304" cy="1012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340"/>
              </p:ext>
            </p:extLst>
          </p:nvPr>
        </p:nvGraphicFramePr>
        <p:xfrm>
          <a:off x="107504" y="3488666"/>
          <a:ext cx="2027524" cy="134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0" name="Equation" r:id="rId12" imgW="1193800" imgH="812800" progId="Equation.3">
                  <p:embed/>
                </p:oleObj>
              </mc:Choice>
              <mc:Fallback>
                <p:oleObj name="Equation" r:id="rId12" imgW="1193800" imgH="812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88666"/>
                        <a:ext cx="2027524" cy="1346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63898" y="2467712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085" y="5373216"/>
            <a:ext cx="776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dirty="0" smtClean="0"/>
              <a:t>ahol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622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hu-HU" dirty="0" smtClean="0"/>
              <a:t>Fourier-transzformált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136830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Ha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körfrekvencia helyett frekvenciát használunk</a:t>
            </a:r>
            <a:r>
              <a:rPr lang="en-US" sz="2600" dirty="0" smtClean="0">
                <a:solidFill>
                  <a:prstClr val="black"/>
                </a:solidFill>
              </a:rPr>
              <a:t>, </a:t>
            </a:r>
            <a:r>
              <a:rPr lang="hu-HU" sz="2600" dirty="0" smtClean="0">
                <a:solidFill>
                  <a:prstClr val="black"/>
                </a:solidFill>
              </a:rPr>
              <a:t>vagyis az 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helyettesítéssel az oda-vissza transzformáció szimmetrikussá válik: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és</a:t>
            </a: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64760"/>
              </p:ext>
            </p:extLst>
          </p:nvPr>
        </p:nvGraphicFramePr>
        <p:xfrm>
          <a:off x="4906963" y="3284538"/>
          <a:ext cx="2901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284538"/>
                        <a:ext cx="2901950" cy="99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96922"/>
              </p:ext>
            </p:extLst>
          </p:nvPr>
        </p:nvGraphicFramePr>
        <p:xfrm>
          <a:off x="495300" y="3284538"/>
          <a:ext cx="28971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5" name="Equation" r:id="rId6" imgW="1422360" imgH="482400" progId="Equation.3">
                  <p:embed/>
                </p:oleObj>
              </mc:Choice>
              <mc:Fallback>
                <p:oleObj name="Equation" r:id="rId6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284538"/>
                        <a:ext cx="2897188" cy="99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9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586536" cy="9906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 Fourier-spektrum tulajdonságai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1" y="1600200"/>
            <a:ext cx="8838583" cy="449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hu-HU" dirty="0" smtClean="0"/>
          </a:p>
          <a:p>
            <a:pPr>
              <a:spcBef>
                <a:spcPts val="0"/>
              </a:spcBef>
            </a:pPr>
            <a:endParaRPr lang="hu-HU" dirty="0"/>
          </a:p>
          <a:p>
            <a:pPr marL="0" indent="0">
              <a:spcBef>
                <a:spcPts val="600"/>
              </a:spcBef>
              <a:buNone/>
            </a:pP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/>
              <a:t> valós része páros: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/>
              <a:t> </a:t>
            </a:r>
            <a:r>
              <a:rPr lang="hu-HU" sz="2600" dirty="0" smtClean="0"/>
              <a:t>képzetes </a:t>
            </a:r>
            <a:r>
              <a:rPr lang="hu-HU" sz="2600" dirty="0"/>
              <a:t>része </a:t>
            </a:r>
            <a:r>
              <a:rPr lang="hu-HU" sz="2600" dirty="0" smtClean="0"/>
              <a:t>páratlan:</a:t>
            </a:r>
            <a:endParaRPr lang="hu-HU" sz="2600" dirty="0"/>
          </a:p>
          <a:p>
            <a:pPr marL="0" indent="0">
              <a:spcBef>
                <a:spcPts val="0"/>
              </a:spcBef>
              <a:buNone/>
            </a:pPr>
            <a:endParaRPr lang="hu-HU" dirty="0" smtClean="0"/>
          </a:p>
          <a:p>
            <a:pPr lvl="1">
              <a:spcBef>
                <a:spcPts val="0"/>
              </a:spcBef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Páros függvények spektruma páros és tiszta valós</a:t>
            </a:r>
            <a:endParaRPr lang="hu-HU" dirty="0"/>
          </a:p>
          <a:p>
            <a:pPr lvl="1">
              <a:spcBef>
                <a:spcPts val="1800"/>
              </a:spcBef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Páratlan függvények spektruma páratlan és tiszta képzetes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603251" y="2618328"/>
          <a:ext cx="3258071" cy="4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Equation" r:id="rId4" imgW="1600200" imgH="203200" progId="Equation.3">
                  <p:embed/>
                </p:oleObj>
              </mc:Choice>
              <mc:Fallback>
                <p:oleObj name="Equation" r:id="rId4" imgW="1600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51" y="2618328"/>
                        <a:ext cx="3258071" cy="400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603251" y="3168536"/>
          <a:ext cx="3612456" cy="41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Equation" r:id="rId6" imgW="1701800" imgH="203200" progId="Equation.3">
                  <p:embed/>
                </p:oleObj>
              </mc:Choice>
              <mc:Fallback>
                <p:oleObj name="Equation" r:id="rId6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251" y="3168536"/>
                        <a:ext cx="3612456" cy="416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533400" y="1581811"/>
          <a:ext cx="55102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6" name="Equation" r:id="rId8" imgW="2705040" imgH="482400" progId="Equation.3">
                  <p:embed/>
                </p:oleObj>
              </mc:Choice>
              <mc:Fallback>
                <p:oleObj name="Equation" r:id="rId8" imgW="2705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81811"/>
                        <a:ext cx="5510213" cy="99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3969311"/>
          <a:ext cx="442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7" name="Equation" r:id="rId10" imgW="2108160" imgH="203040" progId="Equation.3">
                  <p:embed/>
                </p:oleObj>
              </mc:Choice>
              <mc:Fallback>
                <p:oleObj name="Equation" r:id="rId10" imgW="2108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69311"/>
                        <a:ext cx="442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5046133"/>
          <a:ext cx="4491980" cy="39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8" name="Equation" r:id="rId12" imgW="2286000" imgH="203040" progId="Equation.3">
                  <p:embed/>
                </p:oleObj>
              </mc:Choice>
              <mc:Fallback>
                <p:oleObj name="Equation" r:id="rId12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046133"/>
                        <a:ext cx="4491980" cy="398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Négyszögimpulzus Fourier-transzformáltja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4" name="Canvas 74"/>
          <p:cNvGrpSpPr/>
          <p:nvPr/>
        </p:nvGrpSpPr>
        <p:grpSpPr>
          <a:xfrm>
            <a:off x="4658127" y="2307661"/>
            <a:ext cx="4032448" cy="2232248"/>
            <a:chOff x="0" y="0"/>
            <a:chExt cx="4343400" cy="3257550"/>
          </a:xfrm>
        </p:grpSpPr>
        <p:sp>
          <p:nvSpPr>
            <p:cNvPr id="75" name="Rectangle 74"/>
            <p:cNvSpPr/>
            <p:nvPr/>
          </p:nvSpPr>
          <p:spPr>
            <a:xfrm>
              <a:off x="0" y="0"/>
              <a:ext cx="4343400" cy="325755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0" y="0"/>
              <a:ext cx="4133850" cy="32575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7" name="Line 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11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2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3"/>
            <p:cNvCxnSpPr>
              <a:cxnSpLocks noChangeShapeType="1"/>
            </p:cNvCxnSpPr>
            <p:nvPr/>
          </p:nvCxnSpPr>
          <p:spPr bwMode="auto">
            <a:xfrm flipV="1">
              <a:off x="2071370" y="320992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4"/>
            <p:cNvCxnSpPr>
              <a:cxnSpLocks noChangeShapeType="1"/>
            </p:cNvCxnSpPr>
            <p:nvPr/>
          </p:nvCxnSpPr>
          <p:spPr bwMode="auto">
            <a:xfrm>
              <a:off x="2071370" y="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6"/>
            <p:cNvCxnSpPr>
              <a:cxnSpLocks noChangeShapeType="1"/>
            </p:cNvCxnSpPr>
            <p:nvPr/>
          </p:nvCxnSpPr>
          <p:spPr bwMode="auto">
            <a:xfrm flipV="1">
              <a:off x="5143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9"/>
            <p:cNvCxnSpPr>
              <a:cxnSpLocks noChangeShapeType="1"/>
            </p:cNvCxnSpPr>
            <p:nvPr/>
          </p:nvCxnSpPr>
          <p:spPr bwMode="auto">
            <a:xfrm flipV="1">
              <a:off x="102870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22"/>
            <p:cNvCxnSpPr>
              <a:cxnSpLocks noChangeShapeType="1"/>
            </p:cNvCxnSpPr>
            <p:nvPr/>
          </p:nvCxnSpPr>
          <p:spPr bwMode="auto">
            <a:xfrm flipV="1">
              <a:off x="1543050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25"/>
            <p:cNvCxnSpPr>
              <a:cxnSpLocks noChangeShapeType="1"/>
            </p:cNvCxnSpPr>
            <p:nvPr/>
          </p:nvCxnSpPr>
          <p:spPr bwMode="auto">
            <a:xfrm flipV="1">
              <a:off x="20669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28"/>
            <p:cNvCxnSpPr>
              <a:cxnSpLocks noChangeShapeType="1"/>
            </p:cNvCxnSpPr>
            <p:nvPr/>
          </p:nvCxnSpPr>
          <p:spPr bwMode="auto">
            <a:xfrm flipV="1">
              <a:off x="25812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4210050" y="2371725"/>
              <a:ext cx="3556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Line 31"/>
            <p:cNvCxnSpPr>
              <a:cxnSpLocks noChangeShapeType="1"/>
            </p:cNvCxnSpPr>
            <p:nvPr/>
          </p:nvCxnSpPr>
          <p:spPr bwMode="auto">
            <a:xfrm flipV="1">
              <a:off x="309562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34"/>
            <p:cNvCxnSpPr>
              <a:cxnSpLocks noChangeShapeType="1"/>
            </p:cNvCxnSpPr>
            <p:nvPr/>
          </p:nvCxnSpPr>
          <p:spPr bwMode="auto">
            <a:xfrm flipV="1">
              <a:off x="3609975" y="2390775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68"/>
            <p:cNvCxnSpPr>
              <a:cxnSpLocks noChangeShapeType="1"/>
            </p:cNvCxnSpPr>
            <p:nvPr/>
          </p:nvCxnSpPr>
          <p:spPr bwMode="auto">
            <a:xfrm>
              <a:off x="0" y="2438400"/>
              <a:ext cx="41338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43"/>
            <p:cNvCxnSpPr>
              <a:cxnSpLocks noChangeShapeType="1"/>
            </p:cNvCxnSpPr>
            <p:nvPr/>
          </p:nvCxnSpPr>
          <p:spPr bwMode="auto">
            <a:xfrm>
              <a:off x="2071370" y="28479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46"/>
            <p:cNvCxnSpPr>
              <a:cxnSpLocks noChangeShapeType="1"/>
            </p:cNvCxnSpPr>
            <p:nvPr/>
          </p:nvCxnSpPr>
          <p:spPr bwMode="auto">
            <a:xfrm>
              <a:off x="2071370" y="24384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49"/>
            <p:cNvCxnSpPr>
              <a:cxnSpLocks noChangeShapeType="1"/>
            </p:cNvCxnSpPr>
            <p:nvPr/>
          </p:nvCxnSpPr>
          <p:spPr bwMode="auto">
            <a:xfrm>
              <a:off x="2071370" y="20288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52"/>
            <p:cNvCxnSpPr>
              <a:cxnSpLocks noChangeShapeType="1"/>
            </p:cNvCxnSpPr>
            <p:nvPr/>
          </p:nvCxnSpPr>
          <p:spPr bwMode="auto">
            <a:xfrm>
              <a:off x="2071370" y="162877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55"/>
            <p:cNvCxnSpPr>
              <a:cxnSpLocks noChangeShapeType="1"/>
            </p:cNvCxnSpPr>
            <p:nvPr/>
          </p:nvCxnSpPr>
          <p:spPr bwMode="auto">
            <a:xfrm>
              <a:off x="2071370" y="121920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58"/>
            <p:cNvCxnSpPr>
              <a:cxnSpLocks noChangeShapeType="1"/>
            </p:cNvCxnSpPr>
            <p:nvPr/>
          </p:nvCxnSpPr>
          <p:spPr bwMode="auto">
            <a:xfrm>
              <a:off x="2071370" y="809625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61"/>
            <p:cNvCxnSpPr>
              <a:cxnSpLocks noChangeShapeType="1"/>
            </p:cNvCxnSpPr>
            <p:nvPr/>
          </p:nvCxnSpPr>
          <p:spPr bwMode="auto">
            <a:xfrm>
              <a:off x="2071370" y="400050"/>
              <a:ext cx="3810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1938020" y="257175"/>
              <a:ext cx="7112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Line 70"/>
            <p:cNvCxnSpPr>
              <a:cxnSpLocks noChangeShapeType="1"/>
            </p:cNvCxnSpPr>
            <p:nvPr/>
          </p:nvCxnSpPr>
          <p:spPr bwMode="auto">
            <a:xfrm flipV="1">
              <a:off x="2071370" y="0"/>
              <a:ext cx="0" cy="325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" name="Group 101"/>
            <p:cNvGrpSpPr/>
            <p:nvPr/>
          </p:nvGrpSpPr>
          <p:grpSpPr>
            <a:xfrm>
              <a:off x="257175" y="400050"/>
              <a:ext cx="3609975" cy="2476500"/>
              <a:chOff x="257175" y="400050"/>
              <a:chExt cx="3609975" cy="2476500"/>
            </a:xfrm>
          </p:grpSpPr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257175" y="2181225"/>
                <a:ext cx="962025" cy="619125"/>
              </a:xfrm>
              <a:custGeom>
                <a:avLst/>
                <a:gdLst>
                  <a:gd name="T0" fmla="*/ 30 w 1515"/>
                  <a:gd name="T1" fmla="*/ 690 h 975"/>
                  <a:gd name="T2" fmla="*/ 75 w 1515"/>
                  <a:gd name="T3" fmla="*/ 690 h 975"/>
                  <a:gd name="T4" fmla="*/ 120 w 1515"/>
                  <a:gd name="T5" fmla="*/ 675 h 975"/>
                  <a:gd name="T6" fmla="*/ 165 w 1515"/>
                  <a:gd name="T7" fmla="*/ 645 h 975"/>
                  <a:gd name="T8" fmla="*/ 210 w 1515"/>
                  <a:gd name="T9" fmla="*/ 615 h 975"/>
                  <a:gd name="T10" fmla="*/ 255 w 1515"/>
                  <a:gd name="T11" fmla="*/ 570 h 975"/>
                  <a:gd name="T12" fmla="*/ 300 w 1515"/>
                  <a:gd name="T13" fmla="*/ 525 h 975"/>
                  <a:gd name="T14" fmla="*/ 345 w 1515"/>
                  <a:gd name="T15" fmla="*/ 465 h 975"/>
                  <a:gd name="T16" fmla="*/ 390 w 1515"/>
                  <a:gd name="T17" fmla="*/ 420 h 975"/>
                  <a:gd name="T18" fmla="*/ 450 w 1515"/>
                  <a:gd name="T19" fmla="*/ 345 h 975"/>
                  <a:gd name="T20" fmla="*/ 465 w 1515"/>
                  <a:gd name="T21" fmla="*/ 330 h 975"/>
                  <a:gd name="T22" fmla="*/ 510 w 1515"/>
                  <a:gd name="T23" fmla="*/ 270 h 975"/>
                  <a:gd name="T24" fmla="*/ 525 w 1515"/>
                  <a:gd name="T25" fmla="*/ 225 h 975"/>
                  <a:gd name="T26" fmla="*/ 570 w 1515"/>
                  <a:gd name="T27" fmla="*/ 180 h 975"/>
                  <a:gd name="T28" fmla="*/ 630 w 1515"/>
                  <a:gd name="T29" fmla="*/ 120 h 975"/>
                  <a:gd name="T30" fmla="*/ 660 w 1515"/>
                  <a:gd name="T31" fmla="*/ 90 h 975"/>
                  <a:gd name="T32" fmla="*/ 705 w 1515"/>
                  <a:gd name="T33" fmla="*/ 45 h 975"/>
                  <a:gd name="T34" fmla="*/ 750 w 1515"/>
                  <a:gd name="T35" fmla="*/ 15 h 975"/>
                  <a:gd name="T36" fmla="*/ 795 w 1515"/>
                  <a:gd name="T37" fmla="*/ 0 h 975"/>
                  <a:gd name="T38" fmla="*/ 840 w 1515"/>
                  <a:gd name="T39" fmla="*/ 0 h 975"/>
                  <a:gd name="T40" fmla="*/ 885 w 1515"/>
                  <a:gd name="T41" fmla="*/ 0 h 975"/>
                  <a:gd name="T42" fmla="*/ 930 w 1515"/>
                  <a:gd name="T43" fmla="*/ 15 h 975"/>
                  <a:gd name="T44" fmla="*/ 975 w 1515"/>
                  <a:gd name="T45" fmla="*/ 60 h 975"/>
                  <a:gd name="T46" fmla="*/ 1020 w 1515"/>
                  <a:gd name="T47" fmla="*/ 90 h 975"/>
                  <a:gd name="T48" fmla="*/ 1050 w 1515"/>
                  <a:gd name="T49" fmla="*/ 135 h 975"/>
                  <a:gd name="T50" fmla="*/ 1080 w 1515"/>
                  <a:gd name="T51" fmla="*/ 180 h 975"/>
                  <a:gd name="T52" fmla="*/ 1110 w 1515"/>
                  <a:gd name="T53" fmla="*/ 225 h 975"/>
                  <a:gd name="T54" fmla="*/ 1140 w 1515"/>
                  <a:gd name="T55" fmla="*/ 270 h 975"/>
                  <a:gd name="T56" fmla="*/ 1170 w 1515"/>
                  <a:gd name="T57" fmla="*/ 315 h 975"/>
                  <a:gd name="T58" fmla="*/ 1185 w 1515"/>
                  <a:gd name="T59" fmla="*/ 360 h 975"/>
                  <a:gd name="T60" fmla="*/ 1215 w 1515"/>
                  <a:gd name="T61" fmla="*/ 405 h 975"/>
                  <a:gd name="T62" fmla="*/ 1245 w 1515"/>
                  <a:gd name="T63" fmla="*/ 450 h 975"/>
                  <a:gd name="T64" fmla="*/ 1260 w 1515"/>
                  <a:gd name="T65" fmla="*/ 510 h 975"/>
                  <a:gd name="T66" fmla="*/ 1290 w 1515"/>
                  <a:gd name="T67" fmla="*/ 555 h 975"/>
                  <a:gd name="T68" fmla="*/ 1320 w 1515"/>
                  <a:gd name="T69" fmla="*/ 600 h 975"/>
                  <a:gd name="T70" fmla="*/ 1335 w 1515"/>
                  <a:gd name="T71" fmla="*/ 660 h 975"/>
                  <a:gd name="T72" fmla="*/ 1365 w 1515"/>
                  <a:gd name="T73" fmla="*/ 705 h 975"/>
                  <a:gd name="T74" fmla="*/ 1380 w 1515"/>
                  <a:gd name="T75" fmla="*/ 750 h 975"/>
                  <a:gd name="T76" fmla="*/ 1410 w 1515"/>
                  <a:gd name="T77" fmla="*/ 795 h 975"/>
                  <a:gd name="T78" fmla="*/ 1440 w 1515"/>
                  <a:gd name="T79" fmla="*/ 855 h 975"/>
                  <a:gd name="T80" fmla="*/ 1470 w 1515"/>
                  <a:gd name="T81" fmla="*/ 900 h 975"/>
                  <a:gd name="T82" fmla="*/ 1485 w 1515"/>
                  <a:gd name="T83" fmla="*/ 94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5" h="975">
                    <a:moveTo>
                      <a:pt x="0" y="690"/>
                    </a:moveTo>
                    <a:lnTo>
                      <a:pt x="15" y="705"/>
                    </a:lnTo>
                    <a:lnTo>
                      <a:pt x="30" y="690"/>
                    </a:lnTo>
                    <a:lnTo>
                      <a:pt x="45" y="690"/>
                    </a:lnTo>
                    <a:lnTo>
                      <a:pt x="60" y="690"/>
                    </a:lnTo>
                    <a:lnTo>
                      <a:pt x="75" y="690"/>
                    </a:lnTo>
                    <a:lnTo>
                      <a:pt x="90" y="690"/>
                    </a:lnTo>
                    <a:lnTo>
                      <a:pt x="105" y="675"/>
                    </a:lnTo>
                    <a:lnTo>
                      <a:pt x="120" y="675"/>
                    </a:lnTo>
                    <a:lnTo>
                      <a:pt x="135" y="660"/>
                    </a:lnTo>
                    <a:lnTo>
                      <a:pt x="150" y="660"/>
                    </a:lnTo>
                    <a:lnTo>
                      <a:pt x="165" y="645"/>
                    </a:lnTo>
                    <a:lnTo>
                      <a:pt x="180" y="645"/>
                    </a:lnTo>
                    <a:lnTo>
                      <a:pt x="195" y="630"/>
                    </a:lnTo>
                    <a:lnTo>
                      <a:pt x="210" y="615"/>
                    </a:lnTo>
                    <a:lnTo>
                      <a:pt x="225" y="600"/>
                    </a:lnTo>
                    <a:lnTo>
                      <a:pt x="240" y="585"/>
                    </a:lnTo>
                    <a:lnTo>
                      <a:pt x="255" y="570"/>
                    </a:lnTo>
                    <a:lnTo>
                      <a:pt x="270" y="555"/>
                    </a:lnTo>
                    <a:lnTo>
                      <a:pt x="285" y="540"/>
                    </a:lnTo>
                    <a:lnTo>
                      <a:pt x="300" y="525"/>
                    </a:lnTo>
                    <a:lnTo>
                      <a:pt x="315" y="510"/>
                    </a:lnTo>
                    <a:lnTo>
                      <a:pt x="345" y="480"/>
                    </a:lnTo>
                    <a:lnTo>
                      <a:pt x="345" y="465"/>
                    </a:lnTo>
                    <a:lnTo>
                      <a:pt x="360" y="450"/>
                    </a:lnTo>
                    <a:lnTo>
                      <a:pt x="375" y="435"/>
                    </a:lnTo>
                    <a:lnTo>
                      <a:pt x="390" y="420"/>
                    </a:lnTo>
                    <a:lnTo>
                      <a:pt x="420" y="390"/>
                    </a:lnTo>
                    <a:lnTo>
                      <a:pt x="420" y="375"/>
                    </a:lnTo>
                    <a:lnTo>
                      <a:pt x="450" y="345"/>
                    </a:lnTo>
                    <a:lnTo>
                      <a:pt x="435" y="345"/>
                    </a:lnTo>
                    <a:lnTo>
                      <a:pt x="450" y="345"/>
                    </a:lnTo>
                    <a:lnTo>
                      <a:pt x="465" y="330"/>
                    </a:lnTo>
                    <a:lnTo>
                      <a:pt x="465" y="315"/>
                    </a:lnTo>
                    <a:lnTo>
                      <a:pt x="480" y="300"/>
                    </a:lnTo>
                    <a:lnTo>
                      <a:pt x="510" y="270"/>
                    </a:lnTo>
                    <a:lnTo>
                      <a:pt x="510" y="255"/>
                    </a:lnTo>
                    <a:lnTo>
                      <a:pt x="540" y="225"/>
                    </a:lnTo>
                    <a:lnTo>
                      <a:pt x="525" y="225"/>
                    </a:lnTo>
                    <a:lnTo>
                      <a:pt x="540" y="225"/>
                    </a:lnTo>
                    <a:lnTo>
                      <a:pt x="570" y="195"/>
                    </a:lnTo>
                    <a:lnTo>
                      <a:pt x="570" y="180"/>
                    </a:lnTo>
                    <a:lnTo>
                      <a:pt x="585" y="165"/>
                    </a:lnTo>
                    <a:lnTo>
                      <a:pt x="600" y="150"/>
                    </a:lnTo>
                    <a:lnTo>
                      <a:pt x="630" y="120"/>
                    </a:lnTo>
                    <a:lnTo>
                      <a:pt x="630" y="105"/>
                    </a:lnTo>
                    <a:lnTo>
                      <a:pt x="645" y="105"/>
                    </a:lnTo>
                    <a:lnTo>
                      <a:pt x="660" y="90"/>
                    </a:lnTo>
                    <a:lnTo>
                      <a:pt x="675" y="75"/>
                    </a:lnTo>
                    <a:lnTo>
                      <a:pt x="690" y="60"/>
                    </a:lnTo>
                    <a:lnTo>
                      <a:pt x="705" y="45"/>
                    </a:lnTo>
                    <a:lnTo>
                      <a:pt x="720" y="30"/>
                    </a:lnTo>
                    <a:lnTo>
                      <a:pt x="735" y="30"/>
                    </a:lnTo>
                    <a:lnTo>
                      <a:pt x="750" y="15"/>
                    </a:lnTo>
                    <a:lnTo>
                      <a:pt x="765" y="15"/>
                    </a:lnTo>
                    <a:lnTo>
                      <a:pt x="780" y="0"/>
                    </a:lnTo>
                    <a:lnTo>
                      <a:pt x="795" y="0"/>
                    </a:lnTo>
                    <a:lnTo>
                      <a:pt x="810" y="0"/>
                    </a:lnTo>
                    <a:lnTo>
                      <a:pt x="825" y="0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15"/>
                    </a:lnTo>
                    <a:lnTo>
                      <a:pt x="930" y="15"/>
                    </a:lnTo>
                    <a:lnTo>
                      <a:pt x="945" y="30"/>
                    </a:lnTo>
                    <a:lnTo>
                      <a:pt x="960" y="45"/>
                    </a:lnTo>
                    <a:lnTo>
                      <a:pt x="975" y="60"/>
                    </a:lnTo>
                    <a:lnTo>
                      <a:pt x="990" y="75"/>
                    </a:lnTo>
                    <a:lnTo>
                      <a:pt x="1005" y="90"/>
                    </a:lnTo>
                    <a:lnTo>
                      <a:pt x="1020" y="90"/>
                    </a:lnTo>
                    <a:lnTo>
                      <a:pt x="1035" y="105"/>
                    </a:lnTo>
                    <a:lnTo>
                      <a:pt x="1050" y="120"/>
                    </a:lnTo>
                    <a:lnTo>
                      <a:pt x="1050" y="135"/>
                    </a:lnTo>
                    <a:lnTo>
                      <a:pt x="1065" y="150"/>
                    </a:lnTo>
                    <a:lnTo>
                      <a:pt x="1080" y="165"/>
                    </a:lnTo>
                    <a:lnTo>
                      <a:pt x="1080" y="180"/>
                    </a:lnTo>
                    <a:lnTo>
                      <a:pt x="1095" y="195"/>
                    </a:lnTo>
                    <a:lnTo>
                      <a:pt x="1110" y="210"/>
                    </a:lnTo>
                    <a:lnTo>
                      <a:pt x="1110" y="225"/>
                    </a:lnTo>
                    <a:lnTo>
                      <a:pt x="1125" y="240"/>
                    </a:lnTo>
                    <a:lnTo>
                      <a:pt x="1140" y="255"/>
                    </a:lnTo>
                    <a:lnTo>
                      <a:pt x="1140" y="270"/>
                    </a:lnTo>
                    <a:lnTo>
                      <a:pt x="1155" y="285"/>
                    </a:lnTo>
                    <a:lnTo>
                      <a:pt x="1155" y="300"/>
                    </a:lnTo>
                    <a:lnTo>
                      <a:pt x="1170" y="315"/>
                    </a:lnTo>
                    <a:lnTo>
                      <a:pt x="1170" y="330"/>
                    </a:lnTo>
                    <a:lnTo>
                      <a:pt x="1185" y="345"/>
                    </a:lnTo>
                    <a:lnTo>
                      <a:pt x="1185" y="360"/>
                    </a:lnTo>
                    <a:lnTo>
                      <a:pt x="1200" y="375"/>
                    </a:lnTo>
                    <a:lnTo>
                      <a:pt x="1200" y="390"/>
                    </a:lnTo>
                    <a:lnTo>
                      <a:pt x="1215" y="405"/>
                    </a:lnTo>
                    <a:lnTo>
                      <a:pt x="1230" y="420"/>
                    </a:lnTo>
                    <a:lnTo>
                      <a:pt x="1230" y="435"/>
                    </a:lnTo>
                    <a:lnTo>
                      <a:pt x="1245" y="450"/>
                    </a:lnTo>
                    <a:lnTo>
                      <a:pt x="1245" y="465"/>
                    </a:lnTo>
                    <a:lnTo>
                      <a:pt x="1260" y="480"/>
                    </a:lnTo>
                    <a:lnTo>
                      <a:pt x="1260" y="510"/>
                    </a:lnTo>
                    <a:lnTo>
                      <a:pt x="1275" y="525"/>
                    </a:lnTo>
                    <a:lnTo>
                      <a:pt x="1275" y="540"/>
                    </a:lnTo>
                    <a:lnTo>
                      <a:pt x="1290" y="555"/>
                    </a:lnTo>
                    <a:lnTo>
                      <a:pt x="1290" y="570"/>
                    </a:lnTo>
                    <a:lnTo>
                      <a:pt x="1305" y="585"/>
                    </a:lnTo>
                    <a:lnTo>
                      <a:pt x="1320" y="600"/>
                    </a:lnTo>
                    <a:lnTo>
                      <a:pt x="1320" y="615"/>
                    </a:lnTo>
                    <a:lnTo>
                      <a:pt x="1335" y="645"/>
                    </a:lnTo>
                    <a:lnTo>
                      <a:pt x="1335" y="660"/>
                    </a:lnTo>
                    <a:lnTo>
                      <a:pt x="1350" y="675"/>
                    </a:lnTo>
                    <a:lnTo>
                      <a:pt x="1350" y="690"/>
                    </a:lnTo>
                    <a:lnTo>
                      <a:pt x="1365" y="705"/>
                    </a:lnTo>
                    <a:lnTo>
                      <a:pt x="1365" y="720"/>
                    </a:lnTo>
                    <a:lnTo>
                      <a:pt x="1380" y="735"/>
                    </a:lnTo>
                    <a:lnTo>
                      <a:pt x="1380" y="750"/>
                    </a:lnTo>
                    <a:lnTo>
                      <a:pt x="1395" y="765"/>
                    </a:lnTo>
                    <a:lnTo>
                      <a:pt x="1395" y="780"/>
                    </a:lnTo>
                    <a:lnTo>
                      <a:pt x="1410" y="795"/>
                    </a:lnTo>
                    <a:lnTo>
                      <a:pt x="1425" y="810"/>
                    </a:lnTo>
                    <a:lnTo>
                      <a:pt x="1425" y="840"/>
                    </a:lnTo>
                    <a:lnTo>
                      <a:pt x="1440" y="855"/>
                    </a:lnTo>
                    <a:lnTo>
                      <a:pt x="1455" y="870"/>
                    </a:lnTo>
                    <a:lnTo>
                      <a:pt x="1455" y="885"/>
                    </a:lnTo>
                    <a:lnTo>
                      <a:pt x="1470" y="900"/>
                    </a:lnTo>
                    <a:lnTo>
                      <a:pt x="1470" y="915"/>
                    </a:lnTo>
                    <a:lnTo>
                      <a:pt x="1485" y="930"/>
                    </a:lnTo>
                    <a:lnTo>
                      <a:pt x="1485" y="945"/>
                    </a:lnTo>
                    <a:lnTo>
                      <a:pt x="1500" y="960"/>
                    </a:lnTo>
                    <a:lnTo>
                      <a:pt x="1515" y="9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1219200" y="523875"/>
                <a:ext cx="742950" cy="2352675"/>
              </a:xfrm>
              <a:custGeom>
                <a:avLst/>
                <a:gdLst>
                  <a:gd name="T0" fmla="*/ 30 w 1170"/>
                  <a:gd name="T1" fmla="*/ 3630 h 3705"/>
                  <a:gd name="T2" fmla="*/ 75 w 1170"/>
                  <a:gd name="T3" fmla="*/ 3675 h 3705"/>
                  <a:gd name="T4" fmla="*/ 120 w 1170"/>
                  <a:gd name="T5" fmla="*/ 3705 h 3705"/>
                  <a:gd name="T6" fmla="*/ 165 w 1170"/>
                  <a:gd name="T7" fmla="*/ 3705 h 3705"/>
                  <a:gd name="T8" fmla="*/ 210 w 1170"/>
                  <a:gd name="T9" fmla="*/ 3705 h 3705"/>
                  <a:gd name="T10" fmla="*/ 255 w 1170"/>
                  <a:gd name="T11" fmla="*/ 3660 h 3705"/>
                  <a:gd name="T12" fmla="*/ 300 w 1170"/>
                  <a:gd name="T13" fmla="*/ 3615 h 3705"/>
                  <a:gd name="T14" fmla="*/ 330 w 1170"/>
                  <a:gd name="T15" fmla="*/ 3570 h 3705"/>
                  <a:gd name="T16" fmla="*/ 345 w 1170"/>
                  <a:gd name="T17" fmla="*/ 3510 h 3705"/>
                  <a:gd name="T18" fmla="*/ 375 w 1170"/>
                  <a:gd name="T19" fmla="*/ 3465 h 3705"/>
                  <a:gd name="T20" fmla="*/ 405 w 1170"/>
                  <a:gd name="T21" fmla="*/ 3390 h 3705"/>
                  <a:gd name="T22" fmla="*/ 420 w 1170"/>
                  <a:gd name="T23" fmla="*/ 3330 h 3705"/>
                  <a:gd name="T24" fmla="*/ 450 w 1170"/>
                  <a:gd name="T25" fmla="*/ 3255 h 3705"/>
                  <a:gd name="T26" fmla="*/ 480 w 1170"/>
                  <a:gd name="T27" fmla="*/ 3165 h 3705"/>
                  <a:gd name="T28" fmla="*/ 495 w 1170"/>
                  <a:gd name="T29" fmla="*/ 3075 h 3705"/>
                  <a:gd name="T30" fmla="*/ 525 w 1170"/>
                  <a:gd name="T31" fmla="*/ 2985 h 3705"/>
                  <a:gd name="T32" fmla="*/ 540 w 1170"/>
                  <a:gd name="T33" fmla="*/ 2880 h 3705"/>
                  <a:gd name="T34" fmla="*/ 570 w 1170"/>
                  <a:gd name="T35" fmla="*/ 2775 h 3705"/>
                  <a:gd name="T36" fmla="*/ 600 w 1170"/>
                  <a:gd name="T37" fmla="*/ 2670 h 3705"/>
                  <a:gd name="T38" fmla="*/ 615 w 1170"/>
                  <a:gd name="T39" fmla="*/ 2550 h 3705"/>
                  <a:gd name="T40" fmla="*/ 645 w 1170"/>
                  <a:gd name="T41" fmla="*/ 2430 h 3705"/>
                  <a:gd name="T42" fmla="*/ 675 w 1170"/>
                  <a:gd name="T43" fmla="*/ 2310 h 3705"/>
                  <a:gd name="T44" fmla="*/ 690 w 1170"/>
                  <a:gd name="T45" fmla="*/ 2175 h 3705"/>
                  <a:gd name="T46" fmla="*/ 720 w 1170"/>
                  <a:gd name="T47" fmla="*/ 2055 h 3705"/>
                  <a:gd name="T48" fmla="*/ 735 w 1170"/>
                  <a:gd name="T49" fmla="*/ 1920 h 3705"/>
                  <a:gd name="T50" fmla="*/ 765 w 1170"/>
                  <a:gd name="T51" fmla="*/ 1785 h 3705"/>
                  <a:gd name="T52" fmla="*/ 795 w 1170"/>
                  <a:gd name="T53" fmla="*/ 1665 h 3705"/>
                  <a:gd name="T54" fmla="*/ 810 w 1170"/>
                  <a:gd name="T55" fmla="*/ 1530 h 3705"/>
                  <a:gd name="T56" fmla="*/ 840 w 1170"/>
                  <a:gd name="T57" fmla="*/ 1395 h 3705"/>
                  <a:gd name="T58" fmla="*/ 870 w 1170"/>
                  <a:gd name="T59" fmla="*/ 1275 h 3705"/>
                  <a:gd name="T60" fmla="*/ 885 w 1170"/>
                  <a:gd name="T61" fmla="*/ 1140 h 3705"/>
                  <a:gd name="T62" fmla="*/ 915 w 1170"/>
                  <a:gd name="T63" fmla="*/ 1020 h 3705"/>
                  <a:gd name="T64" fmla="*/ 930 w 1170"/>
                  <a:gd name="T65" fmla="*/ 900 h 3705"/>
                  <a:gd name="T66" fmla="*/ 960 w 1170"/>
                  <a:gd name="T67" fmla="*/ 780 h 3705"/>
                  <a:gd name="T68" fmla="*/ 990 w 1170"/>
                  <a:gd name="T69" fmla="*/ 660 h 3705"/>
                  <a:gd name="T70" fmla="*/ 1005 w 1170"/>
                  <a:gd name="T71" fmla="*/ 555 h 3705"/>
                  <a:gd name="T72" fmla="*/ 1035 w 1170"/>
                  <a:gd name="T73" fmla="*/ 450 h 3705"/>
                  <a:gd name="T74" fmla="*/ 1065 w 1170"/>
                  <a:gd name="T75" fmla="*/ 360 h 3705"/>
                  <a:gd name="T76" fmla="*/ 1080 w 1170"/>
                  <a:gd name="T77" fmla="*/ 270 h 3705"/>
                  <a:gd name="T78" fmla="*/ 1110 w 1170"/>
                  <a:gd name="T79" fmla="*/ 180 h 3705"/>
                  <a:gd name="T80" fmla="*/ 1125 w 1170"/>
                  <a:gd name="T81" fmla="*/ 105 h 3705"/>
                  <a:gd name="T82" fmla="*/ 1155 w 1170"/>
                  <a:gd name="T83" fmla="*/ 30 h 3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0" h="3705">
                    <a:moveTo>
                      <a:pt x="0" y="3585"/>
                    </a:moveTo>
                    <a:lnTo>
                      <a:pt x="30" y="3615"/>
                    </a:lnTo>
                    <a:lnTo>
                      <a:pt x="30" y="3630"/>
                    </a:lnTo>
                    <a:lnTo>
                      <a:pt x="45" y="3645"/>
                    </a:lnTo>
                    <a:lnTo>
                      <a:pt x="60" y="3660"/>
                    </a:lnTo>
                    <a:lnTo>
                      <a:pt x="75" y="3675"/>
                    </a:lnTo>
                    <a:lnTo>
                      <a:pt x="90" y="3690"/>
                    </a:lnTo>
                    <a:lnTo>
                      <a:pt x="105" y="3690"/>
                    </a:lnTo>
                    <a:lnTo>
                      <a:pt x="120" y="3705"/>
                    </a:lnTo>
                    <a:lnTo>
                      <a:pt x="135" y="3705"/>
                    </a:lnTo>
                    <a:lnTo>
                      <a:pt x="150" y="3705"/>
                    </a:lnTo>
                    <a:lnTo>
                      <a:pt x="165" y="3705"/>
                    </a:lnTo>
                    <a:lnTo>
                      <a:pt x="180" y="3705"/>
                    </a:lnTo>
                    <a:lnTo>
                      <a:pt x="195" y="3705"/>
                    </a:lnTo>
                    <a:lnTo>
                      <a:pt x="210" y="3705"/>
                    </a:lnTo>
                    <a:lnTo>
                      <a:pt x="225" y="3690"/>
                    </a:lnTo>
                    <a:lnTo>
                      <a:pt x="240" y="3675"/>
                    </a:lnTo>
                    <a:lnTo>
                      <a:pt x="255" y="3660"/>
                    </a:lnTo>
                    <a:lnTo>
                      <a:pt x="270" y="3645"/>
                    </a:lnTo>
                    <a:lnTo>
                      <a:pt x="285" y="3630"/>
                    </a:lnTo>
                    <a:lnTo>
                      <a:pt x="300" y="3615"/>
                    </a:lnTo>
                    <a:lnTo>
                      <a:pt x="300" y="3600"/>
                    </a:lnTo>
                    <a:lnTo>
                      <a:pt x="315" y="3585"/>
                    </a:lnTo>
                    <a:lnTo>
                      <a:pt x="330" y="3570"/>
                    </a:lnTo>
                    <a:lnTo>
                      <a:pt x="330" y="3555"/>
                    </a:lnTo>
                    <a:lnTo>
                      <a:pt x="345" y="3525"/>
                    </a:lnTo>
                    <a:lnTo>
                      <a:pt x="345" y="3510"/>
                    </a:lnTo>
                    <a:lnTo>
                      <a:pt x="360" y="3495"/>
                    </a:lnTo>
                    <a:lnTo>
                      <a:pt x="360" y="3480"/>
                    </a:lnTo>
                    <a:lnTo>
                      <a:pt x="375" y="3465"/>
                    </a:lnTo>
                    <a:lnTo>
                      <a:pt x="390" y="3435"/>
                    </a:lnTo>
                    <a:lnTo>
                      <a:pt x="390" y="3420"/>
                    </a:lnTo>
                    <a:lnTo>
                      <a:pt x="405" y="3390"/>
                    </a:lnTo>
                    <a:lnTo>
                      <a:pt x="405" y="3375"/>
                    </a:lnTo>
                    <a:lnTo>
                      <a:pt x="420" y="3345"/>
                    </a:lnTo>
                    <a:lnTo>
                      <a:pt x="420" y="3330"/>
                    </a:lnTo>
                    <a:lnTo>
                      <a:pt x="435" y="3300"/>
                    </a:lnTo>
                    <a:lnTo>
                      <a:pt x="435" y="3270"/>
                    </a:lnTo>
                    <a:lnTo>
                      <a:pt x="450" y="3255"/>
                    </a:lnTo>
                    <a:lnTo>
                      <a:pt x="450" y="3225"/>
                    </a:lnTo>
                    <a:lnTo>
                      <a:pt x="465" y="3195"/>
                    </a:lnTo>
                    <a:lnTo>
                      <a:pt x="480" y="3165"/>
                    </a:lnTo>
                    <a:lnTo>
                      <a:pt x="480" y="3135"/>
                    </a:lnTo>
                    <a:lnTo>
                      <a:pt x="495" y="3105"/>
                    </a:lnTo>
                    <a:lnTo>
                      <a:pt x="495" y="3075"/>
                    </a:lnTo>
                    <a:lnTo>
                      <a:pt x="510" y="3045"/>
                    </a:lnTo>
                    <a:lnTo>
                      <a:pt x="510" y="3015"/>
                    </a:lnTo>
                    <a:lnTo>
                      <a:pt x="525" y="2985"/>
                    </a:lnTo>
                    <a:lnTo>
                      <a:pt x="525" y="2955"/>
                    </a:lnTo>
                    <a:lnTo>
                      <a:pt x="540" y="2910"/>
                    </a:lnTo>
                    <a:lnTo>
                      <a:pt x="540" y="2880"/>
                    </a:lnTo>
                    <a:lnTo>
                      <a:pt x="555" y="2850"/>
                    </a:lnTo>
                    <a:lnTo>
                      <a:pt x="570" y="2805"/>
                    </a:lnTo>
                    <a:lnTo>
                      <a:pt x="570" y="2775"/>
                    </a:lnTo>
                    <a:lnTo>
                      <a:pt x="585" y="2745"/>
                    </a:lnTo>
                    <a:lnTo>
                      <a:pt x="585" y="2700"/>
                    </a:lnTo>
                    <a:lnTo>
                      <a:pt x="600" y="2670"/>
                    </a:lnTo>
                    <a:lnTo>
                      <a:pt x="600" y="2625"/>
                    </a:lnTo>
                    <a:lnTo>
                      <a:pt x="615" y="2595"/>
                    </a:lnTo>
                    <a:lnTo>
                      <a:pt x="615" y="2550"/>
                    </a:lnTo>
                    <a:lnTo>
                      <a:pt x="630" y="2505"/>
                    </a:lnTo>
                    <a:lnTo>
                      <a:pt x="630" y="2475"/>
                    </a:lnTo>
                    <a:lnTo>
                      <a:pt x="645" y="2430"/>
                    </a:lnTo>
                    <a:lnTo>
                      <a:pt x="645" y="2385"/>
                    </a:lnTo>
                    <a:lnTo>
                      <a:pt x="660" y="2355"/>
                    </a:lnTo>
                    <a:lnTo>
                      <a:pt x="675" y="2310"/>
                    </a:lnTo>
                    <a:lnTo>
                      <a:pt x="675" y="2265"/>
                    </a:lnTo>
                    <a:lnTo>
                      <a:pt x="690" y="2220"/>
                    </a:lnTo>
                    <a:lnTo>
                      <a:pt x="690" y="2175"/>
                    </a:lnTo>
                    <a:lnTo>
                      <a:pt x="705" y="2145"/>
                    </a:lnTo>
                    <a:lnTo>
                      <a:pt x="705" y="2100"/>
                    </a:lnTo>
                    <a:lnTo>
                      <a:pt x="720" y="2055"/>
                    </a:lnTo>
                    <a:lnTo>
                      <a:pt x="720" y="2010"/>
                    </a:lnTo>
                    <a:lnTo>
                      <a:pt x="735" y="1965"/>
                    </a:lnTo>
                    <a:lnTo>
                      <a:pt x="735" y="1920"/>
                    </a:lnTo>
                    <a:lnTo>
                      <a:pt x="750" y="1875"/>
                    </a:lnTo>
                    <a:lnTo>
                      <a:pt x="765" y="1830"/>
                    </a:lnTo>
                    <a:lnTo>
                      <a:pt x="765" y="1785"/>
                    </a:lnTo>
                    <a:lnTo>
                      <a:pt x="780" y="1755"/>
                    </a:lnTo>
                    <a:lnTo>
                      <a:pt x="780" y="1710"/>
                    </a:lnTo>
                    <a:lnTo>
                      <a:pt x="795" y="1665"/>
                    </a:lnTo>
                    <a:lnTo>
                      <a:pt x="795" y="1620"/>
                    </a:lnTo>
                    <a:lnTo>
                      <a:pt x="810" y="1575"/>
                    </a:lnTo>
                    <a:lnTo>
                      <a:pt x="810" y="1530"/>
                    </a:lnTo>
                    <a:lnTo>
                      <a:pt x="825" y="1485"/>
                    </a:lnTo>
                    <a:lnTo>
                      <a:pt x="825" y="1440"/>
                    </a:lnTo>
                    <a:lnTo>
                      <a:pt x="840" y="1395"/>
                    </a:lnTo>
                    <a:lnTo>
                      <a:pt x="840" y="1350"/>
                    </a:lnTo>
                    <a:lnTo>
                      <a:pt x="855" y="1305"/>
                    </a:lnTo>
                    <a:lnTo>
                      <a:pt x="870" y="1275"/>
                    </a:lnTo>
                    <a:lnTo>
                      <a:pt x="870" y="1230"/>
                    </a:lnTo>
                    <a:lnTo>
                      <a:pt x="885" y="1185"/>
                    </a:lnTo>
                    <a:lnTo>
                      <a:pt x="885" y="1140"/>
                    </a:lnTo>
                    <a:lnTo>
                      <a:pt x="900" y="1095"/>
                    </a:lnTo>
                    <a:lnTo>
                      <a:pt x="900" y="1050"/>
                    </a:lnTo>
                    <a:lnTo>
                      <a:pt x="915" y="1020"/>
                    </a:lnTo>
                    <a:lnTo>
                      <a:pt x="915" y="975"/>
                    </a:lnTo>
                    <a:lnTo>
                      <a:pt x="930" y="930"/>
                    </a:lnTo>
                    <a:lnTo>
                      <a:pt x="930" y="900"/>
                    </a:lnTo>
                    <a:lnTo>
                      <a:pt x="945" y="855"/>
                    </a:lnTo>
                    <a:lnTo>
                      <a:pt x="960" y="810"/>
                    </a:lnTo>
                    <a:lnTo>
                      <a:pt x="960" y="780"/>
                    </a:lnTo>
                    <a:lnTo>
                      <a:pt x="975" y="735"/>
                    </a:lnTo>
                    <a:lnTo>
                      <a:pt x="975" y="705"/>
                    </a:lnTo>
                    <a:lnTo>
                      <a:pt x="990" y="660"/>
                    </a:lnTo>
                    <a:lnTo>
                      <a:pt x="990" y="630"/>
                    </a:lnTo>
                    <a:lnTo>
                      <a:pt x="1005" y="585"/>
                    </a:lnTo>
                    <a:lnTo>
                      <a:pt x="1005" y="555"/>
                    </a:lnTo>
                    <a:lnTo>
                      <a:pt x="1020" y="525"/>
                    </a:lnTo>
                    <a:lnTo>
                      <a:pt x="1020" y="480"/>
                    </a:lnTo>
                    <a:lnTo>
                      <a:pt x="1035" y="450"/>
                    </a:lnTo>
                    <a:lnTo>
                      <a:pt x="1050" y="420"/>
                    </a:lnTo>
                    <a:lnTo>
                      <a:pt x="1050" y="390"/>
                    </a:lnTo>
                    <a:lnTo>
                      <a:pt x="1065" y="360"/>
                    </a:lnTo>
                    <a:lnTo>
                      <a:pt x="1065" y="315"/>
                    </a:lnTo>
                    <a:lnTo>
                      <a:pt x="1080" y="285"/>
                    </a:lnTo>
                    <a:lnTo>
                      <a:pt x="1080" y="270"/>
                    </a:lnTo>
                    <a:lnTo>
                      <a:pt x="1095" y="240"/>
                    </a:lnTo>
                    <a:lnTo>
                      <a:pt x="1095" y="210"/>
                    </a:lnTo>
                    <a:lnTo>
                      <a:pt x="1110" y="180"/>
                    </a:lnTo>
                    <a:lnTo>
                      <a:pt x="1110" y="150"/>
                    </a:lnTo>
                    <a:lnTo>
                      <a:pt x="1125" y="135"/>
                    </a:lnTo>
                    <a:lnTo>
                      <a:pt x="1125" y="105"/>
                    </a:lnTo>
                    <a:lnTo>
                      <a:pt x="1140" y="75"/>
                    </a:lnTo>
                    <a:lnTo>
                      <a:pt x="1155" y="60"/>
                    </a:lnTo>
                    <a:lnTo>
                      <a:pt x="1155" y="30"/>
                    </a:lnTo>
                    <a:lnTo>
                      <a:pt x="1170" y="15"/>
                    </a:lnTo>
                    <a:lnTo>
                      <a:pt x="117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1962150" y="400050"/>
                <a:ext cx="95250" cy="123825"/>
              </a:xfrm>
              <a:custGeom>
                <a:avLst/>
                <a:gdLst>
                  <a:gd name="T0" fmla="*/ 0 w 150"/>
                  <a:gd name="T1" fmla="*/ 195 h 195"/>
                  <a:gd name="T2" fmla="*/ 15 w 150"/>
                  <a:gd name="T3" fmla="*/ 165 h 195"/>
                  <a:gd name="T4" fmla="*/ 15 w 150"/>
                  <a:gd name="T5" fmla="*/ 150 h 195"/>
                  <a:gd name="T6" fmla="*/ 30 w 150"/>
                  <a:gd name="T7" fmla="*/ 135 h 195"/>
                  <a:gd name="T8" fmla="*/ 30 w 150"/>
                  <a:gd name="T9" fmla="*/ 120 h 195"/>
                  <a:gd name="T10" fmla="*/ 45 w 150"/>
                  <a:gd name="T11" fmla="*/ 105 h 195"/>
                  <a:gd name="T12" fmla="*/ 45 w 150"/>
                  <a:gd name="T13" fmla="*/ 90 h 195"/>
                  <a:gd name="T14" fmla="*/ 60 w 150"/>
                  <a:gd name="T15" fmla="*/ 75 h 195"/>
                  <a:gd name="T16" fmla="*/ 75 w 150"/>
                  <a:gd name="T17" fmla="*/ 60 h 195"/>
                  <a:gd name="T18" fmla="*/ 105 w 150"/>
                  <a:gd name="T19" fmla="*/ 30 h 195"/>
                  <a:gd name="T20" fmla="*/ 90 w 150"/>
                  <a:gd name="T21" fmla="*/ 30 h 195"/>
                  <a:gd name="T22" fmla="*/ 105 w 150"/>
                  <a:gd name="T23" fmla="*/ 30 h 195"/>
                  <a:gd name="T24" fmla="*/ 120 w 150"/>
                  <a:gd name="T25" fmla="*/ 15 h 195"/>
                  <a:gd name="T26" fmla="*/ 135 w 150"/>
                  <a:gd name="T27" fmla="*/ 0 h 195"/>
                  <a:gd name="T28" fmla="*/ 150 w 150"/>
                  <a:gd name="T2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" h="195">
                    <a:moveTo>
                      <a:pt x="0" y="195"/>
                    </a:moveTo>
                    <a:lnTo>
                      <a:pt x="15" y="165"/>
                    </a:lnTo>
                    <a:lnTo>
                      <a:pt x="15" y="150"/>
                    </a:lnTo>
                    <a:lnTo>
                      <a:pt x="30" y="135"/>
                    </a:lnTo>
                    <a:lnTo>
                      <a:pt x="30" y="120"/>
                    </a:lnTo>
                    <a:lnTo>
                      <a:pt x="45" y="105"/>
                    </a:lnTo>
                    <a:lnTo>
                      <a:pt x="45" y="90"/>
                    </a:lnTo>
                    <a:lnTo>
                      <a:pt x="60" y="75"/>
                    </a:lnTo>
                    <a:lnTo>
                      <a:pt x="75" y="60"/>
                    </a:lnTo>
                    <a:lnTo>
                      <a:pt x="105" y="30"/>
                    </a:lnTo>
                    <a:lnTo>
                      <a:pt x="90" y="30"/>
                    </a:lnTo>
                    <a:lnTo>
                      <a:pt x="105" y="30"/>
                    </a:lnTo>
                    <a:lnTo>
                      <a:pt x="120" y="15"/>
                    </a:lnTo>
                    <a:lnTo>
                      <a:pt x="135" y="0"/>
                    </a:lnTo>
                    <a:lnTo>
                      <a:pt x="15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2066925" y="400050"/>
                <a:ext cx="695325" cy="2466975"/>
              </a:xfrm>
              <a:custGeom>
                <a:avLst/>
                <a:gdLst>
                  <a:gd name="T0" fmla="*/ 30 w 1095"/>
                  <a:gd name="T1" fmla="*/ 15 h 3885"/>
                  <a:gd name="T2" fmla="*/ 75 w 1095"/>
                  <a:gd name="T3" fmla="*/ 60 h 3885"/>
                  <a:gd name="T4" fmla="*/ 105 w 1095"/>
                  <a:gd name="T5" fmla="*/ 105 h 3885"/>
                  <a:gd name="T6" fmla="*/ 135 w 1095"/>
                  <a:gd name="T7" fmla="*/ 150 h 3885"/>
                  <a:gd name="T8" fmla="*/ 150 w 1095"/>
                  <a:gd name="T9" fmla="*/ 210 h 3885"/>
                  <a:gd name="T10" fmla="*/ 180 w 1095"/>
                  <a:gd name="T11" fmla="*/ 270 h 3885"/>
                  <a:gd name="T12" fmla="*/ 210 w 1095"/>
                  <a:gd name="T13" fmla="*/ 345 h 3885"/>
                  <a:gd name="T14" fmla="*/ 225 w 1095"/>
                  <a:gd name="T15" fmla="*/ 435 h 3885"/>
                  <a:gd name="T16" fmla="*/ 255 w 1095"/>
                  <a:gd name="T17" fmla="*/ 510 h 3885"/>
                  <a:gd name="T18" fmla="*/ 270 w 1095"/>
                  <a:gd name="T19" fmla="*/ 615 h 3885"/>
                  <a:gd name="T20" fmla="*/ 300 w 1095"/>
                  <a:gd name="T21" fmla="*/ 720 h 3885"/>
                  <a:gd name="T22" fmla="*/ 330 w 1095"/>
                  <a:gd name="T23" fmla="*/ 825 h 3885"/>
                  <a:gd name="T24" fmla="*/ 345 w 1095"/>
                  <a:gd name="T25" fmla="*/ 930 h 3885"/>
                  <a:gd name="T26" fmla="*/ 375 w 1095"/>
                  <a:gd name="T27" fmla="*/ 1050 h 3885"/>
                  <a:gd name="T28" fmla="*/ 405 w 1095"/>
                  <a:gd name="T29" fmla="*/ 1170 h 3885"/>
                  <a:gd name="T30" fmla="*/ 420 w 1095"/>
                  <a:gd name="T31" fmla="*/ 1290 h 3885"/>
                  <a:gd name="T32" fmla="*/ 450 w 1095"/>
                  <a:gd name="T33" fmla="*/ 1425 h 3885"/>
                  <a:gd name="T34" fmla="*/ 480 w 1095"/>
                  <a:gd name="T35" fmla="*/ 1545 h 3885"/>
                  <a:gd name="T36" fmla="*/ 495 w 1095"/>
                  <a:gd name="T37" fmla="*/ 1680 h 3885"/>
                  <a:gd name="T38" fmla="*/ 525 w 1095"/>
                  <a:gd name="T39" fmla="*/ 1815 h 3885"/>
                  <a:gd name="T40" fmla="*/ 540 w 1095"/>
                  <a:gd name="T41" fmla="*/ 1950 h 3885"/>
                  <a:gd name="T42" fmla="*/ 570 w 1095"/>
                  <a:gd name="T43" fmla="*/ 2070 h 3885"/>
                  <a:gd name="T44" fmla="*/ 600 w 1095"/>
                  <a:gd name="T45" fmla="*/ 2205 h 3885"/>
                  <a:gd name="T46" fmla="*/ 615 w 1095"/>
                  <a:gd name="T47" fmla="*/ 2340 h 3885"/>
                  <a:gd name="T48" fmla="*/ 645 w 1095"/>
                  <a:gd name="T49" fmla="*/ 2460 h 3885"/>
                  <a:gd name="T50" fmla="*/ 675 w 1095"/>
                  <a:gd name="T51" fmla="*/ 2580 h 3885"/>
                  <a:gd name="T52" fmla="*/ 690 w 1095"/>
                  <a:gd name="T53" fmla="*/ 2700 h 3885"/>
                  <a:gd name="T54" fmla="*/ 720 w 1095"/>
                  <a:gd name="T55" fmla="*/ 2820 h 3885"/>
                  <a:gd name="T56" fmla="*/ 735 w 1095"/>
                  <a:gd name="T57" fmla="*/ 2940 h 3885"/>
                  <a:gd name="T58" fmla="*/ 765 w 1095"/>
                  <a:gd name="T59" fmla="*/ 3045 h 3885"/>
                  <a:gd name="T60" fmla="*/ 795 w 1095"/>
                  <a:gd name="T61" fmla="*/ 3150 h 3885"/>
                  <a:gd name="T62" fmla="*/ 810 w 1095"/>
                  <a:gd name="T63" fmla="*/ 3240 h 3885"/>
                  <a:gd name="T64" fmla="*/ 840 w 1095"/>
                  <a:gd name="T65" fmla="*/ 3330 h 3885"/>
                  <a:gd name="T66" fmla="*/ 870 w 1095"/>
                  <a:gd name="T67" fmla="*/ 3420 h 3885"/>
                  <a:gd name="T68" fmla="*/ 885 w 1095"/>
                  <a:gd name="T69" fmla="*/ 3495 h 3885"/>
                  <a:gd name="T70" fmla="*/ 915 w 1095"/>
                  <a:gd name="T71" fmla="*/ 3570 h 3885"/>
                  <a:gd name="T72" fmla="*/ 930 w 1095"/>
                  <a:gd name="T73" fmla="*/ 3630 h 3885"/>
                  <a:gd name="T74" fmla="*/ 960 w 1095"/>
                  <a:gd name="T75" fmla="*/ 3690 h 3885"/>
                  <a:gd name="T76" fmla="*/ 990 w 1095"/>
                  <a:gd name="T77" fmla="*/ 3750 h 3885"/>
                  <a:gd name="T78" fmla="*/ 1020 w 1095"/>
                  <a:gd name="T79" fmla="*/ 3795 h 3885"/>
                  <a:gd name="T80" fmla="*/ 1035 w 1095"/>
                  <a:gd name="T81" fmla="*/ 3840 h 3885"/>
                  <a:gd name="T82" fmla="*/ 1065 w 1095"/>
                  <a:gd name="T83" fmla="*/ 3870 h 3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5" h="3885">
                    <a:moveTo>
                      <a:pt x="0" y="0"/>
                    </a:moveTo>
                    <a:lnTo>
                      <a:pt x="15" y="15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75"/>
                    </a:lnTo>
                    <a:lnTo>
                      <a:pt x="105" y="90"/>
                    </a:lnTo>
                    <a:lnTo>
                      <a:pt x="105" y="105"/>
                    </a:lnTo>
                    <a:lnTo>
                      <a:pt x="120" y="120"/>
                    </a:lnTo>
                    <a:lnTo>
                      <a:pt x="120" y="135"/>
                    </a:lnTo>
                    <a:lnTo>
                      <a:pt x="135" y="150"/>
                    </a:lnTo>
                    <a:lnTo>
                      <a:pt x="135" y="165"/>
                    </a:lnTo>
                    <a:lnTo>
                      <a:pt x="150" y="195"/>
                    </a:lnTo>
                    <a:lnTo>
                      <a:pt x="150" y="210"/>
                    </a:lnTo>
                    <a:lnTo>
                      <a:pt x="165" y="225"/>
                    </a:lnTo>
                    <a:lnTo>
                      <a:pt x="165" y="255"/>
                    </a:lnTo>
                    <a:lnTo>
                      <a:pt x="180" y="270"/>
                    </a:lnTo>
                    <a:lnTo>
                      <a:pt x="195" y="300"/>
                    </a:lnTo>
                    <a:lnTo>
                      <a:pt x="195" y="330"/>
                    </a:lnTo>
                    <a:lnTo>
                      <a:pt x="210" y="345"/>
                    </a:lnTo>
                    <a:lnTo>
                      <a:pt x="210" y="375"/>
                    </a:lnTo>
                    <a:lnTo>
                      <a:pt x="225" y="405"/>
                    </a:lnTo>
                    <a:lnTo>
                      <a:pt x="225" y="435"/>
                    </a:lnTo>
                    <a:lnTo>
                      <a:pt x="240" y="465"/>
                    </a:lnTo>
                    <a:lnTo>
                      <a:pt x="240" y="480"/>
                    </a:lnTo>
                    <a:lnTo>
                      <a:pt x="255" y="510"/>
                    </a:lnTo>
                    <a:lnTo>
                      <a:pt x="255" y="555"/>
                    </a:lnTo>
                    <a:lnTo>
                      <a:pt x="270" y="585"/>
                    </a:lnTo>
                    <a:lnTo>
                      <a:pt x="270" y="615"/>
                    </a:lnTo>
                    <a:lnTo>
                      <a:pt x="285" y="645"/>
                    </a:lnTo>
                    <a:lnTo>
                      <a:pt x="300" y="675"/>
                    </a:lnTo>
                    <a:lnTo>
                      <a:pt x="300" y="720"/>
                    </a:lnTo>
                    <a:lnTo>
                      <a:pt x="315" y="750"/>
                    </a:lnTo>
                    <a:lnTo>
                      <a:pt x="315" y="780"/>
                    </a:lnTo>
                    <a:lnTo>
                      <a:pt x="330" y="825"/>
                    </a:lnTo>
                    <a:lnTo>
                      <a:pt x="330" y="855"/>
                    </a:lnTo>
                    <a:lnTo>
                      <a:pt x="345" y="900"/>
                    </a:lnTo>
                    <a:lnTo>
                      <a:pt x="345" y="930"/>
                    </a:lnTo>
                    <a:lnTo>
                      <a:pt x="360" y="975"/>
                    </a:lnTo>
                    <a:lnTo>
                      <a:pt x="360" y="1005"/>
                    </a:lnTo>
                    <a:lnTo>
                      <a:pt x="375" y="1050"/>
                    </a:lnTo>
                    <a:lnTo>
                      <a:pt x="390" y="1095"/>
                    </a:lnTo>
                    <a:lnTo>
                      <a:pt x="390" y="1125"/>
                    </a:lnTo>
                    <a:lnTo>
                      <a:pt x="405" y="1170"/>
                    </a:lnTo>
                    <a:lnTo>
                      <a:pt x="405" y="1215"/>
                    </a:lnTo>
                    <a:lnTo>
                      <a:pt x="420" y="1245"/>
                    </a:lnTo>
                    <a:lnTo>
                      <a:pt x="420" y="1290"/>
                    </a:lnTo>
                    <a:lnTo>
                      <a:pt x="435" y="1335"/>
                    </a:lnTo>
                    <a:lnTo>
                      <a:pt x="435" y="1380"/>
                    </a:lnTo>
                    <a:lnTo>
                      <a:pt x="450" y="1425"/>
                    </a:lnTo>
                    <a:lnTo>
                      <a:pt x="450" y="1470"/>
                    </a:lnTo>
                    <a:lnTo>
                      <a:pt x="465" y="1500"/>
                    </a:lnTo>
                    <a:lnTo>
                      <a:pt x="480" y="1545"/>
                    </a:lnTo>
                    <a:lnTo>
                      <a:pt x="480" y="1590"/>
                    </a:lnTo>
                    <a:lnTo>
                      <a:pt x="495" y="1635"/>
                    </a:lnTo>
                    <a:lnTo>
                      <a:pt x="495" y="1680"/>
                    </a:lnTo>
                    <a:lnTo>
                      <a:pt x="510" y="1725"/>
                    </a:lnTo>
                    <a:lnTo>
                      <a:pt x="510" y="1770"/>
                    </a:lnTo>
                    <a:lnTo>
                      <a:pt x="525" y="1815"/>
                    </a:lnTo>
                    <a:lnTo>
                      <a:pt x="525" y="1860"/>
                    </a:lnTo>
                    <a:lnTo>
                      <a:pt x="540" y="1905"/>
                    </a:lnTo>
                    <a:lnTo>
                      <a:pt x="540" y="1950"/>
                    </a:lnTo>
                    <a:lnTo>
                      <a:pt x="555" y="1980"/>
                    </a:lnTo>
                    <a:lnTo>
                      <a:pt x="555" y="2025"/>
                    </a:lnTo>
                    <a:lnTo>
                      <a:pt x="570" y="2070"/>
                    </a:lnTo>
                    <a:lnTo>
                      <a:pt x="585" y="2115"/>
                    </a:lnTo>
                    <a:lnTo>
                      <a:pt x="585" y="2160"/>
                    </a:lnTo>
                    <a:lnTo>
                      <a:pt x="600" y="2205"/>
                    </a:lnTo>
                    <a:lnTo>
                      <a:pt x="600" y="2250"/>
                    </a:lnTo>
                    <a:lnTo>
                      <a:pt x="615" y="2295"/>
                    </a:lnTo>
                    <a:lnTo>
                      <a:pt x="615" y="2340"/>
                    </a:lnTo>
                    <a:lnTo>
                      <a:pt x="630" y="2370"/>
                    </a:lnTo>
                    <a:lnTo>
                      <a:pt x="630" y="2415"/>
                    </a:lnTo>
                    <a:lnTo>
                      <a:pt x="645" y="2460"/>
                    </a:lnTo>
                    <a:lnTo>
                      <a:pt x="645" y="2505"/>
                    </a:lnTo>
                    <a:lnTo>
                      <a:pt x="660" y="2550"/>
                    </a:lnTo>
                    <a:lnTo>
                      <a:pt x="675" y="2580"/>
                    </a:lnTo>
                    <a:lnTo>
                      <a:pt x="675" y="2625"/>
                    </a:lnTo>
                    <a:lnTo>
                      <a:pt x="690" y="2670"/>
                    </a:lnTo>
                    <a:lnTo>
                      <a:pt x="690" y="2700"/>
                    </a:lnTo>
                    <a:lnTo>
                      <a:pt x="705" y="2745"/>
                    </a:lnTo>
                    <a:lnTo>
                      <a:pt x="705" y="2790"/>
                    </a:lnTo>
                    <a:lnTo>
                      <a:pt x="720" y="2820"/>
                    </a:lnTo>
                    <a:lnTo>
                      <a:pt x="720" y="2865"/>
                    </a:lnTo>
                    <a:lnTo>
                      <a:pt x="735" y="2895"/>
                    </a:lnTo>
                    <a:lnTo>
                      <a:pt x="735" y="2940"/>
                    </a:lnTo>
                    <a:lnTo>
                      <a:pt x="750" y="2970"/>
                    </a:lnTo>
                    <a:lnTo>
                      <a:pt x="750" y="3000"/>
                    </a:lnTo>
                    <a:lnTo>
                      <a:pt x="765" y="3045"/>
                    </a:lnTo>
                    <a:lnTo>
                      <a:pt x="780" y="3075"/>
                    </a:lnTo>
                    <a:lnTo>
                      <a:pt x="780" y="3105"/>
                    </a:lnTo>
                    <a:lnTo>
                      <a:pt x="795" y="3150"/>
                    </a:lnTo>
                    <a:lnTo>
                      <a:pt x="795" y="3180"/>
                    </a:lnTo>
                    <a:lnTo>
                      <a:pt x="810" y="3210"/>
                    </a:lnTo>
                    <a:lnTo>
                      <a:pt x="810" y="3240"/>
                    </a:lnTo>
                    <a:lnTo>
                      <a:pt x="825" y="3270"/>
                    </a:lnTo>
                    <a:lnTo>
                      <a:pt x="825" y="3300"/>
                    </a:lnTo>
                    <a:lnTo>
                      <a:pt x="840" y="3330"/>
                    </a:lnTo>
                    <a:lnTo>
                      <a:pt x="840" y="3360"/>
                    </a:lnTo>
                    <a:lnTo>
                      <a:pt x="855" y="3390"/>
                    </a:lnTo>
                    <a:lnTo>
                      <a:pt x="870" y="3420"/>
                    </a:lnTo>
                    <a:lnTo>
                      <a:pt x="870" y="3450"/>
                    </a:lnTo>
                    <a:lnTo>
                      <a:pt x="885" y="3465"/>
                    </a:lnTo>
                    <a:lnTo>
                      <a:pt x="885" y="3495"/>
                    </a:lnTo>
                    <a:lnTo>
                      <a:pt x="900" y="3525"/>
                    </a:lnTo>
                    <a:lnTo>
                      <a:pt x="900" y="3540"/>
                    </a:lnTo>
                    <a:lnTo>
                      <a:pt x="915" y="3570"/>
                    </a:lnTo>
                    <a:lnTo>
                      <a:pt x="915" y="3585"/>
                    </a:lnTo>
                    <a:lnTo>
                      <a:pt x="930" y="3615"/>
                    </a:lnTo>
                    <a:lnTo>
                      <a:pt x="930" y="3630"/>
                    </a:lnTo>
                    <a:lnTo>
                      <a:pt x="945" y="3660"/>
                    </a:lnTo>
                    <a:lnTo>
                      <a:pt x="960" y="3675"/>
                    </a:lnTo>
                    <a:lnTo>
                      <a:pt x="960" y="3690"/>
                    </a:lnTo>
                    <a:lnTo>
                      <a:pt x="975" y="3705"/>
                    </a:lnTo>
                    <a:lnTo>
                      <a:pt x="975" y="3720"/>
                    </a:lnTo>
                    <a:lnTo>
                      <a:pt x="990" y="3750"/>
                    </a:lnTo>
                    <a:lnTo>
                      <a:pt x="990" y="3765"/>
                    </a:lnTo>
                    <a:lnTo>
                      <a:pt x="1005" y="3780"/>
                    </a:lnTo>
                    <a:lnTo>
                      <a:pt x="1020" y="3795"/>
                    </a:lnTo>
                    <a:lnTo>
                      <a:pt x="1020" y="3810"/>
                    </a:lnTo>
                    <a:lnTo>
                      <a:pt x="1050" y="3840"/>
                    </a:lnTo>
                    <a:lnTo>
                      <a:pt x="1035" y="3840"/>
                    </a:lnTo>
                    <a:lnTo>
                      <a:pt x="1050" y="3840"/>
                    </a:lnTo>
                    <a:lnTo>
                      <a:pt x="1080" y="3870"/>
                    </a:lnTo>
                    <a:lnTo>
                      <a:pt x="1065" y="3870"/>
                    </a:lnTo>
                    <a:lnTo>
                      <a:pt x="1080" y="3870"/>
                    </a:lnTo>
                    <a:lnTo>
                      <a:pt x="1095" y="388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2762250" y="2181225"/>
                <a:ext cx="971550" cy="695325"/>
              </a:xfrm>
              <a:custGeom>
                <a:avLst/>
                <a:gdLst>
                  <a:gd name="T0" fmla="*/ 30 w 1530"/>
                  <a:gd name="T1" fmla="*/ 1095 h 1095"/>
                  <a:gd name="T2" fmla="*/ 75 w 1530"/>
                  <a:gd name="T3" fmla="*/ 1095 h 1095"/>
                  <a:gd name="T4" fmla="*/ 120 w 1530"/>
                  <a:gd name="T5" fmla="*/ 1080 h 1095"/>
                  <a:gd name="T6" fmla="*/ 165 w 1530"/>
                  <a:gd name="T7" fmla="*/ 1050 h 1095"/>
                  <a:gd name="T8" fmla="*/ 210 w 1530"/>
                  <a:gd name="T9" fmla="*/ 990 h 1095"/>
                  <a:gd name="T10" fmla="*/ 255 w 1530"/>
                  <a:gd name="T11" fmla="*/ 945 h 1095"/>
                  <a:gd name="T12" fmla="*/ 270 w 1530"/>
                  <a:gd name="T13" fmla="*/ 900 h 1095"/>
                  <a:gd name="T14" fmla="*/ 300 w 1530"/>
                  <a:gd name="T15" fmla="*/ 855 h 1095"/>
                  <a:gd name="T16" fmla="*/ 330 w 1530"/>
                  <a:gd name="T17" fmla="*/ 795 h 1095"/>
                  <a:gd name="T18" fmla="*/ 360 w 1530"/>
                  <a:gd name="T19" fmla="*/ 750 h 1095"/>
                  <a:gd name="T20" fmla="*/ 375 w 1530"/>
                  <a:gd name="T21" fmla="*/ 705 h 1095"/>
                  <a:gd name="T22" fmla="*/ 405 w 1530"/>
                  <a:gd name="T23" fmla="*/ 660 h 1095"/>
                  <a:gd name="T24" fmla="*/ 420 w 1530"/>
                  <a:gd name="T25" fmla="*/ 600 h 1095"/>
                  <a:gd name="T26" fmla="*/ 450 w 1530"/>
                  <a:gd name="T27" fmla="*/ 555 h 1095"/>
                  <a:gd name="T28" fmla="*/ 480 w 1530"/>
                  <a:gd name="T29" fmla="*/ 510 h 1095"/>
                  <a:gd name="T30" fmla="*/ 495 w 1530"/>
                  <a:gd name="T31" fmla="*/ 450 h 1095"/>
                  <a:gd name="T32" fmla="*/ 525 w 1530"/>
                  <a:gd name="T33" fmla="*/ 405 h 1095"/>
                  <a:gd name="T34" fmla="*/ 555 w 1530"/>
                  <a:gd name="T35" fmla="*/ 360 h 1095"/>
                  <a:gd name="T36" fmla="*/ 570 w 1530"/>
                  <a:gd name="T37" fmla="*/ 315 h 1095"/>
                  <a:gd name="T38" fmla="*/ 600 w 1530"/>
                  <a:gd name="T39" fmla="*/ 270 h 1095"/>
                  <a:gd name="T40" fmla="*/ 630 w 1530"/>
                  <a:gd name="T41" fmla="*/ 225 h 1095"/>
                  <a:gd name="T42" fmla="*/ 660 w 1530"/>
                  <a:gd name="T43" fmla="*/ 180 h 1095"/>
                  <a:gd name="T44" fmla="*/ 690 w 1530"/>
                  <a:gd name="T45" fmla="*/ 135 h 1095"/>
                  <a:gd name="T46" fmla="*/ 720 w 1530"/>
                  <a:gd name="T47" fmla="*/ 90 h 1095"/>
                  <a:gd name="T48" fmla="*/ 765 w 1530"/>
                  <a:gd name="T49" fmla="*/ 45 h 1095"/>
                  <a:gd name="T50" fmla="*/ 810 w 1530"/>
                  <a:gd name="T51" fmla="*/ 15 h 1095"/>
                  <a:gd name="T52" fmla="*/ 855 w 1530"/>
                  <a:gd name="T53" fmla="*/ 0 h 1095"/>
                  <a:gd name="T54" fmla="*/ 900 w 1530"/>
                  <a:gd name="T55" fmla="*/ 0 h 1095"/>
                  <a:gd name="T56" fmla="*/ 945 w 1530"/>
                  <a:gd name="T57" fmla="*/ 0 h 1095"/>
                  <a:gd name="T58" fmla="*/ 990 w 1530"/>
                  <a:gd name="T59" fmla="*/ 15 h 1095"/>
                  <a:gd name="T60" fmla="*/ 1035 w 1530"/>
                  <a:gd name="T61" fmla="*/ 45 h 1095"/>
                  <a:gd name="T62" fmla="*/ 1080 w 1530"/>
                  <a:gd name="T63" fmla="*/ 90 h 1095"/>
                  <a:gd name="T64" fmla="*/ 1125 w 1530"/>
                  <a:gd name="T65" fmla="*/ 135 h 1095"/>
                  <a:gd name="T66" fmla="*/ 1185 w 1530"/>
                  <a:gd name="T67" fmla="*/ 195 h 1095"/>
                  <a:gd name="T68" fmla="*/ 1215 w 1530"/>
                  <a:gd name="T69" fmla="*/ 240 h 1095"/>
                  <a:gd name="T70" fmla="*/ 1260 w 1530"/>
                  <a:gd name="T71" fmla="*/ 300 h 1095"/>
                  <a:gd name="T72" fmla="*/ 1290 w 1530"/>
                  <a:gd name="T73" fmla="*/ 345 h 1095"/>
                  <a:gd name="T74" fmla="*/ 1335 w 1530"/>
                  <a:gd name="T75" fmla="*/ 405 h 1095"/>
                  <a:gd name="T76" fmla="*/ 1365 w 1530"/>
                  <a:gd name="T77" fmla="*/ 450 h 1095"/>
                  <a:gd name="T78" fmla="*/ 1410 w 1530"/>
                  <a:gd name="T79" fmla="*/ 495 h 1095"/>
                  <a:gd name="T80" fmla="*/ 1455 w 1530"/>
                  <a:gd name="T81" fmla="*/ 555 h 1095"/>
                  <a:gd name="T82" fmla="*/ 1500 w 1530"/>
                  <a:gd name="T83" fmla="*/ 585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0" h="1095">
                    <a:moveTo>
                      <a:pt x="0" y="1080"/>
                    </a:moveTo>
                    <a:lnTo>
                      <a:pt x="15" y="1095"/>
                    </a:lnTo>
                    <a:lnTo>
                      <a:pt x="30" y="1095"/>
                    </a:lnTo>
                    <a:lnTo>
                      <a:pt x="45" y="1095"/>
                    </a:lnTo>
                    <a:lnTo>
                      <a:pt x="60" y="1095"/>
                    </a:lnTo>
                    <a:lnTo>
                      <a:pt x="75" y="1095"/>
                    </a:lnTo>
                    <a:lnTo>
                      <a:pt x="90" y="1095"/>
                    </a:lnTo>
                    <a:lnTo>
                      <a:pt x="105" y="1095"/>
                    </a:lnTo>
                    <a:lnTo>
                      <a:pt x="120" y="1080"/>
                    </a:lnTo>
                    <a:lnTo>
                      <a:pt x="135" y="1080"/>
                    </a:lnTo>
                    <a:lnTo>
                      <a:pt x="150" y="1065"/>
                    </a:lnTo>
                    <a:lnTo>
                      <a:pt x="165" y="1050"/>
                    </a:lnTo>
                    <a:lnTo>
                      <a:pt x="180" y="1035"/>
                    </a:lnTo>
                    <a:lnTo>
                      <a:pt x="210" y="1005"/>
                    </a:lnTo>
                    <a:lnTo>
                      <a:pt x="210" y="990"/>
                    </a:lnTo>
                    <a:lnTo>
                      <a:pt x="225" y="975"/>
                    </a:lnTo>
                    <a:lnTo>
                      <a:pt x="240" y="960"/>
                    </a:lnTo>
                    <a:lnTo>
                      <a:pt x="255" y="945"/>
                    </a:lnTo>
                    <a:lnTo>
                      <a:pt x="255" y="930"/>
                    </a:lnTo>
                    <a:lnTo>
                      <a:pt x="270" y="915"/>
                    </a:lnTo>
                    <a:lnTo>
                      <a:pt x="270" y="900"/>
                    </a:lnTo>
                    <a:lnTo>
                      <a:pt x="285" y="885"/>
                    </a:lnTo>
                    <a:lnTo>
                      <a:pt x="285" y="870"/>
                    </a:lnTo>
                    <a:lnTo>
                      <a:pt x="300" y="855"/>
                    </a:lnTo>
                    <a:lnTo>
                      <a:pt x="315" y="840"/>
                    </a:lnTo>
                    <a:lnTo>
                      <a:pt x="315" y="810"/>
                    </a:lnTo>
                    <a:lnTo>
                      <a:pt x="330" y="795"/>
                    </a:lnTo>
                    <a:lnTo>
                      <a:pt x="345" y="780"/>
                    </a:lnTo>
                    <a:lnTo>
                      <a:pt x="345" y="765"/>
                    </a:lnTo>
                    <a:lnTo>
                      <a:pt x="360" y="750"/>
                    </a:lnTo>
                    <a:lnTo>
                      <a:pt x="360" y="735"/>
                    </a:lnTo>
                    <a:lnTo>
                      <a:pt x="375" y="720"/>
                    </a:lnTo>
                    <a:lnTo>
                      <a:pt x="375" y="705"/>
                    </a:lnTo>
                    <a:lnTo>
                      <a:pt x="390" y="690"/>
                    </a:lnTo>
                    <a:lnTo>
                      <a:pt x="390" y="675"/>
                    </a:lnTo>
                    <a:lnTo>
                      <a:pt x="405" y="660"/>
                    </a:lnTo>
                    <a:lnTo>
                      <a:pt x="405" y="645"/>
                    </a:lnTo>
                    <a:lnTo>
                      <a:pt x="420" y="615"/>
                    </a:lnTo>
                    <a:lnTo>
                      <a:pt x="420" y="600"/>
                    </a:lnTo>
                    <a:lnTo>
                      <a:pt x="435" y="585"/>
                    </a:lnTo>
                    <a:lnTo>
                      <a:pt x="450" y="570"/>
                    </a:lnTo>
                    <a:lnTo>
                      <a:pt x="450" y="555"/>
                    </a:lnTo>
                    <a:lnTo>
                      <a:pt x="465" y="540"/>
                    </a:lnTo>
                    <a:lnTo>
                      <a:pt x="465" y="525"/>
                    </a:lnTo>
                    <a:lnTo>
                      <a:pt x="480" y="510"/>
                    </a:lnTo>
                    <a:lnTo>
                      <a:pt x="480" y="480"/>
                    </a:lnTo>
                    <a:lnTo>
                      <a:pt x="495" y="465"/>
                    </a:lnTo>
                    <a:lnTo>
                      <a:pt x="495" y="450"/>
                    </a:lnTo>
                    <a:lnTo>
                      <a:pt x="510" y="435"/>
                    </a:lnTo>
                    <a:lnTo>
                      <a:pt x="510" y="420"/>
                    </a:lnTo>
                    <a:lnTo>
                      <a:pt x="525" y="405"/>
                    </a:lnTo>
                    <a:lnTo>
                      <a:pt x="540" y="390"/>
                    </a:lnTo>
                    <a:lnTo>
                      <a:pt x="540" y="375"/>
                    </a:lnTo>
                    <a:lnTo>
                      <a:pt x="555" y="360"/>
                    </a:lnTo>
                    <a:lnTo>
                      <a:pt x="555" y="345"/>
                    </a:lnTo>
                    <a:lnTo>
                      <a:pt x="570" y="330"/>
                    </a:lnTo>
                    <a:lnTo>
                      <a:pt x="570" y="315"/>
                    </a:lnTo>
                    <a:lnTo>
                      <a:pt x="585" y="300"/>
                    </a:lnTo>
                    <a:lnTo>
                      <a:pt x="585" y="285"/>
                    </a:lnTo>
                    <a:lnTo>
                      <a:pt x="600" y="270"/>
                    </a:lnTo>
                    <a:lnTo>
                      <a:pt x="600" y="255"/>
                    </a:lnTo>
                    <a:lnTo>
                      <a:pt x="615" y="240"/>
                    </a:lnTo>
                    <a:lnTo>
                      <a:pt x="630" y="225"/>
                    </a:lnTo>
                    <a:lnTo>
                      <a:pt x="630" y="210"/>
                    </a:lnTo>
                    <a:lnTo>
                      <a:pt x="645" y="195"/>
                    </a:lnTo>
                    <a:lnTo>
                      <a:pt x="660" y="180"/>
                    </a:lnTo>
                    <a:lnTo>
                      <a:pt x="660" y="165"/>
                    </a:lnTo>
                    <a:lnTo>
                      <a:pt x="675" y="150"/>
                    </a:lnTo>
                    <a:lnTo>
                      <a:pt x="690" y="135"/>
                    </a:lnTo>
                    <a:lnTo>
                      <a:pt x="690" y="120"/>
                    </a:lnTo>
                    <a:lnTo>
                      <a:pt x="705" y="105"/>
                    </a:lnTo>
                    <a:lnTo>
                      <a:pt x="720" y="90"/>
                    </a:lnTo>
                    <a:lnTo>
                      <a:pt x="735" y="75"/>
                    </a:lnTo>
                    <a:lnTo>
                      <a:pt x="750" y="60"/>
                    </a:lnTo>
                    <a:lnTo>
                      <a:pt x="765" y="45"/>
                    </a:lnTo>
                    <a:lnTo>
                      <a:pt x="780" y="30"/>
                    </a:lnTo>
                    <a:lnTo>
                      <a:pt x="795" y="30"/>
                    </a:lnTo>
                    <a:lnTo>
                      <a:pt x="810" y="15"/>
                    </a:lnTo>
                    <a:lnTo>
                      <a:pt x="825" y="15"/>
                    </a:lnTo>
                    <a:lnTo>
                      <a:pt x="840" y="0"/>
                    </a:lnTo>
                    <a:lnTo>
                      <a:pt x="855" y="0"/>
                    </a:lnTo>
                    <a:lnTo>
                      <a:pt x="870" y="0"/>
                    </a:lnTo>
                    <a:lnTo>
                      <a:pt x="885" y="0"/>
                    </a:lnTo>
                    <a:lnTo>
                      <a:pt x="900" y="0"/>
                    </a:lnTo>
                    <a:lnTo>
                      <a:pt x="915" y="0"/>
                    </a:lnTo>
                    <a:lnTo>
                      <a:pt x="930" y="0"/>
                    </a:lnTo>
                    <a:lnTo>
                      <a:pt x="945" y="0"/>
                    </a:lnTo>
                    <a:lnTo>
                      <a:pt x="960" y="0"/>
                    </a:lnTo>
                    <a:lnTo>
                      <a:pt x="975" y="15"/>
                    </a:lnTo>
                    <a:lnTo>
                      <a:pt x="990" y="15"/>
                    </a:lnTo>
                    <a:lnTo>
                      <a:pt x="1005" y="30"/>
                    </a:lnTo>
                    <a:lnTo>
                      <a:pt x="1020" y="30"/>
                    </a:lnTo>
                    <a:lnTo>
                      <a:pt x="1035" y="45"/>
                    </a:lnTo>
                    <a:lnTo>
                      <a:pt x="1050" y="60"/>
                    </a:lnTo>
                    <a:lnTo>
                      <a:pt x="1065" y="75"/>
                    </a:lnTo>
                    <a:lnTo>
                      <a:pt x="1080" y="90"/>
                    </a:lnTo>
                    <a:lnTo>
                      <a:pt x="1095" y="105"/>
                    </a:lnTo>
                    <a:lnTo>
                      <a:pt x="1110" y="120"/>
                    </a:lnTo>
                    <a:lnTo>
                      <a:pt x="1125" y="135"/>
                    </a:lnTo>
                    <a:lnTo>
                      <a:pt x="1140" y="150"/>
                    </a:lnTo>
                    <a:lnTo>
                      <a:pt x="1155" y="165"/>
                    </a:lnTo>
                    <a:lnTo>
                      <a:pt x="1185" y="195"/>
                    </a:lnTo>
                    <a:lnTo>
                      <a:pt x="1185" y="210"/>
                    </a:lnTo>
                    <a:lnTo>
                      <a:pt x="1200" y="225"/>
                    </a:lnTo>
                    <a:lnTo>
                      <a:pt x="1215" y="240"/>
                    </a:lnTo>
                    <a:lnTo>
                      <a:pt x="1245" y="270"/>
                    </a:lnTo>
                    <a:lnTo>
                      <a:pt x="1245" y="285"/>
                    </a:lnTo>
                    <a:lnTo>
                      <a:pt x="1260" y="300"/>
                    </a:lnTo>
                    <a:lnTo>
                      <a:pt x="1275" y="315"/>
                    </a:lnTo>
                    <a:lnTo>
                      <a:pt x="1275" y="330"/>
                    </a:lnTo>
                    <a:lnTo>
                      <a:pt x="1290" y="345"/>
                    </a:lnTo>
                    <a:lnTo>
                      <a:pt x="1305" y="360"/>
                    </a:lnTo>
                    <a:lnTo>
                      <a:pt x="1335" y="390"/>
                    </a:lnTo>
                    <a:lnTo>
                      <a:pt x="1335" y="405"/>
                    </a:lnTo>
                    <a:lnTo>
                      <a:pt x="1350" y="420"/>
                    </a:lnTo>
                    <a:lnTo>
                      <a:pt x="1380" y="450"/>
                    </a:lnTo>
                    <a:lnTo>
                      <a:pt x="1365" y="450"/>
                    </a:lnTo>
                    <a:lnTo>
                      <a:pt x="1380" y="450"/>
                    </a:lnTo>
                    <a:lnTo>
                      <a:pt x="1410" y="480"/>
                    </a:lnTo>
                    <a:lnTo>
                      <a:pt x="1410" y="495"/>
                    </a:lnTo>
                    <a:lnTo>
                      <a:pt x="1425" y="510"/>
                    </a:lnTo>
                    <a:lnTo>
                      <a:pt x="1455" y="540"/>
                    </a:lnTo>
                    <a:lnTo>
                      <a:pt x="1455" y="555"/>
                    </a:lnTo>
                    <a:lnTo>
                      <a:pt x="1470" y="570"/>
                    </a:lnTo>
                    <a:lnTo>
                      <a:pt x="1485" y="570"/>
                    </a:lnTo>
                    <a:lnTo>
                      <a:pt x="1500" y="585"/>
                    </a:lnTo>
                    <a:lnTo>
                      <a:pt x="1515" y="600"/>
                    </a:lnTo>
                    <a:lnTo>
                      <a:pt x="1530" y="61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3733800" y="2571750"/>
                <a:ext cx="133350" cy="57150"/>
              </a:xfrm>
              <a:custGeom>
                <a:avLst/>
                <a:gdLst>
                  <a:gd name="T0" fmla="*/ 0 w 210"/>
                  <a:gd name="T1" fmla="*/ 0 h 90"/>
                  <a:gd name="T2" fmla="*/ 15 w 210"/>
                  <a:gd name="T3" fmla="*/ 15 h 90"/>
                  <a:gd name="T4" fmla="*/ 30 w 210"/>
                  <a:gd name="T5" fmla="*/ 30 h 90"/>
                  <a:gd name="T6" fmla="*/ 45 w 210"/>
                  <a:gd name="T7" fmla="*/ 30 h 90"/>
                  <a:gd name="T8" fmla="*/ 60 w 210"/>
                  <a:gd name="T9" fmla="*/ 45 h 90"/>
                  <a:gd name="T10" fmla="*/ 75 w 210"/>
                  <a:gd name="T11" fmla="*/ 60 h 90"/>
                  <a:gd name="T12" fmla="*/ 90 w 210"/>
                  <a:gd name="T13" fmla="*/ 60 h 90"/>
                  <a:gd name="T14" fmla="*/ 105 w 210"/>
                  <a:gd name="T15" fmla="*/ 75 h 90"/>
                  <a:gd name="T16" fmla="*/ 120 w 210"/>
                  <a:gd name="T17" fmla="*/ 75 h 90"/>
                  <a:gd name="T18" fmla="*/ 135 w 210"/>
                  <a:gd name="T19" fmla="*/ 75 h 90"/>
                  <a:gd name="T20" fmla="*/ 150 w 210"/>
                  <a:gd name="T21" fmla="*/ 75 h 90"/>
                  <a:gd name="T22" fmla="*/ 165 w 210"/>
                  <a:gd name="T23" fmla="*/ 75 h 90"/>
                  <a:gd name="T24" fmla="*/ 180 w 210"/>
                  <a:gd name="T25" fmla="*/ 90 h 90"/>
                  <a:gd name="T26" fmla="*/ 195 w 210"/>
                  <a:gd name="T27" fmla="*/ 90 h 90"/>
                  <a:gd name="T28" fmla="*/ 210 w 210"/>
                  <a:gd name="T29" fmla="*/ 7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" h="90">
                    <a:moveTo>
                      <a:pt x="0" y="0"/>
                    </a:moveTo>
                    <a:lnTo>
                      <a:pt x="15" y="15"/>
                    </a:lnTo>
                    <a:lnTo>
                      <a:pt x="30" y="30"/>
                    </a:lnTo>
                    <a:lnTo>
                      <a:pt x="45" y="30"/>
                    </a:lnTo>
                    <a:lnTo>
                      <a:pt x="60" y="45"/>
                    </a:lnTo>
                    <a:lnTo>
                      <a:pt x="75" y="60"/>
                    </a:lnTo>
                    <a:lnTo>
                      <a:pt x="90" y="60"/>
                    </a:lnTo>
                    <a:lnTo>
                      <a:pt x="105" y="75"/>
                    </a:lnTo>
                    <a:lnTo>
                      <a:pt x="120" y="75"/>
                    </a:lnTo>
                    <a:lnTo>
                      <a:pt x="135" y="75"/>
                    </a:lnTo>
                    <a:lnTo>
                      <a:pt x="150" y="75"/>
                    </a:lnTo>
                    <a:lnTo>
                      <a:pt x="165" y="75"/>
                    </a:lnTo>
                    <a:lnTo>
                      <a:pt x="180" y="90"/>
                    </a:lnTo>
                    <a:lnTo>
                      <a:pt x="195" y="90"/>
                    </a:lnTo>
                    <a:lnTo>
                      <a:pt x="210" y="75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25" y="2485050"/>
              <a:ext cx="239100" cy="32394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225" y="2494575"/>
              <a:ext cx="239752" cy="32482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7775" y="2504100"/>
              <a:ext cx="239100" cy="3239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5051" y="2494577"/>
              <a:ext cx="146944" cy="32482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7976" y="2513626"/>
              <a:ext cx="146944" cy="324824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3276" y="2504100"/>
              <a:ext cx="155562" cy="343875"/>
            </a:xfrm>
            <a:prstGeom prst="rect">
              <a:avLst/>
            </a:prstGeom>
          </p:spPr>
        </p:pic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659" y="5345442"/>
            <a:ext cx="1995863" cy="142143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125" y="5352089"/>
            <a:ext cx="2911163" cy="1421438"/>
          </a:xfrm>
          <a:prstGeom prst="rect">
            <a:avLst/>
          </a:prstGeom>
        </p:spPr>
      </p:pic>
      <p:pic>
        <p:nvPicPr>
          <p:cNvPr id="118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06" y="175100"/>
            <a:ext cx="1008112" cy="1008112"/>
          </a:xfrm>
          <a:prstGeom prst="rect">
            <a:avLst/>
          </a:prstGeom>
        </p:spPr>
      </p:pic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494323"/>
              </p:ext>
            </p:extLst>
          </p:nvPr>
        </p:nvGraphicFramePr>
        <p:xfrm>
          <a:off x="187325" y="2711450"/>
          <a:ext cx="1062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" name="Equation" r:id="rId12" imgW="723600" imgH="330120" progId="Equation.3">
                  <p:embed/>
                </p:oleObj>
              </mc:Choice>
              <mc:Fallback>
                <p:oleObj name="Equation" r:id="rId12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711450"/>
                        <a:ext cx="1062038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2833522" y="19322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/>
          </p:nvPr>
        </p:nvGraphicFramePr>
        <p:xfrm>
          <a:off x="7189696" y="2525049"/>
          <a:ext cx="815194" cy="61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6" name="Equation" r:id="rId14" imgW="558720" imgH="431640" progId="Equation.3">
                  <p:embed/>
                </p:oleObj>
              </mc:Choice>
              <mc:Fallback>
                <p:oleObj name="Equation" r:id="rId14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696" y="2525049"/>
                        <a:ext cx="815194" cy="61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95535" y="3945701"/>
            <a:ext cx="13025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75764"/>
              </p:ext>
            </p:extLst>
          </p:nvPr>
        </p:nvGraphicFramePr>
        <p:xfrm>
          <a:off x="179388" y="1735138"/>
          <a:ext cx="54133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7" name="Equation" r:id="rId16" imgW="3543120" imgH="495000" progId="Equation.3">
                  <p:embed/>
                </p:oleObj>
              </mc:Choice>
              <mc:Fallback>
                <p:oleObj name="Equation" r:id="rId16" imgW="354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35138"/>
                        <a:ext cx="5413375" cy="760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2342" y="4821140"/>
            <a:ext cx="30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0,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→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974451" y="5421909"/>
          <a:ext cx="440196" cy="2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8" name="Equation" r:id="rId18" imgW="291973" imgH="203112" progId="Equation.3">
                  <p:embed/>
                </p:oleObj>
              </mc:Choice>
              <mc:Fallback>
                <p:oleObj name="Equation" r:id="rId18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51" y="5421909"/>
                        <a:ext cx="440196" cy="298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148661" y="4606530"/>
            <a:ext cx="35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impulzus szélesség és a sávszélesség fordítottan arányosak</a:t>
            </a:r>
            <a:endParaRPr lang="en-US" dirty="0"/>
          </a:p>
        </p:txBody>
      </p:sp>
      <p:sp>
        <p:nvSpPr>
          <p:cNvPr id="119" name="Rectangle 45"/>
          <p:cNvSpPr>
            <a:spLocks noChangeArrowheads="1"/>
          </p:cNvSpPr>
          <p:nvPr/>
        </p:nvSpPr>
        <p:spPr bwMode="auto">
          <a:xfrm>
            <a:off x="7605749" y="4677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44103"/>
              </p:ext>
            </p:extLst>
          </p:nvPr>
        </p:nvGraphicFramePr>
        <p:xfrm>
          <a:off x="7597775" y="4670425"/>
          <a:ext cx="833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9" name="Equation" r:id="rId20" imgW="444240" imgH="330120" progId="Equation.3">
                  <p:embed/>
                </p:oleObj>
              </mc:Choice>
              <mc:Fallback>
                <p:oleObj name="Equation" r:id="rId20" imgW="4442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670425"/>
                        <a:ext cx="833438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2"/>
          <a:stretch>
            <a:fillRect/>
          </a:stretch>
        </p:blipFill>
        <p:spPr>
          <a:xfrm>
            <a:off x="1209464" y="2533931"/>
            <a:ext cx="2472440" cy="1933793"/>
          </a:xfrm>
          <a:prstGeom prst="rect">
            <a:avLst/>
          </a:prstGeom>
        </p:spPr>
      </p:pic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64979"/>
              </p:ext>
            </p:extLst>
          </p:nvPr>
        </p:nvGraphicFramePr>
        <p:xfrm>
          <a:off x="1547813" y="4789488"/>
          <a:ext cx="102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0" name="Equation" r:id="rId23" imgW="723600" imgH="330120" progId="Equation.3">
                  <p:embed/>
                </p:oleObj>
              </mc:Choice>
              <mc:Fallback>
                <p:oleObj name="Equation" r:id="rId23" imgW="723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89488"/>
                        <a:ext cx="1020762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jellemző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509621" y="1766131"/>
            <a:ext cx="4464496" cy="1081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36" y="1852551"/>
            <a:ext cx="16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Időtartomány: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0936" y="2388459"/>
            <a:ext cx="240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frekvencia-tartomány: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39270" y="1852551"/>
            <a:ext cx="150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súlyfüggvény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561" y="2403132"/>
            <a:ext cx="2204730" cy="60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hu-HU" sz="2000" dirty="0"/>
              <a:t>f</a:t>
            </a:r>
            <a:r>
              <a:rPr lang="hu-HU" sz="2000" dirty="0" smtClean="0"/>
              <a:t>rekvencia transzfer függvény</a:t>
            </a:r>
            <a:endParaRPr lang="en-US" sz="20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5426"/>
              </p:ext>
            </p:extLst>
          </p:nvPr>
        </p:nvGraphicFramePr>
        <p:xfrm>
          <a:off x="2060575" y="3073400"/>
          <a:ext cx="20907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0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073400"/>
                        <a:ext cx="2090738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57984"/>
              </p:ext>
            </p:extLst>
          </p:nvPr>
        </p:nvGraphicFramePr>
        <p:xfrm>
          <a:off x="4603750" y="3105150"/>
          <a:ext cx="2336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1" name="Equation" r:id="rId6" imgW="1511280" imgH="482400" progId="Equation.3">
                  <p:embed/>
                </p:oleObj>
              </mc:Choice>
              <mc:Fallback>
                <p:oleObj name="Equation" r:id="rId6" imgW="151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105150"/>
                        <a:ext cx="2336800" cy="75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46839"/>
              </p:ext>
            </p:extLst>
          </p:nvPr>
        </p:nvGraphicFramePr>
        <p:xfrm>
          <a:off x="2060575" y="5937250"/>
          <a:ext cx="1928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2" name="Equation" r:id="rId8" imgW="1307880" imgH="482400" progId="Equation.3">
                  <p:embed/>
                </p:oleObj>
              </mc:Choice>
              <mc:Fallback>
                <p:oleObj name="Equation" r:id="rId8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937250"/>
                        <a:ext cx="1928813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86929"/>
              </p:ext>
            </p:extLst>
          </p:nvPr>
        </p:nvGraphicFramePr>
        <p:xfrm>
          <a:off x="4578350" y="5892800"/>
          <a:ext cx="23209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3" name="Equation" r:id="rId10" imgW="1473120" imgH="482400" progId="Equation.3">
                  <p:embed/>
                </p:oleObj>
              </mc:Choice>
              <mc:Fallback>
                <p:oleObj name="Equation" r:id="rId10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5892800"/>
                        <a:ext cx="2320925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2589" y="4357590"/>
            <a:ext cx="6291838" cy="11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Átviteli függvények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91500" cy="52578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Frekvencia transzfer függvény: 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 smtClean="0"/>
              <a:t>Amplitúdó karakterisztika:</a:t>
            </a:r>
          </a:p>
          <a:p>
            <a:pPr lvl="1">
              <a:spcBef>
                <a:spcPts val="1200"/>
              </a:spcBef>
            </a:pPr>
            <a:r>
              <a:rPr lang="hu-HU" dirty="0"/>
              <a:t>e</a:t>
            </a:r>
            <a:r>
              <a:rPr lang="hu-HU" dirty="0" smtClean="0"/>
              <a:t>rősítés karakterisztika</a:t>
            </a:r>
          </a:p>
          <a:p>
            <a:pPr lvl="1">
              <a:spcBef>
                <a:spcPts val="2400"/>
              </a:spcBef>
            </a:pPr>
            <a:r>
              <a:rPr lang="hu-HU" dirty="0"/>
              <a:t>c</a:t>
            </a:r>
            <a:r>
              <a:rPr lang="hu-HU" dirty="0" smtClean="0"/>
              <a:t>sillapítás karakterisztika </a:t>
            </a:r>
            <a:endParaRPr lang="hu-HU" dirty="0"/>
          </a:p>
          <a:p>
            <a:pPr>
              <a:spcBef>
                <a:spcPts val="3000"/>
              </a:spcBef>
            </a:pPr>
            <a:r>
              <a:rPr lang="hu-HU" dirty="0" smtClean="0"/>
              <a:t>Fázis karakterisztika:</a:t>
            </a:r>
          </a:p>
          <a:p>
            <a:pPr lvl="1">
              <a:spcBef>
                <a:spcPts val="1800"/>
              </a:spcBef>
            </a:pPr>
            <a:r>
              <a:rPr lang="hu-HU" dirty="0" smtClean="0"/>
              <a:t>fázisfutási idő</a:t>
            </a:r>
          </a:p>
          <a:p>
            <a:pPr lvl="1">
              <a:spcBef>
                <a:spcPts val="3000"/>
              </a:spcBef>
            </a:pPr>
            <a:r>
              <a:rPr lang="hu-HU" dirty="0"/>
              <a:t>c</a:t>
            </a:r>
            <a:r>
              <a:rPr lang="hu-HU" dirty="0" smtClean="0"/>
              <a:t>soportfutási idő</a:t>
            </a:r>
          </a:p>
          <a:p>
            <a:pPr>
              <a:spcBef>
                <a:spcPts val="3000"/>
              </a:spcBef>
            </a:pPr>
            <a:r>
              <a:rPr lang="hu-HU" dirty="0" smtClean="0"/>
              <a:t>Torzítás mentes átvitel: 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845175" y="1676400"/>
          <a:ext cx="20701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0" name="Equation" r:id="rId4" imgW="1180800" imgH="228600" progId="Equation.3">
                  <p:embed/>
                </p:oleObj>
              </mc:Choice>
              <mc:Fallback>
                <p:oleObj name="Equation" r:id="rId4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676400"/>
                        <a:ext cx="2070100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150938" y="2268641"/>
          <a:ext cx="16398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1" name="Equation" r:id="rId6" imgW="901440" imgH="253800" progId="Equation.3">
                  <p:embed/>
                </p:oleObj>
              </mc:Choice>
              <mc:Fallback>
                <p:oleObj name="Equation" r:id="rId6" imgW="901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938" y="2268641"/>
                        <a:ext cx="1639888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069976" y="2775841"/>
          <a:ext cx="3441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2" name="Equation" r:id="rId8" imgW="2133360" imgH="279360" progId="Equation.3">
                  <p:embed/>
                </p:oleObj>
              </mc:Choice>
              <mc:Fallback>
                <p:oleObj name="Equation" r:id="rId8" imgW="2133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976" y="2775841"/>
                        <a:ext cx="3441700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120789" y="3342927"/>
          <a:ext cx="31432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3" name="Equation" r:id="rId10" imgW="1930320" imgH="419040" progId="Equation.3">
                  <p:embed/>
                </p:oleObj>
              </mc:Choice>
              <mc:Fallback>
                <p:oleObj name="Equation" r:id="rId10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89" y="3342927"/>
                        <a:ext cx="3143250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4562475" y="4143375"/>
          <a:ext cx="3952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4" name="Equation" r:id="rId12" imgW="2489040" imgH="431640" progId="Equation.3">
                  <p:embed/>
                </p:oleObj>
              </mc:Choice>
              <mc:Fallback>
                <p:oleObj name="Equation" r:id="rId12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143375"/>
                        <a:ext cx="3952875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970874" y="4744068"/>
          <a:ext cx="1445170" cy="63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5" name="Equation" r:id="rId14" imgW="888614" imgH="393529" progId="Equation.3">
                  <p:embed/>
                </p:oleObj>
              </mc:Choice>
              <mc:Fallback>
                <p:oleObj name="Equation" r:id="rId14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74" y="4744068"/>
                        <a:ext cx="1445170" cy="637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939999" y="5439917"/>
          <a:ext cx="1668643" cy="66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6" name="Equation" r:id="rId16" imgW="977476" imgH="393529" progId="Equation.3">
                  <p:embed/>
                </p:oleObj>
              </mc:Choice>
              <mc:Fallback>
                <p:oleObj name="Equation" r:id="rId16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999" y="5439917"/>
                        <a:ext cx="1668643" cy="664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912307" y="6385122"/>
          <a:ext cx="2900404" cy="33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7" name="Equation" r:id="rId18" imgW="1726451" imgH="203112" progId="Equation.3">
                  <p:embed/>
                </p:oleObj>
              </mc:Choice>
              <mc:Fallback>
                <p:oleObj name="Equation" r:id="rId18" imgW="17264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307" y="6385122"/>
                        <a:ext cx="2900404" cy="336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1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Fourier transzformáció célja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Áttranszformálni a függvényt IDŐ tartományból FREKVENCIA tartományba;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Frekvencia tartományban sokszor egyszerűbb eszközökkel oldható meg egy mérnöki számítás, illetve könnyebben értelmezhető az adott feladat.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/>
          <a:lstStyle/>
          <a:p>
            <a:r>
              <a:rPr lang="hu-HU" dirty="0" smtClean="0"/>
              <a:t>Fourier-transzformált tulajdonságai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51411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r>
              <a:rPr lang="hu-HU" sz="2600" dirty="0" smtClean="0"/>
              <a:t>Derivált: </a:t>
            </a:r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smtClean="0"/>
              <a:t>Integrál:</a:t>
            </a:r>
          </a:p>
          <a:p>
            <a:pPr>
              <a:spcBef>
                <a:spcPts val="0"/>
              </a:spcBef>
            </a:pPr>
            <a:endParaRPr lang="hu-HU" sz="2600" dirty="0" smtClean="0"/>
          </a:p>
          <a:p>
            <a:pPr>
              <a:spcBef>
                <a:spcPts val="0"/>
              </a:spcBef>
            </a:pPr>
            <a:r>
              <a:rPr lang="hu-HU" sz="2600" dirty="0" smtClean="0"/>
              <a:t>Eltolás</a:t>
            </a:r>
            <a:r>
              <a:rPr lang="hu-HU" sz="2600" dirty="0"/>
              <a:t>:</a:t>
            </a:r>
            <a:endParaRPr lang="en-US" sz="2600" dirty="0"/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err="1" smtClean="0"/>
              <a:t>Konvolució</a:t>
            </a:r>
            <a:r>
              <a:rPr lang="hu-HU" sz="2600" dirty="0" smtClean="0"/>
              <a:t>:</a:t>
            </a:r>
          </a:p>
          <a:p>
            <a:pPr>
              <a:spcBef>
                <a:spcPts val="0"/>
              </a:spcBef>
            </a:pPr>
            <a:endParaRPr lang="hu-HU" sz="2600" dirty="0"/>
          </a:p>
          <a:p>
            <a:pPr>
              <a:spcBef>
                <a:spcPts val="0"/>
              </a:spcBef>
            </a:pPr>
            <a:r>
              <a:rPr lang="hu-HU" sz="2600" dirty="0" smtClean="0"/>
              <a:t>Inverz </a:t>
            </a:r>
            <a:r>
              <a:rPr lang="hu-HU" sz="2600" dirty="0" err="1" smtClean="0"/>
              <a:t>konvolució</a:t>
            </a:r>
            <a:r>
              <a:rPr lang="hu-HU" sz="2600" dirty="0" smtClean="0"/>
              <a:t>: </a:t>
            </a:r>
          </a:p>
          <a:p>
            <a:pPr>
              <a:spcBef>
                <a:spcPts val="0"/>
              </a:spcBef>
            </a:pPr>
            <a:endParaRPr lang="hu-HU" sz="2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39668"/>
              </p:ext>
            </p:extLst>
          </p:nvPr>
        </p:nvGraphicFramePr>
        <p:xfrm>
          <a:off x="1293813" y="1716088"/>
          <a:ext cx="2405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0"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716088"/>
                        <a:ext cx="2405062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62731"/>
              </p:ext>
            </p:extLst>
          </p:nvPr>
        </p:nvGraphicFramePr>
        <p:xfrm>
          <a:off x="4222750" y="1728788"/>
          <a:ext cx="313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1" name="Equation" r:id="rId5" imgW="1879560" imgH="482400" progId="Equation.3">
                  <p:embed/>
                </p:oleObj>
              </mc:Choice>
              <mc:Fallback>
                <p:oleObj name="Equation" r:id="rId5" imgW="1879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1728788"/>
                        <a:ext cx="3136900" cy="81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33575" y="2717800"/>
          <a:ext cx="22780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Equation" r:id="rId7" imgW="1459866" imgH="380835" progId="Equation.3">
                  <p:embed/>
                </p:oleObj>
              </mc:Choice>
              <mc:Fallback>
                <p:oleObj name="Equation" r:id="rId7" imgW="1459866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717800"/>
                        <a:ext cx="227806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447345"/>
              </p:ext>
            </p:extLst>
          </p:nvPr>
        </p:nvGraphicFramePr>
        <p:xfrm>
          <a:off x="1941513" y="3619500"/>
          <a:ext cx="21510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3" name="Equation" r:id="rId9" imgW="1447560" imgH="368280" progId="Equation.3">
                  <p:embed/>
                </p:oleObj>
              </mc:Choice>
              <mc:Fallback>
                <p:oleObj name="Equation" r:id="rId9" imgW="14475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619500"/>
                        <a:ext cx="2151062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68963"/>
              </p:ext>
            </p:extLst>
          </p:nvPr>
        </p:nvGraphicFramePr>
        <p:xfrm>
          <a:off x="2123728" y="5294975"/>
          <a:ext cx="3057619" cy="31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4" name="Equation" r:id="rId11" imgW="1916868" imgH="203112" progId="Equation.3">
                  <p:embed/>
                </p:oleObj>
              </mc:Choice>
              <mc:Fallback>
                <p:oleObj name="Equation" r:id="rId11" imgW="191686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294975"/>
                        <a:ext cx="3057619" cy="319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48160"/>
              </p:ext>
            </p:extLst>
          </p:nvPr>
        </p:nvGraphicFramePr>
        <p:xfrm>
          <a:off x="3017790" y="5964257"/>
          <a:ext cx="3341247" cy="56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Equation" r:id="rId13" imgW="2133600" imgH="355600" progId="Equation.3">
                  <p:embed/>
                </p:oleObj>
              </mc:Choice>
              <mc:Fallback>
                <p:oleObj name="Equation" r:id="rId13" imgW="2133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90" y="5964257"/>
                        <a:ext cx="3341247" cy="566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87324"/>
              </p:ext>
            </p:extLst>
          </p:nvPr>
        </p:nvGraphicFramePr>
        <p:xfrm>
          <a:off x="1892780" y="4474031"/>
          <a:ext cx="2680832" cy="38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Equation" r:id="rId15" imgW="1600200" imgH="228600" progId="Equation.3">
                  <p:embed/>
                </p:oleObj>
              </mc:Choice>
              <mc:Fallback>
                <p:oleObj name="Equation" r:id="rId1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780" y="4474031"/>
                        <a:ext cx="2680832" cy="382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12807"/>
              </p:ext>
            </p:extLst>
          </p:nvPr>
        </p:nvGraphicFramePr>
        <p:xfrm>
          <a:off x="5292080" y="4468387"/>
          <a:ext cx="3557547" cy="4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Equation" r:id="rId17" imgW="2133600" imgH="254000" progId="Equation.3">
                  <p:embed/>
                </p:oleObj>
              </mc:Choice>
              <mc:Fallback>
                <p:oleObj name="Equation" r:id="rId17" imgW="2133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468387"/>
                        <a:ext cx="3557547" cy="428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Kép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425557"/>
              </p:ext>
            </p:extLst>
          </p:nvPr>
        </p:nvGraphicFramePr>
        <p:xfrm>
          <a:off x="5913310" y="5072113"/>
          <a:ext cx="28527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8" name="Equation" r:id="rId20" imgW="1777680" imgH="482400" progId="Equation.3">
                  <p:embed/>
                </p:oleObj>
              </mc:Choice>
              <mc:Fallback>
                <p:oleObj name="Equation" r:id="rId20" imgW="17776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310" y="5072113"/>
                        <a:ext cx="2852738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95677"/>
            <a:ext cx="8153400" cy="990600"/>
          </a:xfrm>
        </p:spPr>
        <p:txBody>
          <a:bodyPr/>
          <a:lstStyle/>
          <a:p>
            <a:r>
              <a:rPr lang="hu-HU" dirty="0" smtClean="0"/>
              <a:t>Periodikus jel spektruma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r>
              <a:rPr lang="hu-HU" dirty="0" smtClean="0"/>
              <a:t>Eltolt </a:t>
            </a:r>
            <a:r>
              <a:rPr lang="hu-HU" dirty="0" smtClean="0">
                <a:cs typeface="Times New Roman" panose="02020603050405020304" pitchFamily="18" charset="0"/>
              </a:rPr>
              <a:t>Dirac-impulzus inverz Fourier-transzformáltja:</a:t>
            </a:r>
          </a:p>
          <a:p>
            <a:endParaRPr lang="hu-H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>
              <a:cs typeface="Times New Roman" panose="02020603050405020304" pitchFamily="18" charset="0"/>
            </a:endParaRPr>
          </a:p>
          <a:p>
            <a:r>
              <a:rPr lang="hu-HU" dirty="0" smtClean="0">
                <a:cs typeface="Times New Roman" panose="02020603050405020304" pitchFamily="18" charset="0"/>
              </a:rPr>
              <a:t>Periodikus jel spektruma:</a:t>
            </a:r>
          </a:p>
          <a:p>
            <a:endParaRPr lang="hu-HU" dirty="0">
              <a:cs typeface="Times New Roman" panose="02020603050405020304" pitchFamily="18" charset="0"/>
            </a:endParaRPr>
          </a:p>
          <a:p>
            <a:endParaRPr lang="hu-HU" dirty="0" smtClean="0">
              <a:cs typeface="Times New Roman" panose="02020603050405020304" pitchFamily="18" charset="0"/>
            </a:endParaRPr>
          </a:p>
          <a:p>
            <a:endParaRPr lang="hu-HU" dirty="0">
              <a:cs typeface="Times New Roman" panose="02020603050405020304" pitchFamily="18" charset="0"/>
            </a:endParaRPr>
          </a:p>
          <a:p>
            <a:endParaRPr lang="hu-HU" dirty="0" smtClean="0">
              <a:cs typeface="Times New Roman" panose="02020603050405020304" pitchFamily="18" charset="0"/>
            </a:endParaRPr>
          </a:p>
          <a:p>
            <a:endParaRPr lang="hu-H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47867"/>
              </p:ext>
            </p:extLst>
          </p:nvPr>
        </p:nvGraphicFramePr>
        <p:xfrm>
          <a:off x="2547938" y="2144713"/>
          <a:ext cx="42370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Equation" r:id="rId3" imgW="2705040" imgH="419040" progId="Equation.3">
                  <p:embed/>
                </p:oleObj>
              </mc:Choice>
              <mc:Fallback>
                <p:oleObj name="Equation" r:id="rId3" imgW="27050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144713"/>
                        <a:ext cx="4237037" cy="66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07" y="2031601"/>
            <a:ext cx="1409097" cy="1291451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18135"/>
              </p:ext>
            </p:extLst>
          </p:nvPr>
        </p:nvGraphicFramePr>
        <p:xfrm>
          <a:off x="2547938" y="2685881"/>
          <a:ext cx="52322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Equation" r:id="rId6" imgW="4114800" imgH="482400" progId="Equation.3">
                  <p:embed/>
                </p:oleObj>
              </mc:Choice>
              <mc:Fallback>
                <p:oleObj name="Equation" r:id="rId6" imgW="41148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685881"/>
                        <a:ext cx="52322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4396932"/>
            <a:ext cx="4032448" cy="2140865"/>
          </a:xfrm>
          <a:prstGeom prst="rect">
            <a:avLst/>
          </a:prstGeom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59683"/>
              </p:ext>
            </p:extLst>
          </p:nvPr>
        </p:nvGraphicFramePr>
        <p:xfrm>
          <a:off x="298450" y="3736975"/>
          <a:ext cx="18113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Equation" r:id="rId9" imgW="1168200" imgH="431640" progId="Equation.3">
                  <p:embed/>
                </p:oleObj>
              </mc:Choice>
              <mc:Fallback>
                <p:oleObj name="Equation" r:id="rId9" imgW="11682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3736975"/>
                        <a:ext cx="1811338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46248"/>
              </p:ext>
            </p:extLst>
          </p:nvPr>
        </p:nvGraphicFramePr>
        <p:xfrm>
          <a:off x="4788024" y="5304135"/>
          <a:ext cx="2322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11" imgW="1498320" imgH="431640" progId="Equation.3">
                  <p:embed/>
                </p:oleObj>
              </mc:Choice>
              <mc:Fallback>
                <p:oleObj name="Equation" r:id="rId11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304135"/>
                        <a:ext cx="2322513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67112" y="6086066"/>
            <a:ext cx="41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Periodikus jel spektruma fésűs</a:t>
            </a:r>
            <a:endParaRPr lang="en-US" sz="2400" b="1" dirty="0"/>
          </a:p>
        </p:txBody>
      </p:sp>
      <p:pic>
        <p:nvPicPr>
          <p:cNvPr id="16" name="Kép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4838" y="3697264"/>
            <a:ext cx="4929242" cy="15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Energia és teljesítmény spektrum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64488" cy="5257800"/>
          </a:xfrm>
        </p:spPr>
        <p:txBody>
          <a:bodyPr/>
          <a:lstStyle/>
          <a:p>
            <a:r>
              <a:rPr lang="hu-HU" dirty="0" smtClean="0"/>
              <a:t>Energia spektrum:</a:t>
            </a:r>
          </a:p>
          <a:p>
            <a:pPr marL="0" indent="0">
              <a:buNone/>
            </a:pPr>
            <a:r>
              <a:rPr lang="hu-HU" sz="2400" dirty="0" smtClean="0"/>
              <a:t>    Az abszolút integrálható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400" dirty="0" smtClean="0"/>
              <a:t> jel teljes energiája (</a:t>
            </a:r>
            <a:r>
              <a:rPr lang="hu-HU" sz="2400" dirty="0" err="1" smtClean="0"/>
              <a:t>Parseval-tétel</a:t>
            </a:r>
            <a:r>
              <a:rPr lang="hu-HU" sz="2400" dirty="0" smtClean="0"/>
              <a:t>):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Spektrális sűrűség (véletlen jelekre)</a:t>
            </a:r>
            <a:endParaRPr lang="hu-HU" dirty="0"/>
          </a:p>
          <a:p>
            <a:pPr marL="0" indent="0">
              <a:buNone/>
            </a:pPr>
            <a:r>
              <a:rPr lang="hu-HU" sz="2400" dirty="0" smtClean="0"/>
              <a:t>    A jelteljesítmény frekvencia szerinti eloszlása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sz="2400" dirty="0"/>
              <a:t> </a:t>
            </a:r>
            <a:r>
              <a:rPr lang="hu-HU" sz="2400" dirty="0" smtClean="0"/>
              <a:t>   A véletlen jel átlagteljesítménye: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6943"/>
              </p:ext>
            </p:extLst>
          </p:nvPr>
        </p:nvGraphicFramePr>
        <p:xfrm>
          <a:off x="5180013" y="1681163"/>
          <a:ext cx="222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681163"/>
                        <a:ext cx="222250" cy="430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46006"/>
              </p:ext>
            </p:extLst>
          </p:nvPr>
        </p:nvGraphicFramePr>
        <p:xfrm>
          <a:off x="184150" y="2708275"/>
          <a:ext cx="86042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2" name="Equation" r:id="rId5" imgW="5079960" imgH="736560" progId="Equation.3">
                  <p:embed/>
                </p:oleObj>
              </mc:Choice>
              <mc:Fallback>
                <p:oleObj name="Equation" r:id="rId5" imgW="50799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2708275"/>
                        <a:ext cx="8604250" cy="1262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079479"/>
              </p:ext>
            </p:extLst>
          </p:nvPr>
        </p:nvGraphicFramePr>
        <p:xfrm>
          <a:off x="452438" y="5099050"/>
          <a:ext cx="57277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3" name="Equation" r:id="rId7" imgW="3251160" imgH="533160" progId="Equation.3">
                  <p:embed/>
                </p:oleObj>
              </mc:Choice>
              <mc:Fallback>
                <p:oleObj name="Equation" r:id="rId7" imgW="32511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099050"/>
                        <a:ext cx="5727700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20695"/>
              </p:ext>
            </p:extLst>
          </p:nvPr>
        </p:nvGraphicFramePr>
        <p:xfrm>
          <a:off x="4532313" y="5999163"/>
          <a:ext cx="14081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4" name="Equation" r:id="rId9" imgW="914400" imgH="482400" progId="Equation.3">
                  <p:embed/>
                </p:oleObj>
              </mc:Choice>
              <mc:Fallback>
                <p:oleObj name="Equation" r:id="rId9" imgW="9144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999163"/>
                        <a:ext cx="1408112" cy="75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Kép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167120"/>
              </p:ext>
            </p:extLst>
          </p:nvPr>
        </p:nvGraphicFramePr>
        <p:xfrm>
          <a:off x="6641020" y="5300662"/>
          <a:ext cx="24272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5" name="Equation" r:id="rId12" imgW="1396800" imgH="279360" progId="Equation.3">
                  <p:embed/>
                </p:oleObj>
              </mc:Choice>
              <mc:Fallback>
                <p:oleObj name="Equation" r:id="rId12" imgW="13968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020" y="5300662"/>
                        <a:ext cx="2427287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23107"/>
              </p:ext>
            </p:extLst>
          </p:nvPr>
        </p:nvGraphicFramePr>
        <p:xfrm>
          <a:off x="3316287" y="1657287"/>
          <a:ext cx="3609993" cy="49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6" name="Equation" r:id="rId14" imgW="2070100" imgH="279400" progId="Equation.3">
                  <p:embed/>
                </p:oleObj>
              </mc:Choice>
              <mc:Fallback>
                <p:oleObj name="Equation" r:id="rId14" imgW="2070100" imgH="279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1657287"/>
                        <a:ext cx="3609993" cy="499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Spektrum ábra példa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0178" name="Picture 2" descr="http://www.wi-spy.ca/img/chanalyzer31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772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important concepts used in communications</a:t>
            </a:r>
            <a:endParaRPr lang="hu-HU" sz="36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63" y="163003"/>
            <a:ext cx="1008112" cy="10081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8356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b="1" dirty="0" smtClean="0"/>
                  <a:t>S</a:t>
                </a:r>
                <a:r>
                  <a:rPr lang="hu-HU" sz="2600" b="1" dirty="0" err="1" smtClean="0"/>
                  <a:t>ávszélesség</a:t>
                </a:r>
                <a:endParaRPr lang="hu-HU" sz="2600" b="1" dirty="0" smtClean="0"/>
              </a:p>
              <a:p>
                <a:pPr marL="0" indent="0">
                  <a:buNone/>
                </a:pPr>
                <a:r>
                  <a:rPr lang="hu-HU" sz="2400" dirty="0"/>
                  <a:t>A sávszélesség az a </a:t>
                </a:r>
                <a:r>
                  <a:rPr lang="hu-HU" sz="2400" dirty="0" smtClean="0"/>
                  <a:t>frekvencia</a:t>
                </a:r>
                <a:r>
                  <a:rPr lang="en-US" sz="2400" dirty="0" smtClean="0"/>
                  <a:t>-</a:t>
                </a:r>
                <a:r>
                  <a:rPr lang="hu-HU" sz="2400" dirty="0" smtClean="0"/>
                  <a:t>tartomány</a:t>
                </a:r>
                <a:r>
                  <a:rPr lang="hu-HU" sz="2400" dirty="0"/>
                  <a:t>, amelyben az áramkör használható, vagy az adott jel még jelentősebb torzulás nélkül átvihető. A sávszélességet </a:t>
                </a:r>
                <a:r>
                  <a:rPr lang="hu-HU" sz="2400" dirty="0" smtClean="0"/>
                  <a:t>az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/>
                  <a:t>különbséggel </a:t>
                </a:r>
                <a:r>
                  <a:rPr lang="hu-HU" sz="2400" dirty="0"/>
                  <a:t>definiáljuk, ahol f</a:t>
                </a:r>
                <a:r>
                  <a:rPr lang="hu-HU" sz="2400" baseline="-25000" dirty="0"/>
                  <a:t>1</a:t>
                </a:r>
                <a:r>
                  <a:rPr lang="hu-HU" sz="2400" dirty="0"/>
                  <a:t> az alsó és f</a:t>
                </a:r>
                <a:r>
                  <a:rPr lang="hu-HU" sz="2400" baseline="-25000" dirty="0"/>
                  <a:t>2</a:t>
                </a:r>
                <a:r>
                  <a:rPr lang="hu-HU" sz="2400" dirty="0"/>
                  <a:t> az ún. felső határfrekvencia. Ezekben a pontokban a jel teljesítménye a maximális érték felére (amplitúdója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hu-HU" sz="2400" dirty="0" err="1"/>
                  <a:t>-ed</a:t>
                </a:r>
                <a:r>
                  <a:rPr lang="hu-HU" sz="2400" dirty="0"/>
                  <a:t> részére ) esik vissza.</a:t>
                </a:r>
              </a:p>
              <a:p>
                <a:r>
                  <a:rPr lang="hu-HU" sz="2600" b="1" dirty="0" smtClean="0"/>
                  <a:t>Alapsávi jel</a:t>
                </a:r>
                <a:endParaRPr lang="hu-HU" sz="2600" b="1" dirty="0"/>
              </a:p>
              <a:p>
                <a:pPr marL="0" indent="0">
                  <a:buNone/>
                </a:pPr>
                <a:r>
                  <a:rPr lang="en-US" sz="2400" dirty="0" smtClean="0"/>
                  <a:t>Ha   </a:t>
                </a:r>
                <a:r>
                  <a:rPr lang="hu-H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hu-H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u-HU" sz="2400" b="1" dirty="0"/>
              </a:p>
              <a:p>
                <a:pPr marL="0" indent="0">
                  <a:buNone/>
                </a:pPr>
                <a:endParaRPr lang="hu-HU" sz="2400" dirty="0"/>
              </a:p>
            </p:txBody>
          </p:sp>
        </mc:Choice>
        <mc:Fallback xmlns="">
          <p:sp>
            <p:nvSpPr>
              <p:cNvPr id="8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748" y="1788840"/>
                <a:ext cx="4845283" cy="5069160"/>
              </a:xfrm>
              <a:blipFill rotWithShape="0">
                <a:blip r:embed="rId3"/>
                <a:stretch>
                  <a:fillRect l="-1887" t="-1803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6158879" y="5101669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538" name="Picture 2" descr="Image result for bandwid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28" y="2060848"/>
            <a:ext cx="432834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Beszéd </a:t>
            </a:r>
            <a:r>
              <a:rPr lang="hu-HU" dirty="0"/>
              <a:t>spektrumsűrűsége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03850"/>
              </p:ext>
            </p:extLst>
          </p:nvPr>
        </p:nvGraphicFramePr>
        <p:xfrm>
          <a:off x="1320376" y="1925638"/>
          <a:ext cx="59753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Visio" r:id="rId4" imgW="4636618" imgH="2866339" progId="Visio.Drawing.11">
                  <p:embed/>
                </p:oleObj>
              </mc:Choice>
              <mc:Fallback>
                <p:oleObj name="Visio" r:id="rId4" imgW="4636618" imgH="28663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76" y="1925638"/>
                        <a:ext cx="597535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326" y="57134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sz="2400" dirty="0"/>
              <a:t>A zenei hangátvitel frekvencia igénye jóval nagyobb.</a:t>
            </a:r>
          </a:p>
        </p:txBody>
      </p:sp>
    </p:spTree>
    <p:extLst>
      <p:ext uri="{BB962C8B-B14F-4D97-AF65-F5344CB8AC3E}">
        <p14:creationId xmlns:p14="http://schemas.microsoft.com/office/powerpoint/2010/main" val="4019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199"/>
            <a:ext cx="8442520" cy="497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olyan jelet, ami nem része az információnak, a kommunikációs összeköttetésben </a:t>
            </a:r>
            <a:r>
              <a:rPr lang="hu-HU" b="1" dirty="0"/>
              <a:t>zajnak</a:t>
            </a:r>
            <a:r>
              <a:rPr lang="hu-HU" dirty="0"/>
              <a:t> tekintünk.</a:t>
            </a:r>
            <a:endParaRPr lang="hu-HU" b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J</a:t>
            </a:r>
            <a:r>
              <a:rPr lang="pl-PL" b="1" dirty="0" smtClean="0"/>
              <a:t>el-zaj viszony (Signal to Noise Ratio, SNR)</a:t>
            </a:r>
            <a:br>
              <a:rPr lang="pl-PL" b="1" dirty="0" smtClean="0"/>
            </a:br>
            <a:r>
              <a:rPr lang="hu-HU" dirty="0" smtClean="0"/>
              <a:t>A jel/zaj viszony a jel és a zaj átlagos teljesítményeinek hányadosa: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40141"/>
              </p:ext>
            </p:extLst>
          </p:nvPr>
        </p:nvGraphicFramePr>
        <p:xfrm>
          <a:off x="1528742" y="4511098"/>
          <a:ext cx="1315066" cy="82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Equation" r:id="rId4" imgW="736600" imgH="482600" progId="Equation.3">
                  <p:embed/>
                </p:oleObj>
              </mc:Choice>
              <mc:Fallback>
                <p:oleObj name="Equation" r:id="rId4" imgW="7366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42" y="4511098"/>
                        <a:ext cx="1315066" cy="821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82250"/>
              </p:ext>
            </p:extLst>
          </p:nvPr>
        </p:nvGraphicFramePr>
        <p:xfrm>
          <a:off x="4211960" y="4509119"/>
          <a:ext cx="2808312" cy="82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8" name="Equation" r:id="rId6" imgW="1562100" imgH="482600" progId="Equation.3">
                  <p:embed/>
                </p:oleObj>
              </mc:Choice>
              <mc:Fallback>
                <p:oleObj name="Equation" r:id="rId6" imgW="1562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09119"/>
                        <a:ext cx="2808312" cy="82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153400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4464496" cy="4495800"/>
          </a:xfrm>
        </p:spPr>
        <p:txBody>
          <a:bodyPr/>
          <a:lstStyle/>
          <a:p>
            <a:r>
              <a:rPr lang="en-US" dirty="0" smtClean="0"/>
              <a:t>A decibel </a:t>
            </a:r>
            <a:r>
              <a:rPr lang="hu-HU" dirty="0" smtClean="0"/>
              <a:t>skála</a:t>
            </a:r>
          </a:p>
          <a:p>
            <a:pPr marL="0" indent="0">
              <a:buNone/>
            </a:pPr>
            <a:r>
              <a:rPr lang="hu-HU" sz="2400" dirty="0" smtClean="0"/>
              <a:t>Mindig két teljesítmény hányadosát fejezi ki logaritmikus egységekben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Logaritmikus azonosságok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/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b="0" i="0" dirty="0" smtClean="0">
                              <a:latin typeface="+mn-lt"/>
                            </a:rPr>
                            <a:t>=</a:t>
                          </a:r>
                          <a:r>
                            <a:rPr lang="en-US" b="1" i="0" baseline="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3.16</a:t>
                          </a:r>
                          <a:endParaRPr lang="en-US" b="1" i="0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2256"/>
                  </p:ext>
                </p:extLst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89" t="-579688" r="-995" b="-5937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15616" y="2996952"/>
          <a:ext cx="1831817" cy="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4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96952"/>
                        <a:ext cx="1831817" cy="74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971599" y="4437112"/>
          <a:ext cx="2662368" cy="35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5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2662368" cy="356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71600" y="4960150"/>
          <a:ext cx="2455860" cy="36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6" name="Equation" r:id="rId9" imgW="1447172" imgH="215806" progId="Equation.3">
                  <p:embed/>
                </p:oleObj>
              </mc:Choice>
              <mc:Fallback>
                <p:oleObj name="Equation" r:id="rId9" imgW="144717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0150"/>
                        <a:ext cx="2455860" cy="364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5738" y="5424488"/>
          <a:ext cx="1860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7" name="Equation" r:id="rId11" imgW="1041120" imgH="228600" progId="Equation.3">
                  <p:embed/>
                </p:oleObj>
              </mc:Choice>
              <mc:Fallback>
                <p:oleObj name="Equation" r:id="rId11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424488"/>
                        <a:ext cx="18605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953432" y="5924818"/>
          <a:ext cx="1818368" cy="67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8" name="Equation" r:id="rId13" imgW="1028254" imgH="393529" progId="Equation.3">
                  <p:embed/>
                </p:oleObj>
              </mc:Choice>
              <mc:Fallback>
                <p:oleObj name="Equation" r:id="rId1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32" y="5924818"/>
                        <a:ext cx="1818368" cy="677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53529" y="5455016"/>
          <a:ext cx="1947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9" name="Equation" r:id="rId15" imgW="1091880" imgH="215640" progId="Equation.3">
                  <p:embed/>
                </p:oleObj>
              </mc:Choice>
              <mc:Fallback>
                <p:oleObj name="Equation" r:id="rId15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29" y="5455016"/>
                        <a:ext cx="19478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4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7249200"/>
              </p:ext>
            </p:extLst>
          </p:nvPr>
        </p:nvGraphicFramePr>
        <p:xfrm>
          <a:off x="221824" y="2202567"/>
          <a:ext cx="879116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1547743"/>
                <a:gridCol w="2268681"/>
                <a:gridCol w="15183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 smtClean="0"/>
                        <a:t>Megnevez</a:t>
                      </a:r>
                      <a:r>
                        <a:rPr lang="hu-HU" dirty="0" smtClean="0"/>
                        <a:t>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Mértékegység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Definíció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</a:t>
                      </a:r>
                      <a:r>
                        <a:rPr lang="hu-HU" baseline="0" dirty="0" smtClean="0"/>
                        <a:t>szint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Teljesítménye</a:t>
                      </a:r>
                      <a:r>
                        <a:rPr lang="hu-HU" baseline="0" dirty="0" smtClean="0"/>
                        <a:t>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Feszültségerősítés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(teljesítmény)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(feszültség)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Hangnyomás</a:t>
                      </a:r>
                      <a:r>
                        <a:rPr lang="hu-HU" baseline="0" dirty="0" smtClean="0"/>
                        <a:t>-szint (SPL)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SPL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Hangintenzitás-szint</a:t>
                      </a:r>
                      <a:r>
                        <a:rPr lang="hu-HU" baseline="0" dirty="0" smtClean="0"/>
                        <a:t> (SIL)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SIL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1pW/m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Effektív</a:t>
                      </a:r>
                      <a:r>
                        <a:rPr lang="hu-HU" baseline="0" dirty="0" smtClean="0"/>
                        <a:t> </a:t>
                      </a: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 smtClean="0"/>
                        <a:t>(</a:t>
                      </a:r>
                      <a:r>
                        <a:rPr lang="en-US" dirty="0" smtClean="0"/>
                        <a:t>600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 terhelésnél azonos </a:t>
                      </a:r>
                      <a:r>
                        <a:rPr lang="en-US" baseline="0" smtClean="0">
                          <a:latin typeface="+mn-lt"/>
                          <a:ea typeface="Cambria Math" panose="02040503050406030204" pitchFamily="18" charset="0"/>
                        </a:rPr>
                        <a:t>mint</a:t>
                      </a:r>
                      <a:r>
                        <a:rPr lang="hu-HU" baseline="0" smtClean="0">
                          <a:latin typeface="+mn-lt"/>
                          <a:ea typeface="Cambria Math" panose="02040503050406030204" pitchFamily="18" charset="0"/>
                        </a:rPr>
                        <a:t>dBm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0.775V</a:t>
                      </a:r>
                      <a:r>
                        <a:rPr lang="en-US" baseline="-25000" dirty="0" smtClean="0"/>
                        <a:t>RMS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628800"/>
            <a:ext cx="828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prstClr val="black"/>
                </a:solidFill>
              </a:rPr>
              <a:t>A távközlésben használt néhány fontosabb logaritmikus mennyiség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Lineáris rendszerek tulajdonságai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495800"/>
          </a:xfrm>
        </p:spPr>
        <p:txBody>
          <a:bodyPr/>
          <a:lstStyle/>
          <a:p>
            <a:r>
              <a:rPr lang="hu-HU" dirty="0" smtClean="0"/>
              <a:t>Linearitás: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Lineáris rendszerek sajátfüggvényei:</a:t>
            </a:r>
            <a:endParaRPr lang="hu-H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65850" y="6364288"/>
          <a:ext cx="263683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4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6364288"/>
                        <a:ext cx="2636838" cy="34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983" y="175578"/>
            <a:ext cx="1008112" cy="100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4942545"/>
            <a:ext cx="6120680" cy="11933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454" y="1677144"/>
            <a:ext cx="5103021" cy="1158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647" y="2966612"/>
            <a:ext cx="7134634" cy="11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Fourier transzformáció fajtái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jel típusa alapján megkülönböztetünk: </a:t>
            </a:r>
          </a:p>
          <a:p>
            <a:r>
              <a:rPr lang="hu-HU" dirty="0" smtClean="0"/>
              <a:t>Folytonos és periodikus: </a:t>
            </a:r>
            <a:r>
              <a:rPr lang="hu-HU" u="sng" dirty="0" smtClean="0"/>
              <a:t>Fourier-sor</a:t>
            </a:r>
          </a:p>
          <a:p>
            <a:r>
              <a:rPr lang="hu-HU" dirty="0" smtClean="0"/>
              <a:t>Folytonos és nem periodikus: </a:t>
            </a:r>
            <a:r>
              <a:rPr lang="hu-HU" u="sng" dirty="0" smtClean="0"/>
              <a:t>Fourier-transzformáció </a:t>
            </a:r>
            <a:r>
              <a:rPr lang="hu-HU" dirty="0" smtClean="0"/>
              <a:t>vagy </a:t>
            </a:r>
            <a:r>
              <a:rPr lang="hu-HU" u="sng" dirty="0" smtClean="0"/>
              <a:t>Fourier-integrál</a:t>
            </a:r>
            <a:endParaRPr lang="hu-HU" dirty="0" smtClean="0"/>
          </a:p>
          <a:p>
            <a:r>
              <a:rPr lang="hu-HU" dirty="0" smtClean="0"/>
              <a:t>Diszkrét és periodikus: </a:t>
            </a:r>
            <a:r>
              <a:rPr lang="hu-HU" u="sng" dirty="0" smtClean="0"/>
              <a:t>Diszkrét jel Fourier sorfejtése</a:t>
            </a:r>
          </a:p>
          <a:p>
            <a:r>
              <a:rPr lang="hu-HU" dirty="0" smtClean="0"/>
              <a:t>Diszkrét és nem periodikus: </a:t>
            </a:r>
            <a:r>
              <a:rPr lang="hu-HU" u="sng" dirty="0"/>
              <a:t>Diszkrét </a:t>
            </a:r>
            <a:r>
              <a:rPr lang="hu-HU" u="sng" dirty="0" err="1" smtClean="0"/>
              <a:t>Fourier-transz-formáció</a:t>
            </a:r>
            <a:r>
              <a:rPr lang="hu-HU" u="sng" dirty="0" smtClean="0"/>
              <a:t> (DFT)</a:t>
            </a:r>
            <a:r>
              <a:rPr lang="hu-HU" dirty="0" smtClean="0"/>
              <a:t> vagy </a:t>
            </a:r>
            <a:r>
              <a:rPr lang="hu-HU" u="sng" dirty="0" err="1" smtClean="0"/>
              <a:t>z-transzformáció</a:t>
            </a:r>
            <a:endParaRPr lang="hu-HU" u="sng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Fourier sorfejtés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772816"/>
            <a:ext cx="8442520" cy="4495800"/>
          </a:xfrm>
        </p:spPr>
        <p:txBody>
          <a:bodyPr>
            <a:normAutofit/>
          </a:bodyPr>
          <a:lstStyle/>
          <a:p>
            <a:r>
              <a:rPr lang="hu-HU" dirty="0" smtClean="0"/>
              <a:t>Periodikus, folytonos jelekre alkalmazhatjuk;</a:t>
            </a:r>
          </a:p>
          <a:p>
            <a:r>
              <a:rPr lang="hu-HU" dirty="0" smtClean="0"/>
              <a:t>Periodikus jelek spektruma harmonikusakat tartalmaz a spektrumkép vonalas;</a:t>
            </a:r>
          </a:p>
          <a:p>
            <a:pPr lvl="0">
              <a:buClr>
                <a:srgbClr val="DD8047"/>
              </a:buClr>
            </a:pPr>
            <a:r>
              <a:rPr lang="hu-HU" dirty="0" smtClean="0"/>
              <a:t>Az </a:t>
            </a:r>
            <a:r>
              <a:rPr lang="hu-HU" dirty="0" err="1" smtClean="0"/>
              <a:t>alapharmonikus</a:t>
            </a:r>
            <a:r>
              <a:rPr lang="hu-HU" dirty="0" smtClean="0"/>
              <a:t> (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 smtClean="0"/>
              <a:t>) a periodikus jel periódus idejének </a:t>
            </a:r>
            <a:r>
              <a:rPr lang="hu-HU" dirty="0" err="1" smtClean="0"/>
              <a:t>reciproka</a:t>
            </a:r>
            <a:r>
              <a:rPr lang="hu-HU" dirty="0" smtClean="0"/>
              <a:t>: 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hu-HU" sz="2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/>
              <a:t>A spektrum csak az </a:t>
            </a:r>
            <a:r>
              <a:rPr lang="hu-HU" dirty="0" err="1" smtClean="0"/>
              <a:t>alapharmonikust</a:t>
            </a:r>
            <a:r>
              <a:rPr lang="hu-HU" dirty="0" smtClean="0"/>
              <a:t> és annak egész számú többszöröseinek megfelelő frekvenciákat (felharmonikusait) tartalmazza: 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hu-H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dirty="0" smtClean="0"/>
              <a:t> …</a:t>
            </a:r>
            <a:endParaRPr lang="hu-HU" baseline="-25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Ortogonalitási</a:t>
            </a:r>
            <a:r>
              <a:rPr lang="hu-HU" dirty="0" smtClean="0"/>
              <a:t> relációk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6239" y="6021287"/>
            <a:ext cx="8586536" cy="526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7507" y="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53893"/>
              </p:ext>
            </p:extLst>
          </p:nvPr>
        </p:nvGraphicFramePr>
        <p:xfrm>
          <a:off x="415925" y="1766888"/>
          <a:ext cx="8162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3" name="Equation" r:id="rId4" imgW="4965480" imgH="482400" progId="Equation.3">
                  <p:embed/>
                </p:oleObj>
              </mc:Choice>
              <mc:Fallback>
                <p:oleObj name="Equation" r:id="rId4" imgW="496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766888"/>
                        <a:ext cx="8162925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068195"/>
              </p:ext>
            </p:extLst>
          </p:nvPr>
        </p:nvGraphicFramePr>
        <p:xfrm>
          <a:off x="416618" y="2802842"/>
          <a:ext cx="8161542" cy="80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4" name="Equation" r:id="rId6" imgW="4914720" imgH="482400" progId="Equation.3">
                  <p:embed/>
                </p:oleObj>
              </mc:Choice>
              <mc:Fallback>
                <p:oleObj name="Equation" r:id="rId6" imgW="4914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8" y="2802842"/>
                        <a:ext cx="8161542" cy="803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431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88903"/>
              </p:ext>
            </p:extLst>
          </p:nvPr>
        </p:nvGraphicFramePr>
        <p:xfrm>
          <a:off x="409355" y="3836830"/>
          <a:ext cx="6754934" cy="8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5" name="Equation" r:id="rId8" imgW="4051080" imgH="482400" progId="Equation.3">
                  <p:embed/>
                </p:oleObj>
              </mc:Choice>
              <mc:Fallback>
                <p:oleObj name="Equation" r:id="rId8" imgW="405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5" y="3836830"/>
                        <a:ext cx="6754934" cy="809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99740"/>
              </p:ext>
            </p:extLst>
          </p:nvPr>
        </p:nvGraphicFramePr>
        <p:xfrm>
          <a:off x="416617" y="5071766"/>
          <a:ext cx="4515423" cy="83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6" name="Equation" r:id="rId10" imgW="2616120" imgH="482400" progId="Equation.3">
                  <p:embed/>
                </p:oleObj>
              </mc:Choice>
              <mc:Fallback>
                <p:oleObj name="Equation" r:id="rId10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17" y="5071766"/>
                        <a:ext cx="4515423" cy="836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911511"/>
              </p:ext>
            </p:extLst>
          </p:nvPr>
        </p:nvGraphicFramePr>
        <p:xfrm>
          <a:off x="6804248" y="5255989"/>
          <a:ext cx="1354754" cy="42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7" name="Equation" r:id="rId12" imgW="711200" imgH="228600" progId="Equation.3">
                  <p:embed/>
                </p:oleObj>
              </mc:Choice>
              <mc:Fallback>
                <p:oleObj name="Equation" r:id="rId12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255989"/>
                        <a:ext cx="1354754" cy="42781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9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sorfejté</a:t>
            </a:r>
            <a:r>
              <a:rPr lang="en-US" dirty="0" smtClean="0"/>
              <a:t>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None/>
            </a:pP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 folytonos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é</a:t>
            </a:r>
            <a:r>
              <a:rPr lang="en-US" sz="2600" dirty="0" smtClean="0">
                <a:solidFill>
                  <a:prstClr val="black"/>
                </a:solidFill>
              </a:rPr>
              <a:t>s</a:t>
            </a:r>
            <a:r>
              <a:rPr lang="hu-HU" sz="2600" dirty="0" smtClean="0">
                <a:solidFill>
                  <a:prstClr val="black"/>
                </a:solidFill>
              </a:rPr>
              <a:t> 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600" i="1" dirty="0" smtClean="0">
                <a:solidFill>
                  <a:prstClr val="black"/>
                </a:solidFill>
              </a:rPr>
              <a:t>-re (</a:t>
            </a:r>
            <a:r>
              <a:rPr lang="hu-HU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l-GR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hu-HU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hu-HU" sz="2600" dirty="0" smtClean="0">
                <a:solidFill>
                  <a:prstClr val="blac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periodikus </a:t>
            </a:r>
            <a:r>
              <a:rPr lang="hu-HU" sz="2600" dirty="0">
                <a:solidFill>
                  <a:prstClr val="black"/>
                </a:solidFill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2600" dirty="0" smtClean="0">
                <a:solidFill>
                  <a:prstClr val="black"/>
                </a:solidFill>
              </a:rPr>
              <a:t>) jel</a:t>
            </a:r>
          </a:p>
          <a:p>
            <a:pPr>
              <a:spcBef>
                <a:spcPts val="18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					</a:t>
            </a:r>
            <a:r>
              <a:rPr lang="en-US" sz="2600" dirty="0" smtClean="0">
                <a:solidFill>
                  <a:prstClr val="black"/>
                </a:solidFill>
              </a:rPr>
              <a:t>                    </a:t>
            </a:r>
            <a:r>
              <a:rPr lang="hu-HU" sz="2600" dirty="0" smtClean="0">
                <a:solidFill>
                  <a:prstClr val="black"/>
                </a:solidFill>
              </a:rPr>
              <a:t>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          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b="1" dirty="0" smtClean="0">
                <a:solidFill>
                  <a:prstClr val="black"/>
                </a:solidFill>
              </a:rPr>
              <a:t>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Felhasználva, hogy                                        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                       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ahol                         és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09057"/>
              </p:ext>
            </p:extLst>
          </p:nvPr>
        </p:nvGraphicFramePr>
        <p:xfrm>
          <a:off x="1660525" y="2190750"/>
          <a:ext cx="49291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" name="Equation" r:id="rId4" imgW="2654280" imgH="431640" progId="Equation.3">
                  <p:embed/>
                </p:oleObj>
              </mc:Choice>
              <mc:Fallback>
                <p:oleObj name="Equation" r:id="rId4" imgW="2654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190750"/>
                        <a:ext cx="4929188" cy="795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7931"/>
              </p:ext>
            </p:extLst>
          </p:nvPr>
        </p:nvGraphicFramePr>
        <p:xfrm>
          <a:off x="597694" y="3038014"/>
          <a:ext cx="1774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8" name="Equation" r:id="rId6" imgW="965160" imgH="482400" progId="Equation.3">
                  <p:embed/>
                </p:oleObj>
              </mc:Choice>
              <mc:Fallback>
                <p:oleObj name="Equation" r:id="rId6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4" y="3038014"/>
                        <a:ext cx="1774825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93873"/>
              </p:ext>
            </p:extLst>
          </p:nvPr>
        </p:nvGraphicFramePr>
        <p:xfrm>
          <a:off x="2493426" y="3051278"/>
          <a:ext cx="3025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9" name="Equation" r:id="rId8" imgW="1676160" imgH="482400" progId="Equation.3">
                  <p:embed/>
                </p:oleObj>
              </mc:Choice>
              <mc:Fallback>
                <p:oleObj name="Equation" r:id="rId8" imgW="1676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426" y="3051278"/>
                        <a:ext cx="3025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86282"/>
              </p:ext>
            </p:extLst>
          </p:nvPr>
        </p:nvGraphicFramePr>
        <p:xfrm>
          <a:off x="5649913" y="3038475"/>
          <a:ext cx="27654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0" name="Equation" r:id="rId10" imgW="1523880" imgH="482400" progId="Equation.3">
                  <p:embed/>
                </p:oleObj>
              </mc:Choice>
              <mc:Fallback>
                <p:oleObj name="Equation" r:id="rId10" imgW="1523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3038475"/>
                        <a:ext cx="2765425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77207"/>
              </p:ext>
            </p:extLst>
          </p:nvPr>
        </p:nvGraphicFramePr>
        <p:xfrm>
          <a:off x="2273825" y="4826531"/>
          <a:ext cx="3227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1" name="Equation" r:id="rId12" imgW="1663560" imgH="431640" progId="Equation.3">
                  <p:embed/>
                </p:oleObj>
              </mc:Choice>
              <mc:Fallback>
                <p:oleObj name="Equation" r:id="rId12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825" y="4826531"/>
                        <a:ext cx="3227387" cy="835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381439"/>
              </p:ext>
            </p:extLst>
          </p:nvPr>
        </p:nvGraphicFramePr>
        <p:xfrm>
          <a:off x="1625063" y="5932756"/>
          <a:ext cx="1578785" cy="47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2" name="Equation" r:id="rId14" imgW="888840" imgH="266400" progId="Equation.3">
                  <p:embed/>
                </p:oleObj>
              </mc:Choice>
              <mc:Fallback>
                <p:oleObj name="Equation" r:id="rId14" imgW="888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63" y="5932756"/>
                        <a:ext cx="1578785" cy="476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94422"/>
              </p:ext>
            </p:extLst>
          </p:nvPr>
        </p:nvGraphicFramePr>
        <p:xfrm>
          <a:off x="3046413" y="4303713"/>
          <a:ext cx="5883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3" name="Equation" r:id="rId16" imgW="3149280" imgH="266400" progId="Equation.3">
                  <p:embed/>
                </p:oleObj>
              </mc:Choice>
              <mc:Fallback>
                <p:oleObj name="Equation" r:id="rId16" imgW="314928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03713"/>
                        <a:ext cx="58832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23795"/>
              </p:ext>
            </p:extLst>
          </p:nvPr>
        </p:nvGraphicFramePr>
        <p:xfrm>
          <a:off x="4139952" y="5968524"/>
          <a:ext cx="2088232" cy="40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4" name="Equation" r:id="rId18" imgW="1193760" imgH="228600" progId="Equation.3">
                  <p:embed/>
                </p:oleObj>
              </mc:Choice>
              <mc:Fallback>
                <p:oleObj name="Equation" r:id="rId18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968524"/>
                        <a:ext cx="2088232" cy="40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hlinkClick r:id="rId20" action="ppaction://hlinkfil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00886" y="5815020"/>
            <a:ext cx="1037531" cy="9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</a:t>
            </a:r>
            <a:r>
              <a:rPr lang="hu-HU" dirty="0" smtClean="0"/>
              <a:t>sor komplex alakja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719263"/>
            <a:ext cx="8514528" cy="4949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Komplex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hu-HU" sz="2600" dirty="0" smtClean="0">
                <a:solidFill>
                  <a:prstClr val="black"/>
                </a:solidFill>
              </a:rPr>
              <a:t>együtthatókat is megengedve</a:t>
            </a:r>
            <a:r>
              <a:rPr lang="en-US" sz="2600" dirty="0" smtClean="0">
                <a:solidFill>
                  <a:prstClr val="black"/>
                </a:solidFill>
              </a:rPr>
              <a:t>:</a:t>
            </a: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b="1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ahol</a:t>
            </a: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</a:t>
            </a:r>
          </a:p>
          <a:p>
            <a:pPr>
              <a:spcBef>
                <a:spcPts val="0"/>
              </a:spcBef>
              <a:buClr>
                <a:srgbClr val="DD8047"/>
              </a:buClr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</a:t>
            </a: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DD8047"/>
              </a:buClr>
              <a:buFont typeface="Wingdings" pitchFamily="2" charset="2"/>
              <a:buNone/>
            </a:pPr>
            <a:endParaRPr lang="hu-HU" sz="2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  <a:buClr>
                <a:srgbClr val="DD8047"/>
              </a:buClr>
              <a:buFont typeface="Wingdings" pitchFamily="2" charset="2"/>
              <a:buNone/>
            </a:pPr>
            <a:r>
              <a:rPr lang="hu-HU" sz="2600" dirty="0" smtClean="0">
                <a:solidFill>
                  <a:prstClr val="black"/>
                </a:solidFill>
              </a:rPr>
              <a:t>                                                     Euler: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97726"/>
              </p:ext>
            </p:extLst>
          </p:nvPr>
        </p:nvGraphicFramePr>
        <p:xfrm>
          <a:off x="1742376" y="2376113"/>
          <a:ext cx="2094384" cy="83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4" name="Equation" r:id="rId4" imgW="1079280" imgH="431640" progId="Equation.3">
                  <p:embed/>
                </p:oleObj>
              </mc:Choice>
              <mc:Fallback>
                <p:oleObj name="Equation" r:id="rId4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376" y="2376113"/>
                        <a:ext cx="2094384" cy="8340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3057"/>
              </p:ext>
            </p:extLst>
          </p:nvPr>
        </p:nvGraphicFramePr>
        <p:xfrm>
          <a:off x="5797550" y="2305050"/>
          <a:ext cx="2503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5" name="Equation" r:id="rId6" imgW="1282680" imgH="482400" progId="Equation.3">
                  <p:embed/>
                </p:oleObj>
              </mc:Choice>
              <mc:Fallback>
                <p:oleObj name="Equation" r:id="rId6" imgW="1282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2305050"/>
                        <a:ext cx="2503488" cy="94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91418"/>
              </p:ext>
            </p:extLst>
          </p:nvPr>
        </p:nvGraphicFramePr>
        <p:xfrm>
          <a:off x="252207" y="5259230"/>
          <a:ext cx="343058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6" name="Equation" r:id="rId8" imgW="1777680" imgH="711000" progId="Equation.3">
                  <p:embed/>
                </p:oleObj>
              </mc:Choice>
              <mc:Fallback>
                <p:oleObj name="Equation" r:id="rId8" imgW="1777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07" y="5259230"/>
                        <a:ext cx="3430587" cy="1381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1430"/>
              </p:ext>
            </p:extLst>
          </p:nvPr>
        </p:nvGraphicFramePr>
        <p:xfrm>
          <a:off x="284496" y="3914257"/>
          <a:ext cx="7228135" cy="131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7" name="Equation" r:id="rId10" imgW="3924000" imgH="711000" progId="Equation.3">
                  <p:embed/>
                </p:oleObj>
              </mc:Choice>
              <mc:Fallback>
                <p:oleObj name="Equation" r:id="rId10" imgW="3924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96" y="3914257"/>
                        <a:ext cx="7228135" cy="131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31170"/>
              </p:ext>
            </p:extLst>
          </p:nvPr>
        </p:nvGraphicFramePr>
        <p:xfrm>
          <a:off x="5961568" y="5443950"/>
          <a:ext cx="2144901" cy="37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8" name="Equation" r:id="rId12" imgW="1244600" imgH="228600" progId="Equation.3">
                  <p:embed/>
                </p:oleObj>
              </mc:Choice>
              <mc:Fallback>
                <p:oleObj name="Equation" r:id="rId12" imgW="1244600" imgH="228600" progId="Equation.3">
                  <p:embed/>
                  <p:pic>
                    <p:nvPicPr>
                      <p:cNvPr id="0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568" y="5443950"/>
                        <a:ext cx="2144901" cy="37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72000" y="4611742"/>
            <a:ext cx="2104531" cy="8895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98292"/>
              </p:ext>
            </p:extLst>
          </p:nvPr>
        </p:nvGraphicFramePr>
        <p:xfrm>
          <a:off x="4067944" y="6122614"/>
          <a:ext cx="1008112" cy="4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9" name="Equation" r:id="rId14" imgW="520474" imgH="241195" progId="Equation.3">
                  <p:embed/>
                </p:oleObj>
              </mc:Choice>
              <mc:Fallback>
                <p:oleObj name="Equation" r:id="rId14" imgW="520474" imgH="241195" progId="Equation.3">
                  <p:embed/>
                  <p:pic>
                    <p:nvPicPr>
                      <p:cNvPr id="0" name="Object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122614"/>
                        <a:ext cx="1008112" cy="45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>
            <a:hlinkClick r:id="rId16" action="ppaction://hlinkfil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6469" y="5901002"/>
            <a:ext cx="1037531" cy="93643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6948265" y="4611742"/>
            <a:ext cx="802820" cy="8388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14217"/>
            <a:ext cx="8153400" cy="4997152"/>
          </a:xfrm>
        </p:spPr>
        <p:txBody>
          <a:bodyPr/>
          <a:lstStyle/>
          <a:p>
            <a:r>
              <a:rPr lang="hu-HU" dirty="0" smtClean="0"/>
              <a:t>Páros függvény Fourier-sora csak páros</a:t>
            </a:r>
            <a:r>
              <a:rPr lang="en-US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(konstans + koszinuszos) tagokat tartalmaz:</a:t>
            </a:r>
            <a:endParaRPr lang="hu-H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P</a:t>
            </a:r>
            <a:r>
              <a:rPr lang="hu-HU" dirty="0" smtClean="0">
                <a:cs typeface="Times New Roman" panose="02020603050405020304" pitchFamily="18" charset="0"/>
              </a:rPr>
              <a:t>áratlan függvény Fourier-sora csak páratlan (szinuszos) tagokat tartalmaz:</a:t>
            </a:r>
            <a:endParaRPr lang="hu-HU" sz="2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Szimmetrikus félperiódusú függvény Fourier-sora csak páratlan </a:t>
            </a:r>
            <a:r>
              <a:rPr lang="hu-HU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felharmonikusokat</a:t>
            </a:r>
            <a:r>
              <a:rPr lang="hu-HU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tartalmaz: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59967"/>
              </p:ext>
            </p:extLst>
          </p:nvPr>
        </p:nvGraphicFramePr>
        <p:xfrm>
          <a:off x="2555772" y="2847005"/>
          <a:ext cx="3249679" cy="48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2" y="2847005"/>
                        <a:ext cx="3249679" cy="480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23735"/>
              </p:ext>
            </p:extLst>
          </p:nvPr>
        </p:nvGraphicFramePr>
        <p:xfrm>
          <a:off x="2449444" y="4360110"/>
          <a:ext cx="34623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7" name="Equation" r:id="rId6" imgW="1650960" imgH="228600" progId="Equation.3">
                  <p:embed/>
                </p:oleObj>
              </mc:Choice>
              <mc:Fallback>
                <p:oleObj name="Equation" r:id="rId6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44" y="4360110"/>
                        <a:ext cx="34623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04767"/>
              </p:ext>
            </p:extLst>
          </p:nvPr>
        </p:nvGraphicFramePr>
        <p:xfrm>
          <a:off x="1849438" y="5949950"/>
          <a:ext cx="4662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8" name="Equation" r:id="rId8" imgW="2222280" imgH="228600" progId="Equation.3">
                  <p:embed/>
                </p:oleObj>
              </mc:Choice>
              <mc:Fallback>
                <p:oleObj name="Equation" r:id="rId8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949950"/>
                        <a:ext cx="46624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6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734</Words>
  <Application>Microsoft Office PowerPoint</Application>
  <PresentationFormat>On-screen Show (4:3)</PresentationFormat>
  <Paragraphs>270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</vt:lpstr>
      <vt:lpstr>Calibri</vt:lpstr>
      <vt:lpstr>Cambria Math</vt:lpstr>
      <vt:lpstr>Helvetica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Visio</vt:lpstr>
      <vt:lpstr>Bitkép</vt:lpstr>
      <vt:lpstr>Bitmap Image</vt:lpstr>
      <vt:lpstr>Egyenlet</vt:lpstr>
      <vt:lpstr>Microsoft Equation 3.0</vt:lpstr>
      <vt:lpstr>PowerPoint Presentation</vt:lpstr>
      <vt:lpstr>A Fourier transzformáció célja</vt:lpstr>
      <vt:lpstr>Lineáris rendszerek tulajdonságai</vt:lpstr>
      <vt:lpstr>Fourier transzformáció fajtái</vt:lpstr>
      <vt:lpstr>Fourier sorfejtés</vt:lpstr>
      <vt:lpstr>Ortogonalitási relációk</vt:lpstr>
      <vt:lpstr>Fourier sorfejtés</vt:lpstr>
      <vt:lpstr>Fourier sor komplex alakja</vt:lpstr>
      <vt:lpstr>Tulajdonságok</vt:lpstr>
      <vt:lpstr>Legfontosabb jelek és spektruma</vt:lpstr>
      <vt:lpstr>Legfontosabb jelek és spektruma</vt:lpstr>
      <vt:lpstr>Összetett jel teljesítménye</vt:lpstr>
      <vt:lpstr>Fourier-transzformált</vt:lpstr>
      <vt:lpstr>Fourier-transzformált</vt:lpstr>
      <vt:lpstr>Fourier-transzformált</vt:lpstr>
      <vt:lpstr>A Fourier-spektrum tulajdonságai</vt:lpstr>
      <vt:lpstr>Négyszögimpulzus Fourier-transzformáltja</vt:lpstr>
      <vt:lpstr>Hálózat jellemző függvények</vt:lpstr>
      <vt:lpstr>Átviteli függvények</vt:lpstr>
      <vt:lpstr>Fourier-transzformált tulajdonságai</vt:lpstr>
      <vt:lpstr>Periodikus jel spektruma</vt:lpstr>
      <vt:lpstr>Energia és teljesítmény spektrum</vt:lpstr>
      <vt:lpstr>Spektrum ábra példa</vt:lpstr>
      <vt:lpstr>Some important concepts used in communications</vt:lpstr>
      <vt:lpstr>Beszéd spektrumsűrűsége</vt:lpstr>
      <vt:lpstr>Távközlésben használt fontosabb fogalmak</vt:lpstr>
      <vt:lpstr>Távközlésben használt fontosabb fogalmak</vt:lpstr>
      <vt:lpstr>Távközlésben használt fontosabb fogalmak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2016-10-17T11:12:16Z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