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8" r:id="rId9"/>
    <p:sldId id="307" r:id="rId10"/>
    <p:sldId id="309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5" r:id="rId24"/>
    <p:sldId id="277" r:id="rId25"/>
    <p:sldId id="278" r:id="rId26"/>
    <p:sldId id="279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9" r:id="rId38"/>
    <p:sldId id="300" r:id="rId39"/>
    <p:sldId id="301" r:id="rId40"/>
    <p:sldId id="302" r:id="rId41"/>
    <p:sldId id="304" r:id="rId42"/>
    <p:sldId id="305" r:id="rId43"/>
    <p:sldId id="293" r:id="rId44"/>
    <p:sldId id="306" r:id="rId45"/>
    <p:sldId id="294" r:id="rId46"/>
    <p:sldId id="295" r:id="rId47"/>
    <p:sldId id="296" r:id="rId48"/>
    <p:sldId id="298" r:id="rId49"/>
    <p:sldId id="322" r:id="rId50"/>
    <p:sldId id="323" r:id="rId51"/>
    <p:sldId id="311" r:id="rId52"/>
    <p:sldId id="312" r:id="rId53"/>
    <p:sldId id="349" r:id="rId54"/>
    <p:sldId id="314" r:id="rId55"/>
    <p:sldId id="351" r:id="rId56"/>
    <p:sldId id="320" r:id="rId57"/>
    <p:sldId id="350" r:id="rId58"/>
    <p:sldId id="321" r:id="rId59"/>
    <p:sldId id="420" r:id="rId60"/>
    <p:sldId id="324" r:id="rId61"/>
    <p:sldId id="347" r:id="rId62"/>
    <p:sldId id="348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63" r:id="rId72"/>
    <p:sldId id="333" r:id="rId73"/>
    <p:sldId id="334" r:id="rId74"/>
    <p:sldId id="364" r:id="rId75"/>
    <p:sldId id="335" r:id="rId76"/>
    <p:sldId id="365" r:id="rId77"/>
    <p:sldId id="336" r:id="rId78"/>
    <p:sldId id="366" r:id="rId79"/>
    <p:sldId id="337" r:id="rId80"/>
    <p:sldId id="338" r:id="rId81"/>
    <p:sldId id="340" r:id="rId82"/>
    <p:sldId id="341" r:id="rId83"/>
    <p:sldId id="344" r:id="rId84"/>
    <p:sldId id="342" r:id="rId85"/>
    <p:sldId id="343" r:id="rId86"/>
    <p:sldId id="345" r:id="rId87"/>
    <p:sldId id="352" r:id="rId88"/>
    <p:sldId id="346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6" r:id="rId119"/>
    <p:sldId id="388" r:id="rId120"/>
    <p:sldId id="389" r:id="rId121"/>
    <p:sldId id="390" r:id="rId122"/>
    <p:sldId id="391" r:id="rId123"/>
    <p:sldId id="392" r:id="rId124"/>
    <p:sldId id="393" r:id="rId125"/>
    <p:sldId id="394" r:id="rId126"/>
    <p:sldId id="396" r:id="rId127"/>
    <p:sldId id="397" r:id="rId128"/>
    <p:sldId id="398" r:id="rId129"/>
    <p:sldId id="399" r:id="rId130"/>
    <p:sldId id="400" r:id="rId131"/>
    <p:sldId id="401" r:id="rId132"/>
    <p:sldId id="402" r:id="rId133"/>
    <p:sldId id="403" r:id="rId134"/>
    <p:sldId id="404" r:id="rId135"/>
    <p:sldId id="405" r:id="rId136"/>
    <p:sldId id="406" r:id="rId137"/>
    <p:sldId id="407" r:id="rId138"/>
    <p:sldId id="408" r:id="rId139"/>
    <p:sldId id="409" r:id="rId140"/>
    <p:sldId id="410" r:id="rId141"/>
    <p:sldId id="418" r:id="rId142"/>
    <p:sldId id="411" r:id="rId143"/>
    <p:sldId id="417" r:id="rId144"/>
    <p:sldId id="412" r:id="rId145"/>
    <p:sldId id="413" r:id="rId146"/>
    <p:sldId id="414" r:id="rId147"/>
    <p:sldId id="416" r:id="rId148"/>
    <p:sldId id="415" r:id="rId149"/>
  </p:sldIdLst>
  <p:sldSz cx="9144000" cy="6858000" type="screen4x3"/>
  <p:notesSz cx="7010400" cy="92964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2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églalap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églalap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églalap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églalap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Lekerekített téglalap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Lekerekített téglalap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églalap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églalap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églalap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églalap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17" name="Dátum helye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3E91-0F2B-42B9-886F-EC47530CA6B7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18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6D2D33-FE25-4A73-82D6-6F36FD5D2BB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D73C4-DDF4-462B-8350-4FA8F4E04474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5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DB6FF-3EA3-4919-8364-D7CABBD1789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30DDA-1360-4AE8-96C7-E0F22F75F1E5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5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53B6-01C8-45BD-B98D-D350CA8F916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/>
          </p:nvPr>
        </p:nvSpPr>
        <p:spPr>
          <a:xfrm>
            <a:off x="457200" y="1143000"/>
            <a:ext cx="8229600" cy="54308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3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2EBD0-FEA0-40AE-B6A8-F9E1E2144AE2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4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A954F-D419-4437-AE97-CA49E23B892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6D94D-3F09-4AB8-97E2-4AF5352F47EC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5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39ACF-9793-49CC-B3D1-E0D3E63F965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89D2F-FAA0-42D0-B069-9C5D5136A38F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5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58B28-908E-417C-94BB-16A2B893E13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6933-77AF-4870-A345-4B43AD9F6469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6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618C5-1566-4701-8905-5F4E5B97BB8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8D82C3B-1B1E-4814-9305-021846206D5D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8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6F78CC1-95BE-4C7D-A03D-21742CA45AD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5CCB-2620-42EB-9157-9A6EF9286D0C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10C96-E52A-4B97-8AE2-8D2F7F9D5E4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5AFEE-8CDB-42A2-851B-39FB1F38B4DF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30E94-B398-487E-9AB6-E780206E4F6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ED453-5733-44A0-A660-DEB2F56531CC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6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352CF-54F2-4CF9-A731-250477D8ED7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hu-HU" noProof="0" smtClean="0"/>
              <a:t>Kép beszúrásához kattintson az ikonra</a:t>
            </a:r>
            <a:endParaRPr lang="en-US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38937-23B1-4199-BAE6-3CD13565CC0A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6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286D7-2D88-4B6E-85D5-2338E683C81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églalap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églalap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Téglalap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Téglalap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Téglalap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Lekerekített téglalap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Lekerekített téglalap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Téglalap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Téglalap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Téglalap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Téglalap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Cím helye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  <a:endParaRPr lang="en-US" smtClean="0"/>
          </a:p>
        </p:txBody>
      </p:sp>
      <p:sp>
        <p:nvSpPr>
          <p:cNvPr id="1040" name="Szöveg helye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smtClean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B85786-F8F1-4359-B8FB-E6A8A4C7F322}" type="datetimeFigureOut">
              <a:rPr lang="hu-HU"/>
              <a:pPr>
                <a:defRPr/>
              </a:pPr>
              <a:t>2017.02.22.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44FBA9-C09E-4B8A-A7B7-2D4184A65AA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4" r:id="rId2"/>
    <p:sldLayoutId id="2147483665" r:id="rId3"/>
    <p:sldLayoutId id="2147483666" r:id="rId4"/>
    <p:sldLayoutId id="2147483674" r:id="rId5"/>
    <p:sldLayoutId id="214748367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slexikon.hu/index.php?f=&#225;llam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izser.csilla@kgk.uni-obuda.h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gyarorszag.hu/" TargetMode="External"/><Relationship Id="rId2" Type="http://schemas.openxmlformats.org/officeDocument/2006/relationships/hyperlink" Target="http://www.net.jogtar.h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zlonyok.hu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ria-birosag.hu/hu/kollvel" TargetMode="External"/><Relationship Id="rId2" Type="http://schemas.openxmlformats.org/officeDocument/2006/relationships/hyperlink" Target="http://www.kuria-birosag.hu/hu/jogegysegi-hatarozat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uria-birosag.hu/hu/joggyakorlat-elemzo-csoportok-osszefoglaloi" TargetMode="External"/><Relationship Id="rId5" Type="http://schemas.openxmlformats.org/officeDocument/2006/relationships/hyperlink" Target="http://www.kuria-birosag.hu/hu/elvi-birosagi-dontesek" TargetMode="External"/><Relationship Id="rId4" Type="http://schemas.openxmlformats.org/officeDocument/2006/relationships/hyperlink" Target="http://www.kuria-birosag.hu/hu/elvi-birosagi-hatarozato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ím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hu-HU" dirty="0" smtClean="0"/>
              <a:t>Államigazgatási és jogi ismeretek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08175" y="4005263"/>
            <a:ext cx="49530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u-HU" dirty="0" smtClean="0"/>
              <a:t>2016-17. tanév, II. félév, ÓBUDAI EGYETEM Keleti Károly Gazdasági Kar, Gazdaság –és Társadalomtudományi Intézet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 err="1" smtClean="0"/>
              <a:t>Ulpianus</a:t>
            </a:r>
            <a:r>
              <a:rPr lang="hu-HU" dirty="0" smtClean="0"/>
              <a:t> (D. 1, </a:t>
            </a:r>
            <a:r>
              <a:rPr lang="hu-HU" dirty="0" err="1" smtClean="0"/>
              <a:t>1</a:t>
            </a:r>
            <a:r>
              <a:rPr lang="hu-HU" dirty="0" smtClean="0"/>
              <a:t>, 10.) IUSTITIA=</a:t>
            </a:r>
            <a:r>
              <a:rPr lang="hu-HU" dirty="0" err="1" smtClean="0"/>
              <a:t>justice</a:t>
            </a:r>
            <a:endParaRPr lang="hu-HU" dirty="0"/>
          </a:p>
        </p:txBody>
      </p:sp>
      <p:sp>
        <p:nvSpPr>
          <p:cNvPr id="2355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dirty="0" err="1" smtClean="0"/>
              <a:t>Iustititia</a:t>
            </a:r>
            <a:r>
              <a:rPr lang="hu-HU" dirty="0" smtClean="0"/>
              <a:t> est </a:t>
            </a:r>
            <a:r>
              <a:rPr lang="hu-HU" dirty="0" err="1" smtClean="0"/>
              <a:t>constans</a:t>
            </a:r>
            <a:r>
              <a:rPr lang="hu-HU" dirty="0" smtClean="0"/>
              <a:t> </a:t>
            </a:r>
            <a:r>
              <a:rPr lang="hu-HU" dirty="0" err="1" smtClean="0"/>
              <a:t>perpetua</a:t>
            </a:r>
            <a:r>
              <a:rPr lang="hu-HU" dirty="0" smtClean="0"/>
              <a:t> </a:t>
            </a:r>
            <a:r>
              <a:rPr lang="hu-HU" dirty="0" err="1" smtClean="0"/>
              <a:t>voluntas</a:t>
            </a:r>
            <a:r>
              <a:rPr lang="hu-HU" dirty="0" smtClean="0"/>
              <a:t> </a:t>
            </a:r>
            <a:r>
              <a:rPr lang="hu-HU" dirty="0" err="1" smtClean="0"/>
              <a:t>ius</a:t>
            </a:r>
            <a:r>
              <a:rPr lang="hu-HU" dirty="0" smtClean="0"/>
              <a:t> </a:t>
            </a:r>
            <a:r>
              <a:rPr lang="hu-HU" dirty="0" err="1" smtClean="0"/>
              <a:t>suum</a:t>
            </a:r>
            <a:r>
              <a:rPr lang="hu-HU" dirty="0" smtClean="0"/>
              <a:t> </a:t>
            </a:r>
            <a:r>
              <a:rPr lang="hu-HU" dirty="0" err="1" smtClean="0"/>
              <a:t>cuique</a:t>
            </a:r>
            <a:r>
              <a:rPr lang="hu-HU" dirty="0" smtClean="0"/>
              <a:t> </a:t>
            </a:r>
            <a:r>
              <a:rPr lang="hu-HU" dirty="0" err="1" smtClean="0"/>
              <a:t>tribuendi</a:t>
            </a:r>
            <a:endParaRPr lang="hu-HU" dirty="0" smtClean="0"/>
          </a:p>
          <a:p>
            <a:pPr algn="just" eaLnBrk="1" hangingPunct="1"/>
            <a:r>
              <a:rPr lang="hu-HU" dirty="0" smtClean="0"/>
              <a:t>Az igazságosság az arra való állandó és örökös törekvés, hogy mindenkinek megadjuk az őt megillető jogot.</a:t>
            </a:r>
          </a:p>
          <a:p>
            <a:pPr eaLnBrk="1" hangingPunct="1"/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11571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Pszeudoállam</a:t>
            </a:r>
            <a:r>
              <a:rPr lang="hu-HU" dirty="0" smtClean="0"/>
              <a:t>, amelyben a törzsi jelleg dominál a területi elvvel szemben (de ez nyomaiban a letelepedett korai keresztény monarchiákban is </a:t>
            </a:r>
            <a:r>
              <a:rPr lang="hu-HU" dirty="0" err="1" smtClean="0"/>
              <a:t>megfigyelheto</a:t>
            </a:r>
            <a:r>
              <a:rPr lang="hu-HU" dirty="0" smtClean="0"/>
              <a:t>)</a:t>
            </a:r>
          </a:p>
          <a:p>
            <a:r>
              <a:rPr lang="hu-HU" dirty="0" smtClean="0"/>
              <a:t>Hellász: teraszos földművelés nem igényli az öntözéses </a:t>
            </a:r>
            <a:r>
              <a:rPr lang="hu-HU" dirty="0" err="1" smtClean="0"/>
              <a:t>muvelésnél</a:t>
            </a:r>
            <a:r>
              <a:rPr lang="hu-HU" dirty="0" smtClean="0"/>
              <a:t> szükséges közös munkát,</a:t>
            </a:r>
          </a:p>
          <a:p>
            <a:r>
              <a:rPr lang="hu-HU" dirty="0" smtClean="0"/>
              <a:t>ám a föld kezdetben közös tulajdonban van. Az állam mint a kizsákmányolás </a:t>
            </a:r>
            <a:r>
              <a:rPr lang="hu-HU" b="1" u="sng" dirty="0" smtClean="0"/>
              <a:t>védelmezője</a:t>
            </a:r>
            <a:r>
              <a:rPr lang="hu-HU" dirty="0" smtClean="0"/>
              <a:t>, Választott király - tanács – népgyűlés</a:t>
            </a:r>
          </a:p>
          <a:p>
            <a:r>
              <a:rPr lang="hu-HU" dirty="0" smtClean="0"/>
              <a:t>Róma: hódító háborúk, rabszolga-utánpótlás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Antik állam és jog:</a:t>
            </a:r>
            <a:br>
              <a:rPr lang="hu-HU" smtClean="0"/>
            </a:br>
            <a:endParaRPr lang="hu-HU" smtClean="0"/>
          </a:p>
        </p:txBody>
      </p:sp>
      <p:sp>
        <p:nvSpPr>
          <p:cNvPr id="11673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kettős földtulajdon: magán- és köz</a:t>
            </a:r>
          </a:p>
          <a:p>
            <a:r>
              <a:rPr lang="hu-HU" smtClean="0"/>
              <a:t>Rabszolgaság</a:t>
            </a:r>
          </a:p>
          <a:p>
            <a:r>
              <a:rPr lang="hu-HU" smtClean="0"/>
              <a:t>A politikai és a gazdasági uralkodó osztály részleges különválása</a:t>
            </a:r>
            <a:endParaRPr lang="hu-HU" b="1" u="sng" smtClean="0"/>
          </a:p>
          <a:p>
            <a:r>
              <a:rPr lang="hu-HU" b="1" u="sng" smtClean="0"/>
              <a:t>Antik állam funkciói:</a:t>
            </a:r>
          </a:p>
          <a:p>
            <a:r>
              <a:rPr lang="hu-HU" smtClean="0"/>
              <a:t>védelmi</a:t>
            </a:r>
          </a:p>
          <a:p>
            <a:r>
              <a:rPr lang="hu-HU" smtClean="0"/>
              <a:t>uralmi</a:t>
            </a:r>
          </a:p>
          <a:p>
            <a:r>
              <a:rPr lang="hu-HU" smtClean="0"/>
              <a:t>gazdasági szervező</a:t>
            </a:r>
          </a:p>
          <a:p>
            <a:r>
              <a:rPr lang="hu-HU" smtClean="0"/>
              <a:t>kultikus-kulturális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smtClean="0"/>
              <a:t>GERMÁN ÚTJA </a:t>
            </a:r>
            <a:r>
              <a:rPr lang="hu-HU" smtClean="0"/>
              <a:t>az állam kialakulásának:</a:t>
            </a:r>
            <a:br>
              <a:rPr lang="hu-HU" smtClean="0"/>
            </a:br>
            <a:endParaRPr lang="hu-HU" smtClean="0"/>
          </a:p>
        </p:txBody>
      </p:sp>
      <p:sp>
        <p:nvSpPr>
          <p:cNvPr id="11776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--Antik előzmény: a termelésben érdektelen rabszolgaság kolonátussá válása,</a:t>
            </a:r>
          </a:p>
          <a:p>
            <a:r>
              <a:rPr lang="hu-HU" smtClean="0"/>
              <a:t>--eltűnt a föld közös tulajdona</a:t>
            </a:r>
          </a:p>
          <a:p>
            <a:r>
              <a:rPr lang="hu-HU" smtClean="0"/>
              <a:t>--az egyház gazdasági-kulturális szerepe</a:t>
            </a:r>
          </a:p>
          <a:p>
            <a:r>
              <a:rPr lang="hu-HU" smtClean="0"/>
              <a:t>--nyílt politikai jogegyenlőtlenség</a:t>
            </a:r>
          </a:p>
          <a:p>
            <a:r>
              <a:rPr lang="hu-HU" smtClean="0"/>
              <a:t>--feudális hierarchia, vazallusi rendszer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feudális állam korszakai:</a:t>
            </a:r>
            <a:br>
              <a:rPr lang="hu-HU" smtClean="0"/>
            </a:br>
            <a:endParaRPr lang="hu-HU" smtClean="0"/>
          </a:p>
        </p:txBody>
      </p:sp>
      <p:sp>
        <p:nvSpPr>
          <p:cNvPr id="11878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--korai feudális állam: rabszolgák, szabad parasztok, arisztokrácia, király</a:t>
            </a:r>
          </a:p>
          <a:p>
            <a:r>
              <a:rPr lang="hu-HU" smtClean="0"/>
              <a:t>--feudális széttagoltság</a:t>
            </a:r>
          </a:p>
          <a:p>
            <a:r>
              <a:rPr lang="hu-HU" smtClean="0"/>
              <a:t>--rendi-képviseleti monarchia</a:t>
            </a:r>
          </a:p>
          <a:p>
            <a:r>
              <a:rPr lang="hu-HU" smtClean="0"/>
              <a:t>--abszolút monarchia (zsoldos sereg szerepe)</a:t>
            </a:r>
          </a:p>
          <a:p>
            <a:r>
              <a:rPr lang="hu-HU" smtClean="0"/>
              <a:t>A prekapitalista társadalmak földalapúak!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IV. MODERN ÁLLAM kialakulása</a:t>
            </a:r>
            <a:br>
              <a:rPr lang="hu-HU" smtClean="0"/>
            </a:br>
            <a:endParaRPr lang="hu-HU" smtClean="0"/>
          </a:p>
        </p:txBody>
      </p:sp>
      <p:sp>
        <p:nvSpPr>
          <p:cNvPr id="11981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Az újkori állam és társadalom voltaképpen szinonimák.</a:t>
            </a:r>
          </a:p>
          <a:p>
            <a:r>
              <a:rPr lang="hu-HU" dirty="0" smtClean="0"/>
              <a:t>A feudalizmusban a gazdasági és politikai hatalom összefonódik, ill. a politikai hatalom </a:t>
            </a:r>
            <a:r>
              <a:rPr lang="hu-HU" dirty="0" err="1" smtClean="0"/>
              <a:t>dekoncentrált</a:t>
            </a:r>
            <a:r>
              <a:rPr lang="hu-HU" dirty="0" smtClean="0"/>
              <a:t>.</a:t>
            </a:r>
          </a:p>
          <a:p>
            <a:r>
              <a:rPr lang="hu-HU" dirty="0" smtClean="0"/>
              <a:t>Az ún. modern állam feltétele a szekularizáció (vö. invesztitúra harc, reformáció). Az isteni kegyelem ingyenességének eszméje összefonódik egalitárius, egyenlőségi eszmékkel.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12083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smtClean="0"/>
              <a:t>A jobbágyi munkát (robot) és a terményjáradékot a pénzjáradék váltja fel, oldódik a személyi függés. Bekerítés (ti. a közösen használt földeké). Bérmunkás réteg kialakulása, faluközösség felbomlása. A polgárság kialakulása.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12185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Abszolút monarchiák: egyensúlyoznak a földbirtokos és polgári réteg között, utóbbit adóztatják és védik is.</a:t>
            </a:r>
          </a:p>
          <a:p>
            <a:r>
              <a:rPr lang="hu-HU" smtClean="0"/>
              <a:t>Az Isten kegyelméből uralkodó király szuverenitása modellül szolgál az államszuverenitás eszméjéhez.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12288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Érett és késői feudalizmusban:</a:t>
            </a:r>
          </a:p>
          <a:p>
            <a:r>
              <a:rPr lang="hu-HU" dirty="0" smtClean="0"/>
              <a:t>- szakképzett polgári hivatalnokok,</a:t>
            </a:r>
          </a:p>
          <a:p>
            <a:r>
              <a:rPr lang="hu-HU" dirty="0" smtClean="0"/>
              <a:t>- zsoldos hadsereg, (később rendőrség)</a:t>
            </a:r>
          </a:p>
          <a:p>
            <a:r>
              <a:rPr lang="hu-HU" dirty="0" smtClean="0"/>
              <a:t>- hivatásos diplomaták</a:t>
            </a:r>
          </a:p>
          <a:p>
            <a:r>
              <a:rPr lang="hu-HU" dirty="0" smtClean="0"/>
              <a:t>- államérdek eszméje.</a:t>
            </a:r>
          </a:p>
          <a:p>
            <a:r>
              <a:rPr lang="hu-HU" dirty="0" smtClean="0"/>
              <a:t>Az államapparátus elkülönül az uralkodó osztálytól. (De „divat” a polgári hivatalnokokat nemesi rangra emelni.)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12390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smtClean="0"/>
              <a:t>Állami centralizáció – nemzetállamok – jogegységesítés.</a:t>
            </a:r>
          </a:p>
          <a:p>
            <a:pPr algn="just"/>
            <a:r>
              <a:rPr lang="hu-HU" smtClean="0"/>
              <a:t>A társadalmi lét minden szféráját átható </a:t>
            </a:r>
            <a:r>
              <a:rPr lang="hu-HU" b="1" smtClean="0"/>
              <a:t>uralmat </a:t>
            </a:r>
            <a:r>
              <a:rPr lang="hu-HU" smtClean="0"/>
              <a:t>felváltja a politikai szférára összpontosuló</a:t>
            </a:r>
          </a:p>
          <a:p>
            <a:pPr algn="just"/>
            <a:r>
              <a:rPr lang="hu-HU" smtClean="0"/>
              <a:t>(a gazdasági termeléstől elkülönült) </a:t>
            </a:r>
            <a:r>
              <a:rPr lang="hu-HU" b="1" smtClean="0"/>
              <a:t>hatalom</a:t>
            </a:r>
            <a:r>
              <a:rPr lang="hu-HU" smtClean="0"/>
              <a:t>.</a:t>
            </a:r>
          </a:p>
          <a:p>
            <a:pPr algn="just"/>
            <a:r>
              <a:rPr lang="hu-HU" smtClean="0"/>
              <a:t>A hatalom bürokratizálódik, a jog formalizálódik, megjelenik a be nem avatkozó, ún. éjjeliőr állam eszméje.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12493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Kialakul a politikai rendszer, amely</a:t>
            </a:r>
          </a:p>
          <a:p>
            <a:r>
              <a:rPr lang="hu-HU" smtClean="0"/>
              <a:t>- az állami szférából és</a:t>
            </a:r>
          </a:p>
          <a:p>
            <a:r>
              <a:rPr lang="hu-HU" smtClean="0"/>
              <a:t>- a nem állami szférából (politikai pártok, érdekképviseletek) áll.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Jogtudományi szemléletmódok</a:t>
            </a:r>
          </a:p>
        </p:txBody>
      </p:sp>
      <p:sp>
        <p:nvSpPr>
          <p:cNvPr id="2560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dirty="0" smtClean="0"/>
              <a:t>De lege </a:t>
            </a:r>
            <a:r>
              <a:rPr lang="hu-HU" dirty="0" err="1" smtClean="0"/>
              <a:t>lata</a:t>
            </a:r>
            <a:r>
              <a:rPr lang="hu-HU" dirty="0" smtClean="0"/>
              <a:t>: a hatályos, meghozott jogból indul ki és abból von le következtetéseket</a:t>
            </a:r>
          </a:p>
          <a:p>
            <a:pPr algn="just" eaLnBrk="1" hangingPunct="1"/>
            <a:r>
              <a:rPr lang="hu-HU" dirty="0" smtClean="0"/>
              <a:t>De lege </a:t>
            </a:r>
            <a:r>
              <a:rPr lang="hu-HU" dirty="0" err="1" smtClean="0"/>
              <a:t>ferenda</a:t>
            </a:r>
            <a:r>
              <a:rPr lang="hu-HU" dirty="0" smtClean="0"/>
              <a:t>: a meghozandó jogszabályok szempontjából értékeli az adott helyzetet kritikai jelleggel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V. AZ ÁLLAM SAJÁTOSSÁGAI</a:t>
            </a:r>
            <a:br>
              <a:rPr lang="hu-HU" smtClean="0"/>
            </a:br>
            <a:endParaRPr lang="hu-HU" smtClean="0"/>
          </a:p>
        </p:txBody>
      </p:sp>
      <p:sp>
        <p:nvSpPr>
          <p:cNvPr id="12595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Az állam elhatárolandó</a:t>
            </a:r>
          </a:p>
          <a:p>
            <a:r>
              <a:rPr lang="hu-HU" i="1" dirty="0" smtClean="0"/>
              <a:t>a törzsi-nemzetségi szervezettől</a:t>
            </a:r>
            <a:r>
              <a:rPr lang="hu-HU" dirty="0" smtClean="0"/>
              <a:t> (elhatárolási pont: területi szerveződés, közhatalmi szervezet, többlettermék elvonása, ti. adóztatás)</a:t>
            </a:r>
          </a:p>
          <a:p>
            <a:r>
              <a:rPr lang="hu-HU" dirty="0" smtClean="0"/>
              <a:t>- </a:t>
            </a:r>
            <a:r>
              <a:rPr lang="hu-HU" i="1" dirty="0" smtClean="0"/>
              <a:t>hasonló szervezetektől </a:t>
            </a:r>
            <a:r>
              <a:rPr lang="hu-HU" dirty="0" smtClean="0"/>
              <a:t>(pl. egyházak); elhatárolási pont: szuverén főhatalom, a legitim erőszak monopóliuma</a:t>
            </a:r>
          </a:p>
          <a:p>
            <a:r>
              <a:rPr lang="hu-HU" dirty="0" smtClean="0"/>
              <a:t>- </a:t>
            </a:r>
            <a:r>
              <a:rPr lang="hu-HU" i="1" dirty="0" smtClean="0"/>
              <a:t>kvázi államoktól </a:t>
            </a:r>
            <a:r>
              <a:rPr lang="hu-HU" dirty="0" smtClean="0"/>
              <a:t>elhatárolási pont: függetlenség, legitimáció demokratikus választás vagy forradalom által.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Az állami főhatalom</a:t>
            </a:r>
          </a:p>
        </p:txBody>
      </p:sp>
      <p:sp>
        <p:nvSpPr>
          <p:cNvPr id="12697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egy terület és egy népesség viszonylatában értelmezhető.</a:t>
            </a:r>
          </a:p>
          <a:p>
            <a:r>
              <a:rPr lang="hu-HU" smtClean="0"/>
              <a:t>Államtípus: azonos társadalmi-gazdasági formációhoz tartozó államok közös vonásait fejezi ki.</a:t>
            </a:r>
          </a:p>
          <a:p>
            <a:r>
              <a:rPr lang="hu-HU" b="1" smtClean="0"/>
              <a:t>Államtípusok:</a:t>
            </a:r>
          </a:p>
          <a:p>
            <a:r>
              <a:rPr lang="hu-HU" smtClean="0"/>
              <a:t>- </a:t>
            </a:r>
            <a:r>
              <a:rPr lang="hu-HU" sz="2400" smtClean="0"/>
              <a:t>ázsiai</a:t>
            </a:r>
          </a:p>
          <a:p>
            <a:r>
              <a:rPr lang="hu-HU" sz="2400" smtClean="0"/>
              <a:t>- antik</a:t>
            </a:r>
          </a:p>
          <a:p>
            <a:r>
              <a:rPr lang="hu-HU" sz="2400" smtClean="0"/>
              <a:t>- feudális hűbéri</a:t>
            </a:r>
          </a:p>
          <a:p>
            <a:r>
              <a:rPr lang="hu-HU" sz="2400" smtClean="0"/>
              <a:t>- modern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AZ ÁLLAM RENDELTETÉSE</a:t>
            </a:r>
            <a:br>
              <a:rPr lang="hu-HU" smtClean="0"/>
            </a:br>
            <a:endParaRPr lang="hu-HU" smtClean="0"/>
          </a:p>
        </p:txBody>
      </p:sp>
      <p:sp>
        <p:nvSpPr>
          <p:cNvPr id="12800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Társadalmi szükségletek kielégítése, az anyagi és szellemi reprodukció biztosítása.</a:t>
            </a:r>
          </a:p>
          <a:p>
            <a:r>
              <a:rPr lang="hu-HU" i="1" smtClean="0"/>
              <a:t>Jellinek</a:t>
            </a:r>
            <a:r>
              <a:rPr lang="hu-HU" smtClean="0"/>
              <a:t> szerint az államcél:</a:t>
            </a:r>
          </a:p>
          <a:p>
            <a:r>
              <a:rPr lang="hu-HU" smtClean="0"/>
              <a:t>- objektív államcél: törvényhozás, közigazgatás (végrehajtás), igazságszolgáltatás</a:t>
            </a:r>
          </a:p>
          <a:p>
            <a:r>
              <a:rPr lang="hu-HU" smtClean="0"/>
              <a:t>- szubjektív államcél: az állam nevében cselekvőket vezérlő eszmék</a:t>
            </a:r>
          </a:p>
          <a:p>
            <a:r>
              <a:rPr lang="hu-HU" smtClean="0"/>
              <a:t>- etikai-politikai államcél: társadalmi ideál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Az állami funkciók megvalósítása</a:t>
            </a:r>
          </a:p>
        </p:txBody>
      </p:sp>
      <p:sp>
        <p:nvSpPr>
          <p:cNvPr id="12902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az ún. igazgatási ciklussal írható le legegyszerűbben: Célkitűzés – információszerzés – tervezés – döntés – végrehajtás – ellenőrzés – visszacsatolás.</a:t>
            </a:r>
          </a:p>
          <a:p>
            <a:r>
              <a:rPr lang="hu-HU" smtClean="0"/>
              <a:t>Állami funkciók főbb csoportjai:</a:t>
            </a:r>
          </a:p>
          <a:p>
            <a:r>
              <a:rPr lang="hu-HU" sz="2400" smtClean="0"/>
              <a:t>- a társadalom és a természet viszonyának befolyásolása</a:t>
            </a:r>
          </a:p>
          <a:p>
            <a:r>
              <a:rPr lang="hu-HU" sz="2400" smtClean="0"/>
              <a:t>- gazdasági (tulajdon- és elosztási viszonyok szabályozása)</a:t>
            </a:r>
          </a:p>
          <a:p>
            <a:r>
              <a:rPr lang="hu-HU" sz="2400" smtClean="0"/>
              <a:t>- politikai-igazgatási</a:t>
            </a:r>
          </a:p>
          <a:p>
            <a:r>
              <a:rPr lang="hu-HU" sz="2400" smtClean="0"/>
              <a:t>- ideológiai-kulturális</a:t>
            </a:r>
          </a:p>
          <a:p>
            <a:r>
              <a:rPr lang="hu-HU" sz="2400" smtClean="0"/>
              <a:t>- külpolitikai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smtClean="0"/>
              <a:t>Állami tevékenység korlátai:</a:t>
            </a:r>
            <a:br>
              <a:rPr lang="hu-HU" sz="3600" b="1" smtClean="0"/>
            </a:br>
            <a:endParaRPr lang="hu-HU" sz="3600" b="1" smtClean="0"/>
          </a:p>
        </p:txBody>
      </p:sp>
      <p:sp>
        <p:nvSpPr>
          <p:cNvPr id="13005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- cél-eszköz disszonanciája</a:t>
            </a:r>
          </a:p>
          <a:p>
            <a:r>
              <a:rPr lang="hu-HU" smtClean="0"/>
              <a:t>- uralkodó ideológiák (pl. világnézetileg semleges állam)</a:t>
            </a:r>
          </a:p>
          <a:p>
            <a:r>
              <a:rPr lang="hu-HU" smtClean="0"/>
              <a:t>- pénzügyi-gazdasági korlátok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Az állam a politikai berendezkedés központi intézménye.</a:t>
            </a:r>
          </a:p>
        </p:txBody>
      </p:sp>
      <p:sp>
        <p:nvSpPr>
          <p:cNvPr id="13107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Szuverenitás, munkamegosztás, társadalmi-gazdasági környezet</a:t>
            </a:r>
          </a:p>
          <a:p>
            <a:r>
              <a:rPr lang="hu-HU" smtClean="0"/>
              <a:t>Az állam meghatározása: Az állam a politikai berendezkedés központi intézménye </a:t>
            </a:r>
            <a:r>
              <a:rPr lang="hu-HU" b="1" smtClean="0"/>
              <a:t>birtokolja a legitim erőszak monopóliumát, az eljáró szervek származékosan gyakorolják ezt; fontos az oktatás, a nevelés és a meggyőzés is az állami </a:t>
            </a:r>
            <a:r>
              <a:rPr lang="hu-HU" smtClean="0"/>
              <a:t>hatalomgyakorlás érdekében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13209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Az állami szuverenitás (főhatalom, teljhatalom, summa potestas) </a:t>
            </a:r>
            <a:r>
              <a:rPr lang="hu-HU" b="1" smtClean="0"/>
              <a:t>egységes</a:t>
            </a:r>
            <a:r>
              <a:rPr lang="hu-HU" smtClean="0"/>
              <a:t>, noha két oldala van: külpolitikai és belpolitikai.</a:t>
            </a:r>
          </a:p>
          <a:p>
            <a:endParaRPr lang="hu-HU" smtClean="0"/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Szuverenitás belső oldala:</a:t>
            </a:r>
            <a:br>
              <a:rPr lang="hu-HU" smtClean="0"/>
            </a:br>
            <a:endParaRPr lang="hu-HU" smtClean="0"/>
          </a:p>
        </p:txBody>
      </p:sp>
      <p:sp>
        <p:nvSpPr>
          <p:cNvPr id="13312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- legfőbb hatalom: alkotmányát maga hozza</a:t>
            </a:r>
          </a:p>
          <a:p>
            <a:r>
              <a:rPr lang="hu-HU" smtClean="0"/>
              <a:t>- egyetemes: belföldiekre és külföldiekre egyaránt kiterjed a hatalma</a:t>
            </a:r>
          </a:p>
          <a:p>
            <a:r>
              <a:rPr lang="hu-HU" smtClean="0"/>
              <a:t>- teljes: minden ügyre kiterjed a hatalma</a:t>
            </a:r>
          </a:p>
          <a:p>
            <a:r>
              <a:rPr lang="hu-HU" sz="2400" smtClean="0"/>
              <a:t>- kizárólagos; a közhatalom gyakorlásának és a legitim erőszaknak az állami monopóliuma (ez kiterjed a jogalkotásra, igazságszolgáltatásra, közigazgatásra, noha hatósági jogokat ruházhat pl. kamarákra; utóbbi eset nem sérti a kizárólagosság elvét, mert a jogosított nem állami szerv jogköre származékos, tehát az állam elsődleges jogosultágából ered)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13414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- legitim erőszak monopóliuma</a:t>
            </a:r>
          </a:p>
          <a:p>
            <a:r>
              <a:rPr lang="hu-HU" smtClean="0"/>
              <a:t>- egységes: az állam mint egész gyakorolja a szuverenitást, még ha szervei útján is.</a:t>
            </a:r>
          </a:p>
          <a:p>
            <a:endParaRPr lang="hu-HU" smtClean="0"/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Szuverenitás érvényesülésének korlátai:</a:t>
            </a:r>
            <a:br>
              <a:rPr lang="hu-HU" smtClean="0"/>
            </a:br>
            <a:endParaRPr lang="hu-HU" smtClean="0"/>
          </a:p>
        </p:txBody>
      </p:sp>
      <p:sp>
        <p:nvSpPr>
          <p:cNvPr id="13517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- gazdasági</a:t>
            </a:r>
          </a:p>
          <a:p>
            <a:r>
              <a:rPr lang="hu-HU" dirty="0" smtClean="0"/>
              <a:t>- politikai viszonyok, legitimációs deficit</a:t>
            </a:r>
          </a:p>
          <a:p>
            <a:r>
              <a:rPr lang="hu-HU" dirty="0" smtClean="0"/>
              <a:t>- politikai szervezetek befolyása</a:t>
            </a:r>
          </a:p>
          <a:p>
            <a:r>
              <a:rPr lang="hu-HU" dirty="0" smtClean="0"/>
              <a:t>- saját törvényei</a:t>
            </a:r>
          </a:p>
          <a:p>
            <a:r>
              <a:rPr lang="hu-HU" dirty="0" smtClean="0"/>
              <a:t>- nemzetközi jog.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Állam –és jogtudomány rendszere</a:t>
            </a:r>
          </a:p>
        </p:txBody>
      </p:sp>
      <p:sp>
        <p:nvSpPr>
          <p:cNvPr id="2662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dirty="0" smtClean="0"/>
              <a:t>I. Általános állam- és jogtudomány</a:t>
            </a:r>
          </a:p>
          <a:p>
            <a:pPr algn="just" eaLnBrk="1" hangingPunct="1">
              <a:buFont typeface="Georgia" pitchFamily="18" charset="0"/>
              <a:buNone/>
            </a:pPr>
            <a:r>
              <a:rPr lang="hu-HU" dirty="0" smtClean="0"/>
              <a:t>Állam és jogbölcselet: általánosít térben és időben</a:t>
            </a:r>
          </a:p>
          <a:p>
            <a:pPr algn="just" eaLnBrk="1" hangingPunct="1">
              <a:buFont typeface="Georgia" pitchFamily="18" charset="0"/>
              <a:buNone/>
            </a:pPr>
            <a:r>
              <a:rPr lang="hu-HU" dirty="0" smtClean="0"/>
              <a:t>Jogtörténet: intézmények kialakulása és fejlődése</a:t>
            </a:r>
          </a:p>
          <a:p>
            <a:pPr algn="just" eaLnBrk="1" hangingPunct="1">
              <a:buFont typeface="Georgia" pitchFamily="18" charset="0"/>
              <a:buNone/>
            </a:pPr>
            <a:r>
              <a:rPr lang="hu-HU" dirty="0" smtClean="0"/>
              <a:t>Összehasonlító jogtudomány: jelenkori jogrendszerek egyes intézményeinek és jellegzetességeinek összehasonlítása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Szuverenitás külső oldala:</a:t>
            </a:r>
            <a:br>
              <a:rPr lang="hu-HU" smtClean="0"/>
            </a:br>
            <a:endParaRPr lang="hu-HU" smtClean="0"/>
          </a:p>
        </p:txBody>
      </p:sp>
      <p:sp>
        <p:nvSpPr>
          <p:cNvPr id="13619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- nincs alávetve más államoknak (Dante: csak az óceán szab neki határt)</a:t>
            </a:r>
          </a:p>
          <a:p>
            <a:r>
              <a:rPr lang="hu-HU" smtClean="0"/>
              <a:t>- önrendelkezés (ENSZ Alapokmány)</a:t>
            </a:r>
          </a:p>
          <a:p>
            <a:r>
              <a:rPr lang="hu-HU" smtClean="0"/>
              <a:t>- egyenlő hatalom elve, beavatkozás tilalma.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Korlátok:</a:t>
            </a:r>
            <a:br>
              <a:rPr lang="hu-HU" smtClean="0"/>
            </a:br>
            <a:endParaRPr lang="hu-HU" smtClean="0"/>
          </a:p>
        </p:txBody>
      </p:sp>
      <p:sp>
        <p:nvSpPr>
          <p:cNvPr id="13721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- gazdasági</a:t>
            </a:r>
          </a:p>
          <a:p>
            <a:r>
              <a:rPr lang="hu-HU" smtClean="0"/>
              <a:t>- integráció (pl. EU)</a:t>
            </a:r>
          </a:p>
          <a:p>
            <a:r>
              <a:rPr lang="hu-HU" smtClean="0"/>
              <a:t>- multinacionális érdekek</a:t>
            </a:r>
          </a:p>
          <a:p>
            <a:r>
              <a:rPr lang="hu-HU" smtClean="0"/>
              <a:t>- nemzetközi jog és annak alapelvei</a:t>
            </a:r>
          </a:p>
          <a:p>
            <a:r>
              <a:rPr lang="hu-HU" b="1" smtClean="0"/>
              <a:t>Nemzeti szuverenitás </a:t>
            </a:r>
            <a:r>
              <a:rPr lang="hu-HU" smtClean="0"/>
              <a:t>(ti. nem állami): politikai-jogi ideológia, amely szerint ennek alanya a nép</a:t>
            </a:r>
          </a:p>
          <a:p>
            <a:r>
              <a:rPr lang="hu-HU" smtClean="0"/>
              <a:t>Az állami szuverenitás alanya az állam.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ÁLLAMI SZERVEK RENDSZERE:</a:t>
            </a:r>
          </a:p>
        </p:txBody>
      </p:sp>
      <p:sp>
        <p:nvSpPr>
          <p:cNvPr id="13824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állami szuverenitásból eredő közhatalmat gyakorolnak az állami szervek</a:t>
            </a:r>
          </a:p>
          <a:p>
            <a:r>
              <a:rPr lang="hu-HU" smtClean="0"/>
              <a:t>Megkülönböztethetők: sajátos</a:t>
            </a:r>
          </a:p>
          <a:p>
            <a:r>
              <a:rPr lang="hu-HU" smtClean="0"/>
              <a:t>- hatáskörük</a:t>
            </a:r>
          </a:p>
          <a:p>
            <a:r>
              <a:rPr lang="hu-HU" smtClean="0"/>
              <a:t>- módszerük</a:t>
            </a:r>
          </a:p>
          <a:p>
            <a:r>
              <a:rPr lang="hu-HU" smtClean="0"/>
              <a:t>- szervezetük (testületi v. egyedi)</a:t>
            </a:r>
          </a:p>
          <a:p>
            <a:r>
              <a:rPr lang="hu-HU" smtClean="0"/>
              <a:t>- szabályozásuk (szigorú v. laza) szerint.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HÉT fő állami szervtípus:</a:t>
            </a:r>
            <a:br>
              <a:rPr lang="hu-HU" smtClean="0"/>
            </a:br>
            <a:endParaRPr lang="hu-HU" smtClean="0"/>
          </a:p>
        </p:txBody>
      </p:sp>
      <p:sp>
        <p:nvSpPr>
          <p:cNvPr id="13926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Fegyveres és rendvédelmi szervek (hadsereg, rendőrség; erőszak, infógyűjtés, nyilvántartás)</a:t>
            </a:r>
          </a:p>
          <a:p>
            <a:r>
              <a:rPr lang="hu-HU" dirty="0" smtClean="0"/>
              <a:t>Közig. Szervek (tág értelemben vett rendészet; </a:t>
            </a:r>
            <a:r>
              <a:rPr lang="hu-HU" dirty="0" err="1" smtClean="0"/>
              <a:t>tilt-kötelez-korlátoz</a:t>
            </a:r>
            <a:r>
              <a:rPr lang="hu-HU" dirty="0" smtClean="0"/>
              <a:t>; pl. idegenrendészet, építésrendészet,)</a:t>
            </a:r>
          </a:p>
          <a:p>
            <a:r>
              <a:rPr lang="hu-HU" dirty="0" smtClean="0"/>
              <a:t>Bíróságok</a:t>
            </a:r>
          </a:p>
          <a:p>
            <a:r>
              <a:rPr lang="hu-HU" dirty="0" smtClean="0"/>
              <a:t>Törvényességi felügyeleti szervek</a:t>
            </a:r>
          </a:p>
          <a:p>
            <a:r>
              <a:rPr lang="hu-HU" dirty="0" smtClean="0"/>
              <a:t>Diplomáciai szervek</a:t>
            </a:r>
          </a:p>
          <a:p>
            <a:r>
              <a:rPr lang="hu-HU" dirty="0" smtClean="0"/>
              <a:t>Központi állami képviseleti szerv (Országgyűlés)</a:t>
            </a:r>
          </a:p>
          <a:p>
            <a:r>
              <a:rPr lang="hu-HU" dirty="0" smtClean="0"/>
              <a:t>Önkormányzatok (helyi szabályozás szintje)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smtClean="0"/>
              <a:t>Max Weber közigazgatási modellje:</a:t>
            </a:r>
            <a:r>
              <a:rPr lang="hu-HU" smtClean="0"/>
              <a:t/>
            </a:r>
            <a:br>
              <a:rPr lang="hu-HU" smtClean="0"/>
            </a:br>
            <a:endParaRPr lang="hu-HU" smtClean="0"/>
          </a:p>
        </p:txBody>
      </p:sp>
      <p:sp>
        <p:nvSpPr>
          <p:cNvPr id="1402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szabadok végzik, dologi kötelezettség mellett</a:t>
            </a:r>
          </a:p>
          <a:p>
            <a:r>
              <a:rPr lang="hu-HU" smtClean="0"/>
              <a:t>rögzített hierarchiában</a:t>
            </a:r>
          </a:p>
          <a:p>
            <a:r>
              <a:rPr lang="hu-HU" smtClean="0"/>
              <a:t>szabad megállapodás</a:t>
            </a:r>
          </a:p>
          <a:p>
            <a:r>
              <a:rPr lang="hu-HU" smtClean="0"/>
              <a:t>Szakképzettség</a:t>
            </a:r>
          </a:p>
          <a:p>
            <a:r>
              <a:rPr lang="hu-HU" smtClean="0"/>
              <a:t>Fizetés</a:t>
            </a:r>
          </a:p>
          <a:p>
            <a:r>
              <a:rPr lang="hu-HU" smtClean="0"/>
              <a:t>Főfoglalkozás</a:t>
            </a:r>
          </a:p>
          <a:p>
            <a:r>
              <a:rPr lang="hu-HU" smtClean="0"/>
              <a:t>az állás nem válik tulajdonná (nem is örökíthető)</a:t>
            </a:r>
          </a:p>
          <a:p>
            <a:r>
              <a:rPr lang="hu-HU" smtClean="0"/>
              <a:t>fegyelem és ellenőrzés</a:t>
            </a:r>
          </a:p>
          <a:p>
            <a:r>
              <a:rPr lang="hu-HU" smtClean="0"/>
              <a:t>jogszabály alapján való eljárás.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HATÁSKÖR</a:t>
            </a:r>
            <a:br>
              <a:rPr lang="hu-HU" smtClean="0"/>
            </a:br>
            <a:endParaRPr lang="hu-HU" smtClean="0"/>
          </a:p>
        </p:txBody>
      </p:sp>
      <p:sp>
        <p:nvSpPr>
          <p:cNvPr id="14131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anyagi értelemben: jogi eszközök (engedély-bírság)</a:t>
            </a:r>
          </a:p>
          <a:p>
            <a:r>
              <a:rPr lang="hu-HU" smtClean="0"/>
              <a:t>alaki értelemben: munkamegosztás (ügytípus szerint, szintek szerint)</a:t>
            </a:r>
          </a:p>
          <a:p>
            <a:r>
              <a:rPr lang="hu-HU" smtClean="0"/>
              <a:t>Illetékesség: terület szerint.</a:t>
            </a:r>
          </a:p>
          <a:p>
            <a:r>
              <a:rPr lang="hu-HU" smtClean="0"/>
              <a:t>Joghatóság: egy állam eljáráshoz való joga.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Bíráskodás</a:t>
            </a:r>
            <a:br>
              <a:rPr lang="hu-HU" smtClean="0"/>
            </a:br>
            <a:endParaRPr lang="hu-HU" smtClean="0"/>
          </a:p>
        </p:txBody>
      </p:sp>
      <p:sp>
        <p:nvSpPr>
          <p:cNvPr id="14233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uralkodói jogból hatalmi ággá válik</a:t>
            </a:r>
          </a:p>
          <a:p>
            <a:r>
              <a:rPr lang="hu-HU" smtClean="0"/>
              <a:t>lényege a társadalmi konfliktusok és a jogviták eldöntése</a:t>
            </a:r>
          </a:p>
          <a:p>
            <a:r>
              <a:rPr lang="hu-HU" b="1" smtClean="0"/>
              <a:t>elvei</a:t>
            </a:r>
          </a:p>
          <a:p>
            <a:r>
              <a:rPr lang="hu-HU" smtClean="0"/>
              <a:t>---</a:t>
            </a:r>
            <a:r>
              <a:rPr lang="hu-HU" smtClean="0">
                <a:latin typeface="Arial" charset="0"/>
              </a:rPr>
              <a:t> </a:t>
            </a:r>
            <a:r>
              <a:rPr lang="hu-HU" smtClean="0"/>
              <a:t>felek egyenjogúsága</a:t>
            </a:r>
          </a:p>
          <a:p>
            <a:r>
              <a:rPr lang="hu-HU" smtClean="0"/>
              <a:t>---</a:t>
            </a:r>
            <a:r>
              <a:rPr lang="hu-HU" smtClean="0">
                <a:latin typeface="Arial" charset="0"/>
              </a:rPr>
              <a:t> </a:t>
            </a:r>
            <a:r>
              <a:rPr lang="hu-HU" smtClean="0"/>
              <a:t>bírói függetlenség</a:t>
            </a:r>
          </a:p>
          <a:p>
            <a:r>
              <a:rPr lang="hu-HU" smtClean="0"/>
              <a:t>---</a:t>
            </a:r>
            <a:r>
              <a:rPr lang="hu-HU" smtClean="0">
                <a:latin typeface="Arial" charset="0"/>
              </a:rPr>
              <a:t> </a:t>
            </a:r>
            <a:r>
              <a:rPr lang="hu-HU" smtClean="0"/>
              <a:t>fellebbvitel, jogorvoslat</a:t>
            </a:r>
          </a:p>
          <a:p>
            <a:r>
              <a:rPr lang="hu-HU" sz="2400" smtClean="0"/>
              <a:t>---</a:t>
            </a:r>
            <a:r>
              <a:rPr lang="hu-HU" sz="2400" smtClean="0">
                <a:latin typeface="Arial" charset="0"/>
              </a:rPr>
              <a:t> </a:t>
            </a:r>
            <a:r>
              <a:rPr lang="hu-HU" sz="2400" smtClean="0"/>
              <a:t>joghoz kötöttség (de vö. angolszász esetjog, ill. tradicionális jogrendszerek tényállás-központúsága)</a:t>
            </a:r>
          </a:p>
          <a:p>
            <a:endParaRPr lang="hu-HU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Törvényességi felügyelet</a:t>
            </a:r>
            <a:br>
              <a:rPr lang="hu-HU" smtClean="0"/>
            </a:br>
            <a:endParaRPr lang="hu-HU" smtClean="0"/>
          </a:p>
        </p:txBody>
      </p:sp>
      <p:sp>
        <p:nvSpPr>
          <p:cNvPr id="14336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ügyészség (általános törvényességi felügyelet)</a:t>
            </a:r>
          </a:p>
          <a:p>
            <a:r>
              <a:rPr lang="hu-HU" smtClean="0"/>
              <a:t>ágazati (pl. verseny felügyelet-GVH, PSzÁF, környezetvédelmi, …)</a:t>
            </a:r>
          </a:p>
          <a:p>
            <a:r>
              <a:rPr lang="hu-HU" smtClean="0"/>
              <a:t>Alapvető jogok biztosa (ombudsman)</a:t>
            </a:r>
          </a:p>
          <a:p>
            <a:r>
              <a:rPr lang="hu-HU" smtClean="0"/>
              <a:t>Állami Számvevőszék (országgyűlésnek alárendelve, szemben a Kormányzati Ellenőrzési Hivatallal, ami a kormány belső ellenőrzési szerve-http://kehi.kormany.hu)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Külkapcsolatok szervezete</a:t>
            </a:r>
            <a:br>
              <a:rPr lang="hu-HU" smtClean="0"/>
            </a:br>
            <a:endParaRPr lang="hu-HU" smtClean="0"/>
          </a:p>
        </p:txBody>
      </p:sp>
      <p:sp>
        <p:nvSpPr>
          <p:cNvPr id="14438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Centralizált</a:t>
            </a:r>
          </a:p>
          <a:p>
            <a:r>
              <a:rPr lang="hu-HU" dirty="0" smtClean="0"/>
              <a:t>a nemzetközi jog és a bevett gyakorlatok és szokások meghatározóak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Állami képviseleti szervek</a:t>
            </a:r>
            <a:br>
              <a:rPr lang="hu-HU" smtClean="0"/>
            </a:br>
            <a:endParaRPr lang="hu-HU" smtClean="0"/>
          </a:p>
        </p:txBody>
      </p:sp>
      <p:sp>
        <p:nvSpPr>
          <p:cNvPr id="14541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parlamentáris </a:t>
            </a:r>
            <a:r>
              <a:rPr lang="hu-HU" dirty="0" smtClean="0"/>
              <a:t>(demokráciákra jellemző, bár formális parlament a diktatúrákban is előfordul)</a:t>
            </a:r>
          </a:p>
          <a:p>
            <a:r>
              <a:rPr lang="hu-HU" b="1" dirty="0" smtClean="0"/>
              <a:t>korporációs-hivatásrendi szervek</a:t>
            </a:r>
            <a:r>
              <a:rPr lang="hu-HU" dirty="0" smtClean="0"/>
              <a:t> (ágazatonként a munkaadók és a munkavállalók is benne vannak, nem jeleníti meg külön a sajátos munkavállalói érdekeket)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 smtClean="0"/>
              <a:t>Ágazati jogtudományok /jogáganként/</a:t>
            </a:r>
            <a:endParaRPr lang="hu-HU" dirty="0"/>
          </a:p>
        </p:txBody>
      </p:sp>
      <p:sp>
        <p:nvSpPr>
          <p:cNvPr id="2765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Polgári </a:t>
            </a:r>
          </a:p>
          <a:p>
            <a:pPr eaLnBrk="1" hangingPunct="1"/>
            <a:r>
              <a:rPr lang="hu-HU" smtClean="0"/>
              <a:t>Büntető</a:t>
            </a:r>
          </a:p>
          <a:p>
            <a:pPr eaLnBrk="1" hangingPunct="1"/>
            <a:r>
              <a:rPr lang="hu-HU" smtClean="0"/>
              <a:t>Közigazgatási           jog</a:t>
            </a:r>
          </a:p>
          <a:p>
            <a:pPr eaLnBrk="1" hangingPunct="1"/>
            <a:r>
              <a:rPr lang="hu-HU" smtClean="0"/>
              <a:t>Alkotmány</a:t>
            </a:r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</p:txBody>
      </p:sp>
      <p:sp>
        <p:nvSpPr>
          <p:cNvPr id="4" name="Jobb oldali kapcsos zárójel 3"/>
          <p:cNvSpPr/>
          <p:nvPr/>
        </p:nvSpPr>
        <p:spPr>
          <a:xfrm>
            <a:off x="3276600" y="2349500"/>
            <a:ext cx="71438" cy="1871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srgbClr val="FF0000"/>
                </a:solidFill>
              </a:rPr>
              <a:t>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Állami képviseleti szervek</a:t>
            </a:r>
            <a:r>
              <a:rPr lang="hu-HU" smtClean="0">
                <a:latin typeface="Arial" charset="0"/>
              </a:rPr>
              <a:t> II.:</a:t>
            </a:r>
          </a:p>
        </p:txBody>
      </p:sp>
      <p:sp>
        <p:nvSpPr>
          <p:cNvPr id="14643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Önkormányzatok</a:t>
            </a:r>
          </a:p>
          <a:p>
            <a:r>
              <a:rPr lang="hu-HU" dirty="0" smtClean="0">
                <a:latin typeface="Arial" charset="0"/>
              </a:rPr>
              <a:t>- </a:t>
            </a:r>
            <a:r>
              <a:rPr lang="hu-HU" dirty="0" smtClean="0"/>
              <a:t>helyi közügyek intézése</a:t>
            </a:r>
          </a:p>
          <a:p>
            <a:r>
              <a:rPr lang="hu-HU" dirty="0" smtClean="0">
                <a:latin typeface="Arial" charset="0"/>
              </a:rPr>
              <a:t>- </a:t>
            </a:r>
            <a:r>
              <a:rPr lang="hu-HU" dirty="0" smtClean="0"/>
              <a:t>a jegyz</a:t>
            </a:r>
            <a:r>
              <a:rPr lang="hu-HU" dirty="0" smtClean="0">
                <a:latin typeface="Arial" charset="0"/>
              </a:rPr>
              <a:t>ő</a:t>
            </a:r>
            <a:r>
              <a:rPr lang="hu-HU" dirty="0" smtClean="0"/>
              <a:t> </a:t>
            </a:r>
            <a:r>
              <a:rPr lang="hu-HU" smtClean="0"/>
              <a:t>rendelkezik jelenleg </a:t>
            </a:r>
            <a:r>
              <a:rPr lang="hu-HU" dirty="0" smtClean="0"/>
              <a:t>hatósági jogkörökkel is.</a:t>
            </a:r>
          </a:p>
          <a:p>
            <a:r>
              <a:rPr lang="hu-HU" b="1" dirty="0" smtClean="0"/>
              <a:t>Kormány:</a:t>
            </a:r>
            <a:r>
              <a:rPr lang="hu-HU" dirty="0" smtClean="0"/>
              <a:t> meghatározza az állami politika f</a:t>
            </a:r>
            <a:r>
              <a:rPr lang="hu-HU" dirty="0" smtClean="0">
                <a:latin typeface="Arial" charset="0"/>
              </a:rPr>
              <a:t>ő</a:t>
            </a:r>
            <a:r>
              <a:rPr lang="hu-HU" dirty="0" smtClean="0"/>
              <a:t> irányát, a végrehajtó hatalom f</a:t>
            </a:r>
            <a:r>
              <a:rPr lang="hu-HU" dirty="0" smtClean="0">
                <a:latin typeface="Arial" charset="0"/>
              </a:rPr>
              <a:t>ő</a:t>
            </a:r>
            <a:r>
              <a:rPr lang="hu-HU" dirty="0" smtClean="0"/>
              <a:t> szerve.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Államfő:</a:t>
            </a:r>
            <a:br>
              <a:rPr lang="hu-HU" smtClean="0"/>
            </a:br>
            <a:endParaRPr lang="hu-HU" smtClean="0"/>
          </a:p>
        </p:txBody>
      </p:sp>
      <p:sp>
        <p:nvSpPr>
          <p:cNvPr id="14745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smtClean="0">
                <a:latin typeface="Arial" charset="0"/>
              </a:rPr>
              <a:t>- </a:t>
            </a:r>
            <a:r>
              <a:rPr lang="hu-HU" sz="3200" smtClean="0"/>
              <a:t>nemzeti, állami egység kifejez</a:t>
            </a:r>
            <a:r>
              <a:rPr lang="hu-HU" sz="3200" smtClean="0">
                <a:latin typeface="Arial" charset="0"/>
              </a:rPr>
              <a:t>ő</a:t>
            </a:r>
            <a:r>
              <a:rPr lang="hu-HU" sz="3200" smtClean="0"/>
              <a:t>je</a:t>
            </a:r>
          </a:p>
          <a:p>
            <a:r>
              <a:rPr lang="hu-HU" sz="3200" smtClean="0">
                <a:latin typeface="Arial" charset="0"/>
              </a:rPr>
              <a:t>- </a:t>
            </a:r>
            <a:r>
              <a:rPr lang="hu-HU" sz="3200" smtClean="0"/>
              <a:t>általában protokolláris, reprezentációs szerep, de Franciaországban és az USA- ban </a:t>
            </a:r>
            <a:r>
              <a:rPr lang="hu-HU" sz="3200" smtClean="0">
                <a:latin typeface="Arial" charset="0"/>
              </a:rPr>
              <a:t>p</a:t>
            </a:r>
            <a:r>
              <a:rPr lang="hu-HU" sz="3200" smtClean="0"/>
              <a:t>rezidenciális rendszer van, er</a:t>
            </a:r>
            <a:r>
              <a:rPr lang="hu-HU" sz="3200" smtClean="0">
                <a:latin typeface="Arial" charset="0"/>
              </a:rPr>
              <a:t>ő</a:t>
            </a:r>
            <a:r>
              <a:rPr lang="hu-HU" sz="3200" smtClean="0"/>
              <a:t>s elnöki jogkörökkel</a:t>
            </a:r>
          </a:p>
          <a:p>
            <a:endParaRPr lang="hu-HU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Állami szervek fajtái szervezet szerint</a:t>
            </a:r>
            <a:br>
              <a:rPr lang="hu-HU" smtClean="0"/>
            </a:br>
            <a:endParaRPr lang="hu-HU" smtClean="0"/>
          </a:p>
        </p:txBody>
      </p:sp>
      <p:sp>
        <p:nvSpPr>
          <p:cNvPr id="14848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testületi szervek (pl. Országgyűlés, Kormány, helyi képviselő-testület)</a:t>
            </a:r>
          </a:p>
          <a:p>
            <a:r>
              <a:rPr lang="hu-HU" dirty="0" smtClean="0"/>
              <a:t>egyedi szervek</a:t>
            </a:r>
          </a:p>
          <a:p>
            <a:r>
              <a:rPr lang="hu-HU" dirty="0" smtClean="0"/>
              <a:t>Testületi szerveknél a határozatképesség fontos szabályozási kérdés. Azt szabályozza, hogy a tagok jelenlétének milyen aránya szükséges az érvényes határozat meghozatalához.</a:t>
            </a:r>
          </a:p>
          <a:p>
            <a:r>
              <a:rPr lang="hu-HU" dirty="0" smtClean="0"/>
              <a:t>Egyetértési jog: az egyetértési jog jogosultjának egyetértése szükséges az érvényes döntéshez.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„figyelembe vételével”:</a:t>
            </a:r>
          </a:p>
        </p:txBody>
      </p:sp>
      <p:sp>
        <p:nvSpPr>
          <p:cNvPr id="14950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jogszabály valaki ill. </a:t>
            </a:r>
            <a:r>
              <a:rPr lang="hu-HU" sz="2400" dirty="0" smtClean="0"/>
              <a:t>valamely szerv véleményének figyelembevételét rendeli a döntés érvényességéhez, ez csupán azt jelenti, hogy a vélemény megadására megfelelő </a:t>
            </a:r>
            <a:r>
              <a:rPr lang="hu-HU" sz="2400" u="sng" dirty="0" smtClean="0"/>
              <a:t>lehetőséget kell biztosítani </a:t>
            </a:r>
            <a:r>
              <a:rPr lang="hu-HU" sz="2400" dirty="0" smtClean="0"/>
              <a:t>a jogosultnak, a vélemény tartalma azonban nem köti a döntéshozót, aki a véleményt mint döntésének csupán egy szempontját mérlegeli.</a:t>
            </a:r>
          </a:p>
          <a:p>
            <a:r>
              <a:rPr lang="hu-HU" sz="2400" b="1" dirty="0" smtClean="0"/>
              <a:t>Vétó:</a:t>
            </a:r>
            <a:r>
              <a:rPr lang="hu-HU" sz="2400" dirty="0" smtClean="0"/>
              <a:t> utólagos lehetősége a döntéshozótól különböző személynek vagy szervnek arra, hogy valamely döntést hatálytalanítson.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ÁLLAMAPPARÁTUS</a:t>
            </a:r>
          </a:p>
        </p:txBody>
      </p:sp>
      <p:sp>
        <p:nvSpPr>
          <p:cNvPr id="15053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, mint a munkamegosztás sajátos ága:</a:t>
            </a:r>
          </a:p>
          <a:p>
            <a:r>
              <a:rPr lang="hu-HU" dirty="0" smtClean="0"/>
              <a:t>az uralmat felváltja a hatalom, a hatalmi szervek specializálódnak és bürokratizálódnak.</a:t>
            </a:r>
          </a:p>
          <a:p>
            <a:r>
              <a:rPr lang="hu-HU" dirty="0" smtClean="0"/>
              <a:t>Az államhatalmi és államigazgatási szervezetek személyi állománya, azok a hivatásos tisztviselők, katonatisztek, akiknek segítségével az </a:t>
            </a:r>
            <a:r>
              <a:rPr lang="hu-HU" dirty="0" smtClean="0">
                <a:hlinkClick r:id="rId2"/>
              </a:rPr>
              <a:t>állam</a:t>
            </a:r>
            <a:r>
              <a:rPr lang="hu-HU" dirty="0" smtClean="0"/>
              <a:t> funkcióinak gyakorlását és folyamatos ügymenetét minden körülmények között biztosítja. </a:t>
            </a:r>
            <a:br>
              <a:rPr lang="hu-HU" dirty="0" smtClean="0"/>
            </a:br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AZ ÁLLAM és a társadalmi-gazdasági környezet kapcsolata:</a:t>
            </a:r>
            <a:br>
              <a:rPr lang="hu-HU" smtClean="0"/>
            </a:br>
            <a:endParaRPr lang="hu-HU" smtClean="0"/>
          </a:p>
        </p:txBody>
      </p:sp>
      <p:sp>
        <p:nvSpPr>
          <p:cNvPr id="15155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Az állam elvileg primátust élvez a gazdasággal és a társadalommal szemben</a:t>
            </a:r>
          </a:p>
          <a:p>
            <a:r>
              <a:rPr lang="hu-HU" smtClean="0">
                <a:latin typeface="Arial" charset="0"/>
              </a:rPr>
              <a:t>DE! </a:t>
            </a:r>
            <a:r>
              <a:rPr lang="hu-HU" smtClean="0"/>
              <a:t>a szuverenitás bels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 oldalának korlátai</a:t>
            </a:r>
          </a:p>
          <a:p>
            <a:r>
              <a:rPr lang="hu-HU" smtClean="0">
                <a:latin typeface="Arial" charset="0"/>
              </a:rPr>
              <a:t>-- </a:t>
            </a:r>
            <a:r>
              <a:rPr lang="hu-HU" smtClean="0"/>
              <a:t>lobby csoportokat</a:t>
            </a:r>
          </a:p>
          <a:p>
            <a:r>
              <a:rPr lang="hu-HU" smtClean="0">
                <a:latin typeface="Arial" charset="0"/>
              </a:rPr>
              <a:t>-- </a:t>
            </a:r>
            <a:r>
              <a:rPr lang="hu-HU" smtClean="0"/>
              <a:t>munkáltatói és munkavállalói érdekképviseleteket</a:t>
            </a:r>
          </a:p>
          <a:p>
            <a:r>
              <a:rPr lang="hu-HU" smtClean="0">
                <a:latin typeface="Arial" charset="0"/>
              </a:rPr>
              <a:t>-- </a:t>
            </a:r>
            <a:r>
              <a:rPr lang="hu-HU" smtClean="0"/>
              <a:t>politikai pártokat</a:t>
            </a:r>
          </a:p>
          <a:p>
            <a:r>
              <a:rPr lang="hu-HU" smtClean="0">
                <a:latin typeface="Arial" charset="0"/>
              </a:rPr>
              <a:t>-- </a:t>
            </a:r>
            <a:r>
              <a:rPr lang="hu-HU" smtClean="0"/>
              <a:t>az állami szervek sajátos érdekeit.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AZ ÁLLAM sajátosságai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15257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sz="4000" dirty="0" smtClean="0"/>
              <a:t>Államtípusonként (ázsiai, antik, feudális, modern</a:t>
            </a:r>
            <a:r>
              <a:rPr lang="hu-HU" sz="4000" u="sng" dirty="0" smtClean="0"/>
              <a:t>)  a társadalmi kontroll </a:t>
            </a:r>
            <a:r>
              <a:rPr lang="hu-HU" sz="4000" dirty="0" smtClean="0"/>
              <a:t>növelésének igénye.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smtClean="0"/>
              <a:t>Államformák szerint:</a:t>
            </a:r>
            <a:br>
              <a:rPr lang="hu-HU" sz="3600" b="1" smtClean="0"/>
            </a:br>
            <a:endParaRPr lang="hu-HU" sz="3600" b="1" smtClean="0"/>
          </a:p>
        </p:txBody>
      </p:sp>
      <p:sp>
        <p:nvSpPr>
          <p:cNvPr id="15360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" charset="0"/>
              </a:rPr>
              <a:t>-- </a:t>
            </a:r>
            <a:r>
              <a:rPr lang="hu-HU" dirty="0" smtClean="0"/>
              <a:t>királyság (monarchia)</a:t>
            </a:r>
          </a:p>
          <a:p>
            <a:r>
              <a:rPr lang="hu-HU" dirty="0" smtClean="0">
                <a:latin typeface="Arial" charset="0"/>
              </a:rPr>
              <a:t>-- </a:t>
            </a:r>
            <a:r>
              <a:rPr lang="hu-HU" dirty="0" smtClean="0"/>
              <a:t>köztársaság</a:t>
            </a:r>
          </a:p>
          <a:p>
            <a:r>
              <a:rPr lang="hu-HU" b="1" dirty="0" smtClean="0"/>
              <a:t>Tartalmilag:</a:t>
            </a:r>
          </a:p>
          <a:p>
            <a:r>
              <a:rPr lang="hu-HU" dirty="0" smtClean="0">
                <a:latin typeface="Arial" charset="0"/>
              </a:rPr>
              <a:t>-- </a:t>
            </a:r>
            <a:r>
              <a:rPr lang="hu-HU" dirty="0" smtClean="0"/>
              <a:t>demokrácia / diktatúra</a:t>
            </a:r>
          </a:p>
          <a:p>
            <a:r>
              <a:rPr lang="hu-HU" dirty="0" smtClean="0">
                <a:latin typeface="Arial" charset="0"/>
              </a:rPr>
              <a:t>-- </a:t>
            </a:r>
            <a:r>
              <a:rPr lang="hu-HU" dirty="0" err="1" smtClean="0"/>
              <a:t>hegemonisztikus</a:t>
            </a:r>
            <a:r>
              <a:rPr lang="hu-HU" dirty="0" smtClean="0"/>
              <a:t> / tekintélyuralmi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Arisztotelész államforma felosztása: </a:t>
            </a:r>
            <a:r>
              <a:rPr lang="hu-HU" sz="2800" smtClean="0"/>
              <a:t/>
            </a:r>
            <a:br>
              <a:rPr lang="hu-HU" sz="2800" smtClean="0"/>
            </a:br>
            <a:endParaRPr lang="hu-HU" sz="2800" smtClean="0"/>
          </a:p>
        </p:txBody>
      </p:sp>
      <p:sp>
        <p:nvSpPr>
          <p:cNvPr id="15462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smtClean="0"/>
              <a:t>Jó államforma</a:t>
            </a:r>
          </a:p>
          <a:p>
            <a:r>
              <a:rPr lang="hu-HU" sz="2000" smtClean="0">
                <a:solidFill>
                  <a:srgbClr val="FF0000"/>
                </a:solidFill>
              </a:rPr>
              <a:t>Rossz, önzésen alapuló államforma</a:t>
            </a:r>
          </a:p>
          <a:p>
            <a:r>
              <a:rPr lang="hu-HU" sz="2000" i="1" smtClean="0"/>
              <a:t>Egyeduralom:</a:t>
            </a:r>
          </a:p>
          <a:p>
            <a:r>
              <a:rPr lang="hu-HU" sz="2000" b="1" smtClean="0"/>
              <a:t>basileia</a:t>
            </a:r>
          </a:p>
          <a:p>
            <a:r>
              <a:rPr lang="hu-HU" sz="2000" smtClean="0">
                <a:solidFill>
                  <a:srgbClr val="FF0000"/>
                </a:solidFill>
              </a:rPr>
              <a:t>türannisz</a:t>
            </a:r>
          </a:p>
          <a:p>
            <a:r>
              <a:rPr lang="hu-HU" sz="2000" i="1" smtClean="0"/>
              <a:t>Kevesek uralma</a:t>
            </a:r>
          </a:p>
          <a:p>
            <a:r>
              <a:rPr lang="hu-HU" sz="2000" b="1" smtClean="0"/>
              <a:t>arisztokrácia</a:t>
            </a:r>
          </a:p>
          <a:p>
            <a:r>
              <a:rPr lang="hu-HU" sz="2000" smtClean="0">
                <a:solidFill>
                  <a:srgbClr val="FF0000"/>
                </a:solidFill>
              </a:rPr>
              <a:t>oligarchia</a:t>
            </a:r>
          </a:p>
          <a:p>
            <a:r>
              <a:rPr lang="hu-HU" sz="2000" i="1" smtClean="0"/>
              <a:t>Sokak uralma</a:t>
            </a:r>
          </a:p>
          <a:p>
            <a:r>
              <a:rPr lang="hu-HU" sz="2000" b="1" smtClean="0"/>
              <a:t>politeia</a:t>
            </a:r>
          </a:p>
          <a:p>
            <a:r>
              <a:rPr lang="hu-HU" sz="2000" smtClean="0">
                <a:solidFill>
                  <a:srgbClr val="FF0000"/>
                </a:solidFill>
              </a:rPr>
              <a:t>demokrácia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Jean Bodin (16. sz.)</a:t>
            </a:r>
          </a:p>
        </p:txBody>
      </p:sp>
      <p:sp>
        <p:nvSpPr>
          <p:cNvPr id="15565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bevezeti a kormányforma fogalmát, amely a hatalomgyakorlás módjára is utal. Az ő nyomán a XIX. század táján a következő kormányformák megkülönböztetése válik gyakorlattá:</a:t>
            </a:r>
          </a:p>
          <a:p>
            <a:r>
              <a:rPr lang="hu-HU" smtClean="0"/>
              <a:t>Abszolút monarchia</a:t>
            </a:r>
          </a:p>
          <a:p>
            <a:r>
              <a:rPr lang="hu-HU" smtClean="0"/>
              <a:t>Alkotmányos monarchia</a:t>
            </a:r>
          </a:p>
          <a:p>
            <a:r>
              <a:rPr lang="hu-HU" smtClean="0"/>
              <a:t>Parlamentáris monarchia</a:t>
            </a:r>
          </a:p>
          <a:p>
            <a:r>
              <a:rPr lang="hu-HU" smtClean="0"/>
              <a:t>Prezidenciális köztársaság</a:t>
            </a:r>
          </a:p>
          <a:p>
            <a:r>
              <a:rPr lang="hu-HU" smtClean="0"/>
              <a:t>Parlamentáris köztársaság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Segédtudományok</a:t>
            </a:r>
          </a:p>
        </p:txBody>
      </p:sp>
      <p:sp>
        <p:nvSpPr>
          <p:cNvPr id="2867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dirty="0" smtClean="0"/>
              <a:t>Olyan alkalmazott tudományok, amelyek önmagukban nem alkalmasak az állam –és jogtudomány jelenségeinek megismerésére és modellezésére, de szoros a kapcsolatuk az állam –és jogtudománnyal (pl. igazságügyi statisztika, igazságügyi elmekórtan, igazságügyi orvostan, kriminálpszichológia, kriminalisztika, stb.)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ÁLLAMSZERKEZET:</a:t>
            </a:r>
          </a:p>
        </p:txBody>
      </p:sp>
      <p:sp>
        <p:nvSpPr>
          <p:cNvPr id="15667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arra utal a fogalom, hogy van-e a szuverenitás bizonyos jegyeivel rendelkez</a:t>
            </a:r>
            <a:r>
              <a:rPr lang="hu-HU" dirty="0" smtClean="0">
                <a:latin typeface="Arial" charset="0"/>
              </a:rPr>
              <a:t>ő</a:t>
            </a:r>
            <a:r>
              <a:rPr lang="hu-HU" dirty="0" smtClean="0"/>
              <a:t> egysége az adott államnak vagy csak adminisztratív egységei vannak. A szuverenitás bizonyos jegyeire általában valamilyen helyi parlament megléte utal. Államszerkezeti formák:</a:t>
            </a:r>
          </a:p>
          <a:p>
            <a:r>
              <a:rPr lang="hu-HU" sz="2400" b="1" dirty="0" smtClean="0"/>
              <a:t>Unitárius állam:</a:t>
            </a:r>
            <a:r>
              <a:rPr lang="hu-HU" sz="2400" dirty="0" smtClean="0"/>
              <a:t> nincs a szuverenitás bizonyos jegyeivel rendelkez</a:t>
            </a:r>
            <a:r>
              <a:rPr lang="hu-HU" sz="2400" dirty="0" smtClean="0">
                <a:latin typeface="Arial" charset="0"/>
              </a:rPr>
              <a:t>ő</a:t>
            </a:r>
            <a:r>
              <a:rPr lang="hu-HU" sz="2400" dirty="0" smtClean="0"/>
              <a:t> egysége (</a:t>
            </a:r>
            <a:r>
              <a:rPr lang="hu-HU" sz="1600" dirty="0" smtClean="0"/>
              <a:t>pl. M</a:t>
            </a:r>
            <a:r>
              <a:rPr lang="hu-HU" sz="1600" dirty="0" smtClean="0">
                <a:latin typeface="Arial" charset="0"/>
              </a:rPr>
              <a:t>agyarországon</a:t>
            </a:r>
            <a:r>
              <a:rPr lang="hu-HU" sz="1600" dirty="0" smtClean="0"/>
              <a:t> a megyei közgy</a:t>
            </a:r>
            <a:r>
              <a:rPr lang="hu-HU" sz="1600" dirty="0" smtClean="0">
                <a:latin typeface="Arial" charset="0"/>
              </a:rPr>
              <a:t>ű</a:t>
            </a:r>
            <a:r>
              <a:rPr lang="hu-HU" sz="1600" dirty="0" smtClean="0"/>
              <a:t>lések a jogköreiket származékosan birtokolják, --- az</a:t>
            </a:r>
            <a:r>
              <a:rPr lang="hu-HU" sz="1600" dirty="0" smtClean="0">
                <a:latin typeface="Arial" charset="0"/>
              </a:rPr>
              <a:t> </a:t>
            </a:r>
            <a:r>
              <a:rPr lang="hu-HU" sz="1600" dirty="0" smtClean="0"/>
              <a:t>állam döntése következtében.</a:t>
            </a:r>
            <a:r>
              <a:rPr lang="hu-HU" sz="1600" dirty="0" smtClean="0"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ÁLLAMSZERKEZET</a:t>
            </a:r>
            <a:r>
              <a:rPr lang="hu-HU" smtClean="0">
                <a:latin typeface="Arial" charset="0"/>
              </a:rPr>
              <a:t> II.</a:t>
            </a:r>
            <a:r>
              <a:rPr lang="hu-HU" smtClean="0"/>
              <a:t>:</a:t>
            </a:r>
          </a:p>
        </p:txBody>
      </p:sp>
      <p:sp>
        <p:nvSpPr>
          <p:cNvPr id="1576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smtClean="0"/>
              <a:t>Föderatív állam</a:t>
            </a:r>
            <a:r>
              <a:rPr lang="hu-HU" dirty="0" smtClean="0"/>
              <a:t> - olyan szövetségi állam, amelynek „központi parlamentje” primátust élvez a helyi törvényhozásokkal szemben, a helyi parlamentek általában csupán bizonyos körben illetve végrehajtási jelleggel alkothatnak jogszabályt.</a:t>
            </a:r>
          </a:p>
          <a:p>
            <a:r>
              <a:rPr lang="hu-HU" b="1" dirty="0" smtClean="0"/>
              <a:t>Konföderatív állam</a:t>
            </a:r>
            <a:r>
              <a:rPr lang="hu-HU" dirty="0" smtClean="0"/>
              <a:t> - lazább államszövetség, a központi törvényhozás hatályához gyakran a helyi parlament jóváhagyása szükséges.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ÁLLAMSZERVEZET:</a:t>
            </a:r>
          </a:p>
        </p:txBody>
      </p:sp>
      <p:sp>
        <p:nvSpPr>
          <p:cNvPr id="15872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 települések és egyéb területi egységek önállóságának mértékét, az</a:t>
            </a:r>
          </a:p>
          <a:p>
            <a:r>
              <a:rPr lang="hu-HU" smtClean="0"/>
              <a:t>önkormányzatiság fokmér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jét fejezi ki.</a:t>
            </a:r>
          </a:p>
          <a:p>
            <a:r>
              <a:rPr lang="hu-HU" smtClean="0"/>
              <a:t>A </a:t>
            </a:r>
            <a:r>
              <a:rPr lang="hu-HU" b="1" smtClean="0"/>
              <a:t>centralizáltság </a:t>
            </a:r>
            <a:r>
              <a:rPr lang="hu-HU" smtClean="0"/>
              <a:t>a bizonyos esetben döntések gyors végrehajtását és hatékonyságát szolgálhatják, különösen akkor, ha az országosan rendelkezésre álló er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források megfelel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 átcsoportosítása szükséges.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ÁLLAMSZERVEZET</a:t>
            </a:r>
            <a:r>
              <a:rPr lang="hu-HU" smtClean="0">
                <a:latin typeface="Arial" charset="0"/>
              </a:rPr>
              <a:t> II.</a:t>
            </a:r>
            <a:r>
              <a:rPr lang="hu-HU" smtClean="0"/>
              <a:t>:</a:t>
            </a:r>
          </a:p>
        </p:txBody>
      </p:sp>
      <p:sp>
        <p:nvSpPr>
          <p:cNvPr id="159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mtClean="0"/>
              <a:t>A </a:t>
            </a:r>
            <a:r>
              <a:rPr lang="hu-HU" b="1" smtClean="0"/>
              <a:t>szubszidiaritás </a:t>
            </a:r>
            <a:r>
              <a:rPr lang="hu-HU" smtClean="0"/>
              <a:t>elve alapján (a döntéseket a döntési szükségletek közelében és az érintettek vagy képvisel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ik által kell meghozni) szervez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d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 </a:t>
            </a:r>
            <a:r>
              <a:rPr lang="hu-HU" b="1" smtClean="0"/>
              <a:t>önkormányzatok</a:t>
            </a:r>
            <a:r>
              <a:rPr lang="hu-HU" smtClean="0"/>
              <a:t>, illetve a </a:t>
            </a:r>
            <a:r>
              <a:rPr lang="hu-HU" b="1" smtClean="0"/>
              <a:t>decentralizált </a:t>
            </a:r>
            <a:r>
              <a:rPr lang="hu-HU" smtClean="0"/>
              <a:t>szisztéma szintén el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segítheti a gyors intézkedést, különösen ha az er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források rendelkezésre</a:t>
            </a:r>
            <a:r>
              <a:rPr lang="hu-HU" smtClean="0">
                <a:latin typeface="Arial" charset="0"/>
              </a:rPr>
              <a:t> </a:t>
            </a:r>
            <a:r>
              <a:rPr lang="hu-HU" smtClean="0"/>
              <a:t>állnak. A központi szervek tájékoztatása id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veszteséget, egy a központi apparátus fenntartása pedig többletköltséget jelenthet.</a:t>
            </a:r>
          </a:p>
          <a:p>
            <a:pPr>
              <a:lnSpc>
                <a:spcPct val="90000"/>
              </a:lnSpc>
            </a:pPr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smtClean="0"/>
              <a:t>ÁLLAMRENDSZER</a:t>
            </a:r>
          </a:p>
        </p:txBody>
      </p:sp>
      <p:sp>
        <p:nvSpPr>
          <p:cNvPr id="16077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Egyedi állam leírására szolgáló kategória, amely figyelembe veszi az alábbi jellemz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ket:</a:t>
            </a:r>
          </a:p>
          <a:p>
            <a:r>
              <a:rPr lang="hu-HU" smtClean="0">
                <a:latin typeface="Arial" charset="0"/>
              </a:rPr>
              <a:t>- </a:t>
            </a:r>
            <a:r>
              <a:rPr lang="hu-HU" smtClean="0"/>
              <a:t>államszerkezet</a:t>
            </a:r>
          </a:p>
          <a:p>
            <a:r>
              <a:rPr lang="hu-HU" smtClean="0">
                <a:latin typeface="Arial" charset="0"/>
              </a:rPr>
              <a:t>- </a:t>
            </a:r>
            <a:r>
              <a:rPr lang="hu-HU" smtClean="0"/>
              <a:t>államszervezet</a:t>
            </a:r>
          </a:p>
          <a:p>
            <a:r>
              <a:rPr lang="hu-HU" smtClean="0">
                <a:latin typeface="Arial" charset="0"/>
              </a:rPr>
              <a:t>- </a:t>
            </a:r>
            <a:r>
              <a:rPr lang="hu-HU" smtClean="0"/>
              <a:t>kormányforma</a:t>
            </a:r>
          </a:p>
          <a:p>
            <a:r>
              <a:rPr lang="hu-HU" smtClean="0">
                <a:latin typeface="Arial" charset="0"/>
              </a:rPr>
              <a:t>- </a:t>
            </a:r>
            <a:r>
              <a:rPr lang="hu-HU" smtClean="0"/>
              <a:t>állam és lakosság kapcsolata</a:t>
            </a:r>
          </a:p>
          <a:p>
            <a:r>
              <a:rPr lang="hu-HU" smtClean="0">
                <a:latin typeface="Arial" charset="0"/>
              </a:rPr>
              <a:t>- </a:t>
            </a:r>
            <a:r>
              <a:rPr lang="hu-HU" smtClean="0"/>
              <a:t>az államapparátus jellemz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it (létszám, kiválasztási mód</a:t>
            </a:r>
            <a:r>
              <a:rPr lang="hu-HU" smtClean="0">
                <a:latin typeface="Arial" charset="0"/>
              </a:rPr>
              <a:t> </a:t>
            </a:r>
            <a:r>
              <a:rPr lang="hu-HU" smtClean="0"/>
              <a:t>és gyakorlat, szakképzettség,</a:t>
            </a:r>
            <a:r>
              <a:rPr lang="hu-HU" smtClean="0">
                <a:latin typeface="Arial" charset="0"/>
              </a:rPr>
              <a:t> stb.</a:t>
            </a:r>
            <a:r>
              <a:rPr lang="hu-HU" smtClean="0"/>
              <a:t>)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200" smtClean="0"/>
              <a:t>JOGÁLLAM mint a modern állam konceptuális alakváltozata</a:t>
            </a:r>
            <a:br>
              <a:rPr lang="hu-HU" sz="3200" smtClean="0"/>
            </a:br>
            <a:endParaRPr lang="hu-HU" sz="3200" smtClean="0"/>
          </a:p>
        </p:txBody>
      </p:sp>
      <p:sp>
        <p:nvSpPr>
          <p:cNvPr id="16179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>
                <a:latin typeface="Arial" charset="0"/>
              </a:rPr>
              <a:t>- </a:t>
            </a:r>
            <a:r>
              <a:rPr lang="hu-HU" smtClean="0"/>
              <a:t>egyszerre leíró és ideáltipikus kategória</a:t>
            </a:r>
          </a:p>
          <a:p>
            <a:r>
              <a:rPr lang="hu-HU" smtClean="0">
                <a:latin typeface="Arial" charset="0"/>
              </a:rPr>
              <a:t>- </a:t>
            </a:r>
            <a:r>
              <a:rPr lang="hu-HU" smtClean="0"/>
              <a:t>Kant Rechtsstaat kategóriája mint el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zmény (Rechtsstaat: emberek együttélése a törvények uralma alatt)</a:t>
            </a:r>
          </a:p>
          <a:p>
            <a:r>
              <a:rPr lang="hu-HU" smtClean="0">
                <a:latin typeface="Arial" charset="0"/>
              </a:rPr>
              <a:t>- </a:t>
            </a:r>
            <a:r>
              <a:rPr lang="hu-HU" smtClean="0"/>
              <a:t>Hasonló ehhez az angol Rule of law (joguralom) eszméje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charset="0"/>
              </a:rPr>
              <a:t>A JOGÁLLAM n</a:t>
            </a:r>
            <a:r>
              <a:rPr lang="hu-HU" dirty="0" smtClean="0"/>
              <a:t>éhány sajátossága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16281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--- nincs egyéneken túlmutató államcél (individuális megközelítés)</a:t>
            </a:r>
          </a:p>
          <a:p>
            <a:r>
              <a:rPr lang="hu-HU" dirty="0" smtClean="0"/>
              <a:t>--- személyi és tulajdonbiztonság</a:t>
            </a:r>
          </a:p>
          <a:p>
            <a:r>
              <a:rPr lang="hu-HU" dirty="0" smtClean="0"/>
              <a:t>--- alapvet</a:t>
            </a:r>
            <a:r>
              <a:rPr lang="hu-HU" dirty="0" smtClean="0">
                <a:latin typeface="Arial" charset="0"/>
              </a:rPr>
              <a:t>ő</a:t>
            </a:r>
            <a:r>
              <a:rPr lang="hu-HU" dirty="0" smtClean="0"/>
              <a:t> emberi jogok tiszteletben tartása</a:t>
            </a:r>
          </a:p>
          <a:p>
            <a:r>
              <a:rPr lang="hu-HU" dirty="0" smtClean="0"/>
              <a:t>--- szólás, gyülekezés, egyesülés joga</a:t>
            </a:r>
          </a:p>
          <a:p>
            <a:r>
              <a:rPr lang="hu-HU" dirty="0" smtClean="0"/>
              <a:t>--- a jogállam szervezete az alkotmányon nyugszik</a:t>
            </a:r>
          </a:p>
          <a:p>
            <a:r>
              <a:rPr lang="hu-HU" dirty="0" smtClean="0"/>
              <a:t>--- észjogi megfontolások a szabadságról, a tulajdonról, a jogegyenl</a:t>
            </a:r>
            <a:r>
              <a:rPr lang="hu-HU" dirty="0" smtClean="0">
                <a:latin typeface="Arial" charset="0"/>
              </a:rPr>
              <a:t>ő</a:t>
            </a:r>
            <a:r>
              <a:rPr lang="hu-HU" dirty="0" smtClean="0"/>
              <a:t>ségr</a:t>
            </a:r>
            <a:r>
              <a:rPr lang="hu-HU" dirty="0" smtClean="0">
                <a:latin typeface="Arial" charset="0"/>
              </a:rPr>
              <a:t>ő</a:t>
            </a:r>
            <a:r>
              <a:rPr lang="hu-HU" dirty="0" smtClean="0"/>
              <a:t>l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>
                <a:latin typeface="Arial" charset="0"/>
              </a:rPr>
              <a:t>A JOGÁLLAM n</a:t>
            </a:r>
            <a:r>
              <a:rPr lang="hu-HU" sz="3600" smtClean="0"/>
              <a:t>éhány sajátossága</a:t>
            </a:r>
            <a:r>
              <a:rPr lang="hu-HU" sz="3600" smtClean="0">
                <a:latin typeface="Arial" charset="0"/>
              </a:rPr>
              <a:t> II.</a:t>
            </a:r>
          </a:p>
        </p:txBody>
      </p:sp>
      <p:sp>
        <p:nvSpPr>
          <p:cNvPr id="163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--- bírói függetlenség</a:t>
            </a:r>
          </a:p>
          <a:p>
            <a:r>
              <a:rPr lang="hu-HU" dirty="0" smtClean="0"/>
              <a:t>--- jogorvoslat</a:t>
            </a:r>
          </a:p>
          <a:p>
            <a:r>
              <a:rPr lang="hu-HU" dirty="0" smtClean="0"/>
              <a:t>--- visszaható hatály tilalma (</a:t>
            </a:r>
            <a:r>
              <a:rPr lang="hu-HU" dirty="0" err="1" smtClean="0"/>
              <a:t>nullum</a:t>
            </a:r>
            <a:r>
              <a:rPr lang="hu-HU" dirty="0" smtClean="0"/>
              <a:t> </a:t>
            </a:r>
            <a:r>
              <a:rPr lang="hu-HU" dirty="0" err="1" smtClean="0"/>
              <a:t>crimen</a:t>
            </a:r>
            <a:r>
              <a:rPr lang="hu-HU" dirty="0" smtClean="0"/>
              <a:t> sine lege, nulla </a:t>
            </a:r>
            <a:r>
              <a:rPr lang="hu-HU" dirty="0" err="1" smtClean="0"/>
              <a:t>poena</a:t>
            </a:r>
            <a:r>
              <a:rPr lang="hu-HU" dirty="0" smtClean="0"/>
              <a:t> sine lege)</a:t>
            </a:r>
          </a:p>
          <a:p>
            <a:r>
              <a:rPr lang="hu-HU" dirty="0" smtClean="0"/>
              <a:t>--- törvények uralma, jogbiztonság</a:t>
            </a:r>
          </a:p>
          <a:p>
            <a:r>
              <a:rPr lang="hu-HU" dirty="0" smtClean="0"/>
              <a:t>--- a jogkorlátozásnak indokoltnak és arányosnak kell lenni,</a:t>
            </a:r>
          </a:p>
          <a:p>
            <a:r>
              <a:rPr lang="hu-HU" dirty="0" smtClean="0"/>
              <a:t>--- népképviseleti törvényhozás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Kelsen, Heller H.</a:t>
            </a:r>
          </a:p>
        </p:txBody>
      </p:sp>
      <p:sp>
        <p:nvSpPr>
          <p:cNvPr id="16486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smtClean="0"/>
              <a:t>Hans Kelsen</a:t>
            </a:r>
            <a:r>
              <a:rPr lang="hu-HU" smtClean="0"/>
              <a:t> szerint minden állam jogállam, ugyanis ő azonosítja a jogot és az államot.</a:t>
            </a:r>
          </a:p>
          <a:p>
            <a:r>
              <a:rPr lang="hu-HU" b="1" smtClean="0"/>
              <a:t>Hermann Heller</a:t>
            </a:r>
            <a:r>
              <a:rPr lang="hu-HU" smtClean="0"/>
              <a:t> bevezeti a szociális jogállam kategóriáját, amelyben a demokráciára és a szociális jogokra helyezi a hangsúlyt.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Állam és jogtudomány módszerei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</p:nvPr>
        </p:nvGraphicFramePr>
        <p:xfrm>
          <a:off x="395288" y="2276475"/>
          <a:ext cx="8229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Alapvető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Általános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Sajátos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hu-HU" dirty="0" smtClean="0"/>
                        <a:t>Megszabja a problémakört és a megoldási módot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u-HU" b="1" dirty="0" smtClean="0"/>
                        <a:t>Történeti:</a:t>
                      </a:r>
                    </a:p>
                    <a:p>
                      <a:pPr algn="just"/>
                      <a:r>
                        <a:rPr lang="hu-HU" dirty="0" smtClean="0"/>
                        <a:t>Keletkezés és</a:t>
                      </a:r>
                      <a:r>
                        <a:rPr lang="hu-HU" baseline="0" dirty="0" smtClean="0"/>
                        <a:t> fejlődés a középpontban</a:t>
                      </a:r>
                      <a:endParaRPr lang="hu-HU" dirty="0" smtClean="0"/>
                    </a:p>
                    <a:p>
                      <a:pPr algn="just"/>
                      <a:r>
                        <a:rPr lang="hu-HU" b="1" dirty="0" smtClean="0"/>
                        <a:t>Rendszerelméleti:</a:t>
                      </a:r>
                    </a:p>
                    <a:p>
                      <a:pPr algn="just"/>
                      <a:r>
                        <a:rPr lang="hu-HU" dirty="0" smtClean="0"/>
                        <a:t>Kölcsönös összefüggések feltárása</a:t>
                      </a:r>
                    </a:p>
                    <a:p>
                      <a:pPr algn="just"/>
                      <a:r>
                        <a:rPr lang="hu-HU" b="1" dirty="0" smtClean="0"/>
                        <a:t>Összehasonlító: </a:t>
                      </a:r>
                      <a:r>
                        <a:rPr lang="hu-HU" dirty="0" smtClean="0"/>
                        <a:t>több jelenség általános törvényszerűségeit vizsgálja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u-HU" dirty="0" smtClean="0"/>
                        <a:t>Kritikai, fogalomelemző, dogmatikai,</a:t>
                      </a:r>
                      <a:r>
                        <a:rPr lang="hu-HU" baseline="0" dirty="0" smtClean="0"/>
                        <a:t> szociológiai, statisztikai, pszichológiai. /a kutatás meghatározott szakaszában/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Állam- és jogbölcselet</a:t>
            </a:r>
          </a:p>
        </p:txBody>
      </p:sp>
      <p:sp>
        <p:nvSpPr>
          <p:cNvPr id="3072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dirty="0" smtClean="0"/>
              <a:t>Általános, elméleti, filozófiai jellegű tudomány, amely az állam és a jog tulajdonságait, összefüggéseit, törvényszerűségeit vizsgálja.</a:t>
            </a:r>
          </a:p>
          <a:p>
            <a:pPr algn="just" eaLnBrk="1" hangingPunct="1"/>
            <a:endParaRPr lang="hu-HU" dirty="0" smtClean="0"/>
          </a:p>
          <a:p>
            <a:pPr algn="just" eaLnBrk="1" hangingPunct="1"/>
            <a:r>
              <a:rPr lang="hu-HU" dirty="0" smtClean="0"/>
              <a:t>Állam- és jogbölcselet tárgyának fő irányai:</a:t>
            </a:r>
          </a:p>
          <a:p>
            <a:pPr algn="just" eaLnBrk="1" hangingPunct="1"/>
            <a:r>
              <a:rPr lang="hu-HU" dirty="0" smtClean="0"/>
              <a:t>- állam és jog genezise</a:t>
            </a:r>
          </a:p>
          <a:p>
            <a:pPr algn="just" eaLnBrk="1" hangingPunct="1"/>
            <a:r>
              <a:rPr lang="hu-HU" dirty="0" smtClean="0"/>
              <a:t>- állam és jog fogalma</a:t>
            </a:r>
          </a:p>
          <a:p>
            <a:pPr algn="just" eaLnBrk="1" hangingPunct="1"/>
            <a:r>
              <a:rPr lang="hu-HU" dirty="0" smtClean="0"/>
              <a:t>- állam és jog társadalmi funkciója</a:t>
            </a:r>
          </a:p>
          <a:p>
            <a:pPr algn="just" eaLnBrk="1" hangingPunct="1"/>
            <a:r>
              <a:rPr lang="hu-HU" dirty="0" smtClean="0"/>
              <a:t>- a jog helyessége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 smtClean="0"/>
              <a:t>Állam- és jogbölcselet fő irányzatai: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b="1" dirty="0" smtClean="0"/>
              <a:t>Jogpozitivizmus: </a:t>
            </a:r>
            <a:r>
              <a:rPr lang="hu-HU" dirty="0" smtClean="0"/>
              <a:t>a formális jog érvényességét, a jogi és az erkölcsi szféra éles elhatárolhatóságát vallja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b="1" dirty="0" smtClean="0"/>
              <a:t>Természetjog:</a:t>
            </a:r>
            <a:r>
              <a:rPr lang="hu-HU" dirty="0" smtClean="0"/>
              <a:t> valamilyen általános erkölcsi ideálnak való megfelelését kéri számon a jogon és ezen megfelelés esetén feltételezi, hogy a jognak van kötelező ereje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b="1" dirty="0" smtClean="0"/>
              <a:t>Jogszociológia: </a:t>
            </a:r>
            <a:r>
              <a:rPr lang="hu-HU" dirty="0" smtClean="0"/>
              <a:t>a jog bizonyos mértékű tényleges érvényesüléséhez köti a jog érvényességét.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hu-HU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hu-HU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Jogrendszerek csoportosítása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  <a:noFill/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JOGCSALÁDOK</a:t>
            </a:r>
            <a:r>
              <a:rPr lang="hu-HU" dirty="0" smtClean="0"/>
              <a:t> /René David/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AutoNum type="romanUcPeriod"/>
              <a:defRPr/>
            </a:pPr>
            <a:r>
              <a:rPr lang="hu-HU" dirty="0" smtClean="0"/>
              <a:t>római-germán jogcsalád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AutoNum type="romanUcPeriod"/>
              <a:defRPr/>
            </a:pP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law</a:t>
            </a:r>
            <a:r>
              <a:rPr lang="hu-HU" dirty="0" smtClean="0"/>
              <a:t> - angolszász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AutoNum type="romanUcPeriod"/>
              <a:defRPr/>
            </a:pPr>
            <a:r>
              <a:rPr lang="hu-HU" dirty="0" smtClean="0"/>
              <a:t>Szocialista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AutoNum type="romanUcPeriod"/>
              <a:defRPr/>
            </a:pPr>
            <a:r>
              <a:rPr lang="hu-HU" dirty="0" smtClean="0"/>
              <a:t>Vallási-hagyományos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Római-germán jogcsalád jellemzői</a:t>
            </a:r>
          </a:p>
        </p:txBody>
      </p:sp>
      <p:sp>
        <p:nvSpPr>
          <p:cNvPr id="3379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dirty="0" smtClean="0"/>
              <a:t>Kontinentális jogcsalád (romanista/</a:t>
            </a:r>
            <a:r>
              <a:rPr lang="hu-HU" dirty="0" err="1" smtClean="0"/>
              <a:t>Ny-Eu</a:t>
            </a:r>
            <a:r>
              <a:rPr lang="hu-HU" dirty="0" smtClean="0"/>
              <a:t>, Dél-Amerika, germanista/Közép-Kelet </a:t>
            </a:r>
            <a:r>
              <a:rPr lang="hu-HU" dirty="0" err="1" smtClean="0"/>
              <a:t>Eu</a:t>
            </a:r>
            <a:r>
              <a:rPr lang="hu-HU" dirty="0" smtClean="0"/>
              <a:t>., északi/skandináv)</a:t>
            </a:r>
          </a:p>
          <a:p>
            <a:pPr algn="just" eaLnBrk="1" hangingPunct="1"/>
            <a:r>
              <a:rPr lang="hu-HU" dirty="0" smtClean="0"/>
              <a:t>Római jogi alap</a:t>
            </a:r>
          </a:p>
          <a:p>
            <a:pPr algn="just" eaLnBrk="1" hangingPunct="1"/>
            <a:r>
              <a:rPr lang="hu-HU" dirty="0" smtClean="0"/>
              <a:t>Írott jog elsődlegessége</a:t>
            </a:r>
          </a:p>
          <a:p>
            <a:pPr algn="just" eaLnBrk="1" hangingPunct="1"/>
            <a:r>
              <a:rPr lang="hu-HU" dirty="0" smtClean="0"/>
              <a:t>Előre tervezett jog (törvényhozás, NEM szokásjogi gyűjtemények)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Államigazgatási és jogi ismeretek</a:t>
            </a:r>
          </a:p>
        </p:txBody>
      </p:sp>
      <p:sp>
        <p:nvSpPr>
          <p:cNvPr id="15362" name="Tartalom helye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432435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  <a:defRPr/>
            </a:pPr>
            <a:r>
              <a:rPr lang="hu-HU" dirty="0" smtClean="0"/>
              <a:t>	Dr. </a:t>
            </a:r>
            <a:r>
              <a:rPr lang="hu-HU" dirty="0" err="1" smtClean="0"/>
              <a:t>Kohlhoffer-Mizser</a:t>
            </a:r>
            <a:r>
              <a:rPr lang="hu-HU" dirty="0" smtClean="0"/>
              <a:t> Csilla</a:t>
            </a:r>
          </a:p>
          <a:p>
            <a:pPr eaLnBrk="1" hangingPunct="1">
              <a:buFont typeface="Georgia" pitchFamily="18" charset="0"/>
              <a:buNone/>
              <a:defRPr/>
            </a:pPr>
            <a:endParaRPr lang="hu-HU" dirty="0" smtClean="0"/>
          </a:p>
          <a:p>
            <a:pPr eaLnBrk="1" hangingPunct="1">
              <a:buFont typeface="Georgia" pitchFamily="18" charset="0"/>
              <a:buNone/>
              <a:defRPr/>
            </a:pPr>
            <a:r>
              <a:rPr lang="hu-HU" dirty="0" smtClean="0"/>
              <a:t>	</a:t>
            </a:r>
            <a:r>
              <a:rPr lang="hu-HU" dirty="0" err="1" smtClean="0">
                <a:hlinkClick r:id="rId2"/>
              </a:rPr>
              <a:t>mizser.csilla</a:t>
            </a:r>
            <a:r>
              <a:rPr lang="hu-HU" dirty="0" smtClean="0">
                <a:hlinkClick r:id="rId2"/>
              </a:rPr>
              <a:t>@</a:t>
            </a:r>
            <a:r>
              <a:rPr lang="hu-HU" dirty="0" err="1" smtClean="0">
                <a:hlinkClick r:id="rId2"/>
              </a:rPr>
              <a:t>kgk.uni-obuda.hu</a:t>
            </a:r>
            <a:endParaRPr lang="hu-HU" dirty="0" smtClean="0"/>
          </a:p>
          <a:p>
            <a:pPr eaLnBrk="1" hangingPunct="1">
              <a:buFont typeface="Georgia" pitchFamily="18" charset="0"/>
              <a:buNone/>
              <a:defRPr/>
            </a:pPr>
            <a:r>
              <a:rPr lang="hu-HU" dirty="0" smtClean="0"/>
              <a:t>	</a:t>
            </a:r>
            <a:endParaRPr lang="hu-H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Georgia" pitchFamily="18" charset="0"/>
              <a:buNone/>
              <a:defRPr/>
            </a:pPr>
            <a:r>
              <a:rPr lang="hu-HU" dirty="0" smtClean="0"/>
              <a:t>	fogadóóra: szorgalmi időszakban </a:t>
            </a:r>
          </a:p>
          <a:p>
            <a:pPr eaLnBrk="1" hangingPunct="1">
              <a:buFont typeface="Georgia" pitchFamily="18" charset="0"/>
              <a:buNone/>
              <a:defRPr/>
            </a:pPr>
            <a:r>
              <a:rPr lang="hu-HU" dirty="0" smtClean="0"/>
              <a:t>PÉNTEK 8:00-10:00</a:t>
            </a:r>
          </a:p>
          <a:p>
            <a:pPr eaLnBrk="1" hangingPunct="1">
              <a:buFont typeface="Georgia" pitchFamily="18" charset="0"/>
              <a:buNone/>
              <a:defRPr/>
            </a:pPr>
            <a:r>
              <a:rPr lang="hu-HU" b="1" dirty="0" smtClean="0"/>
              <a:t>OE KGK GTI, TA „C” 112</a:t>
            </a:r>
          </a:p>
          <a:p>
            <a:pPr eaLnBrk="1" hangingPunct="1">
              <a:buFont typeface="Georgia" pitchFamily="18" charset="0"/>
              <a:buNone/>
              <a:defRPr/>
            </a:pPr>
            <a:r>
              <a:rPr lang="hu-HU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Common law jellemzői</a:t>
            </a:r>
          </a:p>
        </p:txBody>
      </p:sp>
      <p:sp>
        <p:nvSpPr>
          <p:cNvPr id="3481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dirty="0" smtClean="0"/>
              <a:t>Eljárási formulák ismerete (nem pl. római jogi szabályozás)</a:t>
            </a:r>
          </a:p>
          <a:p>
            <a:pPr algn="just" eaLnBrk="1" hangingPunct="1"/>
            <a:r>
              <a:rPr lang="hu-HU" dirty="0" smtClean="0"/>
              <a:t>„Inn”</a:t>
            </a:r>
            <a:r>
              <a:rPr lang="hu-HU" dirty="0" err="1" smtClean="0"/>
              <a:t>-ek</a:t>
            </a:r>
            <a:r>
              <a:rPr lang="hu-HU" dirty="0" smtClean="0"/>
              <a:t>, ügyvédi testületek a jogászképzésben</a:t>
            </a:r>
          </a:p>
          <a:p>
            <a:pPr algn="just" eaLnBrk="1" hangingPunct="1"/>
            <a:r>
              <a:rPr lang="hu-HU" dirty="0" smtClean="0"/>
              <a:t>Három réteg: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law</a:t>
            </a:r>
            <a:r>
              <a:rPr lang="hu-HU" dirty="0" smtClean="0"/>
              <a:t>, </a:t>
            </a:r>
            <a:r>
              <a:rPr lang="hu-HU" dirty="0" err="1" smtClean="0"/>
              <a:t>equity</a:t>
            </a:r>
            <a:r>
              <a:rPr lang="hu-HU" dirty="0" smtClean="0"/>
              <a:t>, </a:t>
            </a:r>
            <a:r>
              <a:rPr lang="hu-HU" dirty="0" err="1" smtClean="0"/>
              <a:t>statute</a:t>
            </a:r>
            <a:r>
              <a:rPr lang="hu-HU" dirty="0" smtClean="0"/>
              <a:t> </a:t>
            </a:r>
            <a:r>
              <a:rPr lang="hu-HU" dirty="0" err="1" smtClean="0"/>
              <a:t>law</a:t>
            </a:r>
            <a:endParaRPr lang="hu-HU" dirty="0" smtClean="0"/>
          </a:p>
          <a:p>
            <a:pPr algn="just" eaLnBrk="1" hangingPunct="1"/>
            <a:r>
              <a:rPr lang="hu-HU" dirty="0" smtClean="0"/>
              <a:t>Új jogszabály akkor érvényes, ha BÍRÓSÁG alkalmazza</a:t>
            </a:r>
          </a:p>
          <a:p>
            <a:pPr algn="just" eaLnBrk="1" hangingPunct="1"/>
            <a:r>
              <a:rPr lang="hu-HU" dirty="0" smtClean="0"/>
              <a:t>Laikus testület: ESKÜDTSZÉK! szerepe</a:t>
            </a:r>
          </a:p>
        </p:txBody>
      </p:sp>
      <p:pic>
        <p:nvPicPr>
          <p:cNvPr id="34819" name="Kép 3" descr="Esküdtszé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5373688"/>
            <a:ext cx="1905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Common law, angolszász jogcsalád</a:t>
            </a:r>
          </a:p>
        </p:txBody>
      </p:sp>
      <p:pic>
        <p:nvPicPr>
          <p:cNvPr id="35842" name="Tartalom helye 3" descr="Esküdtszé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6375" y="2740025"/>
            <a:ext cx="6551613" cy="353853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Szocialista jogcsalád</a:t>
            </a:r>
          </a:p>
        </p:txBody>
      </p:sp>
      <p:sp>
        <p:nvSpPr>
          <p:cNvPr id="3686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Római-germán hagyományokon alapul</a:t>
            </a:r>
          </a:p>
          <a:p>
            <a:pPr eaLnBrk="1" hangingPunct="1"/>
            <a:r>
              <a:rPr lang="hu-HU" smtClean="0"/>
              <a:t>Hangsúlyos a POLITIKAI jellege !!!</a:t>
            </a:r>
          </a:p>
          <a:p>
            <a:pPr eaLnBrk="1" hangingPunct="1"/>
            <a:r>
              <a:rPr lang="hu-HU" smtClean="0"/>
              <a:t>Erős hierarchizáltság</a:t>
            </a:r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  <a:p>
            <a:pPr eaLnBrk="1" hangingPunct="1"/>
            <a:r>
              <a:rPr lang="hu-HU" smtClean="0"/>
              <a:t>Valós garanciák                         hiánya!!!</a:t>
            </a:r>
          </a:p>
          <a:p>
            <a:pPr eaLnBrk="1" hangingPunct="1"/>
            <a:r>
              <a:rPr lang="hu-HU" smtClean="0"/>
              <a:t>Intézményi garanciák</a:t>
            </a:r>
          </a:p>
        </p:txBody>
      </p:sp>
      <p:sp>
        <p:nvSpPr>
          <p:cNvPr id="4" name="Jobb oldali kapcsos zárójel 3"/>
          <p:cNvSpPr/>
          <p:nvPr/>
        </p:nvSpPr>
        <p:spPr>
          <a:xfrm>
            <a:off x="4716463" y="4292600"/>
            <a:ext cx="71437" cy="7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Vallási-hagyományos jogcsalád</a:t>
            </a:r>
          </a:p>
        </p:txBody>
      </p:sp>
      <p:sp>
        <p:nvSpPr>
          <p:cNvPr id="378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Iszlám</a:t>
            </a:r>
          </a:p>
          <a:p>
            <a:pPr eaLnBrk="1" hangingPunct="1"/>
            <a:r>
              <a:rPr lang="hu-HU" smtClean="0"/>
              <a:t>Hindu</a:t>
            </a:r>
          </a:p>
          <a:p>
            <a:pPr eaLnBrk="1" hangingPunct="1"/>
            <a:r>
              <a:rPr lang="hu-HU" smtClean="0"/>
              <a:t>Japán kultúra</a:t>
            </a:r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  <a:p>
            <a:pPr eaLnBrk="1" hangingPunct="1"/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JOGRENDSZER TAGOZÓDÁSA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JOGÁGAKRA tagozódás a szabályozás TÁRGYA és MÓDSZERE szerint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JOGINTÉZMÉNY: azonos társadalmi viszonyt szabályozó normák együttese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JOGTERÜLET: a jogágnál szűkebb, a jogintézménynél tágabb normaösszesség (pl.: öröklési jog, kötelmi jog a polgári jogon belül; szabálysértés, stb.)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KERESZTÜLFEKVŐ jogágak: sajátos jogterületek, amelyek több jogágat érintenek, Pl.: hajózási jog, környezetvédelmi jog, agrárjog, stb.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u-HU" dirty="0" smtClean="0"/>
              <a:t>JOGRENDSZER hagyományos polgári jogi felosztása</a:t>
            </a:r>
            <a:endParaRPr lang="hu-HU" dirty="0"/>
          </a:p>
        </p:txBody>
      </p:sp>
      <p:sp>
        <p:nvSpPr>
          <p:cNvPr id="3993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u-HU" smtClean="0"/>
          </a:p>
          <a:p>
            <a:pPr eaLnBrk="1" hangingPunct="1"/>
            <a:endParaRPr lang="hu-HU" smtClean="0"/>
          </a:p>
          <a:p>
            <a:pPr eaLnBrk="1" hangingPunct="1"/>
            <a:endParaRPr lang="hu-HU" smtClean="0"/>
          </a:p>
          <a:p>
            <a:pPr algn="ctr" eaLnBrk="1" hangingPunct="1"/>
            <a:r>
              <a:rPr lang="hu-HU" sz="6000" smtClean="0"/>
              <a:t>Közjog     -   Magánjog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Magyar jogrendszer jogágai</a:t>
            </a:r>
          </a:p>
        </p:txBody>
      </p:sp>
      <p:sp>
        <p:nvSpPr>
          <p:cNvPr id="4096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smtClean="0"/>
              <a:t>Közjog – alkotmányjog, közigazgatási jog, pénzügyi jog</a:t>
            </a:r>
          </a:p>
          <a:p>
            <a:pPr algn="just" eaLnBrk="1" hangingPunct="1"/>
            <a:r>
              <a:rPr lang="hu-HU" smtClean="0"/>
              <a:t>Büntetőjog – anyagi jog, eljárási jog, büntetés-végrehajtási jog</a:t>
            </a:r>
          </a:p>
          <a:p>
            <a:pPr algn="just" eaLnBrk="1" hangingPunct="1"/>
            <a:r>
              <a:rPr lang="hu-HU" smtClean="0"/>
              <a:t>CIVILISZTIKA –személyhez fűződő jogok, dologi jog, tárasági jog, szellemi alkotások joga, öröklés, családi jog, munkajog (!), földjog, polgári eljárásjog (Pp.), nemzetközi magánjog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smtClean="0"/>
              <a:t>JOGRENDSZER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Egy adott állam érvényes jogi normáinak és ahhoz kapcsolódó egyéb jogi előírásainak összessége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hu-HU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Kontinentális jogrendszer: strukturált, törekszik az ellentmondások feloldására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Ellentmondások feloldása: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-- jogelvekkel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-- dogmatikai, fogalmi-analitikus módszerekkel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-- új jog alkotásával</a:t>
            </a: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smtClean="0"/>
              <a:t>Alapvető jogelvek</a:t>
            </a:r>
          </a:p>
        </p:txBody>
      </p:sp>
      <p:sp>
        <p:nvSpPr>
          <p:cNvPr id="4301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b="1" smtClean="0"/>
              <a:t>Lex superior derogat inferior: </a:t>
            </a:r>
            <a:r>
              <a:rPr lang="hu-HU" smtClean="0"/>
              <a:t>a magasabb szintű jogszabály az irányadó</a:t>
            </a:r>
          </a:p>
          <a:p>
            <a:pPr eaLnBrk="1" hangingPunct="1"/>
            <a:r>
              <a:rPr lang="hu-HU" b="1" smtClean="0"/>
              <a:t>Lex posterior derogat priori: </a:t>
            </a:r>
            <a:r>
              <a:rPr lang="hu-HU" smtClean="0"/>
              <a:t>a későbbi jogszabály lerontja a korábbi azonos tartalmút</a:t>
            </a:r>
          </a:p>
          <a:p>
            <a:pPr eaLnBrk="1" hangingPunct="1"/>
            <a:r>
              <a:rPr lang="hu-HU" b="1" smtClean="0"/>
              <a:t>Lex specialis derogat generalis:</a:t>
            </a:r>
            <a:r>
              <a:rPr lang="hu-HU" smtClean="0"/>
              <a:t> a különös szabály lerontja az általánost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Jogrendszer struktúrája</a:t>
            </a:r>
          </a:p>
        </p:txBody>
      </p:sp>
      <p:sp>
        <p:nvSpPr>
          <p:cNvPr id="4403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I. jogtétel-norma-jogszabály</a:t>
            </a:r>
          </a:p>
          <a:p>
            <a:pPr eaLnBrk="1" hangingPunct="1"/>
            <a:endParaRPr lang="hu-HU" smtClean="0"/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  <a:p>
            <a:pPr eaLnBrk="1" hangingPunct="1"/>
            <a:r>
              <a:rPr lang="hu-HU" smtClean="0"/>
              <a:t>II. vertikális struktúra: jogszabályi hierarchia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ím 1"/>
          <p:cNvSpPr>
            <a:spLocks noGrp="1"/>
          </p:cNvSpPr>
          <p:nvPr>
            <p:ph type="title"/>
          </p:nvPr>
        </p:nvSpPr>
        <p:spPr>
          <a:xfrm>
            <a:off x="457200" y="1052513"/>
            <a:ext cx="8229600" cy="1157287"/>
          </a:xfrm>
        </p:spPr>
        <p:txBody>
          <a:bodyPr/>
          <a:lstStyle/>
          <a:p>
            <a:pPr eaLnBrk="1" hangingPunct="1"/>
            <a:r>
              <a:rPr lang="hu-HU" sz="2000" smtClean="0"/>
              <a:t>Az állam- és jogtudomány rendszere, a jogrendszer tagozódása</a:t>
            </a:r>
          </a:p>
        </p:txBody>
      </p:sp>
      <p:sp>
        <p:nvSpPr>
          <p:cNvPr id="1638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hu-HU" sz="1600" b="1" dirty="0" smtClean="0">
                <a:latin typeface="Times New Roman" pitchFamily="18" charset="0"/>
              </a:rPr>
              <a:t>CÉL, Az állam –és jogtudomány célja, a Jogi ismeretek c. tantárgy célja</a:t>
            </a:r>
          </a:p>
          <a:p>
            <a:pPr eaLnBrk="1" hangingPunct="1"/>
            <a:r>
              <a:rPr lang="hu-HU" sz="1600" dirty="0" smtClean="0">
                <a:latin typeface="Times New Roman" pitchFamily="18" charset="0"/>
              </a:rPr>
              <a:t>Az ÁJT célja: átfogó képet adjon az állam és jogtudomány egészéről;</a:t>
            </a:r>
          </a:p>
          <a:p>
            <a:pPr eaLnBrk="1" hangingPunct="1"/>
            <a:r>
              <a:rPr lang="hu-HU" sz="1600" dirty="0" smtClean="0">
                <a:latin typeface="Times New Roman" pitchFamily="18" charset="0"/>
              </a:rPr>
              <a:t>Alapvető fogalmakat és összefüggéseket tár fel, melyek a jogágak /POLGÁRI JOG, BÜNTETŐJOG/ tanulmányozásához szükségesek.</a:t>
            </a:r>
          </a:p>
          <a:p>
            <a:pPr eaLnBrk="1" hangingPunct="1"/>
            <a:r>
              <a:rPr lang="hu-HU" sz="1600" dirty="0" smtClean="0">
                <a:latin typeface="Times New Roman" pitchFamily="18" charset="0"/>
              </a:rPr>
              <a:t>A hallgató, mint önálló jogkövető, jogalkalmazó állampolgár jogi ismereteket szerezzen- önálló jogszabálykeresés. </a:t>
            </a:r>
          </a:p>
          <a:p>
            <a:pPr eaLnBrk="1" hangingPunct="1"/>
            <a:r>
              <a:rPr lang="hu-HU" sz="1600" dirty="0" smtClean="0">
                <a:latin typeface="Times New Roman" pitchFamily="18" charset="0"/>
              </a:rPr>
              <a:t>COMPLEX HATÁLYOS JOGSZABÁLYOK GYŰJTEMÉNYE</a:t>
            </a:r>
          </a:p>
          <a:p>
            <a:pPr eaLnBrk="1" hangingPunct="1"/>
            <a:r>
              <a:rPr lang="hu-HU" sz="1600" dirty="0" err="1" smtClean="0">
                <a:latin typeface="Times New Roman" pitchFamily="18" charset="0"/>
                <a:hlinkClick r:id="rId2"/>
              </a:rPr>
              <a:t>www.net.jogtar.hu</a:t>
            </a:r>
            <a:endParaRPr lang="hu-HU" sz="1600" dirty="0" smtClean="0">
              <a:latin typeface="Times New Roman" pitchFamily="18" charset="0"/>
            </a:endParaRPr>
          </a:p>
          <a:p>
            <a:pPr eaLnBrk="1" hangingPunct="1"/>
            <a:r>
              <a:rPr lang="hu-HU" sz="1600" dirty="0" smtClean="0">
                <a:latin typeface="Times New Roman" pitchFamily="18" charset="0"/>
              </a:rPr>
              <a:t>Év, szám, paragrafus, típus</a:t>
            </a:r>
          </a:p>
          <a:p>
            <a:pPr eaLnBrk="1" hangingPunct="1"/>
            <a:r>
              <a:rPr lang="hu-HU" sz="1600" dirty="0" smtClean="0">
                <a:latin typeface="Times New Roman" pitchFamily="18" charset="0"/>
              </a:rPr>
              <a:t>Rövidítések</a:t>
            </a:r>
          </a:p>
          <a:p>
            <a:pPr eaLnBrk="1" hangingPunct="1"/>
            <a:r>
              <a:rPr lang="hu-HU" sz="1600" dirty="0" err="1" smtClean="0">
                <a:latin typeface="Times New Roman" pitchFamily="18" charset="0"/>
                <a:hlinkClick r:id="rId3"/>
              </a:rPr>
              <a:t>www.magyarorszag.hu</a:t>
            </a:r>
            <a:r>
              <a:rPr lang="hu-HU" sz="1600" dirty="0" smtClean="0">
                <a:latin typeface="Times New Roman" pitchFamily="18" charset="0"/>
              </a:rPr>
              <a:t>. Ügyfélkapu, Kormányablak, Magyar Közlöny, Cégközlöny</a:t>
            </a:r>
          </a:p>
          <a:p>
            <a:pPr eaLnBrk="1" hangingPunct="1"/>
            <a:r>
              <a:rPr lang="hu-HU" sz="1600" dirty="0" err="1" smtClean="0">
                <a:latin typeface="Times New Roman" pitchFamily="18" charset="0"/>
                <a:hlinkClick r:id="rId4"/>
              </a:rPr>
              <a:t>www.kozlonyok.hu</a:t>
            </a:r>
            <a:endParaRPr lang="hu-HU" sz="1600" dirty="0" smtClean="0">
              <a:latin typeface="Times New Roman" pitchFamily="18" charset="0"/>
            </a:endParaRPr>
          </a:p>
          <a:p>
            <a:pPr eaLnBrk="1" hangingPunct="1"/>
            <a:r>
              <a:rPr lang="hu-HU" sz="1600" dirty="0" smtClean="0">
                <a:latin typeface="Times New Roman" pitchFamily="18" charset="0"/>
              </a:rPr>
              <a:t>Igazságügyi Minisztérium</a:t>
            </a:r>
          </a:p>
          <a:p>
            <a:pPr eaLnBrk="1" hangingPunct="1"/>
            <a:r>
              <a:rPr lang="hu-HU" sz="1600" dirty="0" err="1" smtClean="0">
                <a:latin typeface="Times New Roman" pitchFamily="18" charset="0"/>
              </a:rPr>
              <a:t>www.njt.hu</a:t>
            </a:r>
            <a:endParaRPr lang="hu-HU" sz="1600" dirty="0" smtClean="0">
              <a:latin typeface="Times New Roman" pitchFamily="18" charset="0"/>
            </a:endParaRPr>
          </a:p>
          <a:p>
            <a:pPr eaLnBrk="1" hangingPunct="1"/>
            <a:endParaRPr lang="hu-HU" sz="1600" dirty="0" smtClean="0"/>
          </a:p>
        </p:txBody>
      </p:sp>
      <p:sp>
        <p:nvSpPr>
          <p:cNvPr id="4" name="Mosolygó arc 3"/>
          <p:cNvSpPr/>
          <p:nvPr/>
        </p:nvSpPr>
        <p:spPr>
          <a:xfrm>
            <a:off x="8027988" y="3573463"/>
            <a:ext cx="360362" cy="4318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smtClean="0"/>
              <a:t>JOGALKALMAZÁS</a:t>
            </a:r>
          </a:p>
        </p:txBody>
      </p:sp>
      <p:sp>
        <p:nvSpPr>
          <p:cNvPr id="4505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Egy norma konkrét esetre való alkalmazása</a:t>
            </a:r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  <a:p>
            <a:pPr eaLnBrk="1" hangingPunct="1"/>
            <a:r>
              <a:rPr lang="hu-HU" smtClean="0"/>
              <a:t>Jogérvényesítés a jogalkalmazás egy formája, amelyben az arra feljogosított szerv közhatalmi minőségében történő eljárása által valósul meg a normatartalom.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 jogalkalmazás során</a:t>
            </a:r>
          </a:p>
        </p:txBody>
      </p:sp>
      <p:sp>
        <p:nvSpPr>
          <p:cNvPr id="4608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 felhatalmazott szervek egyedi jogviszonyokat </a:t>
            </a:r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  <a:p>
            <a:pPr eaLnBrk="1" hangingPunct="1">
              <a:buFont typeface="Georgia" pitchFamily="18" charset="0"/>
              <a:buNone/>
            </a:pPr>
            <a:r>
              <a:rPr lang="hu-HU" smtClean="0"/>
              <a:t>        hoznak létre                                                                                                                       </a:t>
            </a:r>
          </a:p>
          <a:p>
            <a:pPr eaLnBrk="1" hangingPunct="1">
              <a:buFont typeface="Georgia" pitchFamily="18" charset="0"/>
              <a:buNone/>
            </a:pPr>
            <a:r>
              <a:rPr lang="hu-HU" smtClean="0"/>
              <a:t>         módosítanak</a:t>
            </a:r>
          </a:p>
          <a:p>
            <a:pPr eaLnBrk="1" hangingPunct="1">
              <a:buFont typeface="Georgia" pitchFamily="18" charset="0"/>
              <a:buNone/>
            </a:pPr>
            <a:r>
              <a:rPr lang="hu-HU" smtClean="0"/>
              <a:t>         megszüntetnek</a:t>
            </a:r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</p:txBody>
      </p:sp>
      <p:sp>
        <p:nvSpPr>
          <p:cNvPr id="4" name="Akciógomb: Tovább vagy Következő 3">
            <a:hlinkClick r:id="" action="ppaction://hlinkshowjump?jump=nextslide" highlightClick="1"/>
          </p:cNvPr>
          <p:cNvSpPr/>
          <p:nvPr/>
        </p:nvSpPr>
        <p:spPr>
          <a:xfrm>
            <a:off x="827088" y="3284538"/>
            <a:ext cx="360362" cy="3603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5" name="Akciógomb: Tovább vagy Következő 4">
            <a:hlinkClick r:id="" action="ppaction://hlinkshowjump?jump=nextslide" highlightClick="1"/>
          </p:cNvPr>
          <p:cNvSpPr/>
          <p:nvPr/>
        </p:nvSpPr>
        <p:spPr>
          <a:xfrm>
            <a:off x="827088" y="3789363"/>
            <a:ext cx="360362" cy="3603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6" name="Akciógomb: Tovább vagy Következő 5">
            <a:hlinkClick r:id="" action="ppaction://hlinkshowjump?jump=nextslide" highlightClick="1"/>
          </p:cNvPr>
          <p:cNvSpPr/>
          <p:nvPr/>
        </p:nvSpPr>
        <p:spPr>
          <a:xfrm>
            <a:off x="827088" y="4292600"/>
            <a:ext cx="360362" cy="36036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 smtClean="0"/>
              <a:t>Jogalkalmazás fajtái alanyok szerint</a:t>
            </a:r>
            <a:endParaRPr lang="hu-HU" dirty="0"/>
          </a:p>
        </p:txBody>
      </p:sp>
      <p:sp>
        <p:nvSpPr>
          <p:cNvPr id="4710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Bírói </a:t>
            </a:r>
          </a:p>
          <a:p>
            <a:pPr eaLnBrk="1" hangingPunct="1"/>
            <a:r>
              <a:rPr lang="hu-HU" smtClean="0"/>
              <a:t>Közigazgatási</a:t>
            </a:r>
          </a:p>
          <a:p>
            <a:pPr eaLnBrk="1" hangingPunct="1"/>
            <a:r>
              <a:rPr lang="hu-HU" smtClean="0"/>
              <a:t>Ügyészi</a:t>
            </a:r>
          </a:p>
          <a:p>
            <a:pPr eaLnBrk="1" hangingPunct="1"/>
            <a:r>
              <a:rPr lang="hu-HU" smtClean="0"/>
              <a:t>Fegyveres és rendvédelmi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Jogalkalmazás műveletei</a:t>
            </a:r>
          </a:p>
        </p:txBody>
      </p:sp>
      <p:sp>
        <p:nvSpPr>
          <p:cNvPr id="4813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endParaRPr lang="hu-HU" smtClean="0"/>
          </a:p>
          <a:p>
            <a:pPr algn="just" eaLnBrk="1" hangingPunct="1"/>
            <a:endParaRPr lang="hu-HU" smtClean="0"/>
          </a:p>
          <a:p>
            <a:pPr algn="just" eaLnBrk="1" hangingPunct="1"/>
            <a:r>
              <a:rPr lang="hu-HU" smtClean="0"/>
              <a:t>A tények és értékek               tényállási elemek és jogi tartalmak folyamatos egymásra vonatkoztatása egészen a döntésig.</a:t>
            </a:r>
          </a:p>
        </p:txBody>
      </p:sp>
      <p:sp>
        <p:nvSpPr>
          <p:cNvPr id="4" name="Jobbra nyíl 3"/>
          <p:cNvSpPr/>
          <p:nvPr/>
        </p:nvSpPr>
        <p:spPr>
          <a:xfrm>
            <a:off x="4284663" y="3141663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 smtClean="0"/>
              <a:t>JOGALKALMAZÁS egymással dialektikus kapcsolatban lévő elemei</a:t>
            </a:r>
            <a:endParaRPr lang="hu-HU" dirty="0"/>
          </a:p>
        </p:txBody>
      </p:sp>
      <p:sp>
        <p:nvSpPr>
          <p:cNvPr id="4915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 jogszabály hiteles szövegének megállapítása</a:t>
            </a:r>
          </a:p>
          <a:p>
            <a:pPr eaLnBrk="1" hangingPunct="1"/>
            <a:r>
              <a:rPr lang="hu-HU" smtClean="0"/>
              <a:t>A tényállás megállapítása a releváns tények alapján</a:t>
            </a:r>
          </a:p>
          <a:p>
            <a:pPr eaLnBrk="1" hangingPunct="1"/>
            <a:r>
              <a:rPr lang="hu-HU" smtClean="0"/>
              <a:t>A jogszabály értelmezése</a:t>
            </a:r>
          </a:p>
          <a:p>
            <a:pPr eaLnBrk="1" hangingPunct="1"/>
            <a:r>
              <a:rPr lang="hu-HU" smtClean="0"/>
              <a:t>Az eset jogi minősítése</a:t>
            </a:r>
          </a:p>
          <a:p>
            <a:pPr eaLnBrk="1" hangingPunct="1"/>
            <a:r>
              <a:rPr lang="hu-HU" smtClean="0"/>
              <a:t>A jogkövetkezmények megállapítása</a:t>
            </a:r>
          </a:p>
          <a:p>
            <a:pPr eaLnBrk="1" hangingPunct="1"/>
            <a:r>
              <a:rPr lang="hu-HU" smtClean="0"/>
              <a:t>Formális döntés/határozat meghozatala</a:t>
            </a:r>
          </a:p>
          <a:p>
            <a:pPr eaLnBrk="1" hangingPunct="1"/>
            <a:r>
              <a:rPr lang="hu-HU" smtClean="0"/>
              <a:t>A döntés közlése az érdekelt felekkel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Jogértelmezés fajtái</a:t>
            </a:r>
          </a:p>
        </p:txBody>
      </p:sp>
      <p:sp>
        <p:nvSpPr>
          <p:cNvPr id="5017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Jogszabályi vagy legális értelmezés</a:t>
            </a:r>
          </a:p>
          <a:p>
            <a:pPr eaLnBrk="1" hangingPunct="1"/>
            <a:r>
              <a:rPr lang="hu-HU" smtClean="0"/>
              <a:t>Jogalkalmazói jogértelmezés</a:t>
            </a:r>
          </a:p>
          <a:p>
            <a:pPr eaLnBrk="1" hangingPunct="1"/>
            <a:r>
              <a:rPr lang="hu-HU" smtClean="0"/>
              <a:t>Jogirodalmi: nyelvtani és logikai / rendszertani, történeti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Jogviszony</a:t>
            </a:r>
          </a:p>
        </p:txBody>
      </p:sp>
      <p:sp>
        <p:nvSpPr>
          <p:cNvPr id="5120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Személyi / személyek közötti viszony, akkor is, ha dolgok közvetítésével valósulnak meg (pl. tulajdon)</a:t>
            </a:r>
          </a:p>
          <a:p>
            <a:pPr eaLnBrk="1" hangingPunct="1"/>
            <a:r>
              <a:rPr lang="hu-HU" smtClean="0"/>
              <a:t>Jogok és kötelezettségek összessége és egysége (egyik félnek jog—másik félnek kötelezettség)</a:t>
            </a:r>
          </a:p>
          <a:p>
            <a:pPr eaLnBrk="1" hangingPunct="1"/>
            <a:r>
              <a:rPr lang="hu-HU" smtClean="0"/>
              <a:t>Norma konkretizálódása </a:t>
            </a:r>
          </a:p>
          <a:p>
            <a:pPr eaLnBrk="1" hangingPunct="1"/>
            <a:r>
              <a:rPr lang="hu-HU" smtClean="0"/>
              <a:t>Követelmény (tiltó normáknál---normaszegő)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Személyek</a:t>
            </a:r>
          </a:p>
        </p:txBody>
      </p:sp>
      <p:sp>
        <p:nvSpPr>
          <p:cNvPr id="5222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Természetes / jogi személyek</a:t>
            </a:r>
          </a:p>
          <a:p>
            <a:pPr eaLnBrk="1" hangingPunct="1">
              <a:buFont typeface="Georgia" pitchFamily="18" charset="0"/>
              <a:buNone/>
            </a:pPr>
            <a:r>
              <a:rPr lang="hu-HU" smtClean="0"/>
              <a:t>     </a:t>
            </a:r>
          </a:p>
          <a:p>
            <a:pPr eaLnBrk="1" hangingPunct="1">
              <a:buFont typeface="Georgia" pitchFamily="18" charset="0"/>
              <a:buNone/>
            </a:pPr>
            <a:r>
              <a:rPr lang="hu-HU" smtClean="0"/>
              <a:t>    jogképesség (jogalanyiság)      jogok és      </a:t>
            </a:r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  <a:p>
            <a:pPr eaLnBrk="1" hangingPunct="1">
              <a:buFont typeface="Georgia" pitchFamily="18" charset="0"/>
              <a:buNone/>
            </a:pPr>
            <a:r>
              <a:rPr lang="hu-HU" smtClean="0"/>
              <a:t>                                      kötelezettségek alanya lehet</a:t>
            </a:r>
          </a:p>
        </p:txBody>
      </p:sp>
      <p:sp>
        <p:nvSpPr>
          <p:cNvPr id="4" name="Jobb oldali kapcsos zárójel 3"/>
          <p:cNvSpPr/>
          <p:nvPr/>
        </p:nvSpPr>
        <p:spPr>
          <a:xfrm>
            <a:off x="684213" y="2924175"/>
            <a:ext cx="155575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5" name="Jobb oldali kapcsos zárójel 4"/>
          <p:cNvSpPr/>
          <p:nvPr/>
        </p:nvSpPr>
        <p:spPr>
          <a:xfrm>
            <a:off x="5435600" y="2997200"/>
            <a:ext cx="73025" cy="86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Cselekvőképesség</a:t>
            </a:r>
          </a:p>
        </p:txBody>
      </p:sp>
      <p:sp>
        <p:nvSpPr>
          <p:cNvPr id="5325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Személy saját cselekményeivel jogokat szerezhet, kötelezettségeket vállalhat</a:t>
            </a:r>
          </a:p>
          <a:p>
            <a:pPr eaLnBrk="1" hangingPunct="1"/>
            <a:endParaRPr lang="hu-HU" smtClean="0"/>
          </a:p>
          <a:p>
            <a:pPr eaLnBrk="1" hangingPunct="1">
              <a:buFont typeface="Georgia" pitchFamily="18" charset="0"/>
              <a:buNone/>
            </a:pPr>
            <a:r>
              <a:rPr lang="hu-HU" smtClean="0"/>
              <a:t>Magyar jogban: jogi személyiséghez önálló vagyoni felelősség társul!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Jogi személy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Meghatározott embercsoport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Meghatározott szervezet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Elkülönült vagyon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Önálló vagyoni felelősség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Meghatározott cél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hu-HU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dirty="0" smtClean="0"/>
              <a:t>/Jogi személyiség nélküli gazdasági társaság, 2014. április 1./ Polgári Kódex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1800" b="1" smtClean="0"/>
              <a:t>A tudomány kettős értelme: (1) tevékenység, (2) ismeretösszesség.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sz="2400" dirty="0" smtClean="0"/>
              <a:t>Tudományelméleti alapfogalmak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u-HU" sz="2400" dirty="0" smtClean="0"/>
              <a:t>Fogalmak: a jelenségekről alkotott sajátos tudattartalmak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u-HU" sz="2400" dirty="0" smtClean="0"/>
              <a:t>Definíciók: hasonló jelenségektől elhatárol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u-HU" sz="2400" dirty="0" smtClean="0"/>
              <a:t>Meghatározások: a jelenségek jellemző vonásait összefoglalja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u-HU" sz="2400" dirty="0" smtClean="0"/>
              <a:t>Kategóriák: összefüggést, viszonyt fejeznek ki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u-HU" sz="2400" dirty="0" smtClean="0"/>
              <a:t>Tudományos törvény: </a:t>
            </a:r>
            <a:r>
              <a:rPr lang="hu-HU" sz="2400" dirty="0" err="1" smtClean="0"/>
              <a:t>tud.san</a:t>
            </a:r>
            <a:r>
              <a:rPr lang="hu-HU" sz="2400" dirty="0" smtClean="0"/>
              <a:t> igaznak tartott összefüggés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u-HU" sz="2400" dirty="0" smtClean="0"/>
              <a:t>Hipotézis: vitatott, de nem cáfolt összefüggés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u-HU" sz="2400" dirty="0" smtClean="0"/>
              <a:t>Elmélet: fogalmak, tud. törvények és hipotézisek rendezett egysége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u-HU" sz="2400" dirty="0" smtClean="0"/>
              <a:t>Paradigma: tud. Eredmények halmaza, mely a problémamegoldás modelljéül szolgál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u-HU" sz="2400" dirty="0" smtClean="0"/>
              <a:t>Paradigmaváltás: ismeretek szükségszerű konfliktusa, az ismeretek újrarendezése egy új tudományos paradigmában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hu-HU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Állam jogalanyisága</a:t>
            </a:r>
          </a:p>
        </p:txBody>
      </p:sp>
      <p:sp>
        <p:nvSpPr>
          <p:cNvPr id="5529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Eredeti</a:t>
            </a:r>
          </a:p>
          <a:p>
            <a:pPr eaLnBrk="1" hangingPunct="1"/>
            <a:r>
              <a:rPr lang="hu-HU" smtClean="0"/>
              <a:t>Teljes</a:t>
            </a:r>
          </a:p>
          <a:p>
            <a:pPr eaLnBrk="1" hangingPunct="1"/>
            <a:r>
              <a:rPr lang="hu-HU" smtClean="0"/>
              <a:t>Meghatározott jogviszonyokban jelenik meg (nemzetközi jog, alkotmányjog, büntetőjog, pénzügyi jog, polgári jog)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Jogviszony tárgya</a:t>
            </a:r>
          </a:p>
        </p:txBody>
      </p:sp>
      <p:sp>
        <p:nvSpPr>
          <p:cNvPr id="5632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u-HU" smtClean="0"/>
          </a:p>
          <a:p>
            <a:pPr eaLnBrk="1" hangingPunct="1"/>
            <a:endParaRPr lang="hu-HU" smtClean="0"/>
          </a:p>
          <a:p>
            <a:pPr eaLnBrk="1" hangingPunct="1"/>
            <a:endParaRPr lang="hu-HU" smtClean="0"/>
          </a:p>
          <a:p>
            <a:pPr eaLnBrk="1" hangingPunct="1"/>
            <a:r>
              <a:rPr lang="hu-HU" smtClean="0"/>
              <a:t>Magatartás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Jogviszony tartalma</a:t>
            </a:r>
          </a:p>
        </p:txBody>
      </p:sp>
      <p:sp>
        <p:nvSpPr>
          <p:cNvPr id="5734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u-HU" smtClean="0">
              <a:latin typeface="Arial" charset="0"/>
            </a:endParaRPr>
          </a:p>
          <a:p>
            <a:pPr eaLnBrk="1" hangingPunct="1"/>
            <a:r>
              <a:rPr lang="hu-HU" smtClean="0"/>
              <a:t>A jogok és a kötelezettségek összessége, mely a FELEKET illeti, illetve terheli.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Jogi tények</a:t>
            </a:r>
          </a:p>
        </p:txBody>
      </p:sp>
      <p:sp>
        <p:nvSpPr>
          <p:cNvPr id="5837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Jogilag releváns, jogi szempontból jelentős </a:t>
            </a:r>
            <a:r>
              <a:rPr lang="hu-HU" b="1" smtClean="0"/>
              <a:t>tények, körülmények, események, magatartások,</a:t>
            </a:r>
            <a:r>
              <a:rPr lang="hu-HU" smtClean="0"/>
              <a:t> amihez a jogviszony keletkezése, módosulása, megszűnése kapcsolódik a norma alapján.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Jogi tények fajtái</a:t>
            </a:r>
          </a:p>
        </p:txBody>
      </p:sp>
      <p:sp>
        <p:nvSpPr>
          <p:cNvPr id="5939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Emberi magatartások</a:t>
            </a:r>
          </a:p>
          <a:p>
            <a:pPr eaLnBrk="1" hangingPunct="1"/>
            <a:r>
              <a:rPr lang="hu-HU" dirty="0" smtClean="0"/>
              <a:t>Állami aktusok (konstitutív </a:t>
            </a:r>
            <a:r>
              <a:rPr lang="hu-HU" dirty="0" err="1" smtClean="0"/>
              <a:t>--létrehozó</a:t>
            </a:r>
            <a:r>
              <a:rPr lang="hu-HU" dirty="0" smtClean="0"/>
              <a:t>, deklaratív—tanúsító aktusok)</a:t>
            </a:r>
          </a:p>
          <a:p>
            <a:pPr eaLnBrk="1" hangingPunct="1"/>
            <a:r>
              <a:rPr lang="hu-HU" dirty="0" smtClean="0"/>
              <a:t>Természeti és társadalmi események (vis maior—pl. háború, földrengés)</a:t>
            </a:r>
          </a:p>
          <a:p>
            <a:pPr eaLnBrk="1" hangingPunct="1"/>
            <a:r>
              <a:rPr lang="hu-HU" dirty="0" smtClean="0"/>
              <a:t>Időmúlás</a:t>
            </a:r>
          </a:p>
          <a:p>
            <a:pPr eaLnBrk="1" hangingPunct="1"/>
            <a:r>
              <a:rPr lang="hu-HU" dirty="0" smtClean="0"/>
              <a:t>Nem, életkor, születés, halál, egészségi állapot</a:t>
            </a:r>
          </a:p>
          <a:p>
            <a:pPr eaLnBrk="1" hangingPunct="1"/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 hatékonysága</a:t>
            </a:r>
          </a:p>
        </p:txBody>
      </p:sp>
      <p:sp>
        <p:nvSpPr>
          <p:cNvPr id="6041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Jogérvényesülést feltételez: a (jog) szabály eléri –e a célt?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Jogrend </a:t>
            </a:r>
          </a:p>
        </p:txBody>
      </p:sp>
      <p:sp>
        <p:nvSpPr>
          <p:cNvPr id="6144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Egy olyan állapot, melyben a jog érvényesül</a:t>
            </a:r>
          </a:p>
          <a:p>
            <a:pPr eaLnBrk="1" hangingPunct="1"/>
            <a:endParaRPr lang="hu-HU" smtClean="0"/>
          </a:p>
          <a:p>
            <a:pPr eaLnBrk="1" hangingPunct="1"/>
            <a:endParaRPr lang="hu-HU" smtClean="0"/>
          </a:p>
          <a:p>
            <a:pPr eaLnBrk="1" hangingPunct="1"/>
            <a:r>
              <a:rPr lang="hu-HU" smtClean="0"/>
              <a:t>Anarchia                                                                           </a:t>
            </a:r>
          </a:p>
        </p:txBody>
      </p:sp>
      <p:sp>
        <p:nvSpPr>
          <p:cNvPr id="4" name="Balra-jobbra nyíl 3"/>
          <p:cNvSpPr/>
          <p:nvPr/>
        </p:nvSpPr>
        <p:spPr>
          <a:xfrm>
            <a:off x="2627313" y="2997200"/>
            <a:ext cx="1216025" cy="4841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Törvényesség</a:t>
            </a:r>
          </a:p>
        </p:txBody>
      </p:sp>
      <p:sp>
        <p:nvSpPr>
          <p:cNvPr id="6246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z="4800" smtClean="0"/>
              <a:t>Tartalmi követelmény (jogérvényesülés)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Jogérvényesülés módjai</a:t>
            </a:r>
          </a:p>
        </p:txBody>
      </p:sp>
      <p:sp>
        <p:nvSpPr>
          <p:cNvPr id="634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/Érvényesülést feltételez: eléri –e a szabály a célt?/</a:t>
            </a:r>
          </a:p>
          <a:p>
            <a:pPr eaLnBrk="1" hangingPunct="1"/>
            <a:r>
              <a:rPr lang="hu-HU" smtClean="0"/>
              <a:t>I. JOGKÖVETÉS (jogsértés)</a:t>
            </a:r>
          </a:p>
          <a:p>
            <a:pPr eaLnBrk="1" hangingPunct="1"/>
            <a:endParaRPr lang="hu-HU" smtClean="0"/>
          </a:p>
          <a:p>
            <a:pPr eaLnBrk="1" hangingPunct="1"/>
            <a:endParaRPr lang="hu-HU" smtClean="0"/>
          </a:p>
          <a:p>
            <a:pPr eaLnBrk="1" hangingPunct="1"/>
            <a:r>
              <a:rPr lang="hu-HU" smtClean="0"/>
              <a:t>II. JOGALKALMAZÁS</a:t>
            </a:r>
          </a:p>
          <a:p>
            <a:pPr eaLnBrk="1" hangingPunct="1"/>
            <a:endParaRPr lang="hu-HU" smtClean="0"/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  <a:p>
            <a:pPr eaLnBrk="1" hangingPunct="1"/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Jogsértések fajtái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--alanyok szerint (pl. természetes személy, jogi személy; hivatalos személy: itt esetleg súlyosító (minősítő) körülményt is képez)</a:t>
            </a:r>
            <a:br>
              <a:rPr lang="hu-HU" smtClean="0"/>
            </a:br>
            <a:r>
              <a:rPr lang="hu-HU" smtClean="0"/>
              <a:t>-- jogágak szerint (polgári jogi, büntetőjogi, alkotmányjogi, stb.)</a:t>
            </a:r>
            <a:br>
              <a:rPr lang="hu-HU" smtClean="0"/>
            </a:br>
            <a:r>
              <a:rPr lang="hu-HU" b="1" smtClean="0"/>
              <a:t>Jogsértések okai:</a:t>
            </a:r>
            <a:r>
              <a:rPr lang="hu-HU" smtClean="0"/>
              <a:t> mikro- és makrotársadalmi tényezők (pl. társadalmi-gazdasági válságok(...stb)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 tudományok felosztása</a:t>
            </a:r>
          </a:p>
        </p:txBody>
      </p:sp>
      <p:sp>
        <p:nvSpPr>
          <p:cNvPr id="1843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Természettudományok</a:t>
            </a:r>
          </a:p>
          <a:p>
            <a:pPr eaLnBrk="1" hangingPunct="1"/>
            <a:r>
              <a:rPr lang="hu-HU" smtClean="0"/>
              <a:t>Társadalomtudományok</a:t>
            </a:r>
          </a:p>
          <a:p>
            <a:pPr eaLnBrk="1" hangingPunct="1">
              <a:buFont typeface="Georgia" pitchFamily="18" charset="0"/>
              <a:buNone/>
            </a:pPr>
            <a:endParaRPr lang="hu-HU" smtClean="0"/>
          </a:p>
          <a:p>
            <a:pPr eaLnBrk="1" hangingPunct="1">
              <a:buFont typeface="Georgia" pitchFamily="18" charset="0"/>
              <a:buNone/>
            </a:pPr>
            <a:r>
              <a:rPr lang="hu-HU" smtClean="0"/>
              <a:t>A társadalomtudományok sajátosságai:</a:t>
            </a:r>
          </a:p>
          <a:p>
            <a:pPr eaLnBrk="1" hangingPunct="1">
              <a:buFont typeface="Georgia" pitchFamily="18" charset="0"/>
              <a:buNone/>
            </a:pPr>
            <a:r>
              <a:rPr lang="hu-HU" smtClean="0"/>
              <a:t>- paradigmák sokfélesége</a:t>
            </a:r>
          </a:p>
          <a:p>
            <a:pPr eaLnBrk="1" hangingPunct="1">
              <a:buFontTx/>
              <a:buChar char="-"/>
            </a:pPr>
            <a:r>
              <a:rPr lang="hu-HU" smtClean="0"/>
              <a:t>törvényei meghatározott időre érvényesek</a:t>
            </a:r>
          </a:p>
          <a:p>
            <a:pPr eaLnBrk="1" hangingPunct="1">
              <a:buFontTx/>
              <a:buChar char="-"/>
            </a:pPr>
            <a:r>
              <a:rPr lang="hu-HU" smtClean="0"/>
              <a:t>kategóriái, fogalmai társadalmi értékítéletekhez kötődnek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JOGALKALMAZÁS</a:t>
            </a:r>
          </a:p>
        </p:txBody>
      </p:sp>
      <p:sp>
        <p:nvSpPr>
          <p:cNvPr id="655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smtClean="0"/>
              <a:t>Jogalkalmazás:</a:t>
            </a:r>
            <a:r>
              <a:rPr lang="hu-HU" smtClean="0"/>
              <a:t> normának konkrét esetre való alkalmazása.</a:t>
            </a:r>
            <a:br>
              <a:rPr lang="hu-HU" smtClean="0"/>
            </a:br>
            <a:r>
              <a:rPr lang="hu-HU" smtClean="0"/>
              <a:t>Jogérvényesítés a jogalkalmazás egy formája, amelyben az arra feljogosított szerv közhatalmi minőségében történő eljárása által valósul meg a normatartalom.</a:t>
            </a:r>
            <a:br>
              <a:rPr lang="hu-HU" smtClean="0"/>
            </a:br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000" smtClean="0"/>
              <a:t>JOGALKALMAZÁS:</a:t>
            </a:r>
            <a:br>
              <a:rPr lang="hu-HU" sz="2000" smtClean="0"/>
            </a:br>
            <a:endParaRPr lang="hu-HU" sz="2000" smtClean="0"/>
          </a:p>
        </p:txBody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>
          <a:xfrm>
            <a:off x="468313" y="1916113"/>
            <a:ext cx="8229600" cy="4324350"/>
          </a:xfrm>
        </p:spPr>
        <p:txBody>
          <a:bodyPr/>
          <a:lstStyle/>
          <a:p>
            <a:r>
              <a:rPr lang="hu-HU" sz="1600" b="1" smtClean="0"/>
              <a:t>az állami ill. egyéb felhatalmazott szerv hatósági jogkörben jár el (ti. nem polgári jogviszony keretében vagy belső hierarchikus viszonyában); ide tartozik az engedélyezés, a jogérvényesítés.</a:t>
            </a:r>
            <a:br>
              <a:rPr lang="hu-HU" sz="1600" b="1" smtClean="0"/>
            </a:br>
            <a:r>
              <a:rPr lang="hu-HU" sz="1600" b="1" smtClean="0"/>
              <a:t>Jogkövetés:</a:t>
            </a:r>
            <a:r>
              <a:rPr lang="hu-HU" sz="1600" smtClean="0"/>
              <a:t> jogszabályoknak megfelelő magatartás, a jogi relevancia szempontjából objektív kategória</a:t>
            </a:r>
            <a:br>
              <a:rPr lang="hu-HU" sz="1600" smtClean="0"/>
            </a:br>
            <a:r>
              <a:rPr lang="hu-HU" sz="1600" b="1" smtClean="0"/>
              <a:t>Jogi szocializáció:</a:t>
            </a:r>
            <a:r>
              <a:rPr lang="hu-HU" sz="1600" smtClean="0"/>
              <a:t> jogtudat/jogismeretre</a:t>
            </a:r>
            <a:br>
              <a:rPr lang="hu-HU" sz="1600" smtClean="0"/>
            </a:br>
            <a:r>
              <a:rPr lang="hu-HU" sz="1600" b="1" smtClean="0"/>
              <a:t>Jogsértés</a:t>
            </a:r>
            <a:br>
              <a:rPr lang="hu-HU" sz="1600" b="1" smtClean="0"/>
            </a:br>
            <a:r>
              <a:rPr lang="hu-HU" sz="1600" smtClean="0"/>
              <a:t>- objektív kategória</a:t>
            </a:r>
            <a:br>
              <a:rPr lang="hu-HU" sz="1600" smtClean="0"/>
            </a:br>
            <a:r>
              <a:rPr lang="hu-HU" sz="1600" smtClean="0"/>
              <a:t>- külön kérdést jelent a felelősség kérdése (pl. polgári, büntető)</a:t>
            </a:r>
            <a:br>
              <a:rPr lang="hu-HU" sz="1600" smtClean="0"/>
            </a:br>
            <a:r>
              <a:rPr lang="hu-HU" sz="1600" smtClean="0"/>
              <a:t>- a jogszabállyal ellentétes magatartás</a:t>
            </a:r>
            <a:br>
              <a:rPr lang="hu-HU" sz="1600" smtClean="0"/>
            </a:br>
            <a:r>
              <a:rPr lang="hu-HU" sz="1600" b="1" smtClean="0"/>
              <a:t>Társadalomra való veszélyesség</a:t>
            </a:r>
            <a:br>
              <a:rPr lang="hu-HU" sz="1600" b="1" smtClean="0"/>
            </a:br>
            <a:r>
              <a:rPr lang="hu-HU" sz="1600" smtClean="0"/>
              <a:t>- alapja valamely magatartás társadalmi gyakorlattá válásának veszélye; a büntető szabályok alkalmazásakor tehát egy tényállásszerű magatartásnak büntethetőségét kizáró oka lehet, ha a magatartás még elterjedése esetén sem veszélyes a társadalomra</a:t>
            </a:r>
            <a:br>
              <a:rPr lang="hu-HU" sz="1600" smtClean="0"/>
            </a:br>
            <a:endParaRPr lang="hu-HU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JOGALKALMAZÁS MŰVELETEI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67586" name="Rectangle 3"/>
          <p:cNvSpPr>
            <a:spLocks noGrp="1"/>
          </p:cNvSpPr>
          <p:nvPr>
            <p:ph type="body" idx="1"/>
          </p:nvPr>
        </p:nvSpPr>
        <p:spPr>
          <a:xfrm>
            <a:off x="250825" y="1916113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hu-HU" sz="180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hu-HU" sz="2000" smtClean="0"/>
              <a:t>A tények és értékek, tehát tényállási elemek és jogi tartalmak folyamatos, (oda-vissza) egymásra vonatkoztatása egészen a döntésig. Jogi ismeretek birtokában tekintünk a tényállásokra és annak releváns elemeit jogi ismereteink tükrében választjuk ki. </a:t>
            </a:r>
            <a:r>
              <a:rPr lang="hu-HU" sz="2000" b="1" smtClean="0"/>
              <a:t>A jogalkalmazás egymással dialektikus kapcsolatban lévő elemei:</a:t>
            </a:r>
            <a:br>
              <a:rPr lang="hu-HU" sz="2000" b="1" smtClean="0"/>
            </a:br>
            <a:r>
              <a:rPr lang="hu-HU" sz="2000" i="1" smtClean="0"/>
              <a:t>-a jogszabály hiteles szövegének megállapítása</a:t>
            </a:r>
            <a:br>
              <a:rPr lang="hu-HU" sz="2000" i="1" smtClean="0"/>
            </a:br>
            <a:r>
              <a:rPr lang="hu-HU" sz="2000" i="1" smtClean="0"/>
              <a:t>-a tényállás megállapítása a releváns tények alapján</a:t>
            </a:r>
            <a:br>
              <a:rPr lang="hu-HU" sz="2000" i="1" smtClean="0"/>
            </a:br>
            <a:r>
              <a:rPr lang="hu-HU" sz="2000" i="1" smtClean="0"/>
              <a:t>-a jogszabály értelmezése</a:t>
            </a:r>
            <a:r>
              <a:rPr lang="hu-HU" sz="2000" smtClean="0"/>
              <a:t> (kiterjesztő, megszorító, helybenhagyó: ti. attól függően, hogy végső értelmezésben a jogszabály tartalmát tágabban, szűkebben, vagy azonos terjedelemben</a:t>
            </a:r>
            <a:br>
              <a:rPr lang="hu-HU" sz="2000" smtClean="0"/>
            </a:br>
            <a:r>
              <a:rPr lang="hu-HU" sz="2000" smtClean="0"/>
              <a:t>állapítja meg a jogalkalmazó, mint a jogértelmezés ún. alsó fokán, mely általában nyelvtani- logikai értelmezésen alapul; fontos: a jogszabály-értelmezés első foka is különböző tartalmú lehet különböző jogalkalmazók esetén)</a:t>
            </a:r>
            <a:br>
              <a:rPr lang="hu-HU" sz="2000" smtClean="0"/>
            </a:br>
            <a:endParaRPr lang="hu-HU" sz="2000" u="sng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A </a:t>
            </a:r>
            <a:r>
              <a:rPr lang="hu-HU" sz="2800" smtClean="0"/>
              <a:t>JOGALKALMAZÁS MŰVELETEI</a:t>
            </a:r>
            <a:r>
              <a:rPr lang="hu-HU" sz="2800" smtClean="0">
                <a:latin typeface="Arial" charset="0"/>
              </a:rPr>
              <a:t> II.</a:t>
            </a:r>
          </a:p>
        </p:txBody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-az eset jogi minősítése</a:t>
            </a:r>
            <a:br>
              <a:rPr lang="hu-HU" smtClean="0"/>
            </a:br>
            <a:r>
              <a:rPr lang="hu-HU" smtClean="0"/>
              <a:t>-a jogkövetkezmények megállapítása</a:t>
            </a:r>
            <a:br>
              <a:rPr lang="hu-HU" smtClean="0"/>
            </a:br>
            <a:r>
              <a:rPr lang="hu-HU" smtClean="0"/>
              <a:t>-a formális döntés/határozat meghozatala</a:t>
            </a:r>
            <a:br>
              <a:rPr lang="hu-HU" smtClean="0"/>
            </a:br>
            <a:r>
              <a:rPr lang="hu-HU" smtClean="0"/>
              <a:t>-a döntés közlése az érdekelt felekkel</a:t>
            </a:r>
            <a:br>
              <a:rPr lang="hu-HU" smtClean="0"/>
            </a:br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4"/>
          <p:cNvSpPr>
            <a:spLocks noGrp="1"/>
          </p:cNvSpPr>
          <p:nvPr>
            <p:ph/>
          </p:nvPr>
        </p:nvSpPr>
        <p:spPr>
          <a:xfrm>
            <a:off x="468313" y="1125538"/>
            <a:ext cx="8229600" cy="5430837"/>
          </a:xfrm>
        </p:spPr>
        <p:txBody>
          <a:bodyPr/>
          <a:lstStyle/>
          <a:p>
            <a:endParaRPr lang="hu-HU" smtClean="0"/>
          </a:p>
        </p:txBody>
      </p:sp>
      <p:sp>
        <p:nvSpPr>
          <p:cNvPr id="6963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34143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hu-HU" sz="2400" b="1" smtClean="0"/>
              <a:t>Jogalkalmazás során a felhatalmazott szervek </a:t>
            </a:r>
            <a:r>
              <a:rPr lang="hu-HU" sz="2400" b="1" u="sng" smtClean="0"/>
              <a:t>egyedi jogviszonyokat</a:t>
            </a:r>
            <a:r>
              <a:rPr lang="hu-HU" sz="2400" u="sng" smtClean="0"/>
              <a:t/>
            </a:r>
            <a:br>
              <a:rPr lang="hu-HU" sz="2400" u="sng" smtClean="0"/>
            </a:br>
            <a:r>
              <a:rPr lang="hu-HU" sz="2400" smtClean="0"/>
              <a:t>-hoznak létre</a:t>
            </a:r>
            <a:br>
              <a:rPr lang="hu-HU" sz="2400" smtClean="0"/>
            </a:br>
            <a:r>
              <a:rPr lang="hu-HU" sz="2400" smtClean="0"/>
              <a:t>-szüntetnek meg</a:t>
            </a:r>
            <a:br>
              <a:rPr lang="hu-HU" sz="2400" smtClean="0"/>
            </a:br>
            <a:r>
              <a:rPr lang="hu-HU" sz="2400" smtClean="0"/>
              <a:t>-módosítanak</a:t>
            </a:r>
            <a:br>
              <a:rPr lang="hu-HU" sz="2400" smtClean="0"/>
            </a:br>
            <a:endParaRPr lang="hu-HU" sz="2400" smtClean="0"/>
          </a:p>
          <a:p>
            <a:pPr>
              <a:lnSpc>
                <a:spcPct val="80000"/>
              </a:lnSpc>
            </a:pPr>
            <a:r>
              <a:rPr lang="hu-HU" sz="2400" b="1" u="sng" smtClean="0"/>
              <a:t>Jogalkalmazás fajtái alanyok szerint</a:t>
            </a:r>
            <a:r>
              <a:rPr lang="hu-HU" sz="2400" u="sng" smtClean="0"/>
              <a:t/>
            </a:r>
            <a:br>
              <a:rPr lang="hu-HU" sz="2400" u="sng" smtClean="0"/>
            </a:br>
            <a:r>
              <a:rPr lang="hu-HU" sz="2400" smtClean="0"/>
              <a:t>-bírói</a:t>
            </a:r>
            <a:br>
              <a:rPr lang="hu-HU" sz="2400" smtClean="0"/>
            </a:br>
            <a:r>
              <a:rPr lang="hu-HU" sz="2400" smtClean="0"/>
              <a:t>-közigazgatási</a:t>
            </a:r>
            <a:br>
              <a:rPr lang="hu-HU" sz="2400" smtClean="0"/>
            </a:br>
            <a:r>
              <a:rPr lang="hu-HU" sz="2400" smtClean="0"/>
              <a:t>-ügyészi</a:t>
            </a:r>
            <a:br>
              <a:rPr lang="hu-HU" sz="2400" smtClean="0"/>
            </a:br>
            <a:r>
              <a:rPr lang="hu-HU" sz="2400" smtClean="0"/>
              <a:t>-fegyveres és rendvédelmi</a:t>
            </a:r>
            <a:br>
              <a:rPr lang="hu-HU" sz="2400" smtClean="0"/>
            </a:br>
            <a:r>
              <a:rPr lang="hu-HU" sz="2400" smtClean="0"/>
              <a:t>-régen volt a munkahelyi (munkahelyi döntőbizottság)</a:t>
            </a:r>
            <a:br>
              <a:rPr lang="hu-HU" sz="2400" smtClean="0"/>
            </a:br>
            <a:r>
              <a:rPr lang="hu-HU" sz="1800" smtClean="0"/>
              <a:t/>
            </a:r>
            <a:br>
              <a:rPr lang="hu-HU" sz="1800" smtClean="0"/>
            </a:br>
            <a:endParaRPr lang="hu-HU" sz="1800" smtClean="0"/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4500563" y="3141663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/>
            </a:r>
            <a:br>
              <a:rPr lang="hu-HU"/>
            </a:b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smtClean="0">
                <a:solidFill>
                  <a:schemeClr val="tx1"/>
                </a:solidFill>
                <a:latin typeface="Arial" charset="0"/>
              </a:rPr>
              <a:t>A jogalkalmazás kapcsolódhat</a:t>
            </a:r>
            <a:br>
              <a:rPr lang="hu-HU" sz="3600" b="1" smtClean="0">
                <a:solidFill>
                  <a:schemeClr val="tx1"/>
                </a:solidFill>
                <a:latin typeface="Arial" charset="0"/>
              </a:rPr>
            </a:br>
            <a:endParaRPr lang="hu-HU" sz="36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>
          <a:xfrm>
            <a:off x="468313" y="2276475"/>
            <a:ext cx="8229600" cy="4324350"/>
          </a:xfrm>
        </p:spPr>
        <p:txBody>
          <a:bodyPr/>
          <a:lstStyle/>
          <a:p>
            <a:r>
              <a:rPr lang="hu-HU" smtClean="0">
                <a:latin typeface="Arial" charset="0"/>
              </a:rPr>
              <a:t>--regulatív normákhoz: jogvédelmi jogalkalmazás; a múltra tekint</a:t>
            </a:r>
          </a:p>
          <a:p>
            <a:r>
              <a:rPr lang="hu-HU" smtClean="0">
                <a:latin typeface="Arial" charset="0"/>
              </a:rPr>
              <a:t>feladat normákhoz: közigazgatási típusú jogalkalmazás; a jövőre tekint</a:t>
            </a:r>
          </a:p>
          <a:p>
            <a:pPr>
              <a:lnSpc>
                <a:spcPct val="90000"/>
              </a:lnSpc>
            </a:pPr>
            <a:r>
              <a:rPr lang="hu-HU" smtClean="0">
                <a:latin typeface="Arial" charset="0"/>
              </a:rPr>
              <a:t>!</a:t>
            </a:r>
          </a:p>
          <a:p>
            <a:pPr>
              <a:lnSpc>
                <a:spcPct val="90000"/>
              </a:lnSpc>
            </a:pPr>
            <a:r>
              <a:rPr lang="hu-HU" smtClean="0">
                <a:latin typeface="Arial" charset="0"/>
              </a:rPr>
              <a:t>--a szabálysértési eljárás, noha közigazgatási, mégis jogvédelmi és múltra tekintő jellegű</a:t>
            </a:r>
            <a:br>
              <a:rPr lang="hu-HU" smtClean="0">
                <a:latin typeface="Arial" charset="0"/>
              </a:rPr>
            </a:br>
            <a:r>
              <a:rPr lang="hu-HU" smtClean="0">
                <a:latin typeface="Arial" charset="0"/>
              </a:rPr>
              <a:t>--a cégbíróság eljárása, noha bírósági, mégis közigazgatási típusú és jövőre tekintő</a:t>
            </a:r>
            <a:br>
              <a:rPr lang="hu-HU" smtClean="0">
                <a:latin typeface="Arial" charset="0"/>
              </a:rPr>
            </a:br>
            <a:endParaRPr lang="hu-HU" smtClean="0">
              <a:latin typeface="Arial" charset="0"/>
            </a:endParaRPr>
          </a:p>
          <a:p>
            <a:endParaRPr lang="hu-HU" smtClean="0">
              <a:latin typeface="Arial" charset="0"/>
            </a:endParaRP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-107950" y="4292600"/>
            <a:ext cx="352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hu-HU" sz="2000"/>
              <a:t/>
            </a:r>
            <a:br>
              <a:rPr lang="hu-HU" sz="2000"/>
            </a:br>
            <a:r>
              <a:rPr lang="hu-HU" sz="2000"/>
              <a:t>--</a:t>
            </a: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ÁLLAM jogalanyisága</a:t>
            </a:r>
          </a:p>
        </p:txBody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smtClean="0"/>
              <a:t/>
            </a:r>
            <a:br>
              <a:rPr lang="hu-HU" sz="2400" smtClean="0"/>
            </a:br>
            <a:r>
              <a:rPr lang="hu-HU" sz="2400" smtClean="0"/>
              <a:t>--eredeti (-nek tekintendő)</a:t>
            </a:r>
            <a:br>
              <a:rPr lang="hu-HU" sz="2400" smtClean="0"/>
            </a:br>
            <a:r>
              <a:rPr lang="hu-HU" sz="2400" smtClean="0"/>
              <a:t>--elvileg teljes</a:t>
            </a:r>
            <a:br>
              <a:rPr lang="hu-HU" sz="2400" smtClean="0"/>
            </a:br>
            <a:r>
              <a:rPr lang="hu-HU" sz="2400" smtClean="0"/>
              <a:t>--meghatározott jogviszonyokban jelenik meg (pl. nemzetközi, alkotmányjogi, büntetőjogi, pénzügyi jogi, polgári jogi – pl. szükségképpeni örökös)</a:t>
            </a:r>
            <a:br>
              <a:rPr lang="hu-HU" sz="2400" smtClean="0"/>
            </a:br>
            <a:endParaRPr lang="hu-HU" sz="2400" smtClean="0"/>
          </a:p>
          <a:p>
            <a:r>
              <a:rPr lang="hu-HU" sz="2400" smtClean="0"/>
              <a:t>JOGVISZONY tárgya: magatartás</a:t>
            </a:r>
            <a:br>
              <a:rPr lang="hu-HU" sz="2400" smtClean="0"/>
            </a:br>
            <a:r>
              <a:rPr lang="hu-HU" sz="2400" smtClean="0"/>
              <a:t>JOGVISZONY tartalma: a jogok és kötelezettségek összessége, ami a feleket illeti és terheli.</a:t>
            </a:r>
            <a:br>
              <a:rPr lang="hu-HU" sz="2400" smtClean="0"/>
            </a:br>
            <a:endParaRPr lang="hu-HU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JOGI TÉNYEK</a:t>
            </a:r>
          </a:p>
        </p:txBody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400" smtClean="0"/>
              <a:t>jogilag releváns, jogi szempontból jelentős tények, körülmények, események, magatartások, amihez a jogviszony keletkezése, módosulása, megszűnése kapcsolódik a norma alapján.</a:t>
            </a:r>
            <a:br>
              <a:rPr lang="hu-HU" sz="2400" smtClean="0"/>
            </a:br>
            <a:r>
              <a:rPr lang="hu-HU" sz="2400" b="1" smtClean="0"/>
              <a:t>Jogi tények fajtái</a:t>
            </a:r>
            <a:br>
              <a:rPr lang="hu-HU" sz="2400" b="1" smtClean="0"/>
            </a:br>
            <a:r>
              <a:rPr lang="hu-HU" sz="2400" smtClean="0"/>
              <a:t>-emberi magatartások (jogszerűek-jogellenesek)</a:t>
            </a:r>
            <a:br>
              <a:rPr lang="hu-HU" sz="2400" smtClean="0"/>
            </a:br>
            <a:r>
              <a:rPr lang="hu-HU" sz="2400" smtClean="0"/>
              <a:t>-állami aktusok (konstitutív azaz létrehozó illetve deklaratív azaz tanúsító aktusok)</a:t>
            </a:r>
            <a:br>
              <a:rPr lang="hu-HU" sz="2400" smtClean="0"/>
            </a:br>
            <a:r>
              <a:rPr lang="hu-HU" sz="2400" smtClean="0"/>
              <a:t>-természeti és társadalmi események (pl. vis maior mint háború, földrengés)</a:t>
            </a:r>
            <a:br>
              <a:rPr lang="hu-HU" sz="2400" smtClean="0"/>
            </a:br>
            <a:r>
              <a:rPr lang="hu-HU" sz="2400" smtClean="0"/>
              <a:t>-időmúlás</a:t>
            </a:r>
            <a:br>
              <a:rPr lang="hu-HU" sz="2400" smtClean="0"/>
            </a:br>
            <a:r>
              <a:rPr lang="hu-HU" sz="2400" smtClean="0"/>
              <a:t>-nem, életkor, egészségi állapot, születés, halál</a:t>
            </a:r>
            <a:br>
              <a:rPr lang="hu-HU" sz="2400" smtClean="0"/>
            </a:br>
            <a:endParaRPr lang="hu-HU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Jogértelmezés fajtái</a:t>
            </a:r>
            <a:br>
              <a:rPr lang="hu-HU" smtClean="0"/>
            </a:br>
            <a:endParaRPr lang="hu-HU" smtClean="0"/>
          </a:p>
        </p:txBody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000" b="1" smtClean="0"/>
              <a:t>-jogszabályi vagy legális értelmezés</a:t>
            </a:r>
            <a:r>
              <a:rPr lang="hu-HU" sz="2000" smtClean="0"/>
              <a:t> (ennek alfajai: ún. hiteles vagy autentikus értelmezés, ha az értelmezést azonos szintű jogszabályban maga a jogalkotó adja meg valamely értelmező rendelkezéssel; második alfaj: alacsonyabb szintű, végrehajtási jellegű jogszabály adja meg az értelmezést – ekkor ügyelni kell arra, hogy megfelelő felhatalmazás birtokában került-e sor az értelmezésre; harmadik alfaj: magasabb szintű jogszabály adja az értelmezést – ez a gyakorlatban nem jellemző)</a:t>
            </a:r>
            <a:br>
              <a:rPr lang="hu-HU" sz="2000" smtClean="0"/>
            </a:br>
            <a:r>
              <a:rPr lang="hu-HU" sz="2000" b="1" smtClean="0"/>
              <a:t>-jogalkalmazói jogértelmezés</a:t>
            </a:r>
            <a:r>
              <a:rPr lang="hu-HU" sz="2000" smtClean="0"/>
              <a:t> (alfajai: eseti, az adott ügyben irányadó, az adott ügyre vonatkozó döntésbe van foglalva; általános jellegű: pl. Kúria (LB) jogegységi határozatai) Fontos: a jogalkalmazói jogértelmezés is élhet a jogirodalmi értelmezés módszereivel</a:t>
            </a:r>
            <a:br>
              <a:rPr lang="hu-HU" sz="2000" smtClean="0"/>
            </a:br>
            <a:r>
              <a:rPr lang="hu-HU" sz="2000" b="1" smtClean="0"/>
              <a:t>-jogirodalmi:</a:t>
            </a:r>
            <a:r>
              <a:rPr lang="hu-HU" sz="2000" smtClean="0"/>
              <a:t> </a:t>
            </a:r>
            <a:r>
              <a:rPr lang="hu-HU" sz="2000" i="1" smtClean="0"/>
              <a:t>nyelvtani </a:t>
            </a:r>
            <a:r>
              <a:rPr lang="hu-HU" sz="2000" smtClean="0"/>
              <a:t>és </a:t>
            </a:r>
            <a:r>
              <a:rPr lang="hu-HU" sz="2000" i="1" smtClean="0"/>
              <a:t>logikai</a:t>
            </a:r>
            <a:r>
              <a:rPr lang="hu-HU" sz="2000" smtClean="0"/>
              <a:t>; ezen kívül </a:t>
            </a:r>
            <a:r>
              <a:rPr lang="hu-HU" sz="2000" i="1" smtClean="0"/>
              <a:t>rendszertani</a:t>
            </a:r>
            <a:r>
              <a:rPr lang="hu-HU" sz="2000" smtClean="0"/>
              <a:t>, </a:t>
            </a:r>
            <a:r>
              <a:rPr lang="hu-HU" sz="2000" i="1" smtClean="0"/>
              <a:t>történeti </a:t>
            </a:r>
            <a:r>
              <a:rPr lang="hu-HU" sz="2000" smtClean="0"/>
              <a:t>(a jogalkotó akaratának kifürkészése, támpont lehet a miniszteri indoklás);</a:t>
            </a:r>
            <a:r>
              <a:rPr lang="hu-HU" sz="2000" u="sng" smtClean="0"/>
              <a:t/>
            </a:r>
            <a:br>
              <a:rPr lang="hu-HU" sz="2000" u="sng" smtClean="0"/>
            </a:br>
            <a:endParaRPr lang="hu-HU" sz="2000" u="sng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smtClean="0"/>
              <a:t>A Kúria joggyakorlat egységesítő tevékenysége</a:t>
            </a:r>
            <a:br>
              <a:rPr lang="hu-HU" sz="3600" b="1" smtClean="0"/>
            </a:br>
            <a:endParaRPr lang="hu-HU" sz="3600" b="1" smtClean="0"/>
          </a:p>
        </p:txBody>
      </p:sp>
      <p:sp>
        <p:nvSpPr>
          <p:cNvPr id="172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>
                <a:hlinkClick r:id="rId2" tooltip="Jogegységi határozatok"/>
              </a:rPr>
              <a:t>Jogegységi határozatok</a:t>
            </a:r>
            <a:r>
              <a:rPr lang="hu-HU" smtClean="0"/>
              <a:t> </a:t>
            </a:r>
          </a:p>
          <a:p>
            <a:r>
              <a:rPr lang="hu-HU" smtClean="0">
                <a:hlinkClick r:id="rId3" tooltip="Kollégiumi vélemények"/>
              </a:rPr>
              <a:t>Kollégiumi vélemények</a:t>
            </a:r>
            <a:r>
              <a:rPr lang="hu-HU" smtClean="0"/>
              <a:t> </a:t>
            </a:r>
          </a:p>
          <a:p>
            <a:r>
              <a:rPr lang="hu-HU" smtClean="0">
                <a:hlinkClick r:id="rId4" tooltip="Elvi bírósági határozatok"/>
              </a:rPr>
              <a:t>Elvi bírósági határozatok</a:t>
            </a:r>
            <a:r>
              <a:rPr lang="hu-HU" smtClean="0"/>
              <a:t> </a:t>
            </a:r>
          </a:p>
          <a:p>
            <a:r>
              <a:rPr lang="hu-HU" smtClean="0">
                <a:hlinkClick r:id="rId5" tooltip="Elvi bírósági döntések"/>
              </a:rPr>
              <a:t>Elvi bírósági döntések</a:t>
            </a:r>
            <a:r>
              <a:rPr lang="hu-HU" smtClean="0"/>
              <a:t> </a:t>
            </a:r>
          </a:p>
          <a:p>
            <a:r>
              <a:rPr lang="hu-HU" smtClean="0">
                <a:hlinkClick r:id="rId6" tooltip="A joggyakorlat-elemző csoportok vizsgálati eredményeinek összefoglalói"/>
              </a:rPr>
              <a:t>A joggyakorlat-elemző csoportok összefoglalói</a:t>
            </a:r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Az állam és jogtudomány tárgya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u-HU" smtClean="0"/>
          </a:p>
          <a:p>
            <a:pPr eaLnBrk="1" hangingPunct="1"/>
            <a:endParaRPr lang="hu-HU" smtClean="0"/>
          </a:p>
          <a:p>
            <a:pPr eaLnBrk="1" hangingPunct="1"/>
            <a:endParaRPr lang="hu-HU" smtClean="0"/>
          </a:p>
          <a:p>
            <a:pPr eaLnBrk="1" hangingPunct="1"/>
            <a:r>
              <a:rPr lang="hu-HU" sz="3600" smtClean="0"/>
              <a:t>A társadalom állami és jogi jelenségei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468313" y="1052513"/>
            <a:ext cx="8229600" cy="1066800"/>
          </a:xfrm>
        </p:spPr>
        <p:txBody>
          <a:bodyPr/>
          <a:lstStyle/>
          <a:p>
            <a:r>
              <a:rPr lang="hu-HU" sz="3200" smtClean="0"/>
              <a:t>A JOG FOGALMA ÉS SAJÁTOSSÁGAI</a:t>
            </a:r>
          </a:p>
        </p:txBody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>
          <a:xfrm>
            <a:off x="395288" y="2060575"/>
            <a:ext cx="8229600" cy="4324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000" smtClean="0"/>
              <a:t>Társadalmi normák - </a:t>
            </a:r>
            <a:r>
              <a:rPr lang="hu-HU" sz="2000" b="1" smtClean="0"/>
              <a:t>jog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A jog szó többes értelme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--alanyi jog, ami megillet valakit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--a tárgyi jog (valamely jogi előírás)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--a jog tág értelemben az alanyi és a tárgyi jog együtt valamint jogilag releváns magatartások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--köznapi értelemben a jogos az igazságos szinonimája.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A jogpozitivista felfogás szerint a személyt megillető alanyi jog másodlagos a tárgyi joghoz képest, amely utóbbiból következik az előbbi.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A jog a társadalmi normák egyik fajtája.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A társadalmi normák magatartás-előírások, amelyek általában meg is valósulnak, illetve amelyek meg nem valósulásuk esetére hátrányt helyeznek kilátásba. Kellést fejeznek ki.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smtClean="0"/>
              <a:t>A JOG FOGALMA ÉS SAJÁTOSSÁGAI</a:t>
            </a:r>
          </a:p>
        </p:txBody>
      </p:sp>
      <p:sp>
        <p:nvSpPr>
          <p:cNvPr id="757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Georgia" pitchFamily="18" charset="0"/>
              <a:buNone/>
            </a:pPr>
            <a:endParaRPr lang="hu-HU" sz="2400" smtClean="0"/>
          </a:p>
          <a:p>
            <a:r>
              <a:rPr lang="hu-HU" sz="2400" smtClean="0"/>
              <a:t>Leíró kijelentések igazságtartalmuk szerint minősíthet</a:t>
            </a:r>
            <a:r>
              <a:rPr lang="hu-HU" sz="2400" smtClean="0">
                <a:latin typeface="Arial" charset="0"/>
              </a:rPr>
              <a:t>ő</a:t>
            </a:r>
            <a:r>
              <a:rPr lang="hu-HU" sz="2400" smtClean="0"/>
              <a:t>k; pl. a kutya ugat (vagy ugat, vagy nem).</a:t>
            </a:r>
          </a:p>
          <a:p>
            <a:r>
              <a:rPr lang="hu-HU" sz="2400" smtClean="0"/>
              <a:t>Normatív (el</a:t>
            </a:r>
            <a:r>
              <a:rPr lang="hu-HU" sz="2400" smtClean="0">
                <a:latin typeface="Arial" charset="0"/>
              </a:rPr>
              <a:t>ő</a:t>
            </a:r>
            <a:r>
              <a:rPr lang="hu-HU" sz="2400" smtClean="0"/>
              <a:t>író) kijelentések érvényességük szerint minősíthet</a:t>
            </a:r>
            <a:r>
              <a:rPr lang="hu-HU" sz="2400" smtClean="0">
                <a:latin typeface="Arial" charset="0"/>
              </a:rPr>
              <a:t>ő</a:t>
            </a:r>
            <a:r>
              <a:rPr lang="hu-HU" sz="2400" smtClean="0"/>
              <a:t>k: pl. dohányozni tilos (ez vagy érvényes – tehát kötelez</a:t>
            </a:r>
            <a:r>
              <a:rPr lang="hu-HU" sz="2400" smtClean="0">
                <a:latin typeface="Arial" charset="0"/>
              </a:rPr>
              <a:t>ő</a:t>
            </a:r>
            <a:r>
              <a:rPr lang="hu-HU" sz="2400" smtClean="0"/>
              <a:t> -, vagy nem érvényes)</a:t>
            </a:r>
          </a:p>
          <a:p>
            <a:endParaRPr lang="hu-HU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smtClean="0"/>
              <a:t>A JOG FOGALMA ÉS SAJÁTOSSÁGAI</a:t>
            </a:r>
          </a:p>
        </p:txBody>
      </p:sp>
      <p:sp>
        <p:nvSpPr>
          <p:cNvPr id="768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smtClean="0"/>
              <a:t>Társadalmi szabályok jellemzői</a:t>
            </a:r>
          </a:p>
          <a:p>
            <a:r>
              <a:rPr lang="hu-HU" sz="2400" smtClean="0"/>
              <a:t>-</a:t>
            </a:r>
            <a:r>
              <a:rPr lang="hu-HU" sz="2400" b="1" smtClean="0"/>
              <a:t>tartósság</a:t>
            </a:r>
          </a:p>
          <a:p>
            <a:r>
              <a:rPr lang="hu-HU" sz="2400" smtClean="0"/>
              <a:t>-</a:t>
            </a:r>
            <a:r>
              <a:rPr lang="hu-HU" sz="2400" b="1" smtClean="0"/>
              <a:t>általánosság</a:t>
            </a:r>
            <a:r>
              <a:rPr lang="hu-HU" sz="2400" smtClean="0"/>
              <a:t> (legalább meghatározott csoportra vonatkoznak)</a:t>
            </a:r>
          </a:p>
          <a:p>
            <a:r>
              <a:rPr lang="hu-HU" sz="2400" smtClean="0"/>
              <a:t>-</a:t>
            </a:r>
            <a:r>
              <a:rPr lang="hu-HU" sz="2400" b="1" smtClean="0"/>
              <a:t>szankció</a:t>
            </a:r>
            <a:r>
              <a:rPr lang="hu-HU" sz="2400" smtClean="0"/>
              <a:t> (általában valamilyen hátrány kilátása nem teljesítés esetére)</a:t>
            </a:r>
          </a:p>
          <a:p>
            <a:r>
              <a:rPr lang="hu-HU" sz="2400" smtClean="0"/>
              <a:t>-</a:t>
            </a:r>
            <a:r>
              <a:rPr lang="hu-HU" sz="2400" b="1" smtClean="0"/>
              <a:t>kényszer</a:t>
            </a:r>
            <a:r>
              <a:rPr lang="hu-HU" sz="2400" smtClean="0"/>
              <a:t> (pl. normatív agresszió, id</a:t>
            </a:r>
            <a:r>
              <a:rPr lang="hu-HU" sz="2400" smtClean="0">
                <a:latin typeface="Arial" charset="0"/>
              </a:rPr>
              <a:t>ő</a:t>
            </a:r>
            <a:r>
              <a:rPr lang="hu-HU" sz="2400" smtClean="0"/>
              <a:t>leges kiközösítés)</a:t>
            </a:r>
          </a:p>
          <a:p>
            <a:r>
              <a:rPr lang="hu-HU" sz="2400" smtClean="0"/>
              <a:t>-</a:t>
            </a:r>
            <a:r>
              <a:rPr lang="hu-HU" sz="2400" b="1" smtClean="0"/>
              <a:t>nem kauzálisan (okozatosan) hanem norma alapján függ össze a szabályszegés és a következmény</a:t>
            </a:r>
            <a:r>
              <a:rPr lang="hu-HU" sz="2400" smtClean="0"/>
              <a:t> (Kelsen szerint hozzárendeléssel, hozzászámítással –</a:t>
            </a:r>
          </a:p>
          <a:p>
            <a:endParaRPr lang="hu-HU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smtClean="0"/>
              <a:t>Társadalmi normák elemei</a:t>
            </a:r>
            <a:br>
              <a:rPr lang="hu-HU" sz="3600" b="1" smtClean="0"/>
            </a:br>
            <a:endParaRPr lang="hu-HU" sz="3600" b="1" smtClean="0"/>
          </a:p>
        </p:txBody>
      </p:sp>
      <p:sp>
        <p:nvSpPr>
          <p:cNvPr id="778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400" b="1" smtClean="0"/>
              <a:t>Magatartás-leírás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-minősítés (tilos, kötelező, megengedett)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-következmény-előírás</a:t>
            </a:r>
          </a:p>
          <a:p>
            <a:pPr>
              <a:lnSpc>
                <a:spcPct val="90000"/>
              </a:lnSpc>
            </a:pPr>
            <a:r>
              <a:rPr lang="hu-HU" sz="2400" b="1" smtClean="0"/>
              <a:t>Társadalmi normák funkciói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-magatartásminta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-konfliktusrendezés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-az értékelés lehetővé tétele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-magatartások előrebecslésének lehetővé tétele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A tudatosság eltérő fokozatait jelenítik meg: szokás – erkölcs – vallás – jog – illem – divat – politikai szabályok.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A JOG FOGALMA (fogalmi elemei)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788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000" smtClean="0"/>
              <a:t>--magatartási szabályok összessége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--állam alkotja vagy elismeri illetve szankcionálja legitim kényszerrel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--általános érvényesség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--tendenciaszerű megvalósulás</a:t>
            </a:r>
          </a:p>
          <a:p>
            <a:pPr>
              <a:lnSpc>
                <a:spcPct val="90000"/>
              </a:lnSpc>
            </a:pPr>
            <a:r>
              <a:rPr lang="hu-HU" sz="2000" b="1" smtClean="0"/>
              <a:t>A jog egyéb sajátosságai: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--objektív társadalmi szükséglet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--komplex: norma, ideológia és magatartás egysége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--rendszerszerű: ellentmondás-mentességre való törekvés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--ún. másodlagos teleologikus (célra törekvő) tételezés: ti. nem a saját, hanem más tevékenységére vonatkozik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 sajátos fórumrendszer, sajátos szakma 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--történeti(-leg meghatározott): ld. jogtípusok, benne jogcsaládok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Főbb jogelméleti irányzatok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b="1" smtClean="0"/>
              <a:t>jogpozitivizmus</a:t>
            </a:r>
            <a:r>
              <a:rPr lang="hu-HU" sz="2400" smtClean="0"/>
              <a:t> (a tételes jogra, és annak szabályszerű megalkotottságára összpontosít)</a:t>
            </a:r>
          </a:p>
          <a:p>
            <a:r>
              <a:rPr lang="hu-HU" sz="2400" b="1" smtClean="0"/>
              <a:t>természetjog</a:t>
            </a:r>
            <a:r>
              <a:rPr lang="hu-HU" sz="2400" smtClean="0"/>
              <a:t> (ideális jogelvekre és morális elgondolásokra koncentrál, ezeket tekintve a jog próbakövének)</a:t>
            </a:r>
          </a:p>
          <a:p>
            <a:r>
              <a:rPr lang="hu-HU" sz="2400" b="1" smtClean="0"/>
              <a:t>jogszociológia</a:t>
            </a:r>
            <a:r>
              <a:rPr lang="hu-HU" sz="2400" smtClean="0"/>
              <a:t> (a ténylegesen érvényesülő jogot tekinti jognak, és azt vizsgálja)</a:t>
            </a:r>
          </a:p>
          <a:p>
            <a:r>
              <a:rPr lang="hu-HU" sz="2400" smtClean="0"/>
              <a:t>JOG és egyéb társadalmi normák kölcsönhatása: az egyéb társadalmi normák oldaláról a jogot erősítő és lerontó hatások egyaránt érvényesülnek.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JOGALKOTÁS – JOGFORRÁS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000" smtClean="0"/>
              <a:t>A jogi norma szerkezeti elemeinek hagyományosan a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 magatartás előírást és a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-- jogkövetkezményt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tekintették.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A jogi norma három szerkezeti eleme </a:t>
            </a:r>
            <a:r>
              <a:rPr lang="hu-HU" sz="2000" b="1" u="sng" smtClean="0"/>
              <a:t>(hipotézis, diszpozíció, szankció)</a:t>
            </a:r>
            <a:r>
              <a:rPr lang="hu-HU" sz="2000" smtClean="0"/>
              <a:t>. </a:t>
            </a:r>
          </a:p>
          <a:p>
            <a:pPr>
              <a:lnSpc>
                <a:spcPct val="90000"/>
              </a:lnSpc>
            </a:pPr>
            <a:endParaRPr lang="hu-HU" sz="2000" smtClean="0"/>
          </a:p>
          <a:p>
            <a:pPr>
              <a:lnSpc>
                <a:spcPct val="90000"/>
              </a:lnSpc>
            </a:pPr>
            <a:r>
              <a:rPr lang="hu-HU" sz="2000" smtClean="0"/>
              <a:t>Hipotézis: magatartás leírása, megfogalmazása (feltétel)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Diszpozíció: rendelkező rész –magatartás normatív minősítése – tilossá, kötelezővé vagy megengedetté nyilvánítása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Szankció: jogkövetkezmény – normasértés következményeinek megállapítása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mtClean="0"/>
              <a:t>JOGI NORMA</a:t>
            </a:r>
          </a:p>
        </p:txBody>
      </p:sp>
      <p:sp>
        <p:nvSpPr>
          <p:cNvPr id="819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b="1" smtClean="0"/>
              <a:t>a jog legkisebb értelmes egysége</a:t>
            </a:r>
            <a:r>
              <a:rPr lang="hu-HU" sz="2400" smtClean="0"/>
              <a:t>, amelynek szerkezeti elemei a jogrendszernek nem feltétlenül azonos helyén lelhetők fel. A magatartás-előírás logikai kapcsolatban van a szankcióval, azonban ezek külön jogszabályokban is előfordulhatnak.</a:t>
            </a:r>
          </a:p>
          <a:p>
            <a:r>
              <a:rPr lang="hu-HU" sz="2400" smtClean="0"/>
              <a:t>Jogtétel: jogi mondat (pl. szankcionáló normarész)</a:t>
            </a:r>
          </a:p>
          <a:p>
            <a:r>
              <a:rPr lang="hu-HU" sz="2400" smtClean="0"/>
              <a:t>Fordulat: szorosabban összetartozó szövegrész (pl. „vagy amelyet jogszabály megkerülésével kötöttek”).</a:t>
            </a:r>
          </a:p>
          <a:p>
            <a:r>
              <a:rPr lang="hu-HU" sz="2400" smtClean="0"/>
              <a:t>Jogszabály: egy jogalkotási eljárás eredménye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Jogforrás: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000" smtClean="0"/>
              <a:t>Belső jogforrás: a jogalkotó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Külső jogforrás: a forma, amiben a jog megjelenik (pl. törvény)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Moór Gyula megkülönbözteti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 elsődleges jogforrás: a legerősebb társadalmi hatalomtól ered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 másodlagos jogforrás: felhatalmazott szerv</a:t>
            </a:r>
          </a:p>
          <a:p>
            <a:pPr>
              <a:lnSpc>
                <a:spcPct val="80000"/>
              </a:lnSpc>
            </a:pPr>
            <a:r>
              <a:rPr lang="hu-HU" sz="2000" b="1" smtClean="0"/>
              <a:t>JOGKÉPZŐDÉS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</a:t>
            </a:r>
            <a:r>
              <a:rPr lang="hu-HU" sz="2000" smtClean="0">
                <a:latin typeface="Arial" charset="0"/>
              </a:rPr>
              <a:t> </a:t>
            </a:r>
            <a:r>
              <a:rPr lang="hu-HU" sz="2000" smtClean="0"/>
              <a:t>jogalkotás útján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</a:t>
            </a:r>
            <a:r>
              <a:rPr lang="hu-HU" sz="2000" smtClean="0">
                <a:latin typeface="Arial" charset="0"/>
              </a:rPr>
              <a:t> </a:t>
            </a:r>
            <a:r>
              <a:rPr lang="hu-HU" sz="2000" smtClean="0"/>
              <a:t>jogalkalmazás útján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A jogalkalmazói jogképződéshez szükséges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</a:t>
            </a:r>
            <a:r>
              <a:rPr lang="hu-HU" sz="2000" smtClean="0">
                <a:latin typeface="Arial" charset="0"/>
              </a:rPr>
              <a:t> </a:t>
            </a:r>
            <a:r>
              <a:rPr lang="hu-HU" sz="2000" smtClean="0"/>
              <a:t>hosszú ideig tartó gyakorlat (longa consuetudo)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</a:t>
            </a:r>
            <a:r>
              <a:rPr lang="hu-HU" sz="2000" smtClean="0">
                <a:latin typeface="Arial" charset="0"/>
              </a:rPr>
              <a:t> </a:t>
            </a:r>
            <a:r>
              <a:rPr lang="hu-HU" sz="2000" smtClean="0"/>
              <a:t>állami elismerés (opinio necessitatis – a szabály szükségességéről való állami vélemény)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</a:t>
            </a:r>
            <a:r>
              <a:rPr lang="hu-HU" sz="2000" smtClean="0">
                <a:latin typeface="Arial" charset="0"/>
              </a:rPr>
              <a:t> </a:t>
            </a:r>
            <a:r>
              <a:rPr lang="hu-HU" sz="2000" smtClean="0"/>
              <a:t>új szabálynak kell lennie (contra legem /a szabállyal szembenálló az új szabály/ vagy praeter legem /korábban nem volt szabály/; </a:t>
            </a:r>
            <a:r>
              <a:rPr lang="hu-HU" sz="2000" i="1" smtClean="0"/>
              <a:t>novumot</a:t>
            </a:r>
            <a:r>
              <a:rPr lang="hu-HU" sz="2000" smtClean="0"/>
              <a:t> tartalmazzon: norma agendi)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Szokásjog</a:t>
            </a:r>
          </a:p>
        </p:txBody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hu-HU" sz="1800" smtClean="0"/>
          </a:p>
          <a:p>
            <a:pPr>
              <a:lnSpc>
                <a:spcPct val="80000"/>
              </a:lnSpc>
            </a:pPr>
            <a:r>
              <a:rPr lang="hu-HU" sz="1800" smtClean="0"/>
              <a:t>- jogalkalmazói joggyakorlat útján alakul ki, vagy</a:t>
            </a:r>
          </a:p>
          <a:p>
            <a:pPr>
              <a:lnSpc>
                <a:spcPct val="80000"/>
              </a:lnSpc>
            </a:pPr>
            <a:r>
              <a:rPr lang="hu-HU" sz="1800" smtClean="0"/>
              <a:t>- eredetileg nem jogi szokás válik joggá</a:t>
            </a:r>
          </a:p>
          <a:p>
            <a:pPr>
              <a:lnSpc>
                <a:spcPct val="80000"/>
              </a:lnSpc>
            </a:pPr>
            <a:r>
              <a:rPr lang="hu-HU" sz="1800" b="1" smtClean="0"/>
              <a:t>Jogszokás</a:t>
            </a:r>
          </a:p>
          <a:p>
            <a:pPr>
              <a:lnSpc>
                <a:spcPct val="80000"/>
              </a:lnSpc>
            </a:pPr>
            <a:r>
              <a:rPr lang="hu-HU" sz="1800" smtClean="0"/>
              <a:t>- nem jog, hanem pusztán szokás; pl. szerződési formulák, büntetéskiszabási gyakorlat</a:t>
            </a:r>
          </a:p>
          <a:p>
            <a:pPr>
              <a:lnSpc>
                <a:spcPct val="80000"/>
              </a:lnSpc>
            </a:pPr>
            <a:r>
              <a:rPr lang="hu-HU" sz="1800" smtClean="0"/>
              <a:t>- jellegzetessége, hogy belül marad a pozitív jog előírásain az adott szokás, tehát nem tartalmaz törvényt lerontó vagy kiegészítő novumot.</a:t>
            </a:r>
          </a:p>
          <a:p>
            <a:pPr>
              <a:lnSpc>
                <a:spcPct val="80000"/>
              </a:lnSpc>
            </a:pPr>
            <a:r>
              <a:rPr lang="hu-HU" sz="1800" smtClean="0"/>
              <a:t>Bírói gyakorlat: a jogalkalmazói jogképződés egy lehetséges útja.</a:t>
            </a:r>
          </a:p>
          <a:p>
            <a:pPr>
              <a:lnSpc>
                <a:spcPct val="80000"/>
              </a:lnSpc>
            </a:pPr>
            <a:r>
              <a:rPr lang="hu-HU" sz="1800" b="1" smtClean="0"/>
              <a:t>A törvényhozás viszonya a jogalkalmazói jogképződéshez</a:t>
            </a:r>
          </a:p>
          <a:p>
            <a:pPr>
              <a:lnSpc>
                <a:spcPct val="80000"/>
              </a:lnSpc>
            </a:pPr>
            <a:r>
              <a:rPr lang="hu-HU" sz="1800" smtClean="0"/>
              <a:t>--</a:t>
            </a:r>
            <a:r>
              <a:rPr lang="hu-HU" sz="1800" smtClean="0">
                <a:latin typeface="Arial" charset="0"/>
              </a:rPr>
              <a:t> </a:t>
            </a:r>
            <a:r>
              <a:rPr lang="hu-HU" sz="1800" smtClean="0"/>
              <a:t>tiltja</a:t>
            </a:r>
          </a:p>
          <a:p>
            <a:pPr>
              <a:lnSpc>
                <a:spcPct val="80000"/>
              </a:lnSpc>
            </a:pPr>
            <a:r>
              <a:rPr lang="hu-HU" sz="1800" smtClean="0"/>
              <a:t>--</a:t>
            </a:r>
            <a:r>
              <a:rPr lang="hu-HU" sz="1800" smtClean="0">
                <a:latin typeface="Arial" charset="0"/>
              </a:rPr>
              <a:t> </a:t>
            </a:r>
            <a:r>
              <a:rPr lang="hu-HU" sz="1800" smtClean="0"/>
              <a:t>engedélyezi (angolszász precedens rendszer)</a:t>
            </a:r>
          </a:p>
          <a:p>
            <a:pPr>
              <a:lnSpc>
                <a:spcPct val="80000"/>
              </a:lnSpc>
            </a:pPr>
            <a:r>
              <a:rPr lang="hu-HU" sz="1800" smtClean="0"/>
              <a:t>--</a:t>
            </a:r>
            <a:r>
              <a:rPr lang="hu-HU" sz="1800" smtClean="0">
                <a:latin typeface="Arial" charset="0"/>
              </a:rPr>
              <a:t> </a:t>
            </a:r>
            <a:r>
              <a:rPr lang="hu-HU" sz="1800" smtClean="0"/>
              <a:t>t</a:t>
            </a:r>
            <a:r>
              <a:rPr lang="hu-HU" sz="1800" smtClean="0">
                <a:latin typeface="Arial" charset="0"/>
              </a:rPr>
              <a:t>ű</a:t>
            </a:r>
            <a:r>
              <a:rPr lang="hu-HU" sz="1800" smtClean="0"/>
              <a:t>ri (különösen, ha a jogalkalmazói jogalkotás a jogértelmezés mezét veszi fel).</a:t>
            </a:r>
          </a:p>
          <a:p>
            <a:pPr>
              <a:lnSpc>
                <a:spcPct val="80000"/>
              </a:lnSpc>
            </a:pPr>
            <a:r>
              <a:rPr lang="hu-HU" sz="1800" smtClean="0"/>
              <a:t>Magyarországon a Kúria jogegységi határozatai gyakorlatilag normatív erővel rendelkeznek.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u-HU" dirty="0" smtClean="0"/>
              <a:t>Állam és jogtudomány tudománnyá válásának lépcsői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b="1" dirty="0" smtClean="0"/>
              <a:t>Korai civilizációk: </a:t>
            </a:r>
            <a:r>
              <a:rPr lang="hu-HU" u="sng" dirty="0" smtClean="0">
                <a:solidFill>
                  <a:srgbClr val="FF0000"/>
                </a:solidFill>
              </a:rPr>
              <a:t>vallás és jog egysége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b="1" dirty="0" smtClean="0"/>
              <a:t>Görögök:</a:t>
            </a:r>
            <a:r>
              <a:rPr lang="hu-HU" dirty="0" smtClean="0"/>
              <a:t> kialakul a szekuláris filozófia és ezen belül az államelméleti gondolkodás, de a jogtudomány még nem jelenik meg, görögöknek nincs külön kifejezésük a jogra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b="1" dirty="0" smtClean="0"/>
              <a:t>Róma:</a:t>
            </a:r>
            <a:r>
              <a:rPr lang="hu-HU" dirty="0" smtClean="0"/>
              <a:t> jogászság és jogi képzés kialakulása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u-HU" b="1" dirty="0" smtClean="0"/>
              <a:t>Érett feudális Nyugat: </a:t>
            </a:r>
            <a:r>
              <a:rPr lang="hu-HU" dirty="0" smtClean="0"/>
              <a:t>bolognai </a:t>
            </a:r>
            <a:r>
              <a:rPr lang="hu-HU" dirty="0" err="1" smtClean="0"/>
              <a:t>glosszátor</a:t>
            </a:r>
            <a:r>
              <a:rPr lang="hu-HU" dirty="0" smtClean="0"/>
              <a:t> iskola, jogi képzés egyetemi keretek között, közigazgatás hivatalnokai többnyire jogvégzett személyek</a:t>
            </a:r>
            <a:r>
              <a:rPr lang="hu-HU" u="sng" dirty="0" smtClean="0">
                <a:solidFill>
                  <a:srgbClr val="FF0000"/>
                </a:solidFill>
              </a:rPr>
              <a:t>; világi              egyházi tisztviselők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hu-HU" dirty="0" smtClean="0"/>
          </a:p>
        </p:txBody>
      </p:sp>
      <p:sp>
        <p:nvSpPr>
          <p:cNvPr id="4" name="Balra-jobbra nyíl 3"/>
          <p:cNvSpPr/>
          <p:nvPr/>
        </p:nvSpPr>
        <p:spPr>
          <a:xfrm>
            <a:off x="3563938" y="5949950"/>
            <a:ext cx="1152525" cy="358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JOGALKOTÁS:</a:t>
            </a:r>
          </a:p>
        </p:txBody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hu-HU" sz="1600" i="1" u="sng" smtClean="0"/>
          </a:p>
          <a:p>
            <a:pPr>
              <a:lnSpc>
                <a:spcPct val="80000"/>
              </a:lnSpc>
            </a:pPr>
            <a:r>
              <a:rPr lang="hu-HU" sz="2000" i="1" u="sng" smtClean="0"/>
              <a:t>- jogalkotási hatáskörrel felruházott</a:t>
            </a:r>
          </a:p>
          <a:p>
            <a:pPr>
              <a:lnSpc>
                <a:spcPct val="80000"/>
              </a:lnSpc>
            </a:pPr>
            <a:r>
              <a:rPr lang="hu-HU" sz="2000" i="1" u="sng" smtClean="0"/>
              <a:t>- állami szervek</a:t>
            </a:r>
          </a:p>
          <a:p>
            <a:pPr>
              <a:lnSpc>
                <a:spcPct val="80000"/>
              </a:lnSpc>
            </a:pPr>
            <a:r>
              <a:rPr lang="hu-HU" sz="2000" i="1" u="sng" smtClean="0"/>
              <a:t>- általános magatartási szabály létrehozására irányuló</a:t>
            </a:r>
          </a:p>
          <a:p>
            <a:pPr>
              <a:lnSpc>
                <a:spcPct val="80000"/>
              </a:lnSpc>
            </a:pPr>
            <a:r>
              <a:rPr lang="hu-HU" sz="2000" i="1" u="sng" smtClean="0"/>
              <a:t>- tudatos magatartása.</a:t>
            </a:r>
          </a:p>
          <a:p>
            <a:pPr>
              <a:lnSpc>
                <a:spcPct val="80000"/>
              </a:lnSpc>
            </a:pPr>
            <a:r>
              <a:rPr lang="hu-HU" sz="2000" b="1" smtClean="0"/>
              <a:t>A jogalkotás jellegzetességei a jogalkalmazói jogképződéssel szemben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 jövőre vonatkozik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 főtevékenységszerű (vagy annak része; pl. rendeletet alkotó miniszter)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 stabilabb, de merevebb is, mint a jogalkalmazói jogképződés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 rendezett struktúrájú (jogszabályi hierarchia, törvények, rendeletek)</a:t>
            </a:r>
          </a:p>
          <a:p>
            <a:pPr>
              <a:lnSpc>
                <a:spcPct val="80000"/>
              </a:lnSpc>
            </a:pPr>
            <a:endParaRPr lang="hu-HU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smtClean="0"/>
              <a:t>Törvényhozás jellegzetességei</a:t>
            </a:r>
            <a:br>
              <a:rPr lang="hu-HU" b="1" smtClean="0"/>
            </a:br>
            <a:endParaRPr lang="hu-HU" smtClean="0"/>
          </a:p>
        </p:txBody>
      </p:sp>
      <p:sp>
        <p:nvSpPr>
          <p:cNvPr id="8601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mtClean="0"/>
              <a:t>- elmélet-érzékeny</a:t>
            </a:r>
          </a:p>
          <a:p>
            <a:pPr>
              <a:lnSpc>
                <a:spcPct val="80000"/>
              </a:lnSpc>
            </a:pPr>
            <a:r>
              <a:rPr lang="hu-HU" smtClean="0"/>
              <a:t>- politikai jellegű</a:t>
            </a:r>
          </a:p>
          <a:p>
            <a:pPr>
              <a:lnSpc>
                <a:spcPct val="80000"/>
              </a:lnSpc>
            </a:pPr>
            <a:r>
              <a:rPr lang="hu-HU" smtClean="0"/>
              <a:t>- legjelentősebb társadalmi viszonyokra vonatkozik</a:t>
            </a:r>
          </a:p>
          <a:p>
            <a:pPr>
              <a:lnSpc>
                <a:spcPct val="80000"/>
              </a:lnSpc>
            </a:pPr>
            <a:r>
              <a:rPr lang="hu-HU" smtClean="0"/>
              <a:t>- nyilvános</a:t>
            </a:r>
          </a:p>
          <a:p>
            <a:pPr>
              <a:lnSpc>
                <a:spcPct val="80000"/>
              </a:lnSpc>
            </a:pPr>
            <a:r>
              <a:rPr lang="hu-HU" smtClean="0"/>
              <a:t>- erős legitimitású.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Rendeletalkotás sajátosságai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mtClean="0"/>
              <a:t>- társadalmi viszonyok viszonylag speciális területeire vonatkozik</a:t>
            </a:r>
          </a:p>
          <a:p>
            <a:pPr>
              <a:lnSpc>
                <a:spcPct val="90000"/>
              </a:lnSpc>
            </a:pPr>
            <a:r>
              <a:rPr lang="hu-HU" smtClean="0"/>
              <a:t>- partikuláris érdekek megjelenése (ágazati, helyi, hivatali)</a:t>
            </a:r>
          </a:p>
          <a:p>
            <a:pPr>
              <a:lnSpc>
                <a:spcPct val="90000"/>
              </a:lnSpc>
            </a:pPr>
            <a:r>
              <a:rPr lang="hu-HU" smtClean="0"/>
              <a:t>- nem nyilvános</a:t>
            </a:r>
          </a:p>
          <a:p>
            <a:pPr>
              <a:lnSpc>
                <a:spcPct val="90000"/>
              </a:lnSpc>
            </a:pPr>
            <a:r>
              <a:rPr lang="hu-HU" smtClean="0"/>
              <a:t>- kevésbé időigényes (de ld. képviselői indítványra elfogadott törvényeket is)</a:t>
            </a:r>
          </a:p>
          <a:p>
            <a:pPr>
              <a:lnSpc>
                <a:spcPct val="90000"/>
              </a:lnSpc>
            </a:pPr>
            <a:r>
              <a:rPr lang="hu-HU" smtClean="0"/>
              <a:t>- törvényi felhatalmazás</a:t>
            </a:r>
          </a:p>
          <a:p>
            <a:pPr>
              <a:lnSpc>
                <a:spcPct val="90000"/>
              </a:lnSpc>
            </a:pPr>
            <a:r>
              <a:rPr lang="hu-HU" smtClean="0"/>
              <a:t>- fajtái: Kormány rendelet, ágazati miniszter rendeletei, önkormányzati rendelet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Jogforrás fajtái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880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/>
              <a:t>- rendes: jogalkotásra általában jogosított szervek által alkotott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- rendkívüli: </a:t>
            </a:r>
            <a:r>
              <a:rPr lang="hu-HU" dirty="0" err="1" smtClean="0"/>
              <a:t>rendkívüli</a:t>
            </a:r>
            <a:r>
              <a:rPr lang="hu-HU" dirty="0" smtClean="0"/>
              <a:t> körülmények esetére jogosított szerv által alkotott vagy egyébként jogosított szerv </a:t>
            </a:r>
            <a:r>
              <a:rPr lang="hu-HU" u="sng" dirty="0" smtClean="0"/>
              <a:t>kibővített </a:t>
            </a:r>
            <a:r>
              <a:rPr lang="hu-HU" dirty="0" smtClean="0"/>
              <a:t>hatáskörében hozott normája (pl. a Kormány az Alkotmányban/Alaptörvényben meghatározott esetekben)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smtClean="0"/>
              <a:t>JOGFORRÁSI RENDSZER sajátosságai</a:t>
            </a:r>
            <a:br>
              <a:rPr lang="hu-HU" b="1" smtClean="0"/>
            </a:br>
            <a:endParaRPr lang="hu-HU" smtClean="0"/>
          </a:p>
        </p:txBody>
      </p:sp>
      <p:sp>
        <p:nvSpPr>
          <p:cNvPr id="890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i="1" u="sng" smtClean="0"/>
              <a:t>Kontinentális</a:t>
            </a:r>
          </a:p>
          <a:p>
            <a:pPr>
              <a:lnSpc>
                <a:spcPct val="90000"/>
              </a:lnSpc>
            </a:pPr>
            <a:r>
              <a:rPr lang="hu-HU" smtClean="0"/>
              <a:t>- jogalkotói jog elméleti kizárólagossága</a:t>
            </a:r>
          </a:p>
          <a:p>
            <a:pPr>
              <a:lnSpc>
                <a:spcPct val="90000"/>
              </a:lnSpc>
            </a:pPr>
            <a:r>
              <a:rPr lang="hu-HU" smtClean="0"/>
              <a:t>- a törvények kiemelt szerepe</a:t>
            </a:r>
          </a:p>
          <a:p>
            <a:pPr>
              <a:lnSpc>
                <a:spcPct val="90000"/>
              </a:lnSpc>
            </a:pPr>
            <a:r>
              <a:rPr lang="hu-HU" smtClean="0"/>
              <a:t>- jogforrási hierarchia elve (magasabb szintű jogforrás elsőbbsége; az állami szervek hierarchiája határozza meg)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1800" smtClean="0"/>
              <a:t>Alapvető jogokat és kötelességeket törvényben kell szabályozni (1987. XI. tv. / 2010. CXXX. tv.)</a:t>
            </a:r>
            <a:br>
              <a:rPr lang="hu-HU" sz="1800" smtClean="0"/>
            </a:br>
            <a:endParaRPr lang="hu-HU" sz="1800" smtClean="0"/>
          </a:p>
        </p:txBody>
      </p:sp>
      <p:sp>
        <p:nvSpPr>
          <p:cNvPr id="901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400" smtClean="0"/>
              <a:t>EU és hazai jog viszonya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2004.05.01-től Magyarország EU tag. Az EU joga szupremáciát (elsőbbséget) élvez, és hazai kihirdetés nélkül is közvetlenül kötelező. Az EU jogalkotási hatásköre nem univerzális.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Alapító szerződések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-1958. EGK-t létrehozó Római Szerződés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-1993. EU-t létrehozó Maastrichti Szerződés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-2009. december 1. Lisszaboni Szerződés (quasi EU-s alkotmány).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EU joganyag</a:t>
            </a:r>
            <a:br>
              <a:rPr lang="hu-HU" smtClean="0"/>
            </a:br>
            <a:endParaRPr lang="hu-HU" smtClean="0"/>
          </a:p>
        </p:txBody>
      </p:sp>
      <p:sp>
        <p:nvSpPr>
          <p:cNvPr id="9113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400" b="1" dirty="0" err="1" smtClean="0"/>
              <a:t>-rendeletek</a:t>
            </a:r>
            <a:r>
              <a:rPr lang="hu-HU" sz="2400" dirty="0" smtClean="0"/>
              <a:t> (</a:t>
            </a:r>
            <a:r>
              <a:rPr lang="hu-HU" sz="2400" dirty="0" err="1" smtClean="0"/>
              <a:t>regulation</a:t>
            </a:r>
            <a:r>
              <a:rPr lang="hu-HU" sz="2400" dirty="0" smtClean="0"/>
              <a:t>; általában az Európai Bizottság javaslatára), kibocsátja: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---- Európai Parlament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---- Európai Unió Tanácsa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- </a:t>
            </a:r>
            <a:r>
              <a:rPr lang="hu-HU" sz="2400" b="1" dirty="0" smtClean="0"/>
              <a:t>irányelvek</a:t>
            </a:r>
            <a:r>
              <a:rPr lang="hu-HU" sz="2400" dirty="0" smtClean="0"/>
              <a:t> (</a:t>
            </a:r>
            <a:r>
              <a:rPr lang="hu-HU" sz="2400" dirty="0" err="1" smtClean="0"/>
              <a:t>directive</a:t>
            </a:r>
            <a:r>
              <a:rPr lang="hu-HU" sz="2400" dirty="0" smtClean="0"/>
              <a:t>) kibocsátása: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--- Európai Parlament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---- Európai Unió Tanácsa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Közzététel: Közösségek Hivatalos Lapja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smtClean="0"/>
              <a:t>JOGI NORMA (ún. TELJES MAGATARTÁSI SZABÁLY)</a:t>
            </a:r>
            <a:br>
              <a:rPr lang="hu-HU" sz="3200" smtClean="0"/>
            </a:br>
            <a:endParaRPr lang="hu-HU" sz="3200" smtClean="0"/>
          </a:p>
        </p:txBody>
      </p:sp>
      <p:sp>
        <p:nvSpPr>
          <p:cNvPr id="921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400" b="1" smtClean="0"/>
              <a:t>Jogi norma logikai elemei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alany (címzett)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szituáció (hipotézis)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magatartás meghatározása tevés – nem tevés)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minősítés (kötelező – tiltott – megengedett)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jogkövetkezmény</a:t>
            </a:r>
          </a:p>
          <a:p>
            <a:pPr>
              <a:lnSpc>
                <a:spcPct val="80000"/>
              </a:lnSpc>
            </a:pPr>
            <a:r>
              <a:rPr lang="hu-HU" sz="2400" b="1" smtClean="0"/>
              <a:t>Jogi norma szerkezeti elemei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hipotézis (feltétel)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diszpozíció (rendelkezés)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szankció (jogkövetkezmény)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9318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b="1" smtClean="0"/>
              <a:t>Diszpozíció</a:t>
            </a:r>
          </a:p>
          <a:p>
            <a:pPr>
              <a:lnSpc>
                <a:spcPct val="80000"/>
              </a:lnSpc>
            </a:pPr>
            <a:r>
              <a:rPr lang="hu-HU" smtClean="0"/>
              <a:t>kogens (kötelező, kategorikus) vagy</a:t>
            </a:r>
          </a:p>
          <a:p>
            <a:pPr>
              <a:lnSpc>
                <a:spcPct val="80000"/>
              </a:lnSpc>
            </a:pPr>
            <a:r>
              <a:rPr lang="hu-HU" smtClean="0"/>
              <a:t>diszpozitív (megengedő)</a:t>
            </a:r>
          </a:p>
          <a:p>
            <a:pPr>
              <a:lnSpc>
                <a:spcPct val="80000"/>
              </a:lnSpc>
            </a:pPr>
            <a:r>
              <a:rPr lang="hu-HU" smtClean="0"/>
              <a:t>Peschka:</a:t>
            </a:r>
          </a:p>
          <a:p>
            <a:pPr>
              <a:lnSpc>
                <a:spcPct val="80000"/>
              </a:lnSpc>
            </a:pPr>
            <a:r>
              <a:rPr lang="hu-HU" smtClean="0"/>
              <a:t>a tiltó (és parancsoló) norma a nem-realizálódáshoz fűz negatív következményt</a:t>
            </a:r>
          </a:p>
          <a:p>
            <a:pPr>
              <a:lnSpc>
                <a:spcPct val="80000"/>
              </a:lnSpc>
            </a:pPr>
            <a:r>
              <a:rPr lang="hu-HU" smtClean="0"/>
              <a:t>a megengedő norma a realizálódáshoz pozitív jogkövetkezményt fűz</a:t>
            </a:r>
          </a:p>
          <a:p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smtClean="0"/>
              <a:t>JOGI NORMA ÉRVÉNYESSÉGE, KÖTELEZŐ EREJE</a:t>
            </a:r>
            <a:br>
              <a:rPr lang="hu-HU" sz="3200" smtClean="0"/>
            </a:br>
            <a:endParaRPr lang="hu-HU" sz="3200" smtClean="0"/>
          </a:p>
        </p:txBody>
      </p:sp>
      <p:sp>
        <p:nvSpPr>
          <p:cNvPr id="942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400" dirty="0" smtClean="0"/>
              <a:t>érvényességhez a tényleges érvényesülés egy bizonyos minimuma kell</a:t>
            </a:r>
          </a:p>
          <a:p>
            <a:pPr>
              <a:lnSpc>
                <a:spcPct val="80000"/>
              </a:lnSpc>
            </a:pPr>
            <a:r>
              <a:rPr lang="hu-HU" sz="2400" b="1" dirty="0" smtClean="0"/>
              <a:t>NORMAÉRVÉNYESSÉG pozitív jogi feltételei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a norma illeszkedjék a jogszabályi hierarchiába (létező jogforrási formája legyen)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felhatalmazott szerv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megfelelő eljárási rendben hozza meg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megfelelő módon ki legyen hirdetve</a:t>
            </a:r>
          </a:p>
          <a:p>
            <a:pPr>
              <a:lnSpc>
                <a:spcPct val="80000"/>
              </a:lnSpc>
            </a:pPr>
            <a:r>
              <a:rPr lang="hu-HU" sz="2400" dirty="0" smtClean="0"/>
              <a:t>huzamos nem alkalmazás miatti érvényesség-vesztés és ennek következtében a hatály megszűnése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Római jog</a:t>
            </a:r>
          </a:p>
        </p:txBody>
      </p:sp>
      <p:sp>
        <p:nvSpPr>
          <p:cNvPr id="2150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History and constitutions of Roman Law</a:t>
            </a:r>
          </a:p>
          <a:p>
            <a:pPr eaLnBrk="1" hangingPunct="1"/>
            <a:r>
              <a:rPr lang="hu-HU" smtClean="0"/>
              <a:t>Based on Róbert Brósz and Elemér Pólay’s study, book</a:t>
            </a:r>
          </a:p>
          <a:p>
            <a:pPr eaLnBrk="1" hangingPunct="1"/>
            <a:r>
              <a:rPr lang="hu-HU" smtClean="0"/>
              <a:t>András Földi-Gábor Hamza, Nemzeti Tankönyvkiadó, Budapest, 1996</a:t>
            </a:r>
          </a:p>
          <a:p>
            <a:pPr eaLnBrk="1" hangingPunct="1"/>
            <a:r>
              <a:rPr lang="hu-HU" smtClean="0"/>
              <a:t>P. 73.</a:t>
            </a:r>
          </a:p>
          <a:p>
            <a:pPr eaLnBrk="1" hangingPunct="1"/>
            <a:endParaRPr lang="hu-H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smtClean="0"/>
              <a:t>A visszaható hatály tilalma</a:t>
            </a:r>
            <a:br>
              <a:rPr lang="hu-HU" sz="3600" b="1" smtClean="0"/>
            </a:br>
            <a:endParaRPr lang="hu-HU" sz="3600" b="1" smtClean="0"/>
          </a:p>
        </p:txBody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000" dirty="0" smtClean="0"/>
              <a:t>jogszabály a hatálybalépését megelőző időre nem állapíthat meg kötelezettséget, nem tehet kötelezettséget terhesebbé, nem vonhat el vagy korlátozhat jogot, és nem nyilváníthat valamely magatartást jogellenessé. (2010. CXXX. tv. 2.§ (</a:t>
            </a:r>
            <a:r>
              <a:rPr lang="hu-HU" sz="2000" dirty="0" err="1" smtClean="0"/>
              <a:t>2</a:t>
            </a:r>
            <a:r>
              <a:rPr lang="hu-HU" sz="2000" dirty="0" smtClean="0"/>
              <a:t>)) Visszaható hatályról kifejezetten rendelkezni kell. Ez nem azonos a szerzett jogok védelmével, amely egy olyan </a:t>
            </a:r>
            <a:r>
              <a:rPr lang="hu-HU" sz="2000" b="1" u="sng" dirty="0" smtClean="0"/>
              <a:t>jogelv</a:t>
            </a:r>
            <a:r>
              <a:rPr lang="hu-HU" sz="2000" dirty="0" smtClean="0"/>
              <a:t>, amely kifejezetten a jövőre vonatkozó szabályozásra irányadó és nem általános érvénnyel. A társadalmi gazdasági környezet változása ugyanis kikövetelheti olyan szabályok meghozatalát, amelyek megszerzett jogokat hátrányosan érintenek. Példa: valamely juttatás elvonása a jövőre nézve elvileg a szerzett jogok védelmének elvébe ütközhet; ugyanezen juttatások visszamenőleges elvonása (visszafizetési kötelezettség előírása) azonban már a visszaható hatály tilalmába ütközik.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smtClean="0"/>
              <a:t>Negatív szankciók fajtái</a:t>
            </a:r>
            <a:r>
              <a:rPr lang="hu-HU" sz="3600" smtClean="0"/>
              <a:t/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962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000" smtClean="0"/>
              <a:t>büntető jellegű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érvénytelenséget eredményező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A szabályok szankciós eszközeik szerinti megkülönböztetése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</a:t>
            </a:r>
            <a:r>
              <a:rPr lang="hu-HU" sz="2000" b="1" smtClean="0"/>
              <a:t>lex plusquam perfecta:</a:t>
            </a:r>
            <a:r>
              <a:rPr lang="hu-HU" sz="2000" smtClean="0"/>
              <a:t> előírt magatartással ellentétes magatartást bünteti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</a:t>
            </a:r>
            <a:r>
              <a:rPr lang="hu-HU" sz="2000" b="1" smtClean="0"/>
              <a:t>lex perfecta:</a:t>
            </a:r>
            <a:r>
              <a:rPr lang="hu-HU" sz="2000" smtClean="0"/>
              <a:t> előírt magatartással ellentétes magatartás érvénytelenségre vezet (pl. cselekvőképtelen bizonyos jogügylete)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</a:t>
            </a:r>
            <a:r>
              <a:rPr lang="hu-HU" sz="2000" b="1" smtClean="0"/>
              <a:t>lex minusquam perfecta:</a:t>
            </a:r>
            <a:r>
              <a:rPr lang="hu-HU" sz="2000" smtClean="0"/>
              <a:t> előírt magatartással ellentétes magatartás érvényes, de büntetendő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(pl. engedély nélküli árusítás, késedelmes teljesítés)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</a:t>
            </a:r>
            <a:r>
              <a:rPr lang="hu-HU" sz="2000" b="1" smtClean="0"/>
              <a:t>lex imperfecta:</a:t>
            </a:r>
            <a:r>
              <a:rPr lang="hu-HU" sz="2000" smtClean="0"/>
              <a:t> előírt magatartással ellentétes magatartás sem érvénytelenséget, sem büntetést nem von maga után (az ilyen előírások jogi jellege a jogirodalomban vitatott, de a szabály jogrendszerhez való tartozása a szankciók nélküli normáknak is bizonyos jogi jelleget kölcsönöz)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smtClean="0"/>
              <a:t>Normafajták egy fontos megkülönböztetése</a:t>
            </a:r>
            <a:r>
              <a:rPr lang="hu-HU" sz="3600" smtClean="0"/>
              <a:t/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smtClean="0"/>
              <a:t>anyagi jogi normák:</a:t>
            </a:r>
            <a:r>
              <a:rPr lang="hu-HU" smtClean="0"/>
              <a:t> az egyes jogviszonyokban a feleket megillető jogokat, illetve terhelő kötelezettségeket állapítják meg</a:t>
            </a:r>
          </a:p>
          <a:p>
            <a:r>
              <a:rPr lang="hu-HU" b="1" smtClean="0"/>
              <a:t>alaki (eljárásjogi) normák:</a:t>
            </a:r>
            <a:r>
              <a:rPr lang="hu-HU" smtClean="0"/>
              <a:t> az alanyi jogok érvényesítésével kapcsolatos eljárási jogokat és kötelezettségeket szabályozzák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JOGI NORMÁK FAJTÁI</a:t>
            </a:r>
          </a:p>
        </p:txBody>
      </p:sp>
      <p:sp>
        <p:nvSpPr>
          <p:cNvPr id="983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400" smtClean="0"/>
              <a:t>- regulatív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- jogvédelmi típusú (kogens: tiltó-parancsoló)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- a spontán fejlődést segítő (diszpozitív)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Ezek általában (az esetek nagy többségében) nem igénylik az állami szervek közreműködését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- </a:t>
            </a:r>
            <a:r>
              <a:rPr lang="hu-HU" sz="2400" b="1" smtClean="0"/>
              <a:t>feladatkijelölő:</a:t>
            </a:r>
            <a:r>
              <a:rPr lang="hu-HU" sz="2400" smtClean="0"/>
              <a:t> spontán módon nem valósulna meg a magatartás, állami szerv közreműködése szükséges (pl. felügyeleti tevékenység előírása); e normafajta elemei: feladat-meghatározás, szervkijelölés, hatáskör-megállapítás, eljárás megszabása, szankciók meghatározása (itt azért felmerülnek regulatív elemek is)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- </a:t>
            </a:r>
            <a:r>
              <a:rPr lang="hu-HU" sz="2400" b="1" smtClean="0"/>
              <a:t>jogrendszer egységét biztosító:</a:t>
            </a:r>
            <a:r>
              <a:rPr lang="hu-HU" sz="2400" smtClean="0"/>
              <a:t> kollíziós szabályok; értelmező rendelkezések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smtClean="0"/>
              <a:t>Jogi normák kapcsolódása:</a:t>
            </a:r>
            <a:r>
              <a:rPr lang="hu-HU" sz="3600" smtClean="0"/>
              <a:t/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000" b="1" smtClean="0"/>
              <a:t>alternativitás:</a:t>
            </a:r>
            <a:r>
              <a:rPr lang="hu-HU" sz="2000" smtClean="0"/>
              <a:t> vagy-vagy, egymást kizáró struktúra, pl. főszabály-kivétel</a:t>
            </a:r>
          </a:p>
          <a:p>
            <a:pPr>
              <a:lnSpc>
                <a:spcPct val="80000"/>
              </a:lnSpc>
            </a:pPr>
            <a:r>
              <a:rPr lang="hu-HU" sz="2000" b="1" smtClean="0"/>
              <a:t>egyidejűség:</a:t>
            </a:r>
            <a:r>
              <a:rPr lang="hu-HU" sz="2000" smtClean="0"/>
              <a:t> ugyanahhoz a magatartáshoz több jogkövetkezmény kapcsolódik; pl. valamely jogot több jogág oltalmaz, ill. valamely magatartáshoz különböző jogágba tartozó szabályok fűznek következményt (pl. büntetőjogi felelősség mellett megáll a polgári jogi felelősség is)</a:t>
            </a:r>
          </a:p>
          <a:p>
            <a:pPr>
              <a:lnSpc>
                <a:spcPct val="80000"/>
              </a:lnSpc>
            </a:pPr>
            <a:r>
              <a:rPr lang="hu-HU" sz="2000" b="1" smtClean="0"/>
              <a:t>egymásutániság:</a:t>
            </a:r>
            <a:r>
              <a:rPr lang="hu-HU" sz="2000" smtClean="0"/>
              <a:t> egyik norma diszpozíciójának megvalósítása egy másik norma hipotézisét képezi (pl. egyik norma szabályozza a szerződés létrejöttét, a másik norma már kifejezetten a jogosult magatartásáról rendelkezik; a szerződés megkötésével tehát valaki jogosulttá válik és ezzel egy másik norma címzettjévé válik, amelyben a hipotézis része, hogy a címzett ténylegesen jogosultnak minősül már)</a:t>
            </a:r>
          </a:p>
          <a:p>
            <a:pPr>
              <a:lnSpc>
                <a:spcPct val="80000"/>
              </a:lnSpc>
            </a:pPr>
            <a:r>
              <a:rPr lang="hu-HU" sz="2000" b="1" smtClean="0"/>
              <a:t>Jogintézmények:</a:t>
            </a:r>
            <a:r>
              <a:rPr lang="hu-HU" sz="2000" smtClean="0"/>
              <a:t> jogi normák egymáshoz kapcsolódása révén jönnek létre.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b="1" smtClean="0"/>
              <a:t>JOGTÉTEL, JOGSZABÁLY, KÖZZÉTÉTEL</a:t>
            </a:r>
            <a:r>
              <a:rPr lang="hu-HU" sz="3200" smtClean="0"/>
              <a:t/>
            </a:r>
            <a:br>
              <a:rPr lang="hu-HU" sz="3200" smtClean="0"/>
            </a:br>
            <a:endParaRPr lang="hu-HU" sz="3200" smtClean="0"/>
          </a:p>
        </p:txBody>
      </p:sp>
      <p:sp>
        <p:nvSpPr>
          <p:cNvPr id="1003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000" b="1" smtClean="0"/>
              <a:t>Jogtételek:</a:t>
            </a:r>
            <a:r>
              <a:rPr lang="hu-HU" sz="2000" smtClean="0"/>
              <a:t> (jogi mondatok) jogtételekben nyilvánul meg a jogi norma. Adott esetben több jogtételből áll össze a teljes (hipotézist, diszpozíciót, szankciót egyaránt tartalmazó) norma</a:t>
            </a:r>
          </a:p>
          <a:p>
            <a:pPr>
              <a:lnSpc>
                <a:spcPct val="90000"/>
              </a:lnSpc>
            </a:pPr>
            <a:r>
              <a:rPr lang="hu-HU" sz="2000" b="1" smtClean="0"/>
              <a:t>Jogtételek fajtái: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normatartalmat kifejező jogtételek (pl. hipotézist, diszpozíciót, szankciót együttesen vagy külön kifejező jogtétel; feladat-meghatározást, hatáskör megállapítást tartalmazó jogtételek, stb.)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más jogi normák érvényességére vonatkozó jogtételek (pl. hatályba léptető, hatályon kívül helyező rendelkezés)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jogi célokat, alapelveket kifejező jogtételek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politikai célkitűzéseket megfogalmazó jogtételek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szimbolikus jelentőségű jogtételek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smtClean="0"/>
              <a:t>JOGSZABÁLY:</a:t>
            </a:r>
          </a:p>
        </p:txBody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>
          <a:xfrm>
            <a:off x="468313" y="198913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hu-HU" sz="2400" smtClean="0"/>
              <a:t>egy jogalkotási aktussal elfogadott jogtételek összessége.</a:t>
            </a:r>
          </a:p>
          <a:p>
            <a:pPr>
              <a:lnSpc>
                <a:spcPct val="80000"/>
              </a:lnSpc>
            </a:pPr>
            <a:endParaRPr lang="hu-HU" sz="2400" smtClean="0"/>
          </a:p>
          <a:p>
            <a:pPr>
              <a:lnSpc>
                <a:spcPct val="80000"/>
              </a:lnSpc>
            </a:pPr>
            <a:r>
              <a:rPr lang="hu-HU" sz="2400" b="1" smtClean="0"/>
              <a:t>Jogszabály szerkezeti elemei (ezek közül nem minden elem szükségképpeni része a jogszabálynak)</a:t>
            </a:r>
          </a:p>
          <a:p>
            <a:pPr>
              <a:lnSpc>
                <a:spcPct val="80000"/>
              </a:lnSpc>
            </a:pPr>
            <a:endParaRPr lang="hu-HU" sz="2400" b="1" smtClean="0"/>
          </a:p>
          <a:p>
            <a:pPr>
              <a:lnSpc>
                <a:spcPct val="80000"/>
              </a:lnSpc>
            </a:pPr>
            <a:r>
              <a:rPr lang="hu-HU" sz="2400" smtClean="0"/>
              <a:t>cím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preambulum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általános illetve különös rész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záró rendelkezések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mellékletek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indokolás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800" smtClean="0"/>
              <a:t>JOGSZABÁLY II.</a:t>
            </a:r>
          </a:p>
        </p:txBody>
      </p:sp>
      <p:sp>
        <p:nvSpPr>
          <p:cNvPr id="1024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000" b="1" smtClean="0"/>
              <a:t>Kódex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régen az összefüggő joganyag együttes közzétételét jelentette (gyakorta a szokásokat gyűjtötte egybe; sokszor igen különböző szabályokat is tartalmazott, heterogén jellegű volt, keveredtek benne a mai fogalmaink szerinti polgári jogi és büntető jogi szabályok, illetve az anyagi és eljárásjogi szabályok)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mai értelemben: szorosan összefüggő joganyag egy aktussal létrehozott, viszonylag teljes, rendezett egésze. Tartalmazza a célokat, a főbb szabályozási elveket,az alapvető intézményeket. Fajtái: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--- homogén: egy jogágba tartozó joganyagot ölel fel (pl. Ptk. Btk.)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--- komplex: több jogágba tartozó joganyagot tartalmaz (pl. kereskedelmi jog)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Novella: a kódex jelentősebb módosítása</a:t>
            </a:r>
          </a:p>
          <a:p>
            <a:pPr>
              <a:lnSpc>
                <a:spcPct val="80000"/>
              </a:lnSpc>
            </a:pPr>
            <a:r>
              <a:rPr lang="hu-HU" sz="2000" smtClean="0"/>
              <a:t>Rekodifikáció: új kódex megalkotása a régi helyett</a:t>
            </a:r>
          </a:p>
          <a:p>
            <a:pPr>
              <a:lnSpc>
                <a:spcPct val="80000"/>
              </a:lnSpc>
            </a:pPr>
            <a:endParaRPr lang="hu-HU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smtClean="0"/>
              <a:t>JOGSZABÁLYOK KIHIRDETÉSE</a:t>
            </a:r>
            <a:r>
              <a:rPr lang="hu-HU" sz="3600" smtClean="0"/>
              <a:t/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-- A kihirdetés érvényességi kellék!</a:t>
            </a:r>
          </a:p>
          <a:p>
            <a:r>
              <a:rPr lang="hu-HU" smtClean="0"/>
              <a:t>-- Magyar Közlönyben teendőek közzé a jogszabályok – kivétel: az önkormányzati rendeletek.</a:t>
            </a:r>
          </a:p>
          <a:p>
            <a:r>
              <a:rPr lang="hu-HU" smtClean="0"/>
              <a:t>-- Kétség esetén a kihirdetett szöveg tekintendő hitelesnek.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800" b="1" u="sng" smtClean="0"/>
              <a:t>Az állam és a jog eredetéről általában. </a:t>
            </a:r>
            <a:r>
              <a:rPr lang="hu-HU" sz="2800" b="1" smtClean="0"/>
              <a:t>Az ősi társadalmak szervezete. Az ősi társadalmak differenciálódása. A hierarchikus nemzetségi társadalmak.</a:t>
            </a:r>
            <a:r>
              <a:rPr lang="hu-HU" sz="3600" b="1" smtClean="0"/>
              <a:t/>
            </a:r>
            <a:br>
              <a:rPr lang="hu-HU" sz="3600" b="1" smtClean="0"/>
            </a:br>
            <a:endParaRPr lang="hu-HU" sz="3600" b="1" smtClean="0"/>
          </a:p>
        </p:txBody>
      </p:sp>
      <p:sp>
        <p:nvSpPr>
          <p:cNvPr id="1044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400" smtClean="0"/>
              <a:t>Az állam kialakulásának módjai </a:t>
            </a:r>
            <a:r>
              <a:rPr lang="hu-HU" sz="2400" i="1" smtClean="0"/>
              <a:t>Eder</a:t>
            </a:r>
            <a:r>
              <a:rPr lang="hu-HU" sz="2400" smtClean="0"/>
              <a:t> szerint: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Elsődleges: ázsiai (előzmény nélküli, originális, autonóm módon megvalósuló)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Másodlagos: antik út (ez már felhasználja az ázsiai út tapasztalatait) Harmadlagos: germán út (felhasználja az antik tapasztalatokat)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Negyedleges útnak tekinthető az európai hatásra kialakult államok létrejötte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Paulus, D., 1, 3, 29</a:t>
            </a:r>
          </a:p>
        </p:txBody>
      </p:sp>
      <p:sp>
        <p:nvSpPr>
          <p:cNvPr id="2253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dirty="0" smtClean="0"/>
              <a:t>Contra legem </a:t>
            </a:r>
            <a:r>
              <a:rPr lang="hu-HU" dirty="0" err="1" smtClean="0"/>
              <a:t>facit</a:t>
            </a:r>
            <a:r>
              <a:rPr lang="hu-HU" dirty="0" smtClean="0"/>
              <a:t>, </a:t>
            </a:r>
            <a:r>
              <a:rPr lang="hu-HU" dirty="0" err="1" smtClean="0"/>
              <a:t>qui</a:t>
            </a:r>
            <a:r>
              <a:rPr lang="hu-HU" dirty="0" smtClean="0"/>
              <a:t> </a:t>
            </a:r>
            <a:r>
              <a:rPr lang="hu-HU" dirty="0" err="1" smtClean="0"/>
              <a:t>id</a:t>
            </a:r>
            <a:r>
              <a:rPr lang="hu-HU" dirty="0" smtClean="0"/>
              <a:t> </a:t>
            </a:r>
            <a:r>
              <a:rPr lang="hu-HU" dirty="0" err="1" smtClean="0"/>
              <a:t>facit</a:t>
            </a:r>
            <a:r>
              <a:rPr lang="hu-HU" dirty="0" smtClean="0"/>
              <a:t>, </a:t>
            </a:r>
            <a:r>
              <a:rPr lang="hu-HU" dirty="0" err="1" smtClean="0"/>
              <a:t>quod</a:t>
            </a:r>
            <a:r>
              <a:rPr lang="hu-HU" dirty="0" smtClean="0"/>
              <a:t> </a:t>
            </a:r>
            <a:r>
              <a:rPr lang="hu-HU" dirty="0" err="1" smtClean="0"/>
              <a:t>lex</a:t>
            </a:r>
            <a:r>
              <a:rPr lang="hu-HU" dirty="0" smtClean="0"/>
              <a:t> </a:t>
            </a:r>
            <a:r>
              <a:rPr lang="hu-HU" dirty="0" err="1" smtClean="0"/>
              <a:t>prohibet</a:t>
            </a:r>
            <a:r>
              <a:rPr lang="hu-HU" dirty="0" smtClean="0"/>
              <a:t>,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fraudem</a:t>
            </a:r>
            <a:r>
              <a:rPr lang="hu-HU" dirty="0" smtClean="0"/>
              <a:t> </a:t>
            </a:r>
            <a:r>
              <a:rPr lang="hu-HU" dirty="0" err="1" smtClean="0"/>
              <a:t>vero</a:t>
            </a:r>
            <a:r>
              <a:rPr lang="hu-HU" dirty="0" smtClean="0"/>
              <a:t>, </a:t>
            </a:r>
            <a:r>
              <a:rPr lang="hu-HU" dirty="0" err="1" smtClean="0"/>
              <a:t>qui</a:t>
            </a:r>
            <a:r>
              <a:rPr lang="hu-HU" dirty="0" smtClean="0"/>
              <a:t> </a:t>
            </a:r>
            <a:r>
              <a:rPr lang="hu-HU" dirty="0" err="1" smtClean="0"/>
              <a:t>salvis</a:t>
            </a:r>
            <a:r>
              <a:rPr lang="hu-HU" dirty="0" smtClean="0"/>
              <a:t> verbis </a:t>
            </a:r>
            <a:r>
              <a:rPr lang="hu-HU" dirty="0" err="1" smtClean="0"/>
              <a:t>legis</a:t>
            </a:r>
            <a:r>
              <a:rPr lang="hu-HU" dirty="0" smtClean="0"/>
              <a:t> </a:t>
            </a:r>
            <a:r>
              <a:rPr lang="hu-HU" dirty="0" err="1" smtClean="0"/>
              <a:t>sententiam</a:t>
            </a:r>
            <a:r>
              <a:rPr lang="hu-HU" dirty="0" smtClean="0"/>
              <a:t> </a:t>
            </a:r>
            <a:r>
              <a:rPr lang="hu-HU" dirty="0" err="1" smtClean="0"/>
              <a:t>eius</a:t>
            </a:r>
            <a:r>
              <a:rPr lang="hu-HU" dirty="0" smtClean="0"/>
              <a:t> </a:t>
            </a:r>
            <a:r>
              <a:rPr lang="hu-HU" dirty="0" err="1" smtClean="0"/>
              <a:t>circumvenit</a:t>
            </a:r>
            <a:endParaRPr lang="hu-HU" dirty="0" smtClean="0"/>
          </a:p>
          <a:p>
            <a:pPr algn="just" eaLnBrk="1" hangingPunct="1"/>
            <a:r>
              <a:rPr lang="hu-HU" dirty="0" smtClean="0"/>
              <a:t>A törvény ellenére cselekszik az, aki azt teszi, amit a törvény tilt, az pedig, aki a törvény szavait megtartva megkerüli annak értelmét, kijátssza a törvényt.</a:t>
            </a:r>
          </a:p>
          <a:p>
            <a:pPr eaLnBrk="1" hangingPunct="1"/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Elképzelések az állam kialakulásáról: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400" smtClean="0"/>
              <a:t>- az ember társulási hajlama (Arisztotelész, Grotius, Pufendorf)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- az állam isteni eredetű (ázsiai „istenkirályok” ideológiája, keresztény középkor eszméi arról, hogy az uralkodó az egyházi felkenés által nyeri el hatalmát)</a:t>
            </a:r>
          </a:p>
          <a:p>
            <a:pPr>
              <a:lnSpc>
                <a:spcPct val="80000"/>
              </a:lnSpc>
            </a:pPr>
            <a:r>
              <a:rPr lang="hu-HU" sz="2400" smtClean="0"/>
              <a:t>- társadalmi szerződés elméletek (Locke, Hobbes, Rousseau)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Elképzelések az állam kialakulásáról II.:</a:t>
            </a:r>
          </a:p>
        </p:txBody>
      </p:sp>
      <p:sp>
        <p:nvSpPr>
          <p:cNvPr id="1064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000" smtClean="0"/>
              <a:t>Őstársadalmak legalább negyvenezer éve kialakultak, 12 ezer éve a földművelés megjelenése.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Nemzetség - testvérnemzetségek (frátriák)- törzs- törzsszövetség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A vérségi elv és a területi elv sajátos, kettős érvényesülése.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Egalitárius szegmentáris törzsi-nemzetségi társadalmak jellemzői: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 közös leszármazás, név és terület,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 exogámia (nem törzsön belüli /endogám/ párválasztás)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 központi hatalmi szervek hiánya, a törzsön belüli kisebb egységek (szegmentumok) azonos funkciójúak és mellérendeltek.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- a vezetői funkció tanácsadói és nem végrehajtói jellegű</a:t>
            </a:r>
          </a:p>
          <a:p>
            <a:pPr>
              <a:lnSpc>
                <a:spcPct val="90000"/>
              </a:lnSpc>
            </a:pPr>
            <a:r>
              <a:rPr lang="hu-HU" sz="2000" smtClean="0"/>
              <a:t>A földművelés ill. az állattenyésztés vagyoni egyenlőtlenségekhez vezet.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smtClean="0"/>
              <a:t>Hierarchikus törzsi-nemzetségi társadalom:</a:t>
            </a:r>
            <a:r>
              <a:rPr lang="hu-HU" sz="3600" smtClean="0"/>
              <a:t/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1075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mtClean="0"/>
              <a:t>- vélt rokonság, mitikus őstől való származás,</a:t>
            </a:r>
          </a:p>
          <a:p>
            <a:pPr>
              <a:lnSpc>
                <a:spcPct val="90000"/>
              </a:lnSpc>
            </a:pPr>
            <a:r>
              <a:rPr lang="hu-HU" smtClean="0"/>
              <a:t>- a hírnév és a vagyon örökíthetősége révén kiemelkedő nemzetségek jönnek létre, és többnyire ezek tagjai adják a vezetőket,</a:t>
            </a:r>
          </a:p>
          <a:p>
            <a:pPr>
              <a:lnSpc>
                <a:spcPct val="90000"/>
              </a:lnSpc>
            </a:pPr>
            <a:r>
              <a:rPr lang="hu-HU" smtClean="0"/>
              <a:t>- vezetők feladata a védekezés szervezése, döntés konfliktusokban és egyéb helyzetekben,</a:t>
            </a:r>
          </a:p>
          <a:p>
            <a:pPr>
              <a:lnSpc>
                <a:spcPct val="90000"/>
              </a:lnSpc>
            </a:pPr>
            <a:r>
              <a:rPr lang="hu-HU" smtClean="0"/>
              <a:t>- előnye a hatékonyság a védelem és a termelés szervezésében</a:t>
            </a:r>
          </a:p>
          <a:p>
            <a:pPr>
              <a:lnSpc>
                <a:spcPct val="90000"/>
              </a:lnSpc>
            </a:pPr>
            <a:r>
              <a:rPr lang="hu-HU" smtClean="0"/>
              <a:t>- törzsfőnök vallási tisztsége</a:t>
            </a:r>
          </a:p>
          <a:p>
            <a:pPr>
              <a:lnSpc>
                <a:spcPct val="90000"/>
              </a:lnSpc>
            </a:pPr>
            <a:r>
              <a:rPr lang="hu-HU" smtClean="0"/>
              <a:t>- a szabályok vallási megerősítése.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Nemzetségi szervezet funkciói:</a:t>
            </a:r>
          </a:p>
        </p:txBody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mtClean="0"/>
          </a:p>
          <a:p>
            <a:r>
              <a:rPr lang="hu-HU" smtClean="0"/>
              <a:t>- vérségi-rokonsági: szabályozza a leszármazás számontartását, exo- ill. endogámiát, és a támogatási rendet,</a:t>
            </a:r>
          </a:p>
          <a:p>
            <a:r>
              <a:rPr lang="hu-HU" smtClean="0"/>
              <a:t>- termelési</a:t>
            </a:r>
          </a:p>
          <a:p>
            <a:r>
              <a:rPr lang="hu-HU" smtClean="0"/>
              <a:t>- közéleti (tanácskozások – konszenzuskeresés)</a:t>
            </a:r>
          </a:p>
          <a:p>
            <a:r>
              <a:rPr lang="hu-HU" smtClean="0"/>
              <a:t>- kultikus.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Nemzetségi szervezet funkciói II.:</a:t>
            </a:r>
          </a:p>
        </p:txBody>
      </p:sp>
      <p:sp>
        <p:nvSpPr>
          <p:cNvPr id="1095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Nemek közötti természetes munkamegosztás </a:t>
            </a:r>
            <a:r>
              <a:rPr lang="hu-HU" b="1" i="1" smtClean="0"/>
              <a:t>új formái </a:t>
            </a:r>
            <a:r>
              <a:rPr lang="hu-HU" smtClean="0"/>
              <a:t>is kialakulnak az új tevékenységek kialakulásával.</a:t>
            </a:r>
          </a:p>
          <a:p>
            <a:r>
              <a:rPr lang="hu-HU" smtClean="0"/>
              <a:t>A törzsi társadalmak két alaptípusa:</a:t>
            </a:r>
          </a:p>
          <a:p>
            <a:r>
              <a:rPr lang="hu-HU" smtClean="0"/>
              <a:t>- földművelő</a:t>
            </a:r>
          </a:p>
          <a:p>
            <a:r>
              <a:rPr lang="hu-HU" smtClean="0"/>
              <a:t>- nomád állattenyésztő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800" b="1" smtClean="0"/>
              <a:t>III. Az állam és a jog kialakulásának ázsiai útja, antik útja, germán útja. </a:t>
            </a:r>
            <a:br>
              <a:rPr lang="hu-HU" sz="2800" b="1" smtClean="0"/>
            </a:br>
            <a:endParaRPr lang="hu-HU" sz="2800" b="1" smtClean="0"/>
          </a:p>
        </p:txBody>
      </p:sp>
      <p:sp>
        <p:nvSpPr>
          <p:cNvPr id="1105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smtClean="0"/>
              <a:t>Prekapitalista állam és jogtípusok közös jellemzői</a:t>
            </a:r>
            <a:endParaRPr lang="hu-HU" sz="2400" b="1" smtClean="0"/>
          </a:p>
          <a:p>
            <a:r>
              <a:rPr lang="hu-HU" sz="2400" b="1" smtClean="0"/>
              <a:t>ÁZSIAI ÚT</a:t>
            </a:r>
            <a:r>
              <a:rPr lang="hu-HU" sz="2400" smtClean="0"/>
              <a:t>: de hasonló az egyiptomi, afrikai, amerikai is</a:t>
            </a:r>
          </a:p>
          <a:p>
            <a:r>
              <a:rPr lang="hu-HU" sz="2400" smtClean="0"/>
              <a:t>Föld közös tulajdona – termelőeszközök magántulajdona.</a:t>
            </a:r>
          </a:p>
          <a:p>
            <a:r>
              <a:rPr lang="hu-HU" sz="2400" smtClean="0"/>
              <a:t>Fejlődés: falvak – városok- birodalmak.</a:t>
            </a:r>
          </a:p>
          <a:p>
            <a:r>
              <a:rPr lang="hu-HU" sz="2400" smtClean="0"/>
              <a:t>Faluközösség jellemzői</a:t>
            </a:r>
          </a:p>
          <a:p>
            <a:r>
              <a:rPr lang="hu-HU" sz="2400" smtClean="0"/>
              <a:t>- teokratikus törzsfőnökség</a:t>
            </a:r>
          </a:p>
          <a:p>
            <a:r>
              <a:rPr lang="hu-HU" sz="2400" smtClean="0"/>
              <a:t>- redisztribúció (újraelosztás)</a:t>
            </a:r>
          </a:p>
          <a:p>
            <a:r>
              <a:rPr lang="hu-HU" sz="2400" smtClean="0"/>
              <a:t>- vallási normák, közvetett, vallási szankciók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Városközösségek jellemzői</a:t>
            </a:r>
            <a:br>
              <a:rPr lang="hu-HU" sz="3600" smtClean="0"/>
            </a:br>
            <a:endParaRPr lang="hu-HU" sz="3600" smtClean="0"/>
          </a:p>
        </p:txBody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megnövekedett népesség</a:t>
            </a:r>
          </a:p>
          <a:p>
            <a:r>
              <a:rPr lang="hu-HU" smtClean="0"/>
              <a:t>többlettermék – kereskedelem</a:t>
            </a:r>
          </a:p>
          <a:p>
            <a:r>
              <a:rPr lang="hu-HU" smtClean="0"/>
              <a:t>differenciálódása a tevékenységeknek</a:t>
            </a:r>
          </a:p>
          <a:p>
            <a:r>
              <a:rPr lang="hu-HU" smtClean="0"/>
              <a:t>specializálódás</a:t>
            </a:r>
          </a:p>
          <a:p>
            <a:r>
              <a:rPr lang="hu-HU" smtClean="0"/>
              <a:t>a város politikai – katonai - adminisztratív szervezet</a:t>
            </a:r>
          </a:p>
          <a:p>
            <a:r>
              <a:rPr lang="hu-HU" smtClean="0"/>
              <a:t>papfejedelem – papság - hivatalnokok-függő szabadok</a:t>
            </a:r>
          </a:p>
          <a:p>
            <a:r>
              <a:rPr lang="hu-HU" smtClean="0"/>
              <a:t>elkülönült közhatalmi apparátus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Városközösségek jellemzői II.</a:t>
            </a:r>
          </a:p>
        </p:txBody>
      </p:sp>
      <p:sp>
        <p:nvSpPr>
          <p:cNvPr id="1126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400" smtClean="0"/>
              <a:t>A faluközösség a törzsi arisztokrácián keresztül kezdetben ellenőrzést gyakorol a város és a templomgazdaság felett.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Kr.e. 3. évezred első fele ún. despotikus monarchia; vallási normák kikényszeríthetővé válása. Az uralkodó mint isteni lény jelenik meg, a megművelt föld összterületének kb. 60%-a királyi gazdaság</a:t>
            </a:r>
          </a:p>
          <a:p>
            <a:pPr>
              <a:lnSpc>
                <a:spcPct val="90000"/>
              </a:lnSpc>
            </a:pPr>
            <a:r>
              <a:rPr lang="hu-HU" sz="2400" b="1" smtClean="0"/>
              <a:t>Ázsiai termelési mód államának funkciói: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védekezés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termelés megszervezése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uralmi rend biztosítása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elvonás-tartalékképzés</a:t>
            </a:r>
          </a:p>
          <a:p>
            <a:pPr>
              <a:lnSpc>
                <a:spcPct val="90000"/>
              </a:lnSpc>
            </a:pPr>
            <a:r>
              <a:rPr lang="hu-HU" sz="2400" smtClean="0"/>
              <a:t>kultikus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Ázsiai egyeduralkodó egy személyben</a:t>
            </a:r>
            <a:r>
              <a:rPr lang="hu-HU" sz="3600" smtClean="0">
                <a:latin typeface="Arial" charset="0"/>
              </a:rPr>
              <a:t>:</a:t>
            </a:r>
          </a:p>
        </p:txBody>
      </p:sp>
      <p:sp>
        <p:nvSpPr>
          <p:cNvPr id="113666" name="Rectangle 3"/>
          <p:cNvSpPr>
            <a:spLocks noGrp="1"/>
          </p:cNvSpPr>
          <p:nvPr>
            <p:ph type="body" idx="1"/>
          </p:nvPr>
        </p:nvSpPr>
        <p:spPr>
          <a:xfrm>
            <a:off x="468313" y="2276475"/>
            <a:ext cx="8229600" cy="4324350"/>
          </a:xfrm>
        </p:spPr>
        <p:txBody>
          <a:bodyPr/>
          <a:lstStyle/>
          <a:p>
            <a:endParaRPr lang="hu-HU" smtClean="0">
              <a:latin typeface="Arial" charset="0"/>
            </a:endParaRPr>
          </a:p>
          <a:p>
            <a:r>
              <a:rPr lang="hu-HU" smtClean="0">
                <a:latin typeface="Arial" charset="0"/>
              </a:rPr>
              <a:t>-</a:t>
            </a:r>
            <a:r>
              <a:rPr lang="hu-HU" smtClean="0"/>
              <a:t>törvényhozó</a:t>
            </a:r>
          </a:p>
          <a:p>
            <a:r>
              <a:rPr lang="hu-HU" smtClean="0">
                <a:latin typeface="Arial" charset="0"/>
              </a:rPr>
              <a:t>-</a:t>
            </a:r>
            <a:r>
              <a:rPr lang="hu-HU" smtClean="0"/>
              <a:t>bíró</a:t>
            </a:r>
          </a:p>
          <a:p>
            <a:r>
              <a:rPr lang="hu-HU" smtClean="0">
                <a:latin typeface="Arial" charset="0"/>
              </a:rPr>
              <a:t>-</a:t>
            </a:r>
            <a:r>
              <a:rPr lang="hu-HU" smtClean="0"/>
              <a:t>f</a:t>
            </a:r>
            <a:r>
              <a:rPr lang="hu-HU" smtClean="0">
                <a:latin typeface="Arial" charset="0"/>
              </a:rPr>
              <a:t>ő</a:t>
            </a:r>
            <a:r>
              <a:rPr lang="hu-HU" smtClean="0"/>
              <a:t>pap</a:t>
            </a:r>
          </a:p>
          <a:p>
            <a:r>
              <a:rPr lang="hu-HU" smtClean="0">
                <a:latin typeface="Arial" charset="0"/>
              </a:rPr>
              <a:t>-</a:t>
            </a:r>
            <a:r>
              <a:rPr lang="hu-HU" smtClean="0"/>
              <a:t>hadvezér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smtClean="0"/>
              <a:t>ANTIK ÚTJA </a:t>
            </a:r>
            <a:r>
              <a:rPr lang="hu-HU" smtClean="0"/>
              <a:t>az állam kialakulásának:</a:t>
            </a:r>
            <a:br>
              <a:rPr lang="hu-HU" smtClean="0"/>
            </a:br>
            <a:endParaRPr lang="hu-HU" smtClean="0"/>
          </a:p>
        </p:txBody>
      </p:sp>
      <p:sp>
        <p:nvSpPr>
          <p:cNvPr id="1146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Nomád katonai társadalmak és az ázsiai termelési mód sajátos kölcsönhatásából alakul ki az antik államformáció (de ld. A megjegyzéseket </a:t>
            </a:r>
            <a:r>
              <a:rPr lang="hu-HU" dirty="0" err="1" smtClean="0"/>
              <a:t>Eder</a:t>
            </a:r>
            <a:r>
              <a:rPr lang="hu-HU" dirty="0" smtClean="0"/>
              <a:t> felosztásánál)</a:t>
            </a:r>
          </a:p>
          <a:p>
            <a:r>
              <a:rPr lang="hu-HU" dirty="0" smtClean="0"/>
              <a:t>Katonai demokráciák: Állattenyésztés, vagyoni </a:t>
            </a:r>
            <a:r>
              <a:rPr lang="hu-HU" dirty="0" err="1" smtClean="0"/>
              <a:t>rétegzodés</a:t>
            </a:r>
            <a:endParaRPr lang="hu-HU" dirty="0" smtClean="0"/>
          </a:p>
          <a:p>
            <a:r>
              <a:rPr lang="hu-HU" dirty="0" smtClean="0"/>
              <a:t>Komplex (</a:t>
            </a:r>
            <a:r>
              <a:rPr lang="hu-HU" dirty="0" err="1" smtClean="0"/>
              <a:t>állattenyészto-földművelő</a:t>
            </a:r>
            <a:r>
              <a:rPr lang="hu-HU" dirty="0" smtClean="0"/>
              <a:t>) sztyeppei gazdálkodás</a:t>
            </a:r>
          </a:p>
          <a:p>
            <a:r>
              <a:rPr lang="hu-HU" dirty="0" smtClean="0"/>
              <a:t>Cserekereskedelem a letelepedettekkel (állatért-terményt) Vezérnemzetségek</a:t>
            </a:r>
          </a:p>
          <a:p>
            <a:endParaRPr lang="hu-H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ánus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2461</TotalTime>
  <Words>6384</Words>
  <Application>Microsoft Office PowerPoint</Application>
  <PresentationFormat>Diavetítés a képernyőre (4:3 oldalarány)</PresentationFormat>
  <Paragraphs>827</Paragraphs>
  <Slides>148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148</vt:i4>
      </vt:variant>
    </vt:vector>
  </HeadingPairs>
  <TitlesOfParts>
    <vt:vector size="149" baseType="lpstr">
      <vt:lpstr>Urbánus</vt:lpstr>
      <vt:lpstr>Államigazgatási és jogi ismeretek </vt:lpstr>
      <vt:lpstr>Államigazgatási és jogi ismeretek</vt:lpstr>
      <vt:lpstr>Az állam- és jogtudomány rendszere, a jogrendszer tagozódása</vt:lpstr>
      <vt:lpstr>A tudomány kettős értelme: (1) tevékenység, (2) ismeretösszesség.</vt:lpstr>
      <vt:lpstr>A tudományok felosztása</vt:lpstr>
      <vt:lpstr>Az állam és jogtudomány tárgya</vt:lpstr>
      <vt:lpstr>Állam és jogtudomány tudománnyá válásának lépcsői</vt:lpstr>
      <vt:lpstr>Római jog</vt:lpstr>
      <vt:lpstr>Paulus, D., 1, 3, 29</vt:lpstr>
      <vt:lpstr>Ulpianus (D. 1, 1, 10.) IUSTITIA=justice</vt:lpstr>
      <vt:lpstr>Jogtudományi szemléletmódok</vt:lpstr>
      <vt:lpstr>Állam –és jogtudomány rendszere</vt:lpstr>
      <vt:lpstr>Ágazati jogtudományok /jogáganként/</vt:lpstr>
      <vt:lpstr>Segédtudományok</vt:lpstr>
      <vt:lpstr>Állam és jogtudomány módszerei</vt:lpstr>
      <vt:lpstr>Állam- és jogbölcselet</vt:lpstr>
      <vt:lpstr>Állam- és jogbölcselet fő irányzatai:</vt:lpstr>
      <vt:lpstr>Jogrendszerek csoportosítása</vt:lpstr>
      <vt:lpstr>Római-germán jogcsalád jellemzői</vt:lpstr>
      <vt:lpstr>Common law jellemzői</vt:lpstr>
      <vt:lpstr>Common law, angolszász jogcsalád</vt:lpstr>
      <vt:lpstr>Szocialista jogcsalád</vt:lpstr>
      <vt:lpstr>Vallási-hagyományos jogcsalád</vt:lpstr>
      <vt:lpstr>JOGRENDSZER TAGOZÓDÁSA</vt:lpstr>
      <vt:lpstr>JOGRENDSZER hagyományos polgári jogi felosztása</vt:lpstr>
      <vt:lpstr>Magyar jogrendszer jogágai</vt:lpstr>
      <vt:lpstr>JOGRENDSZER</vt:lpstr>
      <vt:lpstr>Alapvető jogelvek</vt:lpstr>
      <vt:lpstr>Jogrendszer struktúrája</vt:lpstr>
      <vt:lpstr>JOGALKALMAZÁS</vt:lpstr>
      <vt:lpstr>A jogalkalmazás során</vt:lpstr>
      <vt:lpstr>Jogalkalmazás fajtái alanyok szerint</vt:lpstr>
      <vt:lpstr>Jogalkalmazás műveletei</vt:lpstr>
      <vt:lpstr>JOGALKALMAZÁS egymással dialektikus kapcsolatban lévő elemei</vt:lpstr>
      <vt:lpstr>Jogértelmezés fajtái</vt:lpstr>
      <vt:lpstr>Jogviszony</vt:lpstr>
      <vt:lpstr>Személyek</vt:lpstr>
      <vt:lpstr>Cselekvőképesség</vt:lpstr>
      <vt:lpstr>Jogi személy</vt:lpstr>
      <vt:lpstr>Állam jogalanyisága</vt:lpstr>
      <vt:lpstr>Jogviszony tárgya</vt:lpstr>
      <vt:lpstr>Jogviszony tartalma</vt:lpstr>
      <vt:lpstr>Jogi tények</vt:lpstr>
      <vt:lpstr>Jogi tények fajtái</vt:lpstr>
      <vt:lpstr>Jog hatékonysága</vt:lpstr>
      <vt:lpstr>Jogrend </vt:lpstr>
      <vt:lpstr>Törvényesség</vt:lpstr>
      <vt:lpstr>Jogérvényesülés módjai</vt:lpstr>
      <vt:lpstr>Jogsértések fajtái </vt:lpstr>
      <vt:lpstr>JOGALKALMAZÁS</vt:lpstr>
      <vt:lpstr>JOGALKALMAZÁS: </vt:lpstr>
      <vt:lpstr>JOGALKALMAZÁS MŰVELETEI </vt:lpstr>
      <vt:lpstr>A JOGALKALMAZÁS MŰVELETEI II.</vt:lpstr>
      <vt:lpstr>54. dia</vt:lpstr>
      <vt:lpstr>A jogalkalmazás kapcsolódhat </vt:lpstr>
      <vt:lpstr>ÁLLAM jogalanyisága</vt:lpstr>
      <vt:lpstr>JOGI TÉNYEK</vt:lpstr>
      <vt:lpstr>Jogértelmezés fajtái </vt:lpstr>
      <vt:lpstr>A Kúria joggyakorlat egységesítő tevékenysége </vt:lpstr>
      <vt:lpstr>A JOG FOGALMA ÉS SAJÁTOSSÁGAI</vt:lpstr>
      <vt:lpstr>A JOG FOGALMA ÉS SAJÁTOSSÁGAI</vt:lpstr>
      <vt:lpstr>A JOG FOGALMA ÉS SAJÁTOSSÁGAI</vt:lpstr>
      <vt:lpstr>Társadalmi normák elemei </vt:lpstr>
      <vt:lpstr>A JOG FOGALMA (fogalmi elemei) </vt:lpstr>
      <vt:lpstr>Főbb jogelméleti irányzatok </vt:lpstr>
      <vt:lpstr>JOGALKOTÁS – JOGFORRÁS </vt:lpstr>
      <vt:lpstr>JOGI NORMA</vt:lpstr>
      <vt:lpstr>Jogforrás: </vt:lpstr>
      <vt:lpstr>Szokásjog</vt:lpstr>
      <vt:lpstr>JOGALKOTÁS:</vt:lpstr>
      <vt:lpstr>Törvényhozás jellegzetességei </vt:lpstr>
      <vt:lpstr>Rendeletalkotás sajátosságai </vt:lpstr>
      <vt:lpstr>Jogforrás fajtái </vt:lpstr>
      <vt:lpstr>JOGFORRÁSI RENDSZER sajátosságai </vt:lpstr>
      <vt:lpstr>Alapvető jogokat és kötelességeket törvényben kell szabályozni (1987. XI. tv. / 2010. CXXX. tv.) </vt:lpstr>
      <vt:lpstr>EU joganyag </vt:lpstr>
      <vt:lpstr>JOGI NORMA (ún. TELJES MAGATARTÁSI SZABÁLY) </vt:lpstr>
      <vt:lpstr>78. dia</vt:lpstr>
      <vt:lpstr>JOGI NORMA ÉRVÉNYESSÉGE, KÖTELEZŐ EREJE </vt:lpstr>
      <vt:lpstr>A visszaható hatály tilalma </vt:lpstr>
      <vt:lpstr>Negatív szankciók fajtái </vt:lpstr>
      <vt:lpstr>Normafajták egy fontos megkülönböztetése </vt:lpstr>
      <vt:lpstr>JOGI NORMÁK FAJTÁI</vt:lpstr>
      <vt:lpstr>Jogi normák kapcsolódása: </vt:lpstr>
      <vt:lpstr>JOGTÉTEL, JOGSZABÁLY, KÖZZÉTÉTEL </vt:lpstr>
      <vt:lpstr>JOGSZABÁLY:</vt:lpstr>
      <vt:lpstr>JOGSZABÁLY II.</vt:lpstr>
      <vt:lpstr>JOGSZABÁLYOK KIHIRDETÉSE </vt:lpstr>
      <vt:lpstr>Az állam és a jog eredetéről általában. Az ősi társadalmak szervezete. Az ősi társadalmak differenciálódása. A hierarchikus nemzetségi társadalmak. </vt:lpstr>
      <vt:lpstr>Elképzelések az állam kialakulásáról: </vt:lpstr>
      <vt:lpstr>Elképzelések az állam kialakulásáról II.:</vt:lpstr>
      <vt:lpstr>Hierarchikus törzsi-nemzetségi társadalom: </vt:lpstr>
      <vt:lpstr>Nemzetségi szervezet funkciói:</vt:lpstr>
      <vt:lpstr>Nemzetségi szervezet funkciói II.:</vt:lpstr>
      <vt:lpstr>III. Az állam és a jog kialakulásának ázsiai útja, antik útja, germán útja.  </vt:lpstr>
      <vt:lpstr>Városközösségek jellemzői </vt:lpstr>
      <vt:lpstr>Városközösségek jellemzői II.</vt:lpstr>
      <vt:lpstr>Ázsiai egyeduralkodó egy személyben:</vt:lpstr>
      <vt:lpstr>ANTIK ÚTJA az állam kialakulásának: </vt:lpstr>
      <vt:lpstr>100. dia</vt:lpstr>
      <vt:lpstr>Antik állam és jog: </vt:lpstr>
      <vt:lpstr>GERMÁN ÚTJA az állam kialakulásának: </vt:lpstr>
      <vt:lpstr>A feudális állam korszakai: </vt:lpstr>
      <vt:lpstr>IV. MODERN ÁLLAM kialakulása </vt:lpstr>
      <vt:lpstr>105. dia</vt:lpstr>
      <vt:lpstr>106. dia</vt:lpstr>
      <vt:lpstr>107. dia</vt:lpstr>
      <vt:lpstr>108. dia</vt:lpstr>
      <vt:lpstr>109. dia</vt:lpstr>
      <vt:lpstr>V. AZ ÁLLAM SAJÁTOSSÁGAI </vt:lpstr>
      <vt:lpstr>Az állami főhatalom</vt:lpstr>
      <vt:lpstr>AZ ÁLLAM RENDELTETÉSE </vt:lpstr>
      <vt:lpstr>Az állami funkciók megvalósítása</vt:lpstr>
      <vt:lpstr>Állami tevékenység korlátai: </vt:lpstr>
      <vt:lpstr>Az állam a politikai berendezkedés központi intézménye.</vt:lpstr>
      <vt:lpstr>116. dia</vt:lpstr>
      <vt:lpstr>Szuverenitás belső oldala: </vt:lpstr>
      <vt:lpstr>118. dia</vt:lpstr>
      <vt:lpstr>Szuverenitás érvényesülésének korlátai: </vt:lpstr>
      <vt:lpstr>Szuverenitás külső oldala: </vt:lpstr>
      <vt:lpstr>Korlátok: </vt:lpstr>
      <vt:lpstr>ÁLLAMI SZERVEK RENDSZERE:</vt:lpstr>
      <vt:lpstr>HÉT fő állami szervtípus: </vt:lpstr>
      <vt:lpstr>Max Weber közigazgatási modellje: </vt:lpstr>
      <vt:lpstr>HATÁSKÖR </vt:lpstr>
      <vt:lpstr>Bíráskodás </vt:lpstr>
      <vt:lpstr>Törvényességi felügyelet </vt:lpstr>
      <vt:lpstr>Külkapcsolatok szervezete </vt:lpstr>
      <vt:lpstr>Állami képviseleti szervek </vt:lpstr>
      <vt:lpstr>Állami képviseleti szervek II.:</vt:lpstr>
      <vt:lpstr>Államfő: </vt:lpstr>
      <vt:lpstr>Állami szervek fajtái szervezet szerint </vt:lpstr>
      <vt:lpstr>„figyelembe vételével”:</vt:lpstr>
      <vt:lpstr>ÁLLAMAPPARÁTUS</vt:lpstr>
      <vt:lpstr>AZ ÁLLAM és a társadalmi-gazdasági környezet kapcsolata: </vt:lpstr>
      <vt:lpstr>AZ ÁLLAM sajátosságai </vt:lpstr>
      <vt:lpstr>Államformák szerint: </vt:lpstr>
      <vt:lpstr>Arisztotelész államforma felosztása:  </vt:lpstr>
      <vt:lpstr>Jean Bodin (16. sz.)</vt:lpstr>
      <vt:lpstr>ÁLLAMSZERKEZET:</vt:lpstr>
      <vt:lpstr>ÁLLAMSZERKEZET II.:</vt:lpstr>
      <vt:lpstr>ÁLLAMSZERVEZET:</vt:lpstr>
      <vt:lpstr>ÁLLAMSZERVEZET II.:</vt:lpstr>
      <vt:lpstr>ÁLLAMRENDSZER</vt:lpstr>
      <vt:lpstr>JOGÁLLAM mint a modern állam konceptuális alakváltozata </vt:lpstr>
      <vt:lpstr>A JOGÁLLAM néhány sajátossága </vt:lpstr>
      <vt:lpstr>A JOGÁLLAM néhány sajátossága II.</vt:lpstr>
      <vt:lpstr>Kelsen, Heller H.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Mizsercs</dc:creator>
  <cp:lastModifiedBy>Mizsercs</cp:lastModifiedBy>
  <cp:revision>192</cp:revision>
  <dcterms:created xsi:type="dcterms:W3CDTF">2013-12-22T17:44:25Z</dcterms:created>
  <dcterms:modified xsi:type="dcterms:W3CDTF">2017-02-22T08:55:30Z</dcterms:modified>
</cp:coreProperties>
</file>