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34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57.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Layouts/slideLayout12.xml" ContentType="application/vnd.openxmlformats-officedocument.presentationml.slideLayout+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606" r:id="rId3"/>
    <p:sldId id="607" r:id="rId4"/>
    <p:sldId id="258" r:id="rId5"/>
    <p:sldId id="257" r:id="rId6"/>
    <p:sldId id="259" r:id="rId7"/>
    <p:sldId id="260" r:id="rId8"/>
    <p:sldId id="604" r:id="rId9"/>
    <p:sldId id="273" r:id="rId10"/>
    <p:sldId id="261" r:id="rId11"/>
    <p:sldId id="605" r:id="rId12"/>
    <p:sldId id="274" r:id="rId13"/>
    <p:sldId id="262" r:id="rId14"/>
    <p:sldId id="306" r:id="rId15"/>
    <p:sldId id="275" r:id="rId16"/>
    <p:sldId id="307" r:id="rId17"/>
    <p:sldId id="310" r:id="rId18"/>
    <p:sldId id="263" r:id="rId19"/>
    <p:sldId id="309" r:id="rId20"/>
    <p:sldId id="308" r:id="rId21"/>
    <p:sldId id="311" r:id="rId22"/>
    <p:sldId id="276" r:id="rId23"/>
    <p:sldId id="312" r:id="rId24"/>
    <p:sldId id="314" r:id="rId25"/>
    <p:sldId id="313" r:id="rId26"/>
    <p:sldId id="277" r:id="rId27"/>
    <p:sldId id="315" r:id="rId28"/>
    <p:sldId id="316" r:id="rId29"/>
    <p:sldId id="264" r:id="rId30"/>
    <p:sldId id="317" r:id="rId31"/>
    <p:sldId id="278" r:id="rId32"/>
    <p:sldId id="319" r:id="rId33"/>
    <p:sldId id="318" r:id="rId34"/>
    <p:sldId id="320" r:id="rId35"/>
    <p:sldId id="265" r:id="rId36"/>
    <p:sldId id="321" r:id="rId37"/>
    <p:sldId id="279" r:id="rId38"/>
    <p:sldId id="322" r:id="rId39"/>
    <p:sldId id="323" r:id="rId40"/>
    <p:sldId id="266" r:id="rId41"/>
    <p:sldId id="324" r:id="rId42"/>
    <p:sldId id="280" r:id="rId43"/>
    <p:sldId id="325" r:id="rId44"/>
    <p:sldId id="326" r:id="rId45"/>
    <p:sldId id="267" r:id="rId46"/>
    <p:sldId id="328" r:id="rId47"/>
    <p:sldId id="327" r:id="rId48"/>
    <p:sldId id="282" r:id="rId49"/>
    <p:sldId id="281" r:id="rId50"/>
    <p:sldId id="329" r:id="rId51"/>
    <p:sldId id="330" r:id="rId52"/>
    <p:sldId id="268" r:id="rId53"/>
    <p:sldId id="331" r:id="rId54"/>
    <p:sldId id="284" r:id="rId55"/>
    <p:sldId id="283" r:id="rId56"/>
    <p:sldId id="285" r:id="rId57"/>
    <p:sldId id="332" r:id="rId58"/>
    <p:sldId id="269" r:id="rId59"/>
    <p:sldId id="333" r:id="rId60"/>
    <p:sldId id="287" r:id="rId61"/>
    <p:sldId id="334" r:id="rId62"/>
    <p:sldId id="286" r:id="rId63"/>
    <p:sldId id="336" r:id="rId64"/>
    <p:sldId id="335" r:id="rId65"/>
    <p:sldId id="270" r:id="rId66"/>
    <p:sldId id="299" r:id="rId67"/>
    <p:sldId id="288" r:id="rId68"/>
    <p:sldId id="298" r:id="rId69"/>
    <p:sldId id="290" r:id="rId70"/>
    <p:sldId id="297" r:id="rId71"/>
    <p:sldId id="289" r:id="rId72"/>
    <p:sldId id="296" r:id="rId73"/>
    <p:sldId id="271" r:id="rId74"/>
    <p:sldId id="300" r:id="rId75"/>
    <p:sldId id="295" r:id="rId76"/>
    <p:sldId id="291" r:id="rId77"/>
    <p:sldId id="337" r:id="rId78"/>
    <p:sldId id="301" r:id="rId79"/>
    <p:sldId id="292" r:id="rId80"/>
    <p:sldId id="302" r:id="rId81"/>
    <p:sldId id="272" r:id="rId82"/>
    <p:sldId id="303" r:id="rId83"/>
    <p:sldId id="293" r:id="rId84"/>
    <p:sldId id="338" r:id="rId85"/>
    <p:sldId id="304" r:id="rId86"/>
    <p:sldId id="294" r:id="rId87"/>
    <p:sldId id="305"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8" r:id="rId186"/>
    <p:sldId id="436" r:id="rId187"/>
    <p:sldId id="437"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608" r:id="rId338"/>
    <p:sldId id="609" r:id="rId339"/>
    <p:sldId id="610" r:id="rId340"/>
    <p:sldId id="612" r:id="rId341"/>
    <p:sldId id="615" r:id="rId342"/>
    <p:sldId id="613" r:id="rId343"/>
    <p:sldId id="616" r:id="rId344"/>
    <p:sldId id="617" r:id="rId345"/>
    <p:sldId id="588" r:id="rId346"/>
    <p:sldId id="589" r:id="rId347"/>
    <p:sldId id="590" r:id="rId348"/>
    <p:sldId id="591" r:id="rId349"/>
    <p:sldId id="592" r:id="rId350"/>
    <p:sldId id="593" r:id="rId351"/>
    <p:sldId id="594" r:id="rId352"/>
    <p:sldId id="595" r:id="rId353"/>
    <p:sldId id="596" r:id="rId354"/>
    <p:sldId id="597" r:id="rId355"/>
    <p:sldId id="598" r:id="rId356"/>
    <p:sldId id="599" r:id="rId357"/>
    <p:sldId id="600" r:id="rId358"/>
    <p:sldId id="601" r:id="rId359"/>
    <p:sldId id="602" r:id="rId360"/>
    <p:sldId id="603" r:id="rId361"/>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slide" Target="slides/slide35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presProps" Target="presProp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viewProps" Target="view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1" hangingPunct="1">
                <a:defRPr/>
              </a:pPr>
              <a:endParaRPr lang="hu-HU"/>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grpSp>
      <p:sp>
        <p:nvSpPr>
          <p:cNvPr id="177162" name="Rectangle 10"/>
          <p:cNvSpPr>
            <a:spLocks noGrp="1" noChangeArrowheads="1"/>
          </p:cNvSpPr>
          <p:nvPr>
            <p:ph type="ctrTitle" sz="quarter"/>
          </p:nvPr>
        </p:nvSpPr>
        <p:spPr>
          <a:xfrm>
            <a:off x="685800" y="1873250"/>
            <a:ext cx="7772400" cy="1555750"/>
          </a:xfrm>
        </p:spPr>
        <p:txBody>
          <a:bodyPr/>
          <a:lstStyle>
            <a:lvl1pPr>
              <a:defRPr sz="4800"/>
            </a:lvl1pPr>
          </a:lstStyle>
          <a:p>
            <a:r>
              <a:rPr lang="hu-HU"/>
              <a:t>Mintacím szerkesztése</a:t>
            </a:r>
          </a:p>
        </p:txBody>
      </p:sp>
      <p:sp>
        <p:nvSpPr>
          <p:cNvPr id="177163"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hu-HU"/>
              <a:t>Alcím mintájának szerkesztése</a:t>
            </a:r>
          </a:p>
        </p:txBody>
      </p:sp>
      <p:sp>
        <p:nvSpPr>
          <p:cNvPr id="12" name="Rectangle 12"/>
          <p:cNvSpPr>
            <a:spLocks noGrp="1" noChangeArrowheads="1"/>
          </p:cNvSpPr>
          <p:nvPr>
            <p:ph type="dt" sz="quarter" idx="10"/>
          </p:nvPr>
        </p:nvSpPr>
        <p:spPr/>
        <p:txBody>
          <a:bodyPr/>
          <a:lstStyle>
            <a:lvl1pPr>
              <a:defRPr/>
            </a:lvl1pPr>
          </a:lstStyle>
          <a:p>
            <a:pPr>
              <a:defRPr/>
            </a:pPr>
            <a:endParaRPr lang="hu-HU"/>
          </a:p>
        </p:txBody>
      </p:sp>
      <p:sp>
        <p:nvSpPr>
          <p:cNvPr id="13" name="Rectangle 13"/>
          <p:cNvSpPr>
            <a:spLocks noGrp="1" noChangeArrowheads="1"/>
          </p:cNvSpPr>
          <p:nvPr>
            <p:ph type="ftr" sz="quarter" idx="11"/>
          </p:nvPr>
        </p:nvSpPr>
        <p:spPr/>
        <p:txBody>
          <a:bodyPr/>
          <a:lstStyle>
            <a:lvl1pPr>
              <a:defRPr/>
            </a:lvl1pPr>
          </a:lstStyle>
          <a:p>
            <a:pPr>
              <a:defRPr/>
            </a:pPr>
            <a:endParaRPr lang="hu-HU"/>
          </a:p>
        </p:txBody>
      </p:sp>
      <p:sp>
        <p:nvSpPr>
          <p:cNvPr id="14" name="Rectangle 14"/>
          <p:cNvSpPr>
            <a:spLocks noGrp="1" noChangeArrowheads="1"/>
          </p:cNvSpPr>
          <p:nvPr>
            <p:ph type="sldNum" sz="quarter" idx="12"/>
          </p:nvPr>
        </p:nvSpPr>
        <p:spPr/>
        <p:txBody>
          <a:bodyPr/>
          <a:lstStyle>
            <a:lvl1pPr>
              <a:defRPr/>
            </a:lvl1pPr>
          </a:lstStyle>
          <a:p>
            <a:fld id="{811C9DE0-9196-4139-9164-CE9DE113F8EB}" type="slidenum">
              <a:rPr lang="hu-HU" altLang="hu-HU"/>
              <a:pPr/>
              <a:t>‹#›</a:t>
            </a:fld>
            <a:endParaRPr lang="hu-HU" alt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12"/>
          <p:cNvSpPr>
            <a:spLocks noGrp="1" noChangeArrowheads="1"/>
          </p:cNvSpPr>
          <p:nvPr>
            <p:ph type="dt" sz="half" idx="10"/>
          </p:nvPr>
        </p:nvSpPr>
        <p:spPr>
          <a:ln/>
        </p:spPr>
        <p:txBody>
          <a:bodyPr/>
          <a:lstStyle>
            <a:lvl1pPr>
              <a:defRPr/>
            </a:lvl1pPr>
          </a:lstStyle>
          <a:p>
            <a:pPr>
              <a:defRPr/>
            </a:pPr>
            <a:endParaRPr lang="hu-HU"/>
          </a:p>
        </p:txBody>
      </p:sp>
      <p:sp>
        <p:nvSpPr>
          <p:cNvPr id="5" name="Rectangle 13"/>
          <p:cNvSpPr>
            <a:spLocks noGrp="1" noChangeArrowheads="1"/>
          </p:cNvSpPr>
          <p:nvPr>
            <p:ph type="ftr" sz="quarter" idx="11"/>
          </p:nvPr>
        </p:nvSpPr>
        <p:spPr>
          <a:ln/>
        </p:spPr>
        <p:txBody>
          <a:bodyPr/>
          <a:lstStyle>
            <a:lvl1pPr>
              <a:defRPr/>
            </a:lvl1pPr>
          </a:lstStyle>
          <a:p>
            <a:pPr>
              <a:defRPr/>
            </a:pPr>
            <a:endParaRPr lang="hu-HU"/>
          </a:p>
        </p:txBody>
      </p:sp>
      <p:sp>
        <p:nvSpPr>
          <p:cNvPr id="6" name="Rectangle 14"/>
          <p:cNvSpPr>
            <a:spLocks noGrp="1" noChangeArrowheads="1"/>
          </p:cNvSpPr>
          <p:nvPr>
            <p:ph type="sldNum" sz="quarter" idx="12"/>
          </p:nvPr>
        </p:nvSpPr>
        <p:spPr>
          <a:ln/>
        </p:spPr>
        <p:txBody>
          <a:bodyPr/>
          <a:lstStyle>
            <a:lvl1pPr>
              <a:defRPr/>
            </a:lvl1pPr>
          </a:lstStyle>
          <a:p>
            <a:fld id="{2C87928B-A7D1-448A-A0C2-7F4CE3A832E0}" type="slidenum">
              <a:rPr lang="hu-HU" altLang="hu-HU"/>
              <a:pPr/>
              <a:t>‹#›</a:t>
            </a:fld>
            <a:endParaRPr lang="hu-HU" alt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7813"/>
            <a:ext cx="2057400" cy="5853112"/>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7813"/>
            <a:ext cx="6019800" cy="5853112"/>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12"/>
          <p:cNvSpPr>
            <a:spLocks noGrp="1" noChangeArrowheads="1"/>
          </p:cNvSpPr>
          <p:nvPr>
            <p:ph type="dt" sz="half" idx="10"/>
          </p:nvPr>
        </p:nvSpPr>
        <p:spPr>
          <a:ln/>
        </p:spPr>
        <p:txBody>
          <a:bodyPr/>
          <a:lstStyle>
            <a:lvl1pPr>
              <a:defRPr/>
            </a:lvl1pPr>
          </a:lstStyle>
          <a:p>
            <a:pPr>
              <a:defRPr/>
            </a:pPr>
            <a:endParaRPr lang="hu-HU"/>
          </a:p>
        </p:txBody>
      </p:sp>
      <p:sp>
        <p:nvSpPr>
          <p:cNvPr id="5" name="Rectangle 13"/>
          <p:cNvSpPr>
            <a:spLocks noGrp="1" noChangeArrowheads="1"/>
          </p:cNvSpPr>
          <p:nvPr>
            <p:ph type="ftr" sz="quarter" idx="11"/>
          </p:nvPr>
        </p:nvSpPr>
        <p:spPr>
          <a:ln/>
        </p:spPr>
        <p:txBody>
          <a:bodyPr/>
          <a:lstStyle>
            <a:lvl1pPr>
              <a:defRPr/>
            </a:lvl1pPr>
          </a:lstStyle>
          <a:p>
            <a:pPr>
              <a:defRPr/>
            </a:pPr>
            <a:endParaRPr lang="hu-HU"/>
          </a:p>
        </p:txBody>
      </p:sp>
      <p:sp>
        <p:nvSpPr>
          <p:cNvPr id="6" name="Rectangle 14"/>
          <p:cNvSpPr>
            <a:spLocks noGrp="1" noChangeArrowheads="1"/>
          </p:cNvSpPr>
          <p:nvPr>
            <p:ph type="sldNum" sz="quarter" idx="12"/>
          </p:nvPr>
        </p:nvSpPr>
        <p:spPr>
          <a:ln/>
        </p:spPr>
        <p:txBody>
          <a:bodyPr/>
          <a:lstStyle>
            <a:lvl1pPr>
              <a:defRPr/>
            </a:lvl1pPr>
          </a:lstStyle>
          <a:p>
            <a:fld id="{1E428446-0B23-4F99-AA96-8655BB108816}" type="slidenum">
              <a:rPr lang="hu-HU" altLang="hu-HU"/>
              <a:pPr/>
              <a:t>‹#›</a:t>
            </a:fld>
            <a:endParaRPr lang="hu-HU" altLang="hu-H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Tartalom">
    <p:spTree>
      <p:nvGrpSpPr>
        <p:cNvPr id="1" name=""/>
        <p:cNvGrpSpPr/>
        <p:nvPr/>
      </p:nvGrpSpPr>
      <p:grpSpPr>
        <a:xfrm>
          <a:off x="0" y="0"/>
          <a:ext cx="0" cy="0"/>
          <a:chOff x="0" y="0"/>
          <a:chExt cx="0" cy="0"/>
        </a:xfrm>
      </p:grpSpPr>
      <p:sp>
        <p:nvSpPr>
          <p:cNvPr id="2" name="Tartalom helye 1"/>
          <p:cNvSpPr>
            <a:spLocks noGrp="1"/>
          </p:cNvSpPr>
          <p:nvPr>
            <p:ph/>
          </p:nvPr>
        </p:nvSpPr>
        <p:spPr>
          <a:xfrm>
            <a:off x="457200" y="277813"/>
            <a:ext cx="8229600" cy="5853112"/>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3" name="Rectangle 12"/>
          <p:cNvSpPr>
            <a:spLocks noGrp="1" noChangeArrowheads="1"/>
          </p:cNvSpPr>
          <p:nvPr>
            <p:ph type="dt" sz="half" idx="10"/>
          </p:nvPr>
        </p:nvSpPr>
        <p:spPr>
          <a:ln/>
        </p:spPr>
        <p:txBody>
          <a:bodyPr/>
          <a:lstStyle>
            <a:lvl1pPr>
              <a:defRPr/>
            </a:lvl1pPr>
          </a:lstStyle>
          <a:p>
            <a:pPr>
              <a:defRPr/>
            </a:pPr>
            <a:endParaRPr lang="hu-HU"/>
          </a:p>
        </p:txBody>
      </p:sp>
      <p:sp>
        <p:nvSpPr>
          <p:cNvPr id="4" name="Rectangle 13"/>
          <p:cNvSpPr>
            <a:spLocks noGrp="1" noChangeArrowheads="1"/>
          </p:cNvSpPr>
          <p:nvPr>
            <p:ph type="ftr" sz="quarter" idx="11"/>
          </p:nvPr>
        </p:nvSpPr>
        <p:spPr>
          <a:ln/>
        </p:spPr>
        <p:txBody>
          <a:bodyPr/>
          <a:lstStyle>
            <a:lvl1pPr>
              <a:defRPr/>
            </a:lvl1pPr>
          </a:lstStyle>
          <a:p>
            <a:pPr>
              <a:defRPr/>
            </a:pPr>
            <a:endParaRPr lang="hu-HU"/>
          </a:p>
        </p:txBody>
      </p:sp>
      <p:sp>
        <p:nvSpPr>
          <p:cNvPr id="5" name="Rectangle 14"/>
          <p:cNvSpPr>
            <a:spLocks noGrp="1" noChangeArrowheads="1"/>
          </p:cNvSpPr>
          <p:nvPr>
            <p:ph type="sldNum" sz="quarter" idx="12"/>
          </p:nvPr>
        </p:nvSpPr>
        <p:spPr>
          <a:ln/>
        </p:spPr>
        <p:txBody>
          <a:bodyPr/>
          <a:lstStyle>
            <a:lvl1pPr>
              <a:defRPr/>
            </a:lvl1pPr>
          </a:lstStyle>
          <a:p>
            <a:fld id="{B2E0EF3B-234B-4C7B-A63E-BAF33D00361A}" type="slidenum">
              <a:rPr lang="hu-HU" altLang="hu-HU"/>
              <a:pPr/>
              <a:t>‹#›</a:t>
            </a:fld>
            <a:endParaRPr lang="hu-HU" alt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12"/>
          <p:cNvSpPr>
            <a:spLocks noGrp="1" noChangeArrowheads="1"/>
          </p:cNvSpPr>
          <p:nvPr>
            <p:ph type="dt" sz="half" idx="10"/>
          </p:nvPr>
        </p:nvSpPr>
        <p:spPr>
          <a:ln/>
        </p:spPr>
        <p:txBody>
          <a:bodyPr/>
          <a:lstStyle>
            <a:lvl1pPr>
              <a:defRPr/>
            </a:lvl1pPr>
          </a:lstStyle>
          <a:p>
            <a:pPr>
              <a:defRPr/>
            </a:pPr>
            <a:endParaRPr lang="hu-HU"/>
          </a:p>
        </p:txBody>
      </p:sp>
      <p:sp>
        <p:nvSpPr>
          <p:cNvPr id="5" name="Rectangle 13"/>
          <p:cNvSpPr>
            <a:spLocks noGrp="1" noChangeArrowheads="1"/>
          </p:cNvSpPr>
          <p:nvPr>
            <p:ph type="ftr" sz="quarter" idx="11"/>
          </p:nvPr>
        </p:nvSpPr>
        <p:spPr>
          <a:ln/>
        </p:spPr>
        <p:txBody>
          <a:bodyPr/>
          <a:lstStyle>
            <a:lvl1pPr>
              <a:defRPr/>
            </a:lvl1pPr>
          </a:lstStyle>
          <a:p>
            <a:pPr>
              <a:defRPr/>
            </a:pPr>
            <a:endParaRPr lang="hu-HU"/>
          </a:p>
        </p:txBody>
      </p:sp>
      <p:sp>
        <p:nvSpPr>
          <p:cNvPr id="6" name="Rectangle 14"/>
          <p:cNvSpPr>
            <a:spLocks noGrp="1" noChangeArrowheads="1"/>
          </p:cNvSpPr>
          <p:nvPr>
            <p:ph type="sldNum" sz="quarter" idx="12"/>
          </p:nvPr>
        </p:nvSpPr>
        <p:spPr>
          <a:ln/>
        </p:spPr>
        <p:txBody>
          <a:bodyPr/>
          <a:lstStyle>
            <a:lvl1pPr>
              <a:defRPr/>
            </a:lvl1pPr>
          </a:lstStyle>
          <a:p>
            <a:fld id="{9E069EDB-B1FA-4AA7-8C32-21D615C8B533}" type="slidenum">
              <a:rPr lang="hu-HU" altLang="hu-HU"/>
              <a:pPr/>
              <a:t>‹#›</a:t>
            </a:fld>
            <a:endParaRPr lang="hu-HU" alt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12"/>
          <p:cNvSpPr>
            <a:spLocks noGrp="1" noChangeArrowheads="1"/>
          </p:cNvSpPr>
          <p:nvPr>
            <p:ph type="dt" sz="half" idx="10"/>
          </p:nvPr>
        </p:nvSpPr>
        <p:spPr>
          <a:ln/>
        </p:spPr>
        <p:txBody>
          <a:bodyPr/>
          <a:lstStyle>
            <a:lvl1pPr>
              <a:defRPr/>
            </a:lvl1pPr>
          </a:lstStyle>
          <a:p>
            <a:pPr>
              <a:defRPr/>
            </a:pPr>
            <a:endParaRPr lang="hu-HU"/>
          </a:p>
        </p:txBody>
      </p:sp>
      <p:sp>
        <p:nvSpPr>
          <p:cNvPr id="5" name="Rectangle 13"/>
          <p:cNvSpPr>
            <a:spLocks noGrp="1" noChangeArrowheads="1"/>
          </p:cNvSpPr>
          <p:nvPr>
            <p:ph type="ftr" sz="quarter" idx="11"/>
          </p:nvPr>
        </p:nvSpPr>
        <p:spPr>
          <a:ln/>
        </p:spPr>
        <p:txBody>
          <a:bodyPr/>
          <a:lstStyle>
            <a:lvl1pPr>
              <a:defRPr/>
            </a:lvl1pPr>
          </a:lstStyle>
          <a:p>
            <a:pPr>
              <a:defRPr/>
            </a:pPr>
            <a:endParaRPr lang="hu-HU"/>
          </a:p>
        </p:txBody>
      </p:sp>
      <p:sp>
        <p:nvSpPr>
          <p:cNvPr id="6" name="Rectangle 14"/>
          <p:cNvSpPr>
            <a:spLocks noGrp="1" noChangeArrowheads="1"/>
          </p:cNvSpPr>
          <p:nvPr>
            <p:ph type="sldNum" sz="quarter" idx="12"/>
          </p:nvPr>
        </p:nvSpPr>
        <p:spPr>
          <a:ln/>
        </p:spPr>
        <p:txBody>
          <a:bodyPr/>
          <a:lstStyle>
            <a:lvl1pPr>
              <a:defRPr/>
            </a:lvl1pPr>
          </a:lstStyle>
          <a:p>
            <a:fld id="{52753528-9C27-4547-B77C-B2B673267128}" type="slidenum">
              <a:rPr lang="hu-HU" altLang="hu-HU"/>
              <a:pPr/>
              <a:t>‹#›</a:t>
            </a:fld>
            <a:endParaRPr lang="hu-HU" alt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12"/>
          <p:cNvSpPr>
            <a:spLocks noGrp="1" noChangeArrowheads="1"/>
          </p:cNvSpPr>
          <p:nvPr>
            <p:ph type="dt" sz="half" idx="10"/>
          </p:nvPr>
        </p:nvSpPr>
        <p:spPr>
          <a:ln/>
        </p:spPr>
        <p:txBody>
          <a:bodyPr/>
          <a:lstStyle>
            <a:lvl1pPr>
              <a:defRPr/>
            </a:lvl1pPr>
          </a:lstStyle>
          <a:p>
            <a:pPr>
              <a:defRPr/>
            </a:pPr>
            <a:endParaRPr lang="hu-HU"/>
          </a:p>
        </p:txBody>
      </p:sp>
      <p:sp>
        <p:nvSpPr>
          <p:cNvPr id="6" name="Rectangle 13"/>
          <p:cNvSpPr>
            <a:spLocks noGrp="1" noChangeArrowheads="1"/>
          </p:cNvSpPr>
          <p:nvPr>
            <p:ph type="ftr" sz="quarter" idx="11"/>
          </p:nvPr>
        </p:nvSpPr>
        <p:spPr>
          <a:ln/>
        </p:spPr>
        <p:txBody>
          <a:bodyPr/>
          <a:lstStyle>
            <a:lvl1pPr>
              <a:defRPr/>
            </a:lvl1pPr>
          </a:lstStyle>
          <a:p>
            <a:pPr>
              <a:defRPr/>
            </a:pPr>
            <a:endParaRPr lang="hu-HU"/>
          </a:p>
        </p:txBody>
      </p:sp>
      <p:sp>
        <p:nvSpPr>
          <p:cNvPr id="7" name="Rectangle 14"/>
          <p:cNvSpPr>
            <a:spLocks noGrp="1" noChangeArrowheads="1"/>
          </p:cNvSpPr>
          <p:nvPr>
            <p:ph type="sldNum" sz="quarter" idx="12"/>
          </p:nvPr>
        </p:nvSpPr>
        <p:spPr>
          <a:ln/>
        </p:spPr>
        <p:txBody>
          <a:bodyPr/>
          <a:lstStyle>
            <a:lvl1pPr>
              <a:defRPr/>
            </a:lvl1pPr>
          </a:lstStyle>
          <a:p>
            <a:fld id="{FF77D475-0DB6-43F6-917E-988C036B6CB6}" type="slidenum">
              <a:rPr lang="hu-HU" altLang="hu-HU"/>
              <a:pPr/>
              <a:t>‹#›</a:t>
            </a:fld>
            <a:endParaRPr lang="hu-HU" alt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12"/>
          <p:cNvSpPr>
            <a:spLocks noGrp="1" noChangeArrowheads="1"/>
          </p:cNvSpPr>
          <p:nvPr>
            <p:ph type="dt" sz="half" idx="10"/>
          </p:nvPr>
        </p:nvSpPr>
        <p:spPr>
          <a:ln/>
        </p:spPr>
        <p:txBody>
          <a:bodyPr/>
          <a:lstStyle>
            <a:lvl1pPr>
              <a:defRPr/>
            </a:lvl1pPr>
          </a:lstStyle>
          <a:p>
            <a:pPr>
              <a:defRPr/>
            </a:pPr>
            <a:endParaRPr lang="hu-HU"/>
          </a:p>
        </p:txBody>
      </p:sp>
      <p:sp>
        <p:nvSpPr>
          <p:cNvPr id="8" name="Rectangle 13"/>
          <p:cNvSpPr>
            <a:spLocks noGrp="1" noChangeArrowheads="1"/>
          </p:cNvSpPr>
          <p:nvPr>
            <p:ph type="ftr" sz="quarter" idx="11"/>
          </p:nvPr>
        </p:nvSpPr>
        <p:spPr>
          <a:ln/>
        </p:spPr>
        <p:txBody>
          <a:bodyPr/>
          <a:lstStyle>
            <a:lvl1pPr>
              <a:defRPr/>
            </a:lvl1pPr>
          </a:lstStyle>
          <a:p>
            <a:pPr>
              <a:defRPr/>
            </a:pPr>
            <a:endParaRPr lang="hu-HU"/>
          </a:p>
        </p:txBody>
      </p:sp>
      <p:sp>
        <p:nvSpPr>
          <p:cNvPr id="9" name="Rectangle 14"/>
          <p:cNvSpPr>
            <a:spLocks noGrp="1" noChangeArrowheads="1"/>
          </p:cNvSpPr>
          <p:nvPr>
            <p:ph type="sldNum" sz="quarter" idx="12"/>
          </p:nvPr>
        </p:nvSpPr>
        <p:spPr>
          <a:ln/>
        </p:spPr>
        <p:txBody>
          <a:bodyPr/>
          <a:lstStyle>
            <a:lvl1pPr>
              <a:defRPr/>
            </a:lvl1pPr>
          </a:lstStyle>
          <a:p>
            <a:fld id="{312C09C9-75C2-4E26-90FB-0F154058528F}" type="slidenum">
              <a:rPr lang="hu-HU" altLang="hu-HU"/>
              <a:pPr/>
              <a:t>‹#›</a:t>
            </a:fld>
            <a:endParaRPr lang="hu-HU" alt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12"/>
          <p:cNvSpPr>
            <a:spLocks noGrp="1" noChangeArrowheads="1"/>
          </p:cNvSpPr>
          <p:nvPr>
            <p:ph type="dt" sz="half" idx="10"/>
          </p:nvPr>
        </p:nvSpPr>
        <p:spPr>
          <a:ln/>
        </p:spPr>
        <p:txBody>
          <a:bodyPr/>
          <a:lstStyle>
            <a:lvl1pPr>
              <a:defRPr/>
            </a:lvl1pPr>
          </a:lstStyle>
          <a:p>
            <a:pPr>
              <a:defRPr/>
            </a:pPr>
            <a:endParaRPr lang="hu-HU"/>
          </a:p>
        </p:txBody>
      </p:sp>
      <p:sp>
        <p:nvSpPr>
          <p:cNvPr id="4" name="Rectangle 13"/>
          <p:cNvSpPr>
            <a:spLocks noGrp="1" noChangeArrowheads="1"/>
          </p:cNvSpPr>
          <p:nvPr>
            <p:ph type="ftr" sz="quarter" idx="11"/>
          </p:nvPr>
        </p:nvSpPr>
        <p:spPr>
          <a:ln/>
        </p:spPr>
        <p:txBody>
          <a:bodyPr/>
          <a:lstStyle>
            <a:lvl1pPr>
              <a:defRPr/>
            </a:lvl1pPr>
          </a:lstStyle>
          <a:p>
            <a:pPr>
              <a:defRPr/>
            </a:pPr>
            <a:endParaRPr lang="hu-HU"/>
          </a:p>
        </p:txBody>
      </p:sp>
      <p:sp>
        <p:nvSpPr>
          <p:cNvPr id="5" name="Rectangle 14"/>
          <p:cNvSpPr>
            <a:spLocks noGrp="1" noChangeArrowheads="1"/>
          </p:cNvSpPr>
          <p:nvPr>
            <p:ph type="sldNum" sz="quarter" idx="12"/>
          </p:nvPr>
        </p:nvSpPr>
        <p:spPr>
          <a:ln/>
        </p:spPr>
        <p:txBody>
          <a:bodyPr/>
          <a:lstStyle>
            <a:lvl1pPr>
              <a:defRPr/>
            </a:lvl1pPr>
          </a:lstStyle>
          <a:p>
            <a:fld id="{2E59E6E5-F18E-4F0F-8A16-4198D0C93F62}" type="slidenum">
              <a:rPr lang="hu-HU" altLang="hu-HU"/>
              <a:pPr/>
              <a:t>‹#›</a:t>
            </a:fld>
            <a:endParaRPr lang="hu-HU" alt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hu-HU"/>
          </a:p>
        </p:txBody>
      </p:sp>
      <p:sp>
        <p:nvSpPr>
          <p:cNvPr id="3" name="Rectangle 13"/>
          <p:cNvSpPr>
            <a:spLocks noGrp="1" noChangeArrowheads="1"/>
          </p:cNvSpPr>
          <p:nvPr>
            <p:ph type="ftr" sz="quarter" idx="11"/>
          </p:nvPr>
        </p:nvSpPr>
        <p:spPr>
          <a:ln/>
        </p:spPr>
        <p:txBody>
          <a:bodyPr/>
          <a:lstStyle>
            <a:lvl1pPr>
              <a:defRPr/>
            </a:lvl1pPr>
          </a:lstStyle>
          <a:p>
            <a:pPr>
              <a:defRPr/>
            </a:pPr>
            <a:endParaRPr lang="hu-HU"/>
          </a:p>
        </p:txBody>
      </p:sp>
      <p:sp>
        <p:nvSpPr>
          <p:cNvPr id="4" name="Rectangle 14"/>
          <p:cNvSpPr>
            <a:spLocks noGrp="1" noChangeArrowheads="1"/>
          </p:cNvSpPr>
          <p:nvPr>
            <p:ph type="sldNum" sz="quarter" idx="12"/>
          </p:nvPr>
        </p:nvSpPr>
        <p:spPr>
          <a:ln/>
        </p:spPr>
        <p:txBody>
          <a:bodyPr/>
          <a:lstStyle>
            <a:lvl1pPr>
              <a:defRPr/>
            </a:lvl1pPr>
          </a:lstStyle>
          <a:p>
            <a:fld id="{975E111C-06E4-42A5-8F16-EDD86926C074}" type="slidenum">
              <a:rPr lang="hu-HU" altLang="hu-HU"/>
              <a:pPr/>
              <a:t>‹#›</a:t>
            </a:fld>
            <a:endParaRPr lang="hu-HU" alt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12"/>
          <p:cNvSpPr>
            <a:spLocks noGrp="1" noChangeArrowheads="1"/>
          </p:cNvSpPr>
          <p:nvPr>
            <p:ph type="dt" sz="half" idx="10"/>
          </p:nvPr>
        </p:nvSpPr>
        <p:spPr>
          <a:ln/>
        </p:spPr>
        <p:txBody>
          <a:bodyPr/>
          <a:lstStyle>
            <a:lvl1pPr>
              <a:defRPr/>
            </a:lvl1pPr>
          </a:lstStyle>
          <a:p>
            <a:pPr>
              <a:defRPr/>
            </a:pPr>
            <a:endParaRPr lang="hu-HU"/>
          </a:p>
        </p:txBody>
      </p:sp>
      <p:sp>
        <p:nvSpPr>
          <p:cNvPr id="6" name="Rectangle 13"/>
          <p:cNvSpPr>
            <a:spLocks noGrp="1" noChangeArrowheads="1"/>
          </p:cNvSpPr>
          <p:nvPr>
            <p:ph type="ftr" sz="quarter" idx="11"/>
          </p:nvPr>
        </p:nvSpPr>
        <p:spPr>
          <a:ln/>
        </p:spPr>
        <p:txBody>
          <a:bodyPr/>
          <a:lstStyle>
            <a:lvl1pPr>
              <a:defRPr/>
            </a:lvl1pPr>
          </a:lstStyle>
          <a:p>
            <a:pPr>
              <a:defRPr/>
            </a:pPr>
            <a:endParaRPr lang="hu-HU"/>
          </a:p>
        </p:txBody>
      </p:sp>
      <p:sp>
        <p:nvSpPr>
          <p:cNvPr id="7" name="Rectangle 14"/>
          <p:cNvSpPr>
            <a:spLocks noGrp="1" noChangeArrowheads="1"/>
          </p:cNvSpPr>
          <p:nvPr>
            <p:ph type="sldNum" sz="quarter" idx="12"/>
          </p:nvPr>
        </p:nvSpPr>
        <p:spPr>
          <a:ln/>
        </p:spPr>
        <p:txBody>
          <a:bodyPr/>
          <a:lstStyle>
            <a:lvl1pPr>
              <a:defRPr/>
            </a:lvl1pPr>
          </a:lstStyle>
          <a:p>
            <a:fld id="{AF541106-2445-4EFD-9326-3E593ACEE894}" type="slidenum">
              <a:rPr lang="hu-HU" altLang="hu-HU"/>
              <a:pPr/>
              <a:t>‹#›</a:t>
            </a:fld>
            <a:endParaRPr lang="hu-HU" alt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12"/>
          <p:cNvSpPr>
            <a:spLocks noGrp="1" noChangeArrowheads="1"/>
          </p:cNvSpPr>
          <p:nvPr>
            <p:ph type="dt" sz="half" idx="10"/>
          </p:nvPr>
        </p:nvSpPr>
        <p:spPr>
          <a:ln/>
        </p:spPr>
        <p:txBody>
          <a:bodyPr/>
          <a:lstStyle>
            <a:lvl1pPr>
              <a:defRPr/>
            </a:lvl1pPr>
          </a:lstStyle>
          <a:p>
            <a:pPr>
              <a:defRPr/>
            </a:pPr>
            <a:endParaRPr lang="hu-HU"/>
          </a:p>
        </p:txBody>
      </p:sp>
      <p:sp>
        <p:nvSpPr>
          <p:cNvPr id="6" name="Rectangle 13"/>
          <p:cNvSpPr>
            <a:spLocks noGrp="1" noChangeArrowheads="1"/>
          </p:cNvSpPr>
          <p:nvPr>
            <p:ph type="ftr" sz="quarter" idx="11"/>
          </p:nvPr>
        </p:nvSpPr>
        <p:spPr>
          <a:ln/>
        </p:spPr>
        <p:txBody>
          <a:bodyPr/>
          <a:lstStyle>
            <a:lvl1pPr>
              <a:defRPr/>
            </a:lvl1pPr>
          </a:lstStyle>
          <a:p>
            <a:pPr>
              <a:defRPr/>
            </a:pPr>
            <a:endParaRPr lang="hu-HU"/>
          </a:p>
        </p:txBody>
      </p:sp>
      <p:sp>
        <p:nvSpPr>
          <p:cNvPr id="7" name="Rectangle 14"/>
          <p:cNvSpPr>
            <a:spLocks noGrp="1" noChangeArrowheads="1"/>
          </p:cNvSpPr>
          <p:nvPr>
            <p:ph type="sldNum" sz="quarter" idx="12"/>
          </p:nvPr>
        </p:nvSpPr>
        <p:spPr>
          <a:ln/>
        </p:spPr>
        <p:txBody>
          <a:bodyPr/>
          <a:lstStyle>
            <a:lvl1pPr>
              <a:defRPr/>
            </a:lvl1pPr>
          </a:lstStyle>
          <a:p>
            <a:fld id="{CC84B7BB-1E33-4478-810B-7A80FA40E203}" type="slidenum">
              <a:rPr lang="hu-HU" altLang="hu-HU"/>
              <a:pPr/>
              <a:t>‹#›</a:t>
            </a:fld>
            <a:endParaRPr lang="hu-HU" alt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176131"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176132"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1" hangingPunct="1">
                <a:defRPr/>
              </a:pPr>
              <a:endParaRPr lang="hu-HU"/>
            </a:p>
          </p:txBody>
        </p:sp>
        <p:sp>
          <p:nvSpPr>
            <p:cNvPr id="176133"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176134"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hu-HU"/>
            </a:p>
          </p:txBody>
        </p:sp>
        <p:sp>
          <p:nvSpPr>
            <p:cNvPr id="1036"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sp>
          <p:nvSpPr>
            <p:cNvPr id="1037"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sp>
          <p:nvSpPr>
            <p:cNvPr id="1038"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hu-HU" altLang="hu-HU" smtClean="0"/>
            </a:p>
          </p:txBody>
        </p:sp>
      </p:grpSp>
      <p:sp>
        <p:nvSpPr>
          <p:cNvPr id="176138"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hu-HU" smtClean="0"/>
              <a:t>Mintacím szerkesztése</a:t>
            </a:r>
          </a:p>
        </p:txBody>
      </p:sp>
      <p:sp>
        <p:nvSpPr>
          <p:cNvPr id="176139"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p>
        </p:txBody>
      </p:sp>
      <p:sp>
        <p:nvSpPr>
          <p:cNvPr id="176140"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latin typeface="Arial" charset="0"/>
                <a:cs typeface="Arial" charset="0"/>
              </a:defRPr>
            </a:lvl1pPr>
          </a:lstStyle>
          <a:p>
            <a:pPr>
              <a:defRPr/>
            </a:pPr>
            <a:endParaRPr lang="hu-HU"/>
          </a:p>
        </p:txBody>
      </p:sp>
      <p:sp>
        <p:nvSpPr>
          <p:cNvPr id="176141"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latin typeface="Arial" charset="0"/>
                <a:cs typeface="Arial" charset="0"/>
              </a:defRPr>
            </a:lvl1pPr>
          </a:lstStyle>
          <a:p>
            <a:pPr>
              <a:defRPr/>
            </a:pPr>
            <a:endParaRPr lang="hu-HU"/>
          </a:p>
        </p:txBody>
      </p:sp>
      <p:sp>
        <p:nvSpPr>
          <p:cNvPr id="176142"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11573F61-1936-4BDB-A1FC-31D6B23938FD}" type="slidenum">
              <a:rPr lang="hu-HU" altLang="hu-HU"/>
              <a:pPr/>
              <a:t>‹#›</a:t>
            </a:fld>
            <a:endParaRPr lang="hu-HU" altLang="hu-HU"/>
          </a:p>
        </p:txBody>
      </p:sp>
    </p:spTree>
  </p:cSld>
  <p:clrMap bg1="dk2" tx1="lt1" bg2="dk1" tx2="lt2" accent1="accent1" accent2="accent2" accent3="accent3" accent4="accent4" accent5="accent5" accent6="accent6" hlink="hlink" folHlink="folHlink"/>
  <p:sldLayoutIdLst>
    <p:sldLayoutId id="2147483857"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cs typeface="+mn-cs"/>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cs typeface="+mn-cs"/>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hu-HU" sz="4400" b="1" smtClean="0"/>
              <a:t>Magyarország Alaptörvénye</a:t>
            </a:r>
            <a:br>
              <a:rPr lang="hu-HU" sz="4400" b="1" smtClean="0"/>
            </a:br>
            <a:r>
              <a:rPr lang="hu-HU" sz="4400" b="1" smtClean="0"/>
              <a:t>(2011. április 25.)</a:t>
            </a:r>
            <a:r>
              <a:rPr lang="hu-HU" sz="4400" i="1" smtClean="0"/>
              <a:t/>
            </a:r>
            <a:br>
              <a:rPr lang="hu-HU" sz="4400" i="1" smtClean="0"/>
            </a:br>
            <a:r>
              <a:rPr lang="hu-HU" sz="4400" i="1" smtClean="0"/>
              <a:t>Isten, áldd meg a magyart!</a:t>
            </a:r>
            <a:r>
              <a:rPr lang="hu-HU" sz="4400" b="1" i="1" smtClean="0"/>
              <a:t/>
            </a:r>
            <a:br>
              <a:rPr lang="hu-HU" sz="4400" b="1" i="1" smtClean="0"/>
            </a:br>
            <a:endParaRPr lang="hu-HU" sz="4400" smtClean="0"/>
          </a:p>
        </p:txBody>
      </p:sp>
      <p:sp>
        <p:nvSpPr>
          <p:cNvPr id="2051" name="Rectangle 3"/>
          <p:cNvSpPr>
            <a:spLocks noGrp="1" noChangeArrowheads="1"/>
          </p:cNvSpPr>
          <p:nvPr>
            <p:ph type="subTitle" idx="1"/>
          </p:nvPr>
        </p:nvSpPr>
        <p:spPr/>
        <p:txBody>
          <a:bodyPr/>
          <a:lstStyle/>
          <a:p>
            <a:pPr eaLnBrk="1" hangingPunct="1">
              <a:lnSpc>
                <a:spcPct val="80000"/>
              </a:lnSpc>
              <a:defRPr/>
            </a:pPr>
            <a:r>
              <a:rPr lang="hu-HU" sz="1800" smtClean="0"/>
              <a:t>MI, A MAGYAR NEMZET TAGJAI, az új évezred kezdetén, felelősséggel minden magyarért, kinyilvánítjuk az alábbiakat:</a:t>
            </a:r>
          </a:p>
          <a:p>
            <a:pPr eaLnBrk="1" hangingPunct="1">
              <a:lnSpc>
                <a:spcPct val="80000"/>
              </a:lnSpc>
              <a:defRPr/>
            </a:pPr>
            <a:r>
              <a:rPr lang="hu-HU" sz="1800" smtClean="0"/>
              <a:t>Büszkék vagyunk arra, hogy Szent István királyunk ezer évvel ezelőtt szilárd alapokra helyezte a magyar államot, és hazánkat a keresztény Európa részévé tette.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hu-HU" b="1" i="1" smtClean="0"/>
              <a:t>ALAPVETÉS</a:t>
            </a:r>
          </a:p>
        </p:txBody>
      </p:sp>
      <p:sp>
        <p:nvSpPr>
          <p:cNvPr id="103427" name="Rectangle 3"/>
          <p:cNvSpPr>
            <a:spLocks noGrp="1" noChangeArrowheads="1"/>
          </p:cNvSpPr>
          <p:nvPr>
            <p:ph type="body" idx="1"/>
          </p:nvPr>
        </p:nvSpPr>
        <p:spPr/>
        <p:txBody>
          <a:bodyPr/>
          <a:lstStyle/>
          <a:p>
            <a:pPr eaLnBrk="1" hangingPunct="1">
              <a:lnSpc>
                <a:spcPct val="80000"/>
              </a:lnSpc>
              <a:defRPr/>
            </a:pPr>
            <a:r>
              <a:rPr lang="hu-HU" sz="1600" dirty="0" smtClean="0"/>
              <a:t>(3) Senkit nem lehet születéssel keletkezett vagy jogszerűen szerzett magyar állampolgárságától megfosztani.</a:t>
            </a:r>
          </a:p>
          <a:p>
            <a:pPr eaLnBrk="1" hangingPunct="1">
              <a:lnSpc>
                <a:spcPct val="80000"/>
              </a:lnSpc>
              <a:defRPr/>
            </a:pPr>
            <a:r>
              <a:rPr lang="hu-HU" sz="1600" dirty="0" smtClean="0"/>
              <a:t>(4) Az állampolgárságra vonatkozó részletes szabályokat sarkalatos törvény határozza meg.</a:t>
            </a:r>
            <a:endParaRPr lang="hu-HU" sz="1600" i="1" dirty="0" smtClean="0"/>
          </a:p>
          <a:p>
            <a:pPr eaLnBrk="1" hangingPunct="1">
              <a:lnSpc>
                <a:spcPct val="80000"/>
              </a:lnSpc>
              <a:defRPr/>
            </a:pPr>
            <a:r>
              <a:rPr lang="hu-HU" sz="1600" i="1" dirty="0" smtClean="0"/>
              <a:t>H) cikk</a:t>
            </a:r>
            <a:endParaRPr lang="hu-HU" sz="1600" dirty="0" smtClean="0"/>
          </a:p>
          <a:p>
            <a:pPr eaLnBrk="1" hangingPunct="1">
              <a:lnSpc>
                <a:spcPct val="80000"/>
              </a:lnSpc>
              <a:defRPr/>
            </a:pPr>
            <a:r>
              <a:rPr lang="hu-HU" sz="1600" dirty="0" smtClean="0"/>
              <a:t>(1) Magyarországon a hivatalos nyelv a magyar.</a:t>
            </a:r>
          </a:p>
          <a:p>
            <a:pPr eaLnBrk="1" hangingPunct="1">
              <a:lnSpc>
                <a:spcPct val="80000"/>
              </a:lnSpc>
              <a:defRPr/>
            </a:pPr>
            <a:r>
              <a:rPr lang="hu-HU" sz="1600" dirty="0" smtClean="0"/>
              <a:t>(2) Magyarország védi a magyar nyelvet.</a:t>
            </a:r>
          </a:p>
          <a:p>
            <a:pPr eaLnBrk="1" hangingPunct="1">
              <a:lnSpc>
                <a:spcPct val="80000"/>
              </a:lnSpc>
              <a:defRPr/>
            </a:pPr>
            <a:r>
              <a:rPr lang="hu-HU" sz="1600" dirty="0" smtClean="0"/>
              <a:t>(3) Magyarország védi a magyar jelnyelvet mint a magyar kultúra részét.</a:t>
            </a:r>
            <a:endParaRPr lang="hu-HU" sz="1600" i="1" dirty="0" smtClean="0"/>
          </a:p>
          <a:p>
            <a:pPr eaLnBrk="1" hangingPunct="1">
              <a:lnSpc>
                <a:spcPct val="80000"/>
              </a:lnSpc>
              <a:defRPr/>
            </a:pPr>
            <a:r>
              <a:rPr lang="hu-HU" sz="1600" i="1" dirty="0" smtClean="0"/>
              <a:t>I) cikk</a:t>
            </a:r>
            <a:endParaRPr lang="hu-HU" sz="1600" dirty="0" smtClean="0"/>
          </a:p>
          <a:p>
            <a:pPr eaLnBrk="1" hangingPunct="1">
              <a:lnSpc>
                <a:spcPct val="80000"/>
              </a:lnSpc>
              <a:defRPr/>
            </a:pPr>
            <a:r>
              <a:rPr lang="hu-HU" sz="1600" dirty="0" smtClean="0"/>
              <a:t>(1) Magyarország címere hegyes talpú, hasított pajzs. Első mezeje vörössel és ezüsttel hétszer vágott. Második, vörös mezejében zöld hármas halomnak arany koronás kiemelkedő középső részén ezüst kettős kereszt. A pajzson a magyar Szent Korona nyugszik.</a:t>
            </a:r>
          </a:p>
          <a:p>
            <a:pPr eaLnBrk="1" hangingPunct="1">
              <a:lnSpc>
                <a:spcPct val="80000"/>
              </a:lnSpc>
              <a:defRPr/>
            </a:pPr>
            <a:r>
              <a:rPr lang="hu-HU" sz="1600" dirty="0" smtClean="0"/>
              <a:t>(2) Magyarország zászlaja három, egyenlő szélességű, sorrendben felülről piros, fehér és zöld színű, vízszintes sávból áll, amelyben a piros szín az erő, a fehér szín a hűség, a zöld szín a remény jelképe.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endParaRPr lang="hu-HU" smtClean="0"/>
          </a:p>
        </p:txBody>
      </p:sp>
      <p:sp>
        <p:nvSpPr>
          <p:cNvPr id="224259" name="Rectangle 3"/>
          <p:cNvSpPr>
            <a:spLocks noGrp="1" noChangeArrowheads="1"/>
          </p:cNvSpPr>
          <p:nvPr>
            <p:ph type="body" idx="1"/>
          </p:nvPr>
        </p:nvSpPr>
        <p:spPr/>
        <p:txBody>
          <a:bodyPr/>
          <a:lstStyle/>
          <a:p>
            <a:pPr eaLnBrk="1" hangingPunct="1">
              <a:defRPr/>
            </a:pPr>
            <a:r>
              <a:rPr lang="hu-HU" i="1" smtClean="0"/>
              <a:t>d) </a:t>
            </a:r>
            <a:r>
              <a:rPr lang="hu-HU" smtClean="0"/>
              <a:t>lemondásával;</a:t>
            </a:r>
            <a:endParaRPr lang="hu-HU" i="1" smtClean="0"/>
          </a:p>
          <a:p>
            <a:pPr eaLnBrk="1" hangingPunct="1">
              <a:defRPr/>
            </a:pPr>
            <a:r>
              <a:rPr lang="hu-HU" i="1" smtClean="0"/>
              <a:t>e) </a:t>
            </a:r>
            <a:r>
              <a:rPr lang="hu-HU" smtClean="0"/>
              <a:t>ha a megválasztásához szükséges feltételek már nem állnak fenn;</a:t>
            </a:r>
            <a:endParaRPr lang="hu-HU" i="1" smtClean="0"/>
          </a:p>
          <a:p>
            <a:pPr eaLnBrk="1" hangingPunct="1">
              <a:defRPr/>
            </a:pPr>
            <a:r>
              <a:rPr lang="hu-HU" i="1" smtClean="0"/>
              <a:t>f) </a:t>
            </a:r>
            <a:r>
              <a:rPr lang="hu-HU" smtClean="0"/>
              <a:t>ha egy éven keresztül nem vesz részt az Országgyűlés munkájában.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endParaRPr lang="hu-HU" smtClean="0"/>
          </a:p>
        </p:txBody>
      </p:sp>
      <p:sp>
        <p:nvSpPr>
          <p:cNvPr id="225283" name="Rectangle 3"/>
          <p:cNvSpPr>
            <a:spLocks noGrp="1" noChangeArrowheads="1"/>
          </p:cNvSpPr>
          <p:nvPr>
            <p:ph type="body" idx="1"/>
          </p:nvPr>
        </p:nvSpPr>
        <p:spPr/>
        <p:txBody>
          <a:bodyPr/>
          <a:lstStyle/>
          <a:p>
            <a:pPr algn="just" eaLnBrk="1" hangingPunct="1">
              <a:lnSpc>
                <a:spcPct val="90000"/>
              </a:lnSpc>
              <a:defRPr/>
            </a:pPr>
            <a:r>
              <a:rPr lang="hu-HU" smtClean="0"/>
              <a:t>(4) Az országgyűlési képviselő megválasztásához szükséges feltételek hiányának megállapításáról, az összeférhetetlenség kimondásáról, valamint annak megállapításáról, hogy az országgyűlési képviselő egy éven keresztül nem vett részt az Országgyűlés munkájában, az Országgyűlés a jelen lévő országgyűlési képviselők kétharmadának szavazatával határoz.</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endParaRPr lang="hu-HU" smtClean="0"/>
          </a:p>
        </p:txBody>
      </p:sp>
      <p:sp>
        <p:nvSpPr>
          <p:cNvPr id="226307" name="Rectangle 3"/>
          <p:cNvSpPr>
            <a:spLocks noGrp="1" noChangeArrowheads="1"/>
          </p:cNvSpPr>
          <p:nvPr>
            <p:ph type="body" idx="1"/>
          </p:nvPr>
        </p:nvSpPr>
        <p:spPr/>
        <p:txBody>
          <a:bodyPr/>
          <a:lstStyle/>
          <a:p>
            <a:pPr algn="just" eaLnBrk="1" hangingPunct="1">
              <a:defRPr/>
            </a:pPr>
            <a:r>
              <a:rPr lang="hu-HU" smtClean="0"/>
              <a:t>(5) Az országgyűlési képviselők jogállására és javadalmazására vonatkozó részletes szabályokat sarkalatos törvény határozza meg.</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hu-HU" sz="4000" i="1" smtClean="0"/>
              <a:t>5. cikk</a:t>
            </a:r>
            <a:r>
              <a:rPr lang="hu-HU" sz="4000" smtClean="0"/>
              <a:t/>
            </a:r>
            <a:br>
              <a:rPr lang="hu-HU" sz="4000" smtClean="0"/>
            </a:br>
            <a:endParaRPr lang="hu-HU" sz="4000" smtClean="0"/>
          </a:p>
        </p:txBody>
      </p:sp>
      <p:sp>
        <p:nvSpPr>
          <p:cNvPr id="227331" name="Rectangle 3"/>
          <p:cNvSpPr>
            <a:spLocks noGrp="1" noChangeArrowheads="1"/>
          </p:cNvSpPr>
          <p:nvPr>
            <p:ph type="body" idx="1"/>
          </p:nvPr>
        </p:nvSpPr>
        <p:spPr/>
        <p:txBody>
          <a:bodyPr/>
          <a:lstStyle/>
          <a:p>
            <a:pPr eaLnBrk="1" hangingPunct="1">
              <a:defRPr/>
            </a:pPr>
            <a:r>
              <a:rPr lang="hu-HU" smtClean="0"/>
              <a:t>(1) Az Országgyűlés ülései nyilvánosak. A Kormány vagy bármely országgyűlési képviselő kérelmére az Országgyűlés az országgyűlési képviselők kétharmadának szavazatával zárt ülés tartásáról határozhat.</a:t>
            </a:r>
          </a:p>
          <a:p>
            <a:pPr eaLnBrk="1" hangingPunct="1">
              <a:defRPr/>
            </a:pPr>
            <a:r>
              <a:rPr lang="hu-HU" smtClean="0"/>
              <a:t>(2) Az Országgyűlés tagjai sorából elnököt, alelnököket és jegyzőket választ.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endParaRPr lang="hu-HU" smtClean="0"/>
          </a:p>
        </p:txBody>
      </p:sp>
      <p:sp>
        <p:nvSpPr>
          <p:cNvPr id="228355" name="Rectangle 3"/>
          <p:cNvSpPr>
            <a:spLocks noGrp="1" noChangeArrowheads="1"/>
          </p:cNvSpPr>
          <p:nvPr>
            <p:ph type="body" idx="1"/>
          </p:nvPr>
        </p:nvSpPr>
        <p:spPr/>
        <p:txBody>
          <a:bodyPr/>
          <a:lstStyle/>
          <a:p>
            <a:pPr eaLnBrk="1" hangingPunct="1">
              <a:lnSpc>
                <a:spcPct val="90000"/>
              </a:lnSpc>
              <a:defRPr/>
            </a:pPr>
            <a:r>
              <a:rPr lang="hu-HU" sz="2800" smtClean="0"/>
              <a:t>(3) Az Országgyűlés országgyűlési képviselőkből álló állandó bizottságokat alakít.</a:t>
            </a:r>
          </a:p>
          <a:p>
            <a:pPr eaLnBrk="1" hangingPunct="1">
              <a:lnSpc>
                <a:spcPct val="90000"/>
              </a:lnSpc>
              <a:defRPr/>
            </a:pPr>
            <a:r>
              <a:rPr lang="hu-HU" sz="2800" smtClean="0"/>
              <a:t>(4) Az országgyűlési képviselők tevékenységük összehangolására a házszabályi rendelkezésekben meghatározott feltételek szerint országgyűlési képviselőcsoportot alakíthatnak.</a:t>
            </a:r>
          </a:p>
          <a:p>
            <a:pPr eaLnBrk="1" hangingPunct="1">
              <a:lnSpc>
                <a:spcPct val="90000"/>
              </a:lnSpc>
              <a:defRPr/>
            </a:pPr>
            <a:r>
              <a:rPr lang="hu-HU" sz="2800" smtClean="0"/>
              <a:t>(5) Az Országgyűlés akkor határozatképes, ha az ülésen az országgyűlési képviselőknek több mint a fele jelen van.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endParaRPr lang="hu-HU" smtClean="0"/>
          </a:p>
        </p:txBody>
      </p:sp>
      <p:sp>
        <p:nvSpPr>
          <p:cNvPr id="229379" name="Rectangle 3"/>
          <p:cNvSpPr>
            <a:spLocks noGrp="1" noChangeArrowheads="1"/>
          </p:cNvSpPr>
          <p:nvPr>
            <p:ph type="body" idx="1"/>
          </p:nvPr>
        </p:nvSpPr>
        <p:spPr/>
        <p:txBody>
          <a:bodyPr/>
          <a:lstStyle/>
          <a:p>
            <a:pPr eaLnBrk="1" hangingPunct="1">
              <a:defRPr/>
            </a:pPr>
            <a:r>
              <a:rPr lang="hu-HU" smtClean="0"/>
              <a:t>(6) Ha az Alaptörvény eltérően nem rendelkezik, az Országgyűlés határozatait a jelen lévő országgyűlési képviselők több mint a felének szavazatával hozza meg. A házszabályi rendelkezések egyes döntések meghozatalát minősített többséghez köthetik.</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endParaRPr lang="hu-HU" smtClean="0"/>
          </a:p>
        </p:txBody>
      </p:sp>
      <p:sp>
        <p:nvSpPr>
          <p:cNvPr id="230403" name="Rectangle 3"/>
          <p:cNvSpPr>
            <a:spLocks noGrp="1" noChangeArrowheads="1"/>
          </p:cNvSpPr>
          <p:nvPr>
            <p:ph type="body" idx="1"/>
          </p:nvPr>
        </p:nvSpPr>
        <p:spPr/>
        <p:txBody>
          <a:bodyPr/>
          <a:lstStyle/>
          <a:p>
            <a:pPr eaLnBrk="1" hangingPunct="1">
              <a:defRPr/>
            </a:pPr>
            <a:r>
              <a:rPr lang="hu-HU" sz="2800" smtClean="0"/>
              <a:t>(7) Az Országgyűlés a jelen lévő országgyűlési képviselők kétharmadának szavazatával elfogadott házszabályi rendelkezésekben állapítja meg működésének szabályait és tárgyalási rendjét. Az Országgyűlés zavartalan működésének biztosítása és méltóságának megőrzése érdekében az Országgyűlés elnöke a házszabályi rendelkezésekben meghatározott rendészeti és fegyelmi jogkört gyakorol.</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endParaRPr lang="hu-HU" smtClean="0"/>
          </a:p>
        </p:txBody>
      </p:sp>
      <p:sp>
        <p:nvSpPr>
          <p:cNvPr id="231427" name="Rectangle 3"/>
          <p:cNvSpPr>
            <a:spLocks noGrp="1" noChangeArrowheads="1"/>
          </p:cNvSpPr>
          <p:nvPr>
            <p:ph type="body" idx="1"/>
          </p:nvPr>
        </p:nvSpPr>
        <p:spPr/>
        <p:txBody>
          <a:bodyPr/>
          <a:lstStyle/>
          <a:p>
            <a:pPr eaLnBrk="1" hangingPunct="1">
              <a:defRPr/>
            </a:pPr>
            <a:r>
              <a:rPr lang="hu-HU" smtClean="0"/>
              <a:t>(8) Az Országgyűlés rendszeres ülésezését biztosító rendelkezéseket sarkalatos törvény határozza meg.</a:t>
            </a:r>
          </a:p>
          <a:p>
            <a:pPr eaLnBrk="1" hangingPunct="1">
              <a:defRPr/>
            </a:pPr>
            <a:r>
              <a:rPr lang="hu-HU" smtClean="0"/>
              <a:t>(9) Az Országgyűlés biztonságáról országgyűlési őrség gondoskodik. Az országgyűlési őrség működését az Országgyűlés elnöke irányítja.</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hu-HU" sz="4000" i="1" smtClean="0"/>
              <a:t>6. cikk</a:t>
            </a:r>
            <a:r>
              <a:rPr lang="hu-HU" sz="4000" smtClean="0"/>
              <a:t/>
            </a:r>
            <a:br>
              <a:rPr lang="hu-HU" sz="4000" smtClean="0"/>
            </a:br>
            <a:endParaRPr lang="hu-HU" sz="4000" smtClean="0"/>
          </a:p>
        </p:txBody>
      </p:sp>
      <p:sp>
        <p:nvSpPr>
          <p:cNvPr id="232451" name="Rectangle 3"/>
          <p:cNvSpPr>
            <a:spLocks noGrp="1" noChangeArrowheads="1"/>
          </p:cNvSpPr>
          <p:nvPr>
            <p:ph type="body" idx="1"/>
          </p:nvPr>
        </p:nvSpPr>
        <p:spPr/>
        <p:txBody>
          <a:bodyPr/>
          <a:lstStyle/>
          <a:p>
            <a:pPr eaLnBrk="1" hangingPunct="1">
              <a:defRPr/>
            </a:pPr>
            <a:r>
              <a:rPr lang="hu-HU" smtClean="0"/>
              <a:t>(1) Törvényt a köztársasági elnök, a Kormány, országgyűlési bizottság vagy országgyűlési képviselő kezdeményezhet.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endParaRPr lang="hu-HU" smtClean="0"/>
          </a:p>
        </p:txBody>
      </p:sp>
      <p:sp>
        <p:nvSpPr>
          <p:cNvPr id="233475" name="Rectangle 3"/>
          <p:cNvSpPr>
            <a:spLocks noGrp="1" noChangeArrowheads="1"/>
          </p:cNvSpPr>
          <p:nvPr>
            <p:ph type="body" idx="1"/>
          </p:nvPr>
        </p:nvSpPr>
        <p:spPr/>
        <p:txBody>
          <a:bodyPr/>
          <a:lstStyle/>
          <a:p>
            <a:pPr algn="just" eaLnBrk="1" hangingPunct="1">
              <a:defRPr/>
            </a:pPr>
            <a:r>
              <a:rPr lang="hu-HU" smtClean="0"/>
              <a:t>(2) Az Országgyűlés - a törvény kezdeményezője, a Kormány, illetve az Országgyűlés elnöke zárószavazás előtt megtett indítványára - az elfogadott törvényt az Alaptörvénnyel való összhangjának vizsgálatára megküldheti az Alkotmánybíróságnak. Az Országgyűlés az indítványról a zárószavazást követően határoz.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i="1" dirty="0" smtClean="0"/>
              <a:t>F) cikk</a:t>
            </a:r>
            <a:r>
              <a:rPr lang="hu-HU" dirty="0" smtClean="0"/>
              <a:t/>
            </a:r>
            <a:br>
              <a:rPr lang="hu-HU" dirty="0" smtClean="0"/>
            </a:br>
            <a:endParaRPr lang="hu-HU" dirty="0"/>
          </a:p>
        </p:txBody>
      </p:sp>
      <p:sp>
        <p:nvSpPr>
          <p:cNvPr id="3" name="Tartalom helye 2"/>
          <p:cNvSpPr>
            <a:spLocks noGrp="1"/>
          </p:cNvSpPr>
          <p:nvPr>
            <p:ph idx="1"/>
          </p:nvPr>
        </p:nvSpPr>
        <p:spPr/>
        <p:txBody>
          <a:bodyPr/>
          <a:lstStyle/>
          <a:p>
            <a:pPr eaLnBrk="1" hangingPunct="1">
              <a:lnSpc>
                <a:spcPct val="80000"/>
              </a:lnSpc>
              <a:defRPr/>
            </a:pPr>
            <a:r>
              <a:rPr lang="hu-HU" dirty="0" smtClean="0"/>
              <a:t>(1) Magyarország fővárosa Budapest.</a:t>
            </a:r>
          </a:p>
          <a:p>
            <a:pPr eaLnBrk="1" hangingPunct="1">
              <a:lnSpc>
                <a:spcPct val="80000"/>
              </a:lnSpc>
              <a:defRPr/>
            </a:pPr>
            <a:r>
              <a:rPr lang="hu-HU" dirty="0" smtClean="0"/>
              <a:t>(2) Magyarország területe fővárosra, megyékre, városokra és községekre tagozódik. A fővárosban és a városokban kerületek alakíthatók.</a:t>
            </a:r>
            <a:endParaRPr lang="hu-HU" i="1" dirty="0" smtClean="0"/>
          </a:p>
          <a:p>
            <a:pPr eaLnBrk="1" hangingPunct="1">
              <a:lnSpc>
                <a:spcPct val="80000"/>
              </a:lnSpc>
              <a:defRPr/>
            </a:pPr>
            <a:r>
              <a:rPr lang="hu-HU" i="1" dirty="0" smtClean="0"/>
              <a:t>G) cikk</a:t>
            </a:r>
            <a:endParaRPr lang="hu-HU" dirty="0" smtClean="0"/>
          </a:p>
          <a:p>
            <a:pPr eaLnBrk="1" hangingPunct="1">
              <a:lnSpc>
                <a:spcPct val="80000"/>
              </a:lnSpc>
              <a:defRPr/>
            </a:pPr>
            <a:r>
              <a:rPr lang="hu-HU" dirty="0" smtClean="0"/>
              <a:t>(1) Születésével a magyar állampolgár gyermeke magyar állampolgár. Sarkalatos törvény a magyar állampolgárság keletkezésének vagy megszerzésének más eseteit is meghatározhatja.</a:t>
            </a:r>
          </a:p>
          <a:p>
            <a:pPr eaLnBrk="1" hangingPunct="1">
              <a:lnSpc>
                <a:spcPct val="80000"/>
              </a:lnSpc>
              <a:defRPr/>
            </a:pPr>
            <a:r>
              <a:rPr lang="hu-HU" dirty="0" smtClean="0"/>
              <a:t>(2) Magyarország védelmezi állampolgárait.</a:t>
            </a:r>
          </a:p>
          <a:p>
            <a:pPr>
              <a:defRPr/>
            </a:pPr>
            <a:endParaRPr lang="hu-HU"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endParaRPr lang="hu-HU" smtClean="0"/>
          </a:p>
        </p:txBody>
      </p:sp>
      <p:sp>
        <p:nvSpPr>
          <p:cNvPr id="234499" name="Rectangle 3"/>
          <p:cNvSpPr>
            <a:spLocks noGrp="1" noChangeArrowheads="1"/>
          </p:cNvSpPr>
          <p:nvPr>
            <p:ph type="body" idx="1"/>
          </p:nvPr>
        </p:nvSpPr>
        <p:spPr/>
        <p:txBody>
          <a:bodyPr/>
          <a:lstStyle/>
          <a:p>
            <a:pPr algn="just" eaLnBrk="1" hangingPunct="1">
              <a:defRPr/>
            </a:pPr>
            <a:r>
              <a:rPr lang="hu-HU" smtClean="0"/>
              <a:t>Az indítvány elfogadása esetén az Országgyűlés elnöke az elfogadott törvényt az Alaptörvénnyel való összhangjának vizsgálatára haladéktalanul megküldi az Alkotmánybíróságnak.</a:t>
            </a:r>
          </a:p>
          <a:p>
            <a:pPr eaLnBrk="1" hangingPunct="1">
              <a:defRPr/>
            </a:pPr>
            <a:endParaRPr lang="hu-HU"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endParaRPr lang="hu-HU" smtClean="0"/>
          </a:p>
        </p:txBody>
      </p:sp>
      <p:sp>
        <p:nvSpPr>
          <p:cNvPr id="235523" name="Rectangle 3"/>
          <p:cNvSpPr>
            <a:spLocks noGrp="1" noChangeArrowheads="1"/>
          </p:cNvSpPr>
          <p:nvPr>
            <p:ph type="body" idx="1"/>
          </p:nvPr>
        </p:nvSpPr>
        <p:spPr/>
        <p:txBody>
          <a:bodyPr/>
          <a:lstStyle/>
          <a:p>
            <a:pPr algn="just" eaLnBrk="1" hangingPunct="1">
              <a:defRPr/>
            </a:pPr>
            <a:r>
              <a:rPr lang="hu-HU" smtClean="0"/>
              <a:t>(3) Az elfogadott törvényt az Országgyűlés elnöke öt napon belül aláírja, és megküldi a köztársasági elnöknek. A köztársasági elnök a megküldött törvényt öt napon belül aláírja, és elrendeli annak kihirdetését.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endParaRPr lang="hu-HU" smtClean="0"/>
          </a:p>
        </p:txBody>
      </p:sp>
      <p:sp>
        <p:nvSpPr>
          <p:cNvPr id="236547" name="Rectangle 3"/>
          <p:cNvSpPr>
            <a:spLocks noGrp="1" noChangeArrowheads="1"/>
          </p:cNvSpPr>
          <p:nvPr>
            <p:ph type="body" idx="1"/>
          </p:nvPr>
        </p:nvSpPr>
        <p:spPr/>
        <p:txBody>
          <a:bodyPr/>
          <a:lstStyle/>
          <a:p>
            <a:pPr algn="just" eaLnBrk="1" hangingPunct="1">
              <a:defRPr/>
            </a:pPr>
            <a:r>
              <a:rPr lang="hu-HU" smtClean="0"/>
              <a:t>Ha az Országgyűlés a (2) bekezdés szerint a törvényt az Alaptörvénnyel való összhangja vizsgálatára megküldte az Alkotmánybíróságnak, az Országgyűlés elnöke csak akkor írhatja azt alá, és küldheti meg a köztársasági elnöknek, ha az Alkotmánybíróság nem állapított meg alaptörvény-ellenességet.</a:t>
            </a:r>
          </a:p>
          <a:p>
            <a:pPr eaLnBrk="1" hangingPunct="1">
              <a:defRPr/>
            </a:pPr>
            <a:endParaRPr lang="hu-HU"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endParaRPr lang="hu-HU" smtClean="0"/>
          </a:p>
        </p:txBody>
      </p:sp>
      <p:sp>
        <p:nvSpPr>
          <p:cNvPr id="237571" name="Rectangle 3"/>
          <p:cNvSpPr>
            <a:spLocks noGrp="1" noChangeArrowheads="1"/>
          </p:cNvSpPr>
          <p:nvPr>
            <p:ph type="body" idx="1"/>
          </p:nvPr>
        </p:nvSpPr>
        <p:spPr/>
        <p:txBody>
          <a:bodyPr/>
          <a:lstStyle/>
          <a:p>
            <a:pPr eaLnBrk="1" hangingPunct="1">
              <a:defRPr/>
            </a:pPr>
            <a:r>
              <a:rPr lang="hu-HU" smtClean="0"/>
              <a:t>(4) Ha a köztársasági elnök a törvényt vagy annak valamely rendelkezését az Alaptörvénnyel ellentétesnek tartja - és a (2) bekezdés szerinti vizsgálatra nem került sor -, a törvényt az Alaptörvénnyel való összhangjának vizsgálatára az Alkotmánybíróságnak megküldi.</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endParaRPr lang="hu-HU" smtClean="0"/>
          </a:p>
        </p:txBody>
      </p:sp>
      <p:sp>
        <p:nvSpPr>
          <p:cNvPr id="238595" name="Rectangle 3"/>
          <p:cNvSpPr>
            <a:spLocks noGrp="1" noChangeArrowheads="1"/>
          </p:cNvSpPr>
          <p:nvPr>
            <p:ph type="body" idx="1"/>
          </p:nvPr>
        </p:nvSpPr>
        <p:spPr/>
        <p:txBody>
          <a:bodyPr/>
          <a:lstStyle/>
          <a:p>
            <a:pPr eaLnBrk="1" hangingPunct="1">
              <a:defRPr/>
            </a:pPr>
            <a:r>
              <a:rPr lang="hu-HU" smtClean="0"/>
              <a:t>(5) Ha a köztársasági elnök a törvénnyel vagy annak valamely rendelkezésével nem ért egyet, és a (4) bekezdés szerinti jogával nem élt, a törvényt az aláírás előtt észrevételeinek közlésével egy alkalommal megfontolásra visszaküldheti az Országgyűlésnek. Az Országgyűlés a törvényt újra megtárgyalja, és elfogadásáról ismét határoz.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endParaRPr lang="hu-HU" smtClean="0"/>
          </a:p>
        </p:txBody>
      </p:sp>
      <p:sp>
        <p:nvSpPr>
          <p:cNvPr id="239619" name="Rectangle 3"/>
          <p:cNvSpPr>
            <a:spLocks noGrp="1" noChangeArrowheads="1"/>
          </p:cNvSpPr>
          <p:nvPr>
            <p:ph type="body" idx="1"/>
          </p:nvPr>
        </p:nvSpPr>
        <p:spPr/>
        <p:txBody>
          <a:bodyPr/>
          <a:lstStyle/>
          <a:p>
            <a:pPr eaLnBrk="1" hangingPunct="1">
              <a:defRPr/>
            </a:pPr>
            <a:r>
              <a:rPr lang="hu-HU" smtClean="0"/>
              <a:t>A köztársasági elnök e jogával akkor is élhet, ha az Országgyűlés határozata alapján lefolytatott vizsgálat során az Alkotmánybíróság nem állapított meg alaptörvény-ellenességet.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endParaRPr lang="hu-HU" smtClean="0"/>
          </a:p>
        </p:txBody>
      </p:sp>
      <p:sp>
        <p:nvSpPr>
          <p:cNvPr id="240643" name="Rectangle 3"/>
          <p:cNvSpPr>
            <a:spLocks noGrp="1" noChangeArrowheads="1"/>
          </p:cNvSpPr>
          <p:nvPr>
            <p:ph type="body" idx="1"/>
          </p:nvPr>
        </p:nvSpPr>
        <p:spPr/>
        <p:txBody>
          <a:bodyPr/>
          <a:lstStyle/>
          <a:p>
            <a:pPr eaLnBrk="1" hangingPunct="1">
              <a:defRPr/>
            </a:pPr>
            <a:r>
              <a:rPr lang="hu-HU" smtClean="0"/>
              <a:t>(6) Az Alkotmánybíróság a (2) és a (4) bekezdés szerinti indítványról soron kívül, de legkésőbb harminc napon belül határoz. Ha az Alkotmánybíróság alaptörvény-ellenességet állapít meg, az Országgyűlés a törvényt az alaptörvény-ellenesség megszüntetése érdekében újratárgyalja.</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endParaRPr lang="hu-HU" smtClean="0"/>
          </a:p>
        </p:txBody>
      </p:sp>
      <p:sp>
        <p:nvSpPr>
          <p:cNvPr id="241667" name="Rectangle 3"/>
          <p:cNvSpPr>
            <a:spLocks noGrp="1" noChangeArrowheads="1"/>
          </p:cNvSpPr>
          <p:nvPr>
            <p:ph type="body" idx="1"/>
          </p:nvPr>
        </p:nvSpPr>
        <p:spPr/>
        <p:txBody>
          <a:bodyPr/>
          <a:lstStyle/>
          <a:p>
            <a:pPr algn="just" eaLnBrk="1" hangingPunct="1">
              <a:defRPr/>
            </a:pPr>
            <a:r>
              <a:rPr lang="hu-HU" dirty="0" smtClean="0"/>
              <a:t>(7) Ha az Alkotmánybíróság a köztársasági elnök kezdeményezésére lefolytatott vizsgálat során nem állapít meg alaptörvény-ellenességet, a köztársasági elnök a törvényt haladéktalanul aláírja, és elrendeli annak kihirdetését.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endParaRPr lang="hu-HU" smtClean="0"/>
          </a:p>
        </p:txBody>
      </p:sp>
      <p:sp>
        <p:nvSpPr>
          <p:cNvPr id="242691" name="Rectangle 3"/>
          <p:cNvSpPr>
            <a:spLocks noGrp="1" noChangeArrowheads="1"/>
          </p:cNvSpPr>
          <p:nvPr>
            <p:ph type="body" idx="1"/>
          </p:nvPr>
        </p:nvSpPr>
        <p:spPr/>
        <p:txBody>
          <a:bodyPr/>
          <a:lstStyle/>
          <a:p>
            <a:pPr eaLnBrk="1" hangingPunct="1">
              <a:defRPr/>
            </a:pPr>
            <a:r>
              <a:rPr lang="hu-HU" smtClean="0"/>
              <a:t>(8) Az Országgyűlés által a (6) bekezdés szerint megtárgyalt és elfogadott törvény Alaptörvénnyel való összhangjának vizsgálata a (2) és a (4) bekezdés szerint ismételten kérhető az Alkotmánybíróságtól. Az Alkotmánybíróság az ismételt indítványról soron kívül, de legkésőbb tíz napon belül határoz.</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endParaRPr lang="hu-HU" smtClean="0"/>
          </a:p>
        </p:txBody>
      </p:sp>
      <p:sp>
        <p:nvSpPr>
          <p:cNvPr id="243715" name="Rectangle 3"/>
          <p:cNvSpPr>
            <a:spLocks noGrp="1" noChangeArrowheads="1"/>
          </p:cNvSpPr>
          <p:nvPr>
            <p:ph type="body" idx="1"/>
          </p:nvPr>
        </p:nvSpPr>
        <p:spPr/>
        <p:txBody>
          <a:bodyPr/>
          <a:lstStyle/>
          <a:p>
            <a:pPr eaLnBrk="1" hangingPunct="1">
              <a:lnSpc>
                <a:spcPct val="90000"/>
              </a:lnSpc>
              <a:defRPr/>
            </a:pPr>
            <a:r>
              <a:rPr lang="hu-HU" smtClean="0"/>
              <a:t>(9) Ha a köztársasági elnök egyet nem értése folytán visszaküldött törvényt az Országgyűlés módosítja, az Alaptörvénnyel való összhang vizsgálata a (2), illetve (4) bekezdés szerint kizárólag a módosított rendelkezések tekintetében vagy arra hivatkozással kérhető, hogy a törvény megalkotására vonatkozó, az Alaptörvényben foglalt eljárási követelmények nem teljesültek.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5"/>
          <p:cNvSpPr>
            <a:spLocks noGrp="1" noChangeArrowheads="1"/>
          </p:cNvSpPr>
          <p:nvPr>
            <p:ph/>
          </p:nvPr>
        </p:nvSpPr>
        <p:spPr/>
        <p:txBody>
          <a:bodyPr/>
          <a:lstStyle/>
          <a:p>
            <a:pPr eaLnBrk="1" hangingPunct="1">
              <a:defRPr/>
            </a:pPr>
            <a:endParaRPr lang="hu-HU" smtClean="0"/>
          </a:p>
        </p:txBody>
      </p:sp>
      <p:pic>
        <p:nvPicPr>
          <p:cNvPr id="14339" name="Picture 4"/>
          <p:cNvPicPr>
            <a:picLocks noGrp="1" noChangeAspect="1" noChangeArrowheads="1"/>
          </p:cNvPicPr>
          <p:nvPr>
            <p:ph type="body" idx="4294967295"/>
          </p:nvPr>
        </p:nvPicPr>
        <p:blipFill>
          <a:blip r:embed="rId2" cstate="print"/>
          <a:srcRect/>
          <a:stretch>
            <a:fillRect/>
          </a:stretch>
        </p:blipFill>
        <p:spPr>
          <a:xfrm>
            <a:off x="1619250" y="481013"/>
            <a:ext cx="5614988" cy="5502275"/>
          </a:xfr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endParaRPr lang="hu-HU" smtClean="0"/>
          </a:p>
        </p:txBody>
      </p:sp>
      <p:sp>
        <p:nvSpPr>
          <p:cNvPr id="244739" name="Rectangle 3"/>
          <p:cNvSpPr>
            <a:spLocks noGrp="1" noChangeArrowheads="1"/>
          </p:cNvSpPr>
          <p:nvPr>
            <p:ph type="body" idx="1"/>
          </p:nvPr>
        </p:nvSpPr>
        <p:spPr/>
        <p:txBody>
          <a:bodyPr/>
          <a:lstStyle/>
          <a:p>
            <a:pPr eaLnBrk="1" hangingPunct="1">
              <a:defRPr/>
            </a:pPr>
            <a:r>
              <a:rPr lang="hu-HU" smtClean="0"/>
              <a:t>Ha a köztársasági elnök egyet nem értése folytán visszaküldött törvényt az Országgyűlés változatlan szöveggel fogadja el, a köztársasági elnök a törvény megalkotására vonatkozó, az Alaptörvényben foglalt eljárási követelmények nem teljesülésére tekintettel kérheti az Alaptörvénnyel való összhang vizsgálatát.</a:t>
            </a:r>
          </a:p>
          <a:p>
            <a:pPr eaLnBrk="1" hangingPunct="1">
              <a:defRPr/>
            </a:pPr>
            <a:endParaRPr lang="hu-HU"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hu-HU" sz="4000" i="1" smtClean="0"/>
              <a:t>7. cikk</a:t>
            </a:r>
            <a:r>
              <a:rPr lang="hu-HU" sz="4000" smtClean="0"/>
              <a:t/>
            </a:r>
            <a:br>
              <a:rPr lang="hu-HU" sz="4000" smtClean="0"/>
            </a:br>
            <a:endParaRPr lang="hu-HU" sz="4000" smtClean="0"/>
          </a:p>
        </p:txBody>
      </p:sp>
      <p:sp>
        <p:nvSpPr>
          <p:cNvPr id="245763" name="Rectangle 3"/>
          <p:cNvSpPr>
            <a:spLocks noGrp="1" noChangeArrowheads="1"/>
          </p:cNvSpPr>
          <p:nvPr>
            <p:ph type="body" idx="1"/>
          </p:nvPr>
        </p:nvSpPr>
        <p:spPr/>
        <p:txBody>
          <a:bodyPr/>
          <a:lstStyle/>
          <a:p>
            <a:pPr eaLnBrk="1" hangingPunct="1">
              <a:defRPr/>
            </a:pPr>
            <a:r>
              <a:rPr lang="hu-HU" sz="2800" smtClean="0"/>
              <a:t>(1) Az országgyűlési képviselő kérdést intézhet az alapvető jogok biztosához, az Állami Számvevőszék elnökéhez, a legfőbb ügyészhez és a Magyar Nemzeti Bank elnökéhez a feladatkörükbe tartozó bármely ügyben.</a:t>
            </a:r>
          </a:p>
          <a:p>
            <a:pPr eaLnBrk="1" hangingPunct="1">
              <a:defRPr/>
            </a:pPr>
            <a:r>
              <a:rPr lang="hu-HU" sz="2800" smtClean="0"/>
              <a:t>(2) Az országgyűlési képviselő interpellációt és kérdést intézhet a Kormányhoz és a Kormány tagjához a feladatkörükbe tartozó bármely ügyben.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endParaRPr lang="hu-HU" smtClean="0"/>
          </a:p>
        </p:txBody>
      </p:sp>
      <p:sp>
        <p:nvSpPr>
          <p:cNvPr id="246787" name="Rectangle 3"/>
          <p:cNvSpPr>
            <a:spLocks noGrp="1" noChangeArrowheads="1"/>
          </p:cNvSpPr>
          <p:nvPr>
            <p:ph type="body" idx="1"/>
          </p:nvPr>
        </p:nvSpPr>
        <p:spPr/>
        <p:txBody>
          <a:bodyPr/>
          <a:lstStyle/>
          <a:p>
            <a:pPr eaLnBrk="1" hangingPunct="1">
              <a:defRPr/>
            </a:pPr>
            <a:r>
              <a:rPr lang="hu-HU" smtClean="0"/>
              <a:t>(3) Az országgyűlési bizottságok vizsgálati tevékenységét, a bizottságok előtti megjelenés kötelezettségét sarkalatos törvény szabályozza.</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hu-HU" sz="3600" smtClean="0"/>
              <a:t>Országos népszavazás</a:t>
            </a:r>
            <a:r>
              <a:rPr lang="hu-HU" sz="3600" i="1" smtClean="0"/>
              <a:t/>
            </a:r>
            <a:br>
              <a:rPr lang="hu-HU" sz="3600" i="1" smtClean="0"/>
            </a:br>
            <a:r>
              <a:rPr lang="hu-HU" sz="2400" i="1" smtClean="0"/>
              <a:t>8. cikk</a:t>
            </a:r>
            <a:r>
              <a:rPr lang="hu-HU" sz="2400" smtClean="0"/>
              <a:t/>
            </a:r>
            <a:br>
              <a:rPr lang="hu-HU" sz="2400" smtClean="0"/>
            </a:br>
            <a:endParaRPr lang="hu-HU" sz="2400" smtClean="0"/>
          </a:p>
        </p:txBody>
      </p:sp>
      <p:sp>
        <p:nvSpPr>
          <p:cNvPr id="247811" name="Rectangle 3"/>
          <p:cNvSpPr>
            <a:spLocks noGrp="1" noChangeArrowheads="1"/>
          </p:cNvSpPr>
          <p:nvPr>
            <p:ph type="body" idx="1"/>
          </p:nvPr>
        </p:nvSpPr>
        <p:spPr/>
        <p:txBody>
          <a:bodyPr/>
          <a:lstStyle/>
          <a:p>
            <a:pPr eaLnBrk="1" hangingPunct="1">
              <a:defRPr/>
            </a:pPr>
            <a:r>
              <a:rPr lang="hu-HU" smtClean="0"/>
              <a:t>(1) Legalább kétszázezer választópolgár kezdeményezésére az Országgyűlés országos népszavazást rendel el. A köztársasági elnök, a Kormány vagy százezer választópolgár kezdeményezésére az Országgyűlés országos népszavazást rendelhet el. Az érvényes és eredményes népszavazáson hozott döntés az Országgyűlésre kötelező.</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endParaRPr lang="hu-HU" smtClean="0"/>
          </a:p>
        </p:txBody>
      </p:sp>
      <p:sp>
        <p:nvSpPr>
          <p:cNvPr id="248835" name="Rectangle 3"/>
          <p:cNvSpPr>
            <a:spLocks noGrp="1" noChangeArrowheads="1"/>
          </p:cNvSpPr>
          <p:nvPr>
            <p:ph type="body" idx="1"/>
          </p:nvPr>
        </p:nvSpPr>
        <p:spPr/>
        <p:txBody>
          <a:bodyPr/>
          <a:lstStyle/>
          <a:p>
            <a:pPr eaLnBrk="1" hangingPunct="1">
              <a:defRPr/>
            </a:pPr>
            <a:r>
              <a:rPr lang="hu-HU" smtClean="0"/>
              <a:t>(2) Országos népszavazás tárgya az Országgyűlés feladat- és hatáskörébe tartozó kérdés lehet.</a:t>
            </a:r>
          </a:p>
          <a:p>
            <a:pPr eaLnBrk="1" hangingPunct="1">
              <a:defRPr/>
            </a:pPr>
            <a:r>
              <a:rPr lang="hu-HU" smtClean="0"/>
              <a:t>(3) Nem lehet országos népszavazást tartani</a:t>
            </a:r>
            <a:endParaRPr lang="hu-HU" i="1" smtClean="0"/>
          </a:p>
          <a:p>
            <a:pPr eaLnBrk="1" hangingPunct="1">
              <a:defRPr/>
            </a:pPr>
            <a:r>
              <a:rPr lang="hu-HU" i="1" smtClean="0"/>
              <a:t>a) </a:t>
            </a:r>
            <a:r>
              <a:rPr lang="hu-HU" smtClean="0"/>
              <a:t>az Alaptörvény módosítására irányuló kérdésről;</a:t>
            </a:r>
            <a:endParaRPr lang="hu-HU" i="1"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defRPr/>
            </a:pPr>
            <a:endParaRPr lang="hu-HU" smtClean="0"/>
          </a:p>
        </p:txBody>
      </p:sp>
      <p:sp>
        <p:nvSpPr>
          <p:cNvPr id="249859" name="Rectangle 3"/>
          <p:cNvSpPr>
            <a:spLocks noGrp="1" noChangeArrowheads="1"/>
          </p:cNvSpPr>
          <p:nvPr>
            <p:ph type="body" idx="1"/>
          </p:nvPr>
        </p:nvSpPr>
        <p:spPr/>
        <p:txBody>
          <a:bodyPr/>
          <a:lstStyle/>
          <a:p>
            <a:pPr eaLnBrk="1" hangingPunct="1">
              <a:defRPr/>
            </a:pPr>
            <a:r>
              <a:rPr lang="hu-HU" i="1" smtClean="0"/>
              <a:t>b) </a:t>
            </a:r>
            <a:r>
              <a:rPr lang="hu-HU" smtClean="0"/>
              <a:t>a központi költségvetésről, a központi költségvetés végrehajtásáról, központi adónemről, illetékről, járulékról, vámról, valamint a helyi adók központi feltételeiről szóló törvény tartalmáról;</a:t>
            </a:r>
          </a:p>
          <a:p>
            <a:pPr eaLnBrk="1" hangingPunct="1">
              <a:defRPr/>
            </a:pPr>
            <a:endParaRPr lang="hu-HU"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endParaRPr lang="hu-HU" smtClean="0"/>
          </a:p>
        </p:txBody>
      </p:sp>
      <p:sp>
        <p:nvSpPr>
          <p:cNvPr id="250883" name="Rectangle 3"/>
          <p:cNvSpPr>
            <a:spLocks noGrp="1" noChangeArrowheads="1"/>
          </p:cNvSpPr>
          <p:nvPr>
            <p:ph type="body" idx="1"/>
          </p:nvPr>
        </p:nvSpPr>
        <p:spPr/>
        <p:txBody>
          <a:bodyPr/>
          <a:lstStyle/>
          <a:p>
            <a:pPr eaLnBrk="1" hangingPunct="1">
              <a:lnSpc>
                <a:spcPct val="90000"/>
              </a:lnSpc>
              <a:defRPr/>
            </a:pPr>
            <a:r>
              <a:rPr lang="hu-HU" i="1" smtClean="0"/>
              <a:t>c) </a:t>
            </a:r>
            <a:r>
              <a:rPr lang="hu-HU" smtClean="0"/>
              <a:t>az országgyűlési képviselők, a helyi önkormányzati képviselők és polgármesterek, valamint az európai parlamenti képviselők választásáról szóló törvények tartalmáról;</a:t>
            </a:r>
            <a:endParaRPr lang="hu-HU" i="1" smtClean="0"/>
          </a:p>
          <a:p>
            <a:pPr eaLnBrk="1" hangingPunct="1">
              <a:lnSpc>
                <a:spcPct val="90000"/>
              </a:lnSpc>
              <a:defRPr/>
            </a:pPr>
            <a:r>
              <a:rPr lang="hu-HU" i="1" smtClean="0"/>
              <a:t>d) </a:t>
            </a:r>
            <a:r>
              <a:rPr lang="hu-HU" smtClean="0"/>
              <a:t>nemzetközi szerződésből eredő kötelezettségről;</a:t>
            </a:r>
            <a:endParaRPr lang="hu-HU" i="1" smtClean="0"/>
          </a:p>
          <a:p>
            <a:pPr eaLnBrk="1" hangingPunct="1">
              <a:lnSpc>
                <a:spcPct val="90000"/>
              </a:lnSpc>
              <a:defRPr/>
            </a:pPr>
            <a:r>
              <a:rPr lang="hu-HU" i="1" smtClean="0"/>
              <a:t>e) </a:t>
            </a:r>
            <a:r>
              <a:rPr lang="hu-HU" smtClean="0"/>
              <a:t>az Országgyűlés hatáskörébe tartozó személyi és szervezetalakítási kérdésről;</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endParaRPr lang="hu-HU" smtClean="0"/>
          </a:p>
        </p:txBody>
      </p:sp>
      <p:sp>
        <p:nvSpPr>
          <p:cNvPr id="251907" name="Rectangle 3"/>
          <p:cNvSpPr>
            <a:spLocks noGrp="1" noChangeArrowheads="1"/>
          </p:cNvSpPr>
          <p:nvPr>
            <p:ph type="body" idx="1"/>
          </p:nvPr>
        </p:nvSpPr>
        <p:spPr/>
        <p:txBody>
          <a:bodyPr/>
          <a:lstStyle/>
          <a:p>
            <a:pPr eaLnBrk="1" hangingPunct="1">
              <a:defRPr/>
            </a:pPr>
            <a:r>
              <a:rPr lang="hu-HU" i="1" smtClean="0"/>
              <a:t>f) </a:t>
            </a:r>
            <a:r>
              <a:rPr lang="hu-HU" smtClean="0"/>
              <a:t>az Országgyűlés feloszlásáról;</a:t>
            </a:r>
          </a:p>
          <a:p>
            <a:pPr eaLnBrk="1" hangingPunct="1">
              <a:buFont typeface="Wingdings" pitchFamily="2" charset="2"/>
              <a:buNone/>
              <a:defRPr/>
            </a:pPr>
            <a:endParaRPr lang="hu-HU" i="1" smtClean="0"/>
          </a:p>
          <a:p>
            <a:pPr eaLnBrk="1" hangingPunct="1">
              <a:defRPr/>
            </a:pPr>
            <a:r>
              <a:rPr lang="hu-HU" i="1" smtClean="0"/>
              <a:t>g) </a:t>
            </a:r>
            <a:r>
              <a:rPr lang="hu-HU" smtClean="0"/>
              <a:t>képviselő-testület feloszlatásáról;</a:t>
            </a:r>
          </a:p>
          <a:p>
            <a:pPr eaLnBrk="1" hangingPunct="1">
              <a:buFont typeface="Wingdings" pitchFamily="2" charset="2"/>
              <a:buNone/>
              <a:defRPr/>
            </a:pPr>
            <a:endParaRPr lang="hu-HU" i="1" smtClean="0"/>
          </a:p>
          <a:p>
            <a:pPr eaLnBrk="1" hangingPunct="1">
              <a:defRPr/>
            </a:pPr>
            <a:r>
              <a:rPr lang="hu-HU" i="1" smtClean="0"/>
              <a:t>h) </a:t>
            </a:r>
            <a:r>
              <a:rPr lang="hu-HU" smtClean="0"/>
              <a:t>hadiállapot kinyilvánításáról, rendkívüli állapot és szükségállapot kihirdetéséről, valamint megelőző védelmi helyzet kihirdetéséről és meghosszabbításáról;</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endParaRPr lang="hu-HU" smtClean="0"/>
          </a:p>
        </p:txBody>
      </p:sp>
      <p:sp>
        <p:nvSpPr>
          <p:cNvPr id="252931" name="Rectangle 3"/>
          <p:cNvSpPr>
            <a:spLocks noGrp="1" noChangeArrowheads="1"/>
          </p:cNvSpPr>
          <p:nvPr>
            <p:ph type="body" idx="1"/>
          </p:nvPr>
        </p:nvSpPr>
        <p:spPr/>
        <p:txBody>
          <a:bodyPr/>
          <a:lstStyle/>
          <a:p>
            <a:pPr eaLnBrk="1" hangingPunct="1">
              <a:defRPr/>
            </a:pPr>
            <a:r>
              <a:rPr lang="hu-HU" i="1" smtClean="0"/>
              <a:t>i) </a:t>
            </a:r>
            <a:r>
              <a:rPr lang="hu-HU" smtClean="0"/>
              <a:t>katonai műveletekben való részvétellel kapcsolatos kérdésről;</a:t>
            </a:r>
          </a:p>
          <a:p>
            <a:pPr eaLnBrk="1" hangingPunct="1">
              <a:buFont typeface="Wingdings" pitchFamily="2" charset="2"/>
              <a:buNone/>
              <a:defRPr/>
            </a:pPr>
            <a:endParaRPr lang="hu-HU" i="1" smtClean="0"/>
          </a:p>
          <a:p>
            <a:pPr eaLnBrk="1" hangingPunct="1">
              <a:defRPr/>
            </a:pPr>
            <a:r>
              <a:rPr lang="hu-HU" i="1" smtClean="0"/>
              <a:t>j) </a:t>
            </a:r>
            <a:r>
              <a:rPr lang="hu-HU" smtClean="0"/>
              <a:t>közkegyelem gyakorlásáról.</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endParaRPr lang="hu-HU" smtClean="0"/>
          </a:p>
        </p:txBody>
      </p:sp>
      <p:sp>
        <p:nvSpPr>
          <p:cNvPr id="253955" name="Rectangle 3"/>
          <p:cNvSpPr>
            <a:spLocks noGrp="1" noChangeArrowheads="1"/>
          </p:cNvSpPr>
          <p:nvPr>
            <p:ph type="body" idx="1"/>
          </p:nvPr>
        </p:nvSpPr>
        <p:spPr/>
        <p:txBody>
          <a:bodyPr/>
          <a:lstStyle/>
          <a:p>
            <a:pPr eaLnBrk="1" hangingPunct="1">
              <a:defRPr/>
            </a:pPr>
            <a:r>
              <a:rPr lang="hu-HU" smtClean="0"/>
              <a:t>(4) Az országos népszavazás érvényes, ha az összes választópolgár több mint fele érvényesen szavazott, és eredményes, ha az érvényesen szavazó választópolgárok több mint fele a megfogalmazott kérdésre azonos választ adott.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hu-HU" b="1" i="1" smtClean="0"/>
              <a:t>ALAPVETÉS</a:t>
            </a:r>
          </a:p>
        </p:txBody>
      </p:sp>
      <p:sp>
        <p:nvSpPr>
          <p:cNvPr id="104451" name="Rectangle 3"/>
          <p:cNvSpPr>
            <a:spLocks noGrp="1" noChangeArrowheads="1"/>
          </p:cNvSpPr>
          <p:nvPr>
            <p:ph type="body" idx="1"/>
          </p:nvPr>
        </p:nvSpPr>
        <p:spPr/>
        <p:txBody>
          <a:bodyPr/>
          <a:lstStyle/>
          <a:p>
            <a:pPr eaLnBrk="1" hangingPunct="1">
              <a:lnSpc>
                <a:spcPct val="80000"/>
              </a:lnSpc>
              <a:defRPr/>
            </a:pPr>
            <a:r>
              <a:rPr lang="hu-HU" sz="1800" smtClean="0"/>
              <a:t>(3) Magyarország himnusza Kölcsey Ferenc Himnusz című költeménye Erkel Ferenc zenéjével.</a:t>
            </a:r>
          </a:p>
          <a:p>
            <a:pPr eaLnBrk="1" hangingPunct="1">
              <a:lnSpc>
                <a:spcPct val="80000"/>
              </a:lnSpc>
              <a:defRPr/>
            </a:pPr>
            <a:r>
              <a:rPr lang="hu-HU" sz="1800" smtClean="0"/>
              <a:t>(4) A címer és a zászló a történelmileg kialakult más formák szerint is használható. A címer és a zászló használatának részletes szabályait, valamint az állami kitüntetéseket sarkalatos törvény határozza meg.</a:t>
            </a:r>
            <a:endParaRPr lang="hu-HU" sz="1800" i="1" smtClean="0"/>
          </a:p>
          <a:p>
            <a:pPr eaLnBrk="1" hangingPunct="1">
              <a:lnSpc>
                <a:spcPct val="80000"/>
              </a:lnSpc>
              <a:defRPr/>
            </a:pPr>
            <a:r>
              <a:rPr lang="hu-HU" sz="1800" i="1" smtClean="0"/>
              <a:t>J) cikk</a:t>
            </a:r>
            <a:endParaRPr lang="hu-HU" sz="1800" smtClean="0"/>
          </a:p>
          <a:p>
            <a:pPr eaLnBrk="1" hangingPunct="1">
              <a:lnSpc>
                <a:spcPct val="80000"/>
              </a:lnSpc>
              <a:defRPr/>
            </a:pPr>
            <a:r>
              <a:rPr lang="hu-HU" sz="1800" smtClean="0"/>
              <a:t>(1) Magyarország nemzeti ünnepei:</a:t>
            </a:r>
            <a:endParaRPr lang="hu-HU" sz="1800" i="1" smtClean="0"/>
          </a:p>
          <a:p>
            <a:pPr eaLnBrk="1" hangingPunct="1">
              <a:lnSpc>
                <a:spcPct val="80000"/>
              </a:lnSpc>
              <a:defRPr/>
            </a:pPr>
            <a:r>
              <a:rPr lang="hu-HU" sz="1800" i="1" smtClean="0"/>
              <a:t>a) </a:t>
            </a:r>
            <a:r>
              <a:rPr lang="hu-HU" sz="1800" smtClean="0"/>
              <a:t>március 15. napja, az 1848-49. évi forradalom és szabadságharc emlékére;</a:t>
            </a:r>
            <a:endParaRPr lang="hu-HU" sz="1800" i="1" smtClean="0"/>
          </a:p>
          <a:p>
            <a:pPr eaLnBrk="1" hangingPunct="1">
              <a:lnSpc>
                <a:spcPct val="80000"/>
              </a:lnSpc>
              <a:defRPr/>
            </a:pPr>
            <a:r>
              <a:rPr lang="hu-HU" sz="1800" i="1" smtClean="0"/>
              <a:t>b) </a:t>
            </a:r>
            <a:r>
              <a:rPr lang="hu-HU" sz="1800" smtClean="0"/>
              <a:t>augusztus 20. napja, az államalapítás és az államalapító Szent István király emlékére;</a:t>
            </a:r>
            <a:endParaRPr lang="hu-HU" sz="1800" i="1" smtClean="0"/>
          </a:p>
          <a:p>
            <a:pPr eaLnBrk="1" hangingPunct="1">
              <a:lnSpc>
                <a:spcPct val="80000"/>
              </a:lnSpc>
              <a:defRPr/>
            </a:pPr>
            <a:r>
              <a:rPr lang="hu-HU" sz="1800" i="1" smtClean="0"/>
              <a:t>c) </a:t>
            </a:r>
            <a:r>
              <a:rPr lang="hu-HU" sz="1800" smtClean="0"/>
              <a:t>október 23. napja, az 1956. évi forradalom és szabadságharc emlékére.</a:t>
            </a:r>
          </a:p>
          <a:p>
            <a:pPr eaLnBrk="1" hangingPunct="1">
              <a:lnSpc>
                <a:spcPct val="80000"/>
              </a:lnSpc>
              <a:defRPr/>
            </a:pPr>
            <a:r>
              <a:rPr lang="hu-HU" sz="1800" smtClean="0"/>
              <a:t>(2) A hivatalos állami ünnep augusztus 20. napja.</a:t>
            </a:r>
            <a:endParaRPr lang="hu-HU" sz="1800" i="1" smtClean="0"/>
          </a:p>
          <a:p>
            <a:pPr eaLnBrk="1" hangingPunct="1">
              <a:lnSpc>
                <a:spcPct val="80000"/>
              </a:lnSpc>
              <a:defRPr/>
            </a:pPr>
            <a:r>
              <a:rPr lang="hu-HU" sz="1800" i="1" smtClean="0"/>
              <a:t>K) cikk</a:t>
            </a:r>
            <a:endParaRPr lang="hu-HU" sz="1800" smtClean="0"/>
          </a:p>
          <a:p>
            <a:pPr eaLnBrk="1" hangingPunct="1">
              <a:lnSpc>
                <a:spcPct val="80000"/>
              </a:lnSpc>
              <a:defRPr/>
            </a:pPr>
            <a:r>
              <a:rPr lang="hu-HU" sz="1800" smtClean="0"/>
              <a:t>Magyarország hivatalos pénzneme a forint.</a:t>
            </a:r>
            <a:endParaRPr lang="hu-HU" sz="1800" i="1"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hu-HU" sz="3600" smtClean="0"/>
              <a:t>A köztársasági elnök</a:t>
            </a:r>
            <a:r>
              <a:rPr lang="hu-HU" sz="3600" i="1" smtClean="0"/>
              <a:t/>
            </a:r>
            <a:br>
              <a:rPr lang="hu-HU" sz="3600" i="1" smtClean="0"/>
            </a:br>
            <a:r>
              <a:rPr lang="hu-HU" sz="2800" i="1" smtClean="0"/>
              <a:t>9. cikk</a:t>
            </a:r>
            <a:r>
              <a:rPr lang="hu-HU" sz="2800" smtClean="0"/>
              <a:t/>
            </a:r>
            <a:br>
              <a:rPr lang="hu-HU" sz="2800" smtClean="0"/>
            </a:br>
            <a:endParaRPr lang="hu-HU" sz="2800" smtClean="0"/>
          </a:p>
        </p:txBody>
      </p:sp>
      <p:sp>
        <p:nvSpPr>
          <p:cNvPr id="254979" name="Rectangle 3"/>
          <p:cNvSpPr>
            <a:spLocks noGrp="1" noChangeArrowheads="1"/>
          </p:cNvSpPr>
          <p:nvPr>
            <p:ph type="body" idx="1"/>
          </p:nvPr>
        </p:nvSpPr>
        <p:spPr/>
        <p:txBody>
          <a:bodyPr/>
          <a:lstStyle/>
          <a:p>
            <a:pPr eaLnBrk="1" hangingPunct="1">
              <a:defRPr/>
            </a:pPr>
            <a:r>
              <a:rPr lang="hu-HU" smtClean="0"/>
              <a:t>(1) Magyarország államfője a köztársasági elnök, aki kifejezi a nemzet egységét, és őrködik az államszervezet demokratikus működése felett.</a:t>
            </a:r>
          </a:p>
          <a:p>
            <a:pPr eaLnBrk="1" hangingPunct="1">
              <a:buFont typeface="Wingdings" pitchFamily="2" charset="2"/>
              <a:buNone/>
              <a:defRPr/>
            </a:pPr>
            <a:endParaRPr lang="hu-HU" smtClean="0"/>
          </a:p>
          <a:p>
            <a:pPr eaLnBrk="1" hangingPunct="1">
              <a:defRPr/>
            </a:pPr>
            <a:r>
              <a:rPr lang="hu-HU" smtClean="0"/>
              <a:t>(2) A köztársasági elnök a Magyar Honvédség főparancsnoka.</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hu-HU" smtClean="0"/>
              <a:t>(3) A köztársasági elnök</a:t>
            </a:r>
            <a:endParaRPr lang="hu-HU" i="1" smtClean="0"/>
          </a:p>
        </p:txBody>
      </p:sp>
      <p:sp>
        <p:nvSpPr>
          <p:cNvPr id="256003" name="Rectangle 3"/>
          <p:cNvSpPr>
            <a:spLocks noGrp="1" noChangeArrowheads="1"/>
          </p:cNvSpPr>
          <p:nvPr>
            <p:ph type="body" idx="1"/>
          </p:nvPr>
        </p:nvSpPr>
        <p:spPr/>
        <p:txBody>
          <a:bodyPr/>
          <a:lstStyle/>
          <a:p>
            <a:pPr eaLnBrk="1" hangingPunct="1">
              <a:defRPr/>
            </a:pPr>
            <a:r>
              <a:rPr lang="hu-HU" i="1" smtClean="0"/>
              <a:t>a) </a:t>
            </a:r>
            <a:r>
              <a:rPr lang="hu-HU" smtClean="0"/>
              <a:t>képviseli Magyarországot;</a:t>
            </a:r>
          </a:p>
          <a:p>
            <a:pPr eaLnBrk="1" hangingPunct="1">
              <a:buFont typeface="Wingdings" pitchFamily="2" charset="2"/>
              <a:buNone/>
              <a:defRPr/>
            </a:pPr>
            <a:endParaRPr lang="hu-HU" i="1" smtClean="0"/>
          </a:p>
          <a:p>
            <a:pPr eaLnBrk="1" hangingPunct="1">
              <a:defRPr/>
            </a:pPr>
            <a:r>
              <a:rPr lang="hu-HU" i="1" smtClean="0"/>
              <a:t>b) </a:t>
            </a:r>
            <a:r>
              <a:rPr lang="hu-HU" smtClean="0"/>
              <a:t>részt vehet és felszólalhat az Országgyűlés ülésein;</a:t>
            </a:r>
          </a:p>
          <a:p>
            <a:pPr eaLnBrk="1" hangingPunct="1">
              <a:buFont typeface="Wingdings" pitchFamily="2" charset="2"/>
              <a:buNone/>
              <a:defRPr/>
            </a:pPr>
            <a:endParaRPr lang="hu-HU" i="1" smtClean="0"/>
          </a:p>
          <a:p>
            <a:pPr eaLnBrk="1" hangingPunct="1">
              <a:defRPr/>
            </a:pPr>
            <a:r>
              <a:rPr lang="hu-HU" i="1" smtClean="0"/>
              <a:t>c) </a:t>
            </a:r>
            <a:r>
              <a:rPr lang="hu-HU" smtClean="0"/>
              <a:t>törvényt kezdeményezhet;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endParaRPr lang="hu-HU" smtClean="0"/>
          </a:p>
        </p:txBody>
      </p:sp>
      <p:sp>
        <p:nvSpPr>
          <p:cNvPr id="257027" name="Rectangle 3"/>
          <p:cNvSpPr>
            <a:spLocks noGrp="1" noChangeArrowheads="1"/>
          </p:cNvSpPr>
          <p:nvPr>
            <p:ph type="body" idx="1"/>
          </p:nvPr>
        </p:nvSpPr>
        <p:spPr/>
        <p:txBody>
          <a:bodyPr/>
          <a:lstStyle/>
          <a:p>
            <a:pPr eaLnBrk="1" hangingPunct="1">
              <a:defRPr/>
            </a:pPr>
            <a:r>
              <a:rPr lang="hu-HU" i="1" smtClean="0"/>
              <a:t>d) </a:t>
            </a:r>
            <a:r>
              <a:rPr lang="hu-HU" smtClean="0"/>
              <a:t>országos népszavazást kezdeményezhet;</a:t>
            </a:r>
          </a:p>
          <a:p>
            <a:pPr eaLnBrk="1" hangingPunct="1">
              <a:buFont typeface="Wingdings" pitchFamily="2" charset="2"/>
              <a:buNone/>
              <a:defRPr/>
            </a:pPr>
            <a:endParaRPr lang="hu-HU" i="1" smtClean="0"/>
          </a:p>
          <a:p>
            <a:pPr eaLnBrk="1" hangingPunct="1">
              <a:defRPr/>
            </a:pPr>
            <a:r>
              <a:rPr lang="hu-HU" i="1" smtClean="0"/>
              <a:t>e) </a:t>
            </a:r>
            <a:r>
              <a:rPr lang="hu-HU" smtClean="0"/>
              <a:t>kitűzi az országgyűlési képviselők, a helyi önkormányzati képviselők és polgármesterek általános választását, valamint az európai parlamenti választás és az országos népszavazás időpontját;</a:t>
            </a:r>
          </a:p>
          <a:p>
            <a:pPr eaLnBrk="1" hangingPunct="1">
              <a:buFont typeface="Wingdings" pitchFamily="2" charset="2"/>
              <a:buNone/>
              <a:defRPr/>
            </a:pPr>
            <a:endParaRPr lang="hu-HU" i="1"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endParaRPr lang="hu-HU" smtClean="0"/>
          </a:p>
        </p:txBody>
      </p:sp>
      <p:sp>
        <p:nvSpPr>
          <p:cNvPr id="258051" name="Rectangle 3"/>
          <p:cNvSpPr>
            <a:spLocks noGrp="1" noChangeArrowheads="1"/>
          </p:cNvSpPr>
          <p:nvPr>
            <p:ph type="body" idx="1"/>
          </p:nvPr>
        </p:nvSpPr>
        <p:spPr/>
        <p:txBody>
          <a:bodyPr/>
          <a:lstStyle/>
          <a:p>
            <a:pPr eaLnBrk="1" hangingPunct="1">
              <a:defRPr/>
            </a:pPr>
            <a:r>
              <a:rPr lang="hu-HU" i="1" smtClean="0"/>
              <a:t>f) </a:t>
            </a:r>
            <a:r>
              <a:rPr lang="hu-HU" smtClean="0"/>
              <a:t>különleges jogrendet érintő döntéseket hoz;</a:t>
            </a:r>
          </a:p>
          <a:p>
            <a:pPr eaLnBrk="1" hangingPunct="1">
              <a:buFont typeface="Wingdings" pitchFamily="2" charset="2"/>
              <a:buNone/>
              <a:defRPr/>
            </a:pPr>
            <a:endParaRPr lang="hu-HU" smtClean="0"/>
          </a:p>
          <a:p>
            <a:pPr eaLnBrk="1" hangingPunct="1">
              <a:defRPr/>
            </a:pPr>
            <a:r>
              <a:rPr lang="hu-HU" i="1" smtClean="0"/>
              <a:t>g) </a:t>
            </a:r>
            <a:r>
              <a:rPr lang="hu-HU" smtClean="0"/>
              <a:t>összehívja az Országgyűlés alakuló ülését;</a:t>
            </a:r>
          </a:p>
          <a:p>
            <a:pPr eaLnBrk="1" hangingPunct="1">
              <a:buFont typeface="Wingdings" pitchFamily="2" charset="2"/>
              <a:buNone/>
              <a:defRPr/>
            </a:pPr>
            <a:endParaRPr lang="hu-HU" i="1" smtClean="0"/>
          </a:p>
          <a:p>
            <a:pPr eaLnBrk="1" hangingPunct="1">
              <a:defRPr/>
            </a:pPr>
            <a:r>
              <a:rPr lang="hu-HU" i="1" smtClean="0"/>
              <a:t>h) </a:t>
            </a:r>
            <a:r>
              <a:rPr lang="hu-HU" smtClean="0"/>
              <a:t>feloszlathatja az Országgyűlést;</a:t>
            </a:r>
          </a:p>
          <a:p>
            <a:pPr eaLnBrk="1" hangingPunct="1">
              <a:defRPr/>
            </a:pPr>
            <a:endParaRPr lang="hu-HU"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defRPr/>
            </a:pPr>
            <a:endParaRPr lang="hu-HU" smtClean="0"/>
          </a:p>
        </p:txBody>
      </p:sp>
      <p:sp>
        <p:nvSpPr>
          <p:cNvPr id="259075" name="Rectangle 3"/>
          <p:cNvSpPr>
            <a:spLocks noGrp="1" noChangeArrowheads="1"/>
          </p:cNvSpPr>
          <p:nvPr>
            <p:ph type="body" idx="1"/>
          </p:nvPr>
        </p:nvSpPr>
        <p:spPr/>
        <p:txBody>
          <a:bodyPr/>
          <a:lstStyle/>
          <a:p>
            <a:pPr algn="just" eaLnBrk="1" hangingPunct="1">
              <a:defRPr/>
            </a:pPr>
            <a:r>
              <a:rPr lang="hu-HU" sz="2800" i="1" smtClean="0"/>
              <a:t>i) </a:t>
            </a:r>
            <a:r>
              <a:rPr lang="hu-HU" sz="2800" smtClean="0"/>
              <a:t>az elfogadott Alaptörvényt és az Alaptörvény módosítását a megalkotására vonatkozó, az Alaptörvényben foglalt eljárási követelményekkel való összhangjának vizsgálatára megküldheti az Alkotmánybíróságnak, az elfogadott törvényt az Alaptörvénnyel való összhangjának vizsgálatára megküldheti az Alkotmánybíróságnak, vagy megfontolásra visszaküldheti az Országgyűlésnek;</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endParaRPr lang="hu-HU" smtClean="0"/>
          </a:p>
        </p:txBody>
      </p:sp>
      <p:sp>
        <p:nvSpPr>
          <p:cNvPr id="260099" name="Rectangle 3"/>
          <p:cNvSpPr>
            <a:spLocks noGrp="1" noChangeArrowheads="1"/>
          </p:cNvSpPr>
          <p:nvPr>
            <p:ph type="body" idx="1"/>
          </p:nvPr>
        </p:nvSpPr>
        <p:spPr/>
        <p:txBody>
          <a:bodyPr/>
          <a:lstStyle/>
          <a:p>
            <a:pPr eaLnBrk="1" hangingPunct="1">
              <a:defRPr/>
            </a:pPr>
            <a:r>
              <a:rPr lang="hu-HU" i="1" smtClean="0"/>
              <a:t>j) </a:t>
            </a:r>
            <a:r>
              <a:rPr lang="hu-HU" smtClean="0"/>
              <a:t>javaslatot tesz a miniszterelnök, a Kúria elnöke, az Országos Bírósági Hivatal elnöke, a legfőbb ügyész és az alapvető jogok biztosa személyére;</a:t>
            </a:r>
          </a:p>
          <a:p>
            <a:pPr eaLnBrk="1" hangingPunct="1">
              <a:buFont typeface="Wingdings" pitchFamily="2" charset="2"/>
              <a:buNone/>
              <a:defRPr/>
            </a:pPr>
            <a:endParaRPr lang="hu-HU" i="1" smtClean="0"/>
          </a:p>
          <a:p>
            <a:pPr eaLnBrk="1" hangingPunct="1">
              <a:defRPr/>
            </a:pPr>
            <a:r>
              <a:rPr lang="hu-HU" i="1" smtClean="0"/>
              <a:t>k) </a:t>
            </a:r>
            <a:r>
              <a:rPr lang="hu-HU" smtClean="0"/>
              <a:t>kinevezi a hivatásos bírákat és a Költségvetési Tanács elnökét;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endParaRPr lang="hu-HU" smtClean="0"/>
          </a:p>
        </p:txBody>
      </p:sp>
      <p:sp>
        <p:nvSpPr>
          <p:cNvPr id="261123" name="Rectangle 3"/>
          <p:cNvSpPr>
            <a:spLocks noGrp="1" noChangeArrowheads="1"/>
          </p:cNvSpPr>
          <p:nvPr>
            <p:ph type="body" idx="1"/>
          </p:nvPr>
        </p:nvSpPr>
        <p:spPr/>
        <p:txBody>
          <a:bodyPr/>
          <a:lstStyle/>
          <a:p>
            <a:pPr eaLnBrk="1" hangingPunct="1">
              <a:defRPr/>
            </a:pPr>
            <a:r>
              <a:rPr lang="hu-HU" i="1" smtClean="0"/>
              <a:t>j) </a:t>
            </a:r>
            <a:r>
              <a:rPr lang="hu-HU" smtClean="0"/>
              <a:t>javaslatot tesz a miniszterelnök, a Kúria elnöke, az Országos Bírósági Hivatal elnöke, a legfőbb ügyész és az alapvető jogok biztosa személyére;</a:t>
            </a:r>
          </a:p>
          <a:p>
            <a:pPr eaLnBrk="1" hangingPunct="1">
              <a:buFont typeface="Wingdings" pitchFamily="2" charset="2"/>
              <a:buNone/>
              <a:defRPr/>
            </a:pPr>
            <a:endParaRPr lang="hu-HU" i="1" smtClean="0"/>
          </a:p>
          <a:p>
            <a:pPr eaLnBrk="1" hangingPunct="1">
              <a:defRPr/>
            </a:pPr>
            <a:r>
              <a:rPr lang="hu-HU" i="1" smtClean="0"/>
              <a:t>k) </a:t>
            </a:r>
            <a:r>
              <a:rPr lang="hu-HU" smtClean="0"/>
              <a:t>kinevezi a hivatásos bírákat és a Költségvetési Tanács elnökét;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endParaRPr lang="hu-HU" smtClean="0"/>
          </a:p>
        </p:txBody>
      </p:sp>
      <p:sp>
        <p:nvSpPr>
          <p:cNvPr id="262147" name="Rectangle 3"/>
          <p:cNvSpPr>
            <a:spLocks noGrp="1" noChangeArrowheads="1"/>
          </p:cNvSpPr>
          <p:nvPr>
            <p:ph type="body" idx="1"/>
          </p:nvPr>
        </p:nvSpPr>
        <p:spPr/>
        <p:txBody>
          <a:bodyPr/>
          <a:lstStyle/>
          <a:p>
            <a:pPr eaLnBrk="1" hangingPunct="1">
              <a:defRPr/>
            </a:pPr>
            <a:r>
              <a:rPr lang="hu-HU" i="1" smtClean="0"/>
              <a:t>l) </a:t>
            </a:r>
            <a:r>
              <a:rPr lang="hu-HU" smtClean="0"/>
              <a:t>megerősíti tisztségében a Magyar Tudományos Akadémia elnökét és a Magyar Művészeti Akadémia elnökét;</a:t>
            </a:r>
          </a:p>
          <a:p>
            <a:pPr eaLnBrk="1" hangingPunct="1">
              <a:buFont typeface="Wingdings" pitchFamily="2" charset="2"/>
              <a:buNone/>
              <a:defRPr/>
            </a:pPr>
            <a:endParaRPr lang="hu-HU" i="1" smtClean="0"/>
          </a:p>
          <a:p>
            <a:pPr eaLnBrk="1" hangingPunct="1">
              <a:defRPr/>
            </a:pPr>
            <a:r>
              <a:rPr lang="hu-HU" i="1" smtClean="0"/>
              <a:t>m) </a:t>
            </a:r>
            <a:r>
              <a:rPr lang="hu-HU" smtClean="0"/>
              <a:t>kialakítja hivatala szervezetét.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hu-HU" smtClean="0"/>
              <a:t>(4) A köztársasági elnök</a:t>
            </a:r>
            <a:endParaRPr lang="hu-HU" i="1" smtClean="0"/>
          </a:p>
        </p:txBody>
      </p:sp>
      <p:sp>
        <p:nvSpPr>
          <p:cNvPr id="263171" name="Rectangle 3"/>
          <p:cNvSpPr>
            <a:spLocks noGrp="1" noChangeArrowheads="1"/>
          </p:cNvSpPr>
          <p:nvPr>
            <p:ph type="body" idx="1"/>
          </p:nvPr>
        </p:nvSpPr>
        <p:spPr/>
        <p:txBody>
          <a:bodyPr/>
          <a:lstStyle/>
          <a:p>
            <a:pPr eaLnBrk="1" hangingPunct="1">
              <a:lnSpc>
                <a:spcPct val="90000"/>
              </a:lnSpc>
              <a:defRPr/>
            </a:pPr>
            <a:r>
              <a:rPr lang="hu-HU" i="1" smtClean="0"/>
              <a:t>a) </a:t>
            </a:r>
            <a:r>
              <a:rPr lang="hu-HU" smtClean="0"/>
              <a:t>az Országgyűlés felhatalmazása alapján elismeri a nemzetközi szerződés kötelező hatályát;</a:t>
            </a:r>
            <a:endParaRPr lang="hu-HU" i="1" smtClean="0"/>
          </a:p>
          <a:p>
            <a:pPr eaLnBrk="1" hangingPunct="1">
              <a:lnSpc>
                <a:spcPct val="90000"/>
              </a:lnSpc>
              <a:defRPr/>
            </a:pPr>
            <a:r>
              <a:rPr lang="hu-HU" i="1" smtClean="0"/>
              <a:t>b) </a:t>
            </a:r>
            <a:r>
              <a:rPr lang="hu-HU" smtClean="0"/>
              <a:t>megbízza és fogadja a nagyköveteket és a követeket;</a:t>
            </a:r>
            <a:endParaRPr lang="hu-HU" i="1" smtClean="0"/>
          </a:p>
          <a:p>
            <a:pPr eaLnBrk="1" hangingPunct="1">
              <a:lnSpc>
                <a:spcPct val="90000"/>
              </a:lnSpc>
              <a:defRPr/>
            </a:pPr>
            <a:r>
              <a:rPr lang="hu-HU" i="1" smtClean="0"/>
              <a:t>c) </a:t>
            </a:r>
            <a:r>
              <a:rPr lang="hu-HU" smtClean="0"/>
              <a:t>kinevezi a minisztereket, a Magyar Nemzeti Bank elnökét, alelnökeit, az önálló szabályozó szerv vezetőjét és az egyetemi tanárokat;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endParaRPr lang="hu-HU" smtClean="0"/>
          </a:p>
        </p:txBody>
      </p:sp>
      <p:sp>
        <p:nvSpPr>
          <p:cNvPr id="264195" name="Rectangle 3"/>
          <p:cNvSpPr>
            <a:spLocks noGrp="1" noChangeArrowheads="1"/>
          </p:cNvSpPr>
          <p:nvPr>
            <p:ph type="body" idx="1"/>
          </p:nvPr>
        </p:nvSpPr>
        <p:spPr/>
        <p:txBody>
          <a:bodyPr/>
          <a:lstStyle/>
          <a:p>
            <a:pPr eaLnBrk="1" hangingPunct="1">
              <a:defRPr/>
            </a:pPr>
            <a:r>
              <a:rPr lang="hu-HU" i="1" smtClean="0"/>
              <a:t>d) </a:t>
            </a:r>
            <a:r>
              <a:rPr lang="hu-HU" smtClean="0"/>
              <a:t>megbízza az egyetemek rektorait;</a:t>
            </a:r>
            <a:endParaRPr lang="hu-HU" i="1" smtClean="0"/>
          </a:p>
          <a:p>
            <a:pPr eaLnBrk="1" hangingPunct="1">
              <a:defRPr/>
            </a:pPr>
            <a:r>
              <a:rPr lang="hu-HU" i="1" smtClean="0"/>
              <a:t>e) </a:t>
            </a:r>
            <a:r>
              <a:rPr lang="hu-HU" smtClean="0"/>
              <a:t>kinevezi és előlépteti a tábornokokat;</a:t>
            </a:r>
            <a:endParaRPr lang="hu-HU" i="1" smtClean="0"/>
          </a:p>
          <a:p>
            <a:pPr eaLnBrk="1" hangingPunct="1">
              <a:defRPr/>
            </a:pPr>
            <a:r>
              <a:rPr lang="hu-HU" i="1" smtClean="0"/>
              <a:t>f) </a:t>
            </a:r>
            <a:r>
              <a:rPr lang="hu-HU" smtClean="0"/>
              <a:t>törvényben meghatározott kitüntetéseket, díjakat és címeket adományoz, valamint engedélyezi külföldi állami kitüntetések viselését;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endParaRPr lang="hu-HU" smtClean="0"/>
          </a:p>
        </p:txBody>
      </p:sp>
      <p:sp>
        <p:nvSpPr>
          <p:cNvPr id="178179" name="Rectangle 3"/>
          <p:cNvSpPr>
            <a:spLocks noGrp="1" noChangeArrowheads="1"/>
          </p:cNvSpPr>
          <p:nvPr>
            <p:ph type="body" idx="1"/>
          </p:nvPr>
        </p:nvSpPr>
        <p:spPr/>
        <p:txBody>
          <a:bodyPr/>
          <a:lstStyle/>
          <a:p>
            <a:pPr eaLnBrk="1" hangingPunct="1">
              <a:lnSpc>
                <a:spcPct val="90000"/>
              </a:lnSpc>
              <a:defRPr/>
            </a:pPr>
            <a:r>
              <a:rPr lang="hu-HU" sz="2800" i="1" smtClean="0"/>
              <a:t>L) cikk</a:t>
            </a:r>
            <a:endParaRPr lang="hu-HU" sz="2800" smtClean="0"/>
          </a:p>
          <a:p>
            <a:pPr eaLnBrk="1" hangingPunct="1">
              <a:lnSpc>
                <a:spcPct val="90000"/>
              </a:lnSpc>
              <a:defRPr/>
            </a:pPr>
            <a:r>
              <a:rPr lang="hu-HU" sz="2800" smtClean="0"/>
              <a:t>(1) Magyarország védi a házasság intézményét mint férfi és nő között, önkéntes elhatározás alapján létrejött életközösséget, valamint a családot mint a nemzet fennmaradásának alapját. A családi kapcsolat alapja a házasság, illetve a szülő-gyermek viszony.</a:t>
            </a:r>
          </a:p>
          <a:p>
            <a:pPr eaLnBrk="1" hangingPunct="1">
              <a:lnSpc>
                <a:spcPct val="90000"/>
              </a:lnSpc>
              <a:defRPr/>
            </a:pPr>
            <a:r>
              <a:rPr lang="hu-HU" sz="2800" smtClean="0"/>
              <a:t>(2) Magyarország támogatja a gyermekvállalást.</a:t>
            </a:r>
          </a:p>
          <a:p>
            <a:pPr eaLnBrk="1" hangingPunct="1">
              <a:lnSpc>
                <a:spcPct val="90000"/>
              </a:lnSpc>
              <a:defRPr/>
            </a:pPr>
            <a:r>
              <a:rPr lang="hu-HU" sz="2800" smtClean="0"/>
              <a:t>(3) A családok védelmét sarkalatos törvény szabályozza.</a:t>
            </a:r>
            <a:endParaRPr lang="hu-HU" sz="2800" i="1" smtClean="0"/>
          </a:p>
          <a:p>
            <a:pPr eaLnBrk="1" hangingPunct="1">
              <a:lnSpc>
                <a:spcPct val="90000"/>
              </a:lnSpc>
              <a:defRPr/>
            </a:pPr>
            <a:r>
              <a:rPr lang="hu-HU" sz="1800" smtClean="0"/>
              <a:t>.</a:t>
            </a:r>
          </a:p>
          <a:p>
            <a:pPr eaLnBrk="1" hangingPunct="1">
              <a:lnSpc>
                <a:spcPct val="90000"/>
              </a:lnSpc>
              <a:defRPr/>
            </a:pPr>
            <a:endParaRPr lang="hu-HU" sz="2800"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endParaRPr lang="hu-HU" smtClean="0"/>
          </a:p>
        </p:txBody>
      </p:sp>
      <p:sp>
        <p:nvSpPr>
          <p:cNvPr id="265219" name="Rectangle 3"/>
          <p:cNvSpPr>
            <a:spLocks noGrp="1" noChangeArrowheads="1"/>
          </p:cNvSpPr>
          <p:nvPr>
            <p:ph type="body" idx="1"/>
          </p:nvPr>
        </p:nvSpPr>
        <p:spPr/>
        <p:txBody>
          <a:bodyPr/>
          <a:lstStyle/>
          <a:p>
            <a:pPr eaLnBrk="1" hangingPunct="1">
              <a:defRPr/>
            </a:pPr>
            <a:r>
              <a:rPr lang="hu-HU" i="1" smtClean="0"/>
              <a:t>g) </a:t>
            </a:r>
            <a:r>
              <a:rPr lang="hu-HU" smtClean="0"/>
              <a:t>gyakorolja az egyéni kegyelmezés jogát;</a:t>
            </a:r>
            <a:endParaRPr lang="hu-HU" i="1" smtClean="0"/>
          </a:p>
          <a:p>
            <a:pPr eaLnBrk="1" hangingPunct="1">
              <a:defRPr/>
            </a:pPr>
            <a:r>
              <a:rPr lang="hu-HU" i="1" smtClean="0"/>
              <a:t>h) </a:t>
            </a:r>
            <a:r>
              <a:rPr lang="hu-HU" smtClean="0"/>
              <a:t>dönt a feladat- és hatáskörébe tartozó területszervezési kérdésekben;</a:t>
            </a:r>
            <a:endParaRPr lang="hu-HU" i="1" smtClean="0"/>
          </a:p>
          <a:p>
            <a:pPr eaLnBrk="1" hangingPunct="1">
              <a:defRPr/>
            </a:pPr>
            <a:r>
              <a:rPr lang="hu-HU" i="1" smtClean="0"/>
              <a:t>i) </a:t>
            </a:r>
            <a:r>
              <a:rPr lang="hu-HU" smtClean="0"/>
              <a:t>dönt az állampolgárság megszerzésével és megszűnésével kapcsolatos ügyekben;</a:t>
            </a:r>
            <a:endParaRPr lang="hu-HU" i="1" smtClean="0"/>
          </a:p>
          <a:p>
            <a:pPr eaLnBrk="1" hangingPunct="1">
              <a:defRPr/>
            </a:pPr>
            <a:r>
              <a:rPr lang="hu-HU" i="1" smtClean="0"/>
              <a:t>j) </a:t>
            </a:r>
            <a:r>
              <a:rPr lang="hu-HU" smtClean="0"/>
              <a:t>dönt mindazokban az ügyekben, amelyeket törvény a hatáskörébe utal.</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endParaRPr lang="hu-HU" smtClean="0"/>
          </a:p>
        </p:txBody>
      </p:sp>
      <p:sp>
        <p:nvSpPr>
          <p:cNvPr id="266243" name="Rectangle 3"/>
          <p:cNvSpPr>
            <a:spLocks noGrp="1" noChangeArrowheads="1"/>
          </p:cNvSpPr>
          <p:nvPr>
            <p:ph type="body" idx="1"/>
          </p:nvPr>
        </p:nvSpPr>
        <p:spPr/>
        <p:txBody>
          <a:bodyPr/>
          <a:lstStyle/>
          <a:p>
            <a:pPr eaLnBrk="1" hangingPunct="1">
              <a:defRPr/>
            </a:pPr>
            <a:r>
              <a:rPr lang="hu-HU" smtClean="0"/>
              <a:t>(5) A köztársasági elnöknek a (4) bekezdésben meghatározott minden intézkedéséhez és döntéséhez a Kormány tagjának ellenjegyzése szükséges. Törvény rendelkezhet úgy, hogy a törvény által a köztársasági elnök hatáskörébe utalt döntéshez ellenjegyzés nem szükséges.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defRPr/>
            </a:pPr>
            <a:endParaRPr lang="hu-HU" smtClean="0"/>
          </a:p>
        </p:txBody>
      </p:sp>
      <p:sp>
        <p:nvSpPr>
          <p:cNvPr id="267267" name="Rectangle 3"/>
          <p:cNvSpPr>
            <a:spLocks noGrp="1" noChangeArrowheads="1"/>
          </p:cNvSpPr>
          <p:nvPr>
            <p:ph type="body" idx="1"/>
          </p:nvPr>
        </p:nvSpPr>
        <p:spPr/>
        <p:txBody>
          <a:bodyPr/>
          <a:lstStyle/>
          <a:p>
            <a:pPr eaLnBrk="1" hangingPunct="1">
              <a:defRPr/>
            </a:pPr>
            <a:r>
              <a:rPr lang="hu-HU" smtClean="0"/>
              <a:t>(6) A köztársasági elnök a (4) bekezdés </a:t>
            </a:r>
            <a:r>
              <a:rPr lang="hu-HU" i="1" smtClean="0"/>
              <a:t>b)-e) </a:t>
            </a:r>
            <a:r>
              <a:rPr lang="hu-HU" smtClean="0"/>
              <a:t>pontjában foglaltak teljesítését megtagadja, ha a jogszabályi feltételek hiányoznak, vagy alapos okkal arra következtet, hogy az az államszervezet demokratikus működésének súlyos zavarát eredményezné.</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endParaRPr lang="hu-HU" smtClean="0"/>
          </a:p>
        </p:txBody>
      </p:sp>
      <p:sp>
        <p:nvSpPr>
          <p:cNvPr id="268291" name="Rectangle 3"/>
          <p:cNvSpPr>
            <a:spLocks noGrp="1" noChangeArrowheads="1"/>
          </p:cNvSpPr>
          <p:nvPr>
            <p:ph type="body" idx="1"/>
          </p:nvPr>
        </p:nvSpPr>
        <p:spPr/>
        <p:txBody>
          <a:bodyPr/>
          <a:lstStyle/>
          <a:p>
            <a:pPr eaLnBrk="1" hangingPunct="1">
              <a:defRPr/>
            </a:pPr>
            <a:r>
              <a:rPr lang="hu-HU" smtClean="0"/>
              <a:t>(7) A köztársasági elnök a (4) bekezdés </a:t>
            </a:r>
            <a:r>
              <a:rPr lang="hu-HU" i="1" smtClean="0"/>
              <a:t>f) </a:t>
            </a:r>
            <a:r>
              <a:rPr lang="hu-HU" smtClean="0"/>
              <a:t>pontjában foglaltak teljesítését megtagadja, ha az az Alaptörvény értékrendjét sértené.</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hu-HU" i="1" smtClean="0"/>
              <a:t>10. cikk</a:t>
            </a:r>
            <a:endParaRPr lang="hu-HU" smtClean="0"/>
          </a:p>
        </p:txBody>
      </p:sp>
      <p:sp>
        <p:nvSpPr>
          <p:cNvPr id="269315" name="Rectangle 3"/>
          <p:cNvSpPr>
            <a:spLocks noGrp="1" noChangeArrowheads="1"/>
          </p:cNvSpPr>
          <p:nvPr>
            <p:ph type="body" idx="1"/>
          </p:nvPr>
        </p:nvSpPr>
        <p:spPr/>
        <p:txBody>
          <a:bodyPr/>
          <a:lstStyle/>
          <a:p>
            <a:pPr eaLnBrk="1" hangingPunct="1">
              <a:defRPr/>
            </a:pPr>
            <a:r>
              <a:rPr lang="hu-HU" smtClean="0"/>
              <a:t>(1) A köztársasági elnököt az Országgyűlés öt évre választja.</a:t>
            </a:r>
          </a:p>
          <a:p>
            <a:pPr eaLnBrk="1" hangingPunct="1">
              <a:defRPr/>
            </a:pPr>
            <a:r>
              <a:rPr lang="hu-HU" smtClean="0"/>
              <a:t>(2) Köztársasági elnökké megválasztható bármely magyar állampolgár, aki a harmincötödik életévét betöltötte.</a:t>
            </a:r>
          </a:p>
          <a:p>
            <a:pPr eaLnBrk="1" hangingPunct="1">
              <a:defRPr/>
            </a:pPr>
            <a:r>
              <a:rPr lang="hu-HU" smtClean="0"/>
              <a:t>(3) A köztársasági elnököt e tisztségre legfeljebb egy alkalommal lehet újraválasztani.</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hu-HU" i="1" smtClean="0"/>
              <a:t>11. cikk</a:t>
            </a:r>
            <a:endParaRPr lang="hu-HU" smtClean="0"/>
          </a:p>
        </p:txBody>
      </p:sp>
      <p:sp>
        <p:nvSpPr>
          <p:cNvPr id="270339" name="Rectangle 3"/>
          <p:cNvSpPr>
            <a:spLocks noGrp="1" noChangeArrowheads="1"/>
          </p:cNvSpPr>
          <p:nvPr>
            <p:ph type="body" idx="1"/>
          </p:nvPr>
        </p:nvSpPr>
        <p:spPr/>
        <p:txBody>
          <a:bodyPr/>
          <a:lstStyle/>
          <a:p>
            <a:pPr eaLnBrk="1" hangingPunct="1">
              <a:lnSpc>
                <a:spcPct val="90000"/>
              </a:lnSpc>
              <a:defRPr/>
            </a:pPr>
            <a:r>
              <a:rPr lang="hu-HU" smtClean="0"/>
              <a:t>(1) A köztársasági elnököt a korábbi köztársasági elnök megbízatásának lejárta előtt legalább harminc, legfeljebb hatvan nappal, ha pedig a megbízatás idő előtt szűnt meg, a megszűnéstől számított harminc napon belül kell megválasztani. A köztársasági elnök választását az Országgyűlés elnöke tűzi ki. Az Országgyűlés a köztársasági elnököt titkos szavazással választja.</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endParaRPr lang="hu-HU" smtClean="0"/>
          </a:p>
        </p:txBody>
      </p:sp>
      <p:sp>
        <p:nvSpPr>
          <p:cNvPr id="271363" name="Rectangle 3"/>
          <p:cNvSpPr>
            <a:spLocks noGrp="1" noChangeArrowheads="1"/>
          </p:cNvSpPr>
          <p:nvPr>
            <p:ph type="body" idx="1"/>
          </p:nvPr>
        </p:nvSpPr>
        <p:spPr/>
        <p:txBody>
          <a:bodyPr/>
          <a:lstStyle/>
          <a:p>
            <a:pPr eaLnBrk="1" hangingPunct="1">
              <a:lnSpc>
                <a:spcPct val="90000"/>
              </a:lnSpc>
              <a:defRPr/>
            </a:pPr>
            <a:r>
              <a:rPr lang="hu-HU" smtClean="0"/>
              <a:t>(2) A köztársasági elnök választását jelölés előzi meg. A jelölés érvényességéhez az országgyűlési képviselők legalább egyötödének írásbeli ajánlása szükséges. A jelölést az Országgyűlés elnökéhez a szavazás elrendelése előtt kell benyújtani. Minden országgyűlési képviselő egy jelöltet ajánlhat. Annak, aki több jelöltet ajánl, mindegyik ajánlása érvénytelen.</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endParaRPr lang="hu-HU" smtClean="0"/>
          </a:p>
        </p:txBody>
      </p:sp>
      <p:sp>
        <p:nvSpPr>
          <p:cNvPr id="272387" name="Rectangle 3"/>
          <p:cNvSpPr>
            <a:spLocks noGrp="1" noChangeArrowheads="1"/>
          </p:cNvSpPr>
          <p:nvPr>
            <p:ph type="body" idx="1"/>
          </p:nvPr>
        </p:nvSpPr>
        <p:spPr/>
        <p:txBody>
          <a:bodyPr/>
          <a:lstStyle/>
          <a:p>
            <a:pPr eaLnBrk="1" hangingPunct="1">
              <a:defRPr/>
            </a:pPr>
            <a:r>
              <a:rPr lang="hu-HU" smtClean="0"/>
              <a:t>(3) Az első szavazás alapján megválasztott köztársasági elnök az, aki az országgyűlési képviselők kétharmadának szavazatát megkapta.</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endParaRPr lang="hu-HU" smtClean="0"/>
          </a:p>
        </p:txBody>
      </p:sp>
      <p:sp>
        <p:nvSpPr>
          <p:cNvPr id="273411" name="Rectangle 3"/>
          <p:cNvSpPr>
            <a:spLocks noGrp="1" noChangeArrowheads="1"/>
          </p:cNvSpPr>
          <p:nvPr>
            <p:ph type="body" idx="1"/>
          </p:nvPr>
        </p:nvSpPr>
        <p:spPr/>
        <p:txBody>
          <a:bodyPr/>
          <a:lstStyle/>
          <a:p>
            <a:pPr eaLnBrk="1" hangingPunct="1">
              <a:defRPr/>
            </a:pPr>
            <a:r>
              <a:rPr lang="hu-HU" smtClean="0"/>
              <a:t>(4) Ha az első szavazás eredménytelen volt, második szavazást kell tartani. A második szavazás során a két legtöbb szavazatot kapott jelöltre lehet szavazni. Ha az első szavazáskor az első helyen szavazategyenlőség alakul ki, azokra a jelöltekre lehet szavazni, akik a legmagasabb számú szavazatot kapták.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endParaRPr lang="hu-HU" smtClean="0"/>
          </a:p>
        </p:txBody>
      </p:sp>
      <p:sp>
        <p:nvSpPr>
          <p:cNvPr id="274435" name="Rectangle 3"/>
          <p:cNvSpPr>
            <a:spLocks noGrp="1" noChangeArrowheads="1"/>
          </p:cNvSpPr>
          <p:nvPr>
            <p:ph type="body" idx="1"/>
          </p:nvPr>
        </p:nvSpPr>
        <p:spPr/>
        <p:txBody>
          <a:bodyPr/>
          <a:lstStyle/>
          <a:p>
            <a:pPr eaLnBrk="1" hangingPunct="1">
              <a:defRPr/>
            </a:pPr>
            <a:r>
              <a:rPr lang="hu-HU" sz="2800" u="sng" smtClean="0"/>
              <a:t>Ha az első szavazáskor csak a második helyen áll elő szavazategyenlőség</a:t>
            </a:r>
            <a:r>
              <a:rPr lang="hu-HU" sz="2800" smtClean="0"/>
              <a:t>, azokra a jelöltekre lehet szavazni, akik a két legmagasabb számú szavazatot kapták. </a:t>
            </a:r>
            <a:r>
              <a:rPr lang="hu-HU" sz="2800" u="sng" smtClean="0"/>
              <a:t>A második szavazás alapján</a:t>
            </a:r>
            <a:r>
              <a:rPr lang="hu-HU" sz="2800" smtClean="0"/>
              <a:t> megválasztott köztársasági elnök az, aki - tekintet nélkül a szavazásban részt vevők számára - a legtöbb érvényes szavazatot kapta. </a:t>
            </a:r>
            <a:r>
              <a:rPr lang="hu-HU" sz="2800" u="sng" smtClean="0"/>
              <a:t>Ha a második szavazás is eredménytelen</a:t>
            </a:r>
            <a:r>
              <a:rPr lang="hu-HU" sz="2800" smtClean="0"/>
              <a:t>, ismételt jelölés alapján új választást kell tartani.</a:t>
            </a:r>
          </a:p>
          <a:p>
            <a:pPr eaLnBrk="1" hangingPunct="1">
              <a:defRPr/>
            </a:pPr>
            <a:endParaRPr lang="hu-HU"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hu-HU" smtClean="0"/>
              <a:t>Alapvetés</a:t>
            </a:r>
          </a:p>
        </p:txBody>
      </p:sp>
      <p:sp>
        <p:nvSpPr>
          <p:cNvPr id="128003" name="Rectangle 3"/>
          <p:cNvSpPr>
            <a:spLocks noGrp="1" noChangeArrowheads="1"/>
          </p:cNvSpPr>
          <p:nvPr>
            <p:ph type="body" idx="1"/>
          </p:nvPr>
        </p:nvSpPr>
        <p:spPr/>
        <p:txBody>
          <a:bodyPr/>
          <a:lstStyle/>
          <a:p>
            <a:pPr eaLnBrk="1" hangingPunct="1">
              <a:lnSpc>
                <a:spcPct val="90000"/>
              </a:lnSpc>
              <a:defRPr/>
            </a:pPr>
            <a:r>
              <a:rPr lang="hu-HU" i="1" smtClean="0"/>
              <a:t>M) cikk</a:t>
            </a:r>
            <a:endParaRPr lang="hu-HU" smtClean="0"/>
          </a:p>
          <a:p>
            <a:pPr eaLnBrk="1" hangingPunct="1">
              <a:lnSpc>
                <a:spcPct val="90000"/>
              </a:lnSpc>
              <a:defRPr/>
            </a:pPr>
            <a:r>
              <a:rPr lang="hu-HU" smtClean="0"/>
              <a:t>(1) Magyarország gazdasága az értékteremtő munkán és a vállalkozás szabadságán alapszik.</a:t>
            </a:r>
          </a:p>
          <a:p>
            <a:pPr eaLnBrk="1" hangingPunct="1">
              <a:lnSpc>
                <a:spcPct val="90000"/>
              </a:lnSpc>
              <a:defRPr/>
            </a:pPr>
            <a:r>
              <a:rPr lang="hu-HU" smtClean="0"/>
              <a:t>(2) Magyarország biztosítja a tisztességes gazdasági verseny feltételeit. Magyarország fellép az erőfölénnyel való visszaéléssel szemben, és védi a fogyasztók jogait.</a:t>
            </a:r>
            <a:endParaRPr lang="hu-HU" i="1"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endParaRPr lang="hu-HU" smtClean="0"/>
          </a:p>
        </p:txBody>
      </p:sp>
      <p:sp>
        <p:nvSpPr>
          <p:cNvPr id="275459" name="Rectangle 3"/>
          <p:cNvSpPr>
            <a:spLocks noGrp="1" noChangeArrowheads="1"/>
          </p:cNvSpPr>
          <p:nvPr>
            <p:ph type="body" idx="1"/>
          </p:nvPr>
        </p:nvSpPr>
        <p:spPr/>
        <p:txBody>
          <a:bodyPr/>
          <a:lstStyle/>
          <a:p>
            <a:pPr eaLnBrk="1" hangingPunct="1">
              <a:defRPr/>
            </a:pPr>
            <a:r>
              <a:rPr lang="hu-HU" sz="2800" smtClean="0"/>
              <a:t>(5) A szavazási eljárást legfeljebb két egymást követő nap alatt be kell fejezni.</a:t>
            </a:r>
          </a:p>
          <a:p>
            <a:pPr eaLnBrk="1" hangingPunct="1">
              <a:defRPr/>
            </a:pPr>
            <a:r>
              <a:rPr lang="hu-HU" sz="2800" smtClean="0"/>
              <a:t>(6) A megválasztott köztársasági elnök a korábbi köztársasági elnök megbízatásának lejártakor, a megbízatás idő előtti megszűnése esetén a választás eredményének kihirdetését követő nyolcadik napon lép hivatalba, hivatalba lépését megelőzően az Országgyűlés előtt esküt tesz.</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hu-HU" i="1" smtClean="0"/>
              <a:t>12. cikk</a:t>
            </a:r>
            <a:endParaRPr lang="hu-HU" smtClean="0"/>
          </a:p>
        </p:txBody>
      </p:sp>
      <p:sp>
        <p:nvSpPr>
          <p:cNvPr id="276483" name="Rectangle 3"/>
          <p:cNvSpPr>
            <a:spLocks noGrp="1" noChangeArrowheads="1"/>
          </p:cNvSpPr>
          <p:nvPr>
            <p:ph type="body" idx="1"/>
          </p:nvPr>
        </p:nvSpPr>
        <p:spPr/>
        <p:txBody>
          <a:bodyPr/>
          <a:lstStyle/>
          <a:p>
            <a:pPr eaLnBrk="1" hangingPunct="1">
              <a:defRPr/>
            </a:pPr>
            <a:r>
              <a:rPr lang="hu-HU" sz="2800" smtClean="0"/>
              <a:t>(1) A köztársasági elnök személye sérthetetlen.</a:t>
            </a:r>
          </a:p>
          <a:p>
            <a:pPr eaLnBrk="1" hangingPunct="1">
              <a:defRPr/>
            </a:pPr>
            <a:r>
              <a:rPr lang="hu-HU" sz="2800" smtClean="0"/>
              <a:t>(2) A köztársasági elnöki tisztség összeegyeztethetetlen minden más állami, társadalmi, gazdasági és politikai tisztséggel vagy megbízatással. A köztársasági elnök más keresőfoglalkozást nem folytathat, és egyéb tevékenységéért - a szerzői jogi védelem alá eső tevékenység kivételével - díjazást nem fogadhat el.</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hu-HU" sz="4000" smtClean="0"/>
              <a:t>(3) A köztársasági elnök megbízatása megszűnik</a:t>
            </a:r>
            <a:endParaRPr lang="hu-HU" sz="4000" i="1" smtClean="0"/>
          </a:p>
        </p:txBody>
      </p:sp>
      <p:sp>
        <p:nvSpPr>
          <p:cNvPr id="277507" name="Rectangle 3"/>
          <p:cNvSpPr>
            <a:spLocks noGrp="1" noChangeArrowheads="1"/>
          </p:cNvSpPr>
          <p:nvPr>
            <p:ph type="body" idx="1"/>
          </p:nvPr>
        </p:nvSpPr>
        <p:spPr/>
        <p:txBody>
          <a:bodyPr/>
          <a:lstStyle/>
          <a:p>
            <a:pPr eaLnBrk="1" hangingPunct="1">
              <a:defRPr/>
            </a:pPr>
            <a:r>
              <a:rPr lang="hu-HU" i="1" smtClean="0"/>
              <a:t>a) </a:t>
            </a:r>
            <a:r>
              <a:rPr lang="hu-HU" smtClean="0"/>
              <a:t>megbízatási idejének lejártával;</a:t>
            </a:r>
            <a:endParaRPr lang="hu-HU" i="1" smtClean="0"/>
          </a:p>
          <a:p>
            <a:pPr eaLnBrk="1" hangingPunct="1">
              <a:defRPr/>
            </a:pPr>
            <a:r>
              <a:rPr lang="hu-HU" i="1" smtClean="0"/>
              <a:t>b) </a:t>
            </a:r>
            <a:r>
              <a:rPr lang="hu-HU" smtClean="0"/>
              <a:t>halálával;</a:t>
            </a:r>
            <a:endParaRPr lang="hu-HU" i="1" smtClean="0"/>
          </a:p>
          <a:p>
            <a:pPr eaLnBrk="1" hangingPunct="1">
              <a:defRPr/>
            </a:pPr>
            <a:r>
              <a:rPr lang="hu-HU" i="1" smtClean="0"/>
              <a:t>c) </a:t>
            </a:r>
            <a:r>
              <a:rPr lang="hu-HU" smtClean="0"/>
              <a:t>ha kilencven napot meghaladó időn át képtelen feladatköreinek ellátására;</a:t>
            </a:r>
            <a:endParaRPr lang="hu-HU" i="1" smtClean="0"/>
          </a:p>
          <a:p>
            <a:pPr eaLnBrk="1" hangingPunct="1">
              <a:defRPr/>
            </a:pPr>
            <a:r>
              <a:rPr lang="hu-HU" i="1" smtClean="0"/>
              <a:t>d) </a:t>
            </a:r>
            <a:r>
              <a:rPr lang="hu-HU" smtClean="0"/>
              <a:t>ha a megválasztásához szükséges feltételek már nem állnak fenn;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endParaRPr lang="hu-HU" smtClean="0"/>
          </a:p>
        </p:txBody>
      </p:sp>
      <p:sp>
        <p:nvSpPr>
          <p:cNvPr id="278531" name="Rectangle 3"/>
          <p:cNvSpPr>
            <a:spLocks noGrp="1" noChangeArrowheads="1"/>
          </p:cNvSpPr>
          <p:nvPr>
            <p:ph type="body" idx="1"/>
          </p:nvPr>
        </p:nvSpPr>
        <p:spPr/>
        <p:txBody>
          <a:bodyPr/>
          <a:lstStyle/>
          <a:p>
            <a:pPr eaLnBrk="1" hangingPunct="1">
              <a:defRPr/>
            </a:pPr>
            <a:r>
              <a:rPr lang="hu-HU" i="1" smtClean="0"/>
              <a:t>e) </a:t>
            </a:r>
            <a:r>
              <a:rPr lang="hu-HU" smtClean="0"/>
              <a:t>összeférhetetlenség kimondásával;</a:t>
            </a:r>
            <a:endParaRPr lang="hu-HU" i="1" smtClean="0"/>
          </a:p>
          <a:p>
            <a:pPr eaLnBrk="1" hangingPunct="1">
              <a:defRPr/>
            </a:pPr>
            <a:r>
              <a:rPr lang="hu-HU" i="1" smtClean="0"/>
              <a:t>f) </a:t>
            </a:r>
            <a:r>
              <a:rPr lang="hu-HU" smtClean="0"/>
              <a:t>lemondásával;</a:t>
            </a:r>
            <a:endParaRPr lang="hu-HU" i="1" smtClean="0"/>
          </a:p>
          <a:p>
            <a:pPr eaLnBrk="1" hangingPunct="1">
              <a:defRPr/>
            </a:pPr>
            <a:r>
              <a:rPr lang="hu-HU" i="1" smtClean="0"/>
              <a:t>g) </a:t>
            </a:r>
            <a:r>
              <a:rPr lang="hu-HU" smtClean="0"/>
              <a:t>a köztársasági elnöki tisztségtől való megfosztással.</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endParaRPr lang="hu-HU" smtClean="0"/>
          </a:p>
        </p:txBody>
      </p:sp>
      <p:sp>
        <p:nvSpPr>
          <p:cNvPr id="279555" name="Rectangle 3"/>
          <p:cNvSpPr>
            <a:spLocks noGrp="1" noChangeArrowheads="1"/>
          </p:cNvSpPr>
          <p:nvPr>
            <p:ph type="body" idx="1"/>
          </p:nvPr>
        </p:nvSpPr>
        <p:spPr/>
        <p:txBody>
          <a:bodyPr/>
          <a:lstStyle/>
          <a:p>
            <a:pPr eaLnBrk="1" hangingPunct="1">
              <a:defRPr/>
            </a:pPr>
            <a:r>
              <a:rPr lang="hu-HU" smtClean="0"/>
              <a:t>(4) A köztársasági elnök feladatkörei ellátását kilencven napon túl lehetetlenné tevő állapotának és a megválasztásához szükséges feltételek hiányának megállapításáról, valamint az összeférhetetlenség kimondásáról az Országgyűlés a jelen lévő országgyűlési képviselők kétharmadának szavazatával határoz.</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endParaRPr lang="hu-HU" smtClean="0"/>
          </a:p>
        </p:txBody>
      </p:sp>
      <p:sp>
        <p:nvSpPr>
          <p:cNvPr id="280579" name="Rectangle 3"/>
          <p:cNvSpPr>
            <a:spLocks noGrp="1" noChangeArrowheads="1"/>
          </p:cNvSpPr>
          <p:nvPr>
            <p:ph type="body" idx="1"/>
          </p:nvPr>
        </p:nvSpPr>
        <p:spPr/>
        <p:txBody>
          <a:bodyPr/>
          <a:lstStyle/>
          <a:p>
            <a:pPr eaLnBrk="1" hangingPunct="1">
              <a:defRPr/>
            </a:pPr>
            <a:r>
              <a:rPr lang="hu-HU" smtClean="0"/>
              <a:t>(5) A köztársasági elnök és a volt köztársasági elnök jogállásának részletes szabályait és javadalmazását sarkalatos törvény határozza meg.</a:t>
            </a:r>
          </a:p>
          <a:p>
            <a:pPr eaLnBrk="1" hangingPunct="1">
              <a:defRPr/>
            </a:pPr>
            <a:endParaRPr lang="hu-HU" smtClean="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hu-HU" i="1" smtClean="0"/>
              <a:t>13. cikk</a:t>
            </a:r>
            <a:endParaRPr lang="hu-HU" smtClean="0"/>
          </a:p>
        </p:txBody>
      </p:sp>
      <p:sp>
        <p:nvSpPr>
          <p:cNvPr id="281603" name="Rectangle 3"/>
          <p:cNvSpPr>
            <a:spLocks noGrp="1" noChangeArrowheads="1"/>
          </p:cNvSpPr>
          <p:nvPr>
            <p:ph type="body" idx="1"/>
          </p:nvPr>
        </p:nvSpPr>
        <p:spPr/>
        <p:txBody>
          <a:bodyPr/>
          <a:lstStyle/>
          <a:p>
            <a:pPr eaLnBrk="1" hangingPunct="1">
              <a:defRPr/>
            </a:pPr>
            <a:r>
              <a:rPr lang="hu-HU" sz="2800" smtClean="0"/>
              <a:t>(1) A köztársasági elnök ellen büntetőeljárást csak megbízatásának megszűnése után lehet indítani.</a:t>
            </a:r>
          </a:p>
          <a:p>
            <a:pPr eaLnBrk="1" hangingPunct="1">
              <a:defRPr/>
            </a:pPr>
            <a:r>
              <a:rPr lang="hu-HU" sz="2800" smtClean="0"/>
              <a:t>(2) Az Alaptörvényt vagy tisztsége gyakorlásával összefüggésben valamely törvényt szándékosan megsértő, illetve a szándékos bűncselekményt elkövető köztársasági elnökkel szemben az országgyűlési képviselők egyötöde indítványozhatja a tisztségtől való megfosztást.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endParaRPr lang="hu-HU" smtClean="0"/>
          </a:p>
        </p:txBody>
      </p:sp>
      <p:sp>
        <p:nvSpPr>
          <p:cNvPr id="282627" name="Rectangle 3"/>
          <p:cNvSpPr>
            <a:spLocks noGrp="1" noChangeArrowheads="1"/>
          </p:cNvSpPr>
          <p:nvPr>
            <p:ph type="body" idx="1"/>
          </p:nvPr>
        </p:nvSpPr>
        <p:spPr/>
        <p:txBody>
          <a:bodyPr/>
          <a:lstStyle/>
          <a:p>
            <a:pPr eaLnBrk="1" hangingPunct="1">
              <a:defRPr/>
            </a:pPr>
            <a:r>
              <a:rPr lang="hu-HU" smtClean="0"/>
              <a:t>(3) A megfosztási eljárás megindításához az országgyűlési képviselők kétharmadának szavazata szükséges. A szavazás titkos.</a:t>
            </a:r>
          </a:p>
          <a:p>
            <a:pPr eaLnBrk="1" hangingPunct="1">
              <a:defRPr/>
            </a:pPr>
            <a:r>
              <a:rPr lang="hu-HU" smtClean="0"/>
              <a:t>(4) Az Országgyűlés határozatának meghozatalától kezdődően a megfosztási eljárás befejezéséig a köztársasági elnök nem gyakorolhatja hatásköreit.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endParaRPr lang="hu-HU" smtClean="0"/>
          </a:p>
        </p:txBody>
      </p:sp>
      <p:sp>
        <p:nvSpPr>
          <p:cNvPr id="283651" name="Rectangle 3"/>
          <p:cNvSpPr>
            <a:spLocks noGrp="1" noChangeArrowheads="1"/>
          </p:cNvSpPr>
          <p:nvPr>
            <p:ph type="body" idx="1"/>
          </p:nvPr>
        </p:nvSpPr>
        <p:spPr/>
        <p:txBody>
          <a:bodyPr/>
          <a:lstStyle/>
          <a:p>
            <a:pPr eaLnBrk="1" hangingPunct="1">
              <a:defRPr/>
            </a:pPr>
            <a:r>
              <a:rPr lang="hu-HU" smtClean="0"/>
              <a:t>(5) A megfosztási eljárás lefolytatása az Alkotmánybíróság hatáskörébe tartozik.</a:t>
            </a:r>
          </a:p>
          <a:p>
            <a:pPr eaLnBrk="1" hangingPunct="1">
              <a:defRPr/>
            </a:pPr>
            <a:r>
              <a:rPr lang="hu-HU" smtClean="0"/>
              <a:t>(6) Ha az Alkotmánybíróság az eljárás eredményeként a köztársasági elnök közjogi felelősségét megállapítja, a köztársasági elnököt tisztségétől megfoszthatja.</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hu-HU" i="1" smtClean="0"/>
              <a:t>14. cikk</a:t>
            </a:r>
            <a:endParaRPr lang="hu-HU" smtClean="0"/>
          </a:p>
        </p:txBody>
      </p:sp>
      <p:sp>
        <p:nvSpPr>
          <p:cNvPr id="284675" name="Rectangle 3"/>
          <p:cNvSpPr>
            <a:spLocks noGrp="1" noChangeArrowheads="1"/>
          </p:cNvSpPr>
          <p:nvPr>
            <p:ph type="body" idx="1"/>
          </p:nvPr>
        </p:nvSpPr>
        <p:spPr/>
        <p:txBody>
          <a:bodyPr/>
          <a:lstStyle/>
          <a:p>
            <a:pPr eaLnBrk="1" hangingPunct="1">
              <a:defRPr/>
            </a:pPr>
            <a:r>
              <a:rPr lang="hu-HU" smtClean="0"/>
              <a:t>(1) A köztársasági elnök átmeneti akadályoztatása esetén az akadályoztatás megszűnéséig vagy a köztársasági elnök megbízatásának megszűnése esetén az új köztársasági elnök hivatalba lépéséig a köztársasági elnök feladat- és hatásköreit az Országgyűlés elnöke gyakorolja.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endParaRPr lang="hu-HU" smtClean="0"/>
          </a:p>
        </p:txBody>
      </p:sp>
      <p:sp>
        <p:nvSpPr>
          <p:cNvPr id="179203" name="Rectangle 3"/>
          <p:cNvSpPr>
            <a:spLocks noGrp="1" noChangeArrowheads="1"/>
          </p:cNvSpPr>
          <p:nvPr>
            <p:ph type="body" idx="1"/>
          </p:nvPr>
        </p:nvSpPr>
        <p:spPr/>
        <p:txBody>
          <a:bodyPr/>
          <a:lstStyle/>
          <a:p>
            <a:pPr eaLnBrk="1" hangingPunct="1">
              <a:lnSpc>
                <a:spcPct val="80000"/>
              </a:lnSpc>
              <a:defRPr/>
            </a:pPr>
            <a:r>
              <a:rPr lang="hu-HU" sz="2800" i="1" smtClean="0"/>
              <a:t>N) cikk</a:t>
            </a:r>
            <a:endParaRPr lang="hu-HU" sz="2800" smtClean="0"/>
          </a:p>
          <a:p>
            <a:pPr eaLnBrk="1" hangingPunct="1">
              <a:lnSpc>
                <a:spcPct val="80000"/>
              </a:lnSpc>
              <a:defRPr/>
            </a:pPr>
            <a:r>
              <a:rPr lang="hu-HU" sz="2800" smtClean="0"/>
              <a:t>(1) Magyarország a kiegyensúlyozott, átlátható és fenntartható költségvetési gazdálkodás elvét érvényesíti.</a:t>
            </a:r>
          </a:p>
          <a:p>
            <a:pPr eaLnBrk="1" hangingPunct="1">
              <a:lnSpc>
                <a:spcPct val="80000"/>
              </a:lnSpc>
              <a:defRPr/>
            </a:pPr>
            <a:r>
              <a:rPr lang="hu-HU" sz="2800" smtClean="0"/>
              <a:t>(2) Az (1) bekezdés szerinti elv érvényesítéséért elsődlegesen az Országgyűlés és a Kormány felelős.</a:t>
            </a:r>
          </a:p>
          <a:p>
            <a:pPr eaLnBrk="1" hangingPunct="1">
              <a:lnSpc>
                <a:spcPct val="80000"/>
              </a:lnSpc>
              <a:defRPr/>
            </a:pPr>
            <a:r>
              <a:rPr lang="hu-HU" sz="2800" smtClean="0"/>
              <a:t>(3) Az Alkotmánybíróság, a bíróságok, a helyi önkormányzatok és más állami szervek feladatuk ellátása során az (1) bekezdés szerinti elvet kötelesek tiszteletben tartani.</a:t>
            </a:r>
            <a:endParaRPr lang="hu-HU" sz="2800" i="1" smtClean="0"/>
          </a:p>
          <a:p>
            <a:pPr eaLnBrk="1" hangingPunct="1">
              <a:lnSpc>
                <a:spcPct val="80000"/>
              </a:lnSpc>
              <a:defRPr/>
            </a:pPr>
            <a:endParaRPr lang="hu-HU" sz="280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endParaRPr lang="hu-HU" smtClean="0"/>
          </a:p>
        </p:txBody>
      </p:sp>
      <p:sp>
        <p:nvSpPr>
          <p:cNvPr id="285699" name="Rectangle 3"/>
          <p:cNvSpPr>
            <a:spLocks noGrp="1" noChangeArrowheads="1"/>
          </p:cNvSpPr>
          <p:nvPr>
            <p:ph type="body" idx="1"/>
          </p:nvPr>
        </p:nvSpPr>
        <p:spPr/>
        <p:txBody>
          <a:bodyPr/>
          <a:lstStyle/>
          <a:p>
            <a:pPr eaLnBrk="1" hangingPunct="1">
              <a:defRPr/>
            </a:pPr>
            <a:r>
              <a:rPr lang="hu-HU" smtClean="0"/>
              <a:t>(2) A köztársasági elnök átmeneti akadályoztatásának tényét a köztársasági elnök, a Kormány vagy bármely országgyűlési képviselő kezdeményezésére az Országgyűlés állapítja meg.</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endParaRPr lang="hu-HU" smtClean="0"/>
          </a:p>
        </p:txBody>
      </p:sp>
      <p:sp>
        <p:nvSpPr>
          <p:cNvPr id="286723" name="Rectangle 3"/>
          <p:cNvSpPr>
            <a:spLocks noGrp="1" noChangeArrowheads="1"/>
          </p:cNvSpPr>
          <p:nvPr>
            <p:ph type="body" idx="1"/>
          </p:nvPr>
        </p:nvSpPr>
        <p:spPr/>
        <p:txBody>
          <a:bodyPr/>
          <a:lstStyle/>
          <a:p>
            <a:pPr eaLnBrk="1" hangingPunct="1">
              <a:defRPr/>
            </a:pPr>
            <a:r>
              <a:rPr lang="hu-HU" smtClean="0"/>
              <a:t>(3) A köztársasági elnök helyettesítése idején az Országgyűlés elnöke országgyűlési képviselői jogait nem gyakorolhatja, és helyette az Országgyűlés elnökének feladatait az Országgyűlés által kijelölt alelnök látja el.</a:t>
            </a:r>
          </a:p>
          <a:p>
            <a:pPr eaLnBrk="1" hangingPunct="1">
              <a:defRPr/>
            </a:pPr>
            <a:endParaRPr lang="hu-HU" smtClean="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r>
              <a:rPr lang="hu-HU" smtClean="0"/>
              <a:t>A Kormány</a:t>
            </a:r>
            <a:endParaRPr lang="hu-HU" i="1" smtClean="0"/>
          </a:p>
        </p:txBody>
      </p:sp>
      <p:sp>
        <p:nvSpPr>
          <p:cNvPr id="287747" name="Rectangle 3"/>
          <p:cNvSpPr>
            <a:spLocks noGrp="1" noChangeArrowheads="1"/>
          </p:cNvSpPr>
          <p:nvPr>
            <p:ph type="body" idx="1"/>
          </p:nvPr>
        </p:nvSpPr>
        <p:spPr/>
        <p:txBody>
          <a:bodyPr/>
          <a:lstStyle/>
          <a:p>
            <a:pPr eaLnBrk="1" hangingPunct="1">
              <a:defRPr/>
            </a:pPr>
            <a:r>
              <a:rPr lang="hu-HU" i="1" smtClean="0"/>
              <a:t>15. cikk</a:t>
            </a:r>
            <a:endParaRPr lang="hu-HU" smtClean="0"/>
          </a:p>
          <a:p>
            <a:pPr algn="just" eaLnBrk="1" hangingPunct="1">
              <a:defRPr/>
            </a:pPr>
            <a:r>
              <a:rPr lang="hu-HU" smtClean="0"/>
              <a:t>(1) A Kormány a végrehajtó hatalom általános szerve, amelynek feladat- és hatásköre kiterjed mindarra, amit az Alaptörvény vagy jogszabály kifejezetten nem utal más szerv feladat- és hatáskörébe. A Kormány az Országgyűlésnek felelős.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endParaRPr lang="hu-HU" smtClean="0"/>
          </a:p>
        </p:txBody>
      </p:sp>
      <p:sp>
        <p:nvSpPr>
          <p:cNvPr id="288771" name="Rectangle 3"/>
          <p:cNvSpPr>
            <a:spLocks noGrp="1" noChangeArrowheads="1"/>
          </p:cNvSpPr>
          <p:nvPr>
            <p:ph type="body" idx="1"/>
          </p:nvPr>
        </p:nvSpPr>
        <p:spPr/>
        <p:txBody>
          <a:bodyPr/>
          <a:lstStyle/>
          <a:p>
            <a:pPr eaLnBrk="1" hangingPunct="1">
              <a:defRPr/>
            </a:pPr>
            <a:r>
              <a:rPr lang="hu-HU" smtClean="0"/>
              <a:t>(2) A Kormány a közigazgatás legfőbb szerve, törvényben meghatározottak szerint államigazgatási szerveket hozhat létre.</a:t>
            </a:r>
          </a:p>
          <a:p>
            <a:pPr eaLnBrk="1" hangingPunct="1">
              <a:defRPr/>
            </a:pPr>
            <a:r>
              <a:rPr lang="hu-HU" smtClean="0"/>
              <a:t>(3) Feladatkörében eljárva a Kormány törvényben nem szabályozott tárgykörben, illetve törvényben kapott felhatalmazás alapján rendeletet alkot.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endParaRPr lang="hu-HU" smtClean="0"/>
          </a:p>
        </p:txBody>
      </p:sp>
      <p:sp>
        <p:nvSpPr>
          <p:cNvPr id="289795" name="Rectangle 3"/>
          <p:cNvSpPr>
            <a:spLocks noGrp="1" noChangeArrowheads="1"/>
          </p:cNvSpPr>
          <p:nvPr>
            <p:ph type="body" idx="1"/>
          </p:nvPr>
        </p:nvSpPr>
        <p:spPr/>
        <p:txBody>
          <a:bodyPr/>
          <a:lstStyle/>
          <a:p>
            <a:pPr eaLnBrk="1" hangingPunct="1">
              <a:defRPr/>
            </a:pPr>
            <a:endParaRPr lang="hu-HU" sz="4000" smtClean="0"/>
          </a:p>
          <a:p>
            <a:pPr eaLnBrk="1" hangingPunct="1">
              <a:defRPr/>
            </a:pPr>
            <a:endParaRPr lang="hu-HU" sz="4000" smtClean="0"/>
          </a:p>
          <a:p>
            <a:pPr eaLnBrk="1" hangingPunct="1">
              <a:defRPr/>
            </a:pPr>
            <a:r>
              <a:rPr lang="hu-HU" sz="4000" smtClean="0"/>
              <a:t>(4) A Kormány rendelete törvénnyel nem lehet ellentétes.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defRPr/>
            </a:pPr>
            <a:r>
              <a:rPr lang="hu-HU" i="1" smtClean="0"/>
              <a:t>16. cikk</a:t>
            </a:r>
            <a:endParaRPr lang="hu-HU" smtClean="0"/>
          </a:p>
        </p:txBody>
      </p:sp>
      <p:sp>
        <p:nvSpPr>
          <p:cNvPr id="290819" name="Rectangle 3"/>
          <p:cNvSpPr>
            <a:spLocks noGrp="1" noChangeArrowheads="1"/>
          </p:cNvSpPr>
          <p:nvPr>
            <p:ph type="body" idx="1"/>
          </p:nvPr>
        </p:nvSpPr>
        <p:spPr/>
        <p:txBody>
          <a:bodyPr/>
          <a:lstStyle/>
          <a:p>
            <a:pPr eaLnBrk="1" hangingPunct="1">
              <a:defRPr/>
            </a:pPr>
            <a:r>
              <a:rPr lang="hu-HU" smtClean="0"/>
              <a:t>(1) A Kormány tagjai a miniszterelnök és a miniszterek.</a:t>
            </a:r>
          </a:p>
          <a:p>
            <a:pPr eaLnBrk="1" hangingPunct="1">
              <a:defRPr/>
            </a:pPr>
            <a:r>
              <a:rPr lang="hu-HU" smtClean="0"/>
              <a:t>(2) A miniszterelnök rendeletben a miniszterek közül egy vagy több miniszterelnök-helyettest jelöl ki.</a:t>
            </a:r>
          </a:p>
          <a:p>
            <a:pPr eaLnBrk="1" hangingPunct="1">
              <a:defRPr/>
            </a:pPr>
            <a:r>
              <a:rPr lang="hu-HU" smtClean="0"/>
              <a:t>(3) A miniszterelnököt az Országgyűlés a köztársasági elnök javaslatára választja meg.</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endParaRPr lang="hu-HU" smtClean="0"/>
          </a:p>
        </p:txBody>
      </p:sp>
      <p:sp>
        <p:nvSpPr>
          <p:cNvPr id="291843" name="Rectangle 3"/>
          <p:cNvSpPr>
            <a:spLocks noGrp="1" noChangeArrowheads="1"/>
          </p:cNvSpPr>
          <p:nvPr>
            <p:ph type="body" idx="1"/>
          </p:nvPr>
        </p:nvSpPr>
        <p:spPr/>
        <p:txBody>
          <a:bodyPr/>
          <a:lstStyle/>
          <a:p>
            <a:pPr eaLnBrk="1" hangingPunct="1">
              <a:defRPr/>
            </a:pPr>
            <a:r>
              <a:rPr lang="hu-HU" smtClean="0"/>
              <a:t>(4) A miniszterelnök megválasztásához az országgyűlési képviselők több mint a felének szavazata szükséges. A miniszterelnök a megválasztásával hivatalba lép.</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defRPr/>
            </a:pPr>
            <a:endParaRPr lang="hu-HU" smtClean="0"/>
          </a:p>
        </p:txBody>
      </p:sp>
      <p:sp>
        <p:nvSpPr>
          <p:cNvPr id="292867" name="Rectangle 3"/>
          <p:cNvSpPr>
            <a:spLocks noGrp="1" noChangeArrowheads="1"/>
          </p:cNvSpPr>
          <p:nvPr>
            <p:ph type="body" idx="1"/>
          </p:nvPr>
        </p:nvSpPr>
        <p:spPr/>
        <p:txBody>
          <a:bodyPr/>
          <a:lstStyle/>
          <a:p>
            <a:pPr eaLnBrk="1" hangingPunct="1">
              <a:defRPr/>
            </a:pPr>
            <a:r>
              <a:rPr lang="hu-HU" smtClean="0"/>
              <a:t>(5) A köztársasági elnök a (3) bekezdés szerinti javaslatát,</a:t>
            </a:r>
            <a:endParaRPr lang="hu-HU" i="1" smtClean="0"/>
          </a:p>
          <a:p>
            <a:pPr eaLnBrk="1" hangingPunct="1">
              <a:defRPr/>
            </a:pPr>
            <a:r>
              <a:rPr lang="hu-HU" i="1" smtClean="0"/>
              <a:t>a) </a:t>
            </a:r>
            <a:r>
              <a:rPr lang="hu-HU" smtClean="0"/>
              <a:t>ha a miniszterelnök megbízatása az újonnan megválasztott Országgyűlés megalakulásával szűnt meg, az új Országgyűlés alakuló ülésén teszi meg;</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endParaRPr lang="hu-HU" smtClean="0"/>
          </a:p>
        </p:txBody>
      </p:sp>
      <p:sp>
        <p:nvSpPr>
          <p:cNvPr id="293891" name="Rectangle 3"/>
          <p:cNvSpPr>
            <a:spLocks noGrp="1" noChangeArrowheads="1"/>
          </p:cNvSpPr>
          <p:nvPr>
            <p:ph type="body" idx="1"/>
          </p:nvPr>
        </p:nvSpPr>
        <p:spPr/>
        <p:txBody>
          <a:bodyPr/>
          <a:lstStyle/>
          <a:p>
            <a:pPr eaLnBrk="1" hangingPunct="1">
              <a:defRPr/>
            </a:pPr>
            <a:r>
              <a:rPr lang="hu-HU" sz="2800" i="1" smtClean="0"/>
              <a:t>b) </a:t>
            </a:r>
            <a:r>
              <a:rPr lang="hu-HU" sz="2800" smtClean="0"/>
              <a:t>ha a miniszterelnök megbízatása lemondásával, halálával, összeférhetetlenség kimondásával, a megválasztásához szükséges feltételek hiánya miatt vagy azért szűnt meg, mert az Országgyűlés a bizalmi szavazáson a miniszterelnökkel szemben bizalmatlanságát fejezte ki, a miniszterelnök megbízatása megszűnésétől számított tizenöt napon belül teszi meg.</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endParaRPr lang="hu-HU" smtClean="0"/>
          </a:p>
        </p:txBody>
      </p:sp>
      <p:sp>
        <p:nvSpPr>
          <p:cNvPr id="294915" name="Rectangle 3"/>
          <p:cNvSpPr>
            <a:spLocks noGrp="1" noChangeArrowheads="1"/>
          </p:cNvSpPr>
          <p:nvPr>
            <p:ph type="body" idx="1"/>
          </p:nvPr>
        </p:nvSpPr>
        <p:spPr/>
        <p:txBody>
          <a:bodyPr/>
          <a:lstStyle/>
          <a:p>
            <a:pPr eaLnBrk="1" hangingPunct="1">
              <a:defRPr/>
            </a:pPr>
            <a:r>
              <a:rPr lang="hu-HU" smtClean="0"/>
              <a:t>(6) Ha az (5) bekezdés szerint miniszterelnöknek javasolt személyt az Országgyűlés nem választotta meg, a köztársasági elnök az új javaslatát tizenöt napon belül teszi meg.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endParaRPr lang="hu-HU" smtClean="0"/>
          </a:p>
        </p:txBody>
      </p:sp>
      <p:sp>
        <p:nvSpPr>
          <p:cNvPr id="182275" name="Rectangle 3"/>
          <p:cNvSpPr>
            <a:spLocks noGrp="1" noChangeArrowheads="1"/>
          </p:cNvSpPr>
          <p:nvPr>
            <p:ph type="body" idx="1"/>
          </p:nvPr>
        </p:nvSpPr>
        <p:spPr/>
        <p:txBody>
          <a:bodyPr/>
          <a:lstStyle/>
          <a:p>
            <a:pPr eaLnBrk="1" hangingPunct="1">
              <a:defRPr/>
            </a:pPr>
            <a:r>
              <a:rPr lang="hu-HU" i="1" smtClean="0"/>
              <a:t>O) cikk</a:t>
            </a:r>
            <a:endParaRPr lang="hu-HU" smtClean="0"/>
          </a:p>
          <a:p>
            <a:pPr eaLnBrk="1" hangingPunct="1">
              <a:defRPr/>
            </a:pPr>
            <a:r>
              <a:rPr lang="hu-HU" smtClean="0"/>
              <a:t>Mindenki felelős önmagáért, képességei és lehetőségei szerint köteles az állami és közösségi feladatok ellátásához hozzájárulni</a:t>
            </a:r>
          </a:p>
          <a:p>
            <a:pPr eaLnBrk="1" hangingPunct="1">
              <a:defRPr/>
            </a:pPr>
            <a:endParaRPr lang="hu-HU"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endParaRPr lang="hu-HU" smtClean="0"/>
          </a:p>
        </p:txBody>
      </p:sp>
      <p:sp>
        <p:nvSpPr>
          <p:cNvPr id="295939" name="Rectangle 3"/>
          <p:cNvSpPr>
            <a:spLocks noGrp="1" noChangeArrowheads="1"/>
          </p:cNvSpPr>
          <p:nvPr>
            <p:ph type="body" idx="1"/>
          </p:nvPr>
        </p:nvSpPr>
        <p:spPr/>
        <p:txBody>
          <a:bodyPr/>
          <a:lstStyle/>
          <a:p>
            <a:pPr algn="just" eaLnBrk="1" hangingPunct="1">
              <a:lnSpc>
                <a:spcPct val="90000"/>
              </a:lnSpc>
              <a:defRPr/>
            </a:pPr>
            <a:r>
              <a:rPr lang="hu-HU" smtClean="0"/>
              <a:t>(7) A minisztert a miniszterelnök javaslatára a köztársasági elnök nevezi ki. A miniszter a kinevezésében megjelölt időpontban, ennek hiányában a kinevezésével hivatalba lép.</a:t>
            </a:r>
          </a:p>
          <a:p>
            <a:pPr algn="just" eaLnBrk="1" hangingPunct="1">
              <a:lnSpc>
                <a:spcPct val="90000"/>
              </a:lnSpc>
              <a:defRPr/>
            </a:pPr>
            <a:r>
              <a:rPr lang="hu-HU" smtClean="0"/>
              <a:t>(8) A Kormány a miniszterek kinevezésével alakul meg.</a:t>
            </a:r>
          </a:p>
          <a:p>
            <a:pPr algn="just" eaLnBrk="1" hangingPunct="1">
              <a:lnSpc>
                <a:spcPct val="90000"/>
              </a:lnSpc>
              <a:defRPr/>
            </a:pPr>
            <a:r>
              <a:rPr lang="hu-HU" smtClean="0"/>
              <a:t>(9) A Kormány tagja az Országgyűlés előtt esküt tesz.</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hu-HU" i="1" smtClean="0"/>
              <a:t>17. cikk</a:t>
            </a:r>
          </a:p>
        </p:txBody>
      </p:sp>
      <p:sp>
        <p:nvSpPr>
          <p:cNvPr id="296963" name="Rectangle 3"/>
          <p:cNvSpPr>
            <a:spLocks noGrp="1" noChangeArrowheads="1"/>
          </p:cNvSpPr>
          <p:nvPr>
            <p:ph type="body" idx="1"/>
          </p:nvPr>
        </p:nvSpPr>
        <p:spPr/>
        <p:txBody>
          <a:bodyPr/>
          <a:lstStyle/>
          <a:p>
            <a:pPr eaLnBrk="1" hangingPunct="1">
              <a:defRPr/>
            </a:pPr>
            <a:endParaRPr lang="hu-HU" smtClean="0"/>
          </a:p>
          <a:p>
            <a:pPr eaLnBrk="1" hangingPunct="1">
              <a:defRPr/>
            </a:pPr>
            <a:r>
              <a:rPr lang="hu-HU" smtClean="0"/>
              <a:t>(1) A minisztériumok felsorolásáról törvény rendelkezik.</a:t>
            </a:r>
          </a:p>
          <a:p>
            <a:pPr eaLnBrk="1" hangingPunct="1">
              <a:defRPr/>
            </a:pPr>
            <a:r>
              <a:rPr lang="hu-HU" smtClean="0"/>
              <a:t>(2) Tárca nélküli miniszter a Kormány által meghatározott feladatkör ellátására nevezhető ki.</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endParaRPr lang="hu-HU" smtClean="0"/>
          </a:p>
        </p:txBody>
      </p:sp>
      <p:sp>
        <p:nvSpPr>
          <p:cNvPr id="297987" name="Rectangle 3"/>
          <p:cNvSpPr>
            <a:spLocks noGrp="1" noChangeArrowheads="1"/>
          </p:cNvSpPr>
          <p:nvPr>
            <p:ph type="body" idx="1"/>
          </p:nvPr>
        </p:nvSpPr>
        <p:spPr/>
        <p:txBody>
          <a:bodyPr/>
          <a:lstStyle/>
          <a:p>
            <a:pPr eaLnBrk="1" hangingPunct="1">
              <a:lnSpc>
                <a:spcPct val="90000"/>
              </a:lnSpc>
              <a:defRPr/>
            </a:pPr>
            <a:r>
              <a:rPr lang="hu-HU" smtClean="0"/>
              <a:t>(3) A Kormány általános hatáskörű területi államigazgatási szerve a fővárosi és megyei kormányhivatal.</a:t>
            </a:r>
          </a:p>
          <a:p>
            <a:pPr eaLnBrk="1" hangingPunct="1">
              <a:lnSpc>
                <a:spcPct val="90000"/>
              </a:lnSpc>
              <a:defRPr/>
            </a:pPr>
            <a:r>
              <a:rPr lang="hu-HU" smtClean="0"/>
              <a:t>(4) Sarkalatos törvény minisztérium, miniszter vagy közigazgatási szerv megjelölésére vonatkozó rendelkezését törvény módosíthatja.</a:t>
            </a:r>
          </a:p>
          <a:p>
            <a:pPr eaLnBrk="1" hangingPunct="1">
              <a:lnSpc>
                <a:spcPct val="90000"/>
              </a:lnSpc>
              <a:defRPr/>
            </a:pPr>
            <a:r>
              <a:rPr lang="hu-HU" smtClean="0"/>
              <a:t>(5) A kormánytisztviselők jogállását törvény szabályozza.</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hu-HU" sz="4000" i="1" smtClean="0"/>
              <a:t>18. cikk</a:t>
            </a:r>
            <a:r>
              <a:rPr lang="hu-HU" sz="4000" smtClean="0"/>
              <a:t/>
            </a:r>
            <a:br>
              <a:rPr lang="hu-HU" sz="4000" smtClean="0"/>
            </a:br>
            <a:endParaRPr lang="hu-HU" sz="4000" smtClean="0"/>
          </a:p>
        </p:txBody>
      </p:sp>
      <p:sp>
        <p:nvSpPr>
          <p:cNvPr id="299011" name="Rectangle 3"/>
          <p:cNvSpPr>
            <a:spLocks noGrp="1" noChangeArrowheads="1"/>
          </p:cNvSpPr>
          <p:nvPr>
            <p:ph type="body" idx="1"/>
          </p:nvPr>
        </p:nvSpPr>
        <p:spPr/>
        <p:txBody>
          <a:bodyPr/>
          <a:lstStyle/>
          <a:p>
            <a:pPr eaLnBrk="1" hangingPunct="1">
              <a:lnSpc>
                <a:spcPct val="90000"/>
              </a:lnSpc>
              <a:defRPr/>
            </a:pPr>
            <a:r>
              <a:rPr lang="hu-HU" smtClean="0"/>
              <a:t>(1) A miniszterelnök meghatározza a Kormány általános politikáját.</a:t>
            </a:r>
          </a:p>
          <a:p>
            <a:pPr eaLnBrk="1" hangingPunct="1">
              <a:lnSpc>
                <a:spcPct val="90000"/>
              </a:lnSpc>
              <a:defRPr/>
            </a:pPr>
            <a:r>
              <a:rPr lang="hu-HU" smtClean="0"/>
              <a:t>(2) A miniszter a Kormány általános politikájának keretei között önállóan irányítja az államigazgatásnak a feladatkörébe tartozó ágazatait és az alárendelt szerveket, valamint ellátja a Kormány vagy a miniszterelnök által meghatározott feladatokat.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Kormány tagja törvényben vagy kormányrendeletben kapott felhatalmazás alapján, feladatkörében eljárva, önállóan vagy más miniszter egyetértésével rendeletet alkot, amely törvénnyel, kormányrendelettel és a Magyar Nemzeti Bank elnökének rendeletével nem lehet ellentétes.</a:t>
            </a:r>
          </a:p>
          <a:p>
            <a:pPr eaLnBrk="1" hangingPunct="1">
              <a:defRPr/>
            </a:pPr>
            <a:endParaRPr lang="hu-HU" dirty="0" smtClean="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Kormány tagja tevékenységéért felelős az Országgyűlésnek, valamint a miniszter a miniszterelnöknek. A Kormány tagja részt vehet és felszólalhat az Országgyűlés ülésein. Az Országgyűlés és az országgyűlési bizottság az ülésén való megjelenésre kötelezheti a Kormány tagját.</a:t>
            </a:r>
          </a:p>
          <a:p>
            <a:pPr eaLnBrk="1" hangingPunct="1">
              <a:defRPr/>
            </a:pPr>
            <a:endParaRPr lang="hu-HU" dirty="0" smtClean="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Kormány tagja jogállásának részletes szabályait, javadalmazását, valamint a miniszterek helyettesítésének rendjét törvény határozza meg.</a:t>
            </a:r>
          </a:p>
          <a:p>
            <a:pPr eaLnBrk="1" hangingPunct="1">
              <a:defRPr/>
            </a:pPr>
            <a:endParaRPr lang="hu-HU" dirty="0" smtClean="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19.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Az Országgyűlés tájékoztatást kérhet a Kormánytól az Európai Unió kormányzati részvétellel működő intézményeinek döntéshozatali eljárásában képviselendő kormányálláspontról, és állást foglalhat az eljárásban napirenden szereplő tervezetről. A Kormány az európai uniós döntéshozatal során az Országgyűlés állásfoglalásának alapulvételével jár el.</a:t>
            </a:r>
          </a:p>
          <a:p>
            <a:pPr eaLnBrk="1" hangingPunct="1">
              <a:defRPr/>
            </a:pPr>
            <a:endParaRPr lang="hu-HU" dirty="0" smtClean="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20.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miniszterelnök megbízatásának megszűnésével a Kormány megbízatása megszűnik.</a:t>
            </a:r>
          </a:p>
          <a:p>
            <a:pPr eaLnBrk="1" hangingPunct="1">
              <a:defRPr/>
            </a:pPr>
            <a:r>
              <a:rPr lang="hu-HU" dirty="0" smtClean="0"/>
              <a:t>(2) A miniszterelnök megbízatása megszűnik</a:t>
            </a:r>
          </a:p>
          <a:p>
            <a:pPr eaLnBrk="1" hangingPunct="1">
              <a:defRPr/>
            </a:pPr>
            <a:r>
              <a:rPr lang="hu-HU" i="1" dirty="0" smtClean="0"/>
              <a:t>a) </a:t>
            </a:r>
            <a:r>
              <a:rPr lang="hu-HU" dirty="0" smtClean="0"/>
              <a:t>az újonnan megválasztott Országgyűlés megalakulásával;</a:t>
            </a:r>
          </a:p>
          <a:p>
            <a:pPr eaLnBrk="1" hangingPunct="1">
              <a:defRPr/>
            </a:pPr>
            <a:r>
              <a:rPr lang="hu-HU" i="1" dirty="0" smtClean="0"/>
              <a:t>b) </a:t>
            </a:r>
            <a:r>
              <a:rPr lang="hu-HU" dirty="0" smtClean="0"/>
              <a:t>ha az Országgyűlés a miniszterelnökkel szemben bizalmatlanságát fejezi ki, és új miniszterelnököt választ;</a:t>
            </a:r>
          </a:p>
          <a:p>
            <a:pPr eaLnBrk="1" hangingPunct="1">
              <a:defRPr/>
            </a:pPr>
            <a:endParaRPr lang="hu-HU" dirty="0" smtClean="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c) </a:t>
            </a:r>
            <a:r>
              <a:rPr lang="hu-HU" dirty="0" smtClean="0"/>
              <a:t>ha az Országgyűlés a miniszterelnök által kezdeményezett bizalmi szavazáson a miniszterelnökkel szemben bizalmatlanságát fejezi ki;</a:t>
            </a:r>
          </a:p>
          <a:p>
            <a:pPr eaLnBrk="1" hangingPunct="1">
              <a:defRPr/>
            </a:pPr>
            <a:r>
              <a:rPr lang="hu-HU" i="1" dirty="0" smtClean="0"/>
              <a:t>d) </a:t>
            </a:r>
            <a:r>
              <a:rPr lang="hu-HU" dirty="0" smtClean="0"/>
              <a:t>lemondásával;</a:t>
            </a:r>
          </a:p>
          <a:p>
            <a:pPr eaLnBrk="1" hangingPunct="1">
              <a:defRPr/>
            </a:pPr>
            <a:r>
              <a:rPr lang="hu-HU" i="1" dirty="0" smtClean="0"/>
              <a:t>e) </a:t>
            </a:r>
            <a:r>
              <a:rPr lang="hu-HU" dirty="0" smtClean="0"/>
              <a:t>halálával;</a:t>
            </a:r>
          </a:p>
          <a:p>
            <a:pPr eaLnBrk="1" hangingPunct="1">
              <a:defRPr/>
            </a:pPr>
            <a:r>
              <a:rPr lang="hu-HU" i="1" dirty="0" smtClean="0"/>
              <a:t>f) </a:t>
            </a:r>
            <a:r>
              <a:rPr lang="hu-HU" dirty="0" smtClean="0"/>
              <a:t>összeférhetetlenség kimondásával;</a:t>
            </a:r>
          </a:p>
          <a:p>
            <a:pPr eaLnBrk="1" hangingPunct="1">
              <a:defRPr/>
            </a:pPr>
            <a:endParaRPr lang="hu-HU"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hu-HU" b="1" i="1" smtClean="0"/>
              <a:t>ALAPVETÉS</a:t>
            </a:r>
          </a:p>
        </p:txBody>
      </p:sp>
      <p:sp>
        <p:nvSpPr>
          <p:cNvPr id="105475" name="Rectangle 3"/>
          <p:cNvSpPr>
            <a:spLocks noGrp="1" noChangeArrowheads="1"/>
          </p:cNvSpPr>
          <p:nvPr>
            <p:ph type="body" idx="1"/>
          </p:nvPr>
        </p:nvSpPr>
        <p:spPr>
          <a:xfrm>
            <a:off x="468313" y="1268413"/>
            <a:ext cx="8229600" cy="4495800"/>
          </a:xfrm>
        </p:spPr>
        <p:txBody>
          <a:bodyPr/>
          <a:lstStyle/>
          <a:p>
            <a:pPr eaLnBrk="1" hangingPunct="1">
              <a:lnSpc>
                <a:spcPct val="80000"/>
              </a:lnSpc>
              <a:defRPr/>
            </a:pPr>
            <a:r>
              <a:rPr lang="hu-HU" sz="2800" i="1" smtClean="0"/>
              <a:t>P) cikk</a:t>
            </a:r>
            <a:endParaRPr lang="hu-HU" sz="2800" smtClean="0"/>
          </a:p>
          <a:p>
            <a:pPr eaLnBrk="1" hangingPunct="1">
              <a:lnSpc>
                <a:spcPct val="80000"/>
              </a:lnSpc>
              <a:defRPr/>
            </a:pPr>
            <a:r>
              <a:rPr lang="hu-HU" sz="2800" smtClean="0"/>
              <a:t>(1) A természeti erőforrások, különösen a termőföld, az erdők és a vízkészlet, a biológiai sokféleség, különösen a honos növény- és állatfajok, valamint a kulturális értékek a nemzet közös örökségét képezik, amelynek védelme, fenntartása és a jövő nemzedékek számára való megőrzése az állam és mindenki kötelessége.</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g) </a:t>
            </a:r>
            <a:r>
              <a:rPr lang="hu-HU" dirty="0" smtClean="0"/>
              <a:t>ha a megválasztásához szükséges feltételek már nem állnak fenn.</a:t>
            </a:r>
          </a:p>
          <a:p>
            <a:pPr eaLnBrk="1" hangingPunct="1">
              <a:defRPr/>
            </a:pPr>
            <a:endParaRPr lang="hu-HU" dirty="0" smtClean="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miniszter megbízatása megszűnik</a:t>
            </a:r>
          </a:p>
          <a:p>
            <a:pPr eaLnBrk="1" hangingPunct="1">
              <a:defRPr/>
            </a:pPr>
            <a:r>
              <a:rPr lang="hu-HU" i="1" dirty="0" smtClean="0"/>
              <a:t>a) </a:t>
            </a:r>
            <a:r>
              <a:rPr lang="hu-HU" dirty="0" err="1" smtClean="0"/>
              <a:t>a</a:t>
            </a:r>
            <a:r>
              <a:rPr lang="hu-HU" dirty="0" smtClean="0"/>
              <a:t> miniszterelnök megbízatásának megszűnésével;</a:t>
            </a:r>
          </a:p>
          <a:p>
            <a:pPr eaLnBrk="1" hangingPunct="1">
              <a:defRPr/>
            </a:pPr>
            <a:r>
              <a:rPr lang="hu-HU" i="1" dirty="0" smtClean="0"/>
              <a:t>b) </a:t>
            </a:r>
            <a:r>
              <a:rPr lang="hu-HU" dirty="0" smtClean="0"/>
              <a:t>a miniszter lemondásával;</a:t>
            </a:r>
          </a:p>
          <a:p>
            <a:pPr eaLnBrk="1" hangingPunct="1">
              <a:defRPr/>
            </a:pPr>
            <a:r>
              <a:rPr lang="hu-HU" i="1" dirty="0" smtClean="0"/>
              <a:t>c) </a:t>
            </a:r>
            <a:r>
              <a:rPr lang="hu-HU" dirty="0" smtClean="0"/>
              <a:t>felmentésével;</a:t>
            </a:r>
          </a:p>
          <a:p>
            <a:pPr eaLnBrk="1" hangingPunct="1">
              <a:defRPr/>
            </a:pPr>
            <a:r>
              <a:rPr lang="hu-HU" i="1" dirty="0" smtClean="0"/>
              <a:t>d) </a:t>
            </a:r>
            <a:r>
              <a:rPr lang="hu-HU" dirty="0" smtClean="0"/>
              <a:t>halálával.</a:t>
            </a:r>
          </a:p>
          <a:p>
            <a:pPr eaLnBrk="1" hangingPunct="1">
              <a:defRPr/>
            </a:pPr>
            <a:endParaRPr lang="hu-HU" dirty="0" smtClean="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miniszterelnök megválasztásához szükséges feltételek hiányának megállapításáról és az összeférhetetlenség kimondásáról az Országgyűlés a jelen lévő országgyűlési képviselők kétharmadának szavazatával határoz.</a:t>
            </a:r>
          </a:p>
          <a:p>
            <a:pPr eaLnBrk="1" hangingPunct="1">
              <a:defRPr/>
            </a:pPr>
            <a:endParaRPr lang="hu-HU" dirty="0" smtClean="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21.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országgyűlési képviselők </a:t>
            </a:r>
            <a:r>
              <a:rPr lang="hu-HU" b="1" dirty="0" smtClean="0"/>
              <a:t>egyötöde </a:t>
            </a:r>
            <a:r>
              <a:rPr lang="hu-HU" dirty="0" smtClean="0"/>
              <a:t>a miniszterelnökkel szemben </a:t>
            </a:r>
            <a:r>
              <a:rPr lang="hu-HU" b="1" dirty="0" smtClean="0"/>
              <a:t>írásban - a miniszterelnöki tisztségre javasolt személy megjelölésével </a:t>
            </a:r>
            <a:r>
              <a:rPr lang="hu-HU" dirty="0" smtClean="0"/>
              <a:t>- </a:t>
            </a:r>
            <a:r>
              <a:rPr lang="hu-HU" u="sng" dirty="0" smtClean="0"/>
              <a:t>bizalmatlansági indítványt</a:t>
            </a:r>
            <a:r>
              <a:rPr lang="hu-HU" dirty="0" smtClean="0"/>
              <a:t> nyújthat be.</a:t>
            </a:r>
          </a:p>
          <a:p>
            <a:pPr eaLnBrk="1" hangingPunct="1">
              <a:defRPr/>
            </a:pPr>
            <a:endParaRPr lang="hu-HU" dirty="0" smtClean="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dirty="0" smtClean="0"/>
              <a:t>(2) Ha az Országgyűlés a bizalmatlansági indítványt támogatja, ezzel bizalmatlanságát fejezi ki a miniszterelnökkel szemben, egyben miniszterelnöknek megválasztja a bizalmatlansági indítványban miniszterelnöki tisztségre javasolt személyt. Az Országgyűlés döntéséhez az országgyűlési képviselők több mint a felének szavazata szükséges.</a:t>
            </a:r>
          </a:p>
          <a:p>
            <a:pPr algn="just" eaLnBrk="1" hangingPunct="1">
              <a:defRPr/>
            </a:pPr>
            <a:endParaRPr lang="hu-HU" dirty="0" smtClean="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miniszterelnök bizalmi szavazást indítványozhat. Az Országgyűlés a miniszterelnökkel szemben bizalmatlanságát fejezi ki, ha a miniszterelnök javaslatára tartott bizalmi szavazáson az országgyűlési képviselők több mint a fele nem támogatja a miniszterelnököt.</a:t>
            </a:r>
          </a:p>
          <a:p>
            <a:pPr eaLnBrk="1" hangingPunct="1">
              <a:defRPr/>
            </a:pPr>
            <a:endParaRPr lang="hu-HU"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dirty="0" smtClean="0"/>
              <a:t>(4) A miniszterelnök indítványozhatja, hogy a Kormány által benyújtott előterjesztés feletti szavazás egyben bizalmi szavazás legyen. Az Országgyűlés a miniszterelnökkel szemben bizalmatlanságát fejezi ki, ha a Kormány által benyújtott előterjesztést nem támogatja.</a:t>
            </a:r>
          </a:p>
          <a:p>
            <a:pPr eaLnBrk="1" hangingPunct="1">
              <a:defRPr/>
            </a:pPr>
            <a:endParaRPr lang="hu-HU" dirty="0" smtClean="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Az Országgyűlés bizalmi kérdésről való döntését a bizalmatlansági indítvány vagy a miniszterelnöknek a (3) és (4) bekezdés szerinti indítványa beterjesztésétől számított három nap után, de legkésőbb a beterjesztéstől számított nyolc napon belül hozza meg.</a:t>
            </a:r>
          </a:p>
          <a:p>
            <a:pPr eaLnBrk="1" hangingPunct="1">
              <a:defRPr/>
            </a:pPr>
            <a:endParaRPr lang="hu-HU" dirty="0" smtClean="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22.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Kormány a megbízatása megszűnésétől az új Kormány megalakulásáig ügyvezető kormányként gyakorolja hatáskörét, nemzetközi szerződés kötelező hatályát azonban nem ismerheti el, rendeletet csak törvény felhatalmazása alapján, halaszthatatlan esetben alkothat.</a:t>
            </a:r>
          </a:p>
          <a:p>
            <a:pPr eaLnBrk="1" hangingPunct="1">
              <a:defRPr/>
            </a:pPr>
            <a:endParaRPr lang="hu-HU" dirty="0" smtClean="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sz="2800" dirty="0" smtClean="0"/>
              <a:t>(2) Ha a miniszterelnök megbízatása lemondásával vagy az újonnan megválasztott Országgyűlés megalakulásával szűnik meg, a miniszterelnök az új miniszterelnök megválasztásáig ügyvezető miniszterelnökként gyakorolja hatáskörét, miniszter felmentésére vagy új miniszter kinevezésére azonban javaslatot nem tehet, rendeletet csak törvény felhatalmazása alapján, halaszthatatlan esetben alkothat.</a:t>
            </a:r>
          </a:p>
          <a:p>
            <a:pPr eaLnBrk="1" hangingPunct="1">
              <a:defRPr/>
            </a:pPr>
            <a:endParaRPr lang="hu-HU"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endParaRPr lang="hu-HU" smtClean="0"/>
          </a:p>
        </p:txBody>
      </p:sp>
      <p:sp>
        <p:nvSpPr>
          <p:cNvPr id="181251" name="Rectangle 3"/>
          <p:cNvSpPr>
            <a:spLocks noGrp="1" noChangeArrowheads="1"/>
          </p:cNvSpPr>
          <p:nvPr>
            <p:ph type="body" idx="1"/>
          </p:nvPr>
        </p:nvSpPr>
        <p:spPr/>
        <p:txBody>
          <a:bodyPr/>
          <a:lstStyle/>
          <a:p>
            <a:pPr eaLnBrk="1" hangingPunct="1">
              <a:lnSpc>
                <a:spcPct val="80000"/>
              </a:lnSpc>
              <a:defRPr/>
            </a:pPr>
            <a:r>
              <a:rPr lang="hu-HU" smtClean="0"/>
              <a:t>(2) A termőföld és az erdők tulajdonjogának megszerzése, valamint hasznosítása (1) bekezdés szerinti célok eléréséhez szükséges korlátait és feltételeit, valamint az integrált mezőgazdasági termelésszervezésre és a családi gazdaságokra, továbbá más mezőgazdasági üzemekre vonatkozó szabályokat sarkalatos törvény határozza meg.</a:t>
            </a:r>
            <a:endParaRPr lang="hu-HU" i="1" smtClean="0"/>
          </a:p>
          <a:p>
            <a:pPr eaLnBrk="1" hangingPunct="1">
              <a:lnSpc>
                <a:spcPct val="80000"/>
              </a:lnSpc>
              <a:defRPr/>
            </a:pPr>
            <a:endParaRPr lang="hu-HU" sz="2000"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sz="2800" dirty="0" smtClean="0"/>
              <a:t>(3) Ha a miniszterelnök megbízatása halálával, összeférhetetlenség kimondásával, a megválasztásához szükséges feltételek hiánya miatt vagy azért szűnt meg, mert az Országgyűlés bizalmi szavazáson a miniszterelnökkel szemben bizalmatlanságát fejezte ki, az új miniszterelnök megválasztásáig a miniszterelnök hatáskörét a (2) bekezdésben meghatározott korlátozásokkal a miniszterelnök-helyettes vagy - több miniszterelnök-helyettes esetén - az első helyen kijelölt miniszterelnök-helyettes gyakorolja.</a:t>
            </a:r>
          </a:p>
          <a:p>
            <a:pPr eaLnBrk="1" hangingPunct="1">
              <a:defRPr/>
            </a:pPr>
            <a:endParaRPr lang="hu-HU" dirty="0" smtClean="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dirty="0" smtClean="0"/>
              <a:t>(4) A miniszter a miniszterelnök megbízatásának megszűnésétől az új miniszter kinevezéséig vagy az új Kormány más tagjának a miniszteri feladatok ideiglenes ellátásával való megbízásáig ügyvezető miniszterként gyakorolja hatáskörét, rendeletet azonban csak halaszthatatlan esetben alkothat.</a:t>
            </a:r>
          </a:p>
          <a:p>
            <a:pPr eaLnBrk="1" hangingPunct="1">
              <a:defRPr/>
            </a:pPr>
            <a:endParaRPr lang="hu-HU" dirty="0" smtClean="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sz="3600" dirty="0" smtClean="0"/>
              <a:t>Önálló szabályozó szervek</a:t>
            </a:r>
            <a:br>
              <a:rPr lang="hu-HU" sz="3600" dirty="0" smtClean="0"/>
            </a:br>
            <a:r>
              <a:rPr lang="hu-HU" sz="2800" i="1" dirty="0" smtClean="0"/>
              <a:t>23. cikk</a:t>
            </a:r>
            <a:r>
              <a:rPr lang="hu-HU" sz="3600" dirty="0" smtClean="0"/>
              <a:t/>
            </a:r>
            <a:br>
              <a:rPr lang="hu-HU" sz="3600" dirty="0" smtClean="0"/>
            </a:br>
            <a:endParaRPr lang="hu-HU" sz="3600" dirty="0" smtClean="0"/>
          </a:p>
        </p:txBody>
      </p:sp>
      <p:sp>
        <p:nvSpPr>
          <p:cNvPr id="3" name="Tartalom helye 2"/>
          <p:cNvSpPr>
            <a:spLocks noGrp="1"/>
          </p:cNvSpPr>
          <p:nvPr>
            <p:ph idx="1"/>
          </p:nvPr>
        </p:nvSpPr>
        <p:spPr/>
        <p:txBody>
          <a:bodyPr/>
          <a:lstStyle/>
          <a:p>
            <a:pPr eaLnBrk="1" hangingPunct="1">
              <a:defRPr/>
            </a:pPr>
            <a:r>
              <a:rPr lang="hu-HU" dirty="0" smtClean="0"/>
              <a:t>(1) Az Országgyűlés sarkalatos törvényben a végrehajtó hatalom körébe tartozó egyes feladat- és hatáskörök ellátására és gyakorlására önálló szabályozó szerveket hozhat létre.</a:t>
            </a:r>
          </a:p>
          <a:p>
            <a:pPr eaLnBrk="1" hangingPunct="1">
              <a:defRPr/>
            </a:pPr>
            <a:endParaRPr lang="hu-HU" dirty="0" smtClean="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Az önálló szabályozó szerv vezetőjét a miniszterelnök vagy - a miniszterelnök javaslatára - a köztársasági elnök nevezi ki sarkalatos törvényben meghatározott időtartamra. Az önálló szabályozó szerv vezetője kinevezi helyettesét vagy helyetteseit.</a:t>
            </a:r>
          </a:p>
          <a:p>
            <a:pPr eaLnBrk="1" hangingPunct="1">
              <a:defRPr/>
            </a:pPr>
            <a:endParaRPr lang="hu-HU" dirty="0" smtClean="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Az önálló szabályozó szerv vezetője az önálló szabályozó szerv tevékenységéről évente beszámol az Országgyűlésnek.</a:t>
            </a:r>
          </a:p>
          <a:p>
            <a:pPr eaLnBrk="1" hangingPunct="1">
              <a:defRPr/>
            </a:pPr>
            <a:endParaRPr lang="hu-HU" dirty="0" smtClean="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sz="2800" dirty="0" smtClean="0"/>
              <a:t>(4) Az önálló szabályozó szerv vezetője törvényben kapott felhatalmazás alapján, sarkalatos törvényben meghatározott feladatkörében rendeletet ad ki, amely törvénnyel, kormányrendelettel, miniszterelnöki rendelettel, miniszteri rendelettel és a Magyar Nemzeti Bank elnökének rendeletével nem lehet ellentétes. Az önálló szabályozó szerv vezetőjét rendelet kiadásában az általa rendeletben kijelölt helyettese helyettesítheti.</a:t>
            </a:r>
          </a:p>
          <a:p>
            <a:pPr eaLnBrk="1" hangingPunct="1">
              <a:defRPr/>
            </a:pPr>
            <a:endParaRPr lang="hu-HU" dirty="0" smtClean="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Az Alkotmánybíróság</a:t>
            </a:r>
            <a:br>
              <a:rPr lang="hu-HU" dirty="0" smtClean="0"/>
            </a:br>
            <a:r>
              <a:rPr lang="hu-HU" sz="3200" i="1" dirty="0" smtClean="0"/>
              <a:t>24.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Alkotmánybíróság az Alaptörvény védelmének legfőbb szerve.</a:t>
            </a:r>
          </a:p>
          <a:p>
            <a:pPr eaLnBrk="1" hangingPunct="1">
              <a:defRPr/>
            </a:pPr>
            <a:r>
              <a:rPr lang="hu-HU" dirty="0" smtClean="0"/>
              <a:t>(2) Az Alkotmánybíróság</a:t>
            </a:r>
          </a:p>
          <a:p>
            <a:pPr algn="just" eaLnBrk="1" hangingPunct="1">
              <a:defRPr/>
            </a:pPr>
            <a:r>
              <a:rPr lang="hu-HU" sz="2800" i="1" dirty="0" smtClean="0"/>
              <a:t>a) </a:t>
            </a:r>
            <a:r>
              <a:rPr lang="hu-HU" sz="2800" dirty="0" smtClean="0"/>
              <a:t>az Alaptörvénnyel való összhang szempontjából megvizsgálja az elfogadott, de ki nem hirdetett törvényeket;</a:t>
            </a:r>
          </a:p>
          <a:p>
            <a:pPr algn="just" eaLnBrk="1" hangingPunct="1">
              <a:defRPr/>
            </a:pPr>
            <a:r>
              <a:rPr lang="hu-HU" sz="2800" i="1" dirty="0" smtClean="0"/>
              <a:t>b) </a:t>
            </a:r>
            <a:r>
              <a:rPr lang="hu-HU" sz="2800" dirty="0" smtClean="0"/>
              <a:t>bírói kezdeményezésre soron kívül, de legkésőbb kilencven napon belül felülvizsgálja az egyedi ügyben alkalmazandó jogszabálynak az Alaptörvénnyel való összhangját;</a:t>
            </a:r>
          </a:p>
          <a:p>
            <a:pPr eaLnBrk="1" hangingPunct="1">
              <a:defRPr/>
            </a:pPr>
            <a:endParaRPr lang="hu-HU" dirty="0" smtClean="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c) </a:t>
            </a:r>
            <a:r>
              <a:rPr lang="hu-HU" dirty="0" smtClean="0"/>
              <a:t>alkotmányjogi panasz alapján felülvizsgálja az egyedi ügyben alkalmazott jogszabálynak az Alaptörvénnyel való összhangját;</a:t>
            </a:r>
          </a:p>
          <a:p>
            <a:pPr eaLnBrk="1" hangingPunct="1">
              <a:defRPr/>
            </a:pPr>
            <a:r>
              <a:rPr lang="hu-HU" i="1" dirty="0" smtClean="0"/>
              <a:t>d) </a:t>
            </a:r>
            <a:r>
              <a:rPr lang="hu-HU" dirty="0" smtClean="0"/>
              <a:t>alkotmányjogi panasz alapján felülvizsgálja a bírói döntésnek az Alaptörvénnyel való összhangját;</a:t>
            </a:r>
          </a:p>
          <a:p>
            <a:pPr eaLnBrk="1" hangingPunct="1">
              <a:defRPr/>
            </a:pPr>
            <a:endParaRPr lang="hu-HU" dirty="0"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e) </a:t>
            </a:r>
            <a:r>
              <a:rPr lang="hu-HU" dirty="0" smtClean="0"/>
              <a:t>a Kormány, az országgyűlési képviselők egynegyede, a Kúria elnöke, a legfőbb ügyész vagy az alapvető jogok biztosa kezdeményezésére felülvizsgálja a jogszabályoknak az Alaptörvénnyel való összhangját;</a:t>
            </a:r>
          </a:p>
          <a:p>
            <a:pPr eaLnBrk="1" hangingPunct="1">
              <a:defRPr/>
            </a:pPr>
            <a:r>
              <a:rPr lang="hu-HU" i="1" dirty="0" smtClean="0"/>
              <a:t>f) </a:t>
            </a:r>
            <a:r>
              <a:rPr lang="hu-HU" dirty="0" smtClean="0"/>
              <a:t>vizsgálja a jogszabályok nemzetközi szerződésbe ütközését;</a:t>
            </a:r>
          </a:p>
          <a:p>
            <a:pPr eaLnBrk="1" hangingPunct="1">
              <a:defRPr/>
            </a:pPr>
            <a:endParaRPr lang="hu-HU" dirty="0" smtClean="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g) </a:t>
            </a:r>
            <a:r>
              <a:rPr lang="hu-HU" dirty="0" smtClean="0"/>
              <a:t>az Alaptörvényben, illetve sarkalatos törvényben meghatározott további feladat- és hatásköröket gyakorol.</a:t>
            </a:r>
          </a:p>
          <a:p>
            <a:pPr eaLnBrk="1" hangingPunct="1">
              <a:defRPr/>
            </a:pPr>
            <a:endParaRPr lang="hu-H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dirty="0">
                <a:effectLst/>
              </a:rPr>
              <a:t>Büszkék vagyunk az országunk megmaradásáért, szabadságáért és függetlenségéért küzdő őseinkre.</a:t>
            </a:r>
          </a:p>
          <a:p>
            <a:pPr algn="just">
              <a:defRPr/>
            </a:pPr>
            <a:r>
              <a:rPr lang="hu-HU" dirty="0">
                <a:effectLst/>
              </a:rPr>
              <a:t>Büszkék vagyunk a magyar emberek nagyszerű szellemi alkotásaira.</a:t>
            </a:r>
          </a:p>
          <a:p>
            <a:pPr algn="just">
              <a:defRPr/>
            </a:pPr>
            <a:r>
              <a:rPr lang="hu-HU" dirty="0">
                <a:effectLst/>
              </a:rPr>
              <a:t>Büszkék vagyunk arra, hogy népünk évszázadokon át harcokban védte Európát, s tehetségével, szorgalmával gyarapította közös értékeit.</a:t>
            </a:r>
          </a:p>
          <a:p>
            <a:pPr>
              <a:defRPr/>
            </a:pPr>
            <a:endParaRPr lang="hu-H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endParaRPr lang="hu-HU" smtClean="0"/>
          </a:p>
        </p:txBody>
      </p:sp>
      <p:sp>
        <p:nvSpPr>
          <p:cNvPr id="180227" name="Rectangle 3"/>
          <p:cNvSpPr>
            <a:spLocks noGrp="1" noChangeArrowheads="1"/>
          </p:cNvSpPr>
          <p:nvPr>
            <p:ph type="body" idx="1"/>
          </p:nvPr>
        </p:nvSpPr>
        <p:spPr/>
        <p:txBody>
          <a:bodyPr/>
          <a:lstStyle/>
          <a:p>
            <a:pPr eaLnBrk="1" hangingPunct="1">
              <a:lnSpc>
                <a:spcPct val="90000"/>
              </a:lnSpc>
              <a:defRPr/>
            </a:pPr>
            <a:r>
              <a:rPr lang="hu-HU" sz="2400" i="1" smtClean="0"/>
              <a:t>Q) cikk</a:t>
            </a:r>
            <a:endParaRPr lang="hu-HU" sz="2400" smtClean="0"/>
          </a:p>
          <a:p>
            <a:pPr eaLnBrk="1" hangingPunct="1">
              <a:lnSpc>
                <a:spcPct val="90000"/>
              </a:lnSpc>
              <a:defRPr/>
            </a:pPr>
            <a:r>
              <a:rPr lang="hu-HU" sz="2400" smtClean="0"/>
              <a:t>(1) Magyarország a béke és a biztonság megteremtése és megőrzése, valamint az emberiség fenntartható fejlődése érdekében együttműködésre törekszik a világ valamennyi népével és országával.</a:t>
            </a:r>
          </a:p>
          <a:p>
            <a:pPr eaLnBrk="1" hangingPunct="1">
              <a:lnSpc>
                <a:spcPct val="90000"/>
              </a:lnSpc>
              <a:defRPr/>
            </a:pPr>
            <a:r>
              <a:rPr lang="hu-HU" sz="2400" smtClean="0"/>
              <a:t>(2) Magyarország nemzetközi jogi kötelezettségeinek teljesítése érdekében biztosítja a nemzetközi jog és a magyar jog összhangját.</a:t>
            </a:r>
          </a:p>
          <a:p>
            <a:pPr eaLnBrk="1" hangingPunct="1">
              <a:lnSpc>
                <a:spcPct val="90000"/>
              </a:lnSpc>
              <a:defRPr/>
            </a:pPr>
            <a:r>
              <a:rPr lang="hu-HU" sz="2400" smtClean="0"/>
              <a:t>(3) Magyarország elfogadja a nemzetközi jog általánosan elismert szabályait. A nemzetközi jog más forrásai jogszabályban történő kihirdetésükkel válnak a magyar jogrendszer részévé.</a:t>
            </a:r>
            <a:endParaRPr lang="hu-HU" sz="2400" i="1" smtClean="0"/>
          </a:p>
          <a:p>
            <a:pPr eaLnBrk="1" hangingPunct="1">
              <a:lnSpc>
                <a:spcPct val="90000"/>
              </a:lnSpc>
              <a:defRPr/>
            </a:pPr>
            <a:endParaRPr lang="hu-HU" sz="2400"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b="1" dirty="0" smtClean="0"/>
              <a:t>(3) Az Alkotmánybíróság</a:t>
            </a:r>
          </a:p>
          <a:p>
            <a:pPr eaLnBrk="1" hangingPunct="1">
              <a:defRPr/>
            </a:pPr>
            <a:r>
              <a:rPr lang="hu-HU" i="1" dirty="0" smtClean="0"/>
              <a:t>a) </a:t>
            </a:r>
            <a:r>
              <a:rPr lang="hu-HU" dirty="0" err="1" smtClean="0"/>
              <a:t>a</a:t>
            </a:r>
            <a:r>
              <a:rPr lang="hu-HU" dirty="0" smtClean="0"/>
              <a:t> (2) bekezdés </a:t>
            </a:r>
            <a:r>
              <a:rPr lang="hu-HU" i="1" dirty="0" smtClean="0"/>
              <a:t>b)</a:t>
            </a:r>
            <a:r>
              <a:rPr lang="hu-HU" dirty="0" smtClean="0"/>
              <a:t>, </a:t>
            </a:r>
            <a:r>
              <a:rPr lang="hu-HU" i="1" dirty="0" smtClean="0"/>
              <a:t>c) </a:t>
            </a:r>
            <a:r>
              <a:rPr lang="hu-HU" dirty="0" smtClean="0"/>
              <a:t>és </a:t>
            </a:r>
            <a:r>
              <a:rPr lang="hu-HU" i="1" dirty="0" smtClean="0"/>
              <a:t>e) </a:t>
            </a:r>
            <a:r>
              <a:rPr lang="hu-HU" dirty="0" smtClean="0"/>
              <a:t>pontjában foglalt hatáskörében megsemmisíti az Alaptörvénnyel ellentétes jogszabályt vagy jogszabályi rendelkezést;</a:t>
            </a:r>
          </a:p>
          <a:p>
            <a:pPr eaLnBrk="1" hangingPunct="1">
              <a:defRPr/>
            </a:pPr>
            <a:endParaRPr lang="hu-HU"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b) </a:t>
            </a:r>
            <a:r>
              <a:rPr lang="hu-HU" dirty="0" smtClean="0"/>
              <a:t>a (2) bekezdés </a:t>
            </a:r>
            <a:r>
              <a:rPr lang="hu-HU" i="1" dirty="0" smtClean="0"/>
              <a:t>d) </a:t>
            </a:r>
            <a:r>
              <a:rPr lang="hu-HU" dirty="0" smtClean="0"/>
              <a:t>pontjában foglalt </a:t>
            </a:r>
            <a:r>
              <a:rPr lang="hu-HU" sz="2800" dirty="0" smtClean="0"/>
              <a:t>hatáskörében megsemmisíti az Alaptörvénnyel ellentétes bírói döntést;</a:t>
            </a:r>
          </a:p>
          <a:p>
            <a:pPr eaLnBrk="1" hangingPunct="1">
              <a:defRPr/>
            </a:pPr>
            <a:r>
              <a:rPr lang="hu-HU" sz="2800" i="1" dirty="0" smtClean="0"/>
              <a:t>c) </a:t>
            </a:r>
            <a:r>
              <a:rPr lang="hu-HU" sz="2800" dirty="0" smtClean="0"/>
              <a:t>a (2) bekezdés </a:t>
            </a:r>
            <a:r>
              <a:rPr lang="hu-HU" sz="2800" i="1" dirty="0" smtClean="0"/>
              <a:t>f) </a:t>
            </a:r>
            <a:r>
              <a:rPr lang="hu-HU" sz="2800" dirty="0" smtClean="0"/>
              <a:t>pontjában foglalt hatáskörében megsemmisítheti a nemzetközi szerződésbe ütköző jogszabályt vagy jogszabályi rendelkezést;</a:t>
            </a:r>
          </a:p>
          <a:p>
            <a:pPr eaLnBrk="1" hangingPunct="1">
              <a:defRPr/>
            </a:pPr>
            <a:r>
              <a:rPr lang="hu-HU" sz="2800" dirty="0" smtClean="0"/>
              <a:t>illetve sarkalatos törvényben meghatározott jogkövetkezményt állapít meg.</a:t>
            </a:r>
          </a:p>
          <a:p>
            <a:pPr eaLnBrk="1" hangingPunct="1">
              <a:defRPr/>
            </a:pPr>
            <a:endParaRPr lang="hu-HU" dirty="0" smtClean="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Az Alkotmánybíróság a jogszabály felülvizsgálni nem kért rendelkezését csak abban az esetben vizsgálhatja, illetve semmisítheti meg, ha az a felülvizsgálni kért jogszabályi rendelkezéssel szoros tartalmi összefüggésben áll.</a:t>
            </a:r>
          </a:p>
          <a:p>
            <a:pPr eaLnBrk="1" hangingPunct="1">
              <a:defRPr/>
            </a:pPr>
            <a:endParaRPr lang="hu-HU" dirty="0" smtClean="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Az Alkotmánybíróság az Alaptörvényt és az Alaptörvény módosítását csak a megalkotására és kihirdetésére vonatkozó, az Alaptörvényben foglalt eljárási követelmények tekintetében vizsgálhatja felül. E vizsgálatot</a:t>
            </a:r>
          </a:p>
          <a:p>
            <a:pPr eaLnBrk="1" hangingPunct="1">
              <a:defRPr/>
            </a:pPr>
            <a:r>
              <a:rPr lang="hu-HU" i="1" dirty="0" smtClean="0"/>
              <a:t>a) </a:t>
            </a:r>
            <a:r>
              <a:rPr lang="hu-HU" dirty="0" smtClean="0"/>
              <a:t>az elfogadott, de még ki nem hirdetett Alaptörvény és Alaptörvény-módosítás tekintetében a köztársasági elnök,</a:t>
            </a:r>
          </a:p>
          <a:p>
            <a:pPr eaLnBrk="1" hangingPunct="1">
              <a:defRPr/>
            </a:pPr>
            <a:endParaRPr lang="hu-HU" dirty="0" smtClean="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b) </a:t>
            </a:r>
            <a:r>
              <a:rPr lang="hu-HU" dirty="0" smtClean="0"/>
              <a:t>a kihirdetéstől számított harminc napon belül a Kormány, az országgyűlési képviselők egynegyede, a Kúria elnöke, a legfőbb ügyész vagy az alapvető jogok biztosa kezdeményezheti.</a:t>
            </a:r>
          </a:p>
          <a:p>
            <a:pPr eaLnBrk="1" hangingPunct="1">
              <a:defRPr/>
            </a:pPr>
            <a:endParaRPr lang="hu-HU" dirty="0" smtClean="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Az Alkotmánybíróság az (5) bekezdés szerinti indítványról soron kívül, de legkésőbb harminc napon belül határoz. Ha az Alkotmánybíróság megállapítja, hogy az Alaptörvény vagy az Alaptörvény módosítása nem felelt meg az (5) bekezdésben meghatározott eljárási követelményeknek, az Alaptörvényt vagy az Alaptörvény módosítását</a:t>
            </a:r>
          </a:p>
          <a:p>
            <a:pPr eaLnBrk="1" hangingPunct="1">
              <a:defRPr/>
            </a:pPr>
            <a:endParaRPr lang="hu-HU" dirty="0" smtClean="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a) </a:t>
            </a:r>
            <a:r>
              <a:rPr lang="hu-HU" dirty="0" smtClean="0"/>
              <a:t>az (5) bekezdés </a:t>
            </a:r>
            <a:r>
              <a:rPr lang="hu-HU" i="1" dirty="0" smtClean="0"/>
              <a:t>a) </a:t>
            </a:r>
            <a:r>
              <a:rPr lang="hu-HU" dirty="0" smtClean="0"/>
              <a:t>pontja szerinti esetben az Országgyűlés újratárgyalja,</a:t>
            </a:r>
          </a:p>
          <a:p>
            <a:pPr eaLnBrk="1" hangingPunct="1">
              <a:defRPr/>
            </a:pPr>
            <a:r>
              <a:rPr lang="hu-HU" i="1" dirty="0" smtClean="0"/>
              <a:t>b) </a:t>
            </a:r>
            <a:r>
              <a:rPr lang="hu-HU" dirty="0" smtClean="0"/>
              <a:t>az (5) bekezdés </a:t>
            </a:r>
            <a:r>
              <a:rPr lang="hu-HU" i="1" dirty="0" smtClean="0"/>
              <a:t>b) </a:t>
            </a:r>
            <a:r>
              <a:rPr lang="hu-HU" dirty="0" smtClean="0"/>
              <a:t>pontja szerinti esetben az Alkotmánybíróság megsemmisíti.</a:t>
            </a:r>
          </a:p>
          <a:p>
            <a:pPr eaLnBrk="1" hangingPunct="1">
              <a:defRPr/>
            </a:pPr>
            <a:endParaRPr lang="hu-HU" dirty="0" smtClean="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(7) Az Alkotmánybíróság sarkalatos törvényben meghatározottak szerint a jogszabály megalkotóját, a törvény kezdeményezőjét vagy képviselőjüket meghallgatja, illetve véleményüket eljárása során beszerzi, ha az ügy a személyek széles körét érinti. Az eljárás ezen szakasza nyilvános.</a:t>
            </a:r>
          </a:p>
          <a:p>
            <a:pPr eaLnBrk="1" hangingPunct="1">
              <a:defRPr/>
            </a:pPr>
            <a:endParaRPr lang="hu-HU" dirty="0" smtClean="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(8) Az Alkotmánybíróság tizenöt tagból álló testület, amelynek tagjait az Országgyűlés az országgyűlési képviselők kétharmadának szavazatával tizenkét évre választja. Az Országgyűlés az országgyűlési képviselők kétharmadának szavazatával az Alkotmánybíróság tagjai közül elnököt választ, az elnök megbízatása az alkotmánybírói hivatali ideje lejártáig tart.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Az Alkotmánybíróság tagjai nem lehetnek tagjai pártnak, és nem folytathatnak politikai tevékenységet.</a:t>
            </a:r>
          </a:p>
          <a:p>
            <a:pPr eaLnBrk="1" hangingPunct="1">
              <a:defRPr/>
            </a:pPr>
            <a:endParaRPr lang="hu-HU"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endParaRPr lang="hu-HU" smtClean="0"/>
          </a:p>
        </p:txBody>
      </p:sp>
      <p:sp>
        <p:nvSpPr>
          <p:cNvPr id="183299" name="Rectangle 3"/>
          <p:cNvSpPr>
            <a:spLocks noGrp="1" noChangeArrowheads="1"/>
          </p:cNvSpPr>
          <p:nvPr>
            <p:ph type="body" idx="1"/>
          </p:nvPr>
        </p:nvSpPr>
        <p:spPr/>
        <p:txBody>
          <a:bodyPr/>
          <a:lstStyle/>
          <a:p>
            <a:pPr eaLnBrk="1" hangingPunct="1">
              <a:lnSpc>
                <a:spcPct val="90000"/>
              </a:lnSpc>
              <a:defRPr/>
            </a:pPr>
            <a:r>
              <a:rPr lang="hu-HU" i="1" smtClean="0"/>
              <a:t>R) cikk</a:t>
            </a:r>
            <a:endParaRPr lang="hu-HU" smtClean="0"/>
          </a:p>
          <a:p>
            <a:pPr eaLnBrk="1" hangingPunct="1">
              <a:lnSpc>
                <a:spcPct val="90000"/>
              </a:lnSpc>
              <a:defRPr/>
            </a:pPr>
            <a:r>
              <a:rPr lang="hu-HU" smtClean="0"/>
              <a:t>(1) Az Alaptörvény Magyarország jogrendszerének alapja.</a:t>
            </a:r>
          </a:p>
          <a:p>
            <a:pPr eaLnBrk="1" hangingPunct="1">
              <a:lnSpc>
                <a:spcPct val="90000"/>
              </a:lnSpc>
              <a:defRPr/>
            </a:pPr>
            <a:r>
              <a:rPr lang="hu-HU" smtClean="0"/>
              <a:t>(2) Az Alaptörvény és a jogszabályok mindenkire kötelezőek.</a:t>
            </a:r>
          </a:p>
          <a:p>
            <a:pPr eaLnBrk="1" hangingPunct="1">
              <a:lnSpc>
                <a:spcPct val="90000"/>
              </a:lnSpc>
              <a:defRPr/>
            </a:pPr>
            <a:r>
              <a:rPr lang="hu-HU" smtClean="0"/>
              <a:t>(3) Az Alaptörvény rendelkezéseit azok céljával, a benne foglalt Nemzeti hitvallással és történeti alkotmányunk vívmányaival összhangban kell értelmezni.</a:t>
            </a:r>
            <a:endParaRPr lang="hu-HU" i="1" smtClean="0"/>
          </a:p>
          <a:p>
            <a:pPr eaLnBrk="1" hangingPunct="1">
              <a:lnSpc>
                <a:spcPct val="90000"/>
              </a:lnSpc>
              <a:defRPr/>
            </a:pPr>
            <a:endParaRPr lang="hu-HU" smtClean="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(9) Az Alkotmánybíróság hatáskörének, szervezetének, működésének részletes szabályait sarkalatos törvény határozza meg.</a:t>
            </a:r>
          </a:p>
          <a:p>
            <a:pPr eaLnBrk="1" hangingPunct="1">
              <a:defRPr/>
            </a:pPr>
            <a:endParaRPr lang="hu-HU" dirty="0" smtClean="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 bíróság</a:t>
            </a:r>
            <a:br>
              <a:rPr lang="hu-HU" dirty="0" smtClean="0"/>
            </a:br>
            <a:r>
              <a:rPr lang="hu-HU" sz="2800" i="1" dirty="0" smtClean="0"/>
              <a:t>25.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bíróságok igazságszolgáltatási tevékenységet látnak el. A legfőbb bírósági szerv a Kúria.</a:t>
            </a:r>
          </a:p>
          <a:p>
            <a:pPr eaLnBrk="1" hangingPunct="1">
              <a:defRPr/>
            </a:pPr>
            <a:r>
              <a:rPr lang="hu-HU" dirty="0" smtClean="0"/>
              <a:t>(2) A bíróság dönt</a:t>
            </a:r>
          </a:p>
          <a:p>
            <a:pPr eaLnBrk="1" hangingPunct="1">
              <a:defRPr/>
            </a:pPr>
            <a:r>
              <a:rPr lang="hu-HU" i="1" dirty="0" smtClean="0"/>
              <a:t>a) </a:t>
            </a:r>
            <a:r>
              <a:rPr lang="hu-HU" dirty="0" smtClean="0"/>
              <a:t>büntetőügyben, magánjogi jogvitában, törvényben meghatározott egyéb ügyben;</a:t>
            </a:r>
          </a:p>
          <a:p>
            <a:pPr eaLnBrk="1" hangingPunct="1">
              <a:defRPr/>
            </a:pPr>
            <a:r>
              <a:rPr lang="hu-HU" i="1" dirty="0" smtClean="0"/>
              <a:t>b) </a:t>
            </a:r>
            <a:r>
              <a:rPr lang="hu-HU" dirty="0" smtClean="0"/>
              <a:t>a közigazgatási határozatok törvényességéről</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c) </a:t>
            </a:r>
            <a:r>
              <a:rPr lang="hu-HU" dirty="0" smtClean="0"/>
              <a:t>az önkormányzati rendelet más jogszabályba ütközéséről és megsemmisítéséről;</a:t>
            </a:r>
          </a:p>
          <a:p>
            <a:pPr eaLnBrk="1" hangingPunct="1">
              <a:defRPr/>
            </a:pPr>
            <a:r>
              <a:rPr lang="hu-HU" i="1" dirty="0" smtClean="0"/>
              <a:t>d) </a:t>
            </a:r>
            <a:r>
              <a:rPr lang="hu-HU" dirty="0" smtClean="0"/>
              <a:t>a helyi önkormányzat törvényen alapuló jogalkotási kötelezettsége elmulasztásának megállapításáról.</a:t>
            </a:r>
          </a:p>
          <a:p>
            <a:pPr eaLnBrk="1" hangingPunct="1">
              <a:defRPr/>
            </a:pPr>
            <a:endParaRPr lang="hu-HU" dirty="0" smtClean="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Kúria a (2) bekezdésben meghatározottak mellett biztosítja a bíróságok jogalkalmazásának egységét, a bíróságokra kötelező jogegységi határozatot hoz.</a:t>
            </a:r>
          </a:p>
          <a:p>
            <a:pPr eaLnBrk="1" hangingPunct="1">
              <a:defRPr/>
            </a:pPr>
            <a:r>
              <a:rPr lang="hu-HU" dirty="0" smtClean="0"/>
              <a:t>(4) A bírósági szervezet többszintű. Az ügyek meghatározott csoportjaira külön bíróságok létesíthetők.</a:t>
            </a:r>
          </a:p>
          <a:p>
            <a:pPr eaLnBrk="1" hangingPunct="1">
              <a:defRPr/>
            </a:pPr>
            <a:endParaRPr lang="hu-HU" dirty="0" smtClean="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bíróságok igazgatásának központi feladatait az Országos Bírósági Hivatal elnöke végzi. Az Országos Bírói Tanács felügyeli a bíróságok központi igazgatását. Az Országos Bírói Tanács és más bírói önkormányzati szervek közreműködnek a bíróságok igazgatásában.</a:t>
            </a:r>
          </a:p>
          <a:p>
            <a:pPr eaLnBrk="1" hangingPunct="1">
              <a:defRPr/>
            </a:pPr>
            <a:endParaRPr lang="hu-HU" dirty="0" smtClean="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Az Országos Bírósági Hivatal elnökét a bírák közül kilenc évre a köztársasági elnök javaslatára az Országgyűlés választja. Az Országos Bírósági Hivatal elnökének megválasztásához az országgyűlési képviselők kétharmadának szavazata szükséges. </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Az Országos Bírói Tanács tagja a Kúria elnöke, további tagjait sarkalatos törvényben meghatározottak szerint a bírák választják.</a:t>
            </a:r>
          </a:p>
          <a:p>
            <a:pPr eaLnBrk="1" hangingPunct="1">
              <a:defRPr/>
            </a:pPr>
            <a:endParaRPr lang="hu-HU" dirty="0" smtClean="0"/>
          </a:p>
          <a:p>
            <a:pPr eaLnBrk="1" hangingPunct="1">
              <a:defRPr/>
            </a:pPr>
            <a:endParaRPr lang="hu-HU" dirty="0" smtClean="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(7) Törvény egyes jogvitákban más szervek eljárását is lehetővé teheti.</a:t>
            </a:r>
          </a:p>
          <a:p>
            <a:pPr eaLnBrk="1" hangingPunct="1">
              <a:defRPr/>
            </a:pPr>
            <a:r>
              <a:rPr lang="hu-HU" dirty="0" smtClean="0"/>
              <a:t>(8) A bíróságok szervezetének, igazgatásának és központi igazgatása felügyeletének, a bírák jogállásának részletes szabályait, valamint a bírák javadalmazását sarkalatos törvény határozza meg.</a:t>
            </a:r>
          </a:p>
          <a:p>
            <a:pPr eaLnBrk="1" hangingPunct="1">
              <a:defRPr/>
            </a:pPr>
            <a:endParaRPr lang="hu-HU" dirty="0" smtClean="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26.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bírák függetlenek, és csak a törvénynek vannak alárendelve, ítélkezési tevékenységükben nem utasíthatóak. A bírákat tisztségükből csak sarkalatos törvényben meghatározott okból és eljárás keretében lehet elmozdítani. A bírák nem lehetnek tagjai pártnak, és nem folytathatnak politikai tevékenységet.</a:t>
            </a:r>
          </a:p>
          <a:p>
            <a:pPr eaLnBrk="1" hangingPunct="1">
              <a:defRPr/>
            </a:pPr>
            <a:endParaRPr lang="hu-HU" dirty="0" smtClean="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hivatásos bírákat - sarkalatos törvényben meghatározottak szerint - a köztársasági elnök nevezi ki. Bíróvá az nevezhető ki, aki a harmincadik életévét betöltötte. A Kúria elnöke és az Országos Bírósági Hivatal elnöke kivételével a bíró szolgálati jogviszonya az általános öregségi nyugdíjkorhatár betöltéséig állhat fenn.</a:t>
            </a:r>
          </a:p>
          <a:p>
            <a:pPr eaLnBrk="1" hangingPunct="1">
              <a:defRPr/>
            </a:pPr>
            <a:endParaRPr lang="hu-HU"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endParaRPr lang="hu-HU" smtClean="0"/>
          </a:p>
        </p:txBody>
      </p:sp>
      <p:sp>
        <p:nvSpPr>
          <p:cNvPr id="129027" name="Rectangle 3"/>
          <p:cNvSpPr>
            <a:spLocks noGrp="1" noChangeArrowheads="1"/>
          </p:cNvSpPr>
          <p:nvPr>
            <p:ph type="body" idx="1"/>
          </p:nvPr>
        </p:nvSpPr>
        <p:spPr/>
        <p:txBody>
          <a:bodyPr/>
          <a:lstStyle/>
          <a:p>
            <a:pPr eaLnBrk="1" hangingPunct="1">
              <a:lnSpc>
                <a:spcPct val="80000"/>
              </a:lnSpc>
              <a:defRPr/>
            </a:pPr>
            <a:r>
              <a:rPr lang="hu-HU" i="1" smtClean="0"/>
              <a:t>S) cikk</a:t>
            </a:r>
            <a:endParaRPr lang="hu-HU" smtClean="0"/>
          </a:p>
          <a:p>
            <a:pPr eaLnBrk="1" hangingPunct="1">
              <a:lnSpc>
                <a:spcPct val="80000"/>
              </a:lnSpc>
              <a:defRPr/>
            </a:pPr>
            <a:r>
              <a:rPr lang="hu-HU" smtClean="0"/>
              <a:t>(1) Alaptörvény elfogadására vagy az Alaptörvény módosítására irányuló javaslatot a köztársasági elnök, a Kormány, országgyűlési bizottság vagy országgyűlési képviselő terjeszthet elő.</a:t>
            </a:r>
          </a:p>
          <a:p>
            <a:pPr eaLnBrk="1" hangingPunct="1">
              <a:lnSpc>
                <a:spcPct val="80000"/>
              </a:lnSpc>
              <a:defRPr/>
            </a:pPr>
            <a:r>
              <a:rPr lang="hu-HU" smtClean="0"/>
              <a:t>(2) Alaptörvény elfogadásához vagy az Alaptörvény módosításához az országgyűlési képviselők kétharmadának szavazata szükséges.</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Kúria elnökét a bírák közül kilenc évre a köztársasági elnök javaslatára az Országgyűlés választja. A Kúria elnökének megválasztásához az országgyűlési képviselők kétharmadának szavazata szükséges.</a:t>
            </a:r>
          </a:p>
          <a:p>
            <a:pPr eaLnBrk="1" hangingPunct="1">
              <a:defRPr/>
            </a:pPr>
            <a:endParaRPr lang="hu-HU" dirty="0" smtClean="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27.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bíróság - ha törvény másképpen nem rendelkezik - tanácsban ítélkezik.</a:t>
            </a:r>
          </a:p>
          <a:p>
            <a:pPr eaLnBrk="1" hangingPunct="1">
              <a:defRPr/>
            </a:pPr>
            <a:r>
              <a:rPr lang="hu-HU" dirty="0" smtClean="0"/>
              <a:t>(2) Törvény által meghatározott ügyekben és módon nem hivatásos bírák is részt vesznek az ítélkezésben.</a:t>
            </a:r>
          </a:p>
          <a:p>
            <a:pPr eaLnBrk="1" hangingPunct="1">
              <a:defRPr/>
            </a:pPr>
            <a:endParaRPr lang="hu-HU" dirty="0" smtClean="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Egyesbíróként és a tanács elnökeként csak hivatásos bíró járhat el. Törvény által meghatározott ügyekben, egyesbíró hatáskörében bírósági titkár is eljárhat, akire e tevékenysége során alkalmazni kell a 26. cikk (1) bekezdését.</a:t>
            </a:r>
          </a:p>
          <a:p>
            <a:pPr eaLnBrk="1" hangingPunct="1">
              <a:defRPr/>
            </a:pPr>
            <a:endParaRPr lang="hu-HU" dirty="0" smtClean="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28.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A bíróságok a jogalkalmazás során a jogszabályok szövegét elsősorban azok céljával és az Alaptörvénnyel összhangban értelmezik. Az Alaptörvény és a jogszabályok értelmezésekor azt kell feltételezni, hogy a józan észnek és a közjónak megfelelő, erkölcsös és gazdaságos célt szolgálnak.</a:t>
            </a:r>
          </a:p>
          <a:p>
            <a:pPr eaLnBrk="1" hangingPunct="1">
              <a:defRPr/>
            </a:pPr>
            <a:endParaRPr lang="hu-HU" dirty="0" smtClean="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sz="3200" dirty="0" smtClean="0"/>
              <a:t>Az ügyészség</a:t>
            </a:r>
            <a:br>
              <a:rPr lang="hu-HU" sz="3200" dirty="0" smtClean="0"/>
            </a:br>
            <a:r>
              <a:rPr lang="hu-HU" sz="3200" i="1" dirty="0" smtClean="0"/>
              <a:t>29. cikk</a:t>
            </a:r>
            <a:r>
              <a:rPr lang="hu-HU" sz="3200" dirty="0" smtClean="0"/>
              <a:t/>
            </a:r>
            <a:br>
              <a:rPr lang="hu-HU" sz="3200" dirty="0" smtClean="0"/>
            </a:br>
            <a:endParaRPr lang="hu-HU" sz="3200" dirty="0" smtClean="0"/>
          </a:p>
        </p:txBody>
      </p:sp>
      <p:sp>
        <p:nvSpPr>
          <p:cNvPr id="3" name="Tartalom helye 2"/>
          <p:cNvSpPr>
            <a:spLocks noGrp="1"/>
          </p:cNvSpPr>
          <p:nvPr>
            <p:ph idx="1"/>
          </p:nvPr>
        </p:nvSpPr>
        <p:spPr/>
        <p:txBody>
          <a:bodyPr/>
          <a:lstStyle/>
          <a:p>
            <a:pPr eaLnBrk="1" hangingPunct="1">
              <a:defRPr/>
            </a:pPr>
            <a:r>
              <a:rPr lang="hu-HU" dirty="0" smtClean="0"/>
              <a:t>(1) A legfőbb ügyész és az ügyészség független, az igazságszolgáltatás közreműködőjeként mint közvádló az állam büntetőigényének kizárólagos érvényesítője. Az ügyészség üldözi a bűncselekményeket, fellép más jogsértő cselekményekkel és mulasztásokkal szemben, valamint elősegíti a jogellenes cselekmények megelőzését.</a:t>
            </a:r>
          </a:p>
          <a:p>
            <a:pPr eaLnBrk="1" hangingPunct="1">
              <a:defRPr/>
            </a:pPr>
            <a:endParaRPr lang="hu-HU" dirty="0" smtClean="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legfőbb ügyész és az ügyészség</a:t>
            </a:r>
          </a:p>
          <a:p>
            <a:pPr eaLnBrk="1" hangingPunct="1">
              <a:defRPr/>
            </a:pPr>
            <a:r>
              <a:rPr lang="hu-HU" i="1" dirty="0" smtClean="0"/>
              <a:t>a) </a:t>
            </a:r>
            <a:r>
              <a:rPr lang="hu-HU" dirty="0" smtClean="0"/>
              <a:t>törvényben meghatározottak szerint jogokat gyakorol a nyomozással összefüggésben;</a:t>
            </a:r>
          </a:p>
          <a:p>
            <a:pPr eaLnBrk="1" hangingPunct="1">
              <a:defRPr/>
            </a:pPr>
            <a:r>
              <a:rPr lang="hu-HU" i="1" dirty="0" smtClean="0"/>
              <a:t>b) </a:t>
            </a:r>
            <a:r>
              <a:rPr lang="hu-HU" dirty="0" smtClean="0"/>
              <a:t>képviseli a közvádat a bírósági eljárásban;</a:t>
            </a:r>
          </a:p>
          <a:p>
            <a:pPr eaLnBrk="1" hangingPunct="1">
              <a:defRPr/>
            </a:pPr>
            <a:endParaRPr lang="hu-HU" dirty="0" smtClean="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c) </a:t>
            </a:r>
            <a:r>
              <a:rPr lang="hu-HU" dirty="0" smtClean="0"/>
              <a:t>felügyeletet gyakorol a büntetés-végrehajtás törvényessége felett;</a:t>
            </a:r>
          </a:p>
          <a:p>
            <a:pPr eaLnBrk="1" hangingPunct="1">
              <a:defRPr/>
            </a:pPr>
            <a:r>
              <a:rPr lang="hu-HU" i="1" dirty="0" smtClean="0"/>
              <a:t>d) </a:t>
            </a:r>
            <a:r>
              <a:rPr lang="hu-HU" dirty="0" smtClean="0"/>
              <a:t>a közérdek védelmezőjeként az Alaptörvény vagy törvény által meghatározott további feladat- és hatásköröket gyakorol.</a:t>
            </a:r>
          </a:p>
          <a:p>
            <a:pPr eaLnBrk="1" hangingPunct="1">
              <a:defRPr/>
            </a:pPr>
            <a:endParaRPr lang="hu-HU" dirty="0" smtClean="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Az ügyészi szervezetet a legfőbb ügyész vezeti és irányítja, kinevezi az ügyészeket. A legfőbb ügyész kivételével az ügyész szolgálati jogviszonya az általános öregségi nyugdíjkorhatár betöltéséig állhat fenn.</a:t>
            </a:r>
          </a:p>
          <a:p>
            <a:pPr eaLnBrk="1" hangingPunct="1">
              <a:defRPr/>
            </a:pPr>
            <a:endParaRPr lang="hu-HU" dirty="0" smtClean="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legfőbb ügyészt az ügyészek közül a köztársasági elnök javaslatára az Országgyűlés választja kilenc évre. A legfőbb ügyész megválasztásához az országgyűlési képviselők kétharmadának szavazata szükséges.</a:t>
            </a:r>
          </a:p>
          <a:p>
            <a:pPr eaLnBrk="1" hangingPunct="1">
              <a:defRPr/>
            </a:pPr>
            <a:r>
              <a:rPr lang="hu-HU" dirty="0" smtClean="0"/>
              <a:t>(5) A legfőbb ügyész évente beszámol tevékenységéről az Országgyűlésnek.</a:t>
            </a:r>
          </a:p>
          <a:p>
            <a:pPr eaLnBrk="1" hangingPunct="1">
              <a:defRPr/>
            </a:pPr>
            <a:endParaRPr lang="hu-HU" dirty="0" smtClean="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Az ügyészek nem lehetnek tagjai pártnak, és nem folytathatnak politikai tevékenységet.</a:t>
            </a:r>
          </a:p>
          <a:p>
            <a:pPr eaLnBrk="1" hangingPunct="1">
              <a:defRPr/>
            </a:pPr>
            <a:r>
              <a:rPr lang="hu-HU" dirty="0" smtClean="0"/>
              <a:t>(7) Az ügyészség szervezetének és működésének, a legfőbb ügyész és az ügyészek jogállásának részletes szabályait, valamint javadalmazásukat sarkalatos törvény határozza meg.</a:t>
            </a:r>
          </a:p>
          <a:p>
            <a:pPr eaLnBrk="1" hangingPunct="1">
              <a:defRPr/>
            </a:pPr>
            <a:endParaRPr lang="hu-HU"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endParaRPr lang="hu-HU" smtClean="0"/>
          </a:p>
        </p:txBody>
      </p:sp>
      <p:sp>
        <p:nvSpPr>
          <p:cNvPr id="184323" name="Rectangle 3"/>
          <p:cNvSpPr>
            <a:spLocks noGrp="1" noChangeArrowheads="1"/>
          </p:cNvSpPr>
          <p:nvPr>
            <p:ph type="body" idx="1"/>
          </p:nvPr>
        </p:nvSpPr>
        <p:spPr/>
        <p:txBody>
          <a:bodyPr/>
          <a:lstStyle/>
          <a:p>
            <a:pPr eaLnBrk="1" hangingPunct="1">
              <a:lnSpc>
                <a:spcPct val="80000"/>
              </a:lnSpc>
              <a:defRPr/>
            </a:pPr>
            <a:r>
              <a:rPr lang="hu-HU" sz="2800" smtClean="0"/>
              <a:t>(3) Az elfogadott Alaptörvényt vagy az Alaptörvény elfogadott módosítását az Országgyűlés elnöke öt napon belül aláírja, és megküldi a köztársasági elnöknek. A köztársasági elnök a megküldött Alaptörvényt vagy az Alaptörvény megküldött módosítását a kézhezvételétől számított öt napon belül aláírja, és elrendeli a hivatalos lapban való kihirdetését. Ha a köztársasági elnök úgy ítéli meg, hogy az Alaptörvénynek vagy az Alaptörvény módosításának a megalkotására vonatkozó, az Alaptörvényben foglalt eljárási követelményeket nem tartották meg, ennek vizsgálatát kéri az Alkotmánybíróságtól. </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Az alapvető jogok biztosa</a:t>
            </a:r>
            <a:br>
              <a:rPr lang="hu-HU" dirty="0" smtClean="0"/>
            </a:br>
            <a:r>
              <a:rPr lang="hu-HU" sz="3200" i="1" dirty="0" smtClean="0"/>
              <a:t>30.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alapvető jogok biztosa alapjogvédelmi tevékenységet lát el, eljárását bárki kezdeményezheti.</a:t>
            </a:r>
          </a:p>
          <a:p>
            <a:pPr eaLnBrk="1" hangingPunct="1">
              <a:defRPr/>
            </a:pPr>
            <a:r>
              <a:rPr lang="hu-HU" dirty="0" smtClean="0"/>
              <a:t>(2) Az alapvető jogok biztosa az alapvető jogokkal kapcsolatban tudomására jutott visszásságokat kivizsgálja vagy kivizsgáltatja, orvoslásuk érdekében általános vagy egyedi intézkedéseket kezdeményez.</a:t>
            </a:r>
          </a:p>
          <a:p>
            <a:pPr eaLnBrk="1" hangingPunct="1">
              <a:defRPr/>
            </a:pPr>
            <a:endParaRPr lang="hu-HU" dirty="0" smtClean="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dirty="0" smtClean="0"/>
              <a:t>(3) Az alapvető jogok biztosát és helyetteseit az Országgyűlés az országgyűlési képviselők kétharmadának szavazatával hat évre választja. A helyettesek a jövő nemzedékek érdekeinek, valamint a Magyarországon élő nemzetiségek jogainak védelmét látják el. Az alapvető jogok biztosa és helyettesei nem lehetnek tagjai pártnak, és nem folytathatnak politikai tevékenységet.</a:t>
            </a:r>
          </a:p>
          <a:p>
            <a:pPr eaLnBrk="1" hangingPunct="1">
              <a:defRPr/>
            </a:pPr>
            <a:endParaRPr lang="hu-HU" dirty="0" smtClean="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Az alapvető jogok biztosa évente beszámol tevékenységéről az Országgyűlésnek.</a:t>
            </a:r>
          </a:p>
          <a:p>
            <a:pPr eaLnBrk="1" hangingPunct="1">
              <a:defRPr/>
            </a:pPr>
            <a:r>
              <a:rPr lang="hu-HU" dirty="0" smtClean="0"/>
              <a:t>(5) Az alapvető jogok biztosára és helyetteseire vonatkozó részletes szabályokat törvény határozza meg.</a:t>
            </a:r>
          </a:p>
          <a:p>
            <a:pPr eaLnBrk="1" hangingPunct="1">
              <a:defRPr/>
            </a:pPr>
            <a:endParaRPr lang="hu-HU" dirty="0" smtClean="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 helyi önkormányzatok</a:t>
            </a:r>
            <a:br>
              <a:rPr lang="hu-HU" dirty="0" smtClean="0"/>
            </a:br>
            <a:r>
              <a:rPr lang="hu-HU" i="1" dirty="0" smtClean="0"/>
              <a:t>31.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Magyarországon a helyi közügyek intézése és a helyi közhatalom gyakorlása érdekében helyi önkormányzatok működnek.</a:t>
            </a:r>
          </a:p>
          <a:p>
            <a:pPr eaLnBrk="1" hangingPunct="1">
              <a:defRPr/>
            </a:pPr>
            <a:r>
              <a:rPr lang="hu-HU" dirty="0" smtClean="0"/>
              <a:t>(2) A helyi önkormányzat feladat- és hatáskörébe tartozó ügyről törvényben meghatározottak szerint helyi népszavazást lehet tartani.</a:t>
            </a:r>
          </a:p>
          <a:p>
            <a:pPr eaLnBrk="1" hangingPunct="1">
              <a:defRPr/>
            </a:pPr>
            <a:endParaRPr lang="hu-HU" dirty="0" smtClean="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helyi önkormányzatokra vonatkozó szabályokat sarkalatos törvény határozza meg.</a:t>
            </a:r>
          </a:p>
          <a:p>
            <a:pPr eaLnBrk="1" hangingPunct="1">
              <a:defRPr/>
            </a:pPr>
            <a:endParaRPr lang="hu-HU" dirty="0" smtClean="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32.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helyi önkormányzat a helyi közügyek intézése körében törvény keretei között</a:t>
            </a:r>
          </a:p>
          <a:p>
            <a:pPr eaLnBrk="1" hangingPunct="1">
              <a:defRPr/>
            </a:pPr>
            <a:r>
              <a:rPr lang="hu-HU" i="1" dirty="0" smtClean="0"/>
              <a:t>a) </a:t>
            </a:r>
            <a:r>
              <a:rPr lang="hu-HU" dirty="0" smtClean="0"/>
              <a:t>rendeletet alkot;</a:t>
            </a:r>
          </a:p>
          <a:p>
            <a:pPr eaLnBrk="1" hangingPunct="1">
              <a:defRPr/>
            </a:pPr>
            <a:r>
              <a:rPr lang="hu-HU" i="1" dirty="0" smtClean="0"/>
              <a:t>b) </a:t>
            </a:r>
            <a:r>
              <a:rPr lang="hu-HU" dirty="0" smtClean="0"/>
              <a:t>határozatot hoz;</a:t>
            </a:r>
          </a:p>
          <a:p>
            <a:pPr eaLnBrk="1" hangingPunct="1">
              <a:defRPr/>
            </a:pPr>
            <a:r>
              <a:rPr lang="hu-HU" i="1" dirty="0" smtClean="0"/>
              <a:t>c) </a:t>
            </a:r>
            <a:r>
              <a:rPr lang="hu-HU" dirty="0" smtClean="0"/>
              <a:t>önállóan igazgat;</a:t>
            </a:r>
          </a:p>
          <a:p>
            <a:pPr eaLnBrk="1" hangingPunct="1">
              <a:defRPr/>
            </a:pPr>
            <a:endParaRPr lang="hu-HU" dirty="0" smtClean="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d) </a:t>
            </a:r>
            <a:r>
              <a:rPr lang="hu-HU" dirty="0" smtClean="0"/>
              <a:t>meghatározza szervezeti és működési rendjét;</a:t>
            </a:r>
          </a:p>
          <a:p>
            <a:pPr eaLnBrk="1" hangingPunct="1">
              <a:defRPr/>
            </a:pPr>
            <a:r>
              <a:rPr lang="hu-HU" i="1" dirty="0" smtClean="0"/>
              <a:t>e) </a:t>
            </a:r>
            <a:r>
              <a:rPr lang="hu-HU" dirty="0" smtClean="0"/>
              <a:t>gyakorolja az önkormányzati tulajdon tekintetében a tulajdonost megillető jogokat;</a:t>
            </a:r>
          </a:p>
          <a:p>
            <a:pPr eaLnBrk="1" hangingPunct="1">
              <a:defRPr/>
            </a:pPr>
            <a:r>
              <a:rPr lang="hu-HU" i="1" dirty="0" smtClean="0"/>
              <a:t>f) </a:t>
            </a:r>
            <a:r>
              <a:rPr lang="hu-HU" dirty="0" smtClean="0"/>
              <a:t>meghatározza költségvetését, annak alapján önállóan gazdálkodik;</a:t>
            </a:r>
          </a:p>
          <a:p>
            <a:pPr eaLnBrk="1" hangingPunct="1">
              <a:defRPr/>
            </a:pPr>
            <a:endParaRPr lang="hu-HU" dirty="0" smtClean="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g) </a:t>
            </a:r>
            <a:r>
              <a:rPr lang="hu-HU" dirty="0" smtClean="0"/>
              <a:t>e célra felhasználható vagyonával és bevételeivel kötelező feladatai ellátásának veszélyeztetése nélkül vállalkozást folytathat;</a:t>
            </a:r>
          </a:p>
          <a:p>
            <a:pPr eaLnBrk="1" hangingPunct="1">
              <a:defRPr/>
            </a:pPr>
            <a:r>
              <a:rPr lang="hu-HU" i="1" dirty="0" smtClean="0"/>
              <a:t>h) </a:t>
            </a:r>
            <a:r>
              <a:rPr lang="hu-HU" dirty="0" smtClean="0"/>
              <a:t>dönt a helyi adók fajtájáról és mértékéről;</a:t>
            </a:r>
          </a:p>
          <a:p>
            <a:pPr eaLnBrk="1" hangingPunct="1">
              <a:defRPr/>
            </a:pPr>
            <a:r>
              <a:rPr lang="hu-HU" i="1" dirty="0" smtClean="0"/>
              <a:t>i) </a:t>
            </a:r>
            <a:r>
              <a:rPr lang="hu-HU" dirty="0" smtClean="0"/>
              <a:t>önkormányzati jelképeket alkothat, helyi kitüntetéseket és elismerő címeket alapíthat;</a:t>
            </a:r>
          </a:p>
          <a:p>
            <a:pPr eaLnBrk="1" hangingPunct="1">
              <a:defRPr/>
            </a:pPr>
            <a:endParaRPr lang="hu-HU" dirty="0" smtClean="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j) </a:t>
            </a:r>
            <a:r>
              <a:rPr lang="hu-HU" dirty="0" smtClean="0"/>
              <a:t>a feladat- és hatáskörrel rendelkező szervtől tájékoztatást kérhet, döntést kezdeményezhet, véleményt nyilváníthat;</a:t>
            </a:r>
          </a:p>
          <a:p>
            <a:pPr eaLnBrk="1" hangingPunct="1">
              <a:defRPr/>
            </a:pPr>
            <a:endParaRPr lang="hu-HU" dirty="0" smtClean="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k) </a:t>
            </a:r>
            <a:r>
              <a:rPr lang="hu-HU" dirty="0" smtClean="0"/>
              <a:t>szabadon társulhat más helyi önkormányzattal, érdek-képviseleti szövetséget hozhat létre, feladat- és hatáskörében együttműködhet más országok helyi önkormányzatával, és tagja lehet nemzetközi önkormányzati szervezetnek;</a:t>
            </a:r>
          </a:p>
          <a:p>
            <a:pPr eaLnBrk="1" hangingPunct="1">
              <a:defRPr/>
            </a:pPr>
            <a:endParaRPr lang="hu-HU"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endParaRPr lang="hu-HU" smtClean="0"/>
          </a:p>
        </p:txBody>
      </p:sp>
      <p:sp>
        <p:nvSpPr>
          <p:cNvPr id="186371" name="Rectangle 3"/>
          <p:cNvSpPr>
            <a:spLocks noGrp="1" noChangeArrowheads="1"/>
          </p:cNvSpPr>
          <p:nvPr>
            <p:ph type="body" idx="1"/>
          </p:nvPr>
        </p:nvSpPr>
        <p:spPr/>
        <p:txBody>
          <a:bodyPr/>
          <a:lstStyle/>
          <a:p>
            <a:pPr eaLnBrk="1" hangingPunct="1">
              <a:defRPr/>
            </a:pPr>
            <a:r>
              <a:rPr lang="hu-HU" smtClean="0"/>
              <a:t>Ha az Alkotmánybíróság a vizsgálata során nem állapítja meg e követelmények megsértését, a köztársasági elnök az Alaptörvényt vagy az Alaptörvény módosítását haladéktalanul aláírja, és elrendeli annak a hivatalos lapban való kihirdetését.</a:t>
            </a:r>
          </a:p>
          <a:p>
            <a:pPr eaLnBrk="1" hangingPunct="1">
              <a:defRPr/>
            </a:pPr>
            <a:endParaRPr lang="hu-HU" smtClean="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i="1" dirty="0" smtClean="0"/>
              <a:t>l) </a:t>
            </a:r>
            <a:r>
              <a:rPr lang="hu-HU" dirty="0" smtClean="0"/>
              <a:t>törvényben meghatározott további feladat- és hatásköröket gyakorol.</a:t>
            </a:r>
          </a:p>
          <a:p>
            <a:pPr eaLnBrk="1" hangingPunct="1">
              <a:defRPr/>
            </a:pPr>
            <a:endParaRPr lang="hu-HU" dirty="0" smtClean="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Feladatkörében eljárva a helyi önkormányzat törvény által nem szabályozott helyi társadalmi viszonyok rendezésére, illetve törvényben kapott felhatalmazás alapján önkormányzati rendeletet alkot.</a:t>
            </a:r>
          </a:p>
          <a:p>
            <a:pPr eaLnBrk="1" hangingPunct="1">
              <a:defRPr/>
            </a:pPr>
            <a:endParaRPr lang="hu-HU" dirty="0" smtClean="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Az önkormányzati rendelet más jogszabállyal nem lehet ellentétes.</a:t>
            </a:r>
          </a:p>
          <a:p>
            <a:pPr eaLnBrk="1" hangingPunct="1">
              <a:defRPr/>
            </a:pPr>
            <a:r>
              <a:rPr lang="hu-HU" dirty="0" smtClean="0"/>
              <a:t>(4) A helyi önkormányzat az önkormányzati rendeletet a kihirdetését követően haladéktalanul megküldi a fővárosi és megyei kormányhivatalnak. Ha a fővárosi és megyei kormányhivatal az önkormányzati rendeletet vagy</a:t>
            </a:r>
          </a:p>
          <a:p>
            <a:pPr eaLnBrk="1" hangingPunct="1">
              <a:defRPr/>
            </a:pPr>
            <a:endParaRPr lang="hu-HU" dirty="0" smtClean="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annak valamely rendelkezését jogszabálysértőnek találja, kezdeményezheti a bíróságnál az önkormányzati rendelet felülvizsgálatát.</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fővárosi és megyei kormányhivatal kezdeményezheti a bíróságnál a helyi önkormányzat törvényen alapuló rendeletalkotási vagy határozathozatali kötelezettsége elmulasztásának megállapítását. Ha a helyi önkormányzat a rendeletalkotási vagy</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határozathozatali kötelezettségének a bíróság által a mulasztást megállapító döntésben meghatározott időpontig nem tesz eleget, a bíróság a fővárosi és megyei kormányhivatal kezdeményezésére elrendeli, hogy a mulasztás orvoslásához szükséges önkormányzati rendeletet vagy</a:t>
            </a:r>
          </a:p>
          <a:p>
            <a:pPr eaLnBrk="1" hangingPunct="1">
              <a:defRPr/>
            </a:pPr>
            <a:endParaRPr lang="hu-HU" dirty="0" smtClean="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önkormányzati határozatot a helyi önkormányzat nevében a fővárosi és megyei kormányhivatal vezetője alkossa meg.</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 helyi önkormányzatok tulajdona köztulajdon, amely feladataik ellátását szolgálja.</a:t>
            </a:r>
          </a:p>
          <a:p>
            <a:pPr eaLnBrk="1" hangingPunct="1">
              <a:defRPr/>
            </a:pPr>
            <a:endParaRPr lang="hu-HU" dirty="0" smtClean="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33. cikk</a:t>
            </a:r>
            <a:r>
              <a:rPr lang="hu-HU" dirty="0" smtClean="0"/>
              <a:t/>
            </a:r>
            <a:br>
              <a:rPr lang="hu-HU" dirty="0" smtClean="0"/>
            </a:br>
            <a:r>
              <a:rPr lang="hu-HU" i="1" dirty="0" smtClean="0"/>
              <a:t>33.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helyi önkormányzat feladat- és hatásköreit a képviselő-testület gyakorolja.</a:t>
            </a:r>
          </a:p>
          <a:p>
            <a:pPr eaLnBrk="1" hangingPunct="1">
              <a:defRPr/>
            </a:pPr>
            <a:r>
              <a:rPr lang="hu-HU" dirty="0" smtClean="0"/>
              <a:t>(2) A helyi képviselő-testületet a polgármester vezeti. A megyei képviselő-testület elnökét a megyei képviselő-testület saját tagjai közül választja megbízatásának időtartamára.</a:t>
            </a:r>
          </a:p>
          <a:p>
            <a:pPr eaLnBrk="1" hangingPunct="1">
              <a:defRPr/>
            </a:pPr>
            <a:endParaRPr lang="hu-HU" dirty="0" smtClean="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képviselő-testület sarkalatos törvényben meghatározottak szerint bizottságot választhat, és hivatalt hozhat létre.</a:t>
            </a:r>
            <a:endParaRPr lang="hu-H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endParaRPr lang="hu-HU" smtClean="0"/>
          </a:p>
        </p:txBody>
      </p:sp>
      <p:sp>
        <p:nvSpPr>
          <p:cNvPr id="185347" name="Rectangle 3"/>
          <p:cNvSpPr>
            <a:spLocks noGrp="1" noChangeArrowheads="1"/>
          </p:cNvSpPr>
          <p:nvPr>
            <p:ph type="body" idx="1"/>
          </p:nvPr>
        </p:nvSpPr>
        <p:spPr/>
        <p:txBody>
          <a:bodyPr/>
          <a:lstStyle/>
          <a:p>
            <a:pPr eaLnBrk="1" hangingPunct="1">
              <a:defRPr/>
            </a:pPr>
            <a:r>
              <a:rPr lang="hu-HU" smtClean="0"/>
              <a:t>(4) Az Alaptörvény módosításának kihirdetés során történő megjelölése a címet, a módosítás sorszámát és a kihirdetés napját foglalja magában.</a:t>
            </a:r>
            <a:endParaRPr lang="hu-HU" i="1" smtClean="0"/>
          </a:p>
          <a:p>
            <a:pPr eaLnBrk="1" hangingPunct="1">
              <a:defRPr/>
            </a:pPr>
            <a:endParaRPr lang="hu-HU" smtClean="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34.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helyi önkormányzat és az állami szervek a közösségi célok elérése érdekében együttműködnek. A helyi önkormányzat részére kötelező feladat- és hatáskört törvény állapíthat meg. A helyi önkormányzat kötelező feladat- és hatásköreinek ellátásához azokkal arányban álló költségvetési, illetve más vagyoni támogatásra jogosult.</a:t>
            </a:r>
          </a:p>
          <a:p>
            <a:pPr eaLnBrk="1" hangingPunct="1">
              <a:defRPr/>
            </a:pPr>
            <a:endParaRPr lang="hu-HU" dirty="0" smtClean="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Törvény elrendelheti a helyi önkormányzat kötelező feladatának társulásban történő ellátását.</a:t>
            </a:r>
          </a:p>
          <a:p>
            <a:pPr algn="just" eaLnBrk="1" hangingPunct="1">
              <a:defRPr/>
            </a:pPr>
            <a:r>
              <a:rPr lang="hu-HU" sz="2800" dirty="0" smtClean="0"/>
              <a:t>(3) Törvény vagy törvényi felhatalmazáson alapuló kormányrendelet a polgármester, a megyei képviselő-testület elnöke, valamint a képviselő-testület hivatalának vezetője vagy ügyintézője számára kivételesen államigazgatási feladat- és hatáskört is megállapíthat.</a:t>
            </a:r>
          </a:p>
          <a:p>
            <a:pPr eaLnBrk="1" hangingPunct="1">
              <a:defRPr/>
            </a:pPr>
            <a:endParaRPr lang="hu-HU" dirty="0" smtClean="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Kormány a fővárosi és megyei kormányhivatal útján biztosítja a helyi önkormányzatok törvényességi felügyeletét.</a:t>
            </a:r>
          </a:p>
          <a:p>
            <a:pPr eaLnBrk="1" hangingPunct="1">
              <a:defRPr/>
            </a:pPr>
            <a:endParaRPr lang="hu-HU" dirty="0" smtClean="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Törvény a költségvetési egyensúly megőrzése érdekében a helyi önkormányzat törvényben meghatározott mértékű kölcsönfelvételét vagy más kötelezettségvállalását feltételhez, illetve a Kormány hozzájárulásához kötheti.</a:t>
            </a:r>
          </a:p>
          <a:p>
            <a:pPr eaLnBrk="1" hangingPunct="1">
              <a:defRPr/>
            </a:pPr>
            <a:endParaRPr lang="hu-HU" dirty="0" smtClean="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35.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helyi önkormányzati képviselőket és polgármestereket a választópolgárok általános és egyenlő választójog alapján, közvetlen és titkos szavazással, a választók akaratának szabad kifejezését biztosító választáson, sarkalatos törvényben meghatározott módon választják.</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helyi önkormányzati képviselők és polgármesterek általános választását a helyi önkormányzati képviselők és polgármesterek előző általános választását követő ötödik év október hónapjában kell megtartani.</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képviselő-testület megbízatása a helyi önkormányzati képviselők és polgármesterek általános választásának napjáig tart. Jelöltek hiányában elmaradt választás esetén a képviselő-testület megbízatása meghosszabbodik az időközi választás napjáig. A polgármester megbízatása az új polgármester megválasztásáig tart.</a:t>
            </a:r>
          </a:p>
          <a:p>
            <a:pPr eaLnBrk="1" hangingPunct="1">
              <a:defRPr/>
            </a:pPr>
            <a:endParaRPr lang="hu-HU" dirty="0" smtClean="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képviselő-testület - sarkalatos törvényben meghatározottak szerint - kimondhatja feloszlását.</a:t>
            </a:r>
          </a:p>
          <a:p>
            <a:pPr eaLnBrk="1" hangingPunct="1">
              <a:defRPr/>
            </a:pPr>
            <a:r>
              <a:rPr lang="hu-HU" dirty="0" smtClean="0"/>
              <a:t>(5) Az Országgyűlés a Kormány - az Alkotmánybíróság véleményének kikérését követően előterjesztett - indítványára feloszlatja az alaptörvény-ellenesen működő képviselő-testületet.</a:t>
            </a:r>
          </a:p>
          <a:p>
            <a:pPr eaLnBrk="1" hangingPunct="1">
              <a:defRPr/>
            </a:pPr>
            <a:endParaRPr lang="hu-HU" dirty="0" smtClean="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algn="just" eaLnBrk="1" hangingPunct="1">
              <a:defRPr/>
            </a:pPr>
            <a:r>
              <a:rPr lang="hu-HU" dirty="0" smtClean="0"/>
              <a:t>(6) A feloszlás és a feloszlatás a polgármester megbízatását is megszünteti.</a:t>
            </a:r>
          </a:p>
          <a:p>
            <a:pPr eaLnBrk="1" hangingPunct="1">
              <a:defRPr/>
            </a:pPr>
            <a:endParaRPr lang="hu-HU" dirty="0" smtClean="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 közpénzek</a:t>
            </a:r>
            <a:br>
              <a:rPr lang="hu-HU" dirty="0" smtClean="0"/>
            </a:br>
            <a:r>
              <a:rPr lang="hu-HU" sz="2800" i="1" dirty="0" smtClean="0"/>
              <a:t>36.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Országgyűlés minden évre vonatkozóan törvényt alkot a központi költségvetésről és a központi költségvetés végrehajtásáról. A központi költségvetésről és a központi költségvetés végrehajtásáról szóló törvényjavaslatokat a Kormány törvényben előírt határidőben az Országgyűlés elé terjeszti.</a:t>
            </a:r>
          </a:p>
          <a:p>
            <a:pPr eaLnBrk="1" hangingPunct="1">
              <a:defRPr/>
            </a:pPr>
            <a:endParaRPr lang="hu-HU"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endParaRPr lang="hu-HU" smtClean="0"/>
          </a:p>
        </p:txBody>
      </p:sp>
      <p:sp>
        <p:nvSpPr>
          <p:cNvPr id="130051" name="Rectangle 3"/>
          <p:cNvSpPr>
            <a:spLocks noGrp="1" noChangeArrowheads="1"/>
          </p:cNvSpPr>
          <p:nvPr>
            <p:ph type="body" idx="1"/>
          </p:nvPr>
        </p:nvSpPr>
        <p:spPr/>
        <p:txBody>
          <a:bodyPr/>
          <a:lstStyle/>
          <a:p>
            <a:pPr eaLnBrk="1" hangingPunct="1">
              <a:defRPr/>
            </a:pPr>
            <a:r>
              <a:rPr lang="hu-HU" sz="2800" i="1" smtClean="0"/>
              <a:t>T) cikk</a:t>
            </a:r>
            <a:endParaRPr lang="hu-HU" sz="2800" smtClean="0"/>
          </a:p>
          <a:p>
            <a:pPr eaLnBrk="1" hangingPunct="1">
              <a:defRPr/>
            </a:pPr>
            <a:r>
              <a:rPr lang="hu-HU" sz="2800" smtClean="0"/>
              <a:t>(1) Általánosan kötelező magatartási szabályt az Alaptörvény és az Alaptörvényben megjelölt, jogalkotó hatáskörrel rendelkező szerv által megalkotott, a hivatalos lapban kihirdetett jogszabály állapíthat meg. Sarkalatos törvény eltérően is megállapíthatja az önkormányzati rendelet és a különleges jogrendben alkotott jogszabályok kihirdetésének szabályait.</a:t>
            </a:r>
          </a:p>
          <a:p>
            <a:pPr eaLnBrk="1" hangingPunct="1">
              <a:defRPr/>
            </a:pPr>
            <a:endParaRPr lang="hu-HU" sz="2800" smtClean="0"/>
          </a:p>
          <a:p>
            <a:pPr eaLnBrk="1" hangingPunct="1">
              <a:defRPr/>
            </a:pPr>
            <a:endParaRPr lang="hu-HU" sz="2800" smtClean="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központi költségvetésről és az annak végrehajtásáról szóló törvényjavaslatoknak azonos szerkezetben, átlátható módon és ésszerű részletezettséggel kell tartalmazniuk az állami kiadásokat és bevételeket.</a:t>
            </a:r>
          </a:p>
          <a:p>
            <a:pPr eaLnBrk="1" hangingPunct="1">
              <a:defRPr/>
            </a:pPr>
            <a:endParaRPr lang="hu-HU" dirty="0" smtClean="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központi költségvetésről szóló törvény elfogadásával az Országgyűlés felhatalmazza a Kormányt az abban meghatározott bevételek beszedésére és kiadások teljesítésére.</a:t>
            </a:r>
          </a:p>
          <a:p>
            <a:pPr eaLnBrk="1" hangingPunct="1">
              <a:defRPr/>
            </a:pPr>
            <a:endParaRPr lang="hu-HU" dirty="0" smtClean="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Az Országgyűlés nem fogadhat el olyan központi költségvetésről szóló törvényt, amelynek eredményeképpen az államadósság meghaladná a teljes hazai össztermék felét.</a:t>
            </a:r>
          </a:p>
          <a:p>
            <a:pPr eaLnBrk="1" hangingPunct="1">
              <a:defRPr/>
            </a:pPr>
            <a:endParaRPr lang="hu-HU" dirty="0" smtClean="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Mindaddig, amíg az államadósság a teljes hazai össztermék felét meghaladja, az Országgyűlés csak olyan központi költségvetésről szóló törvényt fogadhat el, amely az államadósság a teljes hazai össztermékhez viszonyított arányának csökkentését tartalmazza.</a:t>
            </a:r>
          </a:p>
          <a:p>
            <a:pPr eaLnBrk="1" hangingPunct="1">
              <a:defRPr/>
            </a:pPr>
            <a:endParaRPr lang="hu-HU" dirty="0" smtClean="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 (4) és (5) bekezdésben foglaltaktól csak különleges jogrend idején, az azt kiváltó körülmények okozta következmények enyhítéséhez szükséges mértékben, vagy a nemzetgazdaság tartós és jelentős visszaesése esetén, a nemzetgazdasági egyensúly helyreállításához szükséges mértékben lehet eltérni.</a:t>
            </a:r>
          </a:p>
          <a:p>
            <a:pPr eaLnBrk="1" hangingPunct="1">
              <a:defRPr/>
            </a:pPr>
            <a:endParaRPr lang="hu-HU" dirty="0" smtClean="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(7) Ha a központi költségvetésről szóló törvényt az Országgyűlés a naptári év kezdetéig nem fogadta el, a Kormány jogosult a jogszabályok szerinti bevételeket beszedni és az előző naptári évre a központi költségvetésről szóló törvényben meghatározott kiadási előirányzatok keretei között a kiadásokat időarányosan teljesíteni.</a:t>
            </a:r>
          </a:p>
          <a:p>
            <a:pPr eaLnBrk="1" hangingPunct="1">
              <a:defRPr/>
            </a:pPr>
            <a:endParaRPr lang="hu-HU" dirty="0" smtClean="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37.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Kormány a központi költségvetést törvényesen és célszerűen, a közpénzek eredményes kezelésével és az átláthatóság biztosításával köteles végrehajtani.</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központi költségvetés végrehajtása során - a 36. cikk (6) bekezdésében meghatározott kivételekkel - nem vehető fel olyan kölcsön, és nem vállalható olyan pénzügyi kötelezettség, amely azt eredményezné, hogy az államadósság meghaladja a teljes hazai össztermék felét.</a:t>
            </a:r>
          </a:p>
          <a:p>
            <a:pPr eaLnBrk="1" hangingPunct="1">
              <a:defRPr/>
            </a:pPr>
            <a:endParaRPr lang="hu-HU" dirty="0" smtClean="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Mindaddig, amíg az államadósság a teljes hazai össztermék felét meghaladja - a 36. cikk (6) bekezdésében meghatározott kivételekkel - a központi költségvetés végrehajtása során nem vehető fel olyan kölcsön, </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és nem vállalható olyan pénzügyi kötelezettség, amelynek következtében az államadósságnak a teljes hazai össztermékhez viszonyított aránya a megelőző évben fennállóhoz képest növekedne.</a:t>
            </a:r>
          </a:p>
          <a:p>
            <a:pPr eaLnBrk="1" hangingPunct="1">
              <a:defRPr/>
            </a:pPr>
            <a:endParaRPr lang="hu-HU"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endParaRPr lang="hu-HU" smtClean="0"/>
          </a:p>
        </p:txBody>
      </p:sp>
      <p:sp>
        <p:nvSpPr>
          <p:cNvPr id="187395" name="Rectangle 3"/>
          <p:cNvSpPr>
            <a:spLocks noGrp="1" noChangeArrowheads="1"/>
          </p:cNvSpPr>
          <p:nvPr>
            <p:ph type="body" idx="1"/>
          </p:nvPr>
        </p:nvSpPr>
        <p:spPr/>
        <p:txBody>
          <a:bodyPr/>
          <a:lstStyle/>
          <a:p>
            <a:pPr algn="just" eaLnBrk="1" hangingPunct="1">
              <a:lnSpc>
                <a:spcPct val="90000"/>
              </a:lnSpc>
              <a:defRPr/>
            </a:pPr>
            <a:r>
              <a:rPr lang="hu-HU" dirty="0" smtClean="0"/>
              <a:t>(2) Jogszabály a törvény, a kormányrendelet, a miniszterelnöki rendelet, a miniszteri rendelet, a Magyar Nemzeti Bank elnökének rendelete, az önálló szabályozó szerv vezetőjének rendelete és az önkormányzati rendelet. Jogszabály továbbá a Honvédelmi Tanács rendkívüli állapot idején és a köztársasági elnök szükségállapot idején kiadott rendelete.</a:t>
            </a:r>
          </a:p>
          <a:p>
            <a:pPr eaLnBrk="1" hangingPunct="1">
              <a:lnSpc>
                <a:spcPct val="90000"/>
              </a:lnSpc>
              <a:defRPr/>
            </a:pPr>
            <a:endParaRPr lang="hu-HU" dirty="0" smtClean="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Mindaddig, amíg az államadósság a teljes hazai össztermék felét meghaladja, az Alkotmánybíróság a 24. cikk (2) bekezdés </a:t>
            </a:r>
            <a:r>
              <a:rPr lang="hu-HU" i="1" dirty="0" smtClean="0"/>
              <a:t>b)</a:t>
            </a:r>
            <a:r>
              <a:rPr lang="hu-HU" i="1" dirty="0" err="1" smtClean="0"/>
              <a:t>-e</a:t>
            </a:r>
            <a:r>
              <a:rPr lang="hu-HU" i="1" dirty="0" smtClean="0"/>
              <a:t>) </a:t>
            </a:r>
            <a:r>
              <a:rPr lang="hu-HU" dirty="0" smtClean="0"/>
              <a:t>pontjában foglalt hatáskörében a központi költségvetésről, a központi költségvetés végrehajtásáról, a központi adónemekről, az illetékekről és járulékokról, a vámokról, valamint a helyi adók központi feltételeiről szóló törvények Alaptörvénnyel való összhangját </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kizárólag az élethez és az emberi méltósághoz való joggal, a személyes adatok védelméhez való joggal, a gondolat, a lelkiismeret és a vallás szabadságához való joggal vagy a magyar állampolgársághoz kapcsolódó jogokkal összefüggésben vizsgálhatja felül, és ezek sérelme miatt semmisítheti meg.</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Az Alkotmánybíróság az e tárgykörbe tartozó törvényeket is korlátozás nélkül jogosult megsemmisíteni, ha a törvény megalkotására és kihirdetésére vonatkozó, az Alaptörvényben foglalt eljárási követelmények nem teljesültek.</a:t>
            </a:r>
          </a:p>
          <a:p>
            <a:pPr eaLnBrk="1" hangingPunct="1">
              <a:defRPr/>
            </a:pPr>
            <a:endParaRPr lang="hu-HU" dirty="0" smtClean="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(4) bekezdést azon törvényi rendelkezések esetében, amelyek abban az időszakban léptek hatályba, amíg az államadósság a teljes hazai össztermék felét meghaladta, ezen időszak tekintetében akkor is alkalmazni kell, ha az államadósság a teljes hazai össztermék felét már nem haladja meg.</a:t>
            </a:r>
          </a:p>
          <a:p>
            <a:pPr eaLnBrk="1" hangingPunct="1">
              <a:defRPr/>
            </a:pPr>
            <a:endParaRPr lang="hu-HU" dirty="0" smtClean="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Az államadósság és a teljes hazai össztermék számítási módját, valamint a 36. cikkben és az (1)-(3) bekezdésben foglaltak végrehajtására vonatkozó szabályokat törvény határozza meg.</a:t>
            </a:r>
          </a:p>
          <a:p>
            <a:pPr eaLnBrk="1" hangingPunct="1">
              <a:defRPr/>
            </a:pPr>
            <a:endParaRPr lang="hu-HU" dirty="0" smtClean="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38.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állam és a helyi önkormányzatok tulajdona nemzeti vagyon. A nemzeti vagyon kezelésének és védelmének célja a közérdek szolgálata, a közös szükségletek kielégítése és a természeti erőforrások megóvása, valamint a jövő nemzedékek szükségleteinek figyelembevétele. </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 nemzeti vagyon megőrzésének, védelmének és a nemzeti vagyonnal való felelős gazdálkodásnak a követelményeit sarkalatos törvény határozza meg.</a:t>
            </a:r>
          </a:p>
          <a:p>
            <a:pPr eaLnBrk="1" hangingPunct="1">
              <a:defRPr/>
            </a:pPr>
            <a:endParaRPr lang="hu-HU" dirty="0" smtClean="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Az állam kizárólagos tulajdonának és kizárólagos gazdasági tevékenységének körét, valamint a nemzetgazdasági szempontból kiemelt jelentőségű nemzeti vagyon elidegenítésének korlátait és feltételeit az (1) bekezdés szerinti célokra tekintettel sarkalatos törvény határozza meg.</a:t>
            </a:r>
          </a:p>
          <a:p>
            <a:pPr eaLnBrk="1" hangingPunct="1">
              <a:defRPr/>
            </a:pPr>
            <a:endParaRPr lang="hu-HU" dirty="0" smtClean="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Nemzeti vagyont csak törvényben meghatározott célból lehet átruházni, törvényben meghatározott kivételekkel az értékarányosság követelményének figyelembevétele mellett.</a:t>
            </a:r>
          </a:p>
          <a:p>
            <a:pPr eaLnBrk="1" hangingPunct="1">
              <a:defRPr/>
            </a:pPr>
            <a:endParaRPr lang="hu-HU" dirty="0" smtClean="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Nemzeti vagyon átruházására vagy hasznosítására vonatkozó szerződés csak olyan szervezettel köthető, amelynek tulajdonosi szerkezete, felépítése, valamint az átruházott vagy hasznosításra átengedett nemzeti vagyon kezelésére vonatkozó tevékenysége átlátható.</a:t>
            </a:r>
          </a:p>
          <a:p>
            <a:pPr eaLnBrk="1" hangingPunct="1">
              <a:defRPr/>
            </a:pPr>
            <a:endParaRPr lang="hu-HU"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hu-HU" smtClean="0"/>
          </a:p>
        </p:txBody>
      </p:sp>
      <p:sp>
        <p:nvSpPr>
          <p:cNvPr id="188419" name="Rectangle 3"/>
          <p:cNvSpPr>
            <a:spLocks noGrp="1" noChangeArrowheads="1"/>
          </p:cNvSpPr>
          <p:nvPr>
            <p:ph type="body" idx="1"/>
          </p:nvPr>
        </p:nvSpPr>
        <p:spPr/>
        <p:txBody>
          <a:bodyPr/>
          <a:lstStyle/>
          <a:p>
            <a:pPr eaLnBrk="1" hangingPunct="1">
              <a:defRPr/>
            </a:pPr>
            <a:r>
              <a:rPr lang="hu-HU" smtClean="0"/>
              <a:t>(3) Jogszabály nem lehet ellentétes az Alaptörvénnyel.</a:t>
            </a:r>
          </a:p>
          <a:p>
            <a:pPr eaLnBrk="1" hangingPunct="1">
              <a:defRPr/>
            </a:pPr>
            <a:r>
              <a:rPr lang="hu-HU" smtClean="0"/>
              <a:t>(4) A sarkalatos törvény olyan törvény, amelynek elfogadásához és módosításához a jelen lévő országgyűlési képviselők kétharmadának szavazata szükséges.</a:t>
            </a:r>
          </a:p>
          <a:p>
            <a:pPr eaLnBrk="1" hangingPunct="1">
              <a:defRPr/>
            </a:pPr>
            <a:endParaRPr lang="hu-HU" smtClean="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Az állam és a helyi önkormányzatok tulajdonában álló gazdálkodó szervezetek törvényben meghatározott módon, önállóan és felelősen gazdálkodnak a törvényesség, a célszerűség és az eredményesség követelményei szerint.</a:t>
            </a:r>
          </a:p>
          <a:p>
            <a:pPr eaLnBrk="1" hangingPunct="1">
              <a:defRPr/>
            </a:pPr>
            <a:endParaRPr lang="hu-HU" dirty="0" smtClean="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39.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központi költségvetésből csak olyan szervezet részére nyújtható támogatás, vagy teljesíthető szerződés alapján kifizetés, amelynek tulajdonosi szerkezete, felépítése, valamint a támogatás felhasználására irányuló tevékenysége átlátható.</a:t>
            </a:r>
          </a:p>
          <a:p>
            <a:pPr eaLnBrk="1" hangingPunct="1">
              <a:defRPr/>
            </a:pPr>
            <a:endParaRPr lang="hu-HU" dirty="0" smtClean="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közpénzekkel gazdálkodó minden szervezet köteles a nyilvánosság előtt elszámolni a közpénzekre vonatkozó gazdálkodásával. A közpénzeket és a nemzeti vagyont az átláthatóság és a közélet tisztaságának elve szerint kell kezelni. A közpénzekre és a nemzeti vagyonra vonatkozó adatok közérdekű adatok.</a:t>
            </a:r>
          </a:p>
          <a:p>
            <a:pPr eaLnBrk="1" hangingPunct="1">
              <a:defRPr/>
            </a:pPr>
            <a:endParaRPr lang="hu-HU" dirty="0" smtClean="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40.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A közteherviselés és a nyugdíjrendszer alapvető szabályait a közös szükségletek kielégítéséhez való kiszámítható hozzájárulás és az időskori létbiztonság érdekében sarkalatos törvény határozza meg.</a:t>
            </a:r>
          </a:p>
          <a:p>
            <a:pPr eaLnBrk="1" hangingPunct="1">
              <a:defRPr/>
            </a:pPr>
            <a:endParaRPr lang="hu-HU" dirty="0" smtClean="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41.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Magyar Nemzeti Bank Magyarország központi bankja. A Magyar Nemzeti Bank sarkalatos törvényben meghatározott módon felelős a monetáris politikáért.</a:t>
            </a:r>
          </a:p>
          <a:p>
            <a:pPr eaLnBrk="1" hangingPunct="1">
              <a:defRPr/>
            </a:pPr>
            <a:r>
              <a:rPr lang="hu-HU" dirty="0" smtClean="0"/>
              <a:t>(2) A Magyar Nemzeti Bank ellátja a pénzügyi közvetítőrendszer felügyeletét.</a:t>
            </a:r>
          </a:p>
          <a:p>
            <a:pPr eaLnBrk="1" hangingPunct="1">
              <a:defRPr/>
            </a:pPr>
            <a:endParaRPr lang="hu-HU" dirty="0" smtClean="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Magyar Nemzeti Bank elnökét és alelnökeit a köztársasági elnök hat évre nevezi ki.</a:t>
            </a:r>
          </a:p>
          <a:p>
            <a:pPr eaLnBrk="1" hangingPunct="1">
              <a:defRPr/>
            </a:pPr>
            <a:r>
              <a:rPr lang="hu-HU" dirty="0" smtClean="0"/>
              <a:t>(4) A Magyar Nemzeti Bank elnöke a Magyar Nemzeti Bank tevékenységéről évente beszámol az Országgyűlésnek.</a:t>
            </a:r>
          </a:p>
          <a:p>
            <a:pPr eaLnBrk="1" hangingPunct="1">
              <a:defRPr/>
            </a:pPr>
            <a:endParaRPr lang="hu-HU" dirty="0" smtClean="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Magyar Nemzeti Bank elnöke törvényben kapott felhatalmazás alapján, sarkalatos törvényben meghatározott feladatkörében rendeletet ad ki, amely törvénnyel nem lehet ellentétes. A Magyar Nemzeti Bank elnökét rendelet kiadásában az általa rendeletben kijelölt alelnök helyettesítheti.</a:t>
            </a:r>
          </a:p>
          <a:p>
            <a:pPr eaLnBrk="1" hangingPunct="1">
              <a:defRPr/>
            </a:pPr>
            <a:endParaRPr lang="hu-HU" dirty="0" smtClean="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 Magyar Nemzeti Bank szervezetének és működésének részletes szabályait sarkalatos törvény határozza meg.</a:t>
            </a:r>
          </a:p>
          <a:p>
            <a:pPr eaLnBrk="1" hangingPunct="1">
              <a:defRPr/>
            </a:pPr>
            <a:endParaRPr lang="hu-HU" dirty="0" smtClean="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43.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Az Állami Számvevőszék az Országgyűlés pénzügyi és gazdasági ellenőrző szerve. Az Állami Számvevőszék törvényben meghatározott feladatkörében ellenőrzi a központi költségvetés végrehajtását, az államháztartás gazdálkodását, az államháztartásból származó források felhasználását és a nemzeti vagyon kezelését.</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Az Állami Számvevőszék ellenőrzéseit törvényességi, célszerűségi és eredményességi szempontok szerint végzi.</a:t>
            </a:r>
          </a:p>
          <a:p>
            <a:pPr eaLnBrk="1" hangingPunct="1">
              <a:defRPr/>
            </a:pPr>
            <a:endParaRPr lang="hu-HU"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p:nvPr>
        </p:nvSpPr>
        <p:spPr>
          <a:xfrm>
            <a:off x="468313" y="260350"/>
            <a:ext cx="8229600" cy="5821363"/>
          </a:xfrm>
        </p:spPr>
        <p:txBody>
          <a:bodyPr/>
          <a:lstStyle/>
          <a:p>
            <a:pPr eaLnBrk="1" hangingPunct="1">
              <a:defRPr/>
            </a:pPr>
            <a:endParaRPr lang="hu-HU" smtClean="0"/>
          </a:p>
        </p:txBody>
      </p:sp>
      <p:sp>
        <p:nvSpPr>
          <p:cNvPr id="106499" name="Rectangle 3"/>
          <p:cNvSpPr>
            <a:spLocks noGrp="1" noChangeArrowheads="1"/>
          </p:cNvSpPr>
          <p:nvPr>
            <p:ph type="body" idx="4294967295"/>
          </p:nvPr>
        </p:nvSpPr>
        <p:spPr>
          <a:xfrm>
            <a:off x="250825" y="692150"/>
            <a:ext cx="8229600" cy="4495800"/>
          </a:xfrm>
        </p:spPr>
        <p:txBody>
          <a:bodyPr/>
          <a:lstStyle/>
          <a:p>
            <a:pPr algn="just" eaLnBrk="1" hangingPunct="1">
              <a:lnSpc>
                <a:spcPct val="80000"/>
              </a:lnSpc>
              <a:defRPr/>
            </a:pPr>
            <a:r>
              <a:rPr lang="hu-HU" sz="2800" i="1" smtClean="0"/>
              <a:t>U) cikk</a:t>
            </a:r>
            <a:endParaRPr lang="hu-HU" sz="2800" smtClean="0"/>
          </a:p>
          <a:p>
            <a:pPr algn="just" eaLnBrk="1" hangingPunct="1">
              <a:lnSpc>
                <a:spcPct val="80000"/>
              </a:lnSpc>
              <a:defRPr/>
            </a:pPr>
            <a:r>
              <a:rPr lang="hu-HU" sz="2800" smtClean="0"/>
              <a:t>(1) Az 1990-ben lezajlott első szabad választások révén a nemzet akaratából létrehozott, a jog uralmán alapuló állami berendezkedés és a megelőző kommunista diktatúra összeegyeztethetetlenek. A Magyar Szocialista Munkáspárt és jogelődei, valamint a kommunista ideológia jegyében kiszolgálásukra létrehozott egyéb politikai szervezetek bűnöző szervezetek voltak, amelyek vezetői el nem évülő felelősséggel tartoznak</a:t>
            </a:r>
            <a:endParaRPr lang="hu-HU" sz="2800" i="1" smtClean="0"/>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Az Állami Számvevőszék elnökét az Országgyűlés az országgyűlési képviselők kétharmadának szavazatával tizenkét évre választja meg.</a:t>
            </a:r>
          </a:p>
          <a:p>
            <a:pPr eaLnBrk="1" hangingPunct="1">
              <a:defRPr/>
            </a:pPr>
            <a:endParaRPr lang="hu-HU" dirty="0" smtClean="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Az Állami Számvevőszék elnöke az Állami Számvevőszék tevékenységéről évente beszámol az Országgyűlésnek.</a:t>
            </a:r>
          </a:p>
          <a:p>
            <a:pPr eaLnBrk="1" hangingPunct="1">
              <a:defRPr/>
            </a:pPr>
            <a:endParaRPr lang="hu-HU" dirty="0" smtClean="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Az Állami Számvevőszék szervezetének és működésének részletes szabályait sarkalatos törvény határozza meg.</a:t>
            </a:r>
          </a:p>
          <a:p>
            <a:pPr eaLnBrk="1" hangingPunct="1">
              <a:defRPr/>
            </a:pPr>
            <a:endParaRPr lang="hu-HU" dirty="0" smtClean="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i="1" dirty="0" smtClean="0"/>
              <a:t>44.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Költségvetési Tanács az Országgyűlés törvényhozó tevékenységét támogató szerv, amely a központi költségvetés megalapozottságát vizsgálja.</a:t>
            </a:r>
          </a:p>
          <a:p>
            <a:pPr eaLnBrk="1" hangingPunct="1">
              <a:defRPr/>
            </a:pPr>
            <a:r>
              <a:rPr lang="hu-HU" dirty="0" smtClean="0"/>
              <a:t>(2) A Költségvetési Tanács törvényben meghatározott módon közreműködik a központi költségvetésről szóló törvény előkészítésében.</a:t>
            </a:r>
          </a:p>
          <a:p>
            <a:pPr eaLnBrk="1" hangingPunct="1">
              <a:defRPr/>
            </a:pPr>
            <a:endParaRPr lang="hu-HU" dirty="0" smtClean="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központi költségvetésről szóló törvény elfogadásához a 36. cikk (4) és (5) bekezdésében foglaltak betartása érdekében a Költségvetési Tanács előzetes hozzájárulása szükséges.</a:t>
            </a:r>
          </a:p>
          <a:p>
            <a:pPr eaLnBrk="1" hangingPunct="1">
              <a:defRPr/>
            </a:pPr>
            <a:endParaRPr lang="hu-HU" dirty="0" smtClean="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Költségvetési Tanács tagja a Költségvetési Tanács elnöke, a Magyar Nemzeti Bank elnöke és az Állami Számvevőszék elnöke. A Költségvetési Tanács elnökét a köztársasági elnök nevezi ki hat évre.</a:t>
            </a:r>
          </a:p>
          <a:p>
            <a:pPr eaLnBrk="1" hangingPunct="1">
              <a:defRPr/>
            </a:pPr>
            <a:r>
              <a:rPr lang="hu-HU" dirty="0" smtClean="0"/>
              <a:t>(5) A Költségvetési Tanács működésének részletes szabályait sarkalatos törvény határozza meg.</a:t>
            </a:r>
          </a:p>
          <a:p>
            <a:pPr eaLnBrk="1" hangingPunct="1">
              <a:defRPr/>
            </a:pPr>
            <a:endParaRPr lang="hu-HU" dirty="0" smtClean="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dirty="0" smtClean="0"/>
              <a:t>A Magyar Honvédség</a:t>
            </a:r>
            <a:br>
              <a:rPr lang="hu-HU" dirty="0" smtClean="0"/>
            </a:br>
            <a:r>
              <a:rPr lang="hu-HU" sz="2800" i="1" dirty="0" smtClean="0"/>
              <a:t>45.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Magyarország fegyveres ereje a Magyar Honvédség. A Magyar Honvédség alapvető feladata Magyarország függetlenségének, területi épségének és határainak katonai védelme, nemzetközi szerződésből eredő közös védelmi és békefenntartó feladatok ellátása, valamint a nemzetközi jog szabályaival összhangban humanitárius tevékenység végzése.</a:t>
            </a:r>
          </a:p>
          <a:p>
            <a:pPr eaLnBrk="1" hangingPunct="1">
              <a:defRPr/>
            </a:pPr>
            <a:endParaRPr lang="hu-HU" dirty="0" smtClean="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(2) A Magyar Honvédség irányítására - ha nemzetközi szerződés másként nem rendelkezik - az Alaptörvényben és sarkalatos törvényben meghatározott keretek között az Országgyűlés, a köztársasági elnök, a Honvédelmi Tanács, a Kormány, valamint a feladat- és hatáskörrel rendelkező miniszter jogosult. A Magyar Honvédség működését a Kormány irányítja.</a:t>
            </a:r>
          </a:p>
          <a:p>
            <a:pPr eaLnBrk="1" hangingPunct="1">
              <a:defRPr/>
            </a:pPr>
            <a:endParaRPr lang="hu-HU" dirty="0" smtClean="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Magyar Honvédség közreműködik a katasztrófák megelőzésében, következményeik elhárításában és felszámolásában.</a:t>
            </a:r>
          </a:p>
          <a:p>
            <a:pPr eaLnBrk="1" hangingPunct="1">
              <a:defRPr/>
            </a:pPr>
            <a:endParaRPr lang="hu-HU" dirty="0" smtClean="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(4) A Magyar Honvédség hivatásos állományú tagjai nem lehetnek tagjai pártnak, és nem folytathatnak politikai tevékenységet.</a:t>
            </a:r>
          </a:p>
          <a:p>
            <a:pPr eaLnBrk="1" hangingPunct="1">
              <a:defRPr/>
            </a:pPr>
            <a:r>
              <a:rPr lang="hu-HU" dirty="0" smtClean="0"/>
              <a:t>(5) A Magyar Honvédség szervezetére, feladataira, irányítására és vezetésére, működésére vonatkozó részletes szabályokat sarkalatos törvény határozza meg.</a:t>
            </a:r>
          </a:p>
          <a:p>
            <a:pPr eaLnBrk="1" hangingPunct="1">
              <a:defRPr/>
            </a:pPr>
            <a:endParaRPr lang="hu-HU"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dirty="0">
                <a:effectLst/>
              </a:rPr>
              <a:t>Hisszük, hogy nemzeti kultúránk gazdag hozzájárulás az európai egység sokszínűségéhez.</a:t>
            </a:r>
          </a:p>
          <a:p>
            <a:pPr algn="just">
              <a:defRPr/>
            </a:pPr>
            <a:r>
              <a:rPr lang="hu-HU" dirty="0">
                <a:effectLst/>
              </a:rPr>
              <a:t>Tiszteljük más népek szabadságát és kultúráját, együttműködésre törekszünk a világ minden nemzetével.</a:t>
            </a:r>
          </a:p>
          <a:p>
            <a:pPr>
              <a:defRPr/>
            </a:pPr>
            <a:endParaRPr lang="hu-H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endParaRPr lang="hu-HU" smtClean="0"/>
          </a:p>
        </p:txBody>
      </p:sp>
      <p:sp>
        <p:nvSpPr>
          <p:cNvPr id="189443" name="Rectangle 3"/>
          <p:cNvSpPr>
            <a:spLocks noGrp="1" noChangeArrowheads="1"/>
          </p:cNvSpPr>
          <p:nvPr>
            <p:ph type="body" idx="1"/>
          </p:nvPr>
        </p:nvSpPr>
        <p:spPr/>
        <p:txBody>
          <a:bodyPr/>
          <a:lstStyle/>
          <a:p>
            <a:pPr eaLnBrk="1" hangingPunct="1">
              <a:lnSpc>
                <a:spcPct val="90000"/>
              </a:lnSpc>
              <a:defRPr/>
            </a:pPr>
            <a:r>
              <a:rPr lang="hu-HU" sz="2400" i="1" smtClean="0"/>
              <a:t>a) </a:t>
            </a:r>
            <a:r>
              <a:rPr lang="hu-HU" sz="2400" smtClean="0"/>
              <a:t>az elnyomó rendszer fenntartásáért, irányításáért, az elkövetett jogsértésekért és a nemzet elárulásáért;</a:t>
            </a:r>
            <a:endParaRPr lang="hu-HU" sz="2400" i="1" smtClean="0"/>
          </a:p>
          <a:p>
            <a:pPr eaLnBrk="1" hangingPunct="1">
              <a:lnSpc>
                <a:spcPct val="90000"/>
              </a:lnSpc>
              <a:defRPr/>
            </a:pPr>
            <a:r>
              <a:rPr lang="hu-HU" sz="2400" i="1" smtClean="0"/>
              <a:t>b) </a:t>
            </a:r>
            <a:r>
              <a:rPr lang="hu-HU" sz="2400" smtClean="0"/>
              <a:t>a második világháborút követő esztendők többpártrendszerre épülő demokratikus kísérletének szovjet katonai segítséggel történő felszámolásáért;</a:t>
            </a:r>
            <a:endParaRPr lang="hu-HU" sz="2400" i="1" smtClean="0"/>
          </a:p>
          <a:p>
            <a:pPr eaLnBrk="1" hangingPunct="1">
              <a:lnSpc>
                <a:spcPct val="90000"/>
              </a:lnSpc>
              <a:defRPr/>
            </a:pPr>
            <a:r>
              <a:rPr lang="hu-HU" sz="2400" i="1" smtClean="0"/>
              <a:t>c) </a:t>
            </a:r>
            <a:r>
              <a:rPr lang="hu-HU" sz="2400" smtClean="0"/>
              <a:t>a kizárólagos hatalomgyakorlásra és törvénytelenségre épülő jogrend kiépítéséért;</a:t>
            </a:r>
            <a:endParaRPr lang="hu-HU" sz="2400" i="1" smtClean="0"/>
          </a:p>
          <a:p>
            <a:pPr eaLnBrk="1" hangingPunct="1">
              <a:lnSpc>
                <a:spcPct val="90000"/>
              </a:lnSpc>
              <a:defRPr/>
            </a:pPr>
            <a:r>
              <a:rPr lang="hu-HU" sz="2400" i="1" smtClean="0"/>
              <a:t>d) </a:t>
            </a:r>
            <a:r>
              <a:rPr lang="hu-HU" sz="2400" smtClean="0"/>
              <a:t>a tulajdon szabadságán alapuló gazdaság felszámolásáért és az ország eladósításáért;</a:t>
            </a:r>
            <a:endParaRPr lang="hu-HU" sz="2400" i="1" smtClean="0"/>
          </a:p>
          <a:p>
            <a:pPr eaLnBrk="1" hangingPunct="1">
              <a:lnSpc>
                <a:spcPct val="90000"/>
              </a:lnSpc>
              <a:defRPr/>
            </a:pPr>
            <a:r>
              <a:rPr lang="hu-HU" sz="2400" i="1" smtClean="0"/>
              <a:t>e) </a:t>
            </a:r>
            <a:r>
              <a:rPr lang="hu-HU" sz="2400" smtClean="0"/>
              <a:t>Magyarország gazdaságának, honvédelmének, diplomáciájának és emberi erőforrásainak idegen érdekek alá rendeléséért;</a:t>
            </a:r>
            <a:endParaRPr lang="hu-HU" sz="2400" i="1" smtClean="0"/>
          </a:p>
          <a:p>
            <a:pPr eaLnBrk="1" hangingPunct="1">
              <a:lnSpc>
                <a:spcPct val="90000"/>
              </a:lnSpc>
              <a:defRPr/>
            </a:pPr>
            <a:endParaRPr lang="hu-HU" sz="2400" smtClean="0"/>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r>
              <a:rPr lang="hu-HU" sz="3200" dirty="0" smtClean="0"/>
              <a:t>A rendőrség és a nemzetbiztonsági szolgálatok</a:t>
            </a:r>
            <a:br>
              <a:rPr lang="hu-HU" sz="3200" dirty="0" smtClean="0"/>
            </a:br>
            <a:r>
              <a:rPr lang="hu-HU" sz="2000" i="1" dirty="0" smtClean="0"/>
              <a:t>46. cikk</a:t>
            </a:r>
            <a:r>
              <a:rPr lang="hu-HU" dirty="0" smtClean="0"/>
              <a:t/>
            </a:r>
            <a:br>
              <a:rPr lang="hu-HU" dirty="0" smtClean="0"/>
            </a:br>
            <a:endParaRPr lang="hu-HU" dirty="0" smtClean="0"/>
          </a:p>
        </p:txBody>
      </p:sp>
      <p:sp>
        <p:nvSpPr>
          <p:cNvPr id="3" name="Tartalom helye 2"/>
          <p:cNvSpPr>
            <a:spLocks noGrp="1"/>
          </p:cNvSpPr>
          <p:nvPr>
            <p:ph idx="1"/>
          </p:nvPr>
        </p:nvSpPr>
        <p:spPr/>
        <p:txBody>
          <a:bodyPr/>
          <a:lstStyle/>
          <a:p>
            <a:pPr eaLnBrk="1" hangingPunct="1">
              <a:defRPr/>
            </a:pPr>
            <a:r>
              <a:rPr lang="hu-HU" dirty="0" smtClean="0"/>
              <a:t>(1) A rendőrség alapvető feladata a bűncselekmények megakadályozása, felderítése, a közbiztonság, a közrend és az államhatár rendjének védelme.</a:t>
            </a:r>
          </a:p>
          <a:p>
            <a:pPr eaLnBrk="1" hangingPunct="1">
              <a:defRPr/>
            </a:pPr>
            <a:r>
              <a:rPr lang="hu-HU" dirty="0" smtClean="0"/>
              <a:t>(2) A rendőrség működését a Kormány irányítja.</a:t>
            </a:r>
          </a:p>
          <a:p>
            <a:pPr eaLnBrk="1" hangingPunct="1">
              <a:defRPr/>
            </a:pPr>
            <a:endParaRPr lang="hu-HU" dirty="0" smtClean="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(3) A nemzetbiztonsági szolgálatok alapvető feladata Magyarország függetlenségének és törvényes rendjének védelme, nemzetbiztonsági érdekeinek érvényesítése.</a:t>
            </a:r>
          </a:p>
          <a:p>
            <a:pPr eaLnBrk="1" hangingPunct="1">
              <a:defRPr/>
            </a:pPr>
            <a:r>
              <a:rPr lang="hu-HU" dirty="0" smtClean="0"/>
              <a:t>(4) A nemzetbiztonsági szolgálatok működését a Kormány irányítja.</a:t>
            </a:r>
          </a:p>
          <a:p>
            <a:pPr eaLnBrk="1" hangingPunct="1">
              <a:defRPr/>
            </a:pPr>
            <a:endParaRPr lang="hu-HU" dirty="0" smtClean="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(5) A rendőrség és a nemzetbiztonsági szolgálatok hivatásos állományú tagjai nem lehetnek tagjai pártnak, és nem folytathatnak politikai tevékenységet.</a:t>
            </a:r>
          </a:p>
          <a:p>
            <a:pPr eaLnBrk="1" hangingPunct="1">
              <a:defRPr/>
            </a:pPr>
            <a:endParaRPr lang="hu-HU" dirty="0" smtClean="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eaLnBrk="1" hangingPunct="1">
              <a:defRPr/>
            </a:pPr>
            <a:endParaRPr lang="hu-HU" smtClean="0"/>
          </a:p>
        </p:txBody>
      </p:sp>
      <p:sp>
        <p:nvSpPr>
          <p:cNvPr id="3" name="Tartalom helye 2"/>
          <p:cNvSpPr>
            <a:spLocks noGrp="1"/>
          </p:cNvSpPr>
          <p:nvPr>
            <p:ph idx="1"/>
          </p:nvPr>
        </p:nvSpPr>
        <p:spPr/>
        <p:txBody>
          <a:bodyPr/>
          <a:lstStyle/>
          <a:p>
            <a:pPr eaLnBrk="1" hangingPunct="1">
              <a:defRPr/>
            </a:pPr>
            <a:r>
              <a:rPr lang="hu-HU" dirty="0" smtClean="0"/>
              <a:t>(6) A rendőrség és a nemzetbiztonsági szolgálatok szervezetére, működésére vonatkozó részletes szabályokat, a titkosszolgálati eszközök és módszerek alkalmazásának szabályait, valamint a nemzetbiztonsági tevékenységgel összefüggő szabályokat sarkalatos törvény határozza meg.</a:t>
            </a:r>
            <a:endParaRPr lang="hu-HU" smtClean="0"/>
          </a:p>
          <a:p>
            <a:pPr eaLnBrk="1" hangingPunct="1">
              <a:defRPr/>
            </a:pPr>
            <a:endParaRPr lang="hu-HU" smtClean="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
            </a:r>
            <a:br>
              <a:rPr lang="hu-HU" dirty="0" smtClean="0"/>
            </a:br>
            <a:r>
              <a:rPr lang="hu-HU" sz="4000" dirty="0" smtClean="0"/>
              <a:t>Döntés katonai műveletekben való részvételről</a:t>
            </a:r>
            <a:br>
              <a:rPr lang="hu-HU" sz="4000" dirty="0" smtClean="0"/>
            </a:br>
            <a:r>
              <a:rPr lang="hu-HU" dirty="0" smtClean="0"/>
              <a:t/>
            </a:r>
            <a:br>
              <a:rPr lang="hu-HU" dirty="0" smtClean="0"/>
            </a:br>
            <a:endParaRPr lang="hu-HU" dirty="0"/>
          </a:p>
        </p:txBody>
      </p:sp>
      <p:sp>
        <p:nvSpPr>
          <p:cNvPr id="3" name="Tartalom helye 2"/>
          <p:cNvSpPr>
            <a:spLocks noGrp="1"/>
          </p:cNvSpPr>
          <p:nvPr>
            <p:ph idx="1"/>
          </p:nvPr>
        </p:nvSpPr>
        <p:spPr/>
        <p:txBody>
          <a:bodyPr/>
          <a:lstStyle/>
          <a:p>
            <a:pPr>
              <a:defRPr/>
            </a:pPr>
            <a:r>
              <a:rPr lang="hu-HU" i="1" dirty="0" smtClean="0"/>
              <a:t>47. cikk</a:t>
            </a:r>
            <a:endParaRPr lang="hu-HU" dirty="0" smtClean="0"/>
          </a:p>
          <a:p>
            <a:pPr>
              <a:defRPr/>
            </a:pPr>
            <a:r>
              <a:rPr lang="hu-HU" dirty="0" smtClean="0"/>
              <a:t>(1) A Kormány dönt a Magyar Honvédség és a külföldi fegyveres erők határátlépéssel járó csapatmozgásairól.</a:t>
            </a:r>
          </a:p>
          <a:p>
            <a:pPr>
              <a:defRPr/>
            </a:pPr>
            <a:endParaRPr lang="hu-HU"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2800" dirty="0" smtClean="0"/>
              <a:t>(2) Az Országgyűlés a jelen lévő országgyűlési képviselők kétharmadának szavazatával dönt - a (3) bekezdésben meghatározott esetek kivételével - a Magyar Honvédség külföldi vagy magyarországi alkalmazásáról, külföldi állomásozásáról, valamint a külföldi fegyveres erők magyarországi vagy Magyarország területéről kiinduló alkalmazásáról, magyarországi állomásozásáról.</a:t>
            </a:r>
          </a:p>
          <a:p>
            <a:pPr>
              <a:defRPr/>
            </a:pPr>
            <a:endParaRPr lang="hu-HU"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 Kormány dönt a Magyar Honvédség és a külföldi fegyveres erők (2) bekezdés szerinti, az Európai Unió vagy az Észak-atlanti Szerződés Szervezete döntésén alapuló alkalmazásáról, valamint más csapatmozgásáról.</a:t>
            </a:r>
          </a:p>
          <a:p>
            <a:pPr>
              <a:defRPr/>
            </a:pPr>
            <a:endParaRPr lang="hu-HU"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(4) A Kormány - a köztársasági elnök egyidejű tájékoztatása mellett - haladéktalanul beszámol az Országgyűlésnek a (3) bekezdés alapján, valamint a Magyar Honvédség békefenntartásban való részvételének vagy külföldi hadműveleti területen végzett humanitárius tevékenységének engedélyezése tárgyában hozott döntéséről.</a:t>
            </a:r>
          </a:p>
          <a:p>
            <a:pPr>
              <a:defRPr/>
            </a:pPr>
            <a:endParaRPr lang="hu-HU"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b="1" i="1" dirty="0" smtClean="0"/>
              <a:t>A KÜLÖNLEGES JOGREND</a:t>
            </a:r>
            <a:endParaRPr lang="hu-HU" dirty="0" smtClean="0"/>
          </a:p>
          <a:p>
            <a:pPr>
              <a:defRPr/>
            </a:pPr>
            <a:r>
              <a:rPr lang="hu-HU" dirty="0" smtClean="0"/>
              <a:t>A rendkívüli állapotra és a szükségállapotra vonatkozó közös szabályok</a:t>
            </a:r>
          </a:p>
          <a:p>
            <a:pPr>
              <a:defRPr/>
            </a:pPr>
            <a:r>
              <a:rPr lang="hu-HU" i="1" dirty="0" smtClean="0"/>
              <a:t>48. cikk</a:t>
            </a:r>
            <a:endParaRPr lang="hu-HU" dirty="0" smtClean="0"/>
          </a:p>
          <a:p>
            <a:pPr>
              <a:defRPr/>
            </a:pPr>
            <a:endParaRPr lang="hu-HU"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(1) Az Országgyűlés</a:t>
            </a:r>
          </a:p>
          <a:p>
            <a:pPr>
              <a:defRPr/>
            </a:pPr>
            <a:r>
              <a:rPr lang="hu-HU" i="1" dirty="0" smtClean="0"/>
              <a:t>a) </a:t>
            </a:r>
            <a:r>
              <a:rPr lang="hu-HU" dirty="0" smtClean="0"/>
              <a:t>hadiállapot kinyilvánítása vagy idegen hatalom fegyveres támadásának közvetlen veszélye (háborús veszély) esetén kihirdeti a rendkívüli állapotot, és Honvédelmi Tanácsot hoz létre;</a:t>
            </a:r>
          </a:p>
          <a:p>
            <a:pPr>
              <a:defRPr/>
            </a:pPr>
            <a:endParaRPr lang="hu-H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endParaRPr lang="hu-HU" smtClean="0"/>
          </a:p>
        </p:txBody>
      </p:sp>
      <p:sp>
        <p:nvSpPr>
          <p:cNvPr id="131075" name="Rectangle 3"/>
          <p:cNvSpPr>
            <a:spLocks noGrp="1" noChangeArrowheads="1"/>
          </p:cNvSpPr>
          <p:nvPr>
            <p:ph type="body" idx="1"/>
          </p:nvPr>
        </p:nvSpPr>
        <p:spPr/>
        <p:txBody>
          <a:bodyPr/>
          <a:lstStyle/>
          <a:p>
            <a:pPr algn="just" eaLnBrk="1" hangingPunct="1">
              <a:lnSpc>
                <a:spcPct val="80000"/>
              </a:lnSpc>
              <a:defRPr/>
            </a:pPr>
            <a:r>
              <a:rPr lang="hu-HU" sz="2400" i="1" smtClean="0"/>
              <a:t>f) </a:t>
            </a:r>
            <a:r>
              <a:rPr lang="hu-HU" sz="2400" smtClean="0"/>
              <a:t>az európai civilizációs hagyomány értékeinek módszeres pusztításáért;</a:t>
            </a:r>
            <a:endParaRPr lang="hu-HU" sz="2400" i="1" smtClean="0"/>
          </a:p>
          <a:p>
            <a:pPr algn="just" eaLnBrk="1" hangingPunct="1">
              <a:lnSpc>
                <a:spcPct val="80000"/>
              </a:lnSpc>
              <a:defRPr/>
            </a:pPr>
            <a:r>
              <a:rPr lang="hu-HU" sz="2400" i="1" smtClean="0"/>
              <a:t>g) </a:t>
            </a:r>
            <a:r>
              <a:rPr lang="hu-HU" sz="2400" smtClean="0"/>
              <a:t>az állampolgárok és egyes csoportjaik alapvető emberi jogaiktól való megfosztásáért vagy azok súlyos korlátozásáért, különösen emberek meggyilkolásáért, idegen hatalomnak való kiszolgáltatásáért, törvénytelen bebörtönzéséért, kényszermunkatáborba hurcolásáért, megkínzásáért, embertelen bánásmódban részesítéséért; a polgárok vagyonuktól történő önkényes megfosztásáért, a tulajdonhoz fűződő jogaik korlátozásáért; a polgárok szabadságjogainak teljes elvételéért, a politikai vélemény- és akaratnyilvánítás állami kényszer alá vonásáért; </a:t>
            </a:r>
            <a:endParaRPr lang="hu-HU" sz="1800" smtClean="0"/>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i="1" dirty="0" smtClean="0"/>
              <a:t>b) </a:t>
            </a:r>
            <a:r>
              <a:rPr lang="hu-HU" dirty="0" smtClean="0"/>
              <a:t>a törvényes rend megdöntésére vagy a hatalom kizárólagos megszerzésére irányuló fegyveres cselekmények, továbbá az élet- és vagyonbiztonságot tömeges méretekben veszélyeztető, fegyveresen vagy felfegyverkezve elkövetett súlyos, erőszakos cselekmények esetén szükségállapotot hirdet ki.</a:t>
            </a:r>
          </a:p>
          <a:p>
            <a:pPr>
              <a:defRPr/>
            </a:pPr>
            <a:endParaRPr lang="hu-HU"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 hadiállapot kinyilvánításához, a békekötéshez, valamint az (1) bekezdés szerinti különleges jogrend kihirdetéséhez az országgyűlési képviselők kétharmadának szavazata szükséges.</a:t>
            </a:r>
          </a:p>
          <a:p>
            <a:pPr>
              <a:defRPr/>
            </a:pPr>
            <a:endParaRPr lang="hu-HU"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 köztársasági elnök jogosult a hadiállapot kinyilvánítására, a rendkívüli állapot kihirdetésére és a Honvédelmi Tanács létrehozására, valamint a szükségállapot kihirdetésére, ha az Országgyűlés e döntések meghozatalában akadályoztatva van.</a:t>
            </a:r>
          </a:p>
          <a:p>
            <a:pPr>
              <a:defRPr/>
            </a:pPr>
            <a:endParaRPr lang="hu-HU"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(4) Az Országgyűlés e döntések meghozatalában akkor van akadályoztatva, ha nem ülésezik, és összehívása az idő rövidsége, továbbá a hadiállapotot, a rendkívüli állapotot vagy a szükségállapotot kiváltó események miatt elháríthatatlan akadályba ütközik.</a:t>
            </a:r>
          </a:p>
          <a:p>
            <a:pPr>
              <a:defRPr/>
            </a:pPr>
            <a:endParaRPr lang="hu-HU"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(5) Az akadályoztatás tényét, továbbá a hadiállapot kinyilvánításának, a rendkívüli állapot vagy a szükségállapot kihirdetésének indokoltságát az Országgyűlés elnöke, az Alkotmánybíróság elnöke és a miniszterelnök egybehangzóan állapítja meg.</a:t>
            </a:r>
          </a:p>
          <a:p>
            <a:pPr>
              <a:defRPr/>
            </a:pPr>
            <a:endParaRPr lang="hu-HU"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(6) Az Országgyűlés a hadiállapot kinyilvánításának, a rendkívüli állapot vagy a szükségállapot kihirdetésének indokoltságát az akadályoztatásának megszűnése utáni első ülésén felülvizsgálja, és dönt az alkalmazott intézkedések jogszerűségéről. E döntéshez az országgyűlési képviselők kétharmadának szavazata szükséges.</a:t>
            </a:r>
          </a:p>
          <a:p>
            <a:pPr>
              <a:defRPr/>
            </a:pPr>
            <a:endParaRPr lang="hu-HU"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2800" dirty="0" smtClean="0"/>
              <a:t>(7) Rendkívüli állapot vagy szükségállapot idején az Országgyűlés nem mondhatja ki feloszlását, és nem oszlatható fel. Az országgyűlési képviselők általános választását rendkívüli állapot és szükségállapot idején nem lehet kitűzni, és nem lehet megtartani, ilyen esetben a rendkívüli állapot vagy a szükségállapot megszűnésétől számított kilencven napon belül új Országgyűlést kell választani.</a:t>
            </a:r>
            <a:endParaRPr lang="hu-HU" sz="2800"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Ha az országgyűlési képviselők általános választását már megtartották, de az új Országgyűlés még nem alakult meg, a köztársasági elnök az alakuló ülést a rendkívüli állapot vagy a szükségállapot megszűnésétől számított harminc napon belüli időpontra hívja össze.</a:t>
            </a:r>
            <a:endParaRPr lang="hu-HU"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(8) A feloszlott vagy feloszlatott Országgyűlést rendkívüli állapot idején a Honvédelmi Tanács, szükségállapot idején a köztársasági elnök is összehívhatja.</a:t>
            </a:r>
          </a:p>
          <a:p>
            <a:pPr>
              <a:defRPr/>
            </a:pPr>
            <a:endParaRPr lang="hu-HU"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A rendkívüli állapot</a:t>
            </a:r>
          </a:p>
          <a:p>
            <a:pPr>
              <a:defRPr/>
            </a:pPr>
            <a:r>
              <a:rPr lang="hu-HU" i="1" dirty="0" smtClean="0"/>
              <a:t>49. cikk</a:t>
            </a:r>
            <a:endParaRPr lang="hu-HU" dirty="0" smtClean="0"/>
          </a:p>
          <a:p>
            <a:pPr>
              <a:defRPr/>
            </a:pPr>
            <a:r>
              <a:rPr lang="hu-HU" dirty="0" smtClean="0"/>
              <a:t>(1) A Honvédelmi Tanács elnöke a köztársasági elnök, tagjai az Országgyűlés elnöke, az országgyűlési képviselőcsoportok vezetői, a miniszterelnök, a miniszterek és - tanácskozási joggal - a Honvéd Vezérkar főnöke.</a:t>
            </a:r>
          </a:p>
          <a:p>
            <a:pPr>
              <a:defRPr/>
            </a:pPr>
            <a:endParaRPr lang="hu-H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endParaRPr lang="hu-HU" smtClean="0"/>
          </a:p>
        </p:txBody>
      </p:sp>
      <p:sp>
        <p:nvSpPr>
          <p:cNvPr id="191491" name="Rectangle 3"/>
          <p:cNvSpPr>
            <a:spLocks noGrp="1" noChangeArrowheads="1"/>
          </p:cNvSpPr>
          <p:nvPr>
            <p:ph type="body" idx="1"/>
          </p:nvPr>
        </p:nvSpPr>
        <p:spPr/>
        <p:txBody>
          <a:bodyPr/>
          <a:lstStyle/>
          <a:p>
            <a:pPr algn="just" eaLnBrk="1" hangingPunct="1">
              <a:lnSpc>
                <a:spcPct val="80000"/>
              </a:lnSpc>
              <a:defRPr/>
            </a:pPr>
            <a:r>
              <a:rPr lang="hu-HU" smtClean="0"/>
              <a:t>az emberek származásukra, világnézetükre vagy politikai meggyőződésükre tekintettel történő hátrányos megkülönböztetéséért, a tudáson, szorgalmon és tehetségen alapuló előremenetelének és érvényesülésének akadályozásáért; az emberek magánéletének törvénytelen megfigyelésére és befolyásolására törő titkosrendőrség létrehozásáért és működtetéséért;</a:t>
            </a:r>
            <a:endParaRPr lang="hu-HU" i="1" smtClean="0"/>
          </a:p>
          <a:p>
            <a:pPr eaLnBrk="1" hangingPunct="1">
              <a:lnSpc>
                <a:spcPct val="80000"/>
              </a:lnSpc>
              <a:defRPr/>
            </a:pPr>
            <a:endParaRPr lang="hu-HU" sz="2400" smtClean="0"/>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 Honvédelmi Tanács gyakorolja</a:t>
            </a:r>
          </a:p>
          <a:p>
            <a:pPr>
              <a:defRPr/>
            </a:pPr>
            <a:r>
              <a:rPr lang="hu-HU" i="1" dirty="0" smtClean="0"/>
              <a:t>a) </a:t>
            </a:r>
            <a:r>
              <a:rPr lang="hu-HU" dirty="0" smtClean="0"/>
              <a:t>az Országgyűlés által rá átruházott jogokat;</a:t>
            </a:r>
          </a:p>
          <a:p>
            <a:pPr>
              <a:defRPr/>
            </a:pPr>
            <a:r>
              <a:rPr lang="hu-HU" i="1" dirty="0" smtClean="0"/>
              <a:t>b) </a:t>
            </a:r>
            <a:r>
              <a:rPr lang="hu-HU" dirty="0" smtClean="0"/>
              <a:t>a köztársasági elnök jogait;</a:t>
            </a:r>
          </a:p>
          <a:p>
            <a:pPr>
              <a:defRPr/>
            </a:pPr>
            <a:r>
              <a:rPr lang="hu-HU" i="1" dirty="0" smtClean="0"/>
              <a:t>c) </a:t>
            </a:r>
            <a:r>
              <a:rPr lang="hu-HU" dirty="0" smtClean="0"/>
              <a:t>a Kormány jogait.</a:t>
            </a:r>
          </a:p>
          <a:p>
            <a:pPr>
              <a:defRPr/>
            </a:pPr>
            <a:endParaRPr lang="hu-HU"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 Honvédelmi Tanács dönt</a:t>
            </a:r>
          </a:p>
          <a:p>
            <a:pPr>
              <a:defRPr/>
            </a:pPr>
            <a:r>
              <a:rPr lang="hu-HU" i="1" dirty="0" smtClean="0"/>
              <a:t>a) </a:t>
            </a:r>
            <a:r>
              <a:rPr lang="hu-HU" dirty="0" err="1" smtClean="0"/>
              <a:t>a</a:t>
            </a:r>
            <a:r>
              <a:rPr lang="hu-HU" dirty="0" smtClean="0"/>
              <a:t> Magyar Honvédség külföldi vagy magyarországi alkalmazásáról, békefenntartásban való részvételéről, külföldi hadműveleti területen végzett humanitárius tevékenységéről, valamint külföldi állomásozásáról;</a:t>
            </a:r>
          </a:p>
          <a:p>
            <a:pPr>
              <a:defRPr/>
            </a:pPr>
            <a:endParaRPr lang="hu-HU"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i="1" dirty="0" smtClean="0"/>
              <a:t>b) </a:t>
            </a:r>
            <a:r>
              <a:rPr lang="hu-HU" dirty="0" smtClean="0"/>
              <a:t>a külföldi fegyveres erők magyarországi vagy Magyarország területéről kiinduló alkalmazásáról, valamint magyarországi állomásozásáról;</a:t>
            </a:r>
          </a:p>
          <a:p>
            <a:pPr>
              <a:defRPr/>
            </a:pPr>
            <a:endParaRPr lang="hu-HU"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i="1" dirty="0" smtClean="0"/>
              <a:t>c) </a:t>
            </a:r>
            <a:r>
              <a:rPr lang="hu-HU" dirty="0" smtClean="0"/>
              <a:t>sarkalatos törvényben meghatározott rendkívüli intézkedések bevezetéséről.</a:t>
            </a:r>
          </a:p>
          <a:p>
            <a:pPr>
              <a:defRPr/>
            </a:pPr>
            <a:endParaRPr lang="hu-HU"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(4) A Honvédelmi Tanács rendeletet alkothat, amellyel - sarkalatos törvényben meghatározottak szerint - egyes törvények alkalmazását felfüggesztheti, törvényi rendelkezésektől eltérhet, valamint egyéb rendkívüli intézkedéseket hozhat.</a:t>
            </a:r>
          </a:p>
          <a:p>
            <a:pPr>
              <a:defRPr/>
            </a:pPr>
            <a:endParaRPr lang="hu-HU"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(5) A Honvédelmi Tanács rendelete a rendkívüli állapot megszűnésével hatályát veszti, kivéve, ha az Országgyűlés a rendelet hatályát meghosszabbítja.</a:t>
            </a:r>
          </a:p>
          <a:p>
            <a:pPr>
              <a:defRPr/>
            </a:pPr>
            <a:endParaRPr lang="hu-HU"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A szükségállapot</a:t>
            </a:r>
          </a:p>
          <a:p>
            <a:pPr>
              <a:defRPr/>
            </a:pPr>
            <a:r>
              <a:rPr lang="hu-HU" i="1" dirty="0" smtClean="0"/>
              <a:t>50. cikk</a:t>
            </a:r>
            <a:endParaRPr lang="hu-HU" dirty="0" smtClean="0"/>
          </a:p>
          <a:p>
            <a:pPr>
              <a:defRPr/>
            </a:pPr>
            <a:r>
              <a:rPr lang="hu-HU" dirty="0" smtClean="0"/>
              <a:t>(1) A Magyar Honvédséget szükségállapot idején akkor lehet felhasználni, ha a rendőrség és a nemzetbiztonsági szolgálatok alkalmazása nem elegendő.</a:t>
            </a:r>
            <a:endParaRPr lang="hu-HU"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 szükségállapot idején az Országgyűlés akadályoztatása esetén a köztársasági elnök dönt a Magyar Honvédség (1) bekezdés szerinti felhasználásáról.</a:t>
            </a:r>
          </a:p>
          <a:p>
            <a:pPr>
              <a:defRPr/>
            </a:pPr>
            <a:endParaRPr lang="hu-HU"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3000" dirty="0" smtClean="0"/>
              <a:t>(3) Szükségállapot idején a sarkalatos törvényben meghatározott rendkívüli intézkedéseket rendeleti úton a köztársasági elnök vezeti be. A köztársasági elnök rendeletével - sarkalatos törvényben meghatározottak szerint - egyes törvények alkalmazását felfüggesztheti, törvényi rendelkezésektől eltérhet, valamint egyéb rendkívüli intézkedéseket hozhat.</a:t>
            </a:r>
          </a:p>
          <a:p>
            <a:pPr>
              <a:defRPr/>
            </a:pPr>
            <a:endParaRPr lang="hu-HU"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3000" dirty="0" smtClean="0"/>
              <a:t>(4) A köztársasági elnök a bevezetett rendkívüli intézkedésekről haladéktalanul tájékoztatja az Országgyűlés elnökét. A szükségállapot idején az Országgyűlés - akadályoztatása esetén az Országgyűlés honvédelmi ügyekkel foglalkozó bizottsága - folyamatosan ülésezik. Az Országgyűlés - akadályoztatása esetén az Országgyűlés honvédelmi ügyekkel foglalkozó bizottsága - a köztársasági elnök által bevezetett rendkívüli intézkedések alkalmazását felfüggesztheti.</a:t>
            </a:r>
          </a:p>
          <a:p>
            <a:pPr>
              <a:defRPr/>
            </a:pPr>
            <a:endParaRPr lang="hu-H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endParaRPr lang="hu-HU" smtClean="0"/>
          </a:p>
        </p:txBody>
      </p:sp>
      <p:sp>
        <p:nvSpPr>
          <p:cNvPr id="190467" name="Rectangle 3"/>
          <p:cNvSpPr>
            <a:spLocks noGrp="1" noChangeArrowheads="1"/>
          </p:cNvSpPr>
          <p:nvPr>
            <p:ph type="body" idx="1"/>
          </p:nvPr>
        </p:nvSpPr>
        <p:spPr/>
        <p:txBody>
          <a:bodyPr/>
          <a:lstStyle/>
          <a:p>
            <a:pPr algn="just" eaLnBrk="1" hangingPunct="1">
              <a:lnSpc>
                <a:spcPct val="90000"/>
              </a:lnSpc>
              <a:defRPr/>
            </a:pPr>
            <a:r>
              <a:rPr lang="hu-HU" sz="2800" i="1" smtClean="0"/>
              <a:t>h) </a:t>
            </a:r>
            <a:r>
              <a:rPr lang="hu-HU" sz="2800" smtClean="0"/>
              <a:t>az 1956. október 23-án kirobbant forradalom és szabadságharc szovjet megszállókkal együttműködésben történt vérbe fojtásáért, az azt követő rémuralomért és megtorlásáért, kétszázezer magyar ember hazájából való kényszerű elmeneküléséért;</a:t>
            </a:r>
            <a:endParaRPr lang="hu-HU" sz="2800" i="1" smtClean="0"/>
          </a:p>
          <a:p>
            <a:pPr algn="just" eaLnBrk="1" hangingPunct="1">
              <a:lnSpc>
                <a:spcPct val="90000"/>
              </a:lnSpc>
              <a:defRPr/>
            </a:pPr>
            <a:r>
              <a:rPr lang="hu-HU" sz="2800" i="1" smtClean="0"/>
              <a:t>i) </a:t>
            </a:r>
            <a:r>
              <a:rPr lang="hu-HU" sz="2800" smtClean="0"/>
              <a:t>mindazokért a köztörvényes bűncselekményekért, amelyeket politikai indítékból követtek el, és amelyeket az igazságszolgáltatás politikai indítékból nem üldözött.</a:t>
            </a:r>
          </a:p>
          <a:p>
            <a:pPr eaLnBrk="1" hangingPunct="1">
              <a:lnSpc>
                <a:spcPct val="90000"/>
              </a:lnSpc>
              <a:defRPr/>
            </a:pPr>
            <a:endParaRPr lang="hu-HU" sz="2800" smtClean="0"/>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(5) A rendeleti úton bevezetett rendkívüli intézkedések harminc napig maradnak hatályban, kivéve, ha hatályukat az Országgyűlés - akadályoztatása esetén az Országgyűlés honvédelmi ügyekkel foglalkozó bizottsága - meghosszabbítja.</a:t>
            </a:r>
          </a:p>
          <a:p>
            <a:pPr>
              <a:defRPr/>
            </a:pPr>
            <a:endParaRPr lang="hu-HU"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(6) A köztársasági elnök rendelete a szükségállapot megszűnésével hatályát veszti.</a:t>
            </a:r>
          </a:p>
          <a:p>
            <a:pPr>
              <a:defRPr/>
            </a:pPr>
            <a:endParaRPr lang="hu-HU" dirty="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A megelőző védelmi helyzet</a:t>
            </a:r>
            <a:br>
              <a:rPr lang="hu-HU" dirty="0" smtClean="0"/>
            </a:br>
            <a:r>
              <a:rPr lang="hu-HU" sz="2800" i="1" dirty="0" smtClean="0"/>
              <a:t>51. cikk</a:t>
            </a:r>
            <a:r>
              <a:rPr lang="hu-HU" dirty="0" smtClean="0"/>
              <a:t/>
            </a:r>
            <a:br>
              <a:rPr lang="hu-HU" dirty="0" smtClean="0"/>
            </a:br>
            <a:endParaRPr lang="hu-HU" dirty="0"/>
          </a:p>
        </p:txBody>
      </p:sp>
      <p:sp>
        <p:nvSpPr>
          <p:cNvPr id="3" name="Tartalom helye 2"/>
          <p:cNvSpPr>
            <a:spLocks noGrp="1"/>
          </p:cNvSpPr>
          <p:nvPr>
            <p:ph idx="1"/>
          </p:nvPr>
        </p:nvSpPr>
        <p:spPr/>
        <p:txBody>
          <a:bodyPr/>
          <a:lstStyle/>
          <a:p>
            <a:pPr algn="just">
              <a:defRPr/>
            </a:pPr>
            <a:r>
              <a:rPr lang="hu-HU" dirty="0" smtClean="0"/>
              <a:t>(</a:t>
            </a:r>
            <a:r>
              <a:rPr lang="hu-HU" sz="3000" dirty="0" smtClean="0"/>
              <a:t>1) Az Országgyűlés külső fegyveres támadás veszélye esetén vagy szövetségi kötelezettség teljesítése érdekében meghatározott időre kihirdeti a megelőző védelmi helyzetet, ezzel egyidejűleg felhatalmazza a Kormányt sarkalatos törvényben meghatározott rendkívüli intézkedések bevezetésére. A megelőző védelmi helyzet időtartama meghosszabbítható.</a:t>
            </a:r>
          </a:p>
          <a:p>
            <a:pPr>
              <a:defRPr/>
            </a:pPr>
            <a:endParaRPr lang="hu-HU"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Az (1) bekezdés szerinti különleges jogrend kihirdetéséhez, meghosszabbításához a jelen lévő országgyűlési képviselők kétharmadának szavazata szükséges.</a:t>
            </a:r>
          </a:p>
          <a:p>
            <a:pPr>
              <a:defRPr/>
            </a:pPr>
            <a:endParaRPr lang="hu-HU"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3000" dirty="0" smtClean="0"/>
              <a:t>(3) A Kormány rendeletben a megelőző védelmi helyzet kihirdetésének kezdeményezését követően a közigazgatás, a Magyar Honvédség és a rendvédelmi szervek működését érintő törvényektől eltérő intézkedéseket vezethet be, amelyekről a köztársasági elnököt és az Országgyűlés tárgykör szerint feladat- és hatáskörrel rendelkező állandó bizottságait folyamatosan tájékoztatja. </a:t>
            </a:r>
            <a:endParaRPr lang="hu-HU" sz="3000"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(4) A Kormány a megelőző védelmi helyzet idején rendeletet alkothat, amellyel - sarkalatos törvényben meghatározottak szerint - egyes törvények alkalmazását felfüggesztheti, törvényi rendelkezésektől eltérhet, valamint egyéb rendkívüli intézkedéseket hozhat.</a:t>
            </a:r>
          </a:p>
          <a:p>
            <a:pPr>
              <a:defRPr/>
            </a:pPr>
            <a:endParaRPr lang="hu-HU"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(5) A Kormány rendelete a megelőző védelmi helyzet megszűnésével hatályát veszti.</a:t>
            </a:r>
          </a:p>
          <a:p>
            <a:pPr>
              <a:defRPr/>
            </a:pPr>
            <a:endParaRPr lang="hu-HU" dirty="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i="1" dirty="0" err="1" smtClean="0"/>
              <a:t>Terrorveszélyhelyzet</a:t>
            </a:r>
            <a:r>
              <a:rPr lang="hu-HU" i="1" dirty="0"/>
              <a:t/>
            </a:r>
            <a:br>
              <a:rPr lang="hu-HU" i="1" dirty="0"/>
            </a:br>
            <a:r>
              <a:rPr lang="hu-HU" i="1" dirty="0"/>
              <a:t>51/A. cikk</a:t>
            </a:r>
            <a:endParaRPr lang="hu-HU" dirty="0"/>
          </a:p>
        </p:txBody>
      </p:sp>
      <p:sp>
        <p:nvSpPr>
          <p:cNvPr id="3" name="Tartalom helye 2"/>
          <p:cNvSpPr>
            <a:spLocks noGrp="1"/>
          </p:cNvSpPr>
          <p:nvPr>
            <p:ph idx="1"/>
          </p:nvPr>
        </p:nvSpPr>
        <p:spPr/>
        <p:txBody>
          <a:bodyPr/>
          <a:lstStyle/>
          <a:p>
            <a:pPr algn="just">
              <a:defRPr/>
            </a:pPr>
            <a:r>
              <a:rPr lang="hu-HU" dirty="0"/>
              <a:t>(1) Az </a:t>
            </a:r>
            <a:r>
              <a:rPr lang="hu-HU" dirty="0" smtClean="0"/>
              <a:t>Országgyűlés </a:t>
            </a:r>
            <a:r>
              <a:rPr lang="hu-HU" dirty="0"/>
              <a:t>a </a:t>
            </a:r>
            <a:r>
              <a:rPr lang="hu-HU" dirty="0" smtClean="0"/>
              <a:t>Kormány kezdeményezésére </a:t>
            </a:r>
            <a:r>
              <a:rPr lang="hu-HU" dirty="0"/>
              <a:t>terrortámadás </a:t>
            </a:r>
            <a:r>
              <a:rPr lang="hu-HU" dirty="0" smtClean="0"/>
              <a:t>jelentős és közvetlen </a:t>
            </a:r>
            <a:r>
              <a:rPr lang="hu-HU" dirty="0"/>
              <a:t>veszélye vagy terrortámadás </a:t>
            </a:r>
            <a:r>
              <a:rPr lang="hu-HU" dirty="0" smtClean="0"/>
              <a:t>esetén meghatározott időre </a:t>
            </a:r>
            <a:r>
              <a:rPr lang="hu-HU" dirty="0"/>
              <a:t>kihirdeti </a:t>
            </a:r>
            <a:r>
              <a:rPr lang="hu-HU" dirty="0" smtClean="0"/>
              <a:t>a </a:t>
            </a:r>
            <a:r>
              <a:rPr lang="hu-HU" dirty="0" err="1" smtClean="0"/>
              <a:t>terrorveszélyhelyzetet</a:t>
            </a:r>
            <a:r>
              <a:rPr lang="hu-HU" dirty="0"/>
              <a:t>, ezzel </a:t>
            </a:r>
            <a:r>
              <a:rPr lang="hu-HU" dirty="0" smtClean="0"/>
              <a:t>egyidejűleg</a:t>
            </a:r>
            <a:r>
              <a:rPr lang="hu-HU" dirty="0"/>
              <a:t> </a:t>
            </a:r>
            <a:r>
              <a:rPr lang="hu-HU" dirty="0" smtClean="0"/>
              <a:t>felhatalmazza </a:t>
            </a:r>
            <a:r>
              <a:rPr lang="hu-HU" dirty="0"/>
              <a:t>a Kormányt </a:t>
            </a:r>
            <a:r>
              <a:rPr lang="hu-HU" dirty="0" smtClean="0"/>
              <a:t>sarkalatos törvényben </a:t>
            </a:r>
            <a:r>
              <a:rPr lang="hu-HU" dirty="0"/>
              <a:t>meghatározott </a:t>
            </a:r>
            <a:r>
              <a:rPr lang="hu-HU" dirty="0" smtClean="0"/>
              <a:t>rendkívüli intézkedések </a:t>
            </a:r>
            <a:r>
              <a:rPr lang="hu-HU" dirty="0"/>
              <a:t>bevezetésére. </a:t>
            </a:r>
            <a:r>
              <a:rPr lang="hu-HU" dirty="0" smtClean="0"/>
              <a:t>A </a:t>
            </a:r>
            <a:r>
              <a:rPr lang="hu-HU" dirty="0" err="1" smtClean="0"/>
              <a:t>terrorveszélyhelyzet</a:t>
            </a:r>
            <a:r>
              <a:rPr lang="hu-HU" dirty="0" smtClean="0"/>
              <a:t> időtartama</a:t>
            </a:r>
            <a:r>
              <a:rPr lang="hu-HU" dirty="0"/>
              <a:t> </a:t>
            </a:r>
            <a:r>
              <a:rPr lang="hu-HU" dirty="0" smtClean="0"/>
              <a:t>meghosszabbítható</a:t>
            </a:r>
            <a:r>
              <a:rPr lang="hu-HU" dirty="0"/>
              <a:t>.</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a:t>(2) Az (1) bekezdés szerinti </a:t>
            </a:r>
            <a:r>
              <a:rPr lang="hu-HU" dirty="0" smtClean="0"/>
              <a:t>különleges jogrend </a:t>
            </a:r>
            <a:r>
              <a:rPr lang="hu-HU" dirty="0"/>
              <a:t>kihirdetéséhez, </a:t>
            </a:r>
            <a:r>
              <a:rPr lang="hu-HU" dirty="0" smtClean="0"/>
              <a:t>meghosszabbításához a </a:t>
            </a:r>
            <a:r>
              <a:rPr lang="hu-HU" dirty="0"/>
              <a:t>jelen </a:t>
            </a:r>
            <a:r>
              <a:rPr lang="hu-HU" dirty="0" smtClean="0"/>
              <a:t>lévő országgyűlési képviselők</a:t>
            </a:r>
            <a:r>
              <a:rPr lang="hu-HU" dirty="0"/>
              <a:t> </a:t>
            </a:r>
            <a:r>
              <a:rPr lang="hu-HU" dirty="0" smtClean="0"/>
              <a:t>kétharmadának </a:t>
            </a:r>
            <a:r>
              <a:rPr lang="hu-HU" dirty="0"/>
              <a:t>szavazata szükséges.</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dirty="0"/>
              <a:t>3) A Kormány rendeletben </a:t>
            </a:r>
            <a:r>
              <a:rPr lang="hu-HU" dirty="0" smtClean="0"/>
              <a:t>a </a:t>
            </a:r>
            <a:r>
              <a:rPr lang="hu-HU" dirty="0" err="1" smtClean="0"/>
              <a:t>terrorveszélyhelyzet</a:t>
            </a:r>
            <a:r>
              <a:rPr lang="hu-HU" dirty="0" smtClean="0"/>
              <a:t> kihirdetésének kezdeményezését </a:t>
            </a:r>
            <a:r>
              <a:rPr lang="hu-HU" dirty="0" err="1"/>
              <a:t>követo</a:t>
            </a:r>
            <a:r>
              <a:rPr lang="hu-HU" dirty="0"/>
              <a:t>˝en a közigazgatás, </a:t>
            </a:r>
            <a:r>
              <a:rPr lang="hu-HU" dirty="0" smtClean="0"/>
              <a:t>a Magyar </a:t>
            </a:r>
            <a:r>
              <a:rPr lang="hu-HU" dirty="0"/>
              <a:t>Honvédség, a rendvédelmi szervek </a:t>
            </a:r>
            <a:r>
              <a:rPr lang="hu-HU" dirty="0" smtClean="0"/>
              <a:t>és a </a:t>
            </a:r>
            <a:r>
              <a:rPr lang="hu-HU" dirty="0"/>
              <a:t>nemzetbiztonsági szolgálatok </a:t>
            </a:r>
            <a:r>
              <a:rPr lang="hu-HU" dirty="0" smtClean="0"/>
              <a:t>szervezetét, működését </a:t>
            </a:r>
            <a:r>
              <a:rPr lang="hu-HU" dirty="0"/>
              <a:t>és tevékenysége ellátását </a:t>
            </a:r>
            <a:r>
              <a:rPr lang="hu-HU" dirty="0" smtClean="0"/>
              <a:t>érintő</a:t>
            </a:r>
            <a:r>
              <a:rPr lang="hu-HU" dirty="0"/>
              <a:t> </a:t>
            </a:r>
            <a:r>
              <a:rPr lang="hu-HU" dirty="0" smtClean="0"/>
              <a:t>törvényektől eltérő,</a:t>
            </a:r>
            <a:endParaRPr lang="hu-H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endParaRPr lang="hu-HU" smtClean="0"/>
          </a:p>
        </p:txBody>
      </p:sp>
      <p:sp>
        <p:nvSpPr>
          <p:cNvPr id="192515" name="Rectangle 3"/>
          <p:cNvSpPr>
            <a:spLocks noGrp="1" noChangeArrowheads="1"/>
          </p:cNvSpPr>
          <p:nvPr>
            <p:ph type="body" idx="1"/>
          </p:nvPr>
        </p:nvSpPr>
        <p:spPr/>
        <p:txBody>
          <a:bodyPr/>
          <a:lstStyle/>
          <a:p>
            <a:pPr algn="just" eaLnBrk="1" hangingPunct="1">
              <a:defRPr/>
            </a:pPr>
            <a:r>
              <a:rPr lang="hu-HU" smtClean="0"/>
              <a:t>A demokratikus átmenet során a Magyar Szocialista Munkáspárt jogutódjaként jogi elismerést nyert politikai szervezetek a törvénytelenül felhalmozott vagyon örököseként is osztoznak elődjeik felelősségében.</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marL="0" indent="0" algn="just">
              <a:buFont typeface="Wingdings" pitchFamily="2" charset="2"/>
              <a:buNone/>
              <a:defRPr/>
            </a:pPr>
            <a:r>
              <a:rPr lang="hu-HU" dirty="0"/>
              <a:t>valamint </a:t>
            </a:r>
            <a:r>
              <a:rPr lang="hu-HU" dirty="0" smtClean="0"/>
              <a:t>sarkalatos törvényben </a:t>
            </a:r>
            <a:r>
              <a:rPr lang="hu-HU" dirty="0"/>
              <a:t>meghatározott </a:t>
            </a:r>
            <a:r>
              <a:rPr lang="hu-HU" dirty="0" smtClean="0"/>
              <a:t>intézkedéseket vezethet </a:t>
            </a:r>
            <a:r>
              <a:rPr lang="hu-HU" dirty="0"/>
              <a:t>be, </a:t>
            </a:r>
            <a:r>
              <a:rPr lang="hu-HU" dirty="0" smtClean="0"/>
              <a:t>amelyekről </a:t>
            </a:r>
            <a:r>
              <a:rPr lang="hu-HU" dirty="0"/>
              <a:t>a köztársasági </a:t>
            </a:r>
            <a:r>
              <a:rPr lang="hu-HU" dirty="0" smtClean="0"/>
              <a:t>elnököt és </a:t>
            </a:r>
            <a:r>
              <a:rPr lang="hu-HU" dirty="0"/>
              <a:t>az </a:t>
            </a:r>
            <a:r>
              <a:rPr lang="hu-HU" dirty="0" smtClean="0"/>
              <a:t>Országgyűlés </a:t>
            </a:r>
            <a:r>
              <a:rPr lang="hu-HU" dirty="0"/>
              <a:t>tárgykör szerint feladat- </a:t>
            </a:r>
            <a:r>
              <a:rPr lang="hu-HU" dirty="0" smtClean="0"/>
              <a:t>és hatáskörrel rendelkező </a:t>
            </a:r>
            <a:r>
              <a:rPr lang="hu-HU" dirty="0"/>
              <a:t>állandó </a:t>
            </a:r>
            <a:r>
              <a:rPr lang="hu-HU" dirty="0" smtClean="0"/>
              <a:t>bizottságait folyamatosan </a:t>
            </a:r>
            <a:r>
              <a:rPr lang="hu-HU" dirty="0"/>
              <a:t>tájékoztatja.</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marL="0" indent="0" algn="just">
              <a:buFont typeface="Wingdings" pitchFamily="2" charset="2"/>
              <a:buNone/>
              <a:defRPr/>
            </a:pPr>
            <a:r>
              <a:rPr lang="hu-HU" dirty="0"/>
              <a:t>Az így </a:t>
            </a:r>
            <a:r>
              <a:rPr lang="hu-HU" dirty="0" smtClean="0"/>
              <a:t>bevezetett intézkedések </a:t>
            </a:r>
            <a:r>
              <a:rPr lang="hu-HU" dirty="0"/>
              <a:t>hatálya az </a:t>
            </a:r>
            <a:r>
              <a:rPr lang="hu-HU" dirty="0" smtClean="0"/>
              <a:t>Országgyűlés</a:t>
            </a:r>
            <a:r>
              <a:rPr lang="hu-HU" dirty="0"/>
              <a:t> </a:t>
            </a:r>
            <a:r>
              <a:rPr lang="hu-HU" dirty="0" err="1" smtClean="0"/>
              <a:t>terrorveszélyhelyzet</a:t>
            </a:r>
            <a:r>
              <a:rPr lang="hu-HU" dirty="0" smtClean="0"/>
              <a:t> </a:t>
            </a:r>
            <a:r>
              <a:rPr lang="hu-HU" dirty="0"/>
              <a:t>kihirdetésére </a:t>
            </a:r>
            <a:r>
              <a:rPr lang="hu-HU" dirty="0" smtClean="0"/>
              <a:t>vonatkozó döntéséig</a:t>
            </a:r>
            <a:r>
              <a:rPr lang="hu-HU" dirty="0"/>
              <a:t>, de legfeljebb tizenöt napig tart.</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marL="0" indent="0" algn="just">
              <a:buFont typeface="Wingdings" pitchFamily="2" charset="2"/>
              <a:buNone/>
              <a:defRPr/>
            </a:pPr>
            <a:r>
              <a:rPr lang="hu-HU" dirty="0"/>
              <a:t>(4) A Kormány a </a:t>
            </a:r>
            <a:r>
              <a:rPr lang="hu-HU" dirty="0" err="1"/>
              <a:t>terrorveszélyhelyzet</a:t>
            </a:r>
            <a:r>
              <a:rPr lang="hu-HU" dirty="0"/>
              <a:t> </a:t>
            </a:r>
            <a:r>
              <a:rPr lang="hu-HU" dirty="0" smtClean="0"/>
              <a:t>idején rendeletet </a:t>
            </a:r>
            <a:r>
              <a:rPr lang="hu-HU" dirty="0"/>
              <a:t>alkothat, amellyel </a:t>
            </a:r>
            <a:r>
              <a:rPr lang="hu-HU" dirty="0" smtClean="0"/>
              <a:t>– sarkalatos törvényben </a:t>
            </a:r>
            <a:r>
              <a:rPr lang="hu-HU" dirty="0"/>
              <a:t>meghatározottak szerint </a:t>
            </a:r>
            <a:r>
              <a:rPr lang="hu-HU" dirty="0" smtClean="0"/>
              <a:t>– egyes törvények </a:t>
            </a:r>
            <a:r>
              <a:rPr lang="hu-HU" dirty="0"/>
              <a:t>alkalmazását </a:t>
            </a:r>
            <a:r>
              <a:rPr lang="hu-HU" dirty="0" smtClean="0"/>
              <a:t>felfüggesztheti, törvényi rendelkezésektől </a:t>
            </a:r>
            <a:r>
              <a:rPr lang="hu-HU" dirty="0"/>
              <a:t>eltérhet, </a:t>
            </a:r>
            <a:r>
              <a:rPr lang="hu-HU" dirty="0" smtClean="0"/>
              <a:t>valamint egyéb </a:t>
            </a:r>
            <a:r>
              <a:rPr lang="hu-HU" dirty="0"/>
              <a:t>rendkívüli intézkedéseket hozhat.</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marL="0" indent="0" algn="just">
              <a:buFont typeface="Wingdings" pitchFamily="2" charset="2"/>
              <a:buNone/>
              <a:defRPr/>
            </a:pPr>
            <a:r>
              <a:rPr lang="hu-HU" dirty="0"/>
              <a:t>(5) A Magyar Honvédséget a (3) </a:t>
            </a:r>
            <a:r>
              <a:rPr lang="hu-HU" dirty="0" smtClean="0"/>
              <a:t>bekezdés szerinti </a:t>
            </a:r>
            <a:r>
              <a:rPr lang="hu-HU" dirty="0"/>
              <a:t>intézkedések hatályossága és </a:t>
            </a:r>
            <a:r>
              <a:rPr lang="hu-HU" dirty="0" smtClean="0"/>
              <a:t>a </a:t>
            </a:r>
            <a:r>
              <a:rPr lang="hu-HU" dirty="0" err="1" smtClean="0"/>
              <a:t>terrorveszélyhelyzet</a:t>
            </a:r>
            <a:r>
              <a:rPr lang="hu-HU" dirty="0" smtClean="0"/>
              <a:t> </a:t>
            </a:r>
            <a:r>
              <a:rPr lang="hu-HU" dirty="0"/>
              <a:t>idején akkor </a:t>
            </a:r>
            <a:r>
              <a:rPr lang="hu-HU" dirty="0" smtClean="0"/>
              <a:t>lehet felhasználni</a:t>
            </a:r>
            <a:r>
              <a:rPr lang="hu-HU" dirty="0"/>
              <a:t>, ha a </a:t>
            </a:r>
            <a:r>
              <a:rPr lang="hu-HU" dirty="0" smtClean="0"/>
              <a:t>rendőrség </a:t>
            </a:r>
            <a:r>
              <a:rPr lang="hu-HU" dirty="0"/>
              <a:t>és </a:t>
            </a:r>
            <a:r>
              <a:rPr lang="hu-HU" dirty="0" smtClean="0"/>
              <a:t>a nemzetbiztonsági </a:t>
            </a:r>
            <a:r>
              <a:rPr lang="hu-HU" dirty="0"/>
              <a:t>szolgálatok </a:t>
            </a:r>
            <a:r>
              <a:rPr lang="hu-HU" dirty="0" smtClean="0"/>
              <a:t>alkalmazása nem elegendő.</a:t>
            </a:r>
            <a:endParaRPr lang="hu-HU"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4000" dirty="0"/>
              <a:t>(6) A Kormány rendelete </a:t>
            </a:r>
            <a:r>
              <a:rPr lang="hu-HU" sz="4000" dirty="0" smtClean="0"/>
              <a:t>a </a:t>
            </a:r>
            <a:r>
              <a:rPr lang="hu-HU" sz="4000" dirty="0" err="1" smtClean="0"/>
              <a:t>terrorveszélyhelyzet</a:t>
            </a:r>
            <a:r>
              <a:rPr lang="hu-HU" sz="4000" dirty="0" smtClean="0"/>
              <a:t> megszűnésével hatályát veszti.</a:t>
            </a:r>
            <a:endParaRPr lang="hu-HU" sz="4000"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
            </a:r>
            <a:br>
              <a:rPr lang="hu-HU" dirty="0" smtClean="0"/>
            </a:br>
            <a:r>
              <a:rPr lang="hu-HU" dirty="0" smtClean="0"/>
              <a:t>A váratlan támadás</a:t>
            </a:r>
            <a:br>
              <a:rPr lang="hu-HU" dirty="0" smtClean="0"/>
            </a:br>
            <a:r>
              <a:rPr lang="hu-HU" sz="2800" i="1" dirty="0" smtClean="0"/>
              <a:t>52. cikk</a:t>
            </a:r>
            <a:r>
              <a:rPr lang="hu-HU" dirty="0" smtClean="0"/>
              <a:t/>
            </a:r>
            <a:br>
              <a:rPr lang="hu-HU" dirty="0" smtClean="0"/>
            </a:br>
            <a:endParaRPr lang="hu-HU" dirty="0"/>
          </a:p>
        </p:txBody>
      </p:sp>
      <p:sp>
        <p:nvSpPr>
          <p:cNvPr id="3" name="Tartalom helye 2"/>
          <p:cNvSpPr>
            <a:spLocks noGrp="1"/>
          </p:cNvSpPr>
          <p:nvPr>
            <p:ph idx="1"/>
          </p:nvPr>
        </p:nvSpPr>
        <p:spPr/>
        <p:txBody>
          <a:bodyPr/>
          <a:lstStyle/>
          <a:p>
            <a:pPr algn="just">
              <a:defRPr/>
            </a:pPr>
            <a:r>
              <a:rPr lang="hu-HU" sz="3000" dirty="0" smtClean="0"/>
              <a:t>(1) A Kormány külső fegyveres csoportoknak Magyarország területére történő váratlan betörése esetén a támadás elhárítására, Magyarország területének a honi és szövetséges légvédelmi és repülő készültségi erőkkel való oltalmazására, a törvényes rend, az élet- és vagyonbiztonság, a közrend és a közbiztonság védelme érdekében - szükség esetén a köztársasági elnök által jóváhagyott fegyveres védelmi terv szerint</a:t>
            </a:r>
            <a:endParaRPr lang="hu-HU" sz="3000"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 a szükségállapot vagy a rendkívüli állapot kihirdetésére vonatkozó döntésig a támadással arányos és arra felkészített erőkkel azonnal intézkedni köteles.</a:t>
            </a:r>
          </a:p>
          <a:p>
            <a:pPr>
              <a:defRPr/>
            </a:pPr>
            <a:endParaRPr lang="hu-HU"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 Kormány az (1) bekezdés alapján megtett intézkedéséről haladéktalanul tájékoztatja az Országgyűlést és a köztársasági elnököt.</a:t>
            </a:r>
          </a:p>
          <a:p>
            <a:pPr>
              <a:defRPr/>
            </a:pPr>
            <a:endParaRPr lang="hu-HU"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 Kormány váratlan támadás esetén sarkalatos törvényben meghatározott rendkívüli intézkedéseket vezethet be, valamint rendeletet alkothat, amellyel - sarkalatos törvényben meghatározottak szerint - egyes törvények alkalmazását felfüggesztheti, törvényi rendelkezésektől eltérhet, valamint egyéb rendkívüli intézkedéseket hozhat.</a:t>
            </a:r>
          </a:p>
          <a:p>
            <a:pPr>
              <a:defRPr/>
            </a:pPr>
            <a:endParaRPr lang="hu-HU"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(4) A Kormány rendelete a váratlan támadás megszűnésével hatályát veszti.</a:t>
            </a:r>
          </a:p>
          <a:p>
            <a:pPr>
              <a:defRPr/>
            </a:pPr>
            <a:endParaRPr lang="hu-H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p:nvPr>
        </p:nvSpPr>
        <p:spPr/>
        <p:txBody>
          <a:bodyPr/>
          <a:lstStyle/>
          <a:p>
            <a:pPr eaLnBrk="1" hangingPunct="1">
              <a:defRPr/>
            </a:pPr>
            <a:endParaRPr lang="hu-HU" smtClean="0"/>
          </a:p>
        </p:txBody>
      </p:sp>
      <p:sp>
        <p:nvSpPr>
          <p:cNvPr id="108547" name="Rectangle 3"/>
          <p:cNvSpPr>
            <a:spLocks noGrp="1" noChangeArrowheads="1"/>
          </p:cNvSpPr>
          <p:nvPr>
            <p:ph type="body" idx="4294967295"/>
          </p:nvPr>
        </p:nvSpPr>
        <p:spPr>
          <a:xfrm>
            <a:off x="468313" y="908050"/>
            <a:ext cx="8229600" cy="4495800"/>
          </a:xfrm>
        </p:spPr>
        <p:txBody>
          <a:bodyPr/>
          <a:lstStyle/>
          <a:p>
            <a:pPr eaLnBrk="1" hangingPunct="1">
              <a:lnSpc>
                <a:spcPct val="80000"/>
              </a:lnSpc>
              <a:defRPr/>
            </a:pPr>
            <a:r>
              <a:rPr lang="hu-HU" sz="2200" b="1" i="1" smtClean="0"/>
              <a:t>SZABADSÁG ÉS FELELŐSSÉG</a:t>
            </a:r>
          </a:p>
          <a:p>
            <a:pPr eaLnBrk="1" hangingPunct="1">
              <a:lnSpc>
                <a:spcPct val="80000"/>
              </a:lnSpc>
              <a:defRPr/>
            </a:pPr>
            <a:endParaRPr lang="hu-HU" sz="2200" i="1" smtClean="0"/>
          </a:p>
          <a:p>
            <a:pPr eaLnBrk="1" hangingPunct="1">
              <a:lnSpc>
                <a:spcPct val="80000"/>
              </a:lnSpc>
              <a:defRPr/>
            </a:pPr>
            <a:r>
              <a:rPr lang="hu-HU" sz="2200" i="1" smtClean="0"/>
              <a:t>I. cikk</a:t>
            </a:r>
          </a:p>
          <a:p>
            <a:pPr eaLnBrk="1" hangingPunct="1">
              <a:lnSpc>
                <a:spcPct val="80000"/>
              </a:lnSpc>
              <a:defRPr/>
            </a:pPr>
            <a:endParaRPr lang="hu-HU" sz="2200" smtClean="0"/>
          </a:p>
          <a:p>
            <a:pPr algn="just" eaLnBrk="1" hangingPunct="1">
              <a:lnSpc>
                <a:spcPct val="80000"/>
              </a:lnSpc>
              <a:defRPr/>
            </a:pPr>
            <a:r>
              <a:rPr lang="hu-HU" sz="2400" smtClean="0"/>
              <a:t>(1) AZ EMBER sérthetetlen és elidegeníthetetlen alapvető jogait tiszteletben kell tartani. Védelmük az állam elsőrendű kötelezettsége.</a:t>
            </a:r>
          </a:p>
          <a:p>
            <a:pPr algn="just" eaLnBrk="1" hangingPunct="1">
              <a:lnSpc>
                <a:spcPct val="80000"/>
              </a:lnSpc>
              <a:defRPr/>
            </a:pPr>
            <a:r>
              <a:rPr lang="hu-HU" sz="2400" smtClean="0"/>
              <a:t>(2) Magyarország elismeri az ember alapvető egyéni és közösségi jogait.</a:t>
            </a:r>
          </a:p>
          <a:p>
            <a:pPr algn="just" eaLnBrk="1" hangingPunct="1">
              <a:lnSpc>
                <a:spcPct val="80000"/>
              </a:lnSpc>
              <a:defRPr/>
            </a:pPr>
            <a:r>
              <a:rPr lang="hu-HU" sz="2400" smtClean="0"/>
              <a:t>(3) Az alapvető jogokra és kötelezettségekre vonatkozó szabályokat törvény állapítja meg. Alapvető jog más alapvető jog érvényesülése vagy valamely alkotmányos érték védelme érdekében, a feltétlenül szükséges mértékben, az elérni kívánt céllal arányosan, az alapvető jog lényeges tartalmának tiszteletben tartásával korlátozható.</a:t>
            </a:r>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
            </a:r>
            <a:br>
              <a:rPr lang="hu-HU" dirty="0" smtClean="0"/>
            </a:br>
            <a:r>
              <a:rPr lang="hu-HU" dirty="0" smtClean="0"/>
              <a:t>A veszélyhelyzet</a:t>
            </a:r>
            <a:br>
              <a:rPr lang="hu-HU" dirty="0" smtClean="0"/>
            </a:br>
            <a:r>
              <a:rPr lang="hu-HU" sz="2800" i="1" dirty="0" smtClean="0"/>
              <a:t>53. cikk</a:t>
            </a:r>
            <a:r>
              <a:rPr lang="hu-HU" dirty="0" smtClean="0"/>
              <a:t/>
            </a:r>
            <a:br>
              <a:rPr lang="hu-HU" dirty="0" smtClean="0"/>
            </a:br>
            <a:endParaRPr lang="hu-HU" dirty="0"/>
          </a:p>
        </p:txBody>
      </p:sp>
      <p:sp>
        <p:nvSpPr>
          <p:cNvPr id="3" name="Tartalom helye 2"/>
          <p:cNvSpPr>
            <a:spLocks noGrp="1"/>
          </p:cNvSpPr>
          <p:nvPr>
            <p:ph idx="1"/>
          </p:nvPr>
        </p:nvSpPr>
        <p:spPr/>
        <p:txBody>
          <a:bodyPr/>
          <a:lstStyle/>
          <a:p>
            <a:pPr>
              <a:defRPr/>
            </a:pPr>
            <a:r>
              <a:rPr lang="hu-HU" dirty="0" smtClean="0"/>
              <a:t>(1) A Kormány az élet- és vagyonbiztonságot veszélyeztető elemi csapás vagy ipari szerencsétlenség esetén, valamint ezek következményeinek az elhárítása érdekében veszélyhelyzetet hirdet ki, és sarkalatos törvényben meghatározott rendkívüli intézkedéseket vezethet be.</a:t>
            </a:r>
          </a:p>
          <a:p>
            <a:pPr>
              <a:defRPr/>
            </a:pPr>
            <a:endParaRPr lang="hu-HU" dirty="0"/>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(2) A Kormány a veszélyhelyzetben rendeletet alkothat, amellyel - sarkalatos törvényben meghatározottak szerint - egyes törvények alkalmazását felfüggesztheti, törvényi rendelkezésektől eltérhet, valamint egyéb rendkívüli intézkedéseket hozhat.</a:t>
            </a:r>
          </a:p>
          <a:p>
            <a:pPr>
              <a:defRPr/>
            </a:pPr>
            <a:endParaRPr lang="hu-HU" dirty="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 Kormány (2) bekezdés szerinti rendelete tizenöt napig marad hatályban, kivéve, ha a Kormány - az Országgyűlés felhatalmazása alapján - a rendelet hatályát meghosszabbítja.</a:t>
            </a:r>
          </a:p>
          <a:p>
            <a:pPr>
              <a:defRPr/>
            </a:pPr>
            <a:r>
              <a:rPr lang="hu-HU" dirty="0" smtClean="0"/>
              <a:t>(4) A Kormány rendelete a veszélyhelyzet megszűnésével hatályát veszti.</a:t>
            </a:r>
          </a:p>
          <a:p>
            <a:pPr>
              <a:defRPr/>
            </a:pPr>
            <a:endParaRPr lang="hu-HU"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
            </a:r>
            <a:br>
              <a:rPr lang="hu-HU" dirty="0" smtClean="0"/>
            </a:br>
            <a:r>
              <a:rPr lang="hu-HU" dirty="0" smtClean="0"/>
              <a:t>A különleges jogrendre vonatkozó közös szabályok</a:t>
            </a:r>
            <a:br>
              <a:rPr lang="hu-HU" dirty="0" smtClean="0"/>
            </a:br>
            <a:endParaRPr lang="hu-HU" dirty="0"/>
          </a:p>
        </p:txBody>
      </p:sp>
      <p:sp>
        <p:nvSpPr>
          <p:cNvPr id="3" name="Tartalom helye 2"/>
          <p:cNvSpPr>
            <a:spLocks noGrp="1"/>
          </p:cNvSpPr>
          <p:nvPr>
            <p:ph idx="1"/>
          </p:nvPr>
        </p:nvSpPr>
        <p:spPr/>
        <p:txBody>
          <a:bodyPr/>
          <a:lstStyle/>
          <a:p>
            <a:pPr>
              <a:defRPr/>
            </a:pPr>
            <a:r>
              <a:rPr lang="hu-HU" i="1" dirty="0" smtClean="0"/>
              <a:t>54. cikk</a:t>
            </a:r>
            <a:endParaRPr lang="hu-HU" dirty="0" smtClean="0"/>
          </a:p>
          <a:p>
            <a:pPr>
              <a:defRPr/>
            </a:pPr>
            <a:r>
              <a:rPr lang="hu-HU" dirty="0" smtClean="0"/>
              <a:t>(1) Különleges jogrendben az alapvető jogok gyakorlása - a II. és a III. cikkben, valamint a XXVIII. cikk (2)-(6) bekezdésében megállapított alapvető jogok kivételével - felfüggeszthető vagy az I. cikk (3) bekezdése szerinti mértéken túl korlátozható.</a:t>
            </a:r>
          </a:p>
          <a:p>
            <a:pPr>
              <a:defRPr/>
            </a:pPr>
            <a:endParaRPr lang="hu-HU" dirty="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sz="3000" dirty="0" smtClean="0"/>
              <a:t>(2) Különleges jogrendben az Alaptörvény alkalmazása nem függeszthető fel, az Alkotmánybíróság működése nem korlátozható.</a:t>
            </a:r>
          </a:p>
          <a:p>
            <a:pPr algn="just">
              <a:defRPr/>
            </a:pPr>
            <a:r>
              <a:rPr lang="hu-HU" sz="3000" dirty="0" smtClean="0"/>
              <a:t>(3) A különleges jogrendet a különleges jogrend bevezetésére jogosult szerv megszünteti, ha kihirdetésének feltételei már nem állnak fenn.</a:t>
            </a:r>
          </a:p>
          <a:p>
            <a:pPr algn="just">
              <a:defRPr/>
            </a:pPr>
            <a:r>
              <a:rPr lang="hu-HU" sz="3000" dirty="0" smtClean="0"/>
              <a:t>(4) A különleges jogrendben alkalmazandó részletes szabályokat sarkalatos törvény határozza meg.</a:t>
            </a:r>
          </a:p>
          <a:p>
            <a:pPr>
              <a:defRPr/>
            </a:pPr>
            <a:endParaRPr lang="hu-HU"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b="1" i="1" dirty="0" smtClean="0"/>
              <a:t>ZÁRÓ ÉS VEGYES RENDELKEZÉSEK</a:t>
            </a:r>
            <a:endParaRPr lang="hu-HU" dirty="0" smtClean="0"/>
          </a:p>
          <a:p>
            <a:pPr>
              <a:defRPr/>
            </a:pPr>
            <a:r>
              <a:rPr lang="hu-HU" dirty="0" smtClean="0"/>
              <a:t>1. Magyarország Alaptörvénye 2012. január 1-jén lép hatályba.</a:t>
            </a:r>
          </a:p>
          <a:p>
            <a:pPr>
              <a:defRPr/>
            </a:pPr>
            <a:r>
              <a:rPr lang="hu-HU" dirty="0" smtClean="0"/>
              <a:t>2. Ezt az Alaptörvényt az Országgyűlés az 1949. évi XX. törvény 19. § (3) bekezdés </a:t>
            </a:r>
            <a:r>
              <a:rPr lang="hu-HU" i="1" dirty="0" smtClean="0"/>
              <a:t>a) </a:t>
            </a:r>
            <a:r>
              <a:rPr lang="hu-HU" dirty="0" smtClean="0"/>
              <a:t>pontja és 24. § (3) bekezdése alapján fogadja el.</a:t>
            </a:r>
          </a:p>
          <a:p>
            <a:pPr>
              <a:defRPr/>
            </a:pPr>
            <a:endParaRPr lang="hu-HU" dirty="0"/>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3. Az Alaptörvény hatálybalépéséhez kapcsolódó átmeneti rendelkezéseket a 8-26. pont tartalmazza.</a:t>
            </a:r>
          </a:p>
          <a:p>
            <a:pPr>
              <a:defRPr/>
            </a:pPr>
            <a:r>
              <a:rPr lang="hu-HU" dirty="0" smtClean="0"/>
              <a:t>4. A Kormány köteles az Alaptörvény végrehajtásához szükséges törvényjavaslatokat az Országgyűlés elé terjeszteni.</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defRPr/>
            </a:pPr>
            <a:r>
              <a:rPr lang="hu-HU" dirty="0" smtClean="0"/>
              <a:t>5. Az Alaptörvény hatálybalépése előtt meghozott alkotmánybírósági határozatok hatályukat vesztik. E rendelkezés nem érinti az ezen határozatok által kifejtett joghatásokat.</a:t>
            </a:r>
          </a:p>
          <a:p>
            <a:pPr>
              <a:defRPr/>
            </a:pPr>
            <a:r>
              <a:rPr lang="hu-HU" dirty="0" smtClean="0"/>
              <a:t>6. Április 25. napja - az Alaptörvény kihirdetésének emlékére - az Alaptörvény napja.</a:t>
            </a:r>
          </a:p>
          <a:p>
            <a:pPr>
              <a:defRPr/>
            </a:pPr>
            <a:endParaRPr lang="hu-HU" dirty="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dirty="0" smtClean="0"/>
              <a:t>7. A helyi önkormányzati képviselőknek és polgármestereknek az Alaptörvény hatálybalépését követő első általános választására 2014 októberében kerül sor.</a:t>
            </a:r>
          </a:p>
          <a:p>
            <a:pPr>
              <a:defRPr/>
            </a:pPr>
            <a:endParaRPr lang="hu-HU" dirty="0" smtClean="0"/>
          </a:p>
          <a:p>
            <a:pPr>
              <a:defRPr/>
            </a:pPr>
            <a:endParaRPr lang="hu-HU" dirty="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sp>
        <p:nvSpPr>
          <p:cNvPr id="3" name="Tartalom helye 2"/>
          <p:cNvSpPr>
            <a:spLocks noGrp="1"/>
          </p:cNvSpPr>
          <p:nvPr>
            <p:ph idx="1"/>
          </p:nvPr>
        </p:nvSpPr>
        <p:spPr/>
        <p:txBody>
          <a:bodyPr/>
          <a:lstStyle/>
          <a:p>
            <a:pPr algn="just">
              <a:defRPr/>
            </a:pPr>
            <a:r>
              <a:rPr lang="hu-HU" dirty="0" smtClean="0"/>
              <a:t>Mi, a 2010. április 25-én megválasztott Országgyűlés képviselői, Isten és ember előtti felelősségünk tudatában, élve alkotmányozó hatalmunkkal, Magyarország első egységes Alaptörvényét a fentiek szerint állapítjuk meg.</a:t>
            </a:r>
          </a:p>
          <a:p>
            <a:pPr algn="ctr">
              <a:buFont typeface="Wingdings" pitchFamily="2" charset="2"/>
              <a:buNone/>
              <a:defRPr/>
            </a:pPr>
            <a:r>
              <a:rPr lang="hu-HU" b="1" dirty="0" smtClean="0"/>
              <a:t>Legyen béke, szabadság és egyetértés.</a:t>
            </a:r>
            <a:r>
              <a:rPr lang="hu-HU" dirty="0" smtClean="0"/>
              <a:t>  </a:t>
            </a:r>
          </a:p>
          <a:p>
            <a:pPr>
              <a:defRPr/>
            </a:pPr>
            <a:endParaRPr lang="hu-H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endParaRPr lang="hu-HU" smtClean="0"/>
          </a:p>
        </p:txBody>
      </p:sp>
      <p:sp>
        <p:nvSpPr>
          <p:cNvPr id="193539" name="Rectangle 3"/>
          <p:cNvSpPr>
            <a:spLocks noGrp="1" noChangeArrowheads="1"/>
          </p:cNvSpPr>
          <p:nvPr>
            <p:ph type="body" idx="1"/>
          </p:nvPr>
        </p:nvSpPr>
        <p:spPr/>
        <p:txBody>
          <a:bodyPr/>
          <a:lstStyle/>
          <a:p>
            <a:pPr eaLnBrk="1" hangingPunct="1">
              <a:lnSpc>
                <a:spcPct val="80000"/>
              </a:lnSpc>
              <a:defRPr/>
            </a:pPr>
            <a:r>
              <a:rPr lang="hu-HU" sz="3100" smtClean="0"/>
              <a:t>(4) A törvény alapján létrehozott jogalanyok számára is biztosítottak azok az alapvető jogok, valamint őket is terhelik azok a kötelezettségek, amelyek természetüknél fogva nem csak az emberre vonatkoznak.</a:t>
            </a:r>
            <a:endParaRPr lang="hu-HU" sz="3100" i="1" smtClean="0"/>
          </a:p>
          <a:p>
            <a:pPr eaLnBrk="1" hangingPunct="1">
              <a:lnSpc>
                <a:spcPct val="80000"/>
              </a:lnSpc>
              <a:defRPr/>
            </a:pPr>
            <a:r>
              <a:rPr lang="hu-HU" sz="3100" i="1" smtClean="0"/>
              <a:t>II. cikk</a:t>
            </a:r>
            <a:endParaRPr lang="hu-HU" sz="3100" smtClean="0"/>
          </a:p>
          <a:p>
            <a:pPr eaLnBrk="1" hangingPunct="1">
              <a:lnSpc>
                <a:spcPct val="80000"/>
              </a:lnSpc>
              <a:defRPr/>
            </a:pPr>
            <a:r>
              <a:rPr lang="hu-HU" sz="3100" smtClean="0"/>
              <a:t>Az emberi méltóság sérthetetlen. Minden embernek joga van az élethez és az emberi méltósághoz, a magzat életét a fogantatástól kezdve védelem illeti meg.</a:t>
            </a:r>
            <a:endParaRPr lang="hu-HU" sz="3100" i="1" smtClean="0"/>
          </a:p>
          <a:p>
            <a:pPr eaLnBrk="1" hangingPunct="1">
              <a:lnSpc>
                <a:spcPct val="80000"/>
              </a:lnSpc>
              <a:defRPr/>
            </a:pPr>
            <a:endParaRPr lang="hu-HU" sz="2800" smtClean="0"/>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endParaRPr lang="hu-HU"/>
          </a:p>
        </p:txBody>
      </p:sp>
      <p:pic>
        <p:nvPicPr>
          <p:cNvPr id="370691" name="Picture 2" descr="C:\Users\Mizsercs\Documents\LAW_CIVIL_CODE\paragrafus_0.jpg"/>
          <p:cNvPicPr>
            <a:picLocks noGrp="1" noChangeAspect="1" noChangeArrowheads="1"/>
          </p:cNvPicPr>
          <p:nvPr>
            <p:ph idx="1"/>
          </p:nvPr>
        </p:nvPicPr>
        <p:blipFill>
          <a:blip r:embed="rId2" cstate="print"/>
          <a:srcRect/>
          <a:stretch>
            <a:fillRect/>
          </a:stretch>
        </p:blipFill>
        <p:spPr>
          <a:xfrm>
            <a:off x="2843213" y="1944688"/>
            <a:ext cx="2886075" cy="320675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hu-HU" sz="2800" b="1" i="1" smtClean="0"/>
              <a:t>SZABADSÁG ÉS FELELŐSSÉG</a:t>
            </a:r>
          </a:p>
        </p:txBody>
      </p:sp>
      <p:sp>
        <p:nvSpPr>
          <p:cNvPr id="132099" name="Rectangle 3"/>
          <p:cNvSpPr>
            <a:spLocks noGrp="1" noChangeArrowheads="1"/>
          </p:cNvSpPr>
          <p:nvPr>
            <p:ph type="body" idx="1"/>
          </p:nvPr>
        </p:nvSpPr>
        <p:spPr/>
        <p:txBody>
          <a:bodyPr/>
          <a:lstStyle/>
          <a:p>
            <a:pPr algn="just" eaLnBrk="1" hangingPunct="1">
              <a:lnSpc>
                <a:spcPct val="80000"/>
              </a:lnSpc>
              <a:defRPr/>
            </a:pPr>
            <a:r>
              <a:rPr lang="hu-HU" sz="2400" i="1" smtClean="0"/>
              <a:t>III. cikk</a:t>
            </a:r>
            <a:endParaRPr lang="hu-HU" sz="2400" smtClean="0"/>
          </a:p>
          <a:p>
            <a:pPr algn="just" eaLnBrk="1" hangingPunct="1">
              <a:lnSpc>
                <a:spcPct val="80000"/>
              </a:lnSpc>
              <a:defRPr/>
            </a:pPr>
            <a:r>
              <a:rPr lang="hu-HU" sz="2400" smtClean="0"/>
              <a:t>(1) Senkit nem lehet kínzásnak, embertelen, megalázó bánásmódnak vagy büntetésnek alávetni, valamint szolgaságban tartani. Tilos az emberkereskedelem.</a:t>
            </a:r>
          </a:p>
          <a:p>
            <a:pPr algn="just" eaLnBrk="1" hangingPunct="1">
              <a:lnSpc>
                <a:spcPct val="80000"/>
              </a:lnSpc>
              <a:defRPr/>
            </a:pPr>
            <a:r>
              <a:rPr lang="hu-HU" sz="2400" smtClean="0"/>
              <a:t>(2) Tilos emberen tájékoztatáson alapuló, önkéntes hozzájárulása nélkül orvosi vagy tudományos kísérletet végezni.</a:t>
            </a:r>
          </a:p>
          <a:p>
            <a:pPr algn="just" eaLnBrk="1" hangingPunct="1">
              <a:lnSpc>
                <a:spcPct val="80000"/>
              </a:lnSpc>
              <a:defRPr/>
            </a:pPr>
            <a:r>
              <a:rPr lang="hu-HU" sz="2400" smtClean="0"/>
              <a:t>(3) Tilos az emberi fajnemesítést célzó gyakorlat, az emberi test és testrészek haszonszerzési célú felhasználása, valamint az emberi egyedmásolás.</a:t>
            </a:r>
            <a:endParaRPr lang="hu-HU" sz="2400" i="1"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hu-HU" sz="4000" i="1" smtClean="0"/>
              <a:t>IV. cikk</a:t>
            </a:r>
            <a:r>
              <a:rPr lang="hu-HU" sz="4000" smtClean="0"/>
              <a:t/>
            </a:r>
            <a:br>
              <a:rPr lang="hu-HU" sz="4000" smtClean="0"/>
            </a:br>
            <a:endParaRPr lang="hu-HU" sz="4000" smtClean="0"/>
          </a:p>
        </p:txBody>
      </p:sp>
      <p:sp>
        <p:nvSpPr>
          <p:cNvPr id="194563" name="Rectangle 3"/>
          <p:cNvSpPr>
            <a:spLocks noGrp="1" noChangeArrowheads="1"/>
          </p:cNvSpPr>
          <p:nvPr>
            <p:ph type="body" idx="1"/>
          </p:nvPr>
        </p:nvSpPr>
        <p:spPr/>
        <p:txBody>
          <a:bodyPr/>
          <a:lstStyle/>
          <a:p>
            <a:pPr eaLnBrk="1" hangingPunct="1">
              <a:lnSpc>
                <a:spcPct val="80000"/>
              </a:lnSpc>
              <a:defRPr/>
            </a:pPr>
            <a:r>
              <a:rPr lang="hu-HU" sz="2400" smtClean="0"/>
              <a:t>(1) Mindenkinek joga van a szabadsághoz és a személyi biztonsághoz.</a:t>
            </a:r>
          </a:p>
          <a:p>
            <a:pPr eaLnBrk="1" hangingPunct="1">
              <a:lnSpc>
                <a:spcPct val="80000"/>
              </a:lnSpc>
              <a:defRPr/>
            </a:pPr>
            <a:r>
              <a:rPr lang="hu-HU" sz="2400" smtClean="0"/>
              <a:t>(2) Senkit nem lehet szabadságától másként, mint törvényben meghatározott okokból és törvényben meghatározott eljárás alapján megfosztani. Tényleges életfogytig tartó szabadságvesztés csak szándékos, erőszakos bűncselekmény elkövetése miatt szabható ki.</a:t>
            </a:r>
          </a:p>
          <a:p>
            <a:pPr eaLnBrk="1" hangingPunct="1">
              <a:lnSpc>
                <a:spcPct val="80000"/>
              </a:lnSpc>
              <a:defRPr/>
            </a:pPr>
            <a:r>
              <a:rPr lang="hu-HU" sz="2400" smtClean="0"/>
              <a:t>(3) A bűncselekmény elkövetésével gyanúsított és őrizetbe vett személyt a lehető legrövidebb időn belül szabadon kell bocsátani, vagy bíróság elé kell állítani. A bíróság köteles az elé állított személyt meghallgatni és írásbeli indokolással ellátott határozatban szabadlábra helyezéséről vagy letartóztatásáról haladéktalanul dönteni.</a:t>
            </a:r>
          </a:p>
          <a:p>
            <a:pPr eaLnBrk="1" hangingPunct="1">
              <a:lnSpc>
                <a:spcPct val="80000"/>
              </a:lnSpc>
              <a:defRPr/>
            </a:pPr>
            <a:endParaRPr lang="hu-HU" sz="2400" smtClean="0"/>
          </a:p>
          <a:p>
            <a:pPr eaLnBrk="1" hangingPunct="1">
              <a:lnSpc>
                <a:spcPct val="80000"/>
              </a:lnSpc>
              <a:defRPr/>
            </a:pPr>
            <a:endParaRPr lang="hu-HU" sz="2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endParaRPr lang="hu-HU" smtClean="0"/>
          </a:p>
        </p:txBody>
      </p:sp>
      <p:sp>
        <p:nvSpPr>
          <p:cNvPr id="195587" name="Rectangle 3"/>
          <p:cNvSpPr>
            <a:spLocks noGrp="1" noChangeArrowheads="1"/>
          </p:cNvSpPr>
          <p:nvPr>
            <p:ph type="body" idx="1"/>
          </p:nvPr>
        </p:nvSpPr>
        <p:spPr/>
        <p:txBody>
          <a:bodyPr/>
          <a:lstStyle/>
          <a:p>
            <a:pPr eaLnBrk="1" hangingPunct="1">
              <a:defRPr/>
            </a:pPr>
            <a:r>
              <a:rPr lang="hu-HU" sz="3600" smtClean="0"/>
              <a:t>(4) Akinek szabadságát alaptalanul vagy törvénysértően korlátozták, kárának megtérítésére jogosult.</a:t>
            </a:r>
          </a:p>
          <a:p>
            <a:pPr eaLnBrk="1" hangingPunct="1">
              <a:defRPr/>
            </a:pPr>
            <a:endParaRPr lang="hu-HU"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p:nvPr>
        </p:nvSpPr>
        <p:spPr/>
        <p:txBody>
          <a:bodyPr/>
          <a:lstStyle/>
          <a:p>
            <a:pPr eaLnBrk="1" hangingPunct="1">
              <a:defRPr/>
            </a:pPr>
            <a:endParaRPr lang="hu-HU" smtClean="0"/>
          </a:p>
        </p:txBody>
      </p:sp>
      <p:sp>
        <p:nvSpPr>
          <p:cNvPr id="5123" name="Rectangle 3"/>
          <p:cNvSpPr>
            <a:spLocks noGrp="1" noChangeArrowheads="1"/>
          </p:cNvSpPr>
          <p:nvPr>
            <p:ph type="body" idx="4294967295"/>
          </p:nvPr>
        </p:nvSpPr>
        <p:spPr>
          <a:xfrm>
            <a:off x="0" y="1600200"/>
            <a:ext cx="8229600" cy="4525963"/>
          </a:xfrm>
        </p:spPr>
        <p:txBody>
          <a:bodyPr/>
          <a:lstStyle/>
          <a:p>
            <a:pPr eaLnBrk="1" hangingPunct="1">
              <a:defRPr/>
            </a:pPr>
            <a:r>
              <a:rPr lang="hu-HU" dirty="0" smtClean="0"/>
              <a:t>Valljuk, hogy az emberi lét alapja az emberi méltóság.</a:t>
            </a:r>
          </a:p>
          <a:p>
            <a:pPr eaLnBrk="1" hangingPunct="1">
              <a:defRPr/>
            </a:pPr>
            <a:r>
              <a:rPr lang="hu-HU" dirty="0" smtClean="0"/>
              <a:t>Valljuk, hogy az egyéni szabadság csak másokkal együttműködve bontakozhat ki.</a:t>
            </a:r>
          </a:p>
          <a:p>
            <a:pPr eaLnBrk="1" hangingPunct="1">
              <a:defRPr/>
            </a:pPr>
            <a:r>
              <a:rPr lang="hu-HU" dirty="0" smtClean="0"/>
              <a:t>Valljuk, hogy együttélésünk legfontosabb keretei a család és a nemzet, összetartozásunk alapvető értékei a hűség, </a:t>
            </a:r>
            <a:r>
              <a:rPr lang="hu-HU" dirty="0">
                <a:effectLst/>
              </a:rPr>
              <a:t>a hit és a szeretet.</a:t>
            </a:r>
            <a:endParaRPr lang="hu-HU"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10596" name="Rectangle 4"/>
          <p:cNvSpPr>
            <a:spLocks noGrp="1" noChangeArrowheads="1"/>
          </p:cNvSpPr>
          <p:nvPr>
            <p:ph idx="1"/>
          </p:nvPr>
        </p:nvSpPr>
        <p:spPr/>
        <p:txBody>
          <a:bodyPr/>
          <a:lstStyle/>
          <a:p>
            <a:pPr eaLnBrk="1" hangingPunct="1">
              <a:defRPr/>
            </a:pPr>
            <a:r>
              <a:rPr lang="hu-HU" sz="2400" i="1" smtClean="0"/>
              <a:t>V. cikk</a:t>
            </a:r>
          </a:p>
          <a:p>
            <a:pPr eaLnBrk="1" hangingPunct="1">
              <a:buFont typeface="Wingdings" pitchFamily="2" charset="2"/>
              <a:buNone/>
              <a:defRPr/>
            </a:pPr>
            <a:endParaRPr lang="hu-HU" sz="2400" smtClean="0"/>
          </a:p>
          <a:p>
            <a:pPr algn="just" eaLnBrk="1" hangingPunct="1">
              <a:defRPr/>
            </a:pPr>
            <a:r>
              <a:rPr lang="hu-HU" sz="2800" smtClean="0"/>
              <a:t>Mindenkinek joga van törvényben meghatározottak szerint a személye, illetve a tulajdona ellen intézett vagy az ezeket közvetlenül fenyegető jogtalan támadás elhárításához.</a:t>
            </a:r>
            <a:endParaRPr lang="hu-HU" sz="2800" i="1"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endParaRPr lang="hu-HU" smtClean="0"/>
          </a:p>
        </p:txBody>
      </p:sp>
      <p:sp>
        <p:nvSpPr>
          <p:cNvPr id="196611" name="Rectangle 3"/>
          <p:cNvSpPr>
            <a:spLocks noGrp="1" noChangeArrowheads="1"/>
          </p:cNvSpPr>
          <p:nvPr>
            <p:ph type="body" idx="1"/>
          </p:nvPr>
        </p:nvSpPr>
        <p:spPr/>
        <p:txBody>
          <a:bodyPr/>
          <a:lstStyle/>
          <a:p>
            <a:pPr eaLnBrk="1" hangingPunct="1">
              <a:defRPr/>
            </a:pPr>
            <a:r>
              <a:rPr lang="hu-HU" sz="2400" i="1" smtClean="0"/>
              <a:t>VI. cikk</a:t>
            </a:r>
            <a:endParaRPr lang="hu-HU" sz="2400" smtClean="0"/>
          </a:p>
          <a:p>
            <a:pPr eaLnBrk="1" hangingPunct="1">
              <a:defRPr/>
            </a:pPr>
            <a:r>
              <a:rPr lang="hu-HU" sz="2400" smtClean="0"/>
              <a:t>(1) Mindenkinek joga van ahhoz, hogy magán- és családi életét, otthonát, kapcsolattartását és jó hírnevét tiszteletben tartsák.</a:t>
            </a:r>
          </a:p>
          <a:p>
            <a:pPr eaLnBrk="1" hangingPunct="1">
              <a:defRPr/>
            </a:pPr>
            <a:r>
              <a:rPr lang="hu-HU" sz="2400" smtClean="0"/>
              <a:t>(2) Mindenkinek joga van személyes adatai védelméhez, valamint a közérdekű adatok megismeréséhez és terjesztéséhez.</a:t>
            </a:r>
          </a:p>
          <a:p>
            <a:pPr eaLnBrk="1" hangingPunct="1">
              <a:defRPr/>
            </a:pPr>
            <a:r>
              <a:rPr lang="hu-HU" sz="2400" smtClean="0"/>
              <a:t>(3) A személyes adatok védelméhez és a közérdekű adatok megismeréséhez való jog érvényesülését sarkalatos törvénnyel létrehozott, független hatóság ellenőrzi.</a:t>
            </a:r>
            <a:endParaRPr lang="hu-HU" sz="2400" i="1" smtClean="0"/>
          </a:p>
          <a:p>
            <a:pPr eaLnBrk="1" hangingPunct="1">
              <a:defRPr/>
            </a:pPr>
            <a:endParaRPr lang="hu-HU"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33123" name="Rectangle 3"/>
          <p:cNvSpPr>
            <a:spLocks noGrp="1" noChangeArrowheads="1"/>
          </p:cNvSpPr>
          <p:nvPr>
            <p:ph type="body" idx="1"/>
          </p:nvPr>
        </p:nvSpPr>
        <p:spPr/>
        <p:txBody>
          <a:bodyPr/>
          <a:lstStyle/>
          <a:p>
            <a:pPr algn="just" eaLnBrk="1" hangingPunct="1">
              <a:defRPr/>
            </a:pPr>
            <a:r>
              <a:rPr lang="hu-HU" sz="2400" i="1" smtClean="0"/>
              <a:t>VII. cikk</a:t>
            </a:r>
            <a:endParaRPr lang="hu-HU" sz="2400" smtClean="0"/>
          </a:p>
          <a:p>
            <a:pPr algn="just" eaLnBrk="1" hangingPunct="1">
              <a:defRPr/>
            </a:pPr>
            <a:r>
              <a:rPr lang="hu-HU" sz="2400" smtClean="0"/>
              <a:t>(1) Mindenkinek joga van a gondolat, a lelkiismeret és a vallás szabadságához. Ez a jog magában foglalja a vallás vagy más meggyőződés szabad megválasztását vagy megváltoztatását és azt a szabadságot, hogy vallását vagy más meggyőződését mindenki vallásos cselekmények, szertartások végzése útján vagy egyéb módon, akár egyénileg, akár másokkal együttesen, nyilvánosan vagy a magánéletben kinyilvánítsa vagy kinyilvánítását mellőzze, gyakorolja vagy tanítsa.</a:t>
            </a:r>
          </a:p>
          <a:p>
            <a:pPr algn="just" eaLnBrk="1" hangingPunct="1">
              <a:defRPr/>
            </a:pPr>
            <a:r>
              <a:rPr lang="hu-HU" sz="2400" smtClean="0"/>
              <a:t>(2) Az azonos hitelveket követők vallásuk gyakorlása céljából sarkalatos törvényben meghatározott szervezeti formában működő vallási közösséget hozhatnak létre.</a:t>
            </a:r>
          </a:p>
          <a:p>
            <a:pPr eaLnBrk="1" hangingPunct="1">
              <a:defRPr/>
            </a:pPr>
            <a:endParaRPr lang="hu-HU"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endParaRPr lang="hu-HU" smtClean="0"/>
          </a:p>
        </p:txBody>
      </p:sp>
      <p:sp>
        <p:nvSpPr>
          <p:cNvPr id="197635" name="Rectangle 3"/>
          <p:cNvSpPr>
            <a:spLocks noGrp="1" noChangeArrowheads="1"/>
          </p:cNvSpPr>
          <p:nvPr>
            <p:ph type="body" idx="1"/>
          </p:nvPr>
        </p:nvSpPr>
        <p:spPr/>
        <p:txBody>
          <a:bodyPr/>
          <a:lstStyle/>
          <a:p>
            <a:pPr eaLnBrk="1" hangingPunct="1">
              <a:lnSpc>
                <a:spcPct val="80000"/>
              </a:lnSpc>
              <a:defRPr/>
            </a:pPr>
            <a:r>
              <a:rPr lang="hu-HU" sz="2800" smtClean="0"/>
              <a:t>(3) Az állam és a vallási közösségek különváltan működnek. A vallási közösségek önállóak.</a:t>
            </a:r>
          </a:p>
          <a:p>
            <a:pPr eaLnBrk="1" hangingPunct="1">
              <a:lnSpc>
                <a:spcPct val="80000"/>
              </a:lnSpc>
              <a:defRPr/>
            </a:pPr>
            <a:r>
              <a:rPr lang="hu-HU" sz="2800" smtClean="0"/>
              <a:t>(4) Az állam és a vallási közösségek a közösségi célok elérése érdekében együttműködhetnek. Az együttműködésről a vallási közösség kérelme alapján az Országgyűlés dönt. Az együttműködésben részt vevő vallási közösségek bevett egyházként működnek. A bevett egyházaknak a közösségi célok elérését szolgáló feladatokban való részvételükre tekintettel az állam sajátos jogosultságokat biztosít.</a:t>
            </a:r>
          </a:p>
          <a:p>
            <a:pPr eaLnBrk="1" hangingPunct="1">
              <a:lnSpc>
                <a:spcPct val="80000"/>
              </a:lnSpc>
              <a:defRPr/>
            </a:pPr>
            <a:endParaRPr lang="hu-HU"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endParaRPr lang="hu-HU" smtClean="0"/>
          </a:p>
        </p:txBody>
      </p:sp>
      <p:sp>
        <p:nvSpPr>
          <p:cNvPr id="198659" name="Rectangle 3"/>
          <p:cNvSpPr>
            <a:spLocks noGrp="1" noChangeArrowheads="1"/>
          </p:cNvSpPr>
          <p:nvPr>
            <p:ph type="body" idx="1"/>
          </p:nvPr>
        </p:nvSpPr>
        <p:spPr/>
        <p:txBody>
          <a:bodyPr/>
          <a:lstStyle/>
          <a:p>
            <a:pPr eaLnBrk="1" hangingPunct="1">
              <a:defRPr/>
            </a:pPr>
            <a:r>
              <a:rPr lang="hu-HU" smtClean="0"/>
              <a:t>(5) A vallási közösségekre vonatkozó közös szabályokat, valamint az együttműködés feltételeit, a bevett egyházakat és a rájuk vonatkozó részletes szabályokat sarkalatos törvény határozza meg.</a:t>
            </a:r>
          </a:p>
          <a:p>
            <a:pPr eaLnBrk="1" hangingPunct="1">
              <a:defRPr/>
            </a:pPr>
            <a:endParaRPr lang="hu-HU"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12646" name="Rectangle 6"/>
          <p:cNvSpPr>
            <a:spLocks noGrp="1" noChangeArrowheads="1"/>
          </p:cNvSpPr>
          <p:nvPr>
            <p:ph idx="1"/>
          </p:nvPr>
        </p:nvSpPr>
        <p:spPr/>
        <p:txBody>
          <a:bodyPr/>
          <a:lstStyle/>
          <a:p>
            <a:pPr eaLnBrk="1" hangingPunct="1">
              <a:defRPr/>
            </a:pPr>
            <a:endParaRPr lang="hu-HU" smtClean="0"/>
          </a:p>
        </p:txBody>
      </p:sp>
      <p:sp>
        <p:nvSpPr>
          <p:cNvPr id="112643" name="Rectangle 3"/>
          <p:cNvSpPr>
            <a:spLocks noGrp="1" noChangeArrowheads="1"/>
          </p:cNvSpPr>
          <p:nvPr>
            <p:ph type="body" idx="4294967295"/>
          </p:nvPr>
        </p:nvSpPr>
        <p:spPr>
          <a:xfrm>
            <a:off x="323850" y="1628775"/>
            <a:ext cx="8229600" cy="4495800"/>
          </a:xfrm>
        </p:spPr>
        <p:txBody>
          <a:bodyPr/>
          <a:lstStyle/>
          <a:p>
            <a:pPr algn="just" eaLnBrk="1" hangingPunct="1">
              <a:lnSpc>
                <a:spcPct val="80000"/>
              </a:lnSpc>
              <a:defRPr/>
            </a:pPr>
            <a:r>
              <a:rPr lang="hu-HU" sz="2800" i="1" smtClean="0"/>
              <a:t>VIII. cikk</a:t>
            </a:r>
            <a:endParaRPr lang="hu-HU" sz="2800" smtClean="0"/>
          </a:p>
          <a:p>
            <a:pPr algn="just" eaLnBrk="1" hangingPunct="1">
              <a:lnSpc>
                <a:spcPct val="80000"/>
              </a:lnSpc>
              <a:defRPr/>
            </a:pPr>
            <a:r>
              <a:rPr lang="hu-HU" sz="2800" smtClean="0"/>
              <a:t>(1) Mindenkinek joga van a békés gyülekezéshez.</a:t>
            </a:r>
          </a:p>
          <a:p>
            <a:pPr algn="just" eaLnBrk="1" hangingPunct="1">
              <a:lnSpc>
                <a:spcPct val="80000"/>
              </a:lnSpc>
              <a:defRPr/>
            </a:pPr>
            <a:r>
              <a:rPr lang="hu-HU" sz="2800" smtClean="0"/>
              <a:t>(2) Mindenkinek joga van szervezeteket létrehozni, és joga van szervezetekhez csatlakozni.</a:t>
            </a:r>
          </a:p>
          <a:p>
            <a:pPr algn="just" eaLnBrk="1" hangingPunct="1">
              <a:lnSpc>
                <a:spcPct val="80000"/>
              </a:lnSpc>
              <a:defRPr/>
            </a:pPr>
            <a:r>
              <a:rPr lang="hu-HU" sz="2800" smtClean="0"/>
              <a:t>(3) Pártok az egyesülési jog alapján szabadon alakulhatnak és tevékenykedhetnek. A pártok közreműködnek a nép akaratának kialakításában és kinyilvánításában. A pártok közhatalmat közvetlenül nem gyakorolhatnak.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endParaRPr lang="hu-HU" smtClean="0"/>
          </a:p>
        </p:txBody>
      </p:sp>
      <p:sp>
        <p:nvSpPr>
          <p:cNvPr id="200707" name="Rectangle 3"/>
          <p:cNvSpPr>
            <a:spLocks noGrp="1" noChangeArrowheads="1"/>
          </p:cNvSpPr>
          <p:nvPr>
            <p:ph type="body" idx="1"/>
          </p:nvPr>
        </p:nvSpPr>
        <p:spPr/>
        <p:txBody>
          <a:bodyPr/>
          <a:lstStyle/>
          <a:p>
            <a:pPr algn="just" eaLnBrk="1" hangingPunct="1">
              <a:defRPr/>
            </a:pPr>
            <a:r>
              <a:rPr lang="hu-HU" sz="4000" smtClean="0"/>
              <a:t>(4) A pártok működésének és gazdálkodásának részletes szabályait sarkalatos törvény határozza meg.</a:t>
            </a:r>
          </a:p>
          <a:p>
            <a:pPr eaLnBrk="1" hangingPunct="1">
              <a:defRPr/>
            </a:pPr>
            <a:endParaRPr lang="hu-HU"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endParaRPr lang="hu-HU" smtClean="0"/>
          </a:p>
        </p:txBody>
      </p:sp>
      <p:sp>
        <p:nvSpPr>
          <p:cNvPr id="199683" name="Rectangle 3"/>
          <p:cNvSpPr>
            <a:spLocks noGrp="1" noChangeArrowheads="1"/>
          </p:cNvSpPr>
          <p:nvPr>
            <p:ph type="body" idx="1"/>
          </p:nvPr>
        </p:nvSpPr>
        <p:spPr/>
        <p:txBody>
          <a:bodyPr/>
          <a:lstStyle/>
          <a:p>
            <a:pPr eaLnBrk="1" hangingPunct="1">
              <a:lnSpc>
                <a:spcPct val="80000"/>
              </a:lnSpc>
              <a:defRPr/>
            </a:pPr>
            <a:r>
              <a:rPr lang="hu-HU" sz="2800" smtClean="0"/>
              <a:t>(5) Szakszervezetek és más érdek-képviseleti szervezetek az egyesülési jog alapján szabadon alakulhatnak és tevékenykedhetnek.</a:t>
            </a:r>
          </a:p>
          <a:p>
            <a:pPr eaLnBrk="1" hangingPunct="1">
              <a:lnSpc>
                <a:spcPct val="80000"/>
              </a:lnSpc>
              <a:buFont typeface="Wingdings" pitchFamily="2" charset="2"/>
              <a:buNone/>
              <a:defRPr/>
            </a:pPr>
            <a:endParaRPr lang="hu-HU" sz="2800" i="1" smtClean="0"/>
          </a:p>
          <a:p>
            <a:pPr eaLnBrk="1" hangingPunct="1">
              <a:lnSpc>
                <a:spcPct val="80000"/>
              </a:lnSpc>
              <a:defRPr/>
            </a:pPr>
            <a:r>
              <a:rPr lang="hu-HU" sz="2800" i="1" smtClean="0"/>
              <a:t>IX. cikk</a:t>
            </a:r>
            <a:endParaRPr lang="hu-HU" sz="2800" smtClean="0"/>
          </a:p>
          <a:p>
            <a:pPr eaLnBrk="1" hangingPunct="1">
              <a:lnSpc>
                <a:spcPct val="80000"/>
              </a:lnSpc>
              <a:defRPr/>
            </a:pPr>
            <a:r>
              <a:rPr lang="hu-HU" sz="2800" smtClean="0"/>
              <a:t>(1) Mindenkinek joga van a véleménynyilvánítás szabadságához.</a:t>
            </a:r>
          </a:p>
          <a:p>
            <a:pPr eaLnBrk="1" hangingPunct="1">
              <a:lnSpc>
                <a:spcPct val="80000"/>
              </a:lnSpc>
              <a:defRPr/>
            </a:pPr>
            <a:r>
              <a:rPr lang="hu-HU" sz="2800" smtClean="0"/>
              <a:t>(2) Magyarország elismeri és védi a sajtó szabadságát és sokszínűségét, biztosítja a demokratikus közvélemény kialakulásához szükséges szabad tájékoztatás feltételeit.</a:t>
            </a:r>
          </a:p>
          <a:p>
            <a:pPr eaLnBrk="1" hangingPunct="1">
              <a:lnSpc>
                <a:spcPct val="80000"/>
              </a:lnSpc>
              <a:defRPr/>
            </a:pPr>
            <a:endParaRPr lang="hu-HU" sz="28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37219" name="Rectangle 3"/>
          <p:cNvSpPr>
            <a:spLocks noGrp="1" noChangeArrowheads="1"/>
          </p:cNvSpPr>
          <p:nvPr>
            <p:ph type="body" idx="1"/>
          </p:nvPr>
        </p:nvSpPr>
        <p:spPr/>
        <p:txBody>
          <a:bodyPr/>
          <a:lstStyle/>
          <a:p>
            <a:pPr algn="just" eaLnBrk="1" hangingPunct="1">
              <a:lnSpc>
                <a:spcPct val="80000"/>
              </a:lnSpc>
              <a:defRPr/>
            </a:pPr>
            <a:r>
              <a:rPr lang="hu-HU" sz="4000" smtClean="0"/>
              <a:t>(3) A demokratikus közvélemény kialakulásához választási kampányidőszakban szükséges megfelelő tájékoztatás érdekében politikai reklám médiaszolgáltatásban kizárólag ellenérték nélkül, az esélyegyenlőséget biztosító, sarkalatos törvényben meghatározott feltételek mellett közölhető.</a:t>
            </a:r>
          </a:p>
          <a:p>
            <a:pPr eaLnBrk="1" hangingPunct="1">
              <a:lnSpc>
                <a:spcPct val="80000"/>
              </a:lnSpc>
              <a:defRPr/>
            </a:pPr>
            <a:endParaRPr lang="hu-HU" sz="28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35171" name="Rectangle 3"/>
          <p:cNvSpPr>
            <a:spLocks noGrp="1" noChangeArrowheads="1"/>
          </p:cNvSpPr>
          <p:nvPr>
            <p:ph type="body" idx="1"/>
          </p:nvPr>
        </p:nvSpPr>
        <p:spPr/>
        <p:txBody>
          <a:bodyPr/>
          <a:lstStyle/>
          <a:p>
            <a:pPr algn="just" eaLnBrk="1" hangingPunct="1">
              <a:lnSpc>
                <a:spcPct val="80000"/>
              </a:lnSpc>
              <a:defRPr/>
            </a:pPr>
            <a:r>
              <a:rPr lang="hu-HU" sz="2400" smtClean="0"/>
              <a:t>(4) A véleménynyilvánítás szabadságának a gyakorlása nem irányulhat mások emberi méltóságának a megsértésére.</a:t>
            </a:r>
          </a:p>
          <a:p>
            <a:pPr algn="just" eaLnBrk="1" hangingPunct="1">
              <a:lnSpc>
                <a:spcPct val="80000"/>
              </a:lnSpc>
              <a:defRPr/>
            </a:pPr>
            <a:r>
              <a:rPr lang="hu-HU" sz="2400" smtClean="0"/>
              <a:t>(5) A véleménynyilvánítás szabadságának a gyakorlása nem irányulhat a magyar nemzet, a nemzeti, etnikai, faji vagy vallási közösségek méltóságának a megsértésére. Az ilyen közösséghez tartozó személyek - törvényben meghatározottak szerint - jogosultak a közösséget sértő véleménynyilvánítás ellen, emberi méltóságuk megsértése miatt igényeiket bíróság előtt érvényesíteni.</a:t>
            </a:r>
          </a:p>
          <a:p>
            <a:pPr algn="just" eaLnBrk="1" hangingPunct="1">
              <a:lnSpc>
                <a:spcPct val="80000"/>
              </a:lnSpc>
              <a:defRPr/>
            </a:pPr>
            <a:r>
              <a:rPr lang="hu-HU" sz="2400" smtClean="0"/>
              <a:t>(6) A sajtószabadságra, valamint a médiaszolgáltatások, a sajtótermékek és a hírközlési piac felügyeletét ellátó szervre vonatkozó részletes szabályokat sarkalatos törvény határozza meg.</a:t>
            </a:r>
            <a:endParaRPr lang="hu-HU" sz="2400" i="1" smtClean="0"/>
          </a:p>
          <a:p>
            <a:pPr eaLnBrk="1" hangingPunct="1">
              <a:lnSpc>
                <a:spcPct val="80000"/>
              </a:lnSpc>
              <a:defRPr/>
            </a:pPr>
            <a:endParaRPr lang="hu-HU"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p:nvPr>
        </p:nvSpPr>
        <p:spPr>
          <a:xfrm>
            <a:off x="468313" y="260350"/>
            <a:ext cx="8229600" cy="5851525"/>
          </a:xfrm>
        </p:spPr>
        <p:txBody>
          <a:bodyPr/>
          <a:lstStyle/>
          <a:p>
            <a:pPr eaLnBrk="1" hangingPunct="1">
              <a:defRPr/>
            </a:pPr>
            <a:endParaRPr lang="hu-HU" smtClean="0"/>
          </a:p>
        </p:txBody>
      </p:sp>
      <p:sp>
        <p:nvSpPr>
          <p:cNvPr id="3075" name="Rectangle 3"/>
          <p:cNvSpPr>
            <a:spLocks noGrp="1" noChangeArrowheads="1"/>
          </p:cNvSpPr>
          <p:nvPr>
            <p:ph type="body" idx="4294967295"/>
          </p:nvPr>
        </p:nvSpPr>
        <p:spPr>
          <a:xfrm>
            <a:off x="0" y="1600200"/>
            <a:ext cx="8229600" cy="4525963"/>
          </a:xfrm>
        </p:spPr>
        <p:txBody>
          <a:bodyPr/>
          <a:lstStyle/>
          <a:p>
            <a:pPr eaLnBrk="1" hangingPunct="1">
              <a:defRPr/>
            </a:pPr>
            <a:r>
              <a:rPr lang="hu-HU" b="1" i="1" smtClean="0"/>
              <a:t>NEMZETI HITVALLÁS</a:t>
            </a:r>
            <a:r>
              <a:rPr lang="hu-HU" smtClean="0"/>
              <a:t/>
            </a:r>
            <a:br>
              <a:rPr lang="hu-HU" smtClean="0"/>
            </a:br>
            <a:r>
              <a:rPr lang="hu-HU" smtClean="0"/>
              <a:t>MI, A MAGYAR NEMZET TAGJAI, az új évezred kezdetén, felelősséggel minden magyarért, kinyilvánítjuk az alábbiakat:</a:t>
            </a:r>
          </a:p>
          <a:p>
            <a:pPr eaLnBrk="1" hangingPunct="1">
              <a:defRPr/>
            </a:pPr>
            <a:endParaRPr lang="hu-HU"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endParaRPr lang="hu-HU" smtClean="0"/>
          </a:p>
        </p:txBody>
      </p:sp>
      <p:sp>
        <p:nvSpPr>
          <p:cNvPr id="201731" name="Rectangle 3"/>
          <p:cNvSpPr>
            <a:spLocks noGrp="1" noChangeArrowheads="1"/>
          </p:cNvSpPr>
          <p:nvPr>
            <p:ph type="body" idx="1"/>
          </p:nvPr>
        </p:nvSpPr>
        <p:spPr/>
        <p:txBody>
          <a:bodyPr/>
          <a:lstStyle/>
          <a:p>
            <a:pPr algn="just" eaLnBrk="1" hangingPunct="1">
              <a:lnSpc>
                <a:spcPct val="80000"/>
              </a:lnSpc>
              <a:defRPr/>
            </a:pPr>
            <a:r>
              <a:rPr lang="hu-HU" sz="2400" i="1" smtClean="0"/>
              <a:t>X. cikk</a:t>
            </a:r>
            <a:endParaRPr lang="hu-HU" sz="2400" smtClean="0"/>
          </a:p>
          <a:p>
            <a:pPr algn="just" eaLnBrk="1" hangingPunct="1">
              <a:lnSpc>
                <a:spcPct val="80000"/>
              </a:lnSpc>
              <a:defRPr/>
            </a:pPr>
            <a:r>
              <a:rPr lang="hu-HU" sz="2400" smtClean="0"/>
              <a:t>(1) Magyarország biztosítja a tudományos kutatás és művészeti alkotás szabadságát, továbbá - a lehető legmagasabb szintű tudás megszerzése érdekében - a tanulás, valamint törvényben meghatározott keretek között a tanítás szabadságát.</a:t>
            </a:r>
          </a:p>
          <a:p>
            <a:pPr algn="just" eaLnBrk="1" hangingPunct="1">
              <a:lnSpc>
                <a:spcPct val="80000"/>
              </a:lnSpc>
              <a:defRPr/>
            </a:pPr>
            <a:r>
              <a:rPr lang="hu-HU" sz="2400" smtClean="0"/>
              <a:t>(2) Tudományos igazság kérdésében az állam nem jogosult dönteni, tudományos kutatások értékelésére kizárólag a tudomány művelői jogosultak.</a:t>
            </a:r>
          </a:p>
          <a:p>
            <a:pPr eaLnBrk="1" hangingPunct="1">
              <a:lnSpc>
                <a:spcPct val="80000"/>
              </a:lnSpc>
              <a:defRPr/>
            </a:pPr>
            <a:endParaRPr lang="hu-HU"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endParaRPr lang="hu-HU" smtClean="0"/>
          </a:p>
        </p:txBody>
      </p:sp>
      <p:sp>
        <p:nvSpPr>
          <p:cNvPr id="202755" name="Rectangle 3"/>
          <p:cNvSpPr>
            <a:spLocks noGrp="1" noChangeArrowheads="1"/>
          </p:cNvSpPr>
          <p:nvPr>
            <p:ph type="body" idx="1"/>
          </p:nvPr>
        </p:nvSpPr>
        <p:spPr/>
        <p:txBody>
          <a:bodyPr/>
          <a:lstStyle/>
          <a:p>
            <a:pPr algn="just" eaLnBrk="1" hangingPunct="1">
              <a:lnSpc>
                <a:spcPct val="80000"/>
              </a:lnSpc>
              <a:defRPr/>
            </a:pPr>
            <a:r>
              <a:rPr lang="hu-HU" smtClean="0"/>
              <a:t>(3) Magyarország védi a Magyar Tudományos Akadémia és a Magyar Művészeti Akadémia tudományos és művészeti szabadságát. A felsőoktatási intézmények a kutatás és a tanítás tartalmát, módszereit illetően önállóak, szervezeti rendjüket törvény szabályozza. Az állami felsőoktatási intézmények gazdálkodási rendjét törvény keretei között a Kormány határozza meg, gazdálkodásukat a Kormány felügyeli.</a:t>
            </a:r>
          </a:p>
          <a:p>
            <a:pPr eaLnBrk="1" hangingPunct="1">
              <a:lnSpc>
                <a:spcPct val="80000"/>
              </a:lnSpc>
              <a:defRPr/>
            </a:pPr>
            <a:endParaRPr lang="hu-HU"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14694" name="Rectangle 6"/>
          <p:cNvSpPr>
            <a:spLocks noGrp="1" noChangeArrowheads="1"/>
          </p:cNvSpPr>
          <p:nvPr>
            <p:ph idx="1"/>
          </p:nvPr>
        </p:nvSpPr>
        <p:spPr/>
        <p:txBody>
          <a:bodyPr/>
          <a:lstStyle/>
          <a:p>
            <a:pPr eaLnBrk="1" hangingPunct="1">
              <a:defRPr/>
            </a:pPr>
            <a:endParaRPr lang="hu-HU" smtClean="0"/>
          </a:p>
        </p:txBody>
      </p:sp>
      <p:sp>
        <p:nvSpPr>
          <p:cNvPr id="114691" name="Rectangle 3"/>
          <p:cNvSpPr>
            <a:spLocks noGrp="1" noChangeArrowheads="1"/>
          </p:cNvSpPr>
          <p:nvPr>
            <p:ph type="body" idx="4294967295"/>
          </p:nvPr>
        </p:nvSpPr>
        <p:spPr>
          <a:xfrm>
            <a:off x="179388" y="1412875"/>
            <a:ext cx="8229600" cy="4495800"/>
          </a:xfrm>
        </p:spPr>
        <p:txBody>
          <a:bodyPr/>
          <a:lstStyle/>
          <a:p>
            <a:pPr algn="just" eaLnBrk="1" hangingPunct="1">
              <a:lnSpc>
                <a:spcPct val="80000"/>
              </a:lnSpc>
              <a:defRPr/>
            </a:pPr>
            <a:r>
              <a:rPr lang="hu-HU" sz="2800" i="1" smtClean="0"/>
              <a:t>XI. cikk</a:t>
            </a:r>
            <a:endParaRPr lang="hu-HU" sz="2800" smtClean="0"/>
          </a:p>
          <a:p>
            <a:pPr algn="just" eaLnBrk="1" hangingPunct="1">
              <a:lnSpc>
                <a:spcPct val="80000"/>
              </a:lnSpc>
              <a:defRPr/>
            </a:pPr>
            <a:r>
              <a:rPr lang="hu-HU" sz="2800" smtClean="0"/>
              <a:t>(1) Minden magyar állampolgárnak joga van a művelődéshez.</a:t>
            </a:r>
          </a:p>
          <a:p>
            <a:pPr algn="just" eaLnBrk="1" hangingPunct="1">
              <a:lnSpc>
                <a:spcPct val="80000"/>
              </a:lnSpc>
              <a:defRPr/>
            </a:pPr>
            <a:r>
              <a:rPr lang="hu-HU" sz="2800" smtClean="0"/>
              <a:t>(2) Magyarország ezt a jogot a közművelődés kiterjesztésével és általánossá tételével, az ingyenes és kötelező alapfokú, az ingyenes és mindenki számára hozzáférhető középfokú, valamint a képességei alapján mindenki számára hozzáférhető felsőfokú oktatással, továbbá az oktatásban részesülők törvényben meghatározottak szerinti anyagi támogatásával biztosítja.</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endParaRPr lang="hu-HU" smtClean="0"/>
          </a:p>
        </p:txBody>
      </p:sp>
      <p:sp>
        <p:nvSpPr>
          <p:cNvPr id="203779" name="Rectangle 3"/>
          <p:cNvSpPr>
            <a:spLocks noGrp="1" noChangeArrowheads="1"/>
          </p:cNvSpPr>
          <p:nvPr>
            <p:ph type="body" idx="1"/>
          </p:nvPr>
        </p:nvSpPr>
        <p:spPr/>
        <p:txBody>
          <a:bodyPr/>
          <a:lstStyle/>
          <a:p>
            <a:pPr algn="just" eaLnBrk="1" hangingPunct="1">
              <a:lnSpc>
                <a:spcPct val="80000"/>
              </a:lnSpc>
              <a:defRPr/>
            </a:pPr>
            <a:r>
              <a:rPr lang="hu-HU" sz="2400" smtClean="0"/>
              <a:t>(3) Törvény a felsőfokú oktatásban való részesülés anyagi támogatását meghatározott időtartamú olyan foglalkoztatásban való részvételhez, illetve vállalkozási tevékenység gyakorlásához kötheti, amelyet a magyar jog szabályoz.</a:t>
            </a:r>
            <a:endParaRPr lang="hu-HU" sz="2400" i="1" smtClean="0"/>
          </a:p>
          <a:p>
            <a:pPr algn="just" eaLnBrk="1" hangingPunct="1">
              <a:lnSpc>
                <a:spcPct val="80000"/>
              </a:lnSpc>
              <a:defRPr/>
            </a:pPr>
            <a:r>
              <a:rPr lang="hu-HU" sz="2400" i="1" smtClean="0"/>
              <a:t>XII. cikk</a:t>
            </a:r>
            <a:endParaRPr lang="hu-HU" sz="2400" smtClean="0"/>
          </a:p>
          <a:p>
            <a:pPr algn="just" eaLnBrk="1" hangingPunct="1">
              <a:lnSpc>
                <a:spcPct val="80000"/>
              </a:lnSpc>
              <a:defRPr/>
            </a:pPr>
            <a:r>
              <a:rPr lang="hu-HU" sz="2400" smtClean="0"/>
              <a:t>(1) Mindenkinek joga van a munka és a foglalkozás szabad megválasztásához, valamint a vállalkozáshoz. Képességeinek és lehetőségeinek megfelelő munkavégzéssel mindenki köteles hozzájárulni a közösség gyarapodásához.</a:t>
            </a:r>
          </a:p>
          <a:p>
            <a:pPr algn="just" eaLnBrk="1" hangingPunct="1">
              <a:lnSpc>
                <a:spcPct val="80000"/>
              </a:lnSpc>
              <a:defRPr/>
            </a:pPr>
            <a:r>
              <a:rPr lang="hu-HU" sz="2400" smtClean="0"/>
              <a:t>(2) Magyarország törekszik megteremteni annak feltételeit, hogy minden munkaképes ember, aki dolgozni akar, dolgozhasson.</a:t>
            </a:r>
            <a:endParaRPr lang="hu-HU" sz="2400" i="1" smtClean="0"/>
          </a:p>
          <a:p>
            <a:pPr eaLnBrk="1" hangingPunct="1">
              <a:lnSpc>
                <a:spcPct val="80000"/>
              </a:lnSpc>
              <a:defRPr/>
            </a:pPr>
            <a:endParaRPr lang="hu-HU"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0291" name="Rectangle 3"/>
          <p:cNvSpPr>
            <a:spLocks noGrp="1" noChangeArrowheads="1"/>
          </p:cNvSpPr>
          <p:nvPr>
            <p:ph type="body" idx="1"/>
          </p:nvPr>
        </p:nvSpPr>
        <p:spPr/>
        <p:txBody>
          <a:bodyPr/>
          <a:lstStyle/>
          <a:p>
            <a:pPr algn="just" eaLnBrk="1" hangingPunct="1">
              <a:lnSpc>
                <a:spcPct val="80000"/>
              </a:lnSpc>
              <a:defRPr/>
            </a:pPr>
            <a:r>
              <a:rPr lang="hu-HU" sz="3600" i="1" smtClean="0"/>
              <a:t>XIII. cikk</a:t>
            </a:r>
            <a:endParaRPr lang="hu-HU" sz="3600" smtClean="0"/>
          </a:p>
          <a:p>
            <a:pPr algn="just" eaLnBrk="1" hangingPunct="1">
              <a:lnSpc>
                <a:spcPct val="80000"/>
              </a:lnSpc>
              <a:defRPr/>
            </a:pPr>
            <a:r>
              <a:rPr lang="hu-HU" sz="3600" smtClean="0"/>
              <a:t>(1) Mindenkinek joga van a tulajdonhoz és az örökléshez. A tulajdon társadalmi felelősséggel jár.</a:t>
            </a:r>
          </a:p>
          <a:p>
            <a:pPr algn="just" eaLnBrk="1" hangingPunct="1">
              <a:lnSpc>
                <a:spcPct val="80000"/>
              </a:lnSpc>
              <a:defRPr/>
            </a:pPr>
            <a:r>
              <a:rPr lang="hu-HU" sz="3600" smtClean="0"/>
              <a:t>(2) Tulajdont kisajátítani csak kivételesen és közérdekből, törvényben meghatározott esetekben és módon, teljes, feltétlen és azonnali kártalanítás mellett lehet.</a:t>
            </a:r>
            <a:endParaRPr lang="hu-HU" sz="3600" i="1" smtClean="0"/>
          </a:p>
          <a:p>
            <a:pPr eaLnBrk="1" hangingPunct="1">
              <a:lnSpc>
                <a:spcPct val="80000"/>
              </a:lnSpc>
              <a:defRPr/>
            </a:pPr>
            <a:endParaRPr lang="hu-HU" sz="20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38243" name="Rectangle 3"/>
          <p:cNvSpPr>
            <a:spLocks noGrp="1" noChangeArrowheads="1"/>
          </p:cNvSpPr>
          <p:nvPr>
            <p:ph type="body" idx="1"/>
          </p:nvPr>
        </p:nvSpPr>
        <p:spPr/>
        <p:txBody>
          <a:bodyPr/>
          <a:lstStyle/>
          <a:p>
            <a:pPr eaLnBrk="1" hangingPunct="1">
              <a:lnSpc>
                <a:spcPct val="80000"/>
              </a:lnSpc>
              <a:defRPr/>
            </a:pPr>
            <a:r>
              <a:rPr lang="hu-HU" sz="2000" i="1" dirty="0" smtClean="0"/>
              <a:t>XIV. cikk</a:t>
            </a:r>
            <a:endParaRPr lang="hu-HU" sz="2000" dirty="0" smtClean="0"/>
          </a:p>
          <a:p>
            <a:pPr eaLnBrk="1" hangingPunct="1">
              <a:lnSpc>
                <a:spcPct val="80000"/>
              </a:lnSpc>
              <a:defRPr/>
            </a:pPr>
            <a:r>
              <a:rPr lang="hu-HU" sz="2000" dirty="0" smtClean="0"/>
              <a:t>(1) Magyar állampolgár Magyarország területéről nem utasítható ki, és külföldről bármikor hazatérhet. Magyarország területén tartózkodó külföldit csak törvényes határozat alapján lehet kiutasítani. Tilos a csoportos kiutasítás.</a:t>
            </a:r>
          </a:p>
          <a:p>
            <a:pPr eaLnBrk="1" hangingPunct="1">
              <a:lnSpc>
                <a:spcPct val="80000"/>
              </a:lnSpc>
              <a:defRPr/>
            </a:pPr>
            <a:r>
              <a:rPr lang="hu-HU" sz="2000" dirty="0" smtClean="0"/>
              <a:t>(2) Senki nem utasítható ki olyan államba, vagy nem adható ki olyan államnak, ahol az a veszély fenyegeti, hogy halálra ítélik, kínozzák vagy más embertelen bánásmódnak, büntetésnek vetik alá.</a:t>
            </a:r>
          </a:p>
          <a:p>
            <a:pPr eaLnBrk="1" hangingPunct="1">
              <a:lnSpc>
                <a:spcPct val="80000"/>
              </a:lnSpc>
              <a:defRPr/>
            </a:pPr>
            <a:r>
              <a:rPr lang="hu-HU" sz="2000" dirty="0" smtClean="0"/>
              <a:t>(3) Magyarország - ha sem származási országuk, sem más ország nem nyújt védelmet - </a:t>
            </a:r>
            <a:r>
              <a:rPr lang="hu-HU" sz="2000" b="1" u="sng" dirty="0" smtClean="0"/>
              <a:t>kérelemre </a:t>
            </a:r>
            <a:r>
              <a:rPr lang="hu-HU" sz="2000" dirty="0" smtClean="0"/>
              <a:t>menedékjogot biztosít azoknak a nem magyar állampolgároknak, akiket hazájukban vagy a szokásos tartózkodási helyük szerinti országban faji, nemzeti hovatartozásuk, meghatározott társadalmi csoporthoz tartozásuk, vallási, illetve politikai meggyőződésük miatt üldöznek, vagy az üldöztetéstől való félelmük megalapozott.</a:t>
            </a:r>
            <a:endParaRPr lang="hu-HU" sz="2000" i="1" dirty="0" smtClean="0"/>
          </a:p>
          <a:p>
            <a:pPr eaLnBrk="1" hangingPunct="1">
              <a:lnSpc>
                <a:spcPct val="80000"/>
              </a:lnSpc>
              <a:defRPr/>
            </a:pPr>
            <a:endParaRPr lang="hu-HU" sz="2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1315" name="Rectangle 3"/>
          <p:cNvSpPr>
            <a:spLocks noGrp="1" noChangeArrowheads="1"/>
          </p:cNvSpPr>
          <p:nvPr>
            <p:ph type="body" idx="1"/>
          </p:nvPr>
        </p:nvSpPr>
        <p:spPr/>
        <p:txBody>
          <a:bodyPr/>
          <a:lstStyle/>
          <a:p>
            <a:pPr eaLnBrk="1" hangingPunct="1">
              <a:lnSpc>
                <a:spcPct val="90000"/>
              </a:lnSpc>
              <a:defRPr/>
            </a:pPr>
            <a:r>
              <a:rPr lang="hu-HU" sz="2400" i="1" smtClean="0"/>
              <a:t>XV. cikk</a:t>
            </a:r>
            <a:endParaRPr lang="hu-HU" sz="2400" smtClean="0"/>
          </a:p>
          <a:p>
            <a:pPr eaLnBrk="1" hangingPunct="1">
              <a:lnSpc>
                <a:spcPct val="90000"/>
              </a:lnSpc>
              <a:defRPr/>
            </a:pPr>
            <a:r>
              <a:rPr lang="hu-HU" sz="2400" smtClean="0"/>
              <a:t>(1) A törvény előtt mindenki egyenlő. Minden ember jogképes.</a:t>
            </a:r>
          </a:p>
          <a:p>
            <a:pPr eaLnBrk="1" hangingPunct="1">
              <a:lnSpc>
                <a:spcPct val="90000"/>
              </a:lnSpc>
              <a:defRPr/>
            </a:pPr>
            <a:r>
              <a:rPr lang="hu-HU" sz="2400" smtClean="0"/>
              <a:t>(2) Magyarország az alapvető jogokat mindenkinek bármely megkülönböztetés, nevezetesen faj, szín, nem, fogyatékosság, nyelv, vallás, politikai vagy más vélemény, nemzeti vagy társadalmi származás, vagyoni, születési vagy egyéb helyzet szerinti különbségtétel nélkül biztosítja.</a:t>
            </a:r>
          </a:p>
          <a:p>
            <a:pPr eaLnBrk="1" hangingPunct="1">
              <a:lnSpc>
                <a:spcPct val="90000"/>
              </a:lnSpc>
              <a:buFont typeface="Wingdings" pitchFamily="2" charset="2"/>
              <a:buNone/>
              <a:defRPr/>
            </a:pPr>
            <a:endParaRPr lang="hu-HU"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endParaRPr lang="hu-HU" smtClean="0"/>
          </a:p>
        </p:txBody>
      </p:sp>
      <p:sp>
        <p:nvSpPr>
          <p:cNvPr id="204803" name="Rectangle 3"/>
          <p:cNvSpPr>
            <a:spLocks noGrp="1" noChangeArrowheads="1"/>
          </p:cNvSpPr>
          <p:nvPr>
            <p:ph type="body" idx="1"/>
          </p:nvPr>
        </p:nvSpPr>
        <p:spPr/>
        <p:txBody>
          <a:bodyPr/>
          <a:lstStyle/>
          <a:p>
            <a:pPr eaLnBrk="1" hangingPunct="1">
              <a:defRPr/>
            </a:pPr>
            <a:r>
              <a:rPr lang="hu-HU" smtClean="0"/>
              <a:t>(3) A nők és a férfiak egyenjogúak.</a:t>
            </a:r>
          </a:p>
          <a:p>
            <a:pPr eaLnBrk="1" hangingPunct="1">
              <a:defRPr/>
            </a:pPr>
            <a:r>
              <a:rPr lang="hu-HU" smtClean="0"/>
              <a:t>(4) Magyarország az esélyegyenlőség és a társadalmi felzárkózás megvalósulását külön intézkedésekkel segíti.</a:t>
            </a:r>
          </a:p>
          <a:p>
            <a:pPr eaLnBrk="1" hangingPunct="1">
              <a:defRPr/>
            </a:pPr>
            <a:r>
              <a:rPr lang="hu-HU" smtClean="0"/>
              <a:t>(5) Magyarország külön intézkedésekkel védi a családokat, a gyermekeket, a nőket, az időseket és a fogyatékkal élőket.</a:t>
            </a:r>
          </a:p>
          <a:p>
            <a:pPr eaLnBrk="1" hangingPunct="1">
              <a:defRPr/>
            </a:pPr>
            <a:endParaRPr lang="hu-HU" smtClean="0"/>
          </a:p>
          <a:p>
            <a:pPr eaLnBrk="1" hangingPunct="1">
              <a:defRPr/>
            </a:pPr>
            <a:endParaRPr lang="hu-HU"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16742" name="Rectangle 6"/>
          <p:cNvSpPr>
            <a:spLocks noGrp="1" noChangeArrowheads="1"/>
          </p:cNvSpPr>
          <p:nvPr>
            <p:ph idx="1"/>
          </p:nvPr>
        </p:nvSpPr>
        <p:spPr/>
        <p:txBody>
          <a:bodyPr/>
          <a:lstStyle/>
          <a:p>
            <a:pPr eaLnBrk="1" hangingPunct="1">
              <a:defRPr/>
            </a:pPr>
            <a:endParaRPr lang="hu-HU" smtClean="0"/>
          </a:p>
        </p:txBody>
      </p:sp>
      <p:sp>
        <p:nvSpPr>
          <p:cNvPr id="116739" name="Rectangle 3"/>
          <p:cNvSpPr>
            <a:spLocks noGrp="1" noChangeArrowheads="1"/>
          </p:cNvSpPr>
          <p:nvPr>
            <p:ph type="body" idx="4294967295"/>
          </p:nvPr>
        </p:nvSpPr>
        <p:spPr>
          <a:xfrm>
            <a:off x="323850" y="1484313"/>
            <a:ext cx="8229600" cy="4495800"/>
          </a:xfrm>
        </p:spPr>
        <p:txBody>
          <a:bodyPr/>
          <a:lstStyle/>
          <a:p>
            <a:pPr eaLnBrk="1" hangingPunct="1">
              <a:lnSpc>
                <a:spcPct val="80000"/>
              </a:lnSpc>
              <a:defRPr/>
            </a:pPr>
            <a:r>
              <a:rPr lang="hu-HU" sz="2400" i="1" smtClean="0"/>
              <a:t>XVI. cikk</a:t>
            </a:r>
            <a:endParaRPr lang="hu-HU" sz="2400" smtClean="0"/>
          </a:p>
          <a:p>
            <a:pPr eaLnBrk="1" hangingPunct="1">
              <a:lnSpc>
                <a:spcPct val="80000"/>
              </a:lnSpc>
              <a:defRPr/>
            </a:pPr>
            <a:r>
              <a:rPr lang="hu-HU" sz="2400" smtClean="0"/>
              <a:t>(1) Minden gyermeknek joga van a megfelelő testi, szellemi és erkölcsi fejlődéséhez szükséges védelemhez és gondoskodáshoz.</a:t>
            </a:r>
          </a:p>
          <a:p>
            <a:pPr eaLnBrk="1" hangingPunct="1">
              <a:lnSpc>
                <a:spcPct val="80000"/>
              </a:lnSpc>
              <a:defRPr/>
            </a:pPr>
            <a:r>
              <a:rPr lang="hu-HU" sz="2400" smtClean="0"/>
              <a:t>(2) A szülőknek joguk van megválasztani a gyermeküknek adandó nevelést.</a:t>
            </a:r>
          </a:p>
          <a:p>
            <a:pPr eaLnBrk="1" hangingPunct="1">
              <a:lnSpc>
                <a:spcPct val="80000"/>
              </a:lnSpc>
              <a:defRPr/>
            </a:pPr>
            <a:r>
              <a:rPr lang="hu-HU" sz="2400" smtClean="0"/>
              <a:t>(3) A szülők kötelesek kiskorú gyermekükről gondoskodni. E kötelezettség magában foglalja gyermekük taníttatását.</a:t>
            </a:r>
          </a:p>
          <a:p>
            <a:pPr eaLnBrk="1" hangingPunct="1">
              <a:lnSpc>
                <a:spcPct val="80000"/>
              </a:lnSpc>
              <a:defRPr/>
            </a:pPr>
            <a:r>
              <a:rPr lang="hu-HU" sz="2400" smtClean="0"/>
              <a:t>(4) A nagykorú gyermekek kötelesek rászoruló szüleikről gondoskodni.</a:t>
            </a:r>
            <a:endParaRPr lang="hu-HU" sz="2400" i="1"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endParaRPr lang="hu-HU" smtClean="0"/>
          </a:p>
        </p:txBody>
      </p:sp>
      <p:sp>
        <p:nvSpPr>
          <p:cNvPr id="205827" name="Rectangle 3"/>
          <p:cNvSpPr>
            <a:spLocks noGrp="1" noChangeArrowheads="1"/>
          </p:cNvSpPr>
          <p:nvPr>
            <p:ph type="body" idx="1"/>
          </p:nvPr>
        </p:nvSpPr>
        <p:spPr/>
        <p:txBody>
          <a:bodyPr/>
          <a:lstStyle/>
          <a:p>
            <a:pPr eaLnBrk="1" hangingPunct="1">
              <a:defRPr/>
            </a:pPr>
            <a:r>
              <a:rPr lang="hu-HU" i="1" smtClean="0"/>
              <a:t>XVII. cikk</a:t>
            </a:r>
            <a:endParaRPr lang="hu-HU" smtClean="0"/>
          </a:p>
          <a:p>
            <a:pPr eaLnBrk="1" hangingPunct="1">
              <a:defRPr/>
            </a:pPr>
            <a:r>
              <a:rPr lang="hu-HU" smtClean="0"/>
              <a:t>(1) A munkavállalók és a munkaadók - a munkahelyek biztosítására, a nemzetgazdaság fenntarthatóságára és más közösségi célokra is figyelemmel - együttműködnek egymással.</a:t>
            </a:r>
          </a:p>
          <a:p>
            <a:pPr eaLnBrk="1" hangingPunct="1">
              <a:defRPr/>
            </a:pPr>
            <a:endParaRPr lang="hu-HU"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p:nvPr>
        </p:nvSpPr>
        <p:spPr/>
        <p:txBody>
          <a:bodyPr/>
          <a:lstStyle/>
          <a:p>
            <a:pPr eaLnBrk="1" hangingPunct="1">
              <a:defRPr/>
            </a:pPr>
            <a:endParaRPr lang="hu-HU" smtClean="0"/>
          </a:p>
        </p:txBody>
      </p:sp>
      <p:sp>
        <p:nvSpPr>
          <p:cNvPr id="7171" name="Rectangle 3"/>
          <p:cNvSpPr>
            <a:spLocks noGrp="1" noChangeArrowheads="1"/>
          </p:cNvSpPr>
          <p:nvPr>
            <p:ph type="body" idx="4294967295"/>
          </p:nvPr>
        </p:nvSpPr>
        <p:spPr>
          <a:xfrm>
            <a:off x="468313" y="1125538"/>
            <a:ext cx="8229600" cy="4525962"/>
          </a:xfrm>
        </p:spPr>
        <p:txBody>
          <a:bodyPr/>
          <a:lstStyle/>
          <a:p>
            <a:pPr eaLnBrk="1" hangingPunct="1">
              <a:defRPr/>
            </a:pPr>
            <a:r>
              <a:rPr lang="hu-HU" smtClean="0"/>
              <a:t>Alaptörvényünk jogrendünk alapja, szövetség a múlt, a jelen és a jövő magyarjai között. Élő keret, amely kifejezi a nemzet akaratát, azt a formát, amelyben élni szeretnénk.</a:t>
            </a:r>
          </a:p>
          <a:p>
            <a:pPr eaLnBrk="1" hangingPunct="1">
              <a:defRPr/>
            </a:pPr>
            <a:r>
              <a:rPr lang="hu-HU" smtClean="0"/>
              <a:t>Mi, Magyarország polgárai készen állunk arra, hogy országunk rendjét a nemzet együttműködésére alapítsuk.</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4387" name="Rectangle 3"/>
          <p:cNvSpPr>
            <a:spLocks noGrp="1" noChangeArrowheads="1"/>
          </p:cNvSpPr>
          <p:nvPr>
            <p:ph type="body" idx="1"/>
          </p:nvPr>
        </p:nvSpPr>
        <p:spPr/>
        <p:txBody>
          <a:bodyPr/>
          <a:lstStyle/>
          <a:p>
            <a:pPr eaLnBrk="1" hangingPunct="1">
              <a:lnSpc>
                <a:spcPct val="80000"/>
              </a:lnSpc>
              <a:defRPr/>
            </a:pPr>
            <a:r>
              <a:rPr lang="hu-HU" sz="2800" smtClean="0"/>
              <a:t>(2) Törvényben meghatározottak szerint a munkavállalóknak, a munkaadóknak, valamint szervezeteiknek joguk van ahhoz, hogy egymással tárgyalást folytassanak, annak alapján kollektív szerződést kössenek, érdekeik védelmében együttesen fellépjenek, amely magában foglalja a munkavállalók munkabeszüntetéshez való jogát.</a:t>
            </a:r>
          </a:p>
          <a:p>
            <a:pPr eaLnBrk="1" hangingPunct="1">
              <a:lnSpc>
                <a:spcPct val="80000"/>
              </a:lnSpc>
              <a:defRPr/>
            </a:pPr>
            <a:endParaRPr lang="hu-HU" sz="18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endParaRPr lang="hu-HU" smtClean="0"/>
          </a:p>
        </p:txBody>
      </p:sp>
      <p:sp>
        <p:nvSpPr>
          <p:cNvPr id="206851" name="Rectangle 3"/>
          <p:cNvSpPr>
            <a:spLocks noGrp="1" noChangeArrowheads="1"/>
          </p:cNvSpPr>
          <p:nvPr>
            <p:ph type="body" idx="1"/>
          </p:nvPr>
        </p:nvSpPr>
        <p:spPr/>
        <p:txBody>
          <a:bodyPr/>
          <a:lstStyle/>
          <a:p>
            <a:pPr eaLnBrk="1" hangingPunct="1">
              <a:defRPr/>
            </a:pPr>
            <a:r>
              <a:rPr lang="hu-HU" smtClean="0"/>
              <a:t>(3) Minden munkavállalónak joga van az egészségét, biztonságát és méltóságát tiszteletben tartó munkafeltételekhez.</a:t>
            </a:r>
          </a:p>
          <a:p>
            <a:pPr eaLnBrk="1" hangingPunct="1">
              <a:defRPr/>
            </a:pPr>
            <a:r>
              <a:rPr lang="hu-HU" smtClean="0"/>
              <a:t>(4) Minden munkavállalónak joga van a napi és heti pihenőidőhöz, valamint az éves fizetett szabadsághoz.</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2339" name="Rectangle 3"/>
          <p:cNvSpPr>
            <a:spLocks noGrp="1" noChangeArrowheads="1"/>
          </p:cNvSpPr>
          <p:nvPr>
            <p:ph type="body" idx="1"/>
          </p:nvPr>
        </p:nvSpPr>
        <p:spPr/>
        <p:txBody>
          <a:bodyPr/>
          <a:lstStyle/>
          <a:p>
            <a:pPr eaLnBrk="1" hangingPunct="1">
              <a:lnSpc>
                <a:spcPct val="80000"/>
              </a:lnSpc>
              <a:defRPr/>
            </a:pPr>
            <a:r>
              <a:rPr lang="hu-HU" sz="2400" i="1" smtClean="0"/>
              <a:t>XVIII. cikk</a:t>
            </a:r>
            <a:endParaRPr lang="hu-HU" sz="2400" smtClean="0"/>
          </a:p>
          <a:p>
            <a:pPr eaLnBrk="1" hangingPunct="1">
              <a:lnSpc>
                <a:spcPct val="80000"/>
              </a:lnSpc>
              <a:defRPr/>
            </a:pPr>
            <a:r>
              <a:rPr lang="hu-HU" sz="2400" smtClean="0"/>
              <a:t>(1) Gyermekek foglalkoztatása - testi, szellemi és erkölcsi fejlődésüket nem veszélyeztető, törvényben meghatározott esetek kivételével - tilos.</a:t>
            </a:r>
          </a:p>
          <a:p>
            <a:pPr eaLnBrk="1" hangingPunct="1">
              <a:lnSpc>
                <a:spcPct val="80000"/>
              </a:lnSpc>
              <a:defRPr/>
            </a:pPr>
            <a:r>
              <a:rPr lang="hu-HU" sz="2400" smtClean="0"/>
              <a:t>(2) Magyarország külön intézkedésekkel biztosítja a fiatalok és a szülők munkahelyi védelmét.</a:t>
            </a:r>
            <a:endParaRPr lang="hu-HU" sz="2400" i="1" smtClean="0"/>
          </a:p>
          <a:p>
            <a:pPr eaLnBrk="1" hangingPunct="1">
              <a:lnSpc>
                <a:spcPct val="80000"/>
              </a:lnSpc>
              <a:defRPr/>
            </a:pPr>
            <a:r>
              <a:rPr lang="hu-HU" sz="2400" i="1" smtClean="0"/>
              <a:t>XIX. cikk</a:t>
            </a:r>
            <a:endParaRPr lang="hu-HU" sz="2400" smtClean="0"/>
          </a:p>
          <a:p>
            <a:pPr eaLnBrk="1" hangingPunct="1">
              <a:lnSpc>
                <a:spcPct val="80000"/>
              </a:lnSpc>
              <a:defRPr/>
            </a:pPr>
            <a:r>
              <a:rPr lang="hu-HU" sz="2400" smtClean="0"/>
              <a:t>(1) Magyarország arra törekszik, hogy minden állampolgárának szociális biztonságot nyújtson. Anyaság, betegség, rokkantság, fogyatékosság, özvegység, árvaság és önhibáján kívül bekövetkezett munkanélküliség esetén minden magyar állampolgár törvényben meghatározott támogatásra jogosult.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endParaRPr lang="hu-HU" smtClean="0"/>
          </a:p>
        </p:txBody>
      </p:sp>
      <p:sp>
        <p:nvSpPr>
          <p:cNvPr id="208899" name="Rectangle 3"/>
          <p:cNvSpPr>
            <a:spLocks noGrp="1" noChangeArrowheads="1"/>
          </p:cNvSpPr>
          <p:nvPr>
            <p:ph type="body" idx="1"/>
          </p:nvPr>
        </p:nvSpPr>
        <p:spPr/>
        <p:txBody>
          <a:bodyPr/>
          <a:lstStyle/>
          <a:p>
            <a:pPr eaLnBrk="1" hangingPunct="1">
              <a:defRPr/>
            </a:pPr>
            <a:r>
              <a:rPr lang="hu-HU" sz="4000" smtClean="0"/>
              <a:t>(2) Magyarország a szociális biztonságot az (1) bekezdés szerinti és más rászorulók esetében a szociális intézmények és intézkedések rendszerével valósítja meg.</a:t>
            </a:r>
          </a:p>
          <a:p>
            <a:pPr eaLnBrk="1" hangingPunct="1">
              <a:defRPr/>
            </a:pPr>
            <a:endParaRPr lang="hu-HU"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endParaRPr lang="hu-HU" smtClean="0"/>
          </a:p>
        </p:txBody>
      </p:sp>
      <p:sp>
        <p:nvSpPr>
          <p:cNvPr id="207875" name="Rectangle 3"/>
          <p:cNvSpPr>
            <a:spLocks noGrp="1" noChangeArrowheads="1"/>
          </p:cNvSpPr>
          <p:nvPr>
            <p:ph type="body" idx="1"/>
          </p:nvPr>
        </p:nvSpPr>
        <p:spPr/>
        <p:txBody>
          <a:bodyPr/>
          <a:lstStyle/>
          <a:p>
            <a:pPr eaLnBrk="1" hangingPunct="1">
              <a:lnSpc>
                <a:spcPct val="80000"/>
              </a:lnSpc>
              <a:defRPr/>
            </a:pPr>
            <a:r>
              <a:rPr lang="hu-HU" sz="2800" smtClean="0"/>
              <a:t>(3) Törvény a szociális intézkedések jellegét és mértékét a szociális intézkedést igénybe vevő személynek a közösség számára hasznos tevékenységéhez igazodóan is megállapíthatja.</a:t>
            </a:r>
          </a:p>
          <a:p>
            <a:pPr eaLnBrk="1" hangingPunct="1">
              <a:lnSpc>
                <a:spcPct val="80000"/>
              </a:lnSpc>
              <a:defRPr/>
            </a:pPr>
            <a:r>
              <a:rPr lang="hu-HU" sz="2800" smtClean="0"/>
              <a:t>(4) Magyarország az időskori megélhetés biztosítását a társadalmi szolidaritáson alapuló egységes állami nyugdíjrendszer fenntartásával és önkéntesen létrehozott társadalmi intézmények működésének lehetővé tételével segíti elő. Törvény az állami nyugdíjra való jogosultság feltételeit a nők fokozott védelmének követelményére tekintettel is megállapíthatja.</a:t>
            </a:r>
          </a:p>
          <a:p>
            <a:pPr eaLnBrk="1" hangingPunct="1">
              <a:lnSpc>
                <a:spcPct val="80000"/>
              </a:lnSpc>
              <a:defRPr/>
            </a:pPr>
            <a:endParaRPr lang="hu-HU" sz="2800" smtClean="0"/>
          </a:p>
          <a:p>
            <a:pPr eaLnBrk="1" hangingPunct="1">
              <a:lnSpc>
                <a:spcPct val="80000"/>
              </a:lnSpc>
              <a:defRPr/>
            </a:pPr>
            <a:endParaRPr lang="hu-HU" sz="28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17764" name="Rectangle 4"/>
          <p:cNvSpPr>
            <a:spLocks noGrp="1" noChangeArrowheads="1"/>
          </p:cNvSpPr>
          <p:nvPr>
            <p:ph idx="1"/>
          </p:nvPr>
        </p:nvSpPr>
        <p:spPr/>
        <p:txBody>
          <a:bodyPr/>
          <a:lstStyle/>
          <a:p>
            <a:pPr algn="just" eaLnBrk="1" hangingPunct="1">
              <a:defRPr/>
            </a:pPr>
            <a:r>
              <a:rPr lang="hu-HU" sz="2800" i="1" smtClean="0"/>
              <a:t>XX. cikk</a:t>
            </a:r>
            <a:endParaRPr lang="hu-HU" sz="2800" smtClean="0"/>
          </a:p>
          <a:p>
            <a:pPr algn="just" eaLnBrk="1" hangingPunct="1">
              <a:defRPr/>
            </a:pPr>
            <a:r>
              <a:rPr lang="hu-HU" sz="2800" smtClean="0"/>
              <a:t>(1) Mindenkinek joga van a testi és lelki egészséghez.</a:t>
            </a:r>
          </a:p>
          <a:p>
            <a:pPr algn="just" eaLnBrk="1" hangingPunct="1">
              <a:defRPr/>
            </a:pPr>
            <a:r>
              <a:rPr lang="hu-HU" sz="2800" smtClean="0"/>
              <a:t>(2) Az (1) bekezdés szerinti jog érvényesülését Magyarország genetikailag módosított élőlényektől mentes mezőgazdasággal, az egészséges élelmiszerekhez és az ivóvízhez való hozzáférés biztosításával, a munkavédelem és az egészségügyi ellátás megszervezésével, a sportolás és a rendszeres testedzés támogatásával, valamint a környezet védelmének biztosításával segíti elő.</a:t>
            </a:r>
            <a:endParaRPr lang="hu-HU" sz="2800" i="1" smtClean="0"/>
          </a:p>
        </p:txBody>
      </p:sp>
      <p:sp>
        <p:nvSpPr>
          <p:cNvPr id="117763" name="Rectangle 3"/>
          <p:cNvSpPr>
            <a:spLocks noGrp="1" noChangeArrowheads="1"/>
          </p:cNvSpPr>
          <p:nvPr>
            <p:ph type="body" idx="4294967295"/>
          </p:nvPr>
        </p:nvSpPr>
        <p:spPr>
          <a:xfrm>
            <a:off x="0" y="1600200"/>
            <a:ext cx="8229600" cy="4495800"/>
          </a:xfrm>
        </p:spPr>
        <p:txBody>
          <a:bodyPr/>
          <a:lstStyle/>
          <a:p>
            <a:pPr eaLnBrk="1" hangingPunct="1">
              <a:defRPr/>
            </a:pPr>
            <a:r>
              <a:rPr lang="hu-HU" smtClean="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endParaRPr lang="hu-HU" smtClean="0"/>
          </a:p>
        </p:txBody>
      </p:sp>
      <p:sp>
        <p:nvSpPr>
          <p:cNvPr id="159747" name="Rectangle 3"/>
          <p:cNvSpPr>
            <a:spLocks noGrp="1" noChangeArrowheads="1"/>
          </p:cNvSpPr>
          <p:nvPr>
            <p:ph type="body" idx="1"/>
          </p:nvPr>
        </p:nvSpPr>
        <p:spPr/>
        <p:txBody>
          <a:bodyPr/>
          <a:lstStyle/>
          <a:p>
            <a:pPr eaLnBrk="1" hangingPunct="1">
              <a:defRPr/>
            </a:pPr>
            <a:r>
              <a:rPr lang="hu-HU" sz="2800" i="1" smtClean="0"/>
              <a:t>XXI. cikk</a:t>
            </a:r>
            <a:endParaRPr lang="hu-HU" sz="2800" smtClean="0"/>
          </a:p>
          <a:p>
            <a:pPr eaLnBrk="1" hangingPunct="1">
              <a:defRPr/>
            </a:pPr>
            <a:r>
              <a:rPr lang="hu-HU" sz="2800" smtClean="0"/>
              <a:t>(1) Magyarország elismeri és érvényesíti mindenki jogát az egészséges környezethez.</a:t>
            </a:r>
          </a:p>
          <a:p>
            <a:pPr eaLnBrk="1" hangingPunct="1">
              <a:defRPr/>
            </a:pPr>
            <a:r>
              <a:rPr lang="hu-HU" sz="2800" smtClean="0"/>
              <a:t>(2) Aki a környezetben kárt okoz, köteles azt - törvényben meghatározottak szerint - helyreállítani vagy a helyreállítás költségét viselni.</a:t>
            </a:r>
          </a:p>
          <a:p>
            <a:pPr eaLnBrk="1" hangingPunct="1">
              <a:defRPr/>
            </a:pPr>
            <a:r>
              <a:rPr lang="hu-HU" sz="2800" smtClean="0"/>
              <a:t>(3) Elhelyezés céljából tilos Magyarország területére szennyező hulladékot behozni.</a:t>
            </a:r>
            <a:endParaRPr lang="hu-HU" sz="2800" i="1" smtClean="0"/>
          </a:p>
          <a:p>
            <a:pPr eaLnBrk="1" hangingPunct="1">
              <a:defRPr/>
            </a:pPr>
            <a:endParaRPr lang="hu-HU" sz="280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5411" name="Rectangle 3"/>
          <p:cNvSpPr>
            <a:spLocks noGrp="1" noChangeArrowheads="1"/>
          </p:cNvSpPr>
          <p:nvPr>
            <p:ph type="body" idx="1"/>
          </p:nvPr>
        </p:nvSpPr>
        <p:spPr/>
        <p:txBody>
          <a:bodyPr/>
          <a:lstStyle/>
          <a:p>
            <a:pPr eaLnBrk="1" hangingPunct="1">
              <a:lnSpc>
                <a:spcPct val="90000"/>
              </a:lnSpc>
              <a:defRPr/>
            </a:pPr>
            <a:r>
              <a:rPr lang="hu-HU" sz="2800" i="1" smtClean="0"/>
              <a:t>XXII. cikk</a:t>
            </a:r>
            <a:endParaRPr lang="hu-HU" sz="2800" smtClean="0"/>
          </a:p>
          <a:p>
            <a:pPr eaLnBrk="1" hangingPunct="1">
              <a:lnSpc>
                <a:spcPct val="90000"/>
              </a:lnSpc>
              <a:defRPr/>
            </a:pPr>
            <a:r>
              <a:rPr lang="hu-HU" sz="2800" smtClean="0"/>
              <a:t>(1) Magyarország törekszik arra, hogy az emberhez méltó lakhatás feltételeit és a közszolgáltatásokhoz való hozzáférést mindenki számára biztosítsa.</a:t>
            </a:r>
          </a:p>
          <a:p>
            <a:pPr eaLnBrk="1" hangingPunct="1">
              <a:lnSpc>
                <a:spcPct val="90000"/>
              </a:lnSpc>
              <a:defRPr/>
            </a:pPr>
            <a:r>
              <a:rPr lang="hu-HU" sz="2800" smtClean="0"/>
              <a:t>(2) Az emberhez méltó lakhatás feltételeinek a megteremtését az állam és a helyi önkormányzatok azzal is segítik, hogy törekszenek valamennyi hajlék nélkül élő személy számára szállást biztosítani.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endParaRPr lang="hu-HU" smtClean="0"/>
          </a:p>
        </p:txBody>
      </p:sp>
      <p:sp>
        <p:nvSpPr>
          <p:cNvPr id="158723" name="Rectangle 3"/>
          <p:cNvSpPr>
            <a:spLocks noGrp="1" noChangeArrowheads="1"/>
          </p:cNvSpPr>
          <p:nvPr>
            <p:ph type="body" idx="1"/>
          </p:nvPr>
        </p:nvSpPr>
        <p:spPr/>
        <p:txBody>
          <a:bodyPr/>
          <a:lstStyle/>
          <a:p>
            <a:pPr eaLnBrk="1" hangingPunct="1">
              <a:defRPr/>
            </a:pPr>
            <a:r>
              <a:rPr lang="hu-HU" smtClean="0"/>
              <a:t>(3) Törvény vagy helyi önkormányzat rendelete a közrend, a közbiztonság, a közegészség és a kulturális értékek védelme érdekében, a közterület meghatározott részére vonatkozóan jogellenessé minősítheti az életvitelszerűen megvalósuló közterületi tartózkodást.</a:t>
            </a:r>
            <a:endParaRPr lang="hu-HU" i="1" smtClean="0"/>
          </a:p>
          <a:p>
            <a:pPr eaLnBrk="1" hangingPunct="1">
              <a:defRPr/>
            </a:pPr>
            <a:endParaRPr lang="hu-HU"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8483" name="Rectangle 3"/>
          <p:cNvSpPr>
            <a:spLocks noGrp="1" noChangeArrowheads="1"/>
          </p:cNvSpPr>
          <p:nvPr>
            <p:ph type="body" idx="1"/>
          </p:nvPr>
        </p:nvSpPr>
        <p:spPr/>
        <p:txBody>
          <a:bodyPr/>
          <a:lstStyle/>
          <a:p>
            <a:pPr eaLnBrk="1" hangingPunct="1">
              <a:lnSpc>
                <a:spcPct val="90000"/>
              </a:lnSpc>
              <a:defRPr/>
            </a:pPr>
            <a:r>
              <a:rPr lang="hu-HU" sz="2400" i="1" smtClean="0"/>
              <a:t>XXIII. cikk</a:t>
            </a:r>
            <a:endParaRPr lang="hu-HU" sz="2400" smtClean="0"/>
          </a:p>
          <a:p>
            <a:pPr eaLnBrk="1" hangingPunct="1">
              <a:lnSpc>
                <a:spcPct val="90000"/>
              </a:lnSpc>
              <a:defRPr/>
            </a:pPr>
            <a:r>
              <a:rPr lang="hu-HU" sz="2400" smtClean="0"/>
              <a:t>(1) Minden nagykorú magyar állampolgárnak joga van ahhoz, hogy az országgyűlési képviselők, a helyi önkormányzati képviselők és polgármesterek, valamint az európai parlamenti képviselők választásán választó és választható legyen.</a:t>
            </a:r>
          </a:p>
          <a:p>
            <a:pPr eaLnBrk="1" hangingPunct="1">
              <a:lnSpc>
                <a:spcPct val="90000"/>
              </a:lnSpc>
              <a:defRPr/>
            </a:pPr>
            <a:r>
              <a:rPr lang="hu-HU" sz="2400" smtClean="0"/>
              <a:t>(2) Az Európai Unió más tagállamának magyarországi lakóhellyel rendelkező minden nagykorú állampolgárának joga van ahhoz, hogy a helyi önkormányzati képviselők és polgármesterek, valamint az európai parlamenti képviselők választásán választó és választható legyen.</a:t>
            </a:r>
          </a:p>
          <a:p>
            <a:pPr eaLnBrk="1" hangingPunct="1">
              <a:lnSpc>
                <a:spcPct val="90000"/>
              </a:lnSpc>
              <a:defRPr/>
            </a:pPr>
            <a:endParaRPr lang="hu-HU" sz="2400" smtClean="0"/>
          </a:p>
          <a:p>
            <a:pPr eaLnBrk="1" hangingPunct="1">
              <a:lnSpc>
                <a:spcPct val="90000"/>
              </a:lnSpc>
              <a:defRPr/>
            </a:pPr>
            <a:endParaRPr lang="hu-HU" sz="4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hu-HU" sz="4000" b="1" i="1" smtClean="0"/>
              <a:t>ALAPVETÉS</a:t>
            </a:r>
            <a:r>
              <a:rPr lang="hu-HU" sz="4000" i="1" smtClean="0"/>
              <a:t/>
            </a:r>
            <a:br>
              <a:rPr lang="hu-HU" sz="4000" i="1" smtClean="0"/>
            </a:br>
            <a:endParaRPr lang="hu-HU" sz="4000" i="1" smtClean="0"/>
          </a:p>
        </p:txBody>
      </p:sp>
      <p:sp>
        <p:nvSpPr>
          <p:cNvPr id="102403" name="Rectangle 3"/>
          <p:cNvSpPr>
            <a:spLocks noGrp="1" noChangeArrowheads="1"/>
          </p:cNvSpPr>
          <p:nvPr>
            <p:ph type="body" idx="1"/>
          </p:nvPr>
        </p:nvSpPr>
        <p:spPr>
          <a:xfrm>
            <a:off x="395288" y="1268413"/>
            <a:ext cx="8229600" cy="4495800"/>
          </a:xfrm>
        </p:spPr>
        <p:txBody>
          <a:bodyPr/>
          <a:lstStyle/>
          <a:p>
            <a:pPr algn="just" eaLnBrk="1" hangingPunct="1">
              <a:lnSpc>
                <a:spcPct val="80000"/>
              </a:lnSpc>
              <a:defRPr/>
            </a:pPr>
            <a:r>
              <a:rPr lang="hu-HU" sz="1800" i="1" dirty="0" smtClean="0"/>
              <a:t>A) cikk</a:t>
            </a:r>
            <a:endParaRPr lang="hu-HU" sz="1800" dirty="0" smtClean="0"/>
          </a:p>
          <a:p>
            <a:pPr algn="just" eaLnBrk="1" hangingPunct="1">
              <a:lnSpc>
                <a:spcPct val="80000"/>
              </a:lnSpc>
              <a:defRPr/>
            </a:pPr>
            <a:r>
              <a:rPr lang="hu-HU" sz="1800" dirty="0" smtClean="0"/>
              <a:t>HAZÁNK neve Magyarország.</a:t>
            </a:r>
            <a:endParaRPr lang="hu-HU" sz="1800" i="1" dirty="0" smtClean="0"/>
          </a:p>
          <a:p>
            <a:pPr algn="just" eaLnBrk="1" hangingPunct="1">
              <a:lnSpc>
                <a:spcPct val="80000"/>
              </a:lnSpc>
              <a:defRPr/>
            </a:pPr>
            <a:r>
              <a:rPr lang="hu-HU" sz="1800" i="1" dirty="0" smtClean="0"/>
              <a:t>B) cikk</a:t>
            </a:r>
            <a:endParaRPr lang="hu-HU" sz="1800" dirty="0" smtClean="0"/>
          </a:p>
          <a:p>
            <a:pPr algn="just" eaLnBrk="1" hangingPunct="1">
              <a:lnSpc>
                <a:spcPct val="80000"/>
              </a:lnSpc>
              <a:defRPr/>
            </a:pPr>
            <a:r>
              <a:rPr lang="hu-HU" sz="1800" dirty="0" smtClean="0"/>
              <a:t>(1) Magyarország független, demokratikus jogállam.</a:t>
            </a:r>
          </a:p>
          <a:p>
            <a:pPr algn="just" eaLnBrk="1" hangingPunct="1">
              <a:lnSpc>
                <a:spcPct val="80000"/>
              </a:lnSpc>
              <a:defRPr/>
            </a:pPr>
            <a:r>
              <a:rPr lang="hu-HU" sz="1800" dirty="0" smtClean="0"/>
              <a:t>(2) Magyarország államformája köztársaság.</a:t>
            </a:r>
          </a:p>
          <a:p>
            <a:pPr algn="just" eaLnBrk="1" hangingPunct="1">
              <a:lnSpc>
                <a:spcPct val="80000"/>
              </a:lnSpc>
              <a:defRPr/>
            </a:pPr>
            <a:r>
              <a:rPr lang="hu-HU" sz="1800" dirty="0" smtClean="0"/>
              <a:t>(3) A közhatalom forrása a nép.</a:t>
            </a:r>
          </a:p>
          <a:p>
            <a:pPr algn="just" eaLnBrk="1" hangingPunct="1">
              <a:lnSpc>
                <a:spcPct val="80000"/>
              </a:lnSpc>
              <a:defRPr/>
            </a:pPr>
            <a:r>
              <a:rPr lang="hu-HU" sz="1800" dirty="0" smtClean="0"/>
              <a:t>(4) A nép a hatalmát választott képviselői útján, kivételesen közvetlenül gyakorolja.</a:t>
            </a:r>
            <a:endParaRPr lang="hu-HU" sz="1800" i="1" dirty="0" smtClean="0"/>
          </a:p>
          <a:p>
            <a:pPr algn="just" eaLnBrk="1" hangingPunct="1">
              <a:lnSpc>
                <a:spcPct val="80000"/>
              </a:lnSpc>
              <a:defRPr/>
            </a:pPr>
            <a:r>
              <a:rPr lang="hu-HU" sz="1800" i="1" dirty="0" smtClean="0"/>
              <a:t>C) cikk</a:t>
            </a:r>
            <a:endParaRPr lang="hu-HU" sz="1800" dirty="0" smtClean="0"/>
          </a:p>
          <a:p>
            <a:pPr algn="just" eaLnBrk="1" hangingPunct="1">
              <a:lnSpc>
                <a:spcPct val="80000"/>
              </a:lnSpc>
              <a:defRPr/>
            </a:pPr>
            <a:r>
              <a:rPr lang="hu-HU" sz="1800" dirty="0" smtClean="0"/>
              <a:t>(1) A magyar állam működése a hatalom megosztásának elvén alapszik.</a:t>
            </a:r>
          </a:p>
          <a:p>
            <a:pPr algn="just" eaLnBrk="1" hangingPunct="1">
              <a:lnSpc>
                <a:spcPct val="80000"/>
              </a:lnSpc>
              <a:defRPr/>
            </a:pPr>
            <a:r>
              <a:rPr lang="hu-HU" sz="1800" dirty="0" smtClean="0"/>
              <a:t>(2) Senkinek a tevékenysége nem irányulhat a hatalom erőszakos megszerzésére vagy gyakorlására, illetve kizárólagos birtoklására. Az ilyen törekvésekkel szemben törvényes úton mindenki jogosult és köteles fellépni.</a:t>
            </a:r>
          </a:p>
          <a:p>
            <a:pPr algn="just" eaLnBrk="1" hangingPunct="1">
              <a:lnSpc>
                <a:spcPct val="80000"/>
              </a:lnSpc>
              <a:defRPr/>
            </a:pPr>
            <a:r>
              <a:rPr lang="hu-HU" sz="1800" dirty="0" smtClean="0"/>
              <a:t>(3) Az Alaptörvény és a jogszabályok érvényre juttatása érdekében kényszer alkalmazására az állam jogosult.</a:t>
            </a:r>
            <a:endParaRPr lang="hu-HU" sz="1800" i="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endParaRPr lang="hu-HU" smtClean="0"/>
          </a:p>
        </p:txBody>
      </p:sp>
      <p:sp>
        <p:nvSpPr>
          <p:cNvPr id="157699" name="Rectangle 3"/>
          <p:cNvSpPr>
            <a:spLocks noGrp="1" noChangeArrowheads="1"/>
          </p:cNvSpPr>
          <p:nvPr>
            <p:ph type="body" idx="1"/>
          </p:nvPr>
        </p:nvSpPr>
        <p:spPr/>
        <p:txBody>
          <a:bodyPr/>
          <a:lstStyle/>
          <a:p>
            <a:pPr eaLnBrk="1" hangingPunct="1">
              <a:defRPr/>
            </a:pPr>
            <a:r>
              <a:rPr lang="hu-HU" sz="2800" smtClean="0"/>
              <a:t>(3) Magyarországon menekültként, bevándoroltként vagy letelepedettként elismert minden nagykorú személynek joga van ahhoz, hogy a helyi önkormányzati képviselők és polgármesterek választásán választó legyen.</a:t>
            </a:r>
          </a:p>
          <a:p>
            <a:pPr eaLnBrk="1" hangingPunct="1">
              <a:defRPr/>
            </a:pPr>
            <a:r>
              <a:rPr lang="hu-HU" sz="2800" smtClean="0"/>
              <a:t>(4) Sarkalatos törvény a választójogot vagy annak teljességét magyarországi lakóhelyhez, a választhatóságot további feltételekhez kötheti.</a:t>
            </a:r>
          </a:p>
          <a:p>
            <a:pPr eaLnBrk="1" hangingPunct="1">
              <a:defRPr/>
            </a:pPr>
            <a:endParaRPr lang="hu-HU" sz="28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7459" name="Rectangle 3"/>
          <p:cNvSpPr>
            <a:spLocks noGrp="1" noChangeArrowheads="1"/>
          </p:cNvSpPr>
          <p:nvPr>
            <p:ph type="body" idx="1"/>
          </p:nvPr>
        </p:nvSpPr>
        <p:spPr/>
        <p:txBody>
          <a:bodyPr/>
          <a:lstStyle/>
          <a:p>
            <a:pPr eaLnBrk="1" hangingPunct="1">
              <a:lnSpc>
                <a:spcPct val="90000"/>
              </a:lnSpc>
              <a:defRPr/>
            </a:pPr>
            <a:r>
              <a:rPr lang="hu-HU" sz="2400" smtClean="0"/>
              <a:t>(5) A helyi önkormányzati képviselők és polgármesterek választásán a választópolgár lakóhelyén vagy bejelentett tartózkodási helyén választhat. A választópolgár a szavazás jogát lakóhelyén vagy bejelentett tartózkodási helyén gyakorolhatja.</a:t>
            </a:r>
          </a:p>
          <a:p>
            <a:pPr eaLnBrk="1" hangingPunct="1">
              <a:lnSpc>
                <a:spcPct val="90000"/>
              </a:lnSpc>
              <a:defRPr/>
            </a:pPr>
            <a:r>
              <a:rPr lang="hu-HU" sz="2400" smtClean="0"/>
              <a:t>(6) Nem rendelkezik választójoggal az, akit bűncselekmény elkövetése vagy belátási képességének korlátozottsága miatt a bíróság a választójogból kizárt. Nem választható az Európai Unió más tagállamának magyarországi lakóhellyel rendelkező állampolgára, ha az állampolgársága szerinti állam jogszabálya, bírósági vagy hatósági döntése alapján hazájában kizárták e jog gyakorlásából.</a:t>
            </a:r>
          </a:p>
          <a:p>
            <a:pPr eaLnBrk="1" hangingPunct="1">
              <a:lnSpc>
                <a:spcPct val="90000"/>
              </a:lnSpc>
              <a:defRPr/>
            </a:pPr>
            <a:endParaRPr lang="hu-HU"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endParaRPr lang="hu-HU" smtClean="0"/>
          </a:p>
        </p:txBody>
      </p:sp>
      <p:sp>
        <p:nvSpPr>
          <p:cNvPr id="156675" name="Rectangle 3"/>
          <p:cNvSpPr>
            <a:spLocks noGrp="1" noChangeArrowheads="1"/>
          </p:cNvSpPr>
          <p:nvPr>
            <p:ph type="body" idx="1"/>
          </p:nvPr>
        </p:nvSpPr>
        <p:spPr/>
        <p:txBody>
          <a:bodyPr/>
          <a:lstStyle/>
          <a:p>
            <a:pPr eaLnBrk="1" hangingPunct="1">
              <a:lnSpc>
                <a:spcPct val="80000"/>
              </a:lnSpc>
              <a:defRPr/>
            </a:pPr>
            <a:r>
              <a:rPr lang="hu-HU" sz="2800" smtClean="0"/>
              <a:t>(7) Mindenkinek joga van országos népszavazáson részt venni, aki az országgyűlési képviselők választásán választó. Mindenkinek joga van helyi népszavazáson részt venni, aki a helyi önkormányzati képviselők és polgármesterek választásán választó.</a:t>
            </a:r>
          </a:p>
          <a:p>
            <a:pPr eaLnBrk="1" hangingPunct="1">
              <a:lnSpc>
                <a:spcPct val="80000"/>
              </a:lnSpc>
              <a:defRPr/>
            </a:pPr>
            <a:r>
              <a:rPr lang="hu-HU" sz="2800" smtClean="0"/>
              <a:t>(8) Minden magyar állampolgárnak joga van ahhoz, hogy rátermettségének, képzettségének és szakmai tudásának megfelelően közhivatalt viseljen. Törvény határozza meg azokat a közhivatalokat, amelyeket párt tagja vagy tisztségviselője nem tölthet be.</a:t>
            </a:r>
          </a:p>
          <a:p>
            <a:pPr eaLnBrk="1" hangingPunct="1">
              <a:lnSpc>
                <a:spcPct val="80000"/>
              </a:lnSpc>
              <a:defRPr/>
            </a:pPr>
            <a:endParaRPr lang="hu-HU" sz="28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20838" name="Rectangle 6"/>
          <p:cNvSpPr>
            <a:spLocks noGrp="1" noChangeArrowheads="1"/>
          </p:cNvSpPr>
          <p:nvPr>
            <p:ph idx="1"/>
          </p:nvPr>
        </p:nvSpPr>
        <p:spPr>
          <a:xfrm>
            <a:off x="250825" y="1916113"/>
            <a:ext cx="8229600" cy="4495800"/>
          </a:xfrm>
        </p:spPr>
        <p:txBody>
          <a:bodyPr/>
          <a:lstStyle/>
          <a:p>
            <a:pPr eaLnBrk="1" hangingPunct="1">
              <a:defRPr/>
            </a:pPr>
            <a:endParaRPr lang="hu-HU" smtClean="0"/>
          </a:p>
        </p:txBody>
      </p:sp>
      <p:sp>
        <p:nvSpPr>
          <p:cNvPr id="120835" name="Rectangle 3"/>
          <p:cNvSpPr>
            <a:spLocks noGrp="1" noChangeArrowheads="1"/>
          </p:cNvSpPr>
          <p:nvPr>
            <p:ph type="body" idx="4294967295"/>
          </p:nvPr>
        </p:nvSpPr>
        <p:spPr>
          <a:xfrm>
            <a:off x="395288" y="1916113"/>
            <a:ext cx="8229600" cy="4495800"/>
          </a:xfrm>
        </p:spPr>
        <p:txBody>
          <a:bodyPr/>
          <a:lstStyle/>
          <a:p>
            <a:pPr eaLnBrk="1" hangingPunct="1">
              <a:lnSpc>
                <a:spcPct val="90000"/>
              </a:lnSpc>
              <a:defRPr/>
            </a:pPr>
            <a:r>
              <a:rPr lang="hu-HU" sz="2800" i="1" smtClean="0"/>
              <a:t>XXIV. cikk</a:t>
            </a:r>
            <a:endParaRPr lang="hu-HU" sz="2800" smtClean="0"/>
          </a:p>
          <a:p>
            <a:pPr eaLnBrk="1" hangingPunct="1">
              <a:lnSpc>
                <a:spcPct val="90000"/>
              </a:lnSpc>
              <a:defRPr/>
            </a:pPr>
            <a:r>
              <a:rPr lang="hu-HU" sz="2800" smtClean="0"/>
              <a:t>(1) Mindenkinek joga van ahhoz, hogy ügyeit a hatóságok részrehajlás nélkül, tisztességes módon és ésszerű határidőn belül intézzék. A hatóságok törvényben meghatározottak szerint kötelesek döntéseiket indokolni.</a:t>
            </a:r>
          </a:p>
          <a:p>
            <a:pPr eaLnBrk="1" hangingPunct="1">
              <a:lnSpc>
                <a:spcPct val="90000"/>
              </a:lnSpc>
              <a:defRPr/>
            </a:pPr>
            <a:r>
              <a:rPr lang="hu-HU" sz="2800" smtClean="0"/>
              <a:t>(2) Mindenkinek joga van törvényben meghatározottak szerint a hatóságok által feladatuk teljesítése során neki jogellenesen okozott kár megtérítésére.</a:t>
            </a:r>
            <a:endParaRPr lang="hu-HU" sz="2800" i="1"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endParaRPr lang="hu-HU" smtClean="0"/>
          </a:p>
        </p:txBody>
      </p:sp>
      <p:sp>
        <p:nvSpPr>
          <p:cNvPr id="160771" name="Rectangle 3"/>
          <p:cNvSpPr>
            <a:spLocks noGrp="1" noChangeArrowheads="1"/>
          </p:cNvSpPr>
          <p:nvPr>
            <p:ph type="body" idx="1"/>
          </p:nvPr>
        </p:nvSpPr>
        <p:spPr/>
        <p:txBody>
          <a:bodyPr/>
          <a:lstStyle/>
          <a:p>
            <a:pPr eaLnBrk="1" hangingPunct="1">
              <a:defRPr/>
            </a:pPr>
            <a:r>
              <a:rPr lang="hu-HU" i="1" smtClean="0"/>
              <a:t>XXV. cikk</a:t>
            </a:r>
            <a:endParaRPr lang="hu-HU" smtClean="0"/>
          </a:p>
          <a:p>
            <a:pPr eaLnBrk="1" hangingPunct="1">
              <a:defRPr/>
            </a:pPr>
            <a:r>
              <a:rPr lang="hu-HU" smtClean="0"/>
              <a:t>Mindenkinek joga van ahhoz, hogy egyedül vagy másokkal együtt, írásban kérelemmel, panasszal vagy javaslattal forduljon bármely közhatalmat gyakorló szervhez.</a:t>
            </a:r>
            <a:endParaRPr lang="hu-HU" i="1" smtClean="0"/>
          </a:p>
          <a:p>
            <a:pPr eaLnBrk="1" hangingPunct="1">
              <a:defRPr/>
            </a:pPr>
            <a:endParaRPr lang="hu-HU"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endParaRPr lang="hu-HU" smtClean="0"/>
          </a:p>
        </p:txBody>
      </p:sp>
      <p:sp>
        <p:nvSpPr>
          <p:cNvPr id="155651" name="Rectangle 3"/>
          <p:cNvSpPr>
            <a:spLocks noGrp="1" noChangeArrowheads="1"/>
          </p:cNvSpPr>
          <p:nvPr>
            <p:ph type="body" idx="1"/>
          </p:nvPr>
        </p:nvSpPr>
        <p:spPr/>
        <p:txBody>
          <a:bodyPr/>
          <a:lstStyle/>
          <a:p>
            <a:pPr eaLnBrk="1" hangingPunct="1">
              <a:defRPr/>
            </a:pPr>
            <a:r>
              <a:rPr lang="hu-HU" i="1" smtClean="0"/>
              <a:t>XXVI. cikk</a:t>
            </a:r>
            <a:endParaRPr lang="hu-HU" smtClean="0"/>
          </a:p>
          <a:p>
            <a:pPr eaLnBrk="1" hangingPunct="1">
              <a:defRPr/>
            </a:pPr>
            <a:r>
              <a:rPr lang="hu-HU" smtClean="0"/>
              <a:t>Az állam - a működésének hatékonysága, a közszolgáltatások színvonalának emelése, a közügyek jobb átláthatósága és az esélyegyenlőség előmozdítása érdekében - törekszik az új műszaki megoldásoknak és a tudomány eredményeinek az alkalmazására</a:t>
            </a:r>
            <a:r>
              <a:rPr lang="hu-HU" sz="1800" smtClean="0"/>
              <a:t>.</a:t>
            </a:r>
            <a:endParaRPr lang="hu-HU" sz="1800" i="1" smtClean="0"/>
          </a:p>
          <a:p>
            <a:pPr eaLnBrk="1" hangingPunct="1">
              <a:defRPr/>
            </a:pPr>
            <a:endParaRPr lang="hu-HU" sz="1800" i="1" smtClean="0"/>
          </a:p>
          <a:p>
            <a:pPr eaLnBrk="1" hangingPunct="1">
              <a:defRPr/>
            </a:pPr>
            <a:endParaRPr lang="hu-HU"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49507" name="Rectangle 3"/>
          <p:cNvSpPr>
            <a:spLocks noGrp="1" noChangeArrowheads="1"/>
          </p:cNvSpPr>
          <p:nvPr>
            <p:ph type="body" idx="1"/>
          </p:nvPr>
        </p:nvSpPr>
        <p:spPr/>
        <p:txBody>
          <a:bodyPr/>
          <a:lstStyle/>
          <a:p>
            <a:pPr algn="just" eaLnBrk="1" hangingPunct="1">
              <a:lnSpc>
                <a:spcPct val="80000"/>
              </a:lnSpc>
              <a:defRPr/>
            </a:pPr>
            <a:r>
              <a:rPr lang="hu-HU" i="1" smtClean="0"/>
              <a:t>XXVII. cikk</a:t>
            </a:r>
            <a:endParaRPr lang="hu-HU" smtClean="0"/>
          </a:p>
          <a:p>
            <a:pPr algn="just" eaLnBrk="1" hangingPunct="1">
              <a:lnSpc>
                <a:spcPct val="80000"/>
              </a:lnSpc>
              <a:defRPr/>
            </a:pPr>
            <a:r>
              <a:rPr lang="hu-HU" smtClean="0"/>
              <a:t>(1) Mindenkinek, aki törvényesen tartózkodik Magyarország területén, joga van a szabad mozgáshoz és tartózkodási helye szabad megválasztásához.</a:t>
            </a:r>
          </a:p>
          <a:p>
            <a:pPr algn="just" eaLnBrk="1" hangingPunct="1">
              <a:lnSpc>
                <a:spcPct val="80000"/>
              </a:lnSpc>
              <a:defRPr/>
            </a:pPr>
            <a:r>
              <a:rPr lang="hu-HU" smtClean="0"/>
              <a:t>(2) Minden magyar állampolgárnak joga van ahhoz, hogy külföldi tartózkodásának</a:t>
            </a:r>
            <a:r>
              <a:rPr lang="hu-HU" sz="2800" smtClean="0"/>
              <a:t> </a:t>
            </a:r>
            <a:r>
              <a:rPr lang="hu-HU" smtClean="0"/>
              <a:t>ideje alatt Magyarország védelmét élvezze.</a:t>
            </a:r>
            <a:endParaRPr lang="hu-HU" i="1" smtClean="0"/>
          </a:p>
          <a:p>
            <a:pPr eaLnBrk="1" hangingPunct="1">
              <a:lnSpc>
                <a:spcPct val="80000"/>
              </a:lnSpc>
              <a:defRPr/>
            </a:pPr>
            <a:endParaRPr lang="hu-HU"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endParaRPr lang="hu-HU" smtClean="0"/>
          </a:p>
        </p:txBody>
      </p:sp>
      <p:sp>
        <p:nvSpPr>
          <p:cNvPr id="209923" name="Rectangle 3"/>
          <p:cNvSpPr>
            <a:spLocks noGrp="1" noChangeArrowheads="1"/>
          </p:cNvSpPr>
          <p:nvPr>
            <p:ph type="body" idx="1"/>
          </p:nvPr>
        </p:nvSpPr>
        <p:spPr/>
        <p:txBody>
          <a:bodyPr/>
          <a:lstStyle/>
          <a:p>
            <a:pPr eaLnBrk="1" hangingPunct="1">
              <a:defRPr/>
            </a:pPr>
            <a:r>
              <a:rPr lang="hu-HU" i="1" smtClean="0"/>
              <a:t>XXVIII. cikk</a:t>
            </a:r>
            <a:endParaRPr lang="hu-HU" smtClean="0"/>
          </a:p>
          <a:p>
            <a:pPr eaLnBrk="1" hangingPunct="1">
              <a:defRPr/>
            </a:pPr>
            <a:r>
              <a:rPr lang="hu-HU" smtClean="0"/>
              <a:t>(1) Mindenkinek joga van ahhoz, hogy az ellene emelt bármely vádat vagy valamely perben a jogait és kötelezettségeit törvény által felállított, független és pártatlan bíróság tisztességes és nyilvános tárgyaláson, ésszerű határidőn belül bírálja el.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endParaRPr lang="hu-HU" smtClean="0"/>
          </a:p>
        </p:txBody>
      </p:sp>
      <p:sp>
        <p:nvSpPr>
          <p:cNvPr id="161795" name="Rectangle 3"/>
          <p:cNvSpPr>
            <a:spLocks noGrp="1" noChangeArrowheads="1"/>
          </p:cNvSpPr>
          <p:nvPr>
            <p:ph type="body" idx="1"/>
          </p:nvPr>
        </p:nvSpPr>
        <p:spPr/>
        <p:txBody>
          <a:bodyPr/>
          <a:lstStyle/>
          <a:p>
            <a:pPr eaLnBrk="1" hangingPunct="1">
              <a:lnSpc>
                <a:spcPct val="90000"/>
              </a:lnSpc>
              <a:defRPr/>
            </a:pPr>
            <a:r>
              <a:rPr lang="hu-HU" smtClean="0"/>
              <a:t>(2) Senki nem tekinthető bűnösnek mindaddig, amíg büntetőjogi felelősségét a bíróság jogerős határozata nem állapította meg.</a:t>
            </a:r>
          </a:p>
          <a:p>
            <a:pPr eaLnBrk="1" hangingPunct="1">
              <a:lnSpc>
                <a:spcPct val="90000"/>
              </a:lnSpc>
              <a:defRPr/>
            </a:pPr>
            <a:r>
              <a:rPr lang="hu-HU" smtClean="0"/>
              <a:t>(3) A büntetőeljárás alá vont személynek az eljárás minden szakaszában joga van a védelemhez. A védő nem vonható felelősségre a védelem ellátása során kifejtett véleménye miatt.</a:t>
            </a:r>
          </a:p>
          <a:p>
            <a:pPr eaLnBrk="1" hangingPunct="1">
              <a:lnSpc>
                <a:spcPct val="90000"/>
              </a:lnSpc>
              <a:defRPr/>
            </a:pPr>
            <a:endParaRPr lang="hu-HU"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51555" name="Rectangle 3"/>
          <p:cNvSpPr>
            <a:spLocks noGrp="1" noChangeArrowheads="1"/>
          </p:cNvSpPr>
          <p:nvPr>
            <p:ph type="body" idx="1"/>
          </p:nvPr>
        </p:nvSpPr>
        <p:spPr/>
        <p:txBody>
          <a:bodyPr/>
          <a:lstStyle/>
          <a:p>
            <a:pPr eaLnBrk="1" hangingPunct="1">
              <a:lnSpc>
                <a:spcPct val="90000"/>
              </a:lnSpc>
              <a:defRPr/>
            </a:pPr>
            <a:r>
              <a:rPr lang="hu-HU" sz="2800" smtClean="0"/>
              <a:t>(4) Senki nem nyilvánítható bűnösnek, és nem sújtható büntetéssel olyan cselekmény miatt, amely az elkövetés idején a magyar jog vagy - nemzetközi szerződés, illetve az Európai Unió jogi aktusa által meghatározott körben - más állam joga szerint nem volt bűncselekmény.</a:t>
            </a:r>
          </a:p>
          <a:p>
            <a:pPr eaLnBrk="1" hangingPunct="1">
              <a:lnSpc>
                <a:spcPct val="90000"/>
              </a:lnSpc>
              <a:defRPr/>
            </a:pPr>
            <a:r>
              <a:rPr lang="hu-HU" sz="2800" smtClean="0"/>
              <a:t>(5) A (4) bekezdés nem zárja ki valamely személy büntetőeljárás alá vonását és elítélését olyan cselekményért, amely elkövetése idején a nemzetközi jog általánosan elismert szabályai szerint bűncselekmény volt.</a:t>
            </a:r>
          </a:p>
          <a:p>
            <a:pPr eaLnBrk="1" hangingPunct="1">
              <a:lnSpc>
                <a:spcPct val="90000"/>
              </a:lnSpc>
              <a:defRPr/>
            </a:pPr>
            <a:endParaRPr lang="hu-HU" sz="2800" i="1" smtClean="0"/>
          </a:p>
          <a:p>
            <a:pPr eaLnBrk="1" hangingPunct="1">
              <a:lnSpc>
                <a:spcPct val="90000"/>
              </a:lnSpc>
              <a:defRPr/>
            </a:pPr>
            <a:endParaRPr lang="hu-HU" sz="1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rtalom helye 1"/>
          <p:cNvSpPr>
            <a:spLocks noGrp="1"/>
          </p:cNvSpPr>
          <p:nvPr>
            <p:ph/>
          </p:nvPr>
        </p:nvSpPr>
        <p:spPr/>
        <p:txBody>
          <a:bodyPr/>
          <a:lstStyle/>
          <a:p>
            <a:pPr eaLnBrk="1" hangingPunct="1">
              <a:lnSpc>
                <a:spcPct val="80000"/>
              </a:lnSpc>
              <a:defRPr/>
            </a:pPr>
            <a:r>
              <a:rPr lang="hu-HU" i="1" dirty="0" smtClean="0"/>
              <a:t>D) cikk</a:t>
            </a:r>
            <a:endParaRPr lang="hu-HU" dirty="0" smtClean="0"/>
          </a:p>
          <a:p>
            <a:pPr eaLnBrk="1" hangingPunct="1">
              <a:lnSpc>
                <a:spcPct val="80000"/>
              </a:lnSpc>
              <a:defRPr/>
            </a:pPr>
            <a:r>
              <a:rPr lang="hu-HU" dirty="0" smtClean="0"/>
              <a:t>Magyarország az egységes magyar nemzet összetartozását szem előtt tartva felelősséget visel a határain kívül élő magyarok sorsáért, elősegíti közösségeik fennmaradását és fejlődését, támogatja magyarságuk megőrzésére irányuló törekvéseiket, egyéni és közösségi jogaik érvényesítését, közösségi önkormányzataik létrehozását, a szülőföldön való boldogulásukat, valamint előmozdítja együttműködésüket egymással és Magyarországgal.</a:t>
            </a:r>
            <a:endParaRPr lang="hu-HU" i="1" dirty="0" smtClean="0"/>
          </a:p>
          <a:p>
            <a:pPr>
              <a:defRPr/>
            </a:pPr>
            <a:endParaRPr lang="hu-HU"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endParaRPr lang="hu-HU" smtClean="0"/>
          </a:p>
        </p:txBody>
      </p:sp>
      <p:sp>
        <p:nvSpPr>
          <p:cNvPr id="162819" name="Rectangle 3"/>
          <p:cNvSpPr>
            <a:spLocks noGrp="1" noChangeArrowheads="1"/>
          </p:cNvSpPr>
          <p:nvPr>
            <p:ph type="body" idx="1"/>
          </p:nvPr>
        </p:nvSpPr>
        <p:spPr/>
        <p:txBody>
          <a:bodyPr/>
          <a:lstStyle/>
          <a:p>
            <a:pPr eaLnBrk="1" hangingPunct="1">
              <a:lnSpc>
                <a:spcPct val="80000"/>
              </a:lnSpc>
              <a:defRPr/>
            </a:pPr>
            <a:r>
              <a:rPr lang="hu-HU" sz="2800" smtClean="0"/>
              <a:t>(6) A jogorvoslat törvényben meghatározott rendkívüli esetei kivételével senki nem vonható büntetőeljárás alá, és nem ítélhető el olyan bűncselekményért, amely miatt Magyarországon vagy - nemzetközi szerződés, illetve az Európai Unió jogi aktusa által meghatározott körben - más államban törvénynek megfelelően már jogerősen felmentették vagy elítélték.</a:t>
            </a:r>
          </a:p>
          <a:p>
            <a:pPr eaLnBrk="1" hangingPunct="1">
              <a:lnSpc>
                <a:spcPct val="80000"/>
              </a:lnSpc>
              <a:defRPr/>
            </a:pPr>
            <a:r>
              <a:rPr lang="hu-HU" sz="2800" smtClean="0"/>
              <a:t>(7) Mindenkinek joga van ahhoz, hogy jogorvoslattal éljen az olyan bírósági, hatósági és más közigazgatási döntés ellen, amely a jogát vagy jogos érdekét sérti.</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Grp="1" noChangeArrowheads="1"/>
          </p:cNvSpPr>
          <p:nvPr>
            <p:ph type="title"/>
          </p:nvPr>
        </p:nvSpPr>
        <p:spPr/>
        <p:txBody>
          <a:bodyPr/>
          <a:lstStyle/>
          <a:p>
            <a:pPr eaLnBrk="1" hangingPunct="1">
              <a:defRPr/>
            </a:pPr>
            <a:r>
              <a:rPr lang="hu-HU" sz="3200" b="1" i="1" smtClean="0"/>
              <a:t>SZABADSÁG ÉS FELELŐSSÉG</a:t>
            </a:r>
          </a:p>
        </p:txBody>
      </p:sp>
      <p:sp>
        <p:nvSpPr>
          <p:cNvPr id="122886" name="Rectangle 6"/>
          <p:cNvSpPr>
            <a:spLocks noGrp="1" noChangeArrowheads="1"/>
          </p:cNvSpPr>
          <p:nvPr>
            <p:ph idx="1"/>
          </p:nvPr>
        </p:nvSpPr>
        <p:spPr>
          <a:xfrm>
            <a:off x="323850" y="1773238"/>
            <a:ext cx="8229600" cy="4495800"/>
          </a:xfrm>
        </p:spPr>
        <p:txBody>
          <a:bodyPr/>
          <a:lstStyle/>
          <a:p>
            <a:pPr eaLnBrk="1" hangingPunct="1">
              <a:defRPr/>
            </a:pPr>
            <a:endParaRPr lang="hu-HU" smtClean="0"/>
          </a:p>
        </p:txBody>
      </p:sp>
      <p:sp>
        <p:nvSpPr>
          <p:cNvPr id="122883" name="Rectangle 3"/>
          <p:cNvSpPr>
            <a:spLocks noGrp="1" noChangeArrowheads="1"/>
          </p:cNvSpPr>
          <p:nvPr>
            <p:ph type="body" idx="4294967295"/>
          </p:nvPr>
        </p:nvSpPr>
        <p:spPr>
          <a:xfrm>
            <a:off x="395288" y="1341438"/>
            <a:ext cx="8748712" cy="5256212"/>
          </a:xfrm>
        </p:spPr>
        <p:txBody>
          <a:bodyPr/>
          <a:lstStyle/>
          <a:p>
            <a:pPr eaLnBrk="1" hangingPunct="1">
              <a:lnSpc>
                <a:spcPct val="90000"/>
              </a:lnSpc>
              <a:defRPr/>
            </a:pPr>
            <a:r>
              <a:rPr lang="hu-HU" sz="2800" i="1" smtClean="0"/>
              <a:t>XXIX. cikk</a:t>
            </a:r>
            <a:endParaRPr lang="hu-HU" sz="2800" smtClean="0"/>
          </a:p>
          <a:p>
            <a:pPr eaLnBrk="1" hangingPunct="1">
              <a:lnSpc>
                <a:spcPct val="90000"/>
              </a:lnSpc>
              <a:defRPr/>
            </a:pPr>
            <a:r>
              <a:rPr lang="hu-HU" sz="2800" smtClean="0"/>
              <a:t>(1) A Magyarországon élő nemzetiségek államalkotó tényezők. Minden, valamely nemzetiséghez tartozó magyar állampolgárnak joga van önazonossága szabad vállalásához és megőrzéséhez. A Magyarországon élő nemzetiségeknek joguk van az anyanyelvhasználathoz, a saját nyelven való egyéni és közösségi névhasználathoz, saját kultúrájuk ápolásához és az anyanyelvű oktatáshoz.</a:t>
            </a:r>
          </a:p>
          <a:p>
            <a:pPr eaLnBrk="1" hangingPunct="1">
              <a:lnSpc>
                <a:spcPct val="90000"/>
              </a:lnSpc>
              <a:defRPr/>
            </a:pPr>
            <a:r>
              <a:rPr lang="hu-HU" sz="2800" smtClean="0"/>
              <a:t>(2) A Magyarországon élő nemzetiségek helyi és országos önkormányzatokat hozhatnak létre.</a:t>
            </a:r>
          </a:p>
          <a:p>
            <a:pPr eaLnBrk="1" hangingPunct="1">
              <a:lnSpc>
                <a:spcPct val="90000"/>
              </a:lnSpc>
              <a:defRPr/>
            </a:pPr>
            <a:endParaRPr lang="hu-HU" sz="2800" i="1"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endParaRPr lang="hu-HU" smtClean="0"/>
          </a:p>
        </p:txBody>
      </p:sp>
      <p:sp>
        <p:nvSpPr>
          <p:cNvPr id="163843" name="Rectangle 3"/>
          <p:cNvSpPr>
            <a:spLocks noGrp="1" noChangeArrowheads="1"/>
          </p:cNvSpPr>
          <p:nvPr>
            <p:ph type="body" idx="1"/>
          </p:nvPr>
        </p:nvSpPr>
        <p:spPr/>
        <p:txBody>
          <a:bodyPr/>
          <a:lstStyle/>
          <a:p>
            <a:pPr eaLnBrk="1" hangingPunct="1">
              <a:lnSpc>
                <a:spcPct val="90000"/>
              </a:lnSpc>
              <a:defRPr/>
            </a:pPr>
            <a:r>
              <a:rPr lang="hu-HU" sz="2800" smtClean="0"/>
              <a:t>(3) A Magyarországon élő nemzetiségek jogaira vonatkozó részletes szabályokat, a nemzetiségeket és a nemzetiségként való elismerés feltételeit, valamint a helyi és országos nemzetiségi önkormányzatok megválasztásának szabályait sarkalatos törvény határozza meg. Sarkalatos törvény a nemzetiségként való elismerést meghatározott idejű honossághoz és meghatározott számú, magát az adott nemzetiséghez tartozónak valló személy kezdeményezéséhez kötheti.</a:t>
            </a:r>
            <a:endParaRPr lang="hu-HU" sz="2800" i="1" smtClean="0"/>
          </a:p>
          <a:p>
            <a:pPr eaLnBrk="1" hangingPunct="1">
              <a:lnSpc>
                <a:spcPct val="90000"/>
              </a:lnSpc>
              <a:defRPr/>
            </a:pPr>
            <a:endParaRPr lang="hu-HU" sz="28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52579" name="Rectangle 3"/>
          <p:cNvSpPr>
            <a:spLocks noGrp="1" noChangeArrowheads="1"/>
          </p:cNvSpPr>
          <p:nvPr>
            <p:ph type="body" idx="1"/>
          </p:nvPr>
        </p:nvSpPr>
        <p:spPr/>
        <p:txBody>
          <a:bodyPr/>
          <a:lstStyle/>
          <a:p>
            <a:pPr eaLnBrk="1" hangingPunct="1">
              <a:lnSpc>
                <a:spcPct val="80000"/>
              </a:lnSpc>
              <a:defRPr/>
            </a:pPr>
            <a:r>
              <a:rPr lang="hu-HU" sz="2400" i="1" smtClean="0"/>
              <a:t>XXX. cikk</a:t>
            </a:r>
            <a:endParaRPr lang="hu-HU" sz="2400" smtClean="0"/>
          </a:p>
          <a:p>
            <a:pPr eaLnBrk="1" hangingPunct="1">
              <a:lnSpc>
                <a:spcPct val="80000"/>
              </a:lnSpc>
              <a:defRPr/>
            </a:pPr>
            <a:r>
              <a:rPr lang="hu-HU" sz="2400" smtClean="0"/>
              <a:t>(1) Teherbíró képességének, illetve a gazdaságban való részvételének megfelelően mindenki hozzájárul a közös szükségletek fedezéséhez.</a:t>
            </a:r>
          </a:p>
          <a:p>
            <a:pPr eaLnBrk="1" hangingPunct="1">
              <a:lnSpc>
                <a:spcPct val="80000"/>
              </a:lnSpc>
              <a:defRPr/>
            </a:pPr>
            <a:r>
              <a:rPr lang="hu-HU" sz="2400" smtClean="0"/>
              <a:t>(2) A közös szükségletek fedezéséhez való hozzájárulás mértékét a gyermeket nevelők esetében a gyermeknevelés kiadásainak figyelembevételével kell megállapítani.</a:t>
            </a:r>
          </a:p>
          <a:p>
            <a:pPr eaLnBrk="1" hangingPunct="1">
              <a:lnSpc>
                <a:spcPct val="80000"/>
              </a:lnSpc>
              <a:buFont typeface="Wingdings" pitchFamily="2" charset="2"/>
              <a:buNone/>
              <a:defRPr/>
            </a:pPr>
            <a:endParaRPr lang="hu-HU" sz="2400" i="1" smtClean="0"/>
          </a:p>
          <a:p>
            <a:pPr eaLnBrk="1" hangingPunct="1">
              <a:lnSpc>
                <a:spcPct val="80000"/>
              </a:lnSpc>
              <a:defRPr/>
            </a:pPr>
            <a:endParaRPr lang="hu-HU" sz="240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endParaRPr lang="hu-HU" smtClean="0"/>
          </a:p>
        </p:txBody>
      </p:sp>
      <p:sp>
        <p:nvSpPr>
          <p:cNvPr id="210947" name="Rectangle 3"/>
          <p:cNvSpPr>
            <a:spLocks noGrp="1" noChangeArrowheads="1"/>
          </p:cNvSpPr>
          <p:nvPr>
            <p:ph type="body" idx="1"/>
          </p:nvPr>
        </p:nvSpPr>
        <p:spPr/>
        <p:txBody>
          <a:bodyPr/>
          <a:lstStyle/>
          <a:p>
            <a:pPr eaLnBrk="1" hangingPunct="1">
              <a:defRPr/>
            </a:pPr>
            <a:r>
              <a:rPr lang="hu-HU" sz="3600" i="1" smtClean="0"/>
              <a:t>XXXI. cikk</a:t>
            </a:r>
            <a:endParaRPr lang="hu-HU" sz="3600" smtClean="0"/>
          </a:p>
          <a:p>
            <a:pPr eaLnBrk="1" hangingPunct="1">
              <a:defRPr/>
            </a:pPr>
            <a:r>
              <a:rPr lang="hu-HU" sz="3600" smtClean="0"/>
              <a:t>(1) Minden magyar állampolgár köteles a haza védelmére.</a:t>
            </a:r>
          </a:p>
          <a:p>
            <a:pPr eaLnBrk="1" hangingPunct="1">
              <a:defRPr/>
            </a:pPr>
            <a:r>
              <a:rPr lang="hu-HU" sz="3600" smtClean="0"/>
              <a:t>(2) Magyarország önkéntes honvédelmi tartalékos rendszert tart fenn.</a:t>
            </a:r>
          </a:p>
          <a:p>
            <a:pPr eaLnBrk="1" hangingPunct="1">
              <a:defRPr/>
            </a:pPr>
            <a:endParaRPr lang="hu-HU" sz="3600" smtClean="0"/>
          </a:p>
          <a:p>
            <a:pPr eaLnBrk="1" hangingPunct="1">
              <a:defRPr/>
            </a:pPr>
            <a:endParaRPr lang="hu-HU"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endParaRPr lang="hu-HU" smtClean="0"/>
          </a:p>
        </p:txBody>
      </p:sp>
      <p:sp>
        <p:nvSpPr>
          <p:cNvPr id="164867" name="Rectangle 3"/>
          <p:cNvSpPr>
            <a:spLocks noGrp="1" noChangeArrowheads="1"/>
          </p:cNvSpPr>
          <p:nvPr>
            <p:ph type="body" idx="1"/>
          </p:nvPr>
        </p:nvSpPr>
        <p:spPr/>
        <p:txBody>
          <a:bodyPr/>
          <a:lstStyle/>
          <a:p>
            <a:pPr eaLnBrk="1" hangingPunct="1">
              <a:lnSpc>
                <a:spcPct val="90000"/>
              </a:lnSpc>
              <a:defRPr/>
            </a:pPr>
            <a:r>
              <a:rPr lang="hu-HU" sz="2800" smtClean="0"/>
              <a:t>(3) Rendkívüli állapot idején vagy ha arról megelőző védelmi helyzetben az Országgyűlés határoz, a magyarországi lakóhellyel rendelkező, nagykorú, magyar állampolgárságú férfiak katonai szolgálatot teljesítenek. Ha a hadkötelezett lelkiismereti meggyőződésével a fegyveres szolgálat teljesítése összeegyeztethetetlen, fegyver nélküli szolgálatot teljesít. A katonai szolgálat teljesítésének formáit és részletes szabályait sarkalatos törvény határozza meg.</a:t>
            </a:r>
          </a:p>
          <a:p>
            <a:pPr eaLnBrk="1" hangingPunct="1">
              <a:lnSpc>
                <a:spcPct val="90000"/>
              </a:lnSpc>
              <a:defRPr/>
            </a:pPr>
            <a:endParaRPr lang="hu-HU" sz="28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hu-HU" sz="3200" b="1" i="1" smtClean="0"/>
              <a:t>SZABADSÁG ÉS FELELŐSSÉG</a:t>
            </a:r>
          </a:p>
        </p:txBody>
      </p:sp>
      <p:sp>
        <p:nvSpPr>
          <p:cNvPr id="154627" name="Rectangle 3"/>
          <p:cNvSpPr>
            <a:spLocks noGrp="1" noChangeArrowheads="1"/>
          </p:cNvSpPr>
          <p:nvPr>
            <p:ph type="body" idx="1"/>
          </p:nvPr>
        </p:nvSpPr>
        <p:spPr/>
        <p:txBody>
          <a:bodyPr/>
          <a:lstStyle/>
          <a:p>
            <a:pPr eaLnBrk="1" hangingPunct="1">
              <a:lnSpc>
                <a:spcPct val="90000"/>
              </a:lnSpc>
              <a:defRPr/>
            </a:pPr>
            <a:r>
              <a:rPr lang="hu-HU" sz="2800" smtClean="0"/>
              <a:t>(4) Magyarországi lakóhellyel rendelkező, nagykorú magyar állampolgárok számára rendkívüli állapot idejére - sarkalatos törvényben meghatározottak szerint - honvédelmi munkakötelezettség írható elő.</a:t>
            </a:r>
          </a:p>
          <a:p>
            <a:pPr eaLnBrk="1" hangingPunct="1">
              <a:lnSpc>
                <a:spcPct val="90000"/>
              </a:lnSpc>
              <a:defRPr/>
            </a:pPr>
            <a:r>
              <a:rPr lang="hu-HU" sz="2800" smtClean="0"/>
              <a:t>(5) Magyarországi lakóhellyel rendelkező, nagykorú magyar állampolgárok számára honvédelmi és katasztrófavédelmi feladatok ellátása érdekében - sarkalatos törvényben meghatározottak szerint - polgári védelmi kötelezettség írható elő.</a:t>
            </a:r>
          </a:p>
          <a:p>
            <a:pPr eaLnBrk="1" hangingPunct="1">
              <a:lnSpc>
                <a:spcPct val="90000"/>
              </a:lnSpc>
              <a:defRPr/>
            </a:pPr>
            <a:endParaRPr lang="hu-HU" sz="24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endParaRPr lang="hu-HU" smtClean="0"/>
          </a:p>
        </p:txBody>
      </p:sp>
      <p:sp>
        <p:nvSpPr>
          <p:cNvPr id="165891" name="Rectangle 3"/>
          <p:cNvSpPr>
            <a:spLocks noGrp="1" noChangeArrowheads="1"/>
          </p:cNvSpPr>
          <p:nvPr>
            <p:ph type="body" idx="1"/>
          </p:nvPr>
        </p:nvSpPr>
        <p:spPr/>
        <p:txBody>
          <a:bodyPr/>
          <a:lstStyle/>
          <a:p>
            <a:pPr eaLnBrk="1" hangingPunct="1">
              <a:defRPr/>
            </a:pPr>
            <a:r>
              <a:rPr lang="hu-HU" smtClean="0"/>
              <a:t>(6) Honvédelmi és katasztrófavédelmi feladatok ellátása érdekében - sarkalatos törvényben meghatározottak szerint - mindenki gazdasági és anyagi szolgáltatás teljesítésére kötelezhető.</a:t>
            </a:r>
          </a:p>
          <a:p>
            <a:pPr eaLnBrk="1" hangingPunct="1">
              <a:defRPr/>
            </a:pPr>
            <a:endParaRPr lang="hu-HU"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hu-HU" sz="3200" b="1" i="1" smtClean="0"/>
              <a:t>AZ ÁLLAM</a:t>
            </a:r>
            <a:r>
              <a:rPr lang="hu-HU" sz="3200" smtClean="0"/>
              <a:t/>
            </a:r>
            <a:br>
              <a:rPr lang="hu-HU" sz="3200" smtClean="0"/>
            </a:br>
            <a:r>
              <a:rPr lang="hu-HU" sz="3200" smtClean="0"/>
              <a:t>Az Országgyűlés</a:t>
            </a:r>
            <a:r>
              <a:rPr lang="hu-HU" sz="3200" i="1" smtClean="0"/>
              <a:t/>
            </a:r>
            <a:br>
              <a:rPr lang="hu-HU" sz="3200" i="1" smtClean="0"/>
            </a:br>
            <a:endParaRPr lang="hu-HU" sz="3200" i="1" smtClean="0"/>
          </a:p>
        </p:txBody>
      </p:sp>
      <p:sp>
        <p:nvSpPr>
          <p:cNvPr id="211971" name="Rectangle 3"/>
          <p:cNvSpPr>
            <a:spLocks noGrp="1" noChangeArrowheads="1"/>
          </p:cNvSpPr>
          <p:nvPr>
            <p:ph type="body" idx="1"/>
          </p:nvPr>
        </p:nvSpPr>
        <p:spPr/>
        <p:txBody>
          <a:bodyPr/>
          <a:lstStyle/>
          <a:p>
            <a:pPr eaLnBrk="1" hangingPunct="1">
              <a:lnSpc>
                <a:spcPct val="90000"/>
              </a:lnSpc>
              <a:defRPr/>
            </a:pPr>
            <a:r>
              <a:rPr lang="hu-HU" sz="2400" i="1" smtClean="0"/>
              <a:t>1. cikk</a:t>
            </a:r>
            <a:endParaRPr lang="hu-HU" sz="2400" smtClean="0"/>
          </a:p>
          <a:p>
            <a:pPr eaLnBrk="1" hangingPunct="1">
              <a:lnSpc>
                <a:spcPct val="90000"/>
              </a:lnSpc>
              <a:defRPr/>
            </a:pPr>
            <a:r>
              <a:rPr lang="hu-HU" sz="2400" smtClean="0"/>
              <a:t>(1) MAGYARORSZÁG legfőbb népképviseleti szerve az Országgyűlés.</a:t>
            </a:r>
          </a:p>
          <a:p>
            <a:pPr eaLnBrk="1" hangingPunct="1">
              <a:lnSpc>
                <a:spcPct val="90000"/>
              </a:lnSpc>
              <a:buFont typeface="Wingdings" pitchFamily="2" charset="2"/>
              <a:buNone/>
              <a:defRPr/>
            </a:pPr>
            <a:endParaRPr lang="hu-HU" sz="2400" smtClean="0"/>
          </a:p>
          <a:p>
            <a:pPr eaLnBrk="1" hangingPunct="1">
              <a:lnSpc>
                <a:spcPct val="90000"/>
              </a:lnSpc>
              <a:defRPr/>
            </a:pPr>
            <a:r>
              <a:rPr lang="hu-HU" sz="2400" smtClean="0"/>
              <a:t>(2) Az Országgyűlés</a:t>
            </a:r>
            <a:endParaRPr lang="hu-HU" sz="2400" i="1" smtClean="0"/>
          </a:p>
          <a:p>
            <a:pPr eaLnBrk="1" hangingPunct="1">
              <a:lnSpc>
                <a:spcPct val="90000"/>
              </a:lnSpc>
              <a:defRPr/>
            </a:pPr>
            <a:r>
              <a:rPr lang="hu-HU" sz="2400" i="1" smtClean="0"/>
              <a:t>a) </a:t>
            </a:r>
            <a:r>
              <a:rPr lang="hu-HU" sz="2400" smtClean="0"/>
              <a:t>megalkotja és módosítja Magyarország Alaptörvényét;</a:t>
            </a:r>
            <a:endParaRPr lang="hu-HU" sz="2400" i="1" smtClean="0"/>
          </a:p>
          <a:p>
            <a:pPr eaLnBrk="1" hangingPunct="1">
              <a:lnSpc>
                <a:spcPct val="90000"/>
              </a:lnSpc>
              <a:defRPr/>
            </a:pPr>
            <a:r>
              <a:rPr lang="hu-HU" sz="2400" i="1" smtClean="0"/>
              <a:t>b) </a:t>
            </a:r>
            <a:r>
              <a:rPr lang="hu-HU" sz="2400" smtClean="0"/>
              <a:t>törvényeket alkot;</a:t>
            </a:r>
            <a:endParaRPr lang="hu-HU" sz="2400" i="1" smtClean="0"/>
          </a:p>
          <a:p>
            <a:pPr eaLnBrk="1" hangingPunct="1">
              <a:lnSpc>
                <a:spcPct val="90000"/>
              </a:lnSpc>
              <a:defRPr/>
            </a:pPr>
            <a:r>
              <a:rPr lang="hu-HU" sz="2400" i="1" smtClean="0"/>
              <a:t>c) </a:t>
            </a:r>
            <a:r>
              <a:rPr lang="hu-HU" sz="2400" smtClean="0"/>
              <a:t>elfogadja a központi költségvetést, és jóváhagyja annak végrehajtását;</a:t>
            </a:r>
            <a:endParaRPr lang="hu-HU" sz="2400" i="1" smtClean="0"/>
          </a:p>
          <a:p>
            <a:pPr eaLnBrk="1" hangingPunct="1">
              <a:lnSpc>
                <a:spcPct val="90000"/>
              </a:lnSpc>
              <a:defRPr/>
            </a:pPr>
            <a:r>
              <a:rPr lang="hu-HU" sz="2400" i="1" smtClean="0"/>
              <a:t>d) </a:t>
            </a:r>
            <a:r>
              <a:rPr lang="hu-HU" sz="2400" smtClean="0"/>
              <a:t>felhatalmazást ad a feladat- és hatáskörébe tartozó nemzetközi szerződés kötelező hatályának elismerésére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endParaRPr lang="hu-HU" smtClean="0"/>
          </a:p>
        </p:txBody>
      </p:sp>
      <p:sp>
        <p:nvSpPr>
          <p:cNvPr id="212995" name="Rectangle 3"/>
          <p:cNvSpPr>
            <a:spLocks noGrp="1" noChangeArrowheads="1"/>
          </p:cNvSpPr>
          <p:nvPr>
            <p:ph type="body" idx="1"/>
          </p:nvPr>
        </p:nvSpPr>
        <p:spPr/>
        <p:txBody>
          <a:bodyPr/>
          <a:lstStyle/>
          <a:p>
            <a:pPr eaLnBrk="1" hangingPunct="1">
              <a:defRPr/>
            </a:pPr>
            <a:r>
              <a:rPr lang="hu-HU" i="1" smtClean="0"/>
              <a:t>e) </a:t>
            </a:r>
            <a:r>
              <a:rPr lang="hu-HU" smtClean="0"/>
              <a:t>megválasztja a köztársasági elnököt, az Alkotmánybíróság tagjait és elnökét, a Kúria elnökét, az Országos Bírósági Hivatal elnökét, a legfőbb ügyészt, az alapvető jogok biztosát és helyetteseit, valamint az Állami Számvevőszék elnökét;</a:t>
            </a:r>
            <a:endParaRPr lang="hu-HU" i="1" smtClean="0"/>
          </a:p>
          <a:p>
            <a:pPr eaLnBrk="1" hangingPunct="1">
              <a:defRPr/>
            </a:pPr>
            <a:r>
              <a:rPr lang="hu-HU" i="1" smtClean="0"/>
              <a:t>f) </a:t>
            </a:r>
            <a:r>
              <a:rPr lang="hu-HU" smtClean="0"/>
              <a:t>megválasztja a miniszterelnököt, dönt a Kormánnyal kapcsolatos bizalmi kérdésről;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hu-HU" smtClean="0"/>
              <a:t>Alapvetés</a:t>
            </a:r>
          </a:p>
        </p:txBody>
      </p:sp>
      <p:sp>
        <p:nvSpPr>
          <p:cNvPr id="124931" name="Rectangle 3"/>
          <p:cNvSpPr>
            <a:spLocks noGrp="1" noChangeArrowheads="1"/>
          </p:cNvSpPr>
          <p:nvPr>
            <p:ph type="body" idx="1"/>
          </p:nvPr>
        </p:nvSpPr>
        <p:spPr/>
        <p:txBody>
          <a:bodyPr/>
          <a:lstStyle/>
          <a:p>
            <a:pPr eaLnBrk="1" hangingPunct="1">
              <a:lnSpc>
                <a:spcPct val="80000"/>
              </a:lnSpc>
              <a:defRPr/>
            </a:pPr>
            <a:r>
              <a:rPr lang="hu-HU" sz="2400" i="1" smtClean="0"/>
              <a:t>E) cikk</a:t>
            </a:r>
            <a:endParaRPr lang="hu-HU" sz="2400" smtClean="0"/>
          </a:p>
          <a:p>
            <a:pPr eaLnBrk="1" hangingPunct="1">
              <a:lnSpc>
                <a:spcPct val="80000"/>
              </a:lnSpc>
              <a:defRPr/>
            </a:pPr>
            <a:r>
              <a:rPr lang="hu-HU" sz="2400" smtClean="0"/>
              <a:t>(1) Magyarország az európai népek szabadságának, jólétének és biztonságának kiteljesedése érdekében közreműködik az európai egység megteremtésében.</a:t>
            </a:r>
          </a:p>
          <a:p>
            <a:pPr eaLnBrk="1" hangingPunct="1">
              <a:lnSpc>
                <a:spcPct val="80000"/>
              </a:lnSpc>
              <a:defRPr/>
            </a:pPr>
            <a:r>
              <a:rPr lang="hu-HU" sz="2400" smtClean="0"/>
              <a:t>(2) Magyarország az Európai Unióban tagállamként való részvétele érdekében nemzetközi szerződés alapján - az alapító szerződésekből fakadó jogok gyakorlásához és kötelezettségek teljesítéséhez szükséges mértékig - az Alaptörvényből eredő egyes hatásköreit a többi tagállammal közösen, az Európai Unió intézményei útján gyakorolhatja.</a:t>
            </a:r>
          </a:p>
          <a:p>
            <a:pPr eaLnBrk="1" hangingPunct="1">
              <a:lnSpc>
                <a:spcPct val="80000"/>
              </a:lnSpc>
              <a:defRPr/>
            </a:pPr>
            <a:r>
              <a:rPr lang="hu-HU" sz="2400" smtClean="0"/>
              <a:t>(3) Az Európai Unió joga - a (2) bekezdés keretei között - megállapíthat általánosan kötelező magatartási szabályt.</a:t>
            </a:r>
          </a:p>
          <a:p>
            <a:pPr eaLnBrk="1" hangingPunct="1">
              <a:lnSpc>
                <a:spcPct val="80000"/>
              </a:lnSpc>
              <a:defRPr/>
            </a:pPr>
            <a:r>
              <a:rPr lang="hu-HU" sz="2400" smtClean="0"/>
              <a:t>(4) A (2) bekezdés szerinti nemzetközi szerződés kötelező hatályának elismerésére adott felhatalmazáshoz az országgyűlési képviselők kétharmadának szavazata szükséges.</a:t>
            </a:r>
          </a:p>
          <a:p>
            <a:pPr eaLnBrk="1" hangingPunct="1">
              <a:lnSpc>
                <a:spcPct val="80000"/>
              </a:lnSpc>
              <a:defRPr/>
            </a:pPr>
            <a:endParaRPr lang="hu-HU" sz="20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endParaRPr lang="hu-HU" smtClean="0"/>
          </a:p>
        </p:txBody>
      </p:sp>
      <p:sp>
        <p:nvSpPr>
          <p:cNvPr id="214019" name="Rectangle 3"/>
          <p:cNvSpPr>
            <a:spLocks noGrp="1" noChangeArrowheads="1"/>
          </p:cNvSpPr>
          <p:nvPr>
            <p:ph type="body" idx="1"/>
          </p:nvPr>
        </p:nvSpPr>
        <p:spPr/>
        <p:txBody>
          <a:bodyPr/>
          <a:lstStyle/>
          <a:p>
            <a:pPr eaLnBrk="1" hangingPunct="1">
              <a:defRPr/>
            </a:pPr>
            <a:r>
              <a:rPr lang="hu-HU" i="1" smtClean="0"/>
              <a:t>g) </a:t>
            </a:r>
            <a:r>
              <a:rPr lang="hu-HU" smtClean="0"/>
              <a:t>feloszlatja az alaptörvény-ellenesen működő képviselő-testületet;</a:t>
            </a:r>
            <a:endParaRPr lang="hu-HU" i="1" smtClean="0"/>
          </a:p>
          <a:p>
            <a:pPr eaLnBrk="1" hangingPunct="1">
              <a:defRPr/>
            </a:pPr>
            <a:r>
              <a:rPr lang="hu-HU" i="1" smtClean="0"/>
              <a:t>h) </a:t>
            </a:r>
            <a:r>
              <a:rPr lang="hu-HU" smtClean="0"/>
              <a:t>határoz a hadiállapot kinyilvánításáról és a békekötésről;</a:t>
            </a:r>
            <a:endParaRPr lang="hu-HU" i="1" smtClean="0"/>
          </a:p>
          <a:p>
            <a:pPr eaLnBrk="1" hangingPunct="1">
              <a:defRPr/>
            </a:pPr>
            <a:r>
              <a:rPr lang="hu-HU" i="1" smtClean="0"/>
              <a:t>i) </a:t>
            </a:r>
            <a:r>
              <a:rPr lang="hu-HU" smtClean="0"/>
              <a:t>különleges jogrendet érintő, valamint katonai műveletekben való részvétellel kapcsolatos döntéseket hoz;</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endParaRPr lang="hu-HU" smtClean="0"/>
          </a:p>
        </p:txBody>
      </p:sp>
      <p:sp>
        <p:nvSpPr>
          <p:cNvPr id="215043" name="Rectangle 3"/>
          <p:cNvSpPr>
            <a:spLocks noGrp="1" noChangeArrowheads="1"/>
          </p:cNvSpPr>
          <p:nvPr>
            <p:ph type="body" idx="1"/>
          </p:nvPr>
        </p:nvSpPr>
        <p:spPr/>
        <p:txBody>
          <a:bodyPr/>
          <a:lstStyle/>
          <a:p>
            <a:pPr eaLnBrk="1" hangingPunct="1">
              <a:defRPr/>
            </a:pPr>
            <a:r>
              <a:rPr lang="hu-HU" i="1" smtClean="0"/>
              <a:t>j) </a:t>
            </a:r>
            <a:r>
              <a:rPr lang="hu-HU" smtClean="0"/>
              <a:t>közkegyelmet gyakorol;</a:t>
            </a:r>
          </a:p>
          <a:p>
            <a:pPr eaLnBrk="1" hangingPunct="1">
              <a:buFont typeface="Wingdings" pitchFamily="2" charset="2"/>
              <a:buNone/>
              <a:defRPr/>
            </a:pPr>
            <a:endParaRPr lang="hu-HU" i="1" smtClean="0"/>
          </a:p>
          <a:p>
            <a:pPr eaLnBrk="1" hangingPunct="1">
              <a:defRPr/>
            </a:pPr>
            <a:r>
              <a:rPr lang="hu-HU" i="1" smtClean="0"/>
              <a:t>k) </a:t>
            </a:r>
            <a:r>
              <a:rPr lang="hu-HU" smtClean="0"/>
              <a:t>az Alaptörvényben és törvényben meghatározott további feladat- és hatásköröket gyakorol.</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hu-HU" sz="4000" i="1" smtClean="0"/>
              <a:t>2. cikk</a:t>
            </a:r>
            <a:r>
              <a:rPr lang="hu-HU" sz="4000" smtClean="0"/>
              <a:t/>
            </a:r>
            <a:br>
              <a:rPr lang="hu-HU" sz="4000" smtClean="0"/>
            </a:br>
            <a:endParaRPr lang="hu-HU" sz="4000" smtClean="0"/>
          </a:p>
        </p:txBody>
      </p:sp>
      <p:sp>
        <p:nvSpPr>
          <p:cNvPr id="216067" name="Rectangle 3"/>
          <p:cNvSpPr>
            <a:spLocks noGrp="1" noChangeArrowheads="1"/>
          </p:cNvSpPr>
          <p:nvPr>
            <p:ph type="body" idx="1"/>
          </p:nvPr>
        </p:nvSpPr>
        <p:spPr/>
        <p:txBody>
          <a:bodyPr/>
          <a:lstStyle/>
          <a:p>
            <a:pPr eaLnBrk="1" hangingPunct="1">
              <a:defRPr/>
            </a:pPr>
            <a:r>
              <a:rPr lang="hu-HU" smtClean="0"/>
              <a:t>(1) Az országgyűlési képviselőket a választópolgárok általános és egyenlő választójog alapján, közvetlen és titkos szavazással, a választók akaratának szabad kifejezését biztosító választáson, sarkalatos törvényben meghatározott módon választják.</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endParaRPr lang="hu-HU" smtClean="0"/>
          </a:p>
        </p:txBody>
      </p:sp>
      <p:sp>
        <p:nvSpPr>
          <p:cNvPr id="217091" name="Rectangle 3"/>
          <p:cNvSpPr>
            <a:spLocks noGrp="1" noChangeArrowheads="1"/>
          </p:cNvSpPr>
          <p:nvPr>
            <p:ph type="body" idx="1"/>
          </p:nvPr>
        </p:nvSpPr>
        <p:spPr/>
        <p:txBody>
          <a:bodyPr/>
          <a:lstStyle/>
          <a:p>
            <a:pPr eaLnBrk="1" hangingPunct="1">
              <a:lnSpc>
                <a:spcPct val="90000"/>
              </a:lnSpc>
              <a:defRPr/>
            </a:pPr>
            <a:r>
              <a:rPr lang="hu-HU" smtClean="0"/>
              <a:t>(2) A Magyarországon élő nemzetiségek részvételét az Országgyűlés munkájában sarkalatos törvény szabályozza.</a:t>
            </a:r>
          </a:p>
          <a:p>
            <a:pPr eaLnBrk="1" hangingPunct="1">
              <a:lnSpc>
                <a:spcPct val="90000"/>
              </a:lnSpc>
              <a:defRPr/>
            </a:pPr>
            <a:r>
              <a:rPr lang="hu-HU" smtClean="0"/>
              <a:t>(3) Az országgyűlési képviselők általános választását - az Országgyűlés feloszlása vagy feloszlatása miatti választás kivételével - az előző Országgyűlés megválasztását követő negyedik év április vagy május hónapjában kell megtartani.</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hu-HU" i="1" smtClean="0"/>
              <a:t>3. cikk</a:t>
            </a:r>
          </a:p>
        </p:txBody>
      </p:sp>
      <p:sp>
        <p:nvSpPr>
          <p:cNvPr id="218115" name="Rectangle 3"/>
          <p:cNvSpPr>
            <a:spLocks noGrp="1" noChangeArrowheads="1"/>
          </p:cNvSpPr>
          <p:nvPr>
            <p:ph type="body" idx="1"/>
          </p:nvPr>
        </p:nvSpPr>
        <p:spPr/>
        <p:txBody>
          <a:bodyPr/>
          <a:lstStyle/>
          <a:p>
            <a:pPr eaLnBrk="1" hangingPunct="1">
              <a:lnSpc>
                <a:spcPct val="90000"/>
              </a:lnSpc>
              <a:defRPr/>
            </a:pPr>
            <a:endParaRPr lang="hu-HU" smtClean="0"/>
          </a:p>
          <a:p>
            <a:pPr eaLnBrk="1" hangingPunct="1">
              <a:lnSpc>
                <a:spcPct val="90000"/>
              </a:lnSpc>
              <a:defRPr/>
            </a:pPr>
            <a:r>
              <a:rPr lang="hu-HU" smtClean="0"/>
              <a:t>(1) Az Országgyűlés megbízatása az alakuló ülésével kezdődik, és a következő Országgyűlés alakuló üléséig tart. Az alakuló ülést - a választást követő harminc napon belüli időpontra - a köztársasági elnök hívja össze.</a:t>
            </a:r>
          </a:p>
          <a:p>
            <a:pPr eaLnBrk="1" hangingPunct="1">
              <a:lnSpc>
                <a:spcPct val="90000"/>
              </a:lnSpc>
              <a:defRPr/>
            </a:pPr>
            <a:r>
              <a:rPr lang="hu-HU" smtClean="0"/>
              <a:t>(2) Az Országgyűlés kimondhatja feloszlását.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endParaRPr lang="hu-HU" smtClean="0"/>
          </a:p>
        </p:txBody>
      </p:sp>
      <p:sp>
        <p:nvSpPr>
          <p:cNvPr id="219139" name="Rectangle 3"/>
          <p:cNvSpPr>
            <a:spLocks noGrp="1" noChangeArrowheads="1"/>
          </p:cNvSpPr>
          <p:nvPr>
            <p:ph type="body" idx="1"/>
          </p:nvPr>
        </p:nvSpPr>
        <p:spPr/>
        <p:txBody>
          <a:bodyPr/>
          <a:lstStyle/>
          <a:p>
            <a:pPr eaLnBrk="1" hangingPunct="1">
              <a:lnSpc>
                <a:spcPct val="90000"/>
              </a:lnSpc>
              <a:defRPr/>
            </a:pPr>
            <a:r>
              <a:rPr lang="hu-HU" sz="2800" smtClean="0"/>
              <a:t>(3) A köztársasági elnök a választások egyidejű kitűzésével feloszlathatja az Országgyűlést, ha</a:t>
            </a:r>
            <a:endParaRPr lang="hu-HU" sz="2800" i="1" smtClean="0"/>
          </a:p>
          <a:p>
            <a:pPr eaLnBrk="1" hangingPunct="1">
              <a:lnSpc>
                <a:spcPct val="90000"/>
              </a:lnSpc>
              <a:defRPr/>
            </a:pPr>
            <a:r>
              <a:rPr lang="hu-HU" sz="2800" i="1" smtClean="0"/>
              <a:t>a) </a:t>
            </a:r>
            <a:r>
              <a:rPr lang="hu-HU" sz="2800" smtClean="0"/>
              <a:t>a Kormány megbízatásának megszűnése esetén a köztársasági elnök által miniszterelnöknek javasolt személyt az Országgyűlés az első személyi javaslat megtételének napjától számított negyven napon belül nem választja meg, vagy</a:t>
            </a:r>
            <a:endParaRPr lang="hu-HU" sz="2800" i="1" smtClean="0"/>
          </a:p>
          <a:p>
            <a:pPr eaLnBrk="1" hangingPunct="1">
              <a:lnSpc>
                <a:spcPct val="90000"/>
              </a:lnSpc>
              <a:defRPr/>
            </a:pPr>
            <a:r>
              <a:rPr lang="hu-HU" sz="2800" i="1" smtClean="0"/>
              <a:t>b) </a:t>
            </a:r>
            <a:r>
              <a:rPr lang="hu-HU" sz="2800" smtClean="0"/>
              <a:t>az Országgyűlés az adott évre vonatkozó központi költségvetést március 31-ig nem fogadja el.</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endParaRPr lang="hu-HU" smtClean="0"/>
          </a:p>
        </p:txBody>
      </p:sp>
      <p:sp>
        <p:nvSpPr>
          <p:cNvPr id="220163" name="Rectangle 3"/>
          <p:cNvSpPr>
            <a:spLocks noGrp="1" noChangeArrowheads="1"/>
          </p:cNvSpPr>
          <p:nvPr>
            <p:ph type="body" idx="1"/>
          </p:nvPr>
        </p:nvSpPr>
        <p:spPr/>
        <p:txBody>
          <a:bodyPr/>
          <a:lstStyle/>
          <a:p>
            <a:pPr algn="just" eaLnBrk="1" hangingPunct="1">
              <a:defRPr/>
            </a:pPr>
            <a:r>
              <a:rPr lang="hu-HU" smtClean="0"/>
              <a:t>(4) Az Országgyűlés feloszlatása előtt a köztársasági elnök köteles kikérni a miniszterelnöknek, az Országgyűlés elnökének és az országgyűlési képviselőcsoportok vezetőinek véleményét.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endParaRPr lang="hu-HU" smtClean="0"/>
          </a:p>
        </p:txBody>
      </p:sp>
      <p:sp>
        <p:nvSpPr>
          <p:cNvPr id="221187" name="Rectangle 3"/>
          <p:cNvSpPr>
            <a:spLocks noGrp="1" noChangeArrowheads="1"/>
          </p:cNvSpPr>
          <p:nvPr>
            <p:ph type="body" idx="1"/>
          </p:nvPr>
        </p:nvSpPr>
        <p:spPr/>
        <p:txBody>
          <a:bodyPr/>
          <a:lstStyle/>
          <a:p>
            <a:pPr algn="just" eaLnBrk="1" hangingPunct="1">
              <a:defRPr/>
            </a:pPr>
            <a:r>
              <a:rPr lang="hu-HU" sz="2800" smtClean="0"/>
              <a:t>(5) A köztársasági elnök a (3) bekezdés </a:t>
            </a:r>
            <a:r>
              <a:rPr lang="hu-HU" sz="2800" i="1" smtClean="0"/>
              <a:t>a) </a:t>
            </a:r>
            <a:r>
              <a:rPr lang="hu-HU" sz="2800" smtClean="0"/>
              <a:t>pontja szerinti jogát addig gyakorolhatja, amíg az Országgyűlés meg nem választja a miniszterelnököt. A köztársasági elnök a (3) bekezdés </a:t>
            </a:r>
            <a:r>
              <a:rPr lang="hu-HU" sz="2800" i="1" smtClean="0"/>
              <a:t>b) </a:t>
            </a:r>
            <a:r>
              <a:rPr lang="hu-HU" sz="2800" smtClean="0"/>
              <a:t>pontja szerinti jogát addig gyakorolhatja, amíg az Országgyűlés a központi költségvetést nem fogadja el.</a:t>
            </a:r>
          </a:p>
          <a:p>
            <a:pPr algn="just" eaLnBrk="1" hangingPunct="1">
              <a:defRPr/>
            </a:pPr>
            <a:r>
              <a:rPr lang="hu-HU" sz="2800" smtClean="0"/>
              <a:t>(6) Az Országgyűlés feloszlásától vagy feloszlatásától számított kilencven napon belül új Országgyűlést kell választani.</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hu-HU" sz="4000" i="1" smtClean="0"/>
              <a:t>4. cikk</a:t>
            </a:r>
            <a:r>
              <a:rPr lang="hu-HU" sz="4000" smtClean="0"/>
              <a:t/>
            </a:r>
            <a:br>
              <a:rPr lang="hu-HU" sz="4000" smtClean="0"/>
            </a:br>
            <a:endParaRPr lang="hu-HU" sz="4000" smtClean="0"/>
          </a:p>
        </p:txBody>
      </p:sp>
      <p:sp>
        <p:nvSpPr>
          <p:cNvPr id="222211" name="Rectangle 3"/>
          <p:cNvSpPr>
            <a:spLocks noGrp="1" noChangeArrowheads="1"/>
          </p:cNvSpPr>
          <p:nvPr>
            <p:ph type="body" idx="1"/>
          </p:nvPr>
        </p:nvSpPr>
        <p:spPr/>
        <p:txBody>
          <a:bodyPr/>
          <a:lstStyle/>
          <a:p>
            <a:pPr algn="just" eaLnBrk="1" hangingPunct="1">
              <a:defRPr/>
            </a:pPr>
            <a:r>
              <a:rPr lang="hu-HU" sz="2800" smtClean="0"/>
              <a:t>(1) Az országgyűlési képviselők jogai és kötelezettségei egyenlők, tevékenységüket a köz érdekében végzik, e tekintetben nem utasíthatók.</a:t>
            </a:r>
          </a:p>
          <a:p>
            <a:pPr algn="just" eaLnBrk="1" hangingPunct="1">
              <a:defRPr/>
            </a:pPr>
            <a:r>
              <a:rPr lang="hu-HU" sz="2800" smtClean="0"/>
              <a:t>(2) Az országgyűlési képviselőt mentelmi jog és a függetlenségét biztosító javadalmazás illeti meg. Sarkalatos törvény meghatározza azokat a közhivatalokat, amelyeket országgyűlési képviselő nem tölthet be, valamint más összeférhetetlenségi eseteket is megállapíthat.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endParaRPr lang="hu-HU" smtClean="0"/>
          </a:p>
        </p:txBody>
      </p:sp>
      <p:sp>
        <p:nvSpPr>
          <p:cNvPr id="223235" name="Rectangle 3"/>
          <p:cNvSpPr>
            <a:spLocks noGrp="1" noChangeArrowheads="1"/>
          </p:cNvSpPr>
          <p:nvPr>
            <p:ph type="body" idx="1"/>
          </p:nvPr>
        </p:nvSpPr>
        <p:spPr/>
        <p:txBody>
          <a:bodyPr/>
          <a:lstStyle/>
          <a:p>
            <a:pPr eaLnBrk="1" hangingPunct="1">
              <a:defRPr/>
            </a:pPr>
            <a:r>
              <a:rPr lang="hu-HU" smtClean="0"/>
              <a:t>(3) Az országgyűlési képviselő megbízatása megszűnik</a:t>
            </a:r>
          </a:p>
          <a:p>
            <a:pPr eaLnBrk="1" hangingPunct="1">
              <a:buFont typeface="Wingdings" pitchFamily="2" charset="2"/>
              <a:buNone/>
              <a:defRPr/>
            </a:pPr>
            <a:endParaRPr lang="hu-HU" i="1" smtClean="0"/>
          </a:p>
          <a:p>
            <a:pPr eaLnBrk="1" hangingPunct="1">
              <a:defRPr/>
            </a:pPr>
            <a:r>
              <a:rPr lang="hu-HU" i="1" smtClean="0"/>
              <a:t>a) </a:t>
            </a:r>
            <a:r>
              <a:rPr lang="hu-HU" smtClean="0"/>
              <a:t>az Országgyűlés megbízatásának megszűnésével;</a:t>
            </a:r>
            <a:endParaRPr lang="hu-HU" i="1" smtClean="0"/>
          </a:p>
          <a:p>
            <a:pPr eaLnBrk="1" hangingPunct="1">
              <a:defRPr/>
            </a:pPr>
            <a:r>
              <a:rPr lang="hu-HU" i="1" smtClean="0"/>
              <a:t>b) </a:t>
            </a:r>
            <a:r>
              <a:rPr lang="hu-HU" smtClean="0"/>
              <a:t>halálával;</a:t>
            </a:r>
            <a:endParaRPr lang="hu-HU" i="1" smtClean="0"/>
          </a:p>
          <a:p>
            <a:pPr eaLnBrk="1" hangingPunct="1">
              <a:defRPr/>
            </a:pPr>
            <a:r>
              <a:rPr lang="hu-HU" i="1" smtClean="0"/>
              <a:t>c) </a:t>
            </a:r>
            <a:r>
              <a:rPr lang="hu-HU" smtClean="0"/>
              <a:t>összeférhetetlenség kimondásával;</a:t>
            </a:r>
          </a:p>
        </p:txBody>
      </p:sp>
    </p:spTree>
  </p:cSld>
  <p:clrMapOvr>
    <a:masterClrMapping/>
  </p:clrMapOvr>
</p:sld>
</file>

<file path=ppt/theme/theme1.xml><?xml version="1.0" encoding="utf-8"?>
<a:theme xmlns:a="http://schemas.openxmlformats.org/drawingml/2006/main" name="Űrpálya">
  <a:themeElements>
    <a:clrScheme name="Űrpálya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Űrpály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Űrpálya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Űrpálya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Űrpálya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Űrpálya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Űrpálya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Űrpálya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Űrpálya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Űrpálya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Űrpálya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1207</TotalTime>
  <Words>14640</Words>
  <Application>Microsoft Office PowerPoint</Application>
  <PresentationFormat>Diavetítés a képernyőre (4:3 oldalarány)</PresentationFormat>
  <Paragraphs>767</Paragraphs>
  <Slides>360</Slides>
  <Notes>0</Notes>
  <HiddenSlides>0</HiddenSlides>
  <MMClips>0</MMClips>
  <ScaleCrop>false</ScaleCrop>
  <HeadingPairs>
    <vt:vector size="4" baseType="variant">
      <vt:variant>
        <vt:lpstr>Téma</vt:lpstr>
      </vt:variant>
      <vt:variant>
        <vt:i4>1</vt:i4>
      </vt:variant>
      <vt:variant>
        <vt:lpstr>Diacímek</vt:lpstr>
      </vt:variant>
      <vt:variant>
        <vt:i4>360</vt:i4>
      </vt:variant>
    </vt:vector>
  </HeadingPairs>
  <TitlesOfParts>
    <vt:vector size="361" baseType="lpstr">
      <vt:lpstr>Űrpálya</vt:lpstr>
      <vt:lpstr>Magyarország Alaptörvénye (2011. április 25.) Isten, áldd meg a magyart! </vt:lpstr>
      <vt:lpstr>2. dia</vt:lpstr>
      <vt:lpstr>3. dia</vt:lpstr>
      <vt:lpstr>4. dia</vt:lpstr>
      <vt:lpstr>5. dia</vt:lpstr>
      <vt:lpstr>6. dia</vt:lpstr>
      <vt:lpstr>ALAPVETÉS </vt:lpstr>
      <vt:lpstr>8. dia</vt:lpstr>
      <vt:lpstr>Alapvetés</vt:lpstr>
      <vt:lpstr>ALAPVETÉS</vt:lpstr>
      <vt:lpstr>F) cikk </vt:lpstr>
      <vt:lpstr>12. dia</vt:lpstr>
      <vt:lpstr>ALAPVETÉS</vt:lpstr>
      <vt:lpstr>14. dia</vt:lpstr>
      <vt:lpstr>Alapvetés</vt:lpstr>
      <vt:lpstr>16. dia</vt:lpstr>
      <vt:lpstr>17. dia</vt:lpstr>
      <vt:lpstr>ALAPVETÉS</vt:lpstr>
      <vt:lpstr>19. dia</vt:lpstr>
      <vt:lpstr>20. dia</vt:lpstr>
      <vt:lpstr>21. dia</vt:lpstr>
      <vt:lpstr>22. dia</vt:lpstr>
      <vt:lpstr>23. dia</vt:lpstr>
      <vt:lpstr>24. dia</vt:lpstr>
      <vt:lpstr>25. dia</vt:lpstr>
      <vt:lpstr>26. dia</vt:lpstr>
      <vt:lpstr>27. dia</vt:lpstr>
      <vt:lpstr>28. dia</vt:lpstr>
      <vt:lpstr>29. dia</vt:lpstr>
      <vt:lpstr>30. dia</vt:lpstr>
      <vt:lpstr>31. dia</vt:lpstr>
      <vt:lpstr>32. dia</vt:lpstr>
      <vt:lpstr>33. dia</vt:lpstr>
      <vt:lpstr>34. dia</vt:lpstr>
      <vt:lpstr>35. dia</vt:lpstr>
      <vt:lpstr>36. dia</vt:lpstr>
      <vt:lpstr>SZABADSÁG ÉS FELELŐSSÉG</vt:lpstr>
      <vt:lpstr>IV. cikk </vt:lpstr>
      <vt:lpstr>39. dia</vt:lpstr>
      <vt:lpstr>SZABADSÁG ÉS FELELŐSSÉG</vt:lpstr>
      <vt:lpstr>41. dia</vt:lpstr>
      <vt:lpstr>SZABADSÁG ÉS FELELŐSSÉG</vt:lpstr>
      <vt:lpstr>43. dia</vt:lpstr>
      <vt:lpstr>44. dia</vt:lpstr>
      <vt:lpstr>SZABADSÁG ÉS FELELŐSSÉG</vt:lpstr>
      <vt:lpstr>46. dia</vt:lpstr>
      <vt:lpstr>47. dia</vt:lpstr>
      <vt:lpstr>SZABADSÁG ÉS FELELŐSSÉG</vt:lpstr>
      <vt:lpstr>SZABADSÁG ÉS FELELŐSSÉG</vt:lpstr>
      <vt:lpstr>50. dia</vt:lpstr>
      <vt:lpstr>51. dia</vt:lpstr>
      <vt:lpstr>SZABADSÁG ÉS FELELŐSSÉG</vt:lpstr>
      <vt:lpstr>53. dia</vt:lpstr>
      <vt:lpstr>SZABADSÁG ÉS FELELŐSSÉG</vt:lpstr>
      <vt:lpstr>SZABADSÁG ÉS FELELŐSSÉG</vt:lpstr>
      <vt:lpstr>SZABADSÁG ÉS FELELŐSSÉG</vt:lpstr>
      <vt:lpstr>57. dia</vt:lpstr>
      <vt:lpstr>SZABADSÁG ÉS FELELŐSSÉG</vt:lpstr>
      <vt:lpstr>59. dia</vt:lpstr>
      <vt:lpstr>SZABADSÁG ÉS FELELŐSSÉG</vt:lpstr>
      <vt:lpstr>61. dia</vt:lpstr>
      <vt:lpstr>SZABADSÁG ÉS FELELŐSSÉG</vt:lpstr>
      <vt:lpstr>63. dia</vt:lpstr>
      <vt:lpstr>64. dia</vt:lpstr>
      <vt:lpstr>SZABADSÁG ÉS FELELŐSSÉG</vt:lpstr>
      <vt:lpstr>66. dia</vt:lpstr>
      <vt:lpstr>SZABADSÁG ÉS FELELŐSSÉG</vt:lpstr>
      <vt:lpstr>68. dia</vt:lpstr>
      <vt:lpstr>SZABADSÁG ÉS FELELŐSSÉG</vt:lpstr>
      <vt:lpstr>70. dia</vt:lpstr>
      <vt:lpstr>SZABADSÁG ÉS FELELŐSSÉG</vt:lpstr>
      <vt:lpstr>72. dia</vt:lpstr>
      <vt:lpstr>SZABADSÁG ÉS FELELŐSSÉG</vt:lpstr>
      <vt:lpstr>74. dia</vt:lpstr>
      <vt:lpstr>75. dia</vt:lpstr>
      <vt:lpstr>SZABADSÁG ÉS FELELŐSSÉG</vt:lpstr>
      <vt:lpstr>77. dia</vt:lpstr>
      <vt:lpstr>78. dia</vt:lpstr>
      <vt:lpstr>SZABADSÁG ÉS FELELŐSSÉG</vt:lpstr>
      <vt:lpstr>80. dia</vt:lpstr>
      <vt:lpstr>SZABADSÁG ÉS FELELŐSSÉG</vt:lpstr>
      <vt:lpstr>82. dia</vt:lpstr>
      <vt:lpstr>SZABADSÁG ÉS FELELŐSSÉG</vt:lpstr>
      <vt:lpstr>84. dia</vt:lpstr>
      <vt:lpstr>85. dia</vt:lpstr>
      <vt:lpstr>SZABADSÁG ÉS FELELŐSSÉG</vt:lpstr>
      <vt:lpstr>87. dia</vt:lpstr>
      <vt:lpstr>AZ ÁLLAM Az Országgyűlés </vt:lpstr>
      <vt:lpstr>89. dia</vt:lpstr>
      <vt:lpstr>90. dia</vt:lpstr>
      <vt:lpstr>91. dia</vt:lpstr>
      <vt:lpstr>2. cikk </vt:lpstr>
      <vt:lpstr>93. dia</vt:lpstr>
      <vt:lpstr>3. cikk</vt:lpstr>
      <vt:lpstr>95. dia</vt:lpstr>
      <vt:lpstr>96. dia</vt:lpstr>
      <vt:lpstr>97. dia</vt:lpstr>
      <vt:lpstr>4. cikk </vt:lpstr>
      <vt:lpstr>99. dia</vt:lpstr>
      <vt:lpstr>100. dia</vt:lpstr>
      <vt:lpstr>101. dia</vt:lpstr>
      <vt:lpstr>102. dia</vt:lpstr>
      <vt:lpstr>5. cikk </vt:lpstr>
      <vt:lpstr>104. dia</vt:lpstr>
      <vt:lpstr>105. dia</vt:lpstr>
      <vt:lpstr>106. dia</vt:lpstr>
      <vt:lpstr>107. dia</vt:lpstr>
      <vt:lpstr>6. cikk </vt:lpstr>
      <vt:lpstr>109. dia</vt:lpstr>
      <vt:lpstr>110. dia</vt:lpstr>
      <vt:lpstr>111. dia</vt:lpstr>
      <vt:lpstr>112. dia</vt:lpstr>
      <vt:lpstr>113. dia</vt:lpstr>
      <vt:lpstr>114. dia</vt:lpstr>
      <vt:lpstr>115. dia</vt:lpstr>
      <vt:lpstr>116. dia</vt:lpstr>
      <vt:lpstr>117. dia</vt:lpstr>
      <vt:lpstr>118. dia</vt:lpstr>
      <vt:lpstr>119. dia</vt:lpstr>
      <vt:lpstr>120. dia</vt:lpstr>
      <vt:lpstr>7. cikk </vt:lpstr>
      <vt:lpstr>122. dia</vt:lpstr>
      <vt:lpstr>Országos népszavazás 8. cikk </vt:lpstr>
      <vt:lpstr>124. dia</vt:lpstr>
      <vt:lpstr>125. dia</vt:lpstr>
      <vt:lpstr>126. dia</vt:lpstr>
      <vt:lpstr>127. dia</vt:lpstr>
      <vt:lpstr>128. dia</vt:lpstr>
      <vt:lpstr>129. dia</vt:lpstr>
      <vt:lpstr>A köztársasági elnök 9. cikk </vt:lpstr>
      <vt:lpstr>(3) A köztársasági elnök</vt:lpstr>
      <vt:lpstr>132. dia</vt:lpstr>
      <vt:lpstr>133. dia</vt:lpstr>
      <vt:lpstr>134. dia</vt:lpstr>
      <vt:lpstr>135. dia</vt:lpstr>
      <vt:lpstr>136. dia</vt:lpstr>
      <vt:lpstr>137. dia</vt:lpstr>
      <vt:lpstr>(4) A köztársasági elnök</vt:lpstr>
      <vt:lpstr>139. dia</vt:lpstr>
      <vt:lpstr>140. dia</vt:lpstr>
      <vt:lpstr>141. dia</vt:lpstr>
      <vt:lpstr>142. dia</vt:lpstr>
      <vt:lpstr>143. dia</vt:lpstr>
      <vt:lpstr>10. cikk</vt:lpstr>
      <vt:lpstr>11. cikk</vt:lpstr>
      <vt:lpstr>146. dia</vt:lpstr>
      <vt:lpstr>147. dia</vt:lpstr>
      <vt:lpstr>148. dia</vt:lpstr>
      <vt:lpstr>149. dia</vt:lpstr>
      <vt:lpstr>150. dia</vt:lpstr>
      <vt:lpstr>12. cikk</vt:lpstr>
      <vt:lpstr>(3) A köztársasági elnök megbízatása megszűnik</vt:lpstr>
      <vt:lpstr>153. dia</vt:lpstr>
      <vt:lpstr>154. dia</vt:lpstr>
      <vt:lpstr>155. dia</vt:lpstr>
      <vt:lpstr>13. cikk</vt:lpstr>
      <vt:lpstr>157. dia</vt:lpstr>
      <vt:lpstr>158. dia</vt:lpstr>
      <vt:lpstr>14. cikk</vt:lpstr>
      <vt:lpstr>160. dia</vt:lpstr>
      <vt:lpstr>161. dia</vt:lpstr>
      <vt:lpstr>A Kormány</vt:lpstr>
      <vt:lpstr>163. dia</vt:lpstr>
      <vt:lpstr>164. dia</vt:lpstr>
      <vt:lpstr>16. cikk</vt:lpstr>
      <vt:lpstr>166. dia</vt:lpstr>
      <vt:lpstr>167. dia</vt:lpstr>
      <vt:lpstr>168. dia</vt:lpstr>
      <vt:lpstr>169. dia</vt:lpstr>
      <vt:lpstr>170. dia</vt:lpstr>
      <vt:lpstr>17. cikk</vt:lpstr>
      <vt:lpstr>172. dia</vt:lpstr>
      <vt:lpstr>18. cikk </vt:lpstr>
      <vt:lpstr>174. dia</vt:lpstr>
      <vt:lpstr>175. dia</vt:lpstr>
      <vt:lpstr>176. dia</vt:lpstr>
      <vt:lpstr>19. cikk </vt:lpstr>
      <vt:lpstr>20. cikk </vt:lpstr>
      <vt:lpstr>179. dia</vt:lpstr>
      <vt:lpstr>180. dia</vt:lpstr>
      <vt:lpstr>181. dia</vt:lpstr>
      <vt:lpstr>182. dia</vt:lpstr>
      <vt:lpstr>21. cikk </vt:lpstr>
      <vt:lpstr>184. dia</vt:lpstr>
      <vt:lpstr>185. dia</vt:lpstr>
      <vt:lpstr>186. dia</vt:lpstr>
      <vt:lpstr>187. dia</vt:lpstr>
      <vt:lpstr>22. cikk </vt:lpstr>
      <vt:lpstr>189. dia</vt:lpstr>
      <vt:lpstr>190. dia</vt:lpstr>
      <vt:lpstr>191. dia</vt:lpstr>
      <vt:lpstr>Önálló szabályozó szervek 23. cikk </vt:lpstr>
      <vt:lpstr>193. dia</vt:lpstr>
      <vt:lpstr>194. dia</vt:lpstr>
      <vt:lpstr>195. dia</vt:lpstr>
      <vt:lpstr>Az Alkotmánybíróság 24. cikk </vt:lpstr>
      <vt:lpstr>197. dia</vt:lpstr>
      <vt:lpstr>198. dia</vt:lpstr>
      <vt:lpstr>199. dia</vt:lpstr>
      <vt:lpstr>200. dia</vt:lpstr>
      <vt:lpstr>201. dia</vt:lpstr>
      <vt:lpstr>202. dia</vt:lpstr>
      <vt:lpstr>203. dia</vt:lpstr>
      <vt:lpstr>204. dia</vt:lpstr>
      <vt:lpstr>205. dia</vt:lpstr>
      <vt:lpstr>206. dia</vt:lpstr>
      <vt:lpstr>207. dia</vt:lpstr>
      <vt:lpstr>208. dia</vt:lpstr>
      <vt:lpstr>209. dia</vt:lpstr>
      <vt:lpstr>210. dia</vt:lpstr>
      <vt:lpstr>A bíróság 25. cikk </vt:lpstr>
      <vt:lpstr>212. dia</vt:lpstr>
      <vt:lpstr>213. dia</vt:lpstr>
      <vt:lpstr>214. dia</vt:lpstr>
      <vt:lpstr>215. dia</vt:lpstr>
      <vt:lpstr>216. dia</vt:lpstr>
      <vt:lpstr>217. dia</vt:lpstr>
      <vt:lpstr>26. cikk </vt:lpstr>
      <vt:lpstr>219. dia</vt:lpstr>
      <vt:lpstr>220. dia</vt:lpstr>
      <vt:lpstr>27. cikk </vt:lpstr>
      <vt:lpstr>222. dia</vt:lpstr>
      <vt:lpstr>28. cikk </vt:lpstr>
      <vt:lpstr>Az ügyészség 29. cikk </vt:lpstr>
      <vt:lpstr>225. dia</vt:lpstr>
      <vt:lpstr>226. dia</vt:lpstr>
      <vt:lpstr>227. dia</vt:lpstr>
      <vt:lpstr>228. dia</vt:lpstr>
      <vt:lpstr>229. dia</vt:lpstr>
      <vt:lpstr>Az alapvető jogok biztosa 30. cikk </vt:lpstr>
      <vt:lpstr>231. dia</vt:lpstr>
      <vt:lpstr>232. dia</vt:lpstr>
      <vt:lpstr>A helyi önkormányzatok 31. cikk </vt:lpstr>
      <vt:lpstr>234. dia</vt:lpstr>
      <vt:lpstr>32. cikk </vt:lpstr>
      <vt:lpstr>236. dia</vt:lpstr>
      <vt:lpstr>237. dia</vt:lpstr>
      <vt:lpstr>238. dia</vt:lpstr>
      <vt:lpstr>239. dia</vt:lpstr>
      <vt:lpstr>240. dia</vt:lpstr>
      <vt:lpstr>241. dia</vt:lpstr>
      <vt:lpstr>242. dia</vt:lpstr>
      <vt:lpstr>243. dia</vt:lpstr>
      <vt:lpstr>244. dia</vt:lpstr>
      <vt:lpstr>245. dia</vt:lpstr>
      <vt:lpstr>246. dia</vt:lpstr>
      <vt:lpstr>247. dia</vt:lpstr>
      <vt:lpstr>33. cikk 33. cikk </vt:lpstr>
      <vt:lpstr>249. dia</vt:lpstr>
      <vt:lpstr>34. cikk </vt:lpstr>
      <vt:lpstr>251. dia</vt:lpstr>
      <vt:lpstr>252. dia</vt:lpstr>
      <vt:lpstr>253. dia</vt:lpstr>
      <vt:lpstr>35. cikk </vt:lpstr>
      <vt:lpstr>255. dia</vt:lpstr>
      <vt:lpstr>256. dia</vt:lpstr>
      <vt:lpstr>257. dia</vt:lpstr>
      <vt:lpstr>258. dia</vt:lpstr>
      <vt:lpstr>A közpénzek 36. cikk </vt:lpstr>
      <vt:lpstr>260. dia</vt:lpstr>
      <vt:lpstr>261. dia</vt:lpstr>
      <vt:lpstr>262. dia</vt:lpstr>
      <vt:lpstr>263. dia</vt:lpstr>
      <vt:lpstr>264. dia</vt:lpstr>
      <vt:lpstr>265. dia</vt:lpstr>
      <vt:lpstr>37. cikk </vt:lpstr>
      <vt:lpstr>267. dia</vt:lpstr>
      <vt:lpstr>268. dia</vt:lpstr>
      <vt:lpstr>269. dia</vt:lpstr>
      <vt:lpstr>270. dia</vt:lpstr>
      <vt:lpstr>271. dia</vt:lpstr>
      <vt:lpstr>272. dia</vt:lpstr>
      <vt:lpstr>273. dia</vt:lpstr>
      <vt:lpstr>274. dia</vt:lpstr>
      <vt:lpstr>38. cikk </vt:lpstr>
      <vt:lpstr>276. dia</vt:lpstr>
      <vt:lpstr>277. dia</vt:lpstr>
      <vt:lpstr>278. dia</vt:lpstr>
      <vt:lpstr>279. dia</vt:lpstr>
      <vt:lpstr>280. dia</vt:lpstr>
      <vt:lpstr>39. cikk </vt:lpstr>
      <vt:lpstr>282. dia</vt:lpstr>
      <vt:lpstr>40. cikk </vt:lpstr>
      <vt:lpstr>41. cikk </vt:lpstr>
      <vt:lpstr>285. dia</vt:lpstr>
      <vt:lpstr>286. dia</vt:lpstr>
      <vt:lpstr>287. dia</vt:lpstr>
      <vt:lpstr>43. cikk </vt:lpstr>
      <vt:lpstr>289. dia</vt:lpstr>
      <vt:lpstr>290. dia</vt:lpstr>
      <vt:lpstr>291. dia</vt:lpstr>
      <vt:lpstr>292. dia</vt:lpstr>
      <vt:lpstr>44. cikk </vt:lpstr>
      <vt:lpstr>294. dia</vt:lpstr>
      <vt:lpstr>295. dia</vt:lpstr>
      <vt:lpstr>A Magyar Honvédség 45. cikk </vt:lpstr>
      <vt:lpstr>297. dia</vt:lpstr>
      <vt:lpstr>298. dia</vt:lpstr>
      <vt:lpstr>299. dia</vt:lpstr>
      <vt:lpstr>A rendőrség és a nemzetbiztonsági szolgálatok 46. cikk </vt:lpstr>
      <vt:lpstr>301. dia</vt:lpstr>
      <vt:lpstr>302. dia</vt:lpstr>
      <vt:lpstr>303. dia</vt:lpstr>
      <vt:lpstr> Döntés katonai műveletekben való részvételről  </vt:lpstr>
      <vt:lpstr>305. dia</vt:lpstr>
      <vt:lpstr>306. dia</vt:lpstr>
      <vt:lpstr>307. dia</vt:lpstr>
      <vt:lpstr>308. dia</vt:lpstr>
      <vt:lpstr>309. dia</vt:lpstr>
      <vt:lpstr>310. dia</vt:lpstr>
      <vt:lpstr>311. dia</vt:lpstr>
      <vt:lpstr>312. dia</vt:lpstr>
      <vt:lpstr>313. dia</vt:lpstr>
      <vt:lpstr>314. dia</vt:lpstr>
      <vt:lpstr>315. dia</vt:lpstr>
      <vt:lpstr>316. dia</vt:lpstr>
      <vt:lpstr>317. dia</vt:lpstr>
      <vt:lpstr>318. dia</vt:lpstr>
      <vt:lpstr>319. dia</vt:lpstr>
      <vt:lpstr>320. dia</vt:lpstr>
      <vt:lpstr>321. dia</vt:lpstr>
      <vt:lpstr>322. dia</vt:lpstr>
      <vt:lpstr>323. dia</vt:lpstr>
      <vt:lpstr>324. dia</vt:lpstr>
      <vt:lpstr>325. dia</vt:lpstr>
      <vt:lpstr>326. dia</vt:lpstr>
      <vt:lpstr>327. dia</vt:lpstr>
      <vt:lpstr>328. dia</vt:lpstr>
      <vt:lpstr>329. dia</vt:lpstr>
      <vt:lpstr>330. dia</vt:lpstr>
      <vt:lpstr>331. dia</vt:lpstr>
      <vt:lpstr>A megelőző védelmi helyzet 51. cikk </vt:lpstr>
      <vt:lpstr>333. dia</vt:lpstr>
      <vt:lpstr>334. dia</vt:lpstr>
      <vt:lpstr>335. dia</vt:lpstr>
      <vt:lpstr>336. dia</vt:lpstr>
      <vt:lpstr>Terrorveszélyhelyzet 51/A. cikk</vt:lpstr>
      <vt:lpstr>338. dia</vt:lpstr>
      <vt:lpstr>339. dia</vt:lpstr>
      <vt:lpstr>340. dia</vt:lpstr>
      <vt:lpstr>341. dia</vt:lpstr>
      <vt:lpstr>342. dia</vt:lpstr>
      <vt:lpstr>343. dia</vt:lpstr>
      <vt:lpstr>344. dia</vt:lpstr>
      <vt:lpstr> A váratlan támadás 52. cikk </vt:lpstr>
      <vt:lpstr>346. dia</vt:lpstr>
      <vt:lpstr>347. dia</vt:lpstr>
      <vt:lpstr>348. dia</vt:lpstr>
      <vt:lpstr>349. dia</vt:lpstr>
      <vt:lpstr> A veszélyhelyzet 53. cikk </vt:lpstr>
      <vt:lpstr>351. dia</vt:lpstr>
      <vt:lpstr>352. dia</vt:lpstr>
      <vt:lpstr> A különleges jogrendre vonatkozó közös szabályok </vt:lpstr>
      <vt:lpstr>354. dia</vt:lpstr>
      <vt:lpstr>355. dia</vt:lpstr>
      <vt:lpstr>356. dia</vt:lpstr>
      <vt:lpstr>357. dia</vt:lpstr>
      <vt:lpstr>358. dia</vt:lpstr>
      <vt:lpstr>359. dia</vt:lpstr>
      <vt:lpstr>360. dia</vt:lpstr>
    </vt:vector>
  </TitlesOfParts>
  <Company>BOPMH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Magyarország Alaptörvénye (2011. április 25.) Isten, áldd meg a magyart!</dc:title>
  <dc:creator>Dr. Kohlhoffer-Mizser Csilla</dc:creator>
  <cp:lastModifiedBy>Mizsercs</cp:lastModifiedBy>
  <cp:revision>54</cp:revision>
  <dcterms:created xsi:type="dcterms:W3CDTF">2014-02-19T13:51:38Z</dcterms:created>
  <dcterms:modified xsi:type="dcterms:W3CDTF">2016-11-15T08:46:08Z</dcterms:modified>
</cp:coreProperties>
</file>