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345" r:id="rId3"/>
    <p:sldId id="364" r:id="rId4"/>
    <p:sldId id="346" r:id="rId5"/>
    <p:sldId id="365" r:id="rId6"/>
    <p:sldId id="3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A36C"/>
    <a:srgbClr val="2394AF"/>
    <a:srgbClr val="FF5621"/>
    <a:srgbClr val="203864"/>
    <a:srgbClr val="FFCC00"/>
    <a:srgbClr val="FDCEED"/>
    <a:srgbClr val="CE79FF"/>
    <a:srgbClr val="AB91A9"/>
    <a:srgbClr val="FF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6314" autoAdjust="0"/>
  </p:normalViewPr>
  <p:slideViewPr>
    <p:cSldViewPr snapToGrid="0">
      <p:cViewPr varScale="1">
        <p:scale>
          <a:sx n="110" d="100"/>
          <a:sy n="110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2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5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5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1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2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42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886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181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2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6263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Introduction</a:t>
            </a:r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 Retina" panose="020B0809050000020004" pitchFamily="49" charset="0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of ITR</a:t>
            </a:r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 Retina" panose="020B0809050000020004" pitchFamily="49" charset="0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HW2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 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Fira Code Retina" panose="020B0809050000020004" pitchFamily="49" charset="0"/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53188B-4380-43EC-8D1D-C3A2FFA80244}"/>
              </a:ext>
            </a:extLst>
          </p:cNvPr>
          <p:cNvSpPr txBox="1"/>
          <p:nvPr/>
        </p:nvSpPr>
        <p:spPr>
          <a:xfrm>
            <a:off x="7006876" y="492898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标题文字内容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800CD0-D651-4204-BE92-C6B90EE64927}"/>
              </a:ext>
            </a:extLst>
          </p:cNvPr>
          <p:cNvSpPr txBox="1"/>
          <p:nvPr/>
        </p:nvSpPr>
        <p:spPr>
          <a:xfrm>
            <a:off x="9374442" y="494116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标题文字内容</a:t>
            </a:r>
          </a:p>
        </p:txBody>
      </p:sp>
      <p:sp>
        <p:nvSpPr>
          <p:cNvPr id="43" name="TextBox 24">
            <a:extLst>
              <a:ext uri="{FF2B5EF4-FFF2-40B4-BE49-F238E27FC236}">
                <a16:creationId xmlns:a16="http://schemas.microsoft.com/office/drawing/2014/main" id="{8A9A69E7-159A-4AB8-9822-FA8448685198}"/>
              </a:ext>
            </a:extLst>
          </p:cNvPr>
          <p:cNvSpPr txBox="1"/>
          <p:nvPr/>
        </p:nvSpPr>
        <p:spPr>
          <a:xfrm>
            <a:off x="853363" y="1324802"/>
            <a:ext cx="5363455" cy="452429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US" altLang="zh-TW" sz="24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The goal of this assignment is to simulate how students can be assigned to courses based on some predefined conditions. </a:t>
            </a:r>
          </a:p>
          <a:p>
            <a:endParaRPr lang="en-US" altLang="zh-TW" sz="2400" dirty="0"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r>
              <a:rPr lang="en-US" altLang="zh-TW" sz="24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You will need to select or design data structures and algorithms based on everything you learned in this class to provide an optimal solution.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ira Code Retina" panose="020B0809050000020004" pitchFamily="49" charset="0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9889" y="484095"/>
            <a:ext cx="1756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FFFF"/>
                </a:solidFill>
              </a:rPr>
              <a:t>https://www.ypppt.com/</a:t>
            </a:r>
            <a:endParaRPr lang="zh-CN" altLang="en-US" sz="1050" dirty="0">
              <a:solidFill>
                <a:srgbClr val="FFFFFF"/>
              </a:solidFill>
            </a:endParaRPr>
          </a:p>
        </p:txBody>
      </p:sp>
      <p:pic>
        <p:nvPicPr>
          <p:cNvPr id="7" name="圖片 6" descr="一張含有 天空, 草, 男人, 室外 的圖片&#10;&#10;自動產生的描述">
            <a:extLst>
              <a:ext uri="{FF2B5EF4-FFF2-40B4-BE49-F238E27FC236}">
                <a16:creationId xmlns:a16="http://schemas.microsoft.com/office/drawing/2014/main" id="{B070FBAB-F6AB-188A-B01F-B53DF3A1A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54" y="887507"/>
            <a:ext cx="3280499" cy="43759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TextBox 24">
            <a:extLst>
              <a:ext uri="{FF2B5EF4-FFF2-40B4-BE49-F238E27FC236}">
                <a16:creationId xmlns:a16="http://schemas.microsoft.com/office/drawing/2014/main" id="{EE8B2F4F-D839-87B5-37A5-A95768DDC0D1}"/>
              </a:ext>
            </a:extLst>
          </p:cNvPr>
          <p:cNvSpPr txBox="1"/>
          <p:nvPr/>
        </p:nvSpPr>
        <p:spPr>
          <a:xfrm>
            <a:off x="7861510" y="5493298"/>
            <a:ext cx="2587233" cy="40009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US" altLang="zh-TW" sz="2000" dirty="0">
                <a:latin typeface="華康雅風體W3(P)" panose="03000300000000000000" pitchFamily="66" charset="-120"/>
                <a:ea typeface="華康雅風體W3(P)" panose="03000300000000000000" pitchFamily="66" charset="-120"/>
              </a:rPr>
              <a:t>M104020014 </a:t>
            </a:r>
            <a:r>
              <a:rPr lang="zh-TW" altLang="en-US" sz="2000" dirty="0">
                <a:latin typeface="華康雅風體W3(P)" panose="03000300000000000000" pitchFamily="66" charset="-120"/>
                <a:ea typeface="華康雅風體W3(P)" panose="03000300000000000000" pitchFamily="66" charset="-120"/>
              </a:rPr>
              <a:t>周紘樟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華康雅風體W3(P)" panose="03000300000000000000" pitchFamily="66" charset="-120"/>
              <a:ea typeface="華康雅風體W3(P)" panose="03000300000000000000" pitchFamily="66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3044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871" y="1854923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557350" y="1559375"/>
            <a:ext cx="11086010" cy="4706954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Rectangle 66">
            <a:extLst>
              <a:ext uri="{FF2B5EF4-FFF2-40B4-BE49-F238E27FC236}">
                <a16:creationId xmlns:a16="http://schemas.microsoft.com/office/drawing/2014/main" id="{53060C0D-3232-46C7-9FC4-502A9BB97766}"/>
              </a:ext>
            </a:extLst>
          </p:cNvPr>
          <p:cNvSpPr/>
          <p:nvPr/>
        </p:nvSpPr>
        <p:spPr>
          <a:xfrm>
            <a:off x="645458" y="1616232"/>
            <a:ext cx="1069310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ArrayList</a:t>
            </a:r>
            <a:r>
              <a:rPr lang="zh-TW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cs typeface="+mn-ea"/>
                <a:sym typeface="+mn-lt"/>
              </a:rPr>
              <a:t> </a:t>
            </a:r>
            <a:r>
              <a:rPr lang="en-US" altLang="zh-TW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data structure was implemented</a:t>
            </a: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 to store the data of the students. </a:t>
            </a:r>
          </a:p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The reason is that the size of ArrayList is easy to resize.</a:t>
            </a:r>
          </a:p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Also, the sort() method in Collections helps me easily, </a:t>
            </a: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by o</a:t>
            </a:r>
            <a:r>
              <a:rPr lang="en-US" sz="160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verriding compare method to help sort the students by their year and id.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4D5F76D-D6A8-712E-D685-D138D5F350A5}"/>
              </a:ext>
            </a:extLst>
          </p:cNvPr>
          <p:cNvSpPr txBox="1"/>
          <p:nvPr/>
        </p:nvSpPr>
        <p:spPr>
          <a:xfrm>
            <a:off x="1317813" y="464097"/>
            <a:ext cx="7276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Data Structure and Algorithm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Fira Code Retina" panose="020B0809050000020004" pitchFamily="49" charset="0"/>
              <a:cs typeface="+mn-ea"/>
              <a:sym typeface="+mn-lt"/>
            </a:endParaRP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74301AD4-006E-2386-A973-17B7CAF04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27" y="3572877"/>
            <a:ext cx="9204546" cy="24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1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1" y="1854923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557350" y="1559374"/>
            <a:ext cx="11086010" cy="4928511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4D5F76D-D6A8-712E-D685-D138D5F350A5}"/>
              </a:ext>
            </a:extLst>
          </p:cNvPr>
          <p:cNvSpPr txBox="1"/>
          <p:nvPr/>
        </p:nvSpPr>
        <p:spPr>
          <a:xfrm>
            <a:off x="1317813" y="464097"/>
            <a:ext cx="7276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Data Structure and Algorithm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Fira Code Retina" panose="020B0809050000020004" pitchFamily="49" charset="0"/>
              <a:cs typeface="+mn-ea"/>
              <a:sym typeface="+mn-lt"/>
            </a:endParaRPr>
          </a:p>
        </p:txBody>
      </p:sp>
      <p:sp>
        <p:nvSpPr>
          <p:cNvPr id="25" name="Rectangle 66">
            <a:extLst>
              <a:ext uri="{FF2B5EF4-FFF2-40B4-BE49-F238E27FC236}">
                <a16:creationId xmlns:a16="http://schemas.microsoft.com/office/drawing/2014/main" id="{92930129-D4E5-C3F3-A4BA-3E43929B8100}"/>
              </a:ext>
            </a:extLst>
          </p:cNvPr>
          <p:cNvSpPr/>
          <p:nvPr/>
        </p:nvSpPr>
        <p:spPr>
          <a:xfrm>
            <a:off x="1048870" y="1788190"/>
            <a:ext cx="10498695" cy="1310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As for the algorithm, which is a MergeSort.</a:t>
            </a:r>
          </a:p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By overriding the compare method, I can manipulate the function to compare according to the requirements.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C3333A0E-BDE4-FC70-1C18-5B707B952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46" y="3233555"/>
            <a:ext cx="6840327" cy="2982831"/>
          </a:xfrm>
          <a:prstGeom prst="rect">
            <a:avLst/>
          </a:prstGeom>
        </p:spPr>
      </p:pic>
      <p:sp>
        <p:nvSpPr>
          <p:cNvPr id="26" name="Rectangle 66">
            <a:extLst>
              <a:ext uri="{FF2B5EF4-FFF2-40B4-BE49-F238E27FC236}">
                <a16:creationId xmlns:a16="http://schemas.microsoft.com/office/drawing/2014/main" id="{D2BF6671-0B6B-31F4-1B24-91703BBD3AF4}"/>
              </a:ext>
            </a:extLst>
          </p:cNvPr>
          <p:cNvSpPr/>
          <p:nvPr/>
        </p:nvSpPr>
        <p:spPr>
          <a:xfrm>
            <a:off x="2647406" y="4091169"/>
            <a:ext cx="4689053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b="1" noProof="1">
                <a:solidFill>
                  <a:srgbClr val="FF0000"/>
                </a:solidFill>
                <a:cs typeface="+mn-ea"/>
                <a:sym typeface="+mn-lt"/>
              </a:rPr>
              <a:t>Time complexity approximately : O(nlogn)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44E196-FC1B-02F5-BE0B-A409E5E2D58C}"/>
              </a:ext>
            </a:extLst>
          </p:cNvPr>
          <p:cNvSpPr/>
          <p:nvPr/>
        </p:nvSpPr>
        <p:spPr>
          <a:xfrm>
            <a:off x="2647406" y="3703850"/>
            <a:ext cx="6487885" cy="5050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3041BE-91C8-1F6D-2C87-15156C791949}"/>
              </a:ext>
            </a:extLst>
          </p:cNvPr>
          <p:cNvSpPr/>
          <p:nvPr/>
        </p:nvSpPr>
        <p:spPr>
          <a:xfrm>
            <a:off x="2799806" y="4909991"/>
            <a:ext cx="6487885" cy="5050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66">
            <a:extLst>
              <a:ext uri="{FF2B5EF4-FFF2-40B4-BE49-F238E27FC236}">
                <a16:creationId xmlns:a16="http://schemas.microsoft.com/office/drawing/2014/main" id="{086CEC4A-AACE-056D-A328-4E915C4D087D}"/>
              </a:ext>
            </a:extLst>
          </p:cNvPr>
          <p:cNvSpPr/>
          <p:nvPr/>
        </p:nvSpPr>
        <p:spPr>
          <a:xfrm>
            <a:off x="474104" y="6416089"/>
            <a:ext cx="1049869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Reference: https://www.geeksforgeeks.org/how-to-override-compareto-method-in-java/</a:t>
            </a:r>
          </a:p>
        </p:txBody>
      </p:sp>
    </p:spTree>
    <p:extLst>
      <p:ext uri="{BB962C8B-B14F-4D97-AF65-F5344CB8AC3E}">
        <p14:creationId xmlns:p14="http://schemas.microsoft.com/office/powerpoint/2010/main" val="1858326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510222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1" y="1854923"/>
            <a:ext cx="4207435" cy="3818965"/>
          </a:xfrm>
          <a:prstGeom prst="rect">
            <a:avLst/>
          </a:prstGeom>
        </p:spPr>
      </p:pic>
      <p:sp>
        <p:nvSpPr>
          <p:cNvPr id="22" name="TextBox 7">
            <a:extLst>
              <a:ext uri="{FF2B5EF4-FFF2-40B4-BE49-F238E27FC236}">
                <a16:creationId xmlns:a16="http://schemas.microsoft.com/office/drawing/2014/main" id="{74D5F76D-D6A8-712E-D685-D138D5F350A5}"/>
              </a:ext>
            </a:extLst>
          </p:cNvPr>
          <p:cNvSpPr txBox="1"/>
          <p:nvPr/>
        </p:nvSpPr>
        <p:spPr>
          <a:xfrm>
            <a:off x="1317813" y="437970"/>
            <a:ext cx="4490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How it works ?...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Fira Code Retina" panose="020B0809050000020004" pitchFamily="49" charset="0"/>
              <a:cs typeface="+mn-ea"/>
              <a:sym typeface="+mn-lt"/>
            </a:endParaRPr>
          </a:p>
        </p:txBody>
      </p:sp>
      <p:sp>
        <p:nvSpPr>
          <p:cNvPr id="25" name="Rectangle 66">
            <a:extLst>
              <a:ext uri="{FF2B5EF4-FFF2-40B4-BE49-F238E27FC236}">
                <a16:creationId xmlns:a16="http://schemas.microsoft.com/office/drawing/2014/main" id="{92930129-D4E5-C3F3-A4BA-3E43929B8100}"/>
              </a:ext>
            </a:extLst>
          </p:cNvPr>
          <p:cNvSpPr/>
          <p:nvPr/>
        </p:nvSpPr>
        <p:spPr>
          <a:xfrm>
            <a:off x="683109" y="943448"/>
            <a:ext cx="10728961" cy="6297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Check whether students have preferneces for the courses or not.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We separate them into two ArrayLists, one includes preferences, and the other doesn’t.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Sort two ArrayList by year and id independently, then we concatenate them together as a new ArrayList.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Loop through the sorted ArrayList and check each students’ preference once at a time.</a:t>
            </a:r>
          </a:p>
          <a:p>
            <a:pPr marL="342900" indent="-342900"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If the first-preferred course is available, we add that student into the course candidates.Then we record the the action which takes 1 </a:t>
            </a:r>
            <a:r>
              <a:rPr lang="en-US" altLang="zh-TW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candidate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 spot of the course.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If not, we check the student’s next-preferred course and reassure there is still available spots, and so on.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Repeat 5. and 6. for the rest of the students with preferences.</a:t>
            </a:r>
          </a:p>
          <a:p>
            <a:pPr marL="342900" indent="-342900"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By the time there are students with preferneces still get no chances to pick a course, </a:t>
            </a:r>
            <a:r>
              <a:rPr lang="en-US" altLang="zh-TW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we loop through the courses to find the rest of the spots in courses for students to add.</a:t>
            </a:r>
            <a:endParaRPr lang="en-US" sz="1400" noProof="1">
              <a:solidFill>
                <a:schemeClr val="tx1">
                  <a:lumMod val="75000"/>
                  <a:lumOff val="25000"/>
                </a:schemeClr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+mn-ea"/>
              <a:sym typeface="+mn-lt"/>
            </a:endParaRP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Finally, those with no preferences, we loop through the courses to find the rest of the spots in courses for students to add.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endParaRPr lang="en-US" sz="1400" noProof="1">
              <a:solidFill>
                <a:schemeClr val="tx1">
                  <a:lumMod val="75000"/>
                  <a:lumOff val="25000"/>
                </a:schemeClr>
              </a:solidFill>
              <a:latin typeface="Fira Code Retina" panose="020B0809050000020004" pitchFamily="49" charset="0"/>
              <a:ea typeface="Fira Code Retina" panose="020B0809050000020004" pitchFamily="49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340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510222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7">
            <a:extLst>
              <a:ext uri="{FF2B5EF4-FFF2-40B4-BE49-F238E27FC236}">
                <a16:creationId xmlns:a16="http://schemas.microsoft.com/office/drawing/2014/main" id="{74D5F76D-D6A8-712E-D685-D138D5F350A5}"/>
              </a:ext>
            </a:extLst>
          </p:cNvPr>
          <p:cNvSpPr txBox="1"/>
          <p:nvPr/>
        </p:nvSpPr>
        <p:spPr>
          <a:xfrm>
            <a:off x="1317813" y="437970"/>
            <a:ext cx="879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 Retina" panose="020B0809050000020004" pitchFamily="49" charset="0"/>
                <a:ea typeface="Fira Code Retina" panose="020B0809050000020004" pitchFamily="49" charset="0"/>
                <a:cs typeface="+mn-ea"/>
                <a:sym typeface="+mn-lt"/>
              </a:rPr>
              <a:t>Time and Space Complexity Analysis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Fira Code Retina" panose="020B0809050000020004" pitchFamily="49" charset="0"/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66">
                <a:extLst>
                  <a:ext uri="{FF2B5EF4-FFF2-40B4-BE49-F238E27FC236}">
                    <a16:creationId xmlns:a16="http://schemas.microsoft.com/office/drawing/2014/main" id="{92930129-D4E5-C3F3-A4BA-3E43929B8100}"/>
                  </a:ext>
                </a:extLst>
              </p:cNvPr>
              <p:cNvSpPr/>
              <p:nvPr/>
            </p:nvSpPr>
            <p:spPr>
              <a:xfrm>
                <a:off x="683109" y="1126330"/>
                <a:ext cx="11003794" cy="5079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828800" rtl="0">
                  <a:lnSpc>
                    <a:spcPct val="150000"/>
                  </a:lnSpc>
                  <a:spcBef>
                    <a:spcPts val="1200"/>
                  </a:spcBef>
                  <a:buClr>
                    <a:srgbClr val="E24848"/>
                  </a:buClr>
                  <a:defRPr/>
                </a:pPr>
                <a:r>
                  <a:rPr lang="en-US" sz="20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Time Complexity for the code</a:t>
                </a:r>
              </a:p>
              <a:p>
                <a:pPr defTabSz="1828800">
                  <a:lnSpc>
                    <a:spcPct val="150000"/>
                  </a:lnSpc>
                  <a:spcBef>
                    <a:spcPts val="1200"/>
                  </a:spcBef>
                  <a:buClr>
                    <a:srgbClr val="E24848"/>
                  </a:buClr>
                  <a:defRPr/>
                </a:pPr>
                <a:r>
                  <a:rPr lang="en-US" sz="14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Collections.sort() for sorting the students by their year and id : </a:t>
                </a:r>
              </a:p>
              <a:p>
                <a:pPr defTabSz="1828800">
                  <a:lnSpc>
                    <a:spcPct val="150000"/>
                  </a:lnSpc>
                  <a:spcBef>
                    <a:spcPts val="1200"/>
                  </a:spcBef>
                  <a:buClr>
                    <a:srgbClr val="E24848"/>
                  </a:buClr>
                  <a:defRPr/>
                </a:pPr>
                <a:r>
                  <a:rPr lang="en-US" sz="14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1" i="0" noProof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𝐎</m:t>
                    </m:r>
                    <m:d>
                      <m:dPr>
                        <m:ctrlPr>
                          <a:rPr lang="en-US" sz="1400" b="1" i="1" noProof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sz="1400" b="1" i="1" noProof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𝒏𝒍𝒐𝒈𝒏</m:t>
                        </m:r>
                      </m:e>
                    </m:d>
                  </m:oMath>
                </a14:m>
                <a:r>
                  <a:rPr lang="en-US" altLang="zh-TW" sz="14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, where n is the size of the students</a:t>
                </a:r>
              </a:p>
              <a:p>
                <a:pPr defTabSz="1828800">
                  <a:lnSpc>
                    <a:spcPct val="150000"/>
                  </a:lnSpc>
                  <a:spcBef>
                    <a:spcPts val="1200"/>
                  </a:spcBef>
                  <a:buClr>
                    <a:srgbClr val="E24848"/>
                  </a:buClr>
                  <a:defRPr/>
                </a:pPr>
                <a:r>
                  <a:rPr lang="en-US" altLang="zh-TW" sz="11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MingLiU" panose="02020500000000000000" pitchFamily="18" charset="-120"/>
                    <a:ea typeface="PMingLiU" panose="02020500000000000000" pitchFamily="18" charset="-120"/>
                    <a:cs typeface="+mn-ea"/>
                  </a:rPr>
                  <a:t>※ </a:t>
                </a:r>
                <a:r>
                  <a:rPr lang="en-US" altLang="zh-TW" sz="11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</a:rPr>
                  <a:t>The sorting algorithm is a modified </a:t>
                </a:r>
                <a:r>
                  <a:rPr lang="en-US" altLang="zh-TW" sz="11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</a:rPr>
                  <a:t>mergesort</a:t>
                </a:r>
                <a:r>
                  <a:rPr lang="en-US" altLang="zh-TW" sz="11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</a:rPr>
                  <a:t> (in which the merge is omitted if the highest element in the low </a:t>
                </a:r>
                <a:r>
                  <a:rPr lang="en-US" altLang="zh-TW" sz="11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</a:rPr>
                  <a:t>sublist</a:t>
                </a:r>
                <a:r>
                  <a:rPr lang="en-US" altLang="zh-TW" sz="11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</a:rPr>
                  <a:t> is less than the lowest element in the high </a:t>
                </a:r>
                <a:r>
                  <a:rPr lang="en-US" altLang="zh-TW" sz="11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</a:rPr>
                  <a:t>sublist</a:t>
                </a:r>
                <a:r>
                  <a:rPr lang="en-US" altLang="zh-TW" sz="11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</a:rPr>
                  <a:t>). </a:t>
                </a:r>
              </a:p>
              <a:p>
                <a:pPr defTabSz="1828800">
                  <a:lnSpc>
                    <a:spcPct val="150000"/>
                  </a:lnSpc>
                  <a:spcBef>
                    <a:spcPts val="1200"/>
                  </a:spcBef>
                  <a:buClr>
                    <a:srgbClr val="E24848"/>
                  </a:buClr>
                  <a:defRPr/>
                </a:pPr>
                <a:r>
                  <a:rPr lang="en-US" altLang="zh-TW" sz="11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</a:rPr>
                  <a:t>This algorithm offers guaranteed n log(n) performance.  </a:t>
                </a:r>
                <a:r>
                  <a:rPr lang="en-US" altLang="zh-TW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Arial Unicode MS" panose="020B0604020202020204" pitchFamily="34" charset="-120"/>
                  </a:rPr>
                  <a:t>– Java Documentation</a:t>
                </a:r>
                <a:endParaRPr lang="en-US" sz="11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  <a:cs typeface="Arial Unicode MS" panose="020B0604020202020204" pitchFamily="34" charset="-120"/>
                  <a:sym typeface="+mn-lt"/>
                </a:endParaRPr>
              </a:p>
              <a:p>
                <a:pPr defTabSz="1828800" rtl="0">
                  <a:lnSpc>
                    <a:spcPct val="150000"/>
                  </a:lnSpc>
                  <a:spcBef>
                    <a:spcPts val="1200"/>
                  </a:spcBef>
                  <a:buClr>
                    <a:srgbClr val="E24848"/>
                  </a:buClr>
                  <a:defRPr/>
                </a:pPr>
                <a:r>
                  <a:rPr lang="en-US" sz="14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Preference simulation process</a:t>
                </a:r>
                <a:r>
                  <a:rPr lang="zh-TW" altLang="en-US" sz="14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 </a:t>
                </a:r>
                <a:r>
                  <a:rPr lang="en-US" altLang="zh-TW" sz="14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by nested for loop</a:t>
                </a:r>
                <a:r>
                  <a:rPr lang="en-US" sz="14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: </a:t>
                </a:r>
                <a:endParaRPr lang="en-US" sz="1400" b="1" i="1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  <a:cs typeface="+mn-ea"/>
                  <a:sym typeface="+mn-lt"/>
                </a:endParaRPr>
              </a:p>
              <a:p>
                <a:pPr defTabSz="1828800" rtl="0">
                  <a:lnSpc>
                    <a:spcPct val="150000"/>
                  </a:lnSpc>
                  <a:spcBef>
                    <a:spcPts val="1200"/>
                  </a:spcBef>
                  <a:buClr>
                    <a:srgbClr val="E24848"/>
                  </a:buClr>
                  <a:defRPr/>
                </a:pPr>
                <a:r>
                  <a:rPr lang="en-US" sz="14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ira Code Retina" panose="020B0809050000020004" pitchFamily="49" charset="0"/>
                    <a:cs typeface="+mn-ea"/>
                    <a:sym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1" i="1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ira Code Retina" panose="020B0809050000020004" pitchFamily="49" charset="0"/>
                        <a:cs typeface="+mn-ea"/>
                        <a:sym typeface="+mn-lt"/>
                      </a:rPr>
                      <m:t>𝐎</m:t>
                    </m:r>
                    <m:r>
                      <a:rPr lang="en-US" sz="1400" b="1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ira Code Retina" panose="020B0809050000020004" pitchFamily="49" charset="0"/>
                        <a:cs typeface="+mn-ea"/>
                        <a:sym typeface="+mn-lt"/>
                      </a:rPr>
                      <m:t>(</m:t>
                    </m:r>
                    <m:sSup>
                      <m:sSupPr>
                        <m:ctrlPr>
                          <a:rPr lang="en-US" altLang="zh-TW" sz="1400" b="1" i="1" noProof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ira Code Retina" panose="020B0809050000020004" pitchFamily="49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TW" sz="1400" b="1" i="1" noProof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ira Code Retina" panose="020B0809050000020004" pitchFamily="49" charset="0"/>
                            <a:cs typeface="+mn-ea"/>
                            <a:sym typeface="+mn-lt"/>
                          </a:rPr>
                          <m:t>𝐧</m:t>
                        </m:r>
                      </m:e>
                      <m:sup>
                        <m:r>
                          <a:rPr lang="en-US" altLang="zh-TW" sz="1400" b="1" i="1" noProof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Fira Code Retina" panose="020B0809050000020004" pitchFamily="49" charset="0"/>
                            <a:cs typeface="+mn-ea"/>
                            <a:sym typeface="+mn-lt"/>
                          </a:rPr>
                          <m:t>𝟐</m:t>
                        </m:r>
                      </m:sup>
                    </m:sSup>
                    <m:r>
                      <a:rPr lang="en-US" sz="1400" b="1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ira Code Retina" panose="020B0809050000020004" pitchFamily="49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en-US" sz="14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, where n is the size of the students</a:t>
                </a:r>
                <a:endParaRPr lang="en-US" altLang="zh-TW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  <a:cs typeface="+mn-ea"/>
                  <a:sym typeface="+mn-lt"/>
                </a:endParaRPr>
              </a:p>
              <a:p>
                <a:pPr defTabSz="1828800">
                  <a:lnSpc>
                    <a:spcPct val="150000"/>
                  </a:lnSpc>
                  <a:spcBef>
                    <a:spcPts val="1200"/>
                  </a:spcBef>
                  <a:buClr>
                    <a:srgbClr val="E24848"/>
                  </a:buClr>
                  <a:defRPr/>
                </a:pPr>
                <a:r>
                  <a:rPr lang="en-US" altLang="zh-TW" sz="20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Space Complexity for the code </a:t>
                </a:r>
              </a:p>
              <a:p>
                <a:pPr defTabSz="1828800">
                  <a:lnSpc>
                    <a:spcPct val="150000"/>
                  </a:lnSpc>
                  <a:spcBef>
                    <a:spcPts val="1200"/>
                  </a:spcBef>
                  <a:buClr>
                    <a:srgbClr val="E24848"/>
                  </a:buClr>
                  <a:defRPr/>
                </a:pPr>
                <a:r>
                  <a:rPr lang="en-US" altLang="zh-TW" sz="14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ArrayLists to store students’ year and id : </a:t>
                </a:r>
              </a:p>
              <a:p>
                <a:pPr defTabSz="1828800">
                  <a:lnSpc>
                    <a:spcPct val="150000"/>
                  </a:lnSpc>
                  <a:spcBef>
                    <a:spcPts val="1200"/>
                  </a:spcBef>
                  <a:buClr>
                    <a:srgbClr val="E24848"/>
                  </a:buClr>
                  <a:defRPr/>
                </a:pPr>
                <a:r>
                  <a:rPr lang="en-US" altLang="zh-TW" sz="14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1400" b="1" i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ira Code Retina" panose="020B0809050000020004" pitchFamily="49" charset="0"/>
                        <a:cs typeface="+mn-ea"/>
                        <a:sym typeface="+mn-lt"/>
                      </a:rPr>
                      <m:t>𝐎</m:t>
                    </m:r>
                    <m:r>
                      <a:rPr lang="en-US" altLang="zh-TW" sz="1400" b="1" i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ira Code Retina" panose="020B0809050000020004" pitchFamily="49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TW" sz="1400" b="1" i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ira Code Retina" panose="020B0809050000020004" pitchFamily="49" charset="0"/>
                        <a:cs typeface="+mn-ea"/>
                        <a:sym typeface="+mn-lt"/>
                      </a:rPr>
                      <m:t>𝐧</m:t>
                    </m:r>
                    <m:r>
                      <a:rPr lang="en-US" altLang="zh-TW" sz="1400" b="1" i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Fira Code Retina" panose="020B0809050000020004" pitchFamily="49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en-US" altLang="zh-TW" sz="14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Code Retina" panose="020B0809050000020004" pitchFamily="49" charset="0"/>
                    <a:ea typeface="Fira Code Retina" panose="020B0809050000020004" pitchFamily="49" charset="0"/>
                    <a:cs typeface="+mn-ea"/>
                    <a:sym typeface="+mn-lt"/>
                  </a:rPr>
                  <a:t>, where n is the size of the students</a:t>
                </a:r>
              </a:p>
            </p:txBody>
          </p:sp>
        </mc:Choice>
        <mc:Fallback>
          <p:sp>
            <p:nvSpPr>
              <p:cNvPr id="25" name="Rectangle 66">
                <a:extLst>
                  <a:ext uri="{FF2B5EF4-FFF2-40B4-BE49-F238E27FC236}">
                    <a16:creationId xmlns:a16="http://schemas.microsoft.com/office/drawing/2014/main" id="{92930129-D4E5-C3F3-A4BA-3E43929B8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9" y="1126330"/>
                <a:ext cx="11003794" cy="5079532"/>
              </a:xfrm>
              <a:prstGeom prst="rect">
                <a:avLst/>
              </a:prstGeom>
              <a:blipFill>
                <a:blip r:embed="rId3"/>
                <a:stretch>
                  <a:fillRect l="-554" b="-3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823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003djqd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7494</TotalTime>
  <Words>513</Words>
  <Application>Microsoft Office PowerPoint</Application>
  <PresentationFormat>寬螢幕</PresentationFormat>
  <Paragraphs>43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5" baseType="lpstr">
      <vt:lpstr>等线</vt:lpstr>
      <vt:lpstr>微软雅黑</vt:lpstr>
      <vt:lpstr>華康雅風體W3(P)</vt:lpstr>
      <vt:lpstr>PMingLiU</vt:lpstr>
      <vt:lpstr>Arial</vt:lpstr>
      <vt:lpstr>Calibri</vt:lpstr>
      <vt:lpstr>Cambria Math</vt:lpstr>
      <vt:lpstr>Fira Code Retina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鴻章 周</cp:lastModifiedBy>
  <cp:revision>499</cp:revision>
  <dcterms:created xsi:type="dcterms:W3CDTF">2019-07-04T08:14:45Z</dcterms:created>
  <dcterms:modified xsi:type="dcterms:W3CDTF">2022-05-26T17:38:51Z</dcterms:modified>
</cp:coreProperties>
</file>