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lfa Slab One" panose="020B0604020202020204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mCq4AE9033jlLAi4/TGjMfe26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eefab5e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eefab5e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eefab5e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eefab5e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efab5e9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eefab5e9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efab5e9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efab5e9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efab5e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efab5e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1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DbOF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420" b="1">
                <a:highlight>
                  <a:srgbClr val="FFE599"/>
                </a:highlight>
              </a:rPr>
              <a:t>AIRLIFT</a:t>
            </a:r>
            <a:endParaRPr sz="3420" b="1">
              <a:highlight>
                <a:srgbClr val="FFE599"/>
              </a:highlight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2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2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22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20" b="1" i="1"/>
              <a:t>    By Warda Raees</a:t>
            </a:r>
            <a:endParaRPr sz="2220" b="1" i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20" b="1" i="1"/>
              <a:t>                                              March 2022</a:t>
            </a:r>
            <a:endParaRPr sz="222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Total Orders By Day And Warehouse</a:t>
            </a:r>
            <a:endParaRPr/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775" y="1398348"/>
            <a:ext cx="74533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Total Orders By Day And Warehouse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671475" y="1233050"/>
            <a:ext cx="7883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Warehouse EW2 has more orders than EW1 on weekdays and weekends both.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orders take place on monday for EW2 &amp; on weekend for EW1.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Fewest orders take place on wednesday for EW1 &amp; on tuesday for EW2.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greater number of orders takes place on weekend in both warehouses.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Total Monthly Orders By Part Of Month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3500" y="1351150"/>
            <a:ext cx="7037051" cy="35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Total Monthly Orders By Part Of Month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body" idx="1"/>
          </p:nvPr>
        </p:nvSpPr>
        <p:spPr>
          <a:xfrm>
            <a:off x="311700" y="1071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October being on the top, for greater number of orders in the first and second half of the month.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August has fewest orders in the first and second half in comparison of other months.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Moderate number or orders take place in first half of september but decreased  drastically in the second half.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half of november is having large number of orders but less than october.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Total Orders For Each Month By Part Of Month</a:t>
            </a:r>
            <a:endParaRPr sz="25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100" y="1336250"/>
            <a:ext cx="6634425" cy="3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600"/>
              <a:buFont typeface="Arial"/>
              <a:buNone/>
            </a:pPr>
            <a:r>
              <a:rPr lang="en" sz="2500"/>
              <a:t>Total Orders For Each Month By Part Of Month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1700" y="1039350"/>
            <a:ext cx="85206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half of august has 6k less orders than in second half.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half of october has 9k less orders than in second half.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half of september has 3k more orders than in second half.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Forecasting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Daily Orders For The Next Week (9th November, 2021 - 15th November, 2021)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By Performing Regression Analysis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 EW1 Warehouse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next week of november orders will be slightly decreased linearly than usual.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500" y="1278075"/>
            <a:ext cx="6620725" cy="2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 EW2 Warehouse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456600" y="1152475"/>
            <a:ext cx="79191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endParaRPr/>
          </a:p>
          <a:p>
            <a:pPr marL="457200" lvl="0" indent="-34345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33"/>
              <a:t>In the next week of november orders will be increased in a greater number than usual.</a:t>
            </a:r>
            <a:endParaRPr sz="1283"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400" y="1017725"/>
            <a:ext cx="6271575" cy="26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efab5e99_0_13"/>
          <p:cNvSpPr txBox="1">
            <a:spLocks noGrp="1"/>
          </p:cNvSpPr>
          <p:nvPr>
            <p:ph type="title"/>
          </p:nvPr>
        </p:nvSpPr>
        <p:spPr>
          <a:xfrm>
            <a:off x="311700" y="195050"/>
            <a:ext cx="8520600" cy="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Operators Required For EW1 For The Upcoming Week</a:t>
            </a:r>
            <a:endParaRPr/>
          </a:p>
        </p:txBody>
      </p:sp>
      <p:sp>
        <p:nvSpPr>
          <p:cNvPr id="167" name="Google Shape;167;g11eefab5e99_0_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170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50"/>
              <a:t>As number of orders would be decreased, therefore, a low number of operators would be required for the upcoming week.</a:t>
            </a:r>
            <a:endParaRPr sz="2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</p:txBody>
      </p:sp>
      <p:pic>
        <p:nvPicPr>
          <p:cNvPr id="168" name="Google Shape;168;g11eefab5e9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75" y="1273401"/>
            <a:ext cx="5715000" cy="2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-- Store Operators at each express warehouse are responsible to pick and pack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orders that land at a particular warehouse. With the current optimizations, a store operator can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process 70 orders in an 8-hour shift. In order to ensure that warehouses have capacities of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store ops matched to the orders for the upcoming week, we need to ensure that we can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estimate the number of orders that we will deliver in the upcoming week.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● Forecast daily orders for the next week (9th November, 2021 - 15th November, 2021)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for both, EW1 and EW2.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● Suggest the number of store operators we should have at each of the aforementioned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72"/>
              <a:t>Express Warehouses.</a:t>
            </a:r>
            <a:endParaRPr sz="147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67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427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efab5e99_0_18"/>
          <p:cNvSpPr txBox="1">
            <a:spLocks noGrp="1"/>
          </p:cNvSpPr>
          <p:nvPr>
            <p:ph type="title"/>
          </p:nvPr>
        </p:nvSpPr>
        <p:spPr>
          <a:xfrm>
            <a:off x="358575" y="216950"/>
            <a:ext cx="8473800" cy="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No. Of Operators Required For EW2 For The Upcoming Week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11eefab5e99_0_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orders would be increased, therefore, operators required would also be increased.</a:t>
            </a:r>
            <a:endParaRPr/>
          </a:p>
        </p:txBody>
      </p:sp>
      <p:pic>
        <p:nvPicPr>
          <p:cNvPr id="175" name="Google Shape;175;g11eefab5e9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46059"/>
            <a:ext cx="5715000" cy="2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efab5e99_0_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Model</a:t>
            </a:r>
            <a:endParaRPr/>
          </a:p>
        </p:txBody>
      </p:sp>
      <p:sp>
        <p:nvSpPr>
          <p:cNvPr id="181" name="Google Shape;181;g11eefab5e99_0_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800"/>
              <a:buChar char="●"/>
            </a:pPr>
            <a:r>
              <a:rPr lang="en">
                <a:solidFill>
                  <a:srgbClr val="70757A"/>
                </a:solidFill>
                <a:highlight>
                  <a:schemeClr val="lt1"/>
                </a:highlight>
              </a:rPr>
              <a:t>If the forecasting is being performed on python using machine learning then the accuracy would be checked by Mean Absolute Error.</a:t>
            </a:r>
            <a:endParaRPr>
              <a:solidFill>
                <a:srgbClr val="70757A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800"/>
              <a:buChar char="●"/>
            </a:pPr>
            <a:r>
              <a:rPr lang="en">
                <a:solidFill>
                  <a:srgbClr val="70757A"/>
                </a:solidFill>
                <a:highlight>
                  <a:schemeClr val="lt1"/>
                </a:highlight>
              </a:rPr>
              <a:t>For building a good forecasting model using ML, greater number of data points are required. </a:t>
            </a:r>
            <a:endParaRPr>
              <a:solidFill>
                <a:srgbClr val="70757A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800"/>
              <a:buChar char="●"/>
            </a:pPr>
            <a:r>
              <a:rPr lang="en">
                <a:solidFill>
                  <a:srgbClr val="70757A"/>
                </a:solidFill>
                <a:highlight>
                  <a:schemeClr val="lt1"/>
                </a:highlight>
              </a:rPr>
              <a:t>When number of data points are less, then MS Excel is good choice for forecasting.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eefab5e99_0_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Can Be Used To Improve The Demand Forecasting Model.</a:t>
            </a:r>
            <a:endParaRPr/>
          </a:p>
        </p:txBody>
      </p:sp>
      <p:sp>
        <p:nvSpPr>
          <p:cNvPr id="187" name="Google Shape;187;g11eefab5e99_0_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Timings for the placing of orders i.e (morning, afternoon, evening).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Warehouse locations and address of customers who are ordering.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from customers regarding the ordered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group of customers.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of customers.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Measure Forecasting Accuracy Of The Forecasting Model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228300" y="1275775"/>
            <a:ext cx="8520600" cy="3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endParaRPr>
              <a:solidFill>
                <a:srgbClr val="70757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0757A"/>
              </a:buClr>
              <a:buSzPts val="1800"/>
              <a:buChar char="●"/>
            </a:pPr>
            <a:r>
              <a:rPr lang="en">
                <a:solidFill>
                  <a:srgbClr val="70757A"/>
                </a:solidFill>
              </a:rPr>
              <a:t>In order to measure forecasting accuracy of the model, actual value of orders occurred is required.</a:t>
            </a:r>
            <a:endParaRPr>
              <a:solidFill>
                <a:srgbClr val="70757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800"/>
              <a:buChar char="●"/>
            </a:pPr>
            <a:r>
              <a:rPr lang="en">
                <a:solidFill>
                  <a:srgbClr val="70757A"/>
                </a:solidFill>
              </a:rPr>
              <a:t>I will take the absolute value of (Forecast-Actual), which is the forecast error and divide by the larger of the forecasts or actuals. </a:t>
            </a:r>
            <a:endParaRPr>
              <a:solidFill>
                <a:srgbClr val="70757A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800"/>
              <a:buChar char="●"/>
            </a:pPr>
            <a:r>
              <a:rPr lang="en">
                <a:solidFill>
                  <a:srgbClr val="70757A"/>
                </a:solidFill>
                <a:highlight>
                  <a:srgbClr val="FFFFFF"/>
                </a:highlight>
              </a:rPr>
              <a:t>Lesser the forecast error, the more accurate our model is.</a:t>
            </a:r>
            <a:endParaRPr>
              <a:solidFill>
                <a:srgbClr val="70757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0757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7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/>
              <a:t>             THANK YOU </a:t>
            </a:r>
            <a:endParaRPr sz="4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Following questions would be answered in the next slides: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1625100"/>
            <a:ext cx="8520600" cy="29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1. Explore the data and share your findings. Do you see any interesting patterns?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2. Forecast daily orders for the next week (9th November, 2021 - 15th November,                                     2021) for both, EW1 and EW2.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3. Suggest the number of store operators we should have at each of the Express Warehouses.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4. Explain your choice of forecasting model used to solve Problem 2. Suggest what other metrics or features can be used to improve the demand forecasting model.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5. How can you measure forecasting accuracy of a forecasting model?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&amp; TECHNOLOGIES USED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BigQuery Data Warehouse – SQL(Data transformation)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Microsoft Power BI – Data Visualization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Microsoft Excel – Forecasting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i import airlift orders dataset to </a:t>
            </a:r>
            <a:r>
              <a:rPr lang="en" b="1"/>
              <a:t>BigQuery</a:t>
            </a:r>
            <a:r>
              <a:rPr lang="en"/>
              <a:t> data warehouse in the Google Cloud Platform.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that, i transform the data according to the problem statement in order to analyze it &amp; getting interesting insights by using </a:t>
            </a:r>
            <a:r>
              <a:rPr lang="en" b="1"/>
              <a:t>SQL</a:t>
            </a:r>
            <a:r>
              <a:rPr lang="en"/>
              <a:t> queries.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i export the transformed data to </a:t>
            </a:r>
            <a:r>
              <a:rPr lang="en" b="1"/>
              <a:t>Microsoft Power BI</a:t>
            </a:r>
            <a:r>
              <a:rPr lang="en"/>
              <a:t> in order to visualize it.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 performed forecasting using Linear Regression</a:t>
            </a:r>
            <a:r>
              <a:rPr lang="en" b="1"/>
              <a:t> </a:t>
            </a:r>
            <a:r>
              <a:rPr lang="en"/>
              <a:t>through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=FORECAST.LINEAR(</a:t>
            </a:r>
            <a:r>
              <a:rPr lang="en" sz="1150">
                <a:solidFill>
                  <a:srgbClr val="F798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B57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7E37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C2:C56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11A9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$B$2:$B$56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900"/>
              <a:t> </a:t>
            </a:r>
            <a:r>
              <a:rPr lang="en"/>
              <a:t>function and found number of store operators with the help of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=ROUNDUP(DIVIDE(</a:t>
            </a:r>
            <a:r>
              <a:rPr lang="en" sz="1150">
                <a:solidFill>
                  <a:srgbClr val="F798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50">
                <a:solidFill>
                  <a:srgbClr val="1155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/>
              <a:t> in</a:t>
            </a:r>
            <a:r>
              <a:rPr lang="en" b="1"/>
              <a:t> Microsoft Excel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 analysed the forecasting plots of </a:t>
            </a:r>
            <a:r>
              <a:rPr lang="en" b="1"/>
              <a:t>Regression Analysis in MS Excel.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performed forecasting for warehouse EW1 &amp; EW2 separately.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Transformed Dataset After Performing SQL Queries</a:t>
            </a:r>
            <a:endParaRPr sz="2300"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50" y="1628775"/>
            <a:ext cx="7324725" cy="24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311700" y="946650"/>
            <a:ext cx="8520600" cy="1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470"/>
              <a:buNone/>
            </a:pPr>
            <a:r>
              <a:rPr lang="en" sz="3900"/>
              <a:t>Sharing Interesting Insights From the Transformed Airlift Orders Dataset</a:t>
            </a:r>
            <a:endParaRPr sz="3900"/>
          </a:p>
        </p:txBody>
      </p:sp>
      <p:sp>
        <p:nvSpPr>
          <p:cNvPr id="93" name="Google Shape;93;p7"/>
          <p:cNvSpPr txBox="1"/>
          <p:nvPr/>
        </p:nvSpPr>
        <p:spPr>
          <a:xfrm>
            <a:off x="837550" y="3874250"/>
            <a:ext cx="752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70757A"/>
                </a:solidFill>
                <a:latin typeface="Proxima Nova"/>
                <a:ea typeface="Proxima Nova"/>
                <a:cs typeface="Proxima Nova"/>
                <a:sym typeface="Proxima Nova"/>
              </a:rPr>
              <a:t>Visit </a:t>
            </a:r>
            <a:r>
              <a:rPr lang="en" sz="1400" b="0" i="0" u="none" strike="noStrike" cap="none" dirty="0">
                <a:solidFill>
                  <a:srgbClr val="3367D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400" b="0" i="0" u="none" strike="noStrike" cap="none" dirty="0">
                <a:solidFill>
                  <a:srgbClr val="3367D6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https://bit.ly/3DbOFoW</a:t>
            </a:r>
            <a:r>
              <a:rPr lang="en-US" sz="1400" b="0" i="0" u="none" strike="noStrike" cap="none" dirty="0">
                <a:solidFill>
                  <a:srgbClr val="3367D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400" b="0" i="0" u="none" strike="noStrike" cap="none" dirty="0">
                <a:solidFill>
                  <a:srgbClr val="70757A"/>
                </a:solidFill>
                <a:latin typeface="Proxima Nova"/>
                <a:ea typeface="Proxima Nova"/>
                <a:cs typeface="Proxima Nova"/>
                <a:sym typeface="Proxima Nova"/>
              </a:rPr>
              <a:t>to see the clear view of the visualization of the dashboard visuals.</a:t>
            </a:r>
            <a:endParaRPr sz="1400" b="0" i="0" u="none" strike="noStrike" cap="none" dirty="0">
              <a:solidFill>
                <a:srgbClr val="70757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efab5e99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No. Of Orders Taken By EW1 &amp; EW2</a:t>
            </a:r>
            <a:endParaRPr/>
          </a:p>
        </p:txBody>
      </p:sp>
      <p:pic>
        <p:nvPicPr>
          <p:cNvPr id="99" name="Google Shape;99;g11eefab5e9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5" y="1170125"/>
            <a:ext cx="6481475" cy="3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Total Orders Monthly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496900" y="1611550"/>
            <a:ext cx="3303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700"/>
              <a:buFont typeface="Proxima Nova"/>
              <a:buChar char="●"/>
            </a:pPr>
            <a:r>
              <a:rPr lang="en" sz="1700" b="0" i="0" u="none" strike="noStrike" cap="none">
                <a:solidFill>
                  <a:srgbClr val="70757A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orders(49%) occurred in the month of october.</a:t>
            </a:r>
            <a:endParaRPr sz="1700" b="0" i="0" u="none" strike="noStrike" cap="none">
              <a:solidFill>
                <a:srgbClr val="70757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700"/>
              <a:buFont typeface="Proxima Nova"/>
              <a:buChar char="●"/>
            </a:pPr>
            <a:r>
              <a:rPr lang="en" sz="1700" b="0" i="0" u="none" strike="noStrike" cap="none">
                <a:solidFill>
                  <a:srgbClr val="70757A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only 12.8% orders occurred in the whole month of august.</a:t>
            </a:r>
            <a:endParaRPr sz="1700" b="0" i="0" u="none" strike="noStrike" cap="none">
              <a:solidFill>
                <a:srgbClr val="70757A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57A"/>
              </a:buClr>
              <a:buSzPts val="1700"/>
              <a:buFont typeface="Proxima Nova"/>
              <a:buChar char="●"/>
            </a:pPr>
            <a:r>
              <a:rPr lang="en" sz="1700" b="0" i="0" u="none" strike="noStrike" cap="none">
                <a:solidFill>
                  <a:srgbClr val="70757A"/>
                </a:solidFill>
                <a:latin typeface="Proxima Nova"/>
                <a:ea typeface="Proxima Nova"/>
                <a:cs typeface="Proxima Nova"/>
                <a:sym typeface="Proxima Nova"/>
              </a:rPr>
              <a:t>Whereas, only in the first week of november there are 15.8% orders.</a:t>
            </a:r>
            <a:endParaRPr sz="1700" b="0" i="0" u="none" strike="noStrike" cap="none">
              <a:solidFill>
                <a:srgbClr val="7075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975" y="1170125"/>
            <a:ext cx="5271626" cy="32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On-screen Show (16:9)</PresentationFormat>
  <Paragraphs>133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Courier New</vt:lpstr>
      <vt:lpstr>Arial</vt:lpstr>
      <vt:lpstr>Alfa Slab One</vt:lpstr>
      <vt:lpstr>Proxima Nova</vt:lpstr>
      <vt:lpstr>Gameday</vt:lpstr>
      <vt:lpstr>CASE STUDY</vt:lpstr>
      <vt:lpstr>PROBLEM STATEMENT </vt:lpstr>
      <vt:lpstr>Following questions would be answered in the next slides: </vt:lpstr>
      <vt:lpstr>TOOLS &amp; TECHNOLOGIES USED</vt:lpstr>
      <vt:lpstr>METHODOLOGY</vt:lpstr>
      <vt:lpstr>Transformed Dataset After Performing SQL Queries</vt:lpstr>
      <vt:lpstr>Sharing Interesting Insights From the Transformed Airlift Orders Dataset</vt:lpstr>
      <vt:lpstr>Total No. Of Orders Taken By EW1 &amp; EW2</vt:lpstr>
      <vt:lpstr>Total Orders Monthly</vt:lpstr>
      <vt:lpstr>Total Orders By Day And Warehouse</vt:lpstr>
      <vt:lpstr>Total Orders By Day And Warehouse </vt:lpstr>
      <vt:lpstr>Total Monthly Orders By Part Of Month </vt:lpstr>
      <vt:lpstr>Total Monthly Orders By Part Of Month </vt:lpstr>
      <vt:lpstr>Total Orders For Each Month By Part Of Month</vt:lpstr>
      <vt:lpstr>Total Orders For Each Month By Part Of Month </vt:lpstr>
      <vt:lpstr>Forecasting  Daily Orders For The Next Week (9th November, 2021 - 15th November, 2021)   By Performing Regression Analysis</vt:lpstr>
      <vt:lpstr>For EW1 Warehouse</vt:lpstr>
      <vt:lpstr>For EW2 Warehouse </vt:lpstr>
      <vt:lpstr>No. Of Operators Required For EW1 For The Upcoming Week</vt:lpstr>
      <vt:lpstr>No. Of Operators Required For EW2 For The Upcoming Week </vt:lpstr>
      <vt:lpstr>Forecasting Model</vt:lpstr>
      <vt:lpstr>Features That Can Be Used To Improve The Demand Forecasting Model.</vt:lpstr>
      <vt:lpstr>Measure Forecasting Accuracy Of The Forecasting Model</vt:lpstr>
      <vt:lpstr>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Wisha Raees</dc:creator>
  <cp:lastModifiedBy>Wisha Raees</cp:lastModifiedBy>
  <cp:revision>1</cp:revision>
  <dcterms:modified xsi:type="dcterms:W3CDTF">2022-03-24T11:05:31Z</dcterms:modified>
</cp:coreProperties>
</file>