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35"/>
  </p:notesMasterIdLst>
  <p:sldIdLst>
    <p:sldId id="256" r:id="rId2"/>
    <p:sldId id="257" r:id="rId3"/>
    <p:sldId id="258" r:id="rId4"/>
    <p:sldId id="260" r:id="rId5"/>
    <p:sldId id="279" r:id="rId6"/>
    <p:sldId id="278" r:id="rId7"/>
    <p:sldId id="261" r:id="rId8"/>
    <p:sldId id="262" r:id="rId9"/>
    <p:sldId id="299" r:id="rId10"/>
    <p:sldId id="296" r:id="rId11"/>
    <p:sldId id="303" r:id="rId12"/>
    <p:sldId id="266" r:id="rId13"/>
    <p:sldId id="267" r:id="rId14"/>
    <p:sldId id="270" r:id="rId15"/>
    <p:sldId id="290" r:id="rId16"/>
    <p:sldId id="304" r:id="rId17"/>
    <p:sldId id="284" r:id="rId18"/>
    <p:sldId id="286" r:id="rId19"/>
    <p:sldId id="271" r:id="rId20"/>
    <p:sldId id="287" r:id="rId21"/>
    <p:sldId id="288" r:id="rId22"/>
    <p:sldId id="292" r:id="rId23"/>
    <p:sldId id="291" r:id="rId24"/>
    <p:sldId id="294" r:id="rId25"/>
    <p:sldId id="295" r:id="rId26"/>
    <p:sldId id="281" r:id="rId27"/>
    <p:sldId id="300" r:id="rId28"/>
    <p:sldId id="298" r:id="rId29"/>
    <p:sldId id="275" r:id="rId30"/>
    <p:sldId id="276" r:id="rId31"/>
    <p:sldId id="301" r:id="rId32"/>
    <p:sldId id="302" r:id="rId33"/>
    <p:sldId id="277" r:id="rId34"/>
  </p:sldIdLst>
  <p:sldSz cx="18288000" cy="10287000"/>
  <p:notesSz cx="6858000" cy="9144000"/>
  <p:embeddedFontLst>
    <p:embeddedFont>
      <p:font typeface="Canva Sans" panose="020F0502020204030204" pitchFamily="34" charset="0"/>
      <p:regular r:id="rId36"/>
      <p:bold r:id="rId37"/>
      <p:italic r:id="rId38"/>
      <p:boldItalic r:id="rId39"/>
    </p:embeddedFont>
    <p:embeddedFont>
      <p:font typeface="Canva Sans Italics" panose="020B0503030501040103" pitchFamily="34" charset="0"/>
      <p:regular r:id="rId40"/>
      <p:italic r:id="rId4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7CDEB"/>
    <a:srgbClr val="EDEDED"/>
    <a:srgbClr val="1737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890" autoAdjust="0"/>
    <p:restoredTop sz="76215" autoAdjust="0"/>
  </p:normalViewPr>
  <p:slideViewPr>
    <p:cSldViewPr>
      <p:cViewPr varScale="1">
        <p:scale>
          <a:sx n="58" d="100"/>
          <a:sy n="58" d="100"/>
        </p:scale>
        <p:origin x="992" y="22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 Id="rId20" Type="http://schemas.openxmlformats.org/officeDocument/2006/relationships/slide" Target="slides/slide19.xml"/><Relationship Id="rId41"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b="0" i="0">
                <a:latin typeface="Arial" panose="020B0604020202020204" pitchFamily="34" charset="0"/>
              </a:defRPr>
            </a:lvl1pPr>
          </a:lstStyle>
          <a:p>
            <a:endParaRPr lang="cs-CZ" dirty="0"/>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b="0" i="0">
                <a:latin typeface="Arial" panose="020B0604020202020204" pitchFamily="34" charset="0"/>
              </a:defRPr>
            </a:lvl1pPr>
          </a:lstStyle>
          <a:p>
            <a:fld id="{B7268E1E-0E44-426D-905E-8AD9B19D2182}" type="datetimeFigureOut">
              <a:rPr lang="cs-CZ" smtClean="0"/>
              <a:pPr/>
              <a:t>18.10.2025</a:t>
            </a:fld>
            <a:endParaRPr lang="cs-CZ" dirty="0"/>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dirty="0"/>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cs-CZ"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b="0" i="0">
                <a:latin typeface="Arial" panose="020B0604020202020204" pitchFamily="34" charset="0"/>
              </a:defRPr>
            </a:lvl1pPr>
          </a:lstStyle>
          <a:p>
            <a:endParaRPr lang="cs-CZ" dirty="0"/>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b="0" i="0">
                <a:latin typeface="Arial" panose="020B0604020202020204" pitchFamily="34" charset="0"/>
              </a:defRPr>
            </a:lvl1pPr>
          </a:lstStyle>
          <a:p>
            <a:fld id="{871B2431-D351-4C6E-A3CF-9DFAC0E3E050}" type="slidenum">
              <a:rPr lang="cs-CZ" smtClean="0"/>
              <a:pPr/>
              <a:t>‹#›</a:t>
            </a:fld>
            <a:endParaRPr lang="cs-CZ" dirty="0"/>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Arial" panose="020B0604020202020204" pitchFamily="34" charset="0"/>
        <a:ea typeface="+mn-ea"/>
        <a:cs typeface="+mn-cs"/>
      </a:defRPr>
    </a:lvl1pPr>
    <a:lvl2pPr marL="457200" algn="l" defTabSz="914400" rtl="0" eaLnBrk="1" latinLnBrk="0" hangingPunct="1">
      <a:defRPr sz="1200" b="0" i="0" kern="1200">
        <a:solidFill>
          <a:schemeClr val="tx1"/>
        </a:solidFill>
        <a:latin typeface="Arial" panose="020B0604020202020204" pitchFamily="34" charset="0"/>
        <a:ea typeface="+mn-ea"/>
        <a:cs typeface="+mn-cs"/>
      </a:defRPr>
    </a:lvl2pPr>
    <a:lvl3pPr marL="914400" algn="l" defTabSz="914400" rtl="0" eaLnBrk="1" latinLnBrk="0" hangingPunct="1">
      <a:defRPr sz="1200" b="0" i="0" kern="1200">
        <a:solidFill>
          <a:schemeClr val="tx1"/>
        </a:solidFill>
        <a:latin typeface="Arial" panose="020B0604020202020204" pitchFamily="34" charset="0"/>
        <a:ea typeface="+mn-ea"/>
        <a:cs typeface="+mn-cs"/>
      </a:defRPr>
    </a:lvl3pPr>
    <a:lvl4pPr marL="1371600" algn="l" defTabSz="914400" rtl="0" eaLnBrk="1" latinLnBrk="0" hangingPunct="1">
      <a:defRPr sz="1200" b="0" i="0" kern="1200">
        <a:solidFill>
          <a:schemeClr val="tx1"/>
        </a:solidFill>
        <a:latin typeface="Arial" panose="020B0604020202020204" pitchFamily="34" charset="0"/>
        <a:ea typeface="+mn-ea"/>
        <a:cs typeface="+mn-cs"/>
      </a:defRPr>
    </a:lvl4pPr>
    <a:lvl5pPr marL="1828800" algn="l" defTabSz="914400" rtl="0" eaLnBrk="1" latinLnBrk="0" hangingPunct="1">
      <a:defRPr sz="1200" b="0" i="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dirty="0"/>
              <a:t>In recent years, we have witnessed unprecedented levels of international migration. In the US alone, there are 44 million immigrants, accounting for 14% of the US population. Despite their significant presence, immigrants often find themselves marginalized, facing discrimination and prejudice in their lives  </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They recounted a number of events where they had to deal with prejudice or discrimination. This affected the way they presented themselves both offline and online. For example, P24 mentioned being careful of sharing anything sensitive with anyone. And said; </a:t>
            </a:r>
            <a:r>
              <a:rPr lang="en-US" sz="1200" dirty="0">
                <a:solidFill>
                  <a:srgbClr val="000000"/>
                </a:solidFill>
                <a:ea typeface="Canva Sans"/>
                <a:cs typeface="Canva Sans"/>
                <a:sym typeface="Canva Sans"/>
              </a:rPr>
              <a:t>“</a:t>
            </a:r>
            <a:r>
              <a:rPr lang="en-US" sz="1200" dirty="0">
                <a:solidFill>
                  <a:srgbClr val="000000"/>
                </a:solidFill>
                <a:ea typeface="Canva Sans Italics"/>
                <a:cs typeface="Canva Sans Italics"/>
                <a:sym typeface="Canva Sans Italics"/>
              </a:rPr>
              <a:t>If I was white, or if I was black, I would be just another American talking something about politics, but when they see a Pakistani or Muslim say something, it is not accepted as just a view. It is accepted as if I’m representing the Taliban community.</a:t>
            </a:r>
            <a:r>
              <a:rPr lang="en-US" sz="1200" dirty="0">
                <a:solidFill>
                  <a:srgbClr val="000000"/>
                </a:solidFill>
                <a:ea typeface="Canva Sans"/>
                <a:cs typeface="Canva Sans"/>
                <a:sym typeface="Canva Sans"/>
              </a:rPr>
              <a:t>”  </a:t>
            </a:r>
          </a:p>
          <a:p>
            <a:endParaRPr lang="en-US" dirty="0"/>
          </a:p>
        </p:txBody>
      </p:sp>
      <p:sp>
        <p:nvSpPr>
          <p:cNvPr id="4" name="Slide Number Placeholder 3"/>
          <p:cNvSpPr>
            <a:spLocks noGrp="1"/>
          </p:cNvSpPr>
          <p:nvPr>
            <p:ph type="sldNum" sz="quarter" idx="5"/>
          </p:nvPr>
        </p:nvSpPr>
        <p:spPr/>
        <p:txBody>
          <a:bodyPr/>
          <a:lstStyle/>
          <a:p>
            <a:fld id="{871B2431-D351-4C6E-A3CF-9DFAC0E3E050}" type="slidenum">
              <a:rPr lang="cs-CZ" smtClean="0"/>
              <a:t>11</a:t>
            </a:fld>
            <a:endParaRPr lang="cs-CZ"/>
          </a:p>
        </p:txBody>
      </p:sp>
    </p:spTree>
    <p:extLst>
      <p:ext uri="{BB962C8B-B14F-4D97-AF65-F5344CB8AC3E}">
        <p14:creationId xmlns:p14="http://schemas.microsoft.com/office/powerpoint/2010/main" val="36235406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r>
              <a:rPr lang="en-US" dirty="0"/>
              <a:t>The only challenge the second generation mentioned was navigating the clash between the Pakistani culture their parents follow, and the American culture they are more accustomed to, as well as all their friends. For example, C15 says,</a:t>
            </a:r>
            <a:r>
              <a:rPr lang="en-US" sz="1200" i="1" dirty="0">
                <a:solidFill>
                  <a:srgbClr val="000000"/>
                </a:solidFill>
                <a:latin typeface="Arial" panose="020B0604020202020204" pitchFamily="34" charset="0"/>
                <a:ea typeface="Canva Sans"/>
                <a:cs typeface="Canva Sans"/>
                <a:sym typeface="Canva Sans"/>
              </a:rPr>
              <a:t> My parents were a little heavier on monitoring what I was doing online, and whether or not I was safe. They were themselves very cautious. And they were cautious for me too</a:t>
            </a:r>
            <a:endParaRPr lang="en-US" dirty="0"/>
          </a:p>
        </p:txBody>
      </p:sp>
      <p:sp>
        <p:nvSpPr>
          <p:cNvPr id="4" name="Slide Number Placeholder 3"/>
          <p:cNvSpPr>
            <a:spLocks noGrp="1"/>
          </p:cNvSpPr>
          <p:nvPr>
            <p:ph type="sldNum" sz="quarter" idx="5"/>
          </p:nvPr>
        </p:nvSpPr>
        <p:spPr/>
        <p:txBody>
          <a:bodyPr/>
          <a:lstStyle/>
          <a:p>
            <a:fld id="{871B2431-D351-4C6E-A3CF-9DFAC0E3E050}" type="slidenum">
              <a:rPr lang="cs-CZ" smtClean="0"/>
              <a:t>12</a:t>
            </a:fld>
            <a:endParaRPr lang="cs-CZ"/>
          </a:p>
        </p:txBody>
      </p:sp>
    </p:spTree>
    <p:extLst>
      <p:ext uri="{BB962C8B-B14F-4D97-AF65-F5344CB8AC3E}">
        <p14:creationId xmlns:p14="http://schemas.microsoft.com/office/powerpoint/2010/main" val="41577546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r>
              <a:rPr lang="en-US" dirty="0"/>
              <a:t>I’ll now briefly cover the threats our participants perceived to their safety and privacy and the protective strategies they had, to mitigate those threats</a:t>
            </a:r>
          </a:p>
        </p:txBody>
      </p:sp>
      <p:sp>
        <p:nvSpPr>
          <p:cNvPr id="4" name="Slide Number Placeholder 3"/>
          <p:cNvSpPr>
            <a:spLocks noGrp="1"/>
          </p:cNvSpPr>
          <p:nvPr>
            <p:ph type="sldNum" sz="quarter" idx="5"/>
          </p:nvPr>
        </p:nvSpPr>
        <p:spPr/>
        <p:txBody>
          <a:bodyPr/>
          <a:lstStyle/>
          <a:p>
            <a:fld id="{871B2431-D351-4C6E-A3CF-9DFAC0E3E050}" type="slidenum">
              <a:rPr lang="cs-CZ" smtClean="0"/>
              <a:t>13</a:t>
            </a:fld>
            <a:endParaRPr lang="cs-CZ"/>
          </a:p>
        </p:txBody>
      </p:sp>
    </p:spTree>
    <p:extLst>
      <p:ext uri="{BB962C8B-B14F-4D97-AF65-F5344CB8AC3E}">
        <p14:creationId xmlns:p14="http://schemas.microsoft.com/office/powerpoint/2010/main" val="29312892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r>
              <a:rPr lang="en-US" dirty="0"/>
              <a:t>First-generation mentioned threats that were very linked to either their identities, or very specific actions they would do online and offline. For example, they worried about threats from the posts they would make online, govt surveillance because </a:t>
            </a:r>
            <a:r>
              <a:rPr lang="en-US" dirty="0" err="1"/>
              <a:t>theyre</a:t>
            </a:r>
            <a:r>
              <a:rPr lang="en-US" dirty="0"/>
              <a:t> Muslims, reputational harm, apps collecting data for racial profiling, and physical threats</a:t>
            </a:r>
          </a:p>
        </p:txBody>
      </p:sp>
      <p:sp>
        <p:nvSpPr>
          <p:cNvPr id="4" name="Slide Number Placeholder 3"/>
          <p:cNvSpPr>
            <a:spLocks noGrp="1"/>
          </p:cNvSpPr>
          <p:nvPr>
            <p:ph type="sldNum" sz="quarter" idx="5"/>
          </p:nvPr>
        </p:nvSpPr>
        <p:spPr/>
        <p:txBody>
          <a:bodyPr/>
          <a:lstStyle/>
          <a:p>
            <a:fld id="{871B2431-D351-4C6E-A3CF-9DFAC0E3E050}" type="slidenum">
              <a:rPr lang="cs-CZ" smtClean="0"/>
              <a:pPr/>
              <a:t>14</a:t>
            </a:fld>
            <a:endParaRPr lang="cs-CZ" dirty="0"/>
          </a:p>
        </p:txBody>
      </p:sp>
    </p:spTree>
    <p:extLst>
      <p:ext uri="{BB962C8B-B14F-4D97-AF65-F5344CB8AC3E}">
        <p14:creationId xmlns:p14="http://schemas.microsoft.com/office/powerpoint/2010/main" val="13697127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r>
              <a:rPr lang="en-US" dirty="0"/>
              <a:t>for threats from posting online, they worried about</a:t>
            </a:r>
          </a:p>
        </p:txBody>
      </p:sp>
      <p:sp>
        <p:nvSpPr>
          <p:cNvPr id="4" name="Slide Number Placeholder 3"/>
          <p:cNvSpPr>
            <a:spLocks noGrp="1"/>
          </p:cNvSpPr>
          <p:nvPr>
            <p:ph type="sldNum" sz="quarter" idx="5"/>
          </p:nvPr>
        </p:nvSpPr>
        <p:spPr/>
        <p:txBody>
          <a:bodyPr/>
          <a:lstStyle/>
          <a:p>
            <a:fld id="{871B2431-D351-4C6E-A3CF-9DFAC0E3E050}" type="slidenum">
              <a:rPr lang="cs-CZ" smtClean="0"/>
              <a:pPr/>
              <a:t>15</a:t>
            </a:fld>
            <a:endParaRPr lang="cs-CZ" dirty="0"/>
          </a:p>
        </p:txBody>
      </p:sp>
    </p:spTree>
    <p:extLst>
      <p:ext uri="{BB962C8B-B14F-4D97-AF65-F5344CB8AC3E}">
        <p14:creationId xmlns:p14="http://schemas.microsoft.com/office/powerpoint/2010/main" val="12238240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r>
              <a:rPr lang="en-US" dirty="0"/>
              <a:t>getting negative reactions from friends and family. B</a:t>
            </a:r>
          </a:p>
          <a:p>
            <a:endParaRPr lang="en-US" dirty="0"/>
          </a:p>
          <a:p>
            <a:r>
              <a:rPr lang="en-US" dirty="0" err="1"/>
              <a:t>ecause</a:t>
            </a:r>
            <a:r>
              <a:rPr lang="en-US" dirty="0"/>
              <a:t> the lifestyles in Pakistan and the US are so different, they worried their social circles would judge them or become distant.</a:t>
            </a:r>
          </a:p>
        </p:txBody>
      </p:sp>
      <p:sp>
        <p:nvSpPr>
          <p:cNvPr id="4" name="Slide Number Placeholder 3"/>
          <p:cNvSpPr>
            <a:spLocks noGrp="1"/>
          </p:cNvSpPr>
          <p:nvPr>
            <p:ph type="sldNum" sz="quarter" idx="5"/>
          </p:nvPr>
        </p:nvSpPr>
        <p:spPr/>
        <p:txBody>
          <a:bodyPr/>
          <a:lstStyle/>
          <a:p>
            <a:fld id="{871B2431-D351-4C6E-A3CF-9DFAC0E3E050}" type="slidenum">
              <a:rPr lang="cs-CZ" smtClean="0"/>
              <a:pPr/>
              <a:t>16</a:t>
            </a:fld>
            <a:endParaRPr lang="cs-CZ" dirty="0"/>
          </a:p>
        </p:txBody>
      </p:sp>
    </p:spTree>
    <p:extLst>
      <p:ext uri="{BB962C8B-B14F-4D97-AF65-F5344CB8AC3E}">
        <p14:creationId xmlns:p14="http://schemas.microsoft.com/office/powerpoint/2010/main" val="36097469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r>
              <a:rPr lang="en-US" dirty="0"/>
              <a:t>For example, P8 says, </a:t>
            </a:r>
            <a:r>
              <a:rPr lang="en-US" sz="1200" i="1" dirty="0">
                <a:solidFill>
                  <a:srgbClr val="000000"/>
                </a:solidFill>
                <a:latin typeface="Arial" panose="020B0604020202020204" pitchFamily="34" charset="0"/>
                <a:ea typeface="Canva Sans"/>
                <a:cs typeface="Canva Sans"/>
                <a:sym typeface="Canva Sans"/>
              </a:rPr>
              <a:t>Those people say ‘Oh, she’s having a good life’ and I feel maybe they don’t have [this lifestyle]... I want to maintain good relations</a:t>
            </a:r>
            <a:endParaRPr lang="en-US" dirty="0"/>
          </a:p>
        </p:txBody>
      </p:sp>
      <p:sp>
        <p:nvSpPr>
          <p:cNvPr id="4" name="Slide Number Placeholder 3"/>
          <p:cNvSpPr>
            <a:spLocks noGrp="1"/>
          </p:cNvSpPr>
          <p:nvPr>
            <p:ph type="sldNum" sz="quarter" idx="5"/>
          </p:nvPr>
        </p:nvSpPr>
        <p:spPr/>
        <p:txBody>
          <a:bodyPr/>
          <a:lstStyle/>
          <a:p>
            <a:fld id="{871B2431-D351-4C6E-A3CF-9DFAC0E3E050}" type="slidenum">
              <a:rPr lang="cs-CZ" smtClean="0"/>
              <a:pPr/>
              <a:t>17</a:t>
            </a:fld>
            <a:endParaRPr lang="cs-CZ" dirty="0"/>
          </a:p>
        </p:txBody>
      </p:sp>
    </p:spTree>
    <p:extLst>
      <p:ext uri="{BB962C8B-B14F-4D97-AF65-F5344CB8AC3E}">
        <p14:creationId xmlns:p14="http://schemas.microsoft.com/office/powerpoint/2010/main" val="25999015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r>
              <a:rPr lang="en-US" dirty="0"/>
              <a:t>They similarly worried about evil eye. This belief is rooted in Muslim traditions, where it is believed that an evil or envious glance may have the potential to inflict injury, harm, and even death to those upon whom it falls </a:t>
            </a:r>
          </a:p>
        </p:txBody>
      </p:sp>
      <p:sp>
        <p:nvSpPr>
          <p:cNvPr id="4" name="Slide Number Placeholder 3"/>
          <p:cNvSpPr>
            <a:spLocks noGrp="1"/>
          </p:cNvSpPr>
          <p:nvPr>
            <p:ph type="sldNum" sz="quarter" idx="5"/>
          </p:nvPr>
        </p:nvSpPr>
        <p:spPr/>
        <p:txBody>
          <a:bodyPr/>
          <a:lstStyle/>
          <a:p>
            <a:fld id="{871B2431-D351-4C6E-A3CF-9DFAC0E3E050}" type="slidenum">
              <a:rPr lang="cs-CZ" smtClean="0"/>
              <a:pPr/>
              <a:t>19</a:t>
            </a:fld>
            <a:endParaRPr lang="cs-CZ" dirty="0"/>
          </a:p>
        </p:txBody>
      </p:sp>
    </p:spTree>
    <p:extLst>
      <p:ext uri="{BB962C8B-B14F-4D97-AF65-F5344CB8AC3E}">
        <p14:creationId xmlns:p14="http://schemas.microsoft.com/office/powerpoint/2010/main" val="2344406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r>
              <a:rPr lang="en-US" dirty="0"/>
              <a:t>For example P7 says..</a:t>
            </a:r>
            <a:r>
              <a:rPr lang="en-US" sz="1200" i="1" dirty="0">
                <a:solidFill>
                  <a:srgbClr val="000000"/>
                </a:solidFill>
                <a:latin typeface="Arial" panose="020B0604020202020204" pitchFamily="34" charset="0"/>
                <a:ea typeface="Canva Sans"/>
                <a:cs typeface="Canva Sans"/>
                <a:sym typeface="Canva Sans"/>
              </a:rPr>
              <a:t> Evil eye is real. I don’t want to invite problems in my life because I shared too much online</a:t>
            </a:r>
            <a:endParaRPr lang="en-US" dirty="0"/>
          </a:p>
        </p:txBody>
      </p:sp>
      <p:sp>
        <p:nvSpPr>
          <p:cNvPr id="4" name="Slide Number Placeholder 3"/>
          <p:cNvSpPr>
            <a:spLocks noGrp="1"/>
          </p:cNvSpPr>
          <p:nvPr>
            <p:ph type="sldNum" sz="quarter" idx="5"/>
          </p:nvPr>
        </p:nvSpPr>
        <p:spPr/>
        <p:txBody>
          <a:bodyPr/>
          <a:lstStyle/>
          <a:p>
            <a:fld id="{871B2431-D351-4C6E-A3CF-9DFAC0E3E050}" type="slidenum">
              <a:rPr lang="cs-CZ" smtClean="0"/>
              <a:pPr/>
              <a:t>20</a:t>
            </a:fld>
            <a:endParaRPr lang="cs-CZ" dirty="0"/>
          </a:p>
        </p:txBody>
      </p:sp>
    </p:spTree>
    <p:extLst>
      <p:ext uri="{BB962C8B-B14F-4D97-AF65-F5344CB8AC3E}">
        <p14:creationId xmlns:p14="http://schemas.microsoft.com/office/powerpoint/2010/main" val="8094232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r>
              <a:rPr lang="en-US" dirty="0"/>
              <a:t>They also worried about physical harms as a result of online posts.</a:t>
            </a:r>
          </a:p>
        </p:txBody>
      </p:sp>
      <p:sp>
        <p:nvSpPr>
          <p:cNvPr id="4" name="Slide Number Placeholder 3"/>
          <p:cNvSpPr>
            <a:spLocks noGrp="1"/>
          </p:cNvSpPr>
          <p:nvPr>
            <p:ph type="sldNum" sz="quarter" idx="5"/>
          </p:nvPr>
        </p:nvSpPr>
        <p:spPr/>
        <p:txBody>
          <a:bodyPr/>
          <a:lstStyle/>
          <a:p>
            <a:fld id="{871B2431-D351-4C6E-A3CF-9DFAC0E3E050}" type="slidenum">
              <a:rPr lang="cs-CZ" smtClean="0"/>
              <a:pPr/>
              <a:t>22</a:t>
            </a:fld>
            <a:endParaRPr lang="cs-CZ" dirty="0"/>
          </a:p>
        </p:txBody>
      </p:sp>
    </p:spTree>
    <p:extLst>
      <p:ext uri="{BB962C8B-B14F-4D97-AF65-F5344CB8AC3E}">
        <p14:creationId xmlns:p14="http://schemas.microsoft.com/office/powerpoint/2010/main" val="19096808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dirty="0"/>
              <a:t>Pakistani immigrants in particular navigate heightened scrutiny and stigmatization due to the intersecting factors of religion, culture, and immigration status. We hypothesize that due to these factors, Pakistani immigrants in the US have distinct security and privacy needs that need to be explored. We believe that these needs might be even more pronounced due to recent events.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r>
              <a:rPr lang="en-US" dirty="0"/>
              <a:t>For example, P3 says…</a:t>
            </a:r>
            <a:r>
              <a:rPr lang="en-US" sz="1200" i="1" dirty="0">
                <a:solidFill>
                  <a:srgbClr val="000000"/>
                </a:solidFill>
                <a:latin typeface="Arial" panose="020B0604020202020204" pitchFamily="34" charset="0"/>
                <a:ea typeface="Canva Sans"/>
                <a:cs typeface="Canva Sans"/>
                <a:sym typeface="Canva Sans"/>
              </a:rPr>
              <a:t>I was a heavy user of Facebook, and I think I posted a picture, we’re going here, and then two days later, we had a robbery at our house,   So, based on that, I think maybe people knew that I wasn’t at home  </a:t>
            </a:r>
            <a:endParaRPr lang="en-US" dirty="0"/>
          </a:p>
        </p:txBody>
      </p:sp>
      <p:sp>
        <p:nvSpPr>
          <p:cNvPr id="4" name="Slide Number Placeholder 3"/>
          <p:cNvSpPr>
            <a:spLocks noGrp="1"/>
          </p:cNvSpPr>
          <p:nvPr>
            <p:ph type="sldNum" sz="quarter" idx="5"/>
          </p:nvPr>
        </p:nvSpPr>
        <p:spPr/>
        <p:txBody>
          <a:bodyPr/>
          <a:lstStyle/>
          <a:p>
            <a:fld id="{871B2431-D351-4C6E-A3CF-9DFAC0E3E050}" type="slidenum">
              <a:rPr lang="cs-CZ" smtClean="0"/>
              <a:pPr/>
              <a:t>23</a:t>
            </a:fld>
            <a:endParaRPr lang="cs-CZ" dirty="0"/>
          </a:p>
        </p:txBody>
      </p:sp>
    </p:spTree>
    <p:extLst>
      <p:ext uri="{BB962C8B-B14F-4D97-AF65-F5344CB8AC3E}">
        <p14:creationId xmlns:p14="http://schemas.microsoft.com/office/powerpoint/2010/main" val="20259540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r>
              <a:rPr lang="en-US" dirty="0"/>
              <a:t>The mitigations they had for these threats were to be maintain a low profile on social media, and have certain levels of self-censorship</a:t>
            </a:r>
          </a:p>
        </p:txBody>
      </p:sp>
      <p:sp>
        <p:nvSpPr>
          <p:cNvPr id="4" name="Slide Number Placeholder 3"/>
          <p:cNvSpPr>
            <a:spLocks noGrp="1"/>
          </p:cNvSpPr>
          <p:nvPr>
            <p:ph type="sldNum" sz="quarter" idx="5"/>
          </p:nvPr>
        </p:nvSpPr>
        <p:spPr/>
        <p:txBody>
          <a:bodyPr/>
          <a:lstStyle/>
          <a:p>
            <a:fld id="{871B2431-D351-4C6E-A3CF-9DFAC0E3E050}" type="slidenum">
              <a:rPr lang="cs-CZ" smtClean="0"/>
              <a:t>25</a:t>
            </a:fld>
            <a:endParaRPr lang="cs-CZ"/>
          </a:p>
        </p:txBody>
      </p:sp>
    </p:spTree>
    <p:extLst>
      <p:ext uri="{BB962C8B-B14F-4D97-AF65-F5344CB8AC3E}">
        <p14:creationId xmlns:p14="http://schemas.microsoft.com/office/powerpoint/2010/main" val="8559325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r>
              <a:rPr lang="en-US" dirty="0"/>
              <a:t>The threat models of second-generation were NOT linked to their identities. They perceived general risks to online safety, such as scams and identity theft, hacking and data breaches, fake news and misinformation.</a:t>
            </a:r>
          </a:p>
        </p:txBody>
      </p:sp>
      <p:sp>
        <p:nvSpPr>
          <p:cNvPr id="4" name="Slide Number Placeholder 3"/>
          <p:cNvSpPr>
            <a:spLocks noGrp="1"/>
          </p:cNvSpPr>
          <p:nvPr>
            <p:ph type="sldNum" sz="quarter" idx="5"/>
          </p:nvPr>
        </p:nvSpPr>
        <p:spPr/>
        <p:txBody>
          <a:bodyPr/>
          <a:lstStyle/>
          <a:p>
            <a:fld id="{871B2431-D351-4C6E-A3CF-9DFAC0E3E050}" type="slidenum">
              <a:rPr lang="cs-CZ" smtClean="0"/>
              <a:pPr/>
              <a:t>26</a:t>
            </a:fld>
            <a:endParaRPr lang="cs-CZ" dirty="0"/>
          </a:p>
        </p:txBody>
      </p:sp>
    </p:spTree>
    <p:extLst>
      <p:ext uri="{BB962C8B-B14F-4D97-AF65-F5344CB8AC3E}">
        <p14:creationId xmlns:p14="http://schemas.microsoft.com/office/powerpoint/2010/main" val="12025710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r>
              <a:rPr lang="en-US" dirty="0"/>
              <a:t>C19 says for example, </a:t>
            </a:r>
            <a:r>
              <a:rPr lang="en-US" sz="1200" i="1" dirty="0">
                <a:solidFill>
                  <a:srgbClr val="000000"/>
                </a:solidFill>
                <a:latin typeface="Arial" panose="020B0604020202020204" pitchFamily="34" charset="0"/>
                <a:ea typeface="Canva Sans"/>
                <a:cs typeface="Canva Sans"/>
                <a:sym typeface="Canva Sans"/>
              </a:rPr>
              <a:t>To me personally? No. I don’t think anyone’s out to get me or anything. I think the only attacks I can be at a risk for is when there’s like massive data leaks from the different websites and stuff</a:t>
            </a:r>
            <a:endParaRPr lang="en-US" dirty="0"/>
          </a:p>
        </p:txBody>
      </p:sp>
      <p:sp>
        <p:nvSpPr>
          <p:cNvPr id="4" name="Slide Number Placeholder 3"/>
          <p:cNvSpPr>
            <a:spLocks noGrp="1"/>
          </p:cNvSpPr>
          <p:nvPr>
            <p:ph type="sldNum" sz="quarter" idx="5"/>
          </p:nvPr>
        </p:nvSpPr>
        <p:spPr/>
        <p:txBody>
          <a:bodyPr/>
          <a:lstStyle/>
          <a:p>
            <a:fld id="{871B2431-D351-4C6E-A3CF-9DFAC0E3E050}" type="slidenum">
              <a:rPr lang="cs-CZ" smtClean="0"/>
              <a:pPr/>
              <a:t>27</a:t>
            </a:fld>
            <a:endParaRPr lang="cs-CZ" dirty="0"/>
          </a:p>
        </p:txBody>
      </p:sp>
    </p:spTree>
    <p:extLst>
      <p:ext uri="{BB962C8B-B14F-4D97-AF65-F5344CB8AC3E}">
        <p14:creationId xmlns:p14="http://schemas.microsoft.com/office/powerpoint/2010/main" val="20303043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r>
              <a:rPr lang="en-US" dirty="0"/>
              <a:t>Their mitigation strategies involved exercising caution when storing or sharing personal information, avoiding shady websites, using stronger passwords and not reusing them, and so forth</a:t>
            </a:r>
          </a:p>
        </p:txBody>
      </p:sp>
      <p:sp>
        <p:nvSpPr>
          <p:cNvPr id="4" name="Slide Number Placeholder 3"/>
          <p:cNvSpPr>
            <a:spLocks noGrp="1"/>
          </p:cNvSpPr>
          <p:nvPr>
            <p:ph type="sldNum" sz="quarter" idx="5"/>
          </p:nvPr>
        </p:nvSpPr>
        <p:spPr/>
        <p:txBody>
          <a:bodyPr/>
          <a:lstStyle/>
          <a:p>
            <a:fld id="{871B2431-D351-4C6E-A3CF-9DFAC0E3E050}" type="slidenum">
              <a:rPr lang="cs-CZ" smtClean="0"/>
              <a:t>28</a:t>
            </a:fld>
            <a:endParaRPr lang="cs-CZ"/>
          </a:p>
        </p:txBody>
      </p:sp>
    </p:spTree>
    <p:extLst>
      <p:ext uri="{BB962C8B-B14F-4D97-AF65-F5344CB8AC3E}">
        <p14:creationId xmlns:p14="http://schemas.microsoft.com/office/powerpoint/2010/main" val="2183626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r>
              <a:rPr lang="en-US" dirty="0"/>
              <a:t>I will now briefly cover the parent-child dynamics our analysis discovered. To clarify, all our participants were adults. I call them children only in reference to their relationship to their parents. </a:t>
            </a:r>
          </a:p>
        </p:txBody>
      </p:sp>
      <p:sp>
        <p:nvSpPr>
          <p:cNvPr id="4" name="Slide Number Placeholder 3"/>
          <p:cNvSpPr>
            <a:spLocks noGrp="1"/>
          </p:cNvSpPr>
          <p:nvPr>
            <p:ph type="sldNum" sz="quarter" idx="5"/>
          </p:nvPr>
        </p:nvSpPr>
        <p:spPr/>
        <p:txBody>
          <a:bodyPr/>
          <a:lstStyle/>
          <a:p>
            <a:fld id="{871B2431-D351-4C6E-A3CF-9DFAC0E3E050}" type="slidenum">
              <a:rPr lang="cs-CZ" smtClean="0"/>
              <a:pPr/>
              <a:t>29</a:t>
            </a:fld>
            <a:endParaRPr lang="cs-CZ" dirty="0"/>
          </a:p>
        </p:txBody>
      </p:sp>
    </p:spTree>
    <p:extLst>
      <p:ext uri="{BB962C8B-B14F-4D97-AF65-F5344CB8AC3E}">
        <p14:creationId xmlns:p14="http://schemas.microsoft.com/office/powerpoint/2010/main" val="21795705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r>
              <a:rPr lang="en-US" dirty="0"/>
              <a:t>In the paper, we talk about the role of children in their parent’s technology use and vice versa, we talk about device and password sharing in families, their perceptions of safety habits of each other. We also found that parents were very willing to learn from their children, and we found that children were motivated by filial piety. </a:t>
            </a:r>
          </a:p>
        </p:txBody>
      </p:sp>
      <p:sp>
        <p:nvSpPr>
          <p:cNvPr id="4" name="Slide Number Placeholder 3"/>
          <p:cNvSpPr>
            <a:spLocks noGrp="1"/>
          </p:cNvSpPr>
          <p:nvPr>
            <p:ph type="sldNum" sz="quarter" idx="5"/>
          </p:nvPr>
        </p:nvSpPr>
        <p:spPr/>
        <p:txBody>
          <a:bodyPr/>
          <a:lstStyle/>
          <a:p>
            <a:fld id="{871B2431-D351-4C6E-A3CF-9DFAC0E3E050}" type="slidenum">
              <a:rPr lang="cs-CZ" smtClean="0"/>
              <a:pPr/>
              <a:t>30</a:t>
            </a:fld>
            <a:endParaRPr lang="cs-CZ" dirty="0"/>
          </a:p>
        </p:txBody>
      </p:sp>
    </p:spTree>
    <p:extLst>
      <p:ext uri="{BB962C8B-B14F-4D97-AF65-F5344CB8AC3E}">
        <p14:creationId xmlns:p14="http://schemas.microsoft.com/office/powerpoint/2010/main" val="34573923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r>
              <a:rPr lang="en-US" dirty="0"/>
              <a:t>Filial piety is a value we saw in children where they perceive it as their duty to support their aging parents</a:t>
            </a:r>
          </a:p>
        </p:txBody>
      </p:sp>
      <p:sp>
        <p:nvSpPr>
          <p:cNvPr id="4" name="Slide Number Placeholder 3"/>
          <p:cNvSpPr>
            <a:spLocks noGrp="1"/>
          </p:cNvSpPr>
          <p:nvPr>
            <p:ph type="sldNum" sz="quarter" idx="5"/>
          </p:nvPr>
        </p:nvSpPr>
        <p:spPr/>
        <p:txBody>
          <a:bodyPr/>
          <a:lstStyle/>
          <a:p>
            <a:fld id="{871B2431-D351-4C6E-A3CF-9DFAC0E3E050}" type="slidenum">
              <a:rPr lang="cs-CZ" smtClean="0"/>
              <a:pPr/>
              <a:t>31</a:t>
            </a:fld>
            <a:endParaRPr lang="cs-CZ" dirty="0"/>
          </a:p>
        </p:txBody>
      </p:sp>
    </p:spTree>
    <p:extLst>
      <p:ext uri="{BB962C8B-B14F-4D97-AF65-F5344CB8AC3E}">
        <p14:creationId xmlns:p14="http://schemas.microsoft.com/office/powerpoint/2010/main" val="379609412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r>
              <a:rPr lang="en-US" dirty="0"/>
              <a:t>This “support” also sometimes meant that they obeyed the parent in online interactions even when they didn’t agree. For example, C13 says..</a:t>
            </a:r>
          </a:p>
        </p:txBody>
      </p:sp>
      <p:sp>
        <p:nvSpPr>
          <p:cNvPr id="4" name="Slide Number Placeholder 3"/>
          <p:cNvSpPr>
            <a:spLocks noGrp="1"/>
          </p:cNvSpPr>
          <p:nvPr>
            <p:ph type="sldNum" sz="quarter" idx="5"/>
          </p:nvPr>
        </p:nvSpPr>
        <p:spPr/>
        <p:txBody>
          <a:bodyPr/>
          <a:lstStyle/>
          <a:p>
            <a:fld id="{871B2431-D351-4C6E-A3CF-9DFAC0E3E050}" type="slidenum">
              <a:rPr lang="cs-CZ" smtClean="0"/>
              <a:pPr/>
              <a:t>32</a:t>
            </a:fld>
            <a:endParaRPr lang="cs-CZ" dirty="0"/>
          </a:p>
        </p:txBody>
      </p:sp>
    </p:spTree>
    <p:extLst>
      <p:ext uri="{BB962C8B-B14F-4D97-AF65-F5344CB8AC3E}">
        <p14:creationId xmlns:p14="http://schemas.microsoft.com/office/powerpoint/2010/main" val="428482741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r>
              <a:rPr lang="en-US" dirty="0"/>
              <a:t>Our study offers various takeaways about the security and privacy of  first and second gen Pakistani immigrants. We learned that they consider cost-benefit tradeoffs when making security decisions, their cultural and religious identities impact their practices. We learned that the second gen is motivated by filial piety, and that the first gen lacks resources about digital safety. We also learned that participants struggled to manage the multiple facets of their identities, being both Pakistani and Americans. I encourage you to read our paper to learn more about these takeaways, as well as their implications for the security and privacy community. Please find us in the poster session for any questions, thank you!</a:t>
            </a:r>
          </a:p>
        </p:txBody>
      </p:sp>
      <p:sp>
        <p:nvSpPr>
          <p:cNvPr id="4" name="Slide Number Placeholder 3"/>
          <p:cNvSpPr>
            <a:spLocks noGrp="1"/>
          </p:cNvSpPr>
          <p:nvPr>
            <p:ph type="sldNum" sz="quarter" idx="5"/>
          </p:nvPr>
        </p:nvSpPr>
        <p:spPr/>
        <p:txBody>
          <a:bodyPr/>
          <a:lstStyle/>
          <a:p>
            <a:fld id="{871B2431-D351-4C6E-A3CF-9DFAC0E3E050}" type="slidenum">
              <a:rPr lang="cs-CZ" smtClean="0"/>
              <a:t>33</a:t>
            </a:fld>
            <a:endParaRPr lang="cs-CZ"/>
          </a:p>
        </p:txBody>
      </p:sp>
    </p:spTree>
    <p:extLst>
      <p:ext uri="{BB962C8B-B14F-4D97-AF65-F5344CB8AC3E}">
        <p14:creationId xmlns:p14="http://schemas.microsoft.com/office/powerpoint/2010/main" val="24884436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r>
              <a:rPr lang="en-US" dirty="0"/>
              <a:t>We were interested in studying three particular aspects about the Pakistanis living in the US:</a:t>
            </a:r>
            <a:br>
              <a:rPr lang="en-US" dirty="0"/>
            </a:br>
            <a:br>
              <a:rPr lang="en-US" dirty="0"/>
            </a:br>
            <a:r>
              <a:rPr lang="en-US" dirty="0"/>
              <a:t>1. What socio-technical challenges they encounter in the US? </a:t>
            </a:r>
          </a:p>
        </p:txBody>
      </p:sp>
      <p:sp>
        <p:nvSpPr>
          <p:cNvPr id="4" name="Slide Number Placeholder 3"/>
          <p:cNvSpPr>
            <a:spLocks noGrp="1"/>
          </p:cNvSpPr>
          <p:nvPr>
            <p:ph type="sldNum" sz="quarter" idx="5"/>
          </p:nvPr>
        </p:nvSpPr>
        <p:spPr/>
        <p:txBody>
          <a:bodyPr/>
          <a:lstStyle/>
          <a:p>
            <a:fld id="{871B2431-D351-4C6E-A3CF-9DFAC0E3E050}" type="slidenum">
              <a:rPr lang="cs-CZ" smtClean="0"/>
              <a:t>4</a:t>
            </a:fld>
            <a:endParaRPr lang="cs-CZ"/>
          </a:p>
        </p:txBody>
      </p:sp>
    </p:spTree>
    <p:extLst>
      <p:ext uri="{BB962C8B-B14F-4D97-AF65-F5344CB8AC3E}">
        <p14:creationId xmlns:p14="http://schemas.microsoft.com/office/powerpoint/2010/main" val="10291688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r>
              <a:rPr lang="en-US" dirty="0"/>
              <a:t>What their threat models are, including their security and privacy perceptions, practices, and needs? </a:t>
            </a:r>
          </a:p>
        </p:txBody>
      </p:sp>
      <p:sp>
        <p:nvSpPr>
          <p:cNvPr id="4" name="Slide Number Placeholder 3"/>
          <p:cNvSpPr>
            <a:spLocks noGrp="1"/>
          </p:cNvSpPr>
          <p:nvPr>
            <p:ph type="sldNum" sz="quarter" idx="5"/>
          </p:nvPr>
        </p:nvSpPr>
        <p:spPr/>
        <p:txBody>
          <a:bodyPr/>
          <a:lstStyle/>
          <a:p>
            <a:fld id="{871B2431-D351-4C6E-A3CF-9DFAC0E3E050}" type="slidenum">
              <a:rPr lang="cs-CZ" smtClean="0"/>
              <a:t>5</a:t>
            </a:fld>
            <a:endParaRPr lang="cs-CZ"/>
          </a:p>
        </p:txBody>
      </p:sp>
    </p:spTree>
    <p:extLst>
      <p:ext uri="{BB962C8B-B14F-4D97-AF65-F5344CB8AC3E}">
        <p14:creationId xmlns:p14="http://schemas.microsoft.com/office/powerpoint/2010/main" val="3552861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r>
              <a:rPr lang="en-US" dirty="0"/>
              <a:t>How generational differences influence the perception and prioritization of security and privacy concerns  </a:t>
            </a:r>
          </a:p>
        </p:txBody>
      </p:sp>
      <p:sp>
        <p:nvSpPr>
          <p:cNvPr id="4" name="Slide Number Placeholder 3"/>
          <p:cNvSpPr>
            <a:spLocks noGrp="1"/>
          </p:cNvSpPr>
          <p:nvPr>
            <p:ph type="sldNum" sz="quarter" idx="5"/>
          </p:nvPr>
        </p:nvSpPr>
        <p:spPr/>
        <p:txBody>
          <a:bodyPr/>
          <a:lstStyle/>
          <a:p>
            <a:fld id="{871B2431-D351-4C6E-A3CF-9DFAC0E3E050}" type="slidenum">
              <a:rPr lang="cs-CZ" smtClean="0"/>
              <a:t>6</a:t>
            </a:fld>
            <a:endParaRPr lang="cs-CZ"/>
          </a:p>
        </p:txBody>
      </p:sp>
    </p:spTree>
    <p:extLst>
      <p:ext uri="{BB962C8B-B14F-4D97-AF65-F5344CB8AC3E}">
        <p14:creationId xmlns:p14="http://schemas.microsoft.com/office/powerpoint/2010/main" val="6024721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r>
              <a:rPr lang="en-US" dirty="0"/>
              <a:t>To answer these questions, we conducted a semi-structured, in-depth interview study. </a:t>
            </a:r>
          </a:p>
          <a:p>
            <a:endParaRPr lang="en-US" dirty="0"/>
          </a:p>
          <a:p>
            <a:r>
              <a:rPr lang="en-US" dirty="0"/>
              <a:t>We recruited through a private </a:t>
            </a:r>
            <a:r>
              <a:rPr lang="en-US" dirty="0" err="1"/>
              <a:t>facebook</a:t>
            </a:r>
            <a:r>
              <a:rPr lang="en-US" dirty="0"/>
              <a:t> group with about 35k members. We conducted 25 interviews: 15 with first generation, and with 10 second-generation Pakistani immigrants.</a:t>
            </a:r>
          </a:p>
          <a:p>
            <a:endParaRPr lang="en-US" dirty="0"/>
          </a:p>
          <a:p>
            <a:r>
              <a:rPr lang="en-US" dirty="0"/>
              <a:t> We conducted thematic analysis on our data, the finding of which I will now present.</a:t>
            </a:r>
          </a:p>
        </p:txBody>
      </p:sp>
      <p:sp>
        <p:nvSpPr>
          <p:cNvPr id="4" name="Slide Number Placeholder 3"/>
          <p:cNvSpPr>
            <a:spLocks noGrp="1"/>
          </p:cNvSpPr>
          <p:nvPr>
            <p:ph type="sldNum" sz="quarter" idx="5"/>
          </p:nvPr>
        </p:nvSpPr>
        <p:spPr/>
        <p:txBody>
          <a:bodyPr/>
          <a:lstStyle/>
          <a:p>
            <a:fld id="{871B2431-D351-4C6E-A3CF-9DFAC0E3E050}" type="slidenum">
              <a:rPr lang="cs-CZ" smtClean="0"/>
              <a:t>7</a:t>
            </a:fld>
            <a:endParaRPr lang="cs-CZ"/>
          </a:p>
        </p:txBody>
      </p:sp>
    </p:spTree>
    <p:extLst>
      <p:ext uri="{BB962C8B-B14F-4D97-AF65-F5344CB8AC3E}">
        <p14:creationId xmlns:p14="http://schemas.microsoft.com/office/powerpoint/2010/main" val="20343635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r>
              <a:rPr lang="en-US" dirty="0"/>
              <a:t> but in the interest of time I’ll go over only one theme for each.</a:t>
            </a:r>
          </a:p>
        </p:txBody>
      </p:sp>
      <p:sp>
        <p:nvSpPr>
          <p:cNvPr id="4" name="Slide Number Placeholder 3"/>
          <p:cNvSpPr>
            <a:spLocks noGrp="1"/>
          </p:cNvSpPr>
          <p:nvPr>
            <p:ph type="sldNum" sz="quarter" idx="5"/>
          </p:nvPr>
        </p:nvSpPr>
        <p:spPr/>
        <p:txBody>
          <a:bodyPr/>
          <a:lstStyle/>
          <a:p>
            <a:fld id="{871B2431-D351-4C6E-A3CF-9DFAC0E3E050}" type="slidenum">
              <a:rPr lang="cs-CZ" smtClean="0"/>
              <a:t>8</a:t>
            </a:fld>
            <a:endParaRPr lang="cs-CZ"/>
          </a:p>
        </p:txBody>
      </p:sp>
    </p:spTree>
    <p:extLst>
      <p:ext uri="{BB962C8B-B14F-4D97-AF65-F5344CB8AC3E}">
        <p14:creationId xmlns:p14="http://schemas.microsoft.com/office/powerpoint/2010/main" val="15993049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r>
              <a:rPr lang="en-US" dirty="0"/>
              <a:t>First, the challenges.</a:t>
            </a:r>
          </a:p>
        </p:txBody>
      </p:sp>
      <p:sp>
        <p:nvSpPr>
          <p:cNvPr id="4" name="Slide Number Placeholder 3"/>
          <p:cNvSpPr>
            <a:spLocks noGrp="1"/>
          </p:cNvSpPr>
          <p:nvPr>
            <p:ph type="sldNum" sz="quarter" idx="5"/>
          </p:nvPr>
        </p:nvSpPr>
        <p:spPr/>
        <p:txBody>
          <a:bodyPr/>
          <a:lstStyle/>
          <a:p>
            <a:fld id="{871B2431-D351-4C6E-A3CF-9DFAC0E3E050}" type="slidenum">
              <a:rPr lang="cs-CZ" smtClean="0"/>
              <a:t>9</a:t>
            </a:fld>
            <a:endParaRPr lang="cs-CZ"/>
          </a:p>
        </p:txBody>
      </p:sp>
    </p:spTree>
    <p:extLst>
      <p:ext uri="{BB962C8B-B14F-4D97-AF65-F5344CB8AC3E}">
        <p14:creationId xmlns:p14="http://schemas.microsoft.com/office/powerpoint/2010/main" val="8131289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r>
              <a:rPr lang="en-US" dirty="0"/>
              <a:t>First-gen immigrants described a variety of challenges while living in the US, such as facing discrimination, communication barriers, struggling to manage their identities online, navigating new technologies, and dealing with a general lack of social support in the US. </a:t>
            </a:r>
          </a:p>
        </p:txBody>
      </p:sp>
      <p:sp>
        <p:nvSpPr>
          <p:cNvPr id="4" name="Slide Number Placeholder 3"/>
          <p:cNvSpPr>
            <a:spLocks noGrp="1"/>
          </p:cNvSpPr>
          <p:nvPr>
            <p:ph type="sldNum" sz="quarter" idx="5"/>
          </p:nvPr>
        </p:nvSpPr>
        <p:spPr/>
        <p:txBody>
          <a:bodyPr/>
          <a:lstStyle/>
          <a:p>
            <a:fld id="{871B2431-D351-4C6E-A3CF-9DFAC0E3E050}" type="slidenum">
              <a:rPr lang="cs-CZ" smtClean="0"/>
              <a:pPr/>
              <a:t>10</a:t>
            </a:fld>
            <a:endParaRPr lang="cs-CZ" dirty="0"/>
          </a:p>
        </p:txBody>
      </p:sp>
    </p:spTree>
    <p:extLst>
      <p:ext uri="{BB962C8B-B14F-4D97-AF65-F5344CB8AC3E}">
        <p14:creationId xmlns:p14="http://schemas.microsoft.com/office/powerpoint/2010/main" val="34871913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10/18/25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10/18/25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10/18/25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10/18/25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10/18/25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10/18/25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10/18/25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10/18/25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b="0" i="0">
                <a:solidFill>
                  <a:schemeClr val="tx1">
                    <a:tint val="75000"/>
                  </a:schemeClr>
                </a:solidFill>
                <a:latin typeface="Arial" panose="020B0604020202020204" pitchFamily="34" charset="0"/>
              </a:defRPr>
            </a:lvl1pPr>
          </a:lstStyle>
          <a:p>
            <a:fld id="{1D8BD707-D9CF-40AE-B4C6-C98DA3205C09}" type="datetimeFigureOut">
              <a:rPr lang="en-US" smtClean="0"/>
              <a:pPr/>
              <a:t>10/18/25</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b="0" i="0">
                <a:solidFill>
                  <a:schemeClr val="tx1">
                    <a:tint val="75000"/>
                  </a:schemeClr>
                </a:solidFill>
                <a:latin typeface="Arial" panose="020B0604020202020204" pitchFamily="34" charset="0"/>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b="0" i="0">
                <a:solidFill>
                  <a:schemeClr val="tx1">
                    <a:tint val="75000"/>
                  </a:schemeClr>
                </a:solidFill>
                <a:latin typeface="Arial" panose="020B0604020202020204" pitchFamily="34" charset="0"/>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b="0" i="0" kern="1200">
          <a:solidFill>
            <a:schemeClr val="tx1"/>
          </a:solidFill>
          <a:latin typeface="Arial" panose="020B0604020202020204"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b="0" i="0" kern="1200">
          <a:solidFill>
            <a:schemeClr val="tx1"/>
          </a:solidFill>
          <a:latin typeface="Arial" panose="020B0604020202020204" pitchFamily="34" charset="0"/>
          <a:ea typeface="+mn-ea"/>
          <a:cs typeface="+mn-cs"/>
        </a:defRPr>
      </a:lvl1pPr>
      <a:lvl2pPr marL="742950" indent="-285750" algn="l" defTabSz="914400" rtl="0" eaLnBrk="1" latinLnBrk="0" hangingPunct="1">
        <a:spcBef>
          <a:spcPct val="20000"/>
        </a:spcBef>
        <a:buFont typeface="Arial" pitchFamily="34" charset="0"/>
        <a:buChar char="–"/>
        <a:defRPr sz="2800" b="0" i="0" kern="1200">
          <a:solidFill>
            <a:schemeClr val="tx1"/>
          </a:solidFill>
          <a:latin typeface="Arial" panose="020B0604020202020204" pitchFamily="34" charset="0"/>
          <a:ea typeface="+mn-ea"/>
          <a:cs typeface="+mn-cs"/>
        </a:defRPr>
      </a:lvl2pPr>
      <a:lvl3pPr marL="1143000" indent="-228600" algn="l" defTabSz="914400" rtl="0" eaLnBrk="1" latinLnBrk="0" hangingPunct="1">
        <a:spcBef>
          <a:spcPct val="20000"/>
        </a:spcBef>
        <a:buFont typeface="Arial" pitchFamily="34" charset="0"/>
        <a:buChar char="•"/>
        <a:defRPr sz="2400" b="0" i="0" kern="1200">
          <a:solidFill>
            <a:schemeClr val="tx1"/>
          </a:solidFill>
          <a:latin typeface="Arial" panose="020B0604020202020204" pitchFamily="34" charset="0"/>
          <a:ea typeface="+mn-ea"/>
          <a:cs typeface="+mn-cs"/>
        </a:defRPr>
      </a:lvl3pPr>
      <a:lvl4pPr marL="1600200" indent="-228600" algn="l" defTabSz="914400" rtl="0" eaLnBrk="1" latinLnBrk="0" hangingPunct="1">
        <a:spcBef>
          <a:spcPct val="20000"/>
        </a:spcBef>
        <a:buFont typeface="Arial" pitchFamily="34" charset="0"/>
        <a:buChar char="–"/>
        <a:defRPr sz="2000" b="0" i="0" kern="1200">
          <a:solidFill>
            <a:schemeClr val="tx1"/>
          </a:solidFill>
          <a:latin typeface="Arial" panose="020B0604020202020204" pitchFamily="34" charset="0"/>
          <a:ea typeface="+mn-ea"/>
          <a:cs typeface="+mn-cs"/>
        </a:defRPr>
      </a:lvl4pPr>
      <a:lvl5pPr marL="2057400" indent="-228600" algn="l" defTabSz="914400" rtl="0" eaLnBrk="1" latinLnBrk="0" hangingPunct="1">
        <a:spcBef>
          <a:spcPct val="20000"/>
        </a:spcBef>
        <a:buFont typeface="Arial" pitchFamily="34" charset="0"/>
        <a:buChar char="»"/>
        <a:defRPr sz="2000" b="0" i="0" kern="1200">
          <a:solidFill>
            <a:schemeClr val="tx1"/>
          </a:solidFill>
          <a:latin typeface="Arial" panose="020B0604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DEDED"/>
        </a:solidFill>
        <a:effectLst/>
      </p:bgPr>
    </p:bg>
    <p:spTree>
      <p:nvGrpSpPr>
        <p:cNvPr id="1" name=""/>
        <p:cNvGrpSpPr/>
        <p:nvPr/>
      </p:nvGrpSpPr>
      <p:grpSpPr>
        <a:xfrm>
          <a:off x="0" y="0"/>
          <a:ext cx="0" cy="0"/>
          <a:chOff x="0" y="0"/>
          <a:chExt cx="0" cy="0"/>
        </a:xfrm>
      </p:grpSpPr>
      <p:grpSp>
        <p:nvGrpSpPr>
          <p:cNvPr id="2" name="Group 2"/>
          <p:cNvGrpSpPr/>
          <p:nvPr/>
        </p:nvGrpSpPr>
        <p:grpSpPr>
          <a:xfrm>
            <a:off x="7419913" y="8563935"/>
            <a:ext cx="2692287" cy="1388731"/>
            <a:chOff x="0" y="0"/>
            <a:chExt cx="3589716" cy="1851641"/>
          </a:xfrm>
        </p:grpSpPr>
        <p:sp>
          <p:nvSpPr>
            <p:cNvPr id="3" name="Freeform 3"/>
            <p:cNvSpPr/>
            <p:nvPr/>
          </p:nvSpPr>
          <p:spPr>
            <a:xfrm>
              <a:off x="283215" y="0"/>
              <a:ext cx="3306501" cy="1851641"/>
            </a:xfrm>
            <a:custGeom>
              <a:avLst/>
              <a:gdLst/>
              <a:ahLst/>
              <a:cxnLst/>
              <a:rect l="l" t="t" r="r" b="b"/>
              <a:pathLst>
                <a:path w="3306501" h="1851641">
                  <a:moveTo>
                    <a:pt x="0" y="0"/>
                  </a:moveTo>
                  <a:lnTo>
                    <a:pt x="3306501" y="0"/>
                  </a:lnTo>
                  <a:lnTo>
                    <a:pt x="3306501" y="1851641"/>
                  </a:lnTo>
                  <a:lnTo>
                    <a:pt x="0" y="1851641"/>
                  </a:lnTo>
                  <a:lnTo>
                    <a:pt x="0" y="0"/>
                  </a:lnTo>
                  <a:close/>
                </a:path>
              </a:pathLst>
            </a:custGeom>
            <a:blipFill>
              <a:blip r:embed="rId2"/>
              <a:stretch>
                <a:fillRect/>
              </a:stretch>
            </a:blipFill>
          </p:spPr>
          <p:txBody>
            <a:bodyPr/>
            <a:lstStyle/>
            <a:p>
              <a:endParaRPr lang="en-US" dirty="0">
                <a:latin typeface="Arial" panose="020B0604020202020204" pitchFamily="34" charset="0"/>
              </a:endParaRPr>
            </a:p>
          </p:txBody>
        </p:sp>
        <p:sp>
          <p:nvSpPr>
            <p:cNvPr id="4" name="TextBox 4"/>
            <p:cNvSpPr txBox="1"/>
            <p:nvPr/>
          </p:nvSpPr>
          <p:spPr>
            <a:xfrm>
              <a:off x="0" y="136895"/>
              <a:ext cx="283215" cy="583323"/>
            </a:xfrm>
            <a:prstGeom prst="rect">
              <a:avLst/>
            </a:prstGeom>
          </p:spPr>
          <p:txBody>
            <a:bodyPr lIns="0" tIns="0" rIns="0" bIns="0" rtlCol="0" anchor="t">
              <a:spAutoFit/>
            </a:bodyPr>
            <a:lstStyle/>
            <a:p>
              <a:pPr algn="ctr">
                <a:lnSpc>
                  <a:spcPts val="3612"/>
                </a:lnSpc>
                <a:spcBef>
                  <a:spcPct val="0"/>
                </a:spcBef>
              </a:pPr>
              <a:r>
                <a:rPr lang="en-US" sz="2580" dirty="0">
                  <a:solidFill>
                    <a:srgbClr val="000000"/>
                  </a:solidFill>
                  <a:latin typeface="Arial" panose="020B0604020202020204" pitchFamily="34" charset="0"/>
                  <a:ea typeface="Canva Sans"/>
                  <a:cs typeface="Canva Sans"/>
                  <a:sym typeface="Canva Sans"/>
                </a:rPr>
                <a:t>¶</a:t>
              </a:r>
            </a:p>
          </p:txBody>
        </p:sp>
      </p:grpSp>
      <p:grpSp>
        <p:nvGrpSpPr>
          <p:cNvPr id="5" name="Group 5"/>
          <p:cNvGrpSpPr/>
          <p:nvPr/>
        </p:nvGrpSpPr>
        <p:grpSpPr>
          <a:xfrm>
            <a:off x="10331275" y="8624274"/>
            <a:ext cx="3606023" cy="1218046"/>
            <a:chOff x="0" y="-66675"/>
            <a:chExt cx="4808031" cy="1624062"/>
          </a:xfrm>
        </p:grpSpPr>
        <p:sp>
          <p:nvSpPr>
            <p:cNvPr id="6" name="Freeform 6"/>
            <p:cNvSpPr/>
            <p:nvPr/>
          </p:nvSpPr>
          <p:spPr>
            <a:xfrm>
              <a:off x="131047" y="253965"/>
              <a:ext cx="4676984" cy="1303422"/>
            </a:xfrm>
            <a:custGeom>
              <a:avLst/>
              <a:gdLst/>
              <a:ahLst/>
              <a:cxnLst/>
              <a:rect l="l" t="t" r="r" b="b"/>
              <a:pathLst>
                <a:path w="4676984" h="1303422">
                  <a:moveTo>
                    <a:pt x="0" y="0"/>
                  </a:moveTo>
                  <a:lnTo>
                    <a:pt x="4676984" y="0"/>
                  </a:lnTo>
                  <a:lnTo>
                    <a:pt x="4676984" y="1303422"/>
                  </a:lnTo>
                  <a:lnTo>
                    <a:pt x="0" y="1303422"/>
                  </a:lnTo>
                  <a:lnTo>
                    <a:pt x="0" y="0"/>
                  </a:lnTo>
                  <a:close/>
                </a:path>
              </a:pathLst>
            </a:custGeom>
            <a:blipFill>
              <a:blip r:embed="rId3"/>
              <a:stretch>
                <a:fillRect l="-18466" t="-70321" r="-15882" b="-53241"/>
              </a:stretch>
            </a:blipFill>
          </p:spPr>
          <p:txBody>
            <a:bodyPr/>
            <a:lstStyle/>
            <a:p>
              <a:endParaRPr lang="en-US" dirty="0">
                <a:latin typeface="Arial" panose="020B0604020202020204" pitchFamily="34" charset="0"/>
              </a:endParaRPr>
            </a:p>
          </p:txBody>
        </p:sp>
        <p:sp>
          <p:nvSpPr>
            <p:cNvPr id="7" name="TextBox 7"/>
            <p:cNvSpPr txBox="1"/>
            <p:nvPr/>
          </p:nvSpPr>
          <p:spPr>
            <a:xfrm>
              <a:off x="0" y="-66675"/>
              <a:ext cx="212971" cy="712673"/>
            </a:xfrm>
            <a:prstGeom prst="rect">
              <a:avLst/>
            </a:prstGeom>
          </p:spPr>
          <p:txBody>
            <a:bodyPr lIns="0" tIns="0" rIns="0" bIns="0" rtlCol="0" anchor="t">
              <a:spAutoFit/>
            </a:bodyPr>
            <a:lstStyle/>
            <a:p>
              <a:pPr algn="ctr">
                <a:lnSpc>
                  <a:spcPts val="4402"/>
                </a:lnSpc>
                <a:spcBef>
                  <a:spcPct val="0"/>
                </a:spcBef>
              </a:pPr>
              <a:r>
                <a:rPr lang="en-US" sz="3144" dirty="0">
                  <a:solidFill>
                    <a:srgbClr val="000000"/>
                  </a:solidFill>
                  <a:latin typeface="Arial" panose="020B0604020202020204" pitchFamily="34" charset="0"/>
                  <a:ea typeface="Canva Sans"/>
                  <a:cs typeface="Canva Sans"/>
                  <a:sym typeface="Canva Sans"/>
                </a:rPr>
                <a:t>†</a:t>
              </a:r>
            </a:p>
          </p:txBody>
        </p:sp>
      </p:grpSp>
      <p:grpSp>
        <p:nvGrpSpPr>
          <p:cNvPr id="8" name="Group 8"/>
          <p:cNvGrpSpPr/>
          <p:nvPr/>
        </p:nvGrpSpPr>
        <p:grpSpPr>
          <a:xfrm>
            <a:off x="13937299" y="8624274"/>
            <a:ext cx="3887782" cy="1081292"/>
            <a:chOff x="0" y="-66675"/>
            <a:chExt cx="5183709" cy="1441723"/>
          </a:xfrm>
        </p:grpSpPr>
        <p:sp>
          <p:nvSpPr>
            <p:cNvPr id="9" name="Freeform 9"/>
            <p:cNvSpPr/>
            <p:nvPr/>
          </p:nvSpPr>
          <p:spPr>
            <a:xfrm>
              <a:off x="109206" y="213675"/>
              <a:ext cx="5074503" cy="1161373"/>
            </a:xfrm>
            <a:custGeom>
              <a:avLst/>
              <a:gdLst/>
              <a:ahLst/>
              <a:cxnLst/>
              <a:rect l="l" t="t" r="r" b="b"/>
              <a:pathLst>
                <a:path w="5074503" h="1161373">
                  <a:moveTo>
                    <a:pt x="0" y="0"/>
                  </a:moveTo>
                  <a:lnTo>
                    <a:pt x="5074503" y="0"/>
                  </a:lnTo>
                  <a:lnTo>
                    <a:pt x="5074503" y="1161373"/>
                  </a:lnTo>
                  <a:lnTo>
                    <a:pt x="0" y="1161373"/>
                  </a:lnTo>
                  <a:lnTo>
                    <a:pt x="0" y="0"/>
                  </a:lnTo>
                  <a:close/>
                </a:path>
              </a:pathLst>
            </a:custGeom>
            <a:blipFill>
              <a:blip r:embed="rId4"/>
              <a:stretch>
                <a:fillRect l="-1449" t="-81164" b="-68176"/>
              </a:stretch>
            </a:blipFill>
          </p:spPr>
          <p:txBody>
            <a:bodyPr/>
            <a:lstStyle/>
            <a:p>
              <a:endParaRPr lang="en-US" dirty="0">
                <a:latin typeface="Arial" panose="020B0604020202020204" pitchFamily="34" charset="0"/>
              </a:endParaRPr>
            </a:p>
          </p:txBody>
        </p:sp>
        <p:sp>
          <p:nvSpPr>
            <p:cNvPr id="10" name="TextBox 10"/>
            <p:cNvSpPr txBox="1"/>
            <p:nvPr/>
          </p:nvSpPr>
          <p:spPr>
            <a:xfrm>
              <a:off x="0" y="-66675"/>
              <a:ext cx="218412" cy="729260"/>
            </a:xfrm>
            <a:prstGeom prst="rect">
              <a:avLst/>
            </a:prstGeom>
          </p:spPr>
          <p:txBody>
            <a:bodyPr lIns="0" tIns="0" rIns="0" bIns="0" rtlCol="0" anchor="t">
              <a:spAutoFit/>
            </a:bodyPr>
            <a:lstStyle/>
            <a:p>
              <a:pPr algn="ctr">
                <a:lnSpc>
                  <a:spcPts val="4515"/>
                </a:lnSpc>
                <a:spcBef>
                  <a:spcPct val="0"/>
                </a:spcBef>
              </a:pPr>
              <a:r>
                <a:rPr lang="en-US" sz="3225" dirty="0">
                  <a:solidFill>
                    <a:srgbClr val="000000"/>
                  </a:solidFill>
                  <a:latin typeface="Arial" panose="020B0604020202020204" pitchFamily="34" charset="0"/>
                  <a:ea typeface="Canva Sans"/>
                  <a:cs typeface="Canva Sans"/>
                  <a:sym typeface="Canva Sans"/>
                </a:rPr>
                <a:t>‡</a:t>
              </a:r>
            </a:p>
          </p:txBody>
        </p:sp>
      </p:grpSp>
      <p:sp>
        <p:nvSpPr>
          <p:cNvPr id="11" name="TextBox 11"/>
          <p:cNvSpPr txBox="1"/>
          <p:nvPr/>
        </p:nvSpPr>
        <p:spPr>
          <a:xfrm>
            <a:off x="1028700" y="1776268"/>
            <a:ext cx="16230600" cy="4231928"/>
          </a:xfrm>
          <a:prstGeom prst="rect">
            <a:avLst/>
          </a:prstGeom>
        </p:spPr>
        <p:txBody>
          <a:bodyPr lIns="0" tIns="0" rIns="0" bIns="0" rtlCol="0" anchor="t">
            <a:spAutoFit/>
          </a:bodyPr>
          <a:lstStyle/>
          <a:p>
            <a:pPr algn="l">
              <a:lnSpc>
                <a:spcPts val="6648"/>
              </a:lnSpc>
            </a:pPr>
            <a:r>
              <a:rPr lang="en-US" sz="6213" b="1" dirty="0">
                <a:solidFill>
                  <a:srgbClr val="000000"/>
                </a:solidFill>
                <a:latin typeface="Arial" panose="020B0604020202020204" pitchFamily="34" charset="0"/>
                <a:ea typeface="Helvetica Bold"/>
                <a:cs typeface="Helvetica Bold"/>
                <a:sym typeface="Helvetica Bold"/>
              </a:rPr>
              <a:t>Security and Privacy Experiences of First- and Second-Generation Pakistani Immigrants to the US: Perceptions, Practices, Challenges, and Parent-Child Dynamics</a:t>
            </a:r>
          </a:p>
        </p:txBody>
      </p:sp>
      <p:sp>
        <p:nvSpPr>
          <p:cNvPr id="12" name="TextBox 12"/>
          <p:cNvSpPr txBox="1"/>
          <p:nvPr/>
        </p:nvSpPr>
        <p:spPr>
          <a:xfrm>
            <a:off x="1028700" y="6390477"/>
            <a:ext cx="16230600" cy="544316"/>
          </a:xfrm>
          <a:prstGeom prst="rect">
            <a:avLst/>
          </a:prstGeom>
        </p:spPr>
        <p:txBody>
          <a:bodyPr lIns="0" tIns="0" rIns="0" bIns="0" rtlCol="0" anchor="t">
            <a:spAutoFit/>
          </a:bodyPr>
          <a:lstStyle/>
          <a:p>
            <a:pPr algn="l">
              <a:lnSpc>
                <a:spcPts val="4480"/>
              </a:lnSpc>
            </a:pPr>
            <a:r>
              <a:rPr lang="en-US" sz="3200" b="1" dirty="0">
                <a:solidFill>
                  <a:srgbClr val="000000"/>
                </a:solidFill>
                <a:latin typeface="Arial" panose="020B0604020202020204" pitchFamily="34" charset="0"/>
                <a:ea typeface="Canva Sans Bold"/>
                <a:cs typeface="Canva Sans Bold"/>
                <a:sym typeface="Canva Sans Bold"/>
              </a:rPr>
              <a:t>Warda Usman</a:t>
            </a:r>
            <a:r>
              <a:rPr lang="en-US" sz="3200" dirty="0">
                <a:solidFill>
                  <a:srgbClr val="000000"/>
                </a:solidFill>
                <a:latin typeface="Arial" panose="020B0604020202020204" pitchFamily="34" charset="0"/>
                <a:ea typeface="Canva Sans"/>
                <a:cs typeface="Canva Sans"/>
                <a:sym typeface="Canva Sans"/>
              </a:rPr>
              <a:t>*¶, John Sadik*†, Taha ‡, Ran </a:t>
            </a:r>
            <a:r>
              <a:rPr lang="en-US" sz="3200" dirty="0" err="1">
                <a:solidFill>
                  <a:srgbClr val="000000"/>
                </a:solidFill>
                <a:latin typeface="Arial" panose="020B0604020202020204" pitchFamily="34" charset="0"/>
                <a:ea typeface="Canva Sans"/>
                <a:cs typeface="Canva Sans"/>
                <a:sym typeface="Canva Sans"/>
              </a:rPr>
              <a:t>Elgedawy</a:t>
            </a:r>
            <a:r>
              <a:rPr lang="en-US" sz="3200" dirty="0">
                <a:solidFill>
                  <a:srgbClr val="000000"/>
                </a:solidFill>
                <a:latin typeface="Arial" panose="020B0604020202020204" pitchFamily="34" charset="0"/>
                <a:ea typeface="Canva Sans"/>
                <a:cs typeface="Canva Sans"/>
                <a:sym typeface="Canva Sans"/>
              </a:rPr>
              <a:t>†, Scott Ruoti†, Daniel Zappala¶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DEDED"/>
        </a:solidFill>
        <a:effectLst/>
      </p:bgPr>
    </p:bg>
    <p:spTree>
      <p:nvGrpSpPr>
        <p:cNvPr id="1" name="">
          <a:extLst>
            <a:ext uri="{FF2B5EF4-FFF2-40B4-BE49-F238E27FC236}">
              <a16:creationId xmlns:a16="http://schemas.microsoft.com/office/drawing/2014/main" id="{11EFFD17-071C-2BF5-4B67-FF3291427C87}"/>
            </a:ext>
          </a:extLst>
        </p:cNvPr>
        <p:cNvGrpSpPr/>
        <p:nvPr/>
      </p:nvGrpSpPr>
      <p:grpSpPr>
        <a:xfrm>
          <a:off x="0" y="0"/>
          <a:ext cx="0" cy="0"/>
          <a:chOff x="0" y="0"/>
          <a:chExt cx="0" cy="0"/>
        </a:xfrm>
      </p:grpSpPr>
      <p:sp>
        <p:nvSpPr>
          <p:cNvPr id="24" name="TextBox 24">
            <a:extLst>
              <a:ext uri="{FF2B5EF4-FFF2-40B4-BE49-F238E27FC236}">
                <a16:creationId xmlns:a16="http://schemas.microsoft.com/office/drawing/2014/main" id="{D272A3F0-8085-CAB6-15D7-8CFA8431CF4E}"/>
              </a:ext>
            </a:extLst>
          </p:cNvPr>
          <p:cNvSpPr txBox="1"/>
          <p:nvPr/>
        </p:nvSpPr>
        <p:spPr>
          <a:xfrm>
            <a:off x="4678758" y="1377509"/>
            <a:ext cx="8628552" cy="769441"/>
          </a:xfrm>
          <a:prstGeom prst="rect">
            <a:avLst/>
          </a:prstGeom>
        </p:spPr>
        <p:txBody>
          <a:bodyPr lIns="0" tIns="0" rIns="0" bIns="0" rtlCol="0" anchor="t">
            <a:spAutoFit/>
          </a:bodyPr>
          <a:lstStyle/>
          <a:p>
            <a:pPr algn="ctr">
              <a:lnSpc>
                <a:spcPts val="6001"/>
              </a:lnSpc>
            </a:pPr>
            <a:r>
              <a:rPr lang="en-US" sz="6001" b="1" dirty="0">
                <a:solidFill>
                  <a:srgbClr val="000000"/>
                </a:solidFill>
                <a:latin typeface="Arial" panose="020B0604020202020204" pitchFamily="34" charset="0"/>
                <a:ea typeface="Canva Sans Bold"/>
                <a:cs typeface="Canva Sans Bold"/>
                <a:sym typeface="Canva Sans Bold"/>
              </a:rPr>
              <a:t>Challenges</a:t>
            </a:r>
          </a:p>
        </p:txBody>
      </p:sp>
      <p:sp>
        <p:nvSpPr>
          <p:cNvPr id="67" name="Freeform 9">
            <a:extLst>
              <a:ext uri="{FF2B5EF4-FFF2-40B4-BE49-F238E27FC236}">
                <a16:creationId xmlns:a16="http://schemas.microsoft.com/office/drawing/2014/main" id="{BEFF17E7-27E3-DA05-1B87-9E8B0D88AF5A}"/>
              </a:ext>
            </a:extLst>
          </p:cNvPr>
          <p:cNvSpPr/>
          <p:nvPr/>
        </p:nvSpPr>
        <p:spPr>
          <a:xfrm>
            <a:off x="1028700" y="5452341"/>
            <a:ext cx="4883505" cy="775275"/>
          </a:xfrm>
          <a:custGeom>
            <a:avLst/>
            <a:gdLst/>
            <a:ahLst/>
            <a:cxnLst/>
            <a:rect l="l" t="t" r="r" b="b"/>
            <a:pathLst>
              <a:path w="1286191" h="204188">
                <a:moveTo>
                  <a:pt x="23780" y="0"/>
                </a:moveTo>
                <a:lnTo>
                  <a:pt x="1262411" y="0"/>
                </a:lnTo>
                <a:cubicBezTo>
                  <a:pt x="1268718" y="0"/>
                  <a:pt x="1274766" y="2505"/>
                  <a:pt x="1279226" y="6965"/>
                </a:cubicBezTo>
                <a:cubicBezTo>
                  <a:pt x="1283685" y="11425"/>
                  <a:pt x="1286191" y="17473"/>
                  <a:pt x="1286191" y="23780"/>
                </a:cubicBezTo>
                <a:lnTo>
                  <a:pt x="1286191" y="180408"/>
                </a:lnTo>
                <a:cubicBezTo>
                  <a:pt x="1286191" y="193541"/>
                  <a:pt x="1275544" y="204188"/>
                  <a:pt x="1262411" y="204188"/>
                </a:cubicBezTo>
                <a:lnTo>
                  <a:pt x="23780" y="204188"/>
                </a:lnTo>
                <a:cubicBezTo>
                  <a:pt x="17473" y="204188"/>
                  <a:pt x="11425" y="201682"/>
                  <a:pt x="6965" y="197223"/>
                </a:cubicBezTo>
                <a:cubicBezTo>
                  <a:pt x="2505" y="192763"/>
                  <a:pt x="0" y="186715"/>
                  <a:pt x="0" y="180408"/>
                </a:cubicBezTo>
                <a:lnTo>
                  <a:pt x="0" y="23780"/>
                </a:lnTo>
                <a:cubicBezTo>
                  <a:pt x="0" y="10647"/>
                  <a:pt x="10647" y="0"/>
                  <a:pt x="23780" y="0"/>
                </a:cubicBezTo>
                <a:close/>
              </a:path>
            </a:pathLst>
          </a:custGeom>
          <a:solidFill>
            <a:srgbClr val="000000">
              <a:alpha val="0"/>
            </a:srgbClr>
          </a:solidFill>
          <a:ln w="38100" cap="sq">
            <a:solidFill>
              <a:srgbClr val="000000"/>
            </a:solidFill>
            <a:prstDash val="sysDash"/>
            <a:miter/>
          </a:ln>
        </p:spPr>
        <p:txBody>
          <a:bodyPr/>
          <a:lstStyle/>
          <a:p>
            <a:endParaRPr lang="en-US" dirty="0">
              <a:latin typeface="Arial" panose="020B0604020202020204" pitchFamily="34" charset="0"/>
            </a:endParaRPr>
          </a:p>
        </p:txBody>
      </p:sp>
      <p:sp>
        <p:nvSpPr>
          <p:cNvPr id="55" name="TextBox 11">
            <a:extLst>
              <a:ext uri="{FF2B5EF4-FFF2-40B4-BE49-F238E27FC236}">
                <a16:creationId xmlns:a16="http://schemas.microsoft.com/office/drawing/2014/main" id="{DF4103FD-0429-B60C-5C78-248331979B8E}"/>
              </a:ext>
            </a:extLst>
          </p:cNvPr>
          <p:cNvSpPr txBox="1"/>
          <p:nvPr/>
        </p:nvSpPr>
        <p:spPr>
          <a:xfrm>
            <a:off x="824570" y="5554045"/>
            <a:ext cx="5626869" cy="925306"/>
          </a:xfrm>
          <a:prstGeom prst="rect">
            <a:avLst/>
          </a:prstGeom>
        </p:spPr>
        <p:txBody>
          <a:bodyPr lIns="0" tIns="0" rIns="0" bIns="0" rtlCol="0" anchor="t">
            <a:spAutoFit/>
          </a:bodyPr>
          <a:lstStyle/>
          <a:p>
            <a:pPr algn="ctr">
              <a:lnSpc>
                <a:spcPts val="3710"/>
              </a:lnSpc>
            </a:pPr>
            <a:r>
              <a:rPr lang="en-US" sz="2650" dirty="0">
                <a:solidFill>
                  <a:srgbClr val="000000"/>
                </a:solidFill>
                <a:latin typeface="Arial" panose="020B0604020202020204" pitchFamily="34" charset="0"/>
                <a:ea typeface="Canva Sans"/>
                <a:cs typeface="Canva Sans"/>
                <a:sym typeface="Canva Sans"/>
              </a:rPr>
              <a:t>Self-presentation   </a:t>
            </a:r>
          </a:p>
          <a:p>
            <a:pPr algn="ctr">
              <a:lnSpc>
                <a:spcPts val="3710"/>
              </a:lnSpc>
            </a:pPr>
            <a:r>
              <a:rPr lang="en-US" sz="2650" dirty="0">
                <a:solidFill>
                  <a:srgbClr val="000000"/>
                </a:solidFill>
                <a:latin typeface="Arial" panose="020B0604020202020204" pitchFamily="34" charset="0"/>
                <a:ea typeface="Canva Sans"/>
                <a:cs typeface="Canva Sans"/>
                <a:sym typeface="Canva Sans"/>
              </a:rPr>
              <a:t> </a:t>
            </a:r>
          </a:p>
        </p:txBody>
      </p:sp>
      <p:sp>
        <p:nvSpPr>
          <p:cNvPr id="65" name="Freeform 13">
            <a:extLst>
              <a:ext uri="{FF2B5EF4-FFF2-40B4-BE49-F238E27FC236}">
                <a16:creationId xmlns:a16="http://schemas.microsoft.com/office/drawing/2014/main" id="{526935A1-8CCC-4BD6-5550-D289631C5293}"/>
              </a:ext>
            </a:extLst>
          </p:cNvPr>
          <p:cNvSpPr/>
          <p:nvPr/>
        </p:nvSpPr>
        <p:spPr>
          <a:xfrm>
            <a:off x="1028700" y="6430713"/>
            <a:ext cx="4883505" cy="775275"/>
          </a:xfrm>
          <a:custGeom>
            <a:avLst/>
            <a:gdLst/>
            <a:ahLst/>
            <a:cxnLst/>
            <a:rect l="l" t="t" r="r" b="b"/>
            <a:pathLst>
              <a:path w="1286191" h="204188">
                <a:moveTo>
                  <a:pt x="23780" y="0"/>
                </a:moveTo>
                <a:lnTo>
                  <a:pt x="1262411" y="0"/>
                </a:lnTo>
                <a:cubicBezTo>
                  <a:pt x="1268718" y="0"/>
                  <a:pt x="1274766" y="2505"/>
                  <a:pt x="1279226" y="6965"/>
                </a:cubicBezTo>
                <a:cubicBezTo>
                  <a:pt x="1283685" y="11425"/>
                  <a:pt x="1286191" y="17473"/>
                  <a:pt x="1286191" y="23780"/>
                </a:cubicBezTo>
                <a:lnTo>
                  <a:pt x="1286191" y="180408"/>
                </a:lnTo>
                <a:cubicBezTo>
                  <a:pt x="1286191" y="193541"/>
                  <a:pt x="1275544" y="204188"/>
                  <a:pt x="1262411" y="204188"/>
                </a:cubicBezTo>
                <a:lnTo>
                  <a:pt x="23780" y="204188"/>
                </a:lnTo>
                <a:cubicBezTo>
                  <a:pt x="17473" y="204188"/>
                  <a:pt x="11425" y="201682"/>
                  <a:pt x="6965" y="197223"/>
                </a:cubicBezTo>
                <a:cubicBezTo>
                  <a:pt x="2505" y="192763"/>
                  <a:pt x="0" y="186715"/>
                  <a:pt x="0" y="180408"/>
                </a:cubicBezTo>
                <a:lnTo>
                  <a:pt x="0" y="23780"/>
                </a:lnTo>
                <a:cubicBezTo>
                  <a:pt x="0" y="10647"/>
                  <a:pt x="10647" y="0"/>
                  <a:pt x="23780" y="0"/>
                </a:cubicBezTo>
                <a:close/>
              </a:path>
            </a:pathLst>
          </a:custGeom>
          <a:solidFill>
            <a:srgbClr val="000000">
              <a:alpha val="0"/>
            </a:srgbClr>
          </a:solidFill>
          <a:ln w="38100" cap="sq">
            <a:solidFill>
              <a:srgbClr val="000000"/>
            </a:solidFill>
            <a:prstDash val="sysDash"/>
            <a:miter/>
          </a:ln>
        </p:spPr>
        <p:txBody>
          <a:bodyPr/>
          <a:lstStyle/>
          <a:p>
            <a:endParaRPr lang="en-US" dirty="0">
              <a:latin typeface="Arial" panose="020B0604020202020204" pitchFamily="34" charset="0"/>
            </a:endParaRPr>
          </a:p>
        </p:txBody>
      </p:sp>
      <p:sp>
        <p:nvSpPr>
          <p:cNvPr id="57" name="TextBox 15">
            <a:extLst>
              <a:ext uri="{FF2B5EF4-FFF2-40B4-BE49-F238E27FC236}">
                <a16:creationId xmlns:a16="http://schemas.microsoft.com/office/drawing/2014/main" id="{EA179415-E61C-FAA7-08B8-A0233B34C79F}"/>
              </a:ext>
            </a:extLst>
          </p:cNvPr>
          <p:cNvSpPr txBox="1"/>
          <p:nvPr/>
        </p:nvSpPr>
        <p:spPr>
          <a:xfrm>
            <a:off x="1693730" y="7512803"/>
            <a:ext cx="3640270" cy="433196"/>
          </a:xfrm>
          <a:prstGeom prst="rect">
            <a:avLst/>
          </a:prstGeom>
        </p:spPr>
        <p:txBody>
          <a:bodyPr wrap="square" lIns="0" tIns="0" rIns="0" bIns="0" rtlCol="0" anchor="t">
            <a:spAutoFit/>
          </a:bodyPr>
          <a:lstStyle/>
          <a:p>
            <a:pPr algn="ctr">
              <a:lnSpc>
                <a:spcPts val="3710"/>
              </a:lnSpc>
            </a:pPr>
            <a:r>
              <a:rPr lang="en-US" sz="2650" dirty="0">
                <a:solidFill>
                  <a:srgbClr val="000000"/>
                </a:solidFill>
                <a:latin typeface="Arial" panose="020B0604020202020204" pitchFamily="34" charset="0"/>
                <a:ea typeface="Canva Sans"/>
                <a:cs typeface="Canva Sans"/>
                <a:sym typeface="Canva Sans"/>
              </a:rPr>
              <a:t>Lack of social support</a:t>
            </a:r>
          </a:p>
        </p:txBody>
      </p:sp>
      <p:grpSp>
        <p:nvGrpSpPr>
          <p:cNvPr id="58" name="Group 16">
            <a:extLst>
              <a:ext uri="{FF2B5EF4-FFF2-40B4-BE49-F238E27FC236}">
                <a16:creationId xmlns:a16="http://schemas.microsoft.com/office/drawing/2014/main" id="{965E2046-F9CD-4ECE-BB45-74F02413A8D1}"/>
              </a:ext>
            </a:extLst>
          </p:cNvPr>
          <p:cNvGrpSpPr/>
          <p:nvPr/>
        </p:nvGrpSpPr>
        <p:grpSpPr>
          <a:xfrm>
            <a:off x="1028700" y="7261352"/>
            <a:ext cx="4883505" cy="919936"/>
            <a:chOff x="0" y="-38100"/>
            <a:chExt cx="1286191" cy="242288"/>
          </a:xfrm>
        </p:grpSpPr>
        <p:sp>
          <p:nvSpPr>
            <p:cNvPr id="63" name="Freeform 17">
              <a:extLst>
                <a:ext uri="{FF2B5EF4-FFF2-40B4-BE49-F238E27FC236}">
                  <a16:creationId xmlns:a16="http://schemas.microsoft.com/office/drawing/2014/main" id="{689852DE-490B-0324-6EBE-259388F1D991}"/>
                </a:ext>
              </a:extLst>
            </p:cNvPr>
            <p:cNvSpPr/>
            <p:nvPr/>
          </p:nvSpPr>
          <p:spPr>
            <a:xfrm>
              <a:off x="0" y="0"/>
              <a:ext cx="1286191" cy="204188"/>
            </a:xfrm>
            <a:custGeom>
              <a:avLst/>
              <a:gdLst/>
              <a:ahLst/>
              <a:cxnLst/>
              <a:rect l="l" t="t" r="r" b="b"/>
              <a:pathLst>
                <a:path w="1286191" h="204188">
                  <a:moveTo>
                    <a:pt x="23780" y="0"/>
                  </a:moveTo>
                  <a:lnTo>
                    <a:pt x="1262411" y="0"/>
                  </a:lnTo>
                  <a:cubicBezTo>
                    <a:pt x="1268718" y="0"/>
                    <a:pt x="1274766" y="2505"/>
                    <a:pt x="1279226" y="6965"/>
                  </a:cubicBezTo>
                  <a:cubicBezTo>
                    <a:pt x="1283685" y="11425"/>
                    <a:pt x="1286191" y="17473"/>
                    <a:pt x="1286191" y="23780"/>
                  </a:cubicBezTo>
                  <a:lnTo>
                    <a:pt x="1286191" y="180408"/>
                  </a:lnTo>
                  <a:cubicBezTo>
                    <a:pt x="1286191" y="193541"/>
                    <a:pt x="1275544" y="204188"/>
                    <a:pt x="1262411" y="204188"/>
                  </a:cubicBezTo>
                  <a:lnTo>
                    <a:pt x="23780" y="204188"/>
                  </a:lnTo>
                  <a:cubicBezTo>
                    <a:pt x="17473" y="204188"/>
                    <a:pt x="11425" y="201682"/>
                    <a:pt x="6965" y="197223"/>
                  </a:cubicBezTo>
                  <a:cubicBezTo>
                    <a:pt x="2505" y="192763"/>
                    <a:pt x="0" y="186715"/>
                    <a:pt x="0" y="180408"/>
                  </a:cubicBezTo>
                  <a:lnTo>
                    <a:pt x="0" y="23780"/>
                  </a:lnTo>
                  <a:cubicBezTo>
                    <a:pt x="0" y="10647"/>
                    <a:pt x="10647" y="0"/>
                    <a:pt x="23780" y="0"/>
                  </a:cubicBezTo>
                  <a:close/>
                </a:path>
              </a:pathLst>
            </a:custGeom>
            <a:solidFill>
              <a:srgbClr val="000000">
                <a:alpha val="0"/>
              </a:srgbClr>
            </a:solidFill>
            <a:ln w="38100" cap="sq">
              <a:solidFill>
                <a:srgbClr val="000000"/>
              </a:solidFill>
              <a:prstDash val="sysDash"/>
              <a:miter/>
            </a:ln>
          </p:spPr>
          <p:txBody>
            <a:bodyPr/>
            <a:lstStyle/>
            <a:p>
              <a:endParaRPr lang="en-US" dirty="0">
                <a:latin typeface="Arial" panose="020B0604020202020204" pitchFamily="34" charset="0"/>
              </a:endParaRPr>
            </a:p>
          </p:txBody>
        </p:sp>
        <p:sp>
          <p:nvSpPr>
            <p:cNvPr id="64" name="TextBox 18">
              <a:extLst>
                <a:ext uri="{FF2B5EF4-FFF2-40B4-BE49-F238E27FC236}">
                  <a16:creationId xmlns:a16="http://schemas.microsoft.com/office/drawing/2014/main" id="{216714B9-FBDD-E1B6-2B4A-97B700786748}"/>
                </a:ext>
              </a:extLst>
            </p:cNvPr>
            <p:cNvSpPr txBox="1"/>
            <p:nvPr/>
          </p:nvSpPr>
          <p:spPr>
            <a:xfrm>
              <a:off x="0" y="-38100"/>
              <a:ext cx="1286191" cy="242288"/>
            </a:xfrm>
            <a:prstGeom prst="rect">
              <a:avLst/>
            </a:prstGeom>
          </p:spPr>
          <p:txBody>
            <a:bodyPr lIns="50800" tIns="50800" rIns="50800" bIns="50800" rtlCol="0" anchor="ctr"/>
            <a:lstStyle/>
            <a:p>
              <a:pPr algn="ctr">
                <a:lnSpc>
                  <a:spcPts val="2999"/>
                </a:lnSpc>
              </a:pPr>
              <a:endParaRPr dirty="0">
                <a:latin typeface="Arial" panose="020B0604020202020204" pitchFamily="34" charset="0"/>
              </a:endParaRPr>
            </a:p>
          </p:txBody>
        </p:sp>
      </p:grpSp>
      <p:sp>
        <p:nvSpPr>
          <p:cNvPr id="59" name="TextBox 23">
            <a:extLst>
              <a:ext uri="{FF2B5EF4-FFF2-40B4-BE49-F238E27FC236}">
                <a16:creationId xmlns:a16="http://schemas.microsoft.com/office/drawing/2014/main" id="{1C3024A4-0142-122B-E988-AE54C4A59C05}"/>
              </a:ext>
            </a:extLst>
          </p:cNvPr>
          <p:cNvSpPr txBox="1"/>
          <p:nvPr/>
        </p:nvSpPr>
        <p:spPr>
          <a:xfrm>
            <a:off x="1469251" y="2490942"/>
            <a:ext cx="4132920" cy="644279"/>
          </a:xfrm>
          <a:prstGeom prst="rect">
            <a:avLst/>
          </a:prstGeom>
        </p:spPr>
        <p:txBody>
          <a:bodyPr wrap="square" lIns="0" tIns="0" rIns="0" bIns="0" rtlCol="0" anchor="t">
            <a:spAutoFit/>
          </a:bodyPr>
          <a:lstStyle/>
          <a:p>
            <a:pPr algn="ctr">
              <a:lnSpc>
                <a:spcPts val="5533"/>
              </a:lnSpc>
            </a:pPr>
            <a:r>
              <a:rPr lang="en-US" sz="3952" dirty="0">
                <a:solidFill>
                  <a:srgbClr val="000000"/>
                </a:solidFill>
                <a:latin typeface="Arial" panose="020B0604020202020204" pitchFamily="34" charset="0"/>
                <a:ea typeface="Canva Sans Bold"/>
                <a:cs typeface="Canva Sans Bold"/>
                <a:sym typeface="Canva Sans Bold"/>
              </a:rPr>
              <a:t>First Generation</a:t>
            </a:r>
          </a:p>
        </p:txBody>
      </p:sp>
      <p:grpSp>
        <p:nvGrpSpPr>
          <p:cNvPr id="2" name="Group 1">
            <a:extLst>
              <a:ext uri="{FF2B5EF4-FFF2-40B4-BE49-F238E27FC236}">
                <a16:creationId xmlns:a16="http://schemas.microsoft.com/office/drawing/2014/main" id="{CE13BD22-96C7-C26A-1AED-815A5D1A5592}"/>
              </a:ext>
            </a:extLst>
          </p:cNvPr>
          <p:cNvGrpSpPr/>
          <p:nvPr/>
        </p:nvGrpSpPr>
        <p:grpSpPr>
          <a:xfrm>
            <a:off x="1027601" y="3472949"/>
            <a:ext cx="4883505" cy="775275"/>
            <a:chOff x="1028700" y="4473969"/>
            <a:chExt cx="4883505" cy="775275"/>
          </a:xfrm>
        </p:grpSpPr>
        <p:sp>
          <p:nvSpPr>
            <p:cNvPr id="69" name="Freeform 6">
              <a:extLst>
                <a:ext uri="{FF2B5EF4-FFF2-40B4-BE49-F238E27FC236}">
                  <a16:creationId xmlns:a16="http://schemas.microsoft.com/office/drawing/2014/main" id="{1F7DD08A-D612-C146-CD36-D7A2D65DC029}"/>
                </a:ext>
              </a:extLst>
            </p:cNvPr>
            <p:cNvSpPr/>
            <p:nvPr/>
          </p:nvSpPr>
          <p:spPr>
            <a:xfrm>
              <a:off x="1028700" y="4473969"/>
              <a:ext cx="4883505" cy="775275"/>
            </a:xfrm>
            <a:custGeom>
              <a:avLst/>
              <a:gdLst/>
              <a:ahLst/>
              <a:cxnLst/>
              <a:rect l="l" t="t" r="r" b="b"/>
              <a:pathLst>
                <a:path w="1286191" h="204188">
                  <a:moveTo>
                    <a:pt x="23780" y="0"/>
                  </a:moveTo>
                  <a:lnTo>
                    <a:pt x="1262411" y="0"/>
                  </a:lnTo>
                  <a:cubicBezTo>
                    <a:pt x="1268718" y="0"/>
                    <a:pt x="1274766" y="2505"/>
                    <a:pt x="1279226" y="6965"/>
                  </a:cubicBezTo>
                  <a:cubicBezTo>
                    <a:pt x="1283685" y="11425"/>
                    <a:pt x="1286191" y="17473"/>
                    <a:pt x="1286191" y="23780"/>
                  </a:cubicBezTo>
                  <a:lnTo>
                    <a:pt x="1286191" y="180408"/>
                  </a:lnTo>
                  <a:cubicBezTo>
                    <a:pt x="1286191" y="193541"/>
                    <a:pt x="1275544" y="204188"/>
                    <a:pt x="1262411" y="204188"/>
                  </a:cubicBezTo>
                  <a:lnTo>
                    <a:pt x="23780" y="204188"/>
                  </a:lnTo>
                  <a:cubicBezTo>
                    <a:pt x="17473" y="204188"/>
                    <a:pt x="11425" y="201682"/>
                    <a:pt x="6965" y="197223"/>
                  </a:cubicBezTo>
                  <a:cubicBezTo>
                    <a:pt x="2505" y="192763"/>
                    <a:pt x="0" y="186715"/>
                    <a:pt x="0" y="180408"/>
                  </a:cubicBezTo>
                  <a:lnTo>
                    <a:pt x="0" y="23780"/>
                  </a:lnTo>
                  <a:cubicBezTo>
                    <a:pt x="0" y="10647"/>
                    <a:pt x="10647" y="0"/>
                    <a:pt x="23780" y="0"/>
                  </a:cubicBezTo>
                  <a:close/>
                </a:path>
              </a:pathLst>
            </a:custGeom>
            <a:noFill/>
            <a:ln w="38100" cap="sq">
              <a:solidFill>
                <a:srgbClr val="000000"/>
              </a:solidFill>
              <a:prstDash val="sysDash"/>
              <a:miter/>
            </a:ln>
          </p:spPr>
          <p:txBody>
            <a:bodyPr/>
            <a:lstStyle/>
            <a:p>
              <a:endParaRPr lang="en-US" dirty="0">
                <a:latin typeface="Arial" panose="020B0604020202020204" pitchFamily="34" charset="0"/>
              </a:endParaRPr>
            </a:p>
          </p:txBody>
        </p:sp>
        <p:sp>
          <p:nvSpPr>
            <p:cNvPr id="61" name="TextBox 26">
              <a:extLst>
                <a:ext uri="{FF2B5EF4-FFF2-40B4-BE49-F238E27FC236}">
                  <a16:creationId xmlns:a16="http://schemas.microsoft.com/office/drawing/2014/main" id="{FFB02AEC-1830-C7A9-7651-282D4FD6BDA2}"/>
                </a:ext>
              </a:extLst>
            </p:cNvPr>
            <p:cNvSpPr txBox="1"/>
            <p:nvPr/>
          </p:nvSpPr>
          <p:spPr>
            <a:xfrm>
              <a:off x="2246880" y="4632820"/>
              <a:ext cx="2592311" cy="433196"/>
            </a:xfrm>
            <a:prstGeom prst="rect">
              <a:avLst/>
            </a:prstGeom>
          </p:spPr>
          <p:txBody>
            <a:bodyPr wrap="square" lIns="0" tIns="0" rIns="0" bIns="0" rtlCol="0" anchor="t">
              <a:spAutoFit/>
            </a:bodyPr>
            <a:lstStyle/>
            <a:p>
              <a:pPr algn="ctr">
                <a:lnSpc>
                  <a:spcPts val="3710"/>
                </a:lnSpc>
              </a:pPr>
              <a:r>
                <a:rPr lang="en-US" sz="2650" dirty="0">
                  <a:solidFill>
                    <a:srgbClr val="000000"/>
                  </a:solidFill>
                  <a:latin typeface="Arial" panose="020B0604020202020204" pitchFamily="34" charset="0"/>
                  <a:ea typeface="Canva Sans"/>
                  <a:cs typeface="Canva Sans"/>
                  <a:sym typeface="Canva Sans"/>
                </a:rPr>
                <a:t>Discrimination</a:t>
              </a:r>
            </a:p>
          </p:txBody>
        </p:sp>
      </p:grpSp>
      <p:sp>
        <p:nvSpPr>
          <p:cNvPr id="62" name="TextBox 27">
            <a:extLst>
              <a:ext uri="{FF2B5EF4-FFF2-40B4-BE49-F238E27FC236}">
                <a16:creationId xmlns:a16="http://schemas.microsoft.com/office/drawing/2014/main" id="{1CC7CBE8-E959-365A-86D8-67B370BDEF07}"/>
              </a:ext>
            </a:extLst>
          </p:cNvPr>
          <p:cNvSpPr txBox="1"/>
          <p:nvPr/>
        </p:nvSpPr>
        <p:spPr>
          <a:xfrm>
            <a:off x="1154129" y="6534431"/>
            <a:ext cx="4758076" cy="433196"/>
          </a:xfrm>
          <a:prstGeom prst="rect">
            <a:avLst/>
          </a:prstGeom>
        </p:spPr>
        <p:txBody>
          <a:bodyPr wrap="square" lIns="0" tIns="0" rIns="0" bIns="0" rtlCol="0" anchor="t">
            <a:spAutoFit/>
          </a:bodyPr>
          <a:lstStyle/>
          <a:p>
            <a:pPr algn="ctr">
              <a:lnSpc>
                <a:spcPts val="3710"/>
              </a:lnSpc>
            </a:pPr>
            <a:r>
              <a:rPr lang="en-US" sz="2650" dirty="0">
                <a:solidFill>
                  <a:srgbClr val="000000"/>
                </a:solidFill>
                <a:latin typeface="Arial" panose="020B0604020202020204" pitchFamily="34" charset="0"/>
                <a:ea typeface="Canva Sans"/>
                <a:cs typeface="Canva Sans"/>
                <a:sym typeface="Canva Sans"/>
              </a:rPr>
              <a:t>Navigating new technologies</a:t>
            </a:r>
          </a:p>
        </p:txBody>
      </p:sp>
      <p:grpSp>
        <p:nvGrpSpPr>
          <p:cNvPr id="3" name="Group 2">
            <a:extLst>
              <a:ext uri="{FF2B5EF4-FFF2-40B4-BE49-F238E27FC236}">
                <a16:creationId xmlns:a16="http://schemas.microsoft.com/office/drawing/2014/main" id="{0A7B04BA-135E-F583-E665-61F11C41B3D7}"/>
              </a:ext>
            </a:extLst>
          </p:cNvPr>
          <p:cNvGrpSpPr/>
          <p:nvPr/>
        </p:nvGrpSpPr>
        <p:grpSpPr>
          <a:xfrm>
            <a:off x="1027601" y="4467902"/>
            <a:ext cx="4883505" cy="775275"/>
            <a:chOff x="1028700" y="3495598"/>
            <a:chExt cx="4883505" cy="775275"/>
          </a:xfrm>
        </p:grpSpPr>
        <p:sp>
          <p:nvSpPr>
            <p:cNvPr id="71" name="Freeform 3">
              <a:extLst>
                <a:ext uri="{FF2B5EF4-FFF2-40B4-BE49-F238E27FC236}">
                  <a16:creationId xmlns:a16="http://schemas.microsoft.com/office/drawing/2014/main" id="{F8A962AE-DF05-989F-C928-E16852800F20}"/>
                </a:ext>
              </a:extLst>
            </p:cNvPr>
            <p:cNvSpPr/>
            <p:nvPr/>
          </p:nvSpPr>
          <p:spPr>
            <a:xfrm>
              <a:off x="1028700" y="3495598"/>
              <a:ext cx="4883505" cy="775275"/>
            </a:xfrm>
            <a:custGeom>
              <a:avLst/>
              <a:gdLst/>
              <a:ahLst/>
              <a:cxnLst/>
              <a:rect l="l" t="t" r="r" b="b"/>
              <a:pathLst>
                <a:path w="1286191" h="204188">
                  <a:moveTo>
                    <a:pt x="23780" y="0"/>
                  </a:moveTo>
                  <a:lnTo>
                    <a:pt x="1262411" y="0"/>
                  </a:lnTo>
                  <a:cubicBezTo>
                    <a:pt x="1268718" y="0"/>
                    <a:pt x="1274766" y="2505"/>
                    <a:pt x="1279226" y="6965"/>
                  </a:cubicBezTo>
                  <a:cubicBezTo>
                    <a:pt x="1283685" y="11425"/>
                    <a:pt x="1286191" y="17473"/>
                    <a:pt x="1286191" y="23780"/>
                  </a:cubicBezTo>
                  <a:lnTo>
                    <a:pt x="1286191" y="180408"/>
                  </a:lnTo>
                  <a:cubicBezTo>
                    <a:pt x="1286191" y="193541"/>
                    <a:pt x="1275544" y="204188"/>
                    <a:pt x="1262411" y="204188"/>
                  </a:cubicBezTo>
                  <a:lnTo>
                    <a:pt x="23780" y="204188"/>
                  </a:lnTo>
                  <a:cubicBezTo>
                    <a:pt x="17473" y="204188"/>
                    <a:pt x="11425" y="201682"/>
                    <a:pt x="6965" y="197223"/>
                  </a:cubicBezTo>
                  <a:cubicBezTo>
                    <a:pt x="2505" y="192763"/>
                    <a:pt x="0" y="186715"/>
                    <a:pt x="0" y="180408"/>
                  </a:cubicBezTo>
                  <a:lnTo>
                    <a:pt x="0" y="23780"/>
                  </a:lnTo>
                  <a:cubicBezTo>
                    <a:pt x="0" y="10647"/>
                    <a:pt x="10647" y="0"/>
                    <a:pt x="23780" y="0"/>
                  </a:cubicBezTo>
                  <a:close/>
                </a:path>
              </a:pathLst>
            </a:custGeom>
            <a:solidFill>
              <a:srgbClr val="B7CDEB">
                <a:alpha val="0"/>
              </a:srgbClr>
            </a:solidFill>
            <a:ln w="38100" cap="sq">
              <a:solidFill>
                <a:srgbClr val="000000"/>
              </a:solidFill>
              <a:prstDash val="sysDash"/>
              <a:miter/>
            </a:ln>
          </p:spPr>
          <p:txBody>
            <a:bodyPr/>
            <a:lstStyle/>
            <a:p>
              <a:endParaRPr lang="en-US" dirty="0">
                <a:latin typeface="Arial" panose="020B0604020202020204" pitchFamily="34" charset="0"/>
              </a:endParaRPr>
            </a:p>
          </p:txBody>
        </p:sp>
        <p:sp>
          <p:nvSpPr>
            <p:cNvPr id="73" name="TextBox 26">
              <a:extLst>
                <a:ext uri="{FF2B5EF4-FFF2-40B4-BE49-F238E27FC236}">
                  <a16:creationId xmlns:a16="http://schemas.microsoft.com/office/drawing/2014/main" id="{F64110CD-1F95-1A6B-77CF-59C44EAF3191}"/>
                </a:ext>
              </a:extLst>
            </p:cNvPr>
            <p:cNvSpPr txBox="1"/>
            <p:nvPr/>
          </p:nvSpPr>
          <p:spPr>
            <a:xfrm>
              <a:off x="1474571" y="3629259"/>
              <a:ext cx="4136931" cy="449610"/>
            </a:xfrm>
            <a:prstGeom prst="rect">
              <a:avLst/>
            </a:prstGeom>
          </p:spPr>
          <p:txBody>
            <a:bodyPr wrap="square" lIns="0" tIns="0" rIns="0" bIns="0" rtlCol="0" anchor="t">
              <a:spAutoFit/>
            </a:bodyPr>
            <a:lstStyle/>
            <a:p>
              <a:pPr algn="ctr">
                <a:lnSpc>
                  <a:spcPts val="3710"/>
                </a:lnSpc>
              </a:pPr>
              <a:r>
                <a:rPr lang="en-US" sz="2650" dirty="0">
                  <a:solidFill>
                    <a:srgbClr val="000000"/>
                  </a:solidFill>
                  <a:latin typeface="Arial" panose="020B0604020202020204" pitchFamily="34" charset="0"/>
                  <a:ea typeface="Canva Sans"/>
                  <a:cs typeface="Canva Sans"/>
                  <a:sym typeface="Canva Sans"/>
                </a:rPr>
                <a:t>Communication barriers</a:t>
              </a:r>
            </a:p>
          </p:txBody>
        </p:sp>
      </p:grpSp>
    </p:spTree>
    <p:extLst>
      <p:ext uri="{BB962C8B-B14F-4D97-AF65-F5344CB8AC3E}">
        <p14:creationId xmlns:p14="http://schemas.microsoft.com/office/powerpoint/2010/main" val="6259374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DEDED"/>
        </a:solidFill>
        <a:effectLst/>
      </p:bgPr>
    </p:bg>
    <p:spTree>
      <p:nvGrpSpPr>
        <p:cNvPr id="1" name="">
          <a:extLst>
            <a:ext uri="{FF2B5EF4-FFF2-40B4-BE49-F238E27FC236}">
              <a16:creationId xmlns:a16="http://schemas.microsoft.com/office/drawing/2014/main" id="{6E660728-1712-53A3-4DBF-40A41B756DBD}"/>
            </a:ext>
          </a:extLst>
        </p:cNvPr>
        <p:cNvGrpSpPr/>
        <p:nvPr/>
      </p:nvGrpSpPr>
      <p:grpSpPr>
        <a:xfrm>
          <a:off x="0" y="0"/>
          <a:ext cx="0" cy="0"/>
          <a:chOff x="0" y="0"/>
          <a:chExt cx="0" cy="0"/>
        </a:xfrm>
      </p:grpSpPr>
      <p:grpSp>
        <p:nvGrpSpPr>
          <p:cNvPr id="19" name="Group 19">
            <a:extLst>
              <a:ext uri="{FF2B5EF4-FFF2-40B4-BE49-F238E27FC236}">
                <a16:creationId xmlns:a16="http://schemas.microsoft.com/office/drawing/2014/main" id="{A9592431-AD5C-5E15-E0A0-5DA8925536F2}"/>
              </a:ext>
            </a:extLst>
          </p:cNvPr>
          <p:cNvGrpSpPr/>
          <p:nvPr/>
        </p:nvGrpSpPr>
        <p:grpSpPr>
          <a:xfrm>
            <a:off x="8511166" y="2880081"/>
            <a:ext cx="8622705" cy="4435355"/>
            <a:chOff x="0" y="0"/>
            <a:chExt cx="2450398" cy="1581158"/>
          </a:xfrm>
        </p:grpSpPr>
        <p:sp>
          <p:nvSpPr>
            <p:cNvPr id="20" name="Freeform 20">
              <a:extLst>
                <a:ext uri="{FF2B5EF4-FFF2-40B4-BE49-F238E27FC236}">
                  <a16:creationId xmlns:a16="http://schemas.microsoft.com/office/drawing/2014/main" id="{1AE063A2-72D2-2813-8211-6D529BED92D3}"/>
                </a:ext>
              </a:extLst>
            </p:cNvPr>
            <p:cNvSpPr/>
            <p:nvPr/>
          </p:nvSpPr>
          <p:spPr>
            <a:xfrm>
              <a:off x="0" y="0"/>
              <a:ext cx="2450398" cy="1581158"/>
            </a:xfrm>
            <a:custGeom>
              <a:avLst/>
              <a:gdLst/>
              <a:ahLst/>
              <a:cxnLst/>
              <a:rect l="l" t="t" r="r" b="b"/>
              <a:pathLst>
                <a:path w="2450398" h="1581158">
                  <a:moveTo>
                    <a:pt x="40403" y="0"/>
                  </a:moveTo>
                  <a:lnTo>
                    <a:pt x="2409995" y="0"/>
                  </a:lnTo>
                  <a:cubicBezTo>
                    <a:pt x="2420710" y="0"/>
                    <a:pt x="2430987" y="4257"/>
                    <a:pt x="2438564" y="11834"/>
                  </a:cubicBezTo>
                  <a:cubicBezTo>
                    <a:pt x="2446141" y="19411"/>
                    <a:pt x="2450398" y="29688"/>
                    <a:pt x="2450398" y="40403"/>
                  </a:cubicBezTo>
                  <a:lnTo>
                    <a:pt x="2450398" y="1540755"/>
                  </a:lnTo>
                  <a:cubicBezTo>
                    <a:pt x="2450398" y="1551471"/>
                    <a:pt x="2446141" y="1561747"/>
                    <a:pt x="2438564" y="1569324"/>
                  </a:cubicBezTo>
                  <a:cubicBezTo>
                    <a:pt x="2430987" y="1576902"/>
                    <a:pt x="2420710" y="1581158"/>
                    <a:pt x="2409995" y="1581158"/>
                  </a:cubicBezTo>
                  <a:lnTo>
                    <a:pt x="40403" y="1581158"/>
                  </a:lnTo>
                  <a:cubicBezTo>
                    <a:pt x="29688" y="1581158"/>
                    <a:pt x="19411" y="1576902"/>
                    <a:pt x="11834" y="1569324"/>
                  </a:cubicBezTo>
                  <a:cubicBezTo>
                    <a:pt x="4257" y="1561747"/>
                    <a:pt x="0" y="1551471"/>
                    <a:pt x="0" y="1540755"/>
                  </a:cubicBezTo>
                  <a:lnTo>
                    <a:pt x="0" y="40403"/>
                  </a:lnTo>
                  <a:cubicBezTo>
                    <a:pt x="0" y="29688"/>
                    <a:pt x="4257" y="19411"/>
                    <a:pt x="11834" y="11834"/>
                  </a:cubicBezTo>
                  <a:cubicBezTo>
                    <a:pt x="19411" y="4257"/>
                    <a:pt x="29688" y="0"/>
                    <a:pt x="40403" y="0"/>
                  </a:cubicBezTo>
                  <a:close/>
                </a:path>
              </a:pathLst>
            </a:custGeom>
            <a:solidFill>
              <a:srgbClr val="B7CDEB"/>
            </a:solidFill>
            <a:ln w="38100" cap="rnd">
              <a:solidFill>
                <a:srgbClr val="000000"/>
              </a:solidFill>
              <a:prstDash val="sysDash"/>
              <a:round/>
            </a:ln>
          </p:spPr>
          <p:txBody>
            <a:bodyPr/>
            <a:lstStyle/>
            <a:p>
              <a:endParaRPr lang="en-US" dirty="0">
                <a:latin typeface="Arial" panose="020B0604020202020204" pitchFamily="34" charset="0"/>
              </a:endParaRPr>
            </a:p>
          </p:txBody>
        </p:sp>
        <p:sp>
          <p:nvSpPr>
            <p:cNvPr id="21" name="TextBox 21">
              <a:extLst>
                <a:ext uri="{FF2B5EF4-FFF2-40B4-BE49-F238E27FC236}">
                  <a16:creationId xmlns:a16="http://schemas.microsoft.com/office/drawing/2014/main" id="{E61E99AC-B460-5CC5-9D1A-BB00D25A760D}"/>
                </a:ext>
              </a:extLst>
            </p:cNvPr>
            <p:cNvSpPr txBox="1"/>
            <p:nvPr/>
          </p:nvSpPr>
          <p:spPr>
            <a:xfrm>
              <a:off x="0" y="-38100"/>
              <a:ext cx="2450398" cy="1619258"/>
            </a:xfrm>
            <a:prstGeom prst="rect">
              <a:avLst/>
            </a:prstGeom>
          </p:spPr>
          <p:txBody>
            <a:bodyPr lIns="47081" tIns="47081" rIns="47081" bIns="47081" rtlCol="0" anchor="ctr"/>
            <a:lstStyle/>
            <a:p>
              <a:pPr algn="ctr">
                <a:lnSpc>
                  <a:spcPts val="2660"/>
                </a:lnSpc>
              </a:pPr>
              <a:endParaRPr dirty="0">
                <a:latin typeface="Arial" panose="020B0604020202020204" pitchFamily="34" charset="0"/>
              </a:endParaRPr>
            </a:p>
          </p:txBody>
        </p:sp>
      </p:grpSp>
      <p:sp>
        <p:nvSpPr>
          <p:cNvPr id="24" name="TextBox 24">
            <a:extLst>
              <a:ext uri="{FF2B5EF4-FFF2-40B4-BE49-F238E27FC236}">
                <a16:creationId xmlns:a16="http://schemas.microsoft.com/office/drawing/2014/main" id="{74E71A15-DCC6-A0C6-517A-D9E82285CEBA}"/>
              </a:ext>
            </a:extLst>
          </p:cNvPr>
          <p:cNvSpPr txBox="1"/>
          <p:nvPr/>
        </p:nvSpPr>
        <p:spPr>
          <a:xfrm>
            <a:off x="4678758" y="1377509"/>
            <a:ext cx="8628552" cy="769441"/>
          </a:xfrm>
          <a:prstGeom prst="rect">
            <a:avLst/>
          </a:prstGeom>
        </p:spPr>
        <p:txBody>
          <a:bodyPr lIns="0" tIns="0" rIns="0" bIns="0" rtlCol="0" anchor="t">
            <a:spAutoFit/>
          </a:bodyPr>
          <a:lstStyle/>
          <a:p>
            <a:pPr algn="ctr">
              <a:lnSpc>
                <a:spcPts val="6001"/>
              </a:lnSpc>
            </a:pPr>
            <a:r>
              <a:rPr lang="en-US" sz="6001" b="1" dirty="0">
                <a:solidFill>
                  <a:srgbClr val="000000"/>
                </a:solidFill>
                <a:latin typeface="Arial" panose="020B0604020202020204" pitchFamily="34" charset="0"/>
                <a:ea typeface="Canva Sans Bold"/>
                <a:cs typeface="Canva Sans Bold"/>
                <a:sym typeface="Canva Sans Bold"/>
              </a:rPr>
              <a:t>Challenges</a:t>
            </a:r>
          </a:p>
        </p:txBody>
      </p:sp>
      <p:sp>
        <p:nvSpPr>
          <p:cNvPr id="28" name="TextBox 28">
            <a:extLst>
              <a:ext uri="{FF2B5EF4-FFF2-40B4-BE49-F238E27FC236}">
                <a16:creationId xmlns:a16="http://schemas.microsoft.com/office/drawing/2014/main" id="{949C122A-A49B-6296-3E4D-C66FA5D2DED3}"/>
              </a:ext>
            </a:extLst>
          </p:cNvPr>
          <p:cNvSpPr txBox="1"/>
          <p:nvPr/>
        </p:nvSpPr>
        <p:spPr>
          <a:xfrm>
            <a:off x="8689385" y="4072218"/>
            <a:ext cx="8266266" cy="2462213"/>
          </a:xfrm>
          <a:prstGeom prst="rect">
            <a:avLst/>
          </a:prstGeom>
        </p:spPr>
        <p:txBody>
          <a:bodyPr lIns="0" tIns="0" rIns="0" bIns="0" rtlCol="0" anchor="t">
            <a:spAutoFit/>
          </a:bodyPr>
          <a:lstStyle/>
          <a:p>
            <a:pPr algn="ctr">
              <a:lnSpc>
                <a:spcPts val="3197"/>
              </a:lnSpc>
            </a:pPr>
            <a:r>
              <a:rPr lang="en-US" sz="2800" dirty="0">
                <a:solidFill>
                  <a:srgbClr val="000000"/>
                </a:solidFill>
                <a:latin typeface="Arial" panose="020B0604020202020204" pitchFamily="34" charset="0"/>
                <a:ea typeface="Canva Sans"/>
                <a:cs typeface="Canva Sans"/>
                <a:sym typeface="Canva Sans"/>
              </a:rPr>
              <a:t>“</a:t>
            </a:r>
            <a:r>
              <a:rPr lang="en-US" sz="2800" i="1" dirty="0">
                <a:solidFill>
                  <a:srgbClr val="000000"/>
                </a:solidFill>
                <a:latin typeface="Arial" panose="020B0604020202020204" pitchFamily="34" charset="0"/>
                <a:ea typeface="Canva Sans Italics"/>
                <a:cs typeface="Canva Sans Italics"/>
                <a:sym typeface="Canva Sans Italics"/>
              </a:rPr>
              <a:t>If I was white, or if I was black, I would be just another American talking something about politics, but when they see a Pakistani or Muslim say something, it is not accepted as just a view. It is accepted as if I’m representing the Taliban community</a:t>
            </a:r>
            <a:r>
              <a:rPr lang="en-US" sz="2800" dirty="0">
                <a:solidFill>
                  <a:srgbClr val="000000"/>
                </a:solidFill>
                <a:latin typeface="Arial" panose="020B0604020202020204" pitchFamily="34" charset="0"/>
                <a:ea typeface="Canva Sans Italics"/>
                <a:cs typeface="Canva Sans Italics"/>
                <a:sym typeface="Canva Sans Italics"/>
              </a:rPr>
              <a:t>.</a:t>
            </a:r>
            <a:r>
              <a:rPr lang="en-US" sz="2800" dirty="0">
                <a:solidFill>
                  <a:srgbClr val="000000"/>
                </a:solidFill>
                <a:latin typeface="Arial" panose="020B0604020202020204" pitchFamily="34" charset="0"/>
                <a:ea typeface="Canva Sans"/>
                <a:cs typeface="Canva Sans"/>
                <a:sym typeface="Canva Sans"/>
              </a:rPr>
              <a:t>” (P24)</a:t>
            </a:r>
          </a:p>
        </p:txBody>
      </p:sp>
      <p:sp>
        <p:nvSpPr>
          <p:cNvPr id="67" name="Freeform 9">
            <a:extLst>
              <a:ext uri="{FF2B5EF4-FFF2-40B4-BE49-F238E27FC236}">
                <a16:creationId xmlns:a16="http://schemas.microsoft.com/office/drawing/2014/main" id="{42C2FF45-0C75-D276-7996-09BA7657D70B}"/>
              </a:ext>
            </a:extLst>
          </p:cNvPr>
          <p:cNvSpPr/>
          <p:nvPr/>
        </p:nvSpPr>
        <p:spPr>
          <a:xfrm>
            <a:off x="1028700" y="5452341"/>
            <a:ext cx="4883505" cy="775275"/>
          </a:xfrm>
          <a:custGeom>
            <a:avLst/>
            <a:gdLst/>
            <a:ahLst/>
            <a:cxnLst/>
            <a:rect l="l" t="t" r="r" b="b"/>
            <a:pathLst>
              <a:path w="1286191" h="204188">
                <a:moveTo>
                  <a:pt x="23780" y="0"/>
                </a:moveTo>
                <a:lnTo>
                  <a:pt x="1262411" y="0"/>
                </a:lnTo>
                <a:cubicBezTo>
                  <a:pt x="1268718" y="0"/>
                  <a:pt x="1274766" y="2505"/>
                  <a:pt x="1279226" y="6965"/>
                </a:cubicBezTo>
                <a:cubicBezTo>
                  <a:pt x="1283685" y="11425"/>
                  <a:pt x="1286191" y="17473"/>
                  <a:pt x="1286191" y="23780"/>
                </a:cubicBezTo>
                <a:lnTo>
                  <a:pt x="1286191" y="180408"/>
                </a:lnTo>
                <a:cubicBezTo>
                  <a:pt x="1286191" y="193541"/>
                  <a:pt x="1275544" y="204188"/>
                  <a:pt x="1262411" y="204188"/>
                </a:cubicBezTo>
                <a:lnTo>
                  <a:pt x="23780" y="204188"/>
                </a:lnTo>
                <a:cubicBezTo>
                  <a:pt x="17473" y="204188"/>
                  <a:pt x="11425" y="201682"/>
                  <a:pt x="6965" y="197223"/>
                </a:cubicBezTo>
                <a:cubicBezTo>
                  <a:pt x="2505" y="192763"/>
                  <a:pt x="0" y="186715"/>
                  <a:pt x="0" y="180408"/>
                </a:cubicBezTo>
                <a:lnTo>
                  <a:pt x="0" y="23780"/>
                </a:lnTo>
                <a:cubicBezTo>
                  <a:pt x="0" y="10647"/>
                  <a:pt x="10647" y="0"/>
                  <a:pt x="23780" y="0"/>
                </a:cubicBezTo>
                <a:close/>
              </a:path>
            </a:pathLst>
          </a:custGeom>
          <a:solidFill>
            <a:srgbClr val="000000">
              <a:alpha val="0"/>
            </a:srgbClr>
          </a:solidFill>
          <a:ln w="38100" cap="sq">
            <a:solidFill>
              <a:srgbClr val="000000"/>
            </a:solidFill>
            <a:prstDash val="sysDash"/>
            <a:miter/>
          </a:ln>
        </p:spPr>
        <p:txBody>
          <a:bodyPr/>
          <a:lstStyle/>
          <a:p>
            <a:endParaRPr lang="en-US" dirty="0">
              <a:latin typeface="Arial" panose="020B0604020202020204" pitchFamily="34" charset="0"/>
            </a:endParaRPr>
          </a:p>
        </p:txBody>
      </p:sp>
      <p:sp>
        <p:nvSpPr>
          <p:cNvPr id="55" name="TextBox 11">
            <a:extLst>
              <a:ext uri="{FF2B5EF4-FFF2-40B4-BE49-F238E27FC236}">
                <a16:creationId xmlns:a16="http://schemas.microsoft.com/office/drawing/2014/main" id="{570571FF-FE5F-47B1-A15D-92B8B51861A1}"/>
              </a:ext>
            </a:extLst>
          </p:cNvPr>
          <p:cNvSpPr txBox="1"/>
          <p:nvPr/>
        </p:nvSpPr>
        <p:spPr>
          <a:xfrm>
            <a:off x="824570" y="5554045"/>
            <a:ext cx="5626869" cy="925306"/>
          </a:xfrm>
          <a:prstGeom prst="rect">
            <a:avLst/>
          </a:prstGeom>
        </p:spPr>
        <p:txBody>
          <a:bodyPr lIns="0" tIns="0" rIns="0" bIns="0" rtlCol="0" anchor="t">
            <a:spAutoFit/>
          </a:bodyPr>
          <a:lstStyle/>
          <a:p>
            <a:pPr algn="ctr">
              <a:lnSpc>
                <a:spcPts val="3710"/>
              </a:lnSpc>
            </a:pPr>
            <a:r>
              <a:rPr lang="en-US" sz="2650" dirty="0">
                <a:solidFill>
                  <a:srgbClr val="000000"/>
                </a:solidFill>
                <a:latin typeface="Arial" panose="020B0604020202020204" pitchFamily="34" charset="0"/>
                <a:ea typeface="Canva Sans"/>
                <a:cs typeface="Canva Sans"/>
                <a:sym typeface="Canva Sans"/>
              </a:rPr>
              <a:t>Self-presentation   </a:t>
            </a:r>
          </a:p>
          <a:p>
            <a:pPr algn="ctr">
              <a:lnSpc>
                <a:spcPts val="3710"/>
              </a:lnSpc>
            </a:pPr>
            <a:r>
              <a:rPr lang="en-US" sz="2650" dirty="0">
                <a:solidFill>
                  <a:srgbClr val="000000"/>
                </a:solidFill>
                <a:latin typeface="Arial" panose="020B0604020202020204" pitchFamily="34" charset="0"/>
                <a:ea typeface="Canva Sans"/>
                <a:cs typeface="Canva Sans"/>
                <a:sym typeface="Canva Sans"/>
              </a:rPr>
              <a:t> </a:t>
            </a:r>
          </a:p>
        </p:txBody>
      </p:sp>
      <p:sp>
        <p:nvSpPr>
          <p:cNvPr id="65" name="Freeform 13">
            <a:extLst>
              <a:ext uri="{FF2B5EF4-FFF2-40B4-BE49-F238E27FC236}">
                <a16:creationId xmlns:a16="http://schemas.microsoft.com/office/drawing/2014/main" id="{6366EAB8-A319-289D-ED2D-FF242911A77B}"/>
              </a:ext>
            </a:extLst>
          </p:cNvPr>
          <p:cNvSpPr/>
          <p:nvPr/>
        </p:nvSpPr>
        <p:spPr>
          <a:xfrm>
            <a:off x="1028700" y="6430713"/>
            <a:ext cx="4883505" cy="775275"/>
          </a:xfrm>
          <a:custGeom>
            <a:avLst/>
            <a:gdLst/>
            <a:ahLst/>
            <a:cxnLst/>
            <a:rect l="l" t="t" r="r" b="b"/>
            <a:pathLst>
              <a:path w="1286191" h="204188">
                <a:moveTo>
                  <a:pt x="23780" y="0"/>
                </a:moveTo>
                <a:lnTo>
                  <a:pt x="1262411" y="0"/>
                </a:lnTo>
                <a:cubicBezTo>
                  <a:pt x="1268718" y="0"/>
                  <a:pt x="1274766" y="2505"/>
                  <a:pt x="1279226" y="6965"/>
                </a:cubicBezTo>
                <a:cubicBezTo>
                  <a:pt x="1283685" y="11425"/>
                  <a:pt x="1286191" y="17473"/>
                  <a:pt x="1286191" y="23780"/>
                </a:cubicBezTo>
                <a:lnTo>
                  <a:pt x="1286191" y="180408"/>
                </a:lnTo>
                <a:cubicBezTo>
                  <a:pt x="1286191" y="193541"/>
                  <a:pt x="1275544" y="204188"/>
                  <a:pt x="1262411" y="204188"/>
                </a:cubicBezTo>
                <a:lnTo>
                  <a:pt x="23780" y="204188"/>
                </a:lnTo>
                <a:cubicBezTo>
                  <a:pt x="17473" y="204188"/>
                  <a:pt x="11425" y="201682"/>
                  <a:pt x="6965" y="197223"/>
                </a:cubicBezTo>
                <a:cubicBezTo>
                  <a:pt x="2505" y="192763"/>
                  <a:pt x="0" y="186715"/>
                  <a:pt x="0" y="180408"/>
                </a:cubicBezTo>
                <a:lnTo>
                  <a:pt x="0" y="23780"/>
                </a:lnTo>
                <a:cubicBezTo>
                  <a:pt x="0" y="10647"/>
                  <a:pt x="10647" y="0"/>
                  <a:pt x="23780" y="0"/>
                </a:cubicBezTo>
                <a:close/>
              </a:path>
            </a:pathLst>
          </a:custGeom>
          <a:solidFill>
            <a:srgbClr val="000000">
              <a:alpha val="0"/>
            </a:srgbClr>
          </a:solidFill>
          <a:ln w="38100" cap="sq">
            <a:solidFill>
              <a:srgbClr val="000000"/>
            </a:solidFill>
            <a:prstDash val="sysDash"/>
            <a:miter/>
          </a:ln>
        </p:spPr>
        <p:txBody>
          <a:bodyPr/>
          <a:lstStyle/>
          <a:p>
            <a:endParaRPr lang="en-US" dirty="0">
              <a:latin typeface="Arial" panose="020B0604020202020204" pitchFamily="34" charset="0"/>
            </a:endParaRPr>
          </a:p>
        </p:txBody>
      </p:sp>
      <p:sp>
        <p:nvSpPr>
          <p:cNvPr id="57" name="TextBox 15">
            <a:extLst>
              <a:ext uri="{FF2B5EF4-FFF2-40B4-BE49-F238E27FC236}">
                <a16:creationId xmlns:a16="http://schemas.microsoft.com/office/drawing/2014/main" id="{27F90D10-C45B-58E5-70F9-91226F58765D}"/>
              </a:ext>
            </a:extLst>
          </p:cNvPr>
          <p:cNvSpPr txBox="1"/>
          <p:nvPr/>
        </p:nvSpPr>
        <p:spPr>
          <a:xfrm>
            <a:off x="1693730" y="7512803"/>
            <a:ext cx="3640270" cy="433196"/>
          </a:xfrm>
          <a:prstGeom prst="rect">
            <a:avLst/>
          </a:prstGeom>
        </p:spPr>
        <p:txBody>
          <a:bodyPr wrap="square" lIns="0" tIns="0" rIns="0" bIns="0" rtlCol="0" anchor="t">
            <a:spAutoFit/>
          </a:bodyPr>
          <a:lstStyle/>
          <a:p>
            <a:pPr algn="ctr">
              <a:lnSpc>
                <a:spcPts val="3710"/>
              </a:lnSpc>
            </a:pPr>
            <a:r>
              <a:rPr lang="en-US" sz="2650" dirty="0">
                <a:solidFill>
                  <a:srgbClr val="000000"/>
                </a:solidFill>
                <a:latin typeface="Arial" panose="020B0604020202020204" pitchFamily="34" charset="0"/>
                <a:ea typeface="Canva Sans"/>
                <a:cs typeface="Canva Sans"/>
                <a:sym typeface="Canva Sans"/>
              </a:rPr>
              <a:t>Lack of social support</a:t>
            </a:r>
          </a:p>
        </p:txBody>
      </p:sp>
      <p:grpSp>
        <p:nvGrpSpPr>
          <p:cNvPr id="58" name="Group 16">
            <a:extLst>
              <a:ext uri="{FF2B5EF4-FFF2-40B4-BE49-F238E27FC236}">
                <a16:creationId xmlns:a16="http://schemas.microsoft.com/office/drawing/2014/main" id="{2D0BB586-AA06-0F35-311C-B795341379AD}"/>
              </a:ext>
            </a:extLst>
          </p:cNvPr>
          <p:cNvGrpSpPr/>
          <p:nvPr/>
        </p:nvGrpSpPr>
        <p:grpSpPr>
          <a:xfrm>
            <a:off x="1028700" y="7261352"/>
            <a:ext cx="4883505" cy="919936"/>
            <a:chOff x="0" y="-38100"/>
            <a:chExt cx="1286191" cy="242288"/>
          </a:xfrm>
        </p:grpSpPr>
        <p:sp>
          <p:nvSpPr>
            <p:cNvPr id="63" name="Freeform 17">
              <a:extLst>
                <a:ext uri="{FF2B5EF4-FFF2-40B4-BE49-F238E27FC236}">
                  <a16:creationId xmlns:a16="http://schemas.microsoft.com/office/drawing/2014/main" id="{F23D9AD5-D8F5-A351-3529-35E1DBADA9B2}"/>
                </a:ext>
              </a:extLst>
            </p:cNvPr>
            <p:cNvSpPr/>
            <p:nvPr/>
          </p:nvSpPr>
          <p:spPr>
            <a:xfrm>
              <a:off x="0" y="0"/>
              <a:ext cx="1286191" cy="204188"/>
            </a:xfrm>
            <a:custGeom>
              <a:avLst/>
              <a:gdLst/>
              <a:ahLst/>
              <a:cxnLst/>
              <a:rect l="l" t="t" r="r" b="b"/>
              <a:pathLst>
                <a:path w="1286191" h="204188">
                  <a:moveTo>
                    <a:pt x="23780" y="0"/>
                  </a:moveTo>
                  <a:lnTo>
                    <a:pt x="1262411" y="0"/>
                  </a:lnTo>
                  <a:cubicBezTo>
                    <a:pt x="1268718" y="0"/>
                    <a:pt x="1274766" y="2505"/>
                    <a:pt x="1279226" y="6965"/>
                  </a:cubicBezTo>
                  <a:cubicBezTo>
                    <a:pt x="1283685" y="11425"/>
                    <a:pt x="1286191" y="17473"/>
                    <a:pt x="1286191" y="23780"/>
                  </a:cubicBezTo>
                  <a:lnTo>
                    <a:pt x="1286191" y="180408"/>
                  </a:lnTo>
                  <a:cubicBezTo>
                    <a:pt x="1286191" y="193541"/>
                    <a:pt x="1275544" y="204188"/>
                    <a:pt x="1262411" y="204188"/>
                  </a:cubicBezTo>
                  <a:lnTo>
                    <a:pt x="23780" y="204188"/>
                  </a:lnTo>
                  <a:cubicBezTo>
                    <a:pt x="17473" y="204188"/>
                    <a:pt x="11425" y="201682"/>
                    <a:pt x="6965" y="197223"/>
                  </a:cubicBezTo>
                  <a:cubicBezTo>
                    <a:pt x="2505" y="192763"/>
                    <a:pt x="0" y="186715"/>
                    <a:pt x="0" y="180408"/>
                  </a:cubicBezTo>
                  <a:lnTo>
                    <a:pt x="0" y="23780"/>
                  </a:lnTo>
                  <a:cubicBezTo>
                    <a:pt x="0" y="10647"/>
                    <a:pt x="10647" y="0"/>
                    <a:pt x="23780" y="0"/>
                  </a:cubicBezTo>
                  <a:close/>
                </a:path>
              </a:pathLst>
            </a:custGeom>
            <a:solidFill>
              <a:srgbClr val="000000">
                <a:alpha val="0"/>
              </a:srgbClr>
            </a:solidFill>
            <a:ln w="38100" cap="sq">
              <a:solidFill>
                <a:srgbClr val="000000"/>
              </a:solidFill>
              <a:prstDash val="sysDash"/>
              <a:miter/>
            </a:ln>
          </p:spPr>
          <p:txBody>
            <a:bodyPr/>
            <a:lstStyle/>
            <a:p>
              <a:endParaRPr lang="en-US" dirty="0">
                <a:latin typeface="Arial" panose="020B0604020202020204" pitchFamily="34" charset="0"/>
              </a:endParaRPr>
            </a:p>
          </p:txBody>
        </p:sp>
        <p:sp>
          <p:nvSpPr>
            <p:cNvPr id="64" name="TextBox 18">
              <a:extLst>
                <a:ext uri="{FF2B5EF4-FFF2-40B4-BE49-F238E27FC236}">
                  <a16:creationId xmlns:a16="http://schemas.microsoft.com/office/drawing/2014/main" id="{554D2DC5-4614-16BB-4751-F09F02656CF0}"/>
                </a:ext>
              </a:extLst>
            </p:cNvPr>
            <p:cNvSpPr txBox="1"/>
            <p:nvPr/>
          </p:nvSpPr>
          <p:spPr>
            <a:xfrm>
              <a:off x="0" y="-38100"/>
              <a:ext cx="1286191" cy="242288"/>
            </a:xfrm>
            <a:prstGeom prst="rect">
              <a:avLst/>
            </a:prstGeom>
          </p:spPr>
          <p:txBody>
            <a:bodyPr lIns="50800" tIns="50800" rIns="50800" bIns="50800" rtlCol="0" anchor="ctr"/>
            <a:lstStyle/>
            <a:p>
              <a:pPr algn="ctr">
                <a:lnSpc>
                  <a:spcPts val="2999"/>
                </a:lnSpc>
              </a:pPr>
              <a:endParaRPr dirty="0">
                <a:latin typeface="Arial" panose="020B0604020202020204" pitchFamily="34" charset="0"/>
              </a:endParaRPr>
            </a:p>
          </p:txBody>
        </p:sp>
      </p:grpSp>
      <p:sp>
        <p:nvSpPr>
          <p:cNvPr id="59" name="TextBox 23">
            <a:extLst>
              <a:ext uri="{FF2B5EF4-FFF2-40B4-BE49-F238E27FC236}">
                <a16:creationId xmlns:a16="http://schemas.microsoft.com/office/drawing/2014/main" id="{AAD6F158-5632-C396-B42B-D8CB2323493B}"/>
              </a:ext>
            </a:extLst>
          </p:cNvPr>
          <p:cNvSpPr txBox="1"/>
          <p:nvPr/>
        </p:nvSpPr>
        <p:spPr>
          <a:xfrm>
            <a:off x="1469251" y="2490942"/>
            <a:ext cx="4132920" cy="644279"/>
          </a:xfrm>
          <a:prstGeom prst="rect">
            <a:avLst/>
          </a:prstGeom>
        </p:spPr>
        <p:txBody>
          <a:bodyPr wrap="square" lIns="0" tIns="0" rIns="0" bIns="0" rtlCol="0" anchor="t">
            <a:spAutoFit/>
          </a:bodyPr>
          <a:lstStyle/>
          <a:p>
            <a:pPr algn="ctr">
              <a:lnSpc>
                <a:spcPts val="5533"/>
              </a:lnSpc>
            </a:pPr>
            <a:r>
              <a:rPr lang="en-US" sz="3952" dirty="0">
                <a:solidFill>
                  <a:srgbClr val="000000"/>
                </a:solidFill>
                <a:latin typeface="Arial" panose="020B0604020202020204" pitchFamily="34" charset="0"/>
                <a:ea typeface="Canva Sans Bold"/>
                <a:cs typeface="Canva Sans Bold"/>
                <a:sym typeface="Canva Sans Bold"/>
              </a:rPr>
              <a:t>First Generation</a:t>
            </a:r>
          </a:p>
        </p:txBody>
      </p:sp>
      <p:grpSp>
        <p:nvGrpSpPr>
          <p:cNvPr id="2" name="Group 1">
            <a:extLst>
              <a:ext uri="{FF2B5EF4-FFF2-40B4-BE49-F238E27FC236}">
                <a16:creationId xmlns:a16="http://schemas.microsoft.com/office/drawing/2014/main" id="{E9D3F742-F8AF-3435-8A2D-1B1E4BBEE6C5}"/>
              </a:ext>
            </a:extLst>
          </p:cNvPr>
          <p:cNvGrpSpPr/>
          <p:nvPr/>
        </p:nvGrpSpPr>
        <p:grpSpPr>
          <a:xfrm>
            <a:off x="1027601" y="3472949"/>
            <a:ext cx="4883505" cy="775275"/>
            <a:chOff x="1028700" y="4473969"/>
            <a:chExt cx="4883505" cy="775275"/>
          </a:xfrm>
        </p:grpSpPr>
        <p:sp>
          <p:nvSpPr>
            <p:cNvPr id="69" name="Freeform 6">
              <a:extLst>
                <a:ext uri="{FF2B5EF4-FFF2-40B4-BE49-F238E27FC236}">
                  <a16:creationId xmlns:a16="http://schemas.microsoft.com/office/drawing/2014/main" id="{75AA7C41-F522-393E-06FC-B038ABB134B0}"/>
                </a:ext>
              </a:extLst>
            </p:cNvPr>
            <p:cNvSpPr/>
            <p:nvPr/>
          </p:nvSpPr>
          <p:spPr>
            <a:xfrm>
              <a:off x="1028700" y="4473969"/>
              <a:ext cx="4883505" cy="775275"/>
            </a:xfrm>
            <a:custGeom>
              <a:avLst/>
              <a:gdLst/>
              <a:ahLst/>
              <a:cxnLst/>
              <a:rect l="l" t="t" r="r" b="b"/>
              <a:pathLst>
                <a:path w="1286191" h="204188">
                  <a:moveTo>
                    <a:pt x="23780" y="0"/>
                  </a:moveTo>
                  <a:lnTo>
                    <a:pt x="1262411" y="0"/>
                  </a:lnTo>
                  <a:cubicBezTo>
                    <a:pt x="1268718" y="0"/>
                    <a:pt x="1274766" y="2505"/>
                    <a:pt x="1279226" y="6965"/>
                  </a:cubicBezTo>
                  <a:cubicBezTo>
                    <a:pt x="1283685" y="11425"/>
                    <a:pt x="1286191" y="17473"/>
                    <a:pt x="1286191" y="23780"/>
                  </a:cubicBezTo>
                  <a:lnTo>
                    <a:pt x="1286191" y="180408"/>
                  </a:lnTo>
                  <a:cubicBezTo>
                    <a:pt x="1286191" y="193541"/>
                    <a:pt x="1275544" y="204188"/>
                    <a:pt x="1262411" y="204188"/>
                  </a:cubicBezTo>
                  <a:lnTo>
                    <a:pt x="23780" y="204188"/>
                  </a:lnTo>
                  <a:cubicBezTo>
                    <a:pt x="17473" y="204188"/>
                    <a:pt x="11425" y="201682"/>
                    <a:pt x="6965" y="197223"/>
                  </a:cubicBezTo>
                  <a:cubicBezTo>
                    <a:pt x="2505" y="192763"/>
                    <a:pt x="0" y="186715"/>
                    <a:pt x="0" y="180408"/>
                  </a:cubicBezTo>
                  <a:lnTo>
                    <a:pt x="0" y="23780"/>
                  </a:lnTo>
                  <a:cubicBezTo>
                    <a:pt x="0" y="10647"/>
                    <a:pt x="10647" y="0"/>
                    <a:pt x="23780" y="0"/>
                  </a:cubicBezTo>
                  <a:close/>
                </a:path>
              </a:pathLst>
            </a:custGeom>
            <a:solidFill>
              <a:srgbClr val="B7CDEB"/>
            </a:solidFill>
            <a:ln w="38100" cap="sq">
              <a:solidFill>
                <a:srgbClr val="000000"/>
              </a:solidFill>
              <a:prstDash val="sysDash"/>
              <a:miter/>
            </a:ln>
          </p:spPr>
          <p:txBody>
            <a:bodyPr/>
            <a:lstStyle/>
            <a:p>
              <a:endParaRPr lang="en-US" dirty="0">
                <a:latin typeface="Arial" panose="020B0604020202020204" pitchFamily="34" charset="0"/>
              </a:endParaRPr>
            </a:p>
          </p:txBody>
        </p:sp>
        <p:sp>
          <p:nvSpPr>
            <p:cNvPr id="61" name="TextBox 26">
              <a:extLst>
                <a:ext uri="{FF2B5EF4-FFF2-40B4-BE49-F238E27FC236}">
                  <a16:creationId xmlns:a16="http://schemas.microsoft.com/office/drawing/2014/main" id="{972D9251-B1F9-9E7D-C530-5233F95D1E62}"/>
                </a:ext>
              </a:extLst>
            </p:cNvPr>
            <p:cNvSpPr txBox="1"/>
            <p:nvPr/>
          </p:nvSpPr>
          <p:spPr>
            <a:xfrm>
              <a:off x="2246880" y="4632820"/>
              <a:ext cx="2592311" cy="433196"/>
            </a:xfrm>
            <a:prstGeom prst="rect">
              <a:avLst/>
            </a:prstGeom>
          </p:spPr>
          <p:txBody>
            <a:bodyPr wrap="square" lIns="0" tIns="0" rIns="0" bIns="0" rtlCol="0" anchor="t">
              <a:spAutoFit/>
            </a:bodyPr>
            <a:lstStyle/>
            <a:p>
              <a:pPr algn="ctr">
                <a:lnSpc>
                  <a:spcPts val="3710"/>
                </a:lnSpc>
              </a:pPr>
              <a:r>
                <a:rPr lang="en-US" sz="2650" dirty="0">
                  <a:solidFill>
                    <a:srgbClr val="000000"/>
                  </a:solidFill>
                  <a:latin typeface="Arial" panose="020B0604020202020204" pitchFamily="34" charset="0"/>
                  <a:ea typeface="Canva Sans"/>
                  <a:cs typeface="Canva Sans"/>
                  <a:sym typeface="Canva Sans"/>
                </a:rPr>
                <a:t>Discrimination</a:t>
              </a:r>
            </a:p>
          </p:txBody>
        </p:sp>
      </p:grpSp>
      <p:sp>
        <p:nvSpPr>
          <p:cNvPr id="62" name="TextBox 27">
            <a:extLst>
              <a:ext uri="{FF2B5EF4-FFF2-40B4-BE49-F238E27FC236}">
                <a16:creationId xmlns:a16="http://schemas.microsoft.com/office/drawing/2014/main" id="{FD0198C2-3109-17D1-3100-148D2DA2C37D}"/>
              </a:ext>
            </a:extLst>
          </p:cNvPr>
          <p:cNvSpPr txBox="1"/>
          <p:nvPr/>
        </p:nvSpPr>
        <p:spPr>
          <a:xfrm>
            <a:off x="1154129" y="6534431"/>
            <a:ext cx="4758076" cy="433196"/>
          </a:xfrm>
          <a:prstGeom prst="rect">
            <a:avLst/>
          </a:prstGeom>
        </p:spPr>
        <p:txBody>
          <a:bodyPr wrap="square" lIns="0" tIns="0" rIns="0" bIns="0" rtlCol="0" anchor="t">
            <a:spAutoFit/>
          </a:bodyPr>
          <a:lstStyle/>
          <a:p>
            <a:pPr algn="ctr">
              <a:lnSpc>
                <a:spcPts val="3710"/>
              </a:lnSpc>
            </a:pPr>
            <a:r>
              <a:rPr lang="en-US" sz="2650" dirty="0">
                <a:solidFill>
                  <a:srgbClr val="000000"/>
                </a:solidFill>
                <a:latin typeface="Arial" panose="020B0604020202020204" pitchFamily="34" charset="0"/>
                <a:ea typeface="Canva Sans"/>
                <a:cs typeface="Canva Sans"/>
                <a:sym typeface="Canva Sans"/>
              </a:rPr>
              <a:t>Navigating new technologies</a:t>
            </a:r>
          </a:p>
        </p:txBody>
      </p:sp>
      <p:grpSp>
        <p:nvGrpSpPr>
          <p:cNvPr id="3" name="Group 2">
            <a:extLst>
              <a:ext uri="{FF2B5EF4-FFF2-40B4-BE49-F238E27FC236}">
                <a16:creationId xmlns:a16="http://schemas.microsoft.com/office/drawing/2014/main" id="{22461DA3-DBDE-FE65-4AB9-7DA14C5D78A8}"/>
              </a:ext>
            </a:extLst>
          </p:cNvPr>
          <p:cNvGrpSpPr/>
          <p:nvPr/>
        </p:nvGrpSpPr>
        <p:grpSpPr>
          <a:xfrm>
            <a:off x="1027601" y="4467902"/>
            <a:ext cx="4883505" cy="775275"/>
            <a:chOff x="1028700" y="3495598"/>
            <a:chExt cx="4883505" cy="775275"/>
          </a:xfrm>
        </p:grpSpPr>
        <p:sp>
          <p:nvSpPr>
            <p:cNvPr id="71" name="Freeform 3">
              <a:extLst>
                <a:ext uri="{FF2B5EF4-FFF2-40B4-BE49-F238E27FC236}">
                  <a16:creationId xmlns:a16="http://schemas.microsoft.com/office/drawing/2014/main" id="{01BF3F77-6AC4-0E38-EF08-D0CCC975DD31}"/>
                </a:ext>
              </a:extLst>
            </p:cNvPr>
            <p:cNvSpPr/>
            <p:nvPr/>
          </p:nvSpPr>
          <p:spPr>
            <a:xfrm>
              <a:off x="1028700" y="3495598"/>
              <a:ext cx="4883505" cy="775275"/>
            </a:xfrm>
            <a:custGeom>
              <a:avLst/>
              <a:gdLst/>
              <a:ahLst/>
              <a:cxnLst/>
              <a:rect l="l" t="t" r="r" b="b"/>
              <a:pathLst>
                <a:path w="1286191" h="204188">
                  <a:moveTo>
                    <a:pt x="23780" y="0"/>
                  </a:moveTo>
                  <a:lnTo>
                    <a:pt x="1262411" y="0"/>
                  </a:lnTo>
                  <a:cubicBezTo>
                    <a:pt x="1268718" y="0"/>
                    <a:pt x="1274766" y="2505"/>
                    <a:pt x="1279226" y="6965"/>
                  </a:cubicBezTo>
                  <a:cubicBezTo>
                    <a:pt x="1283685" y="11425"/>
                    <a:pt x="1286191" y="17473"/>
                    <a:pt x="1286191" y="23780"/>
                  </a:cubicBezTo>
                  <a:lnTo>
                    <a:pt x="1286191" y="180408"/>
                  </a:lnTo>
                  <a:cubicBezTo>
                    <a:pt x="1286191" y="193541"/>
                    <a:pt x="1275544" y="204188"/>
                    <a:pt x="1262411" y="204188"/>
                  </a:cubicBezTo>
                  <a:lnTo>
                    <a:pt x="23780" y="204188"/>
                  </a:lnTo>
                  <a:cubicBezTo>
                    <a:pt x="17473" y="204188"/>
                    <a:pt x="11425" y="201682"/>
                    <a:pt x="6965" y="197223"/>
                  </a:cubicBezTo>
                  <a:cubicBezTo>
                    <a:pt x="2505" y="192763"/>
                    <a:pt x="0" y="186715"/>
                    <a:pt x="0" y="180408"/>
                  </a:cubicBezTo>
                  <a:lnTo>
                    <a:pt x="0" y="23780"/>
                  </a:lnTo>
                  <a:cubicBezTo>
                    <a:pt x="0" y="10647"/>
                    <a:pt x="10647" y="0"/>
                    <a:pt x="23780" y="0"/>
                  </a:cubicBezTo>
                  <a:close/>
                </a:path>
              </a:pathLst>
            </a:custGeom>
            <a:solidFill>
              <a:srgbClr val="B7CDEB">
                <a:alpha val="0"/>
              </a:srgbClr>
            </a:solidFill>
            <a:ln w="38100" cap="sq">
              <a:solidFill>
                <a:srgbClr val="000000"/>
              </a:solidFill>
              <a:prstDash val="sysDash"/>
              <a:miter/>
            </a:ln>
          </p:spPr>
          <p:txBody>
            <a:bodyPr/>
            <a:lstStyle/>
            <a:p>
              <a:endParaRPr lang="en-US" dirty="0">
                <a:latin typeface="Arial" panose="020B0604020202020204" pitchFamily="34" charset="0"/>
              </a:endParaRPr>
            </a:p>
          </p:txBody>
        </p:sp>
        <p:sp>
          <p:nvSpPr>
            <p:cNvPr id="73" name="TextBox 26">
              <a:extLst>
                <a:ext uri="{FF2B5EF4-FFF2-40B4-BE49-F238E27FC236}">
                  <a16:creationId xmlns:a16="http://schemas.microsoft.com/office/drawing/2014/main" id="{1344F931-2DD7-D8E8-5E37-EAEB433191A1}"/>
                </a:ext>
              </a:extLst>
            </p:cNvPr>
            <p:cNvSpPr txBox="1"/>
            <p:nvPr/>
          </p:nvSpPr>
          <p:spPr>
            <a:xfrm>
              <a:off x="1474571" y="3629259"/>
              <a:ext cx="4136931" cy="449610"/>
            </a:xfrm>
            <a:prstGeom prst="rect">
              <a:avLst/>
            </a:prstGeom>
          </p:spPr>
          <p:txBody>
            <a:bodyPr wrap="square" lIns="0" tIns="0" rIns="0" bIns="0" rtlCol="0" anchor="t">
              <a:spAutoFit/>
            </a:bodyPr>
            <a:lstStyle/>
            <a:p>
              <a:pPr algn="ctr">
                <a:lnSpc>
                  <a:spcPts val="3710"/>
                </a:lnSpc>
              </a:pPr>
              <a:r>
                <a:rPr lang="en-US" sz="2650" dirty="0">
                  <a:solidFill>
                    <a:srgbClr val="000000"/>
                  </a:solidFill>
                  <a:latin typeface="Arial" panose="020B0604020202020204" pitchFamily="34" charset="0"/>
                  <a:ea typeface="Canva Sans"/>
                  <a:cs typeface="Canva Sans"/>
                  <a:sym typeface="Canva Sans"/>
                </a:rPr>
                <a:t>Communication barriers</a:t>
              </a:r>
            </a:p>
          </p:txBody>
        </p:sp>
      </p:grpSp>
    </p:spTree>
    <p:extLst>
      <p:ext uri="{BB962C8B-B14F-4D97-AF65-F5344CB8AC3E}">
        <p14:creationId xmlns:p14="http://schemas.microsoft.com/office/powerpoint/2010/main" val="1387777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DEDED"/>
        </a:solidFill>
        <a:effectLst/>
      </p:bgPr>
    </p:bg>
    <p:spTree>
      <p:nvGrpSpPr>
        <p:cNvPr id="1" name=""/>
        <p:cNvGrpSpPr/>
        <p:nvPr/>
      </p:nvGrpSpPr>
      <p:grpSpPr>
        <a:xfrm>
          <a:off x="0" y="0"/>
          <a:ext cx="0" cy="0"/>
          <a:chOff x="0" y="0"/>
          <a:chExt cx="0" cy="0"/>
        </a:xfrm>
      </p:grpSpPr>
      <p:grpSp>
        <p:nvGrpSpPr>
          <p:cNvPr id="2" name="Group 2"/>
          <p:cNvGrpSpPr/>
          <p:nvPr/>
        </p:nvGrpSpPr>
        <p:grpSpPr>
          <a:xfrm>
            <a:off x="1069110" y="4542518"/>
            <a:ext cx="5137789" cy="775275"/>
            <a:chOff x="0" y="0"/>
            <a:chExt cx="1286191" cy="204188"/>
          </a:xfrm>
        </p:grpSpPr>
        <p:sp>
          <p:nvSpPr>
            <p:cNvPr id="3" name="Freeform 3"/>
            <p:cNvSpPr/>
            <p:nvPr/>
          </p:nvSpPr>
          <p:spPr>
            <a:xfrm>
              <a:off x="0" y="0"/>
              <a:ext cx="1286191" cy="204188"/>
            </a:xfrm>
            <a:custGeom>
              <a:avLst/>
              <a:gdLst/>
              <a:ahLst/>
              <a:cxnLst/>
              <a:rect l="l" t="t" r="r" b="b"/>
              <a:pathLst>
                <a:path w="1286191" h="204188">
                  <a:moveTo>
                    <a:pt x="23780" y="0"/>
                  </a:moveTo>
                  <a:lnTo>
                    <a:pt x="1262411" y="0"/>
                  </a:lnTo>
                  <a:cubicBezTo>
                    <a:pt x="1268718" y="0"/>
                    <a:pt x="1274766" y="2505"/>
                    <a:pt x="1279226" y="6965"/>
                  </a:cubicBezTo>
                  <a:cubicBezTo>
                    <a:pt x="1283685" y="11425"/>
                    <a:pt x="1286191" y="17473"/>
                    <a:pt x="1286191" y="23780"/>
                  </a:cubicBezTo>
                  <a:lnTo>
                    <a:pt x="1286191" y="180408"/>
                  </a:lnTo>
                  <a:cubicBezTo>
                    <a:pt x="1286191" y="193541"/>
                    <a:pt x="1275544" y="204188"/>
                    <a:pt x="1262411" y="204188"/>
                  </a:cubicBezTo>
                  <a:lnTo>
                    <a:pt x="23780" y="204188"/>
                  </a:lnTo>
                  <a:cubicBezTo>
                    <a:pt x="17473" y="204188"/>
                    <a:pt x="11425" y="201682"/>
                    <a:pt x="6965" y="197223"/>
                  </a:cubicBezTo>
                  <a:cubicBezTo>
                    <a:pt x="2505" y="192763"/>
                    <a:pt x="0" y="186715"/>
                    <a:pt x="0" y="180408"/>
                  </a:cubicBezTo>
                  <a:lnTo>
                    <a:pt x="0" y="23780"/>
                  </a:lnTo>
                  <a:cubicBezTo>
                    <a:pt x="0" y="10647"/>
                    <a:pt x="10647" y="0"/>
                    <a:pt x="23780" y="0"/>
                  </a:cubicBezTo>
                  <a:close/>
                </a:path>
              </a:pathLst>
            </a:custGeom>
            <a:solidFill>
              <a:srgbClr val="000000">
                <a:alpha val="0"/>
              </a:srgbClr>
            </a:solidFill>
            <a:ln w="38100" cap="sq">
              <a:solidFill>
                <a:srgbClr val="000000"/>
              </a:solidFill>
              <a:prstDash val="sysDash"/>
              <a:miter/>
            </a:ln>
          </p:spPr>
          <p:txBody>
            <a:bodyPr/>
            <a:lstStyle/>
            <a:p>
              <a:endParaRPr lang="en-US" dirty="0">
                <a:latin typeface="Arial" panose="020B0604020202020204" pitchFamily="34" charset="0"/>
              </a:endParaRPr>
            </a:p>
          </p:txBody>
        </p:sp>
        <p:sp>
          <p:nvSpPr>
            <p:cNvPr id="4" name="TextBox 4"/>
            <p:cNvSpPr txBox="1"/>
            <p:nvPr/>
          </p:nvSpPr>
          <p:spPr>
            <a:xfrm>
              <a:off x="0" y="-38100"/>
              <a:ext cx="1286191" cy="242288"/>
            </a:xfrm>
            <a:prstGeom prst="rect">
              <a:avLst/>
            </a:prstGeom>
          </p:spPr>
          <p:txBody>
            <a:bodyPr lIns="50800" tIns="50800" rIns="50800" bIns="50800" rtlCol="0" anchor="ctr"/>
            <a:lstStyle/>
            <a:p>
              <a:pPr algn="ctr">
                <a:lnSpc>
                  <a:spcPts val="2999"/>
                </a:lnSpc>
              </a:pPr>
              <a:endParaRPr dirty="0">
                <a:latin typeface="Arial" panose="020B0604020202020204" pitchFamily="34" charset="0"/>
              </a:endParaRPr>
            </a:p>
          </p:txBody>
        </p:sp>
      </p:grpSp>
      <p:grpSp>
        <p:nvGrpSpPr>
          <p:cNvPr id="5" name="Group 5"/>
          <p:cNvGrpSpPr/>
          <p:nvPr/>
        </p:nvGrpSpPr>
        <p:grpSpPr>
          <a:xfrm>
            <a:off x="8110977" y="2836178"/>
            <a:ext cx="8908040" cy="4963231"/>
            <a:chOff x="0" y="0"/>
            <a:chExt cx="2531485" cy="1410450"/>
          </a:xfrm>
        </p:grpSpPr>
        <p:sp>
          <p:nvSpPr>
            <p:cNvPr id="6" name="Freeform 6"/>
            <p:cNvSpPr/>
            <p:nvPr/>
          </p:nvSpPr>
          <p:spPr>
            <a:xfrm>
              <a:off x="0" y="0"/>
              <a:ext cx="2531485" cy="1410450"/>
            </a:xfrm>
            <a:custGeom>
              <a:avLst/>
              <a:gdLst/>
              <a:ahLst/>
              <a:cxnLst/>
              <a:rect l="l" t="t" r="r" b="b"/>
              <a:pathLst>
                <a:path w="2531485" h="1410450">
                  <a:moveTo>
                    <a:pt x="39109" y="0"/>
                  </a:moveTo>
                  <a:lnTo>
                    <a:pt x="2492375" y="0"/>
                  </a:lnTo>
                  <a:cubicBezTo>
                    <a:pt x="2502748" y="0"/>
                    <a:pt x="2512695" y="4120"/>
                    <a:pt x="2520030" y="11455"/>
                  </a:cubicBezTo>
                  <a:cubicBezTo>
                    <a:pt x="2527364" y="18789"/>
                    <a:pt x="2531485" y="28737"/>
                    <a:pt x="2531485" y="39109"/>
                  </a:cubicBezTo>
                  <a:lnTo>
                    <a:pt x="2531485" y="1371340"/>
                  </a:lnTo>
                  <a:cubicBezTo>
                    <a:pt x="2531485" y="1381713"/>
                    <a:pt x="2527364" y="1391660"/>
                    <a:pt x="2520030" y="1398995"/>
                  </a:cubicBezTo>
                  <a:cubicBezTo>
                    <a:pt x="2512695" y="1406329"/>
                    <a:pt x="2502748" y="1410450"/>
                    <a:pt x="2492375" y="1410450"/>
                  </a:cubicBezTo>
                  <a:lnTo>
                    <a:pt x="39109" y="1410450"/>
                  </a:lnTo>
                  <a:cubicBezTo>
                    <a:pt x="28737" y="1410450"/>
                    <a:pt x="18789" y="1406329"/>
                    <a:pt x="11455" y="1398995"/>
                  </a:cubicBezTo>
                  <a:cubicBezTo>
                    <a:pt x="4120" y="1391660"/>
                    <a:pt x="0" y="1381713"/>
                    <a:pt x="0" y="1371340"/>
                  </a:cubicBezTo>
                  <a:lnTo>
                    <a:pt x="0" y="39109"/>
                  </a:lnTo>
                  <a:cubicBezTo>
                    <a:pt x="0" y="28737"/>
                    <a:pt x="4120" y="18789"/>
                    <a:pt x="11455" y="11455"/>
                  </a:cubicBezTo>
                  <a:cubicBezTo>
                    <a:pt x="18789" y="4120"/>
                    <a:pt x="28737" y="0"/>
                    <a:pt x="39109" y="0"/>
                  </a:cubicBezTo>
                  <a:close/>
                </a:path>
              </a:pathLst>
            </a:custGeom>
            <a:solidFill>
              <a:srgbClr val="B7CDEB"/>
            </a:solidFill>
            <a:ln w="38100" cap="rnd">
              <a:solidFill>
                <a:srgbClr val="000000"/>
              </a:solidFill>
              <a:prstDash val="sysDash"/>
              <a:round/>
            </a:ln>
          </p:spPr>
          <p:txBody>
            <a:bodyPr/>
            <a:lstStyle/>
            <a:p>
              <a:endParaRPr lang="en-US" dirty="0">
                <a:latin typeface="Arial" panose="020B0604020202020204" pitchFamily="34" charset="0"/>
              </a:endParaRPr>
            </a:p>
          </p:txBody>
        </p:sp>
        <p:sp>
          <p:nvSpPr>
            <p:cNvPr id="7" name="TextBox 7"/>
            <p:cNvSpPr txBox="1"/>
            <p:nvPr/>
          </p:nvSpPr>
          <p:spPr>
            <a:xfrm>
              <a:off x="0" y="-38100"/>
              <a:ext cx="2531485" cy="1448550"/>
            </a:xfrm>
            <a:prstGeom prst="rect">
              <a:avLst/>
            </a:prstGeom>
          </p:spPr>
          <p:txBody>
            <a:bodyPr lIns="47081" tIns="47081" rIns="47081" bIns="47081" rtlCol="0" anchor="ctr"/>
            <a:lstStyle/>
            <a:p>
              <a:pPr algn="ctr">
                <a:lnSpc>
                  <a:spcPts val="2660"/>
                </a:lnSpc>
              </a:pPr>
              <a:endParaRPr dirty="0">
                <a:latin typeface="Arial" panose="020B0604020202020204" pitchFamily="34" charset="0"/>
              </a:endParaRPr>
            </a:p>
          </p:txBody>
        </p:sp>
      </p:grpSp>
      <p:sp>
        <p:nvSpPr>
          <p:cNvPr id="8" name="TextBox 8"/>
          <p:cNvSpPr txBox="1"/>
          <p:nvPr/>
        </p:nvSpPr>
        <p:spPr>
          <a:xfrm>
            <a:off x="1284809" y="2462509"/>
            <a:ext cx="4922090" cy="668837"/>
          </a:xfrm>
          <a:prstGeom prst="rect">
            <a:avLst/>
          </a:prstGeom>
        </p:spPr>
        <p:txBody>
          <a:bodyPr wrap="square" lIns="0" tIns="0" rIns="0" bIns="0" rtlCol="0" anchor="t">
            <a:spAutoFit/>
          </a:bodyPr>
          <a:lstStyle/>
          <a:p>
            <a:pPr algn="ctr">
              <a:lnSpc>
                <a:spcPts val="5533"/>
              </a:lnSpc>
            </a:pPr>
            <a:r>
              <a:rPr lang="en-US" sz="3952" dirty="0">
                <a:solidFill>
                  <a:srgbClr val="000000"/>
                </a:solidFill>
                <a:latin typeface="Arial" panose="020B0604020202020204" pitchFamily="34" charset="0"/>
                <a:ea typeface="Canva Sans Bold"/>
                <a:cs typeface="Canva Sans Bold"/>
                <a:sym typeface="Canva Sans Bold"/>
              </a:rPr>
              <a:t>Second Generation</a:t>
            </a:r>
          </a:p>
        </p:txBody>
      </p:sp>
      <p:sp>
        <p:nvSpPr>
          <p:cNvPr id="9" name="TextBox 9"/>
          <p:cNvSpPr txBox="1"/>
          <p:nvPr/>
        </p:nvSpPr>
        <p:spPr>
          <a:xfrm>
            <a:off x="4678758" y="1377509"/>
            <a:ext cx="8628552" cy="769441"/>
          </a:xfrm>
          <a:prstGeom prst="rect">
            <a:avLst/>
          </a:prstGeom>
        </p:spPr>
        <p:txBody>
          <a:bodyPr lIns="0" tIns="0" rIns="0" bIns="0" rtlCol="0" anchor="t">
            <a:spAutoFit/>
          </a:bodyPr>
          <a:lstStyle/>
          <a:p>
            <a:pPr algn="ctr">
              <a:lnSpc>
                <a:spcPts val="6001"/>
              </a:lnSpc>
            </a:pPr>
            <a:r>
              <a:rPr lang="en-US" sz="6001" b="1" dirty="0">
                <a:solidFill>
                  <a:srgbClr val="000000"/>
                </a:solidFill>
                <a:latin typeface="Arial" panose="020B0604020202020204" pitchFamily="34" charset="0"/>
                <a:ea typeface="Canva Sans Bold"/>
                <a:cs typeface="Canva Sans Bold"/>
                <a:sym typeface="Canva Sans Bold"/>
              </a:rPr>
              <a:t>Challenges</a:t>
            </a:r>
          </a:p>
        </p:txBody>
      </p:sp>
      <p:sp>
        <p:nvSpPr>
          <p:cNvPr id="10" name="TextBox 10"/>
          <p:cNvSpPr txBox="1"/>
          <p:nvPr/>
        </p:nvSpPr>
        <p:spPr>
          <a:xfrm>
            <a:off x="2098390" y="4701874"/>
            <a:ext cx="3079227" cy="433196"/>
          </a:xfrm>
          <a:prstGeom prst="rect">
            <a:avLst/>
          </a:prstGeom>
        </p:spPr>
        <p:txBody>
          <a:bodyPr wrap="square" lIns="0" tIns="0" rIns="0" bIns="0" rtlCol="0" anchor="t">
            <a:spAutoFit/>
          </a:bodyPr>
          <a:lstStyle/>
          <a:p>
            <a:pPr algn="ctr">
              <a:lnSpc>
                <a:spcPts val="3710"/>
              </a:lnSpc>
            </a:pPr>
            <a:r>
              <a:rPr lang="en-US" sz="2650" dirty="0">
                <a:solidFill>
                  <a:srgbClr val="000000"/>
                </a:solidFill>
                <a:latin typeface="Arial" panose="020B0604020202020204" pitchFamily="34" charset="0"/>
                <a:ea typeface="Canva Sans"/>
                <a:cs typeface="Canva Sans"/>
                <a:sym typeface="Canva Sans"/>
              </a:rPr>
              <a:t>Clash of cultures</a:t>
            </a:r>
          </a:p>
        </p:txBody>
      </p:sp>
      <p:sp>
        <p:nvSpPr>
          <p:cNvPr id="11" name="TextBox 11"/>
          <p:cNvSpPr txBox="1"/>
          <p:nvPr/>
        </p:nvSpPr>
        <p:spPr>
          <a:xfrm>
            <a:off x="8199090" y="4253235"/>
            <a:ext cx="8731814" cy="2055114"/>
          </a:xfrm>
          <a:prstGeom prst="rect">
            <a:avLst/>
          </a:prstGeom>
        </p:spPr>
        <p:txBody>
          <a:bodyPr lIns="0" tIns="0" rIns="0" bIns="0" rtlCol="0" anchor="t">
            <a:spAutoFit/>
          </a:bodyPr>
          <a:lstStyle/>
          <a:p>
            <a:pPr algn="ctr">
              <a:lnSpc>
                <a:spcPts val="3197"/>
              </a:lnSpc>
            </a:pPr>
            <a:r>
              <a:rPr lang="en-US" sz="3197" dirty="0">
                <a:solidFill>
                  <a:srgbClr val="000000"/>
                </a:solidFill>
                <a:latin typeface="Arial" panose="020B0604020202020204" pitchFamily="34" charset="0"/>
                <a:ea typeface="Canva Sans"/>
                <a:cs typeface="Canva Sans"/>
                <a:sym typeface="Canva Sans"/>
              </a:rPr>
              <a:t>“</a:t>
            </a:r>
            <a:r>
              <a:rPr lang="en-US" sz="3197" i="1" dirty="0">
                <a:solidFill>
                  <a:srgbClr val="000000"/>
                </a:solidFill>
                <a:latin typeface="Arial" panose="020B0604020202020204" pitchFamily="34" charset="0"/>
                <a:ea typeface="Canva Sans"/>
                <a:cs typeface="Canva Sans"/>
                <a:sym typeface="Canva Sans"/>
              </a:rPr>
              <a:t>My parents were a little heavier on monitoring what I was doing online, and whether or not I was safe. They were themselves very cautious. And they were cautious for me too.” </a:t>
            </a:r>
            <a:r>
              <a:rPr lang="en-US" sz="3197" dirty="0">
                <a:solidFill>
                  <a:srgbClr val="000000"/>
                </a:solidFill>
                <a:latin typeface="Arial" panose="020B0604020202020204" pitchFamily="34" charset="0"/>
                <a:ea typeface="Canva Sans"/>
                <a:cs typeface="Canva Sans"/>
                <a:sym typeface="Canva Sans"/>
              </a:rPr>
              <a:t>(C15)</a:t>
            </a:r>
          </a:p>
          <a:p>
            <a:pPr algn="ctr">
              <a:lnSpc>
                <a:spcPts val="3197"/>
              </a:lnSpc>
            </a:pPr>
            <a:endParaRPr lang="en-US" sz="3197" dirty="0">
              <a:solidFill>
                <a:srgbClr val="000000"/>
              </a:solidFill>
              <a:latin typeface="Arial" panose="020B0604020202020204" pitchFamily="34" charset="0"/>
              <a:ea typeface="Canva Sans"/>
              <a:cs typeface="Canva Sans"/>
              <a:sym typeface="Canva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28700" y="1028700"/>
            <a:ext cx="16230600" cy="8229600"/>
            <a:chOff x="0" y="0"/>
            <a:chExt cx="4274726" cy="2167467"/>
          </a:xfrm>
        </p:grpSpPr>
        <p:sp>
          <p:nvSpPr>
            <p:cNvPr id="3" name="Freeform 3"/>
            <p:cNvSpPr/>
            <p:nvPr/>
          </p:nvSpPr>
          <p:spPr>
            <a:xfrm>
              <a:off x="0" y="0"/>
              <a:ext cx="4274726" cy="2167467"/>
            </a:xfrm>
            <a:custGeom>
              <a:avLst/>
              <a:gdLst/>
              <a:ahLst/>
              <a:cxnLst/>
              <a:rect l="l" t="t" r="r" b="b"/>
              <a:pathLst>
                <a:path w="4274726" h="2167467">
                  <a:moveTo>
                    <a:pt x="21465" y="0"/>
                  </a:moveTo>
                  <a:lnTo>
                    <a:pt x="4253261" y="0"/>
                  </a:lnTo>
                  <a:cubicBezTo>
                    <a:pt x="4265116" y="0"/>
                    <a:pt x="4274726" y="9610"/>
                    <a:pt x="4274726" y="21465"/>
                  </a:cubicBezTo>
                  <a:lnTo>
                    <a:pt x="4274726" y="2146002"/>
                  </a:lnTo>
                  <a:cubicBezTo>
                    <a:pt x="4274726" y="2157857"/>
                    <a:pt x="4265116" y="2167467"/>
                    <a:pt x="4253261" y="2167467"/>
                  </a:cubicBezTo>
                  <a:lnTo>
                    <a:pt x="21465" y="2167467"/>
                  </a:lnTo>
                  <a:cubicBezTo>
                    <a:pt x="9610" y="2167467"/>
                    <a:pt x="0" y="2157857"/>
                    <a:pt x="0" y="2146002"/>
                  </a:cubicBezTo>
                  <a:lnTo>
                    <a:pt x="0" y="21465"/>
                  </a:lnTo>
                  <a:cubicBezTo>
                    <a:pt x="0" y="9610"/>
                    <a:pt x="9610" y="0"/>
                    <a:pt x="21465" y="0"/>
                  </a:cubicBezTo>
                  <a:close/>
                </a:path>
              </a:pathLst>
            </a:custGeom>
            <a:solidFill>
              <a:srgbClr val="EDEDED"/>
            </a:solidFill>
          </p:spPr>
          <p:txBody>
            <a:bodyPr/>
            <a:lstStyle/>
            <a:p>
              <a:endParaRPr lang="en-US" dirty="0">
                <a:latin typeface="Arial" panose="020B0604020202020204" pitchFamily="34" charset="0"/>
              </a:endParaRPr>
            </a:p>
          </p:txBody>
        </p:sp>
        <p:sp>
          <p:nvSpPr>
            <p:cNvPr id="4" name="TextBox 4"/>
            <p:cNvSpPr txBox="1"/>
            <p:nvPr/>
          </p:nvSpPr>
          <p:spPr>
            <a:xfrm>
              <a:off x="0" y="-38100"/>
              <a:ext cx="4274726" cy="2205567"/>
            </a:xfrm>
            <a:prstGeom prst="rect">
              <a:avLst/>
            </a:prstGeom>
          </p:spPr>
          <p:txBody>
            <a:bodyPr lIns="50800" tIns="50800" rIns="50800" bIns="50800" rtlCol="0" anchor="ctr"/>
            <a:lstStyle/>
            <a:p>
              <a:pPr algn="ctr">
                <a:lnSpc>
                  <a:spcPts val="2659"/>
                </a:lnSpc>
              </a:pPr>
              <a:endParaRPr dirty="0">
                <a:latin typeface="Arial" panose="020B0604020202020204" pitchFamily="34" charset="0"/>
              </a:endParaRPr>
            </a:p>
          </p:txBody>
        </p:sp>
      </p:grpSp>
      <p:sp>
        <p:nvSpPr>
          <p:cNvPr id="5" name="TextBox 5"/>
          <p:cNvSpPr txBox="1"/>
          <p:nvPr/>
        </p:nvSpPr>
        <p:spPr>
          <a:xfrm>
            <a:off x="4678758" y="1377509"/>
            <a:ext cx="8628552" cy="769441"/>
          </a:xfrm>
          <a:prstGeom prst="rect">
            <a:avLst/>
          </a:prstGeom>
        </p:spPr>
        <p:txBody>
          <a:bodyPr lIns="0" tIns="0" rIns="0" bIns="0" rtlCol="0" anchor="t">
            <a:spAutoFit/>
          </a:bodyPr>
          <a:lstStyle/>
          <a:p>
            <a:pPr algn="ctr">
              <a:lnSpc>
                <a:spcPts val="6001"/>
              </a:lnSpc>
            </a:pPr>
            <a:r>
              <a:rPr lang="en-US" sz="6001" b="1" dirty="0">
                <a:solidFill>
                  <a:srgbClr val="000000"/>
                </a:solidFill>
                <a:latin typeface="Arial" panose="020B0604020202020204" pitchFamily="34" charset="0"/>
                <a:ea typeface="Canva Sans Bold"/>
                <a:cs typeface="Canva Sans Bold"/>
                <a:sym typeface="Canva Sans Bold"/>
              </a:rPr>
              <a:t>Findings</a:t>
            </a:r>
          </a:p>
        </p:txBody>
      </p:sp>
      <p:grpSp>
        <p:nvGrpSpPr>
          <p:cNvPr id="6" name="Group 6"/>
          <p:cNvGrpSpPr/>
          <p:nvPr/>
        </p:nvGrpSpPr>
        <p:grpSpPr>
          <a:xfrm>
            <a:off x="2066192" y="4246005"/>
            <a:ext cx="4679297" cy="4275825"/>
            <a:chOff x="0" y="0"/>
            <a:chExt cx="1721972" cy="1573495"/>
          </a:xfrm>
        </p:grpSpPr>
        <p:sp>
          <p:nvSpPr>
            <p:cNvPr id="7" name="Freeform 7"/>
            <p:cNvSpPr/>
            <p:nvPr/>
          </p:nvSpPr>
          <p:spPr>
            <a:xfrm>
              <a:off x="0" y="0"/>
              <a:ext cx="1721972" cy="1573495"/>
            </a:xfrm>
            <a:custGeom>
              <a:avLst/>
              <a:gdLst/>
              <a:ahLst/>
              <a:cxnLst/>
              <a:rect l="l" t="t" r="r" b="b"/>
              <a:pathLst>
                <a:path w="1721972" h="1573495">
                  <a:moveTo>
                    <a:pt x="74453" y="0"/>
                  </a:moveTo>
                  <a:lnTo>
                    <a:pt x="1647520" y="0"/>
                  </a:lnTo>
                  <a:cubicBezTo>
                    <a:pt x="1667266" y="0"/>
                    <a:pt x="1686203" y="7844"/>
                    <a:pt x="1700166" y="21807"/>
                  </a:cubicBezTo>
                  <a:cubicBezTo>
                    <a:pt x="1714128" y="35769"/>
                    <a:pt x="1721972" y="54707"/>
                    <a:pt x="1721972" y="74453"/>
                  </a:cubicBezTo>
                  <a:lnTo>
                    <a:pt x="1721972" y="1499043"/>
                  </a:lnTo>
                  <a:cubicBezTo>
                    <a:pt x="1721972" y="1540162"/>
                    <a:pt x="1688639" y="1573495"/>
                    <a:pt x="1647520" y="1573495"/>
                  </a:cubicBezTo>
                  <a:lnTo>
                    <a:pt x="74453" y="1573495"/>
                  </a:lnTo>
                  <a:cubicBezTo>
                    <a:pt x="54707" y="1573495"/>
                    <a:pt x="35769" y="1565651"/>
                    <a:pt x="21807" y="1551689"/>
                  </a:cubicBezTo>
                  <a:cubicBezTo>
                    <a:pt x="7844" y="1537726"/>
                    <a:pt x="0" y="1518789"/>
                    <a:pt x="0" y="1499043"/>
                  </a:cubicBezTo>
                  <a:lnTo>
                    <a:pt x="0" y="74453"/>
                  </a:lnTo>
                  <a:cubicBezTo>
                    <a:pt x="0" y="54707"/>
                    <a:pt x="7844" y="35769"/>
                    <a:pt x="21807" y="21807"/>
                  </a:cubicBezTo>
                  <a:cubicBezTo>
                    <a:pt x="35769" y="7844"/>
                    <a:pt x="54707" y="0"/>
                    <a:pt x="74453" y="0"/>
                  </a:cubicBezTo>
                  <a:close/>
                </a:path>
              </a:pathLst>
            </a:custGeom>
            <a:solidFill>
              <a:srgbClr val="D9D9D9"/>
            </a:solidFill>
            <a:ln cap="rnd">
              <a:noFill/>
              <a:prstDash val="solid"/>
              <a:round/>
            </a:ln>
          </p:spPr>
          <p:txBody>
            <a:bodyPr/>
            <a:lstStyle/>
            <a:p>
              <a:endParaRPr lang="en-US" dirty="0">
                <a:latin typeface="Arial" panose="020B0604020202020204" pitchFamily="34" charset="0"/>
              </a:endParaRPr>
            </a:p>
          </p:txBody>
        </p:sp>
        <p:sp>
          <p:nvSpPr>
            <p:cNvPr id="8" name="TextBox 8"/>
            <p:cNvSpPr txBox="1"/>
            <p:nvPr/>
          </p:nvSpPr>
          <p:spPr>
            <a:xfrm>
              <a:off x="0" y="-38100"/>
              <a:ext cx="1721972" cy="1611595"/>
            </a:xfrm>
            <a:prstGeom prst="rect">
              <a:avLst/>
            </a:prstGeom>
          </p:spPr>
          <p:txBody>
            <a:bodyPr lIns="45049" tIns="45049" rIns="45049" bIns="45049" rtlCol="0" anchor="ctr"/>
            <a:lstStyle/>
            <a:p>
              <a:pPr algn="ctr">
                <a:lnSpc>
                  <a:spcPts val="2659"/>
                </a:lnSpc>
                <a:spcBef>
                  <a:spcPct val="0"/>
                </a:spcBef>
              </a:pPr>
              <a:endParaRPr dirty="0">
                <a:latin typeface="Arial" panose="020B0604020202020204" pitchFamily="34" charset="0"/>
              </a:endParaRPr>
            </a:p>
          </p:txBody>
        </p:sp>
      </p:grpSp>
      <p:sp>
        <p:nvSpPr>
          <p:cNvPr id="9" name="TextBox 9"/>
          <p:cNvSpPr txBox="1"/>
          <p:nvPr/>
        </p:nvSpPr>
        <p:spPr>
          <a:xfrm>
            <a:off x="3629567" y="4758080"/>
            <a:ext cx="1552547" cy="1038746"/>
          </a:xfrm>
          <a:prstGeom prst="rect">
            <a:avLst/>
          </a:prstGeom>
        </p:spPr>
        <p:txBody>
          <a:bodyPr lIns="0" tIns="0" rIns="0" bIns="0" rtlCol="0" anchor="t">
            <a:spAutoFit/>
          </a:bodyPr>
          <a:lstStyle/>
          <a:p>
            <a:pPr marL="0" lvl="0" indent="0" algn="ctr">
              <a:lnSpc>
                <a:spcPts val="8050"/>
              </a:lnSpc>
              <a:spcBef>
                <a:spcPct val="0"/>
              </a:spcBef>
            </a:pPr>
            <a:r>
              <a:rPr lang="en-US" sz="8386" u="none" strike="noStrike" spc="-805" dirty="0">
                <a:solidFill>
                  <a:srgbClr val="002E5D">
                    <a:alpha val="47843"/>
                  </a:srgbClr>
                </a:solidFill>
                <a:latin typeface="Arial" panose="020B0604020202020204" pitchFamily="34" charset="0"/>
                <a:ea typeface="Canva Sans"/>
                <a:cs typeface="Canva Sans"/>
                <a:sym typeface="Canva Sans"/>
              </a:rPr>
              <a:t>01.</a:t>
            </a:r>
          </a:p>
        </p:txBody>
      </p:sp>
      <p:sp>
        <p:nvSpPr>
          <p:cNvPr id="10" name="TextBox 10"/>
          <p:cNvSpPr txBox="1"/>
          <p:nvPr/>
        </p:nvSpPr>
        <p:spPr>
          <a:xfrm>
            <a:off x="2472740" y="6374638"/>
            <a:ext cx="3866201" cy="918800"/>
          </a:xfrm>
          <a:prstGeom prst="rect">
            <a:avLst/>
          </a:prstGeom>
        </p:spPr>
        <p:txBody>
          <a:bodyPr lIns="0" tIns="0" rIns="0" bIns="0" rtlCol="0" anchor="t">
            <a:spAutoFit/>
          </a:bodyPr>
          <a:lstStyle/>
          <a:p>
            <a:pPr algn="ctr">
              <a:lnSpc>
                <a:spcPts val="3548"/>
              </a:lnSpc>
            </a:pPr>
            <a:r>
              <a:rPr lang="en-US" sz="3548" dirty="0">
                <a:solidFill>
                  <a:srgbClr val="000000">
                    <a:alpha val="47843"/>
                  </a:srgbClr>
                </a:solidFill>
                <a:latin typeface="Arial" panose="020B0604020202020204" pitchFamily="34" charset="0"/>
                <a:ea typeface="Canva Sans Bold"/>
                <a:cs typeface="Canva Sans Bold"/>
                <a:sym typeface="Canva Sans Bold"/>
              </a:rPr>
              <a:t>Socio-technical challenges</a:t>
            </a:r>
          </a:p>
        </p:txBody>
      </p:sp>
      <p:grpSp>
        <p:nvGrpSpPr>
          <p:cNvPr id="11" name="Group 11"/>
          <p:cNvGrpSpPr/>
          <p:nvPr/>
        </p:nvGrpSpPr>
        <p:grpSpPr>
          <a:xfrm>
            <a:off x="6923125" y="4246005"/>
            <a:ext cx="4679297" cy="4275825"/>
            <a:chOff x="0" y="0"/>
            <a:chExt cx="1721972" cy="1573495"/>
          </a:xfrm>
        </p:grpSpPr>
        <p:sp>
          <p:nvSpPr>
            <p:cNvPr id="12" name="Freeform 12"/>
            <p:cNvSpPr/>
            <p:nvPr/>
          </p:nvSpPr>
          <p:spPr>
            <a:xfrm>
              <a:off x="0" y="0"/>
              <a:ext cx="1721972" cy="1573495"/>
            </a:xfrm>
            <a:custGeom>
              <a:avLst/>
              <a:gdLst/>
              <a:ahLst/>
              <a:cxnLst/>
              <a:rect l="l" t="t" r="r" b="b"/>
              <a:pathLst>
                <a:path w="1721972" h="1573495">
                  <a:moveTo>
                    <a:pt x="74453" y="0"/>
                  </a:moveTo>
                  <a:lnTo>
                    <a:pt x="1647520" y="0"/>
                  </a:lnTo>
                  <a:cubicBezTo>
                    <a:pt x="1667266" y="0"/>
                    <a:pt x="1686203" y="7844"/>
                    <a:pt x="1700166" y="21807"/>
                  </a:cubicBezTo>
                  <a:cubicBezTo>
                    <a:pt x="1714128" y="35769"/>
                    <a:pt x="1721972" y="54707"/>
                    <a:pt x="1721972" y="74453"/>
                  </a:cubicBezTo>
                  <a:lnTo>
                    <a:pt x="1721972" y="1499043"/>
                  </a:lnTo>
                  <a:cubicBezTo>
                    <a:pt x="1721972" y="1540162"/>
                    <a:pt x="1688639" y="1573495"/>
                    <a:pt x="1647520" y="1573495"/>
                  </a:cubicBezTo>
                  <a:lnTo>
                    <a:pt x="74453" y="1573495"/>
                  </a:lnTo>
                  <a:cubicBezTo>
                    <a:pt x="54707" y="1573495"/>
                    <a:pt x="35769" y="1565651"/>
                    <a:pt x="21807" y="1551689"/>
                  </a:cubicBezTo>
                  <a:cubicBezTo>
                    <a:pt x="7844" y="1537726"/>
                    <a:pt x="0" y="1518789"/>
                    <a:pt x="0" y="1499043"/>
                  </a:cubicBezTo>
                  <a:lnTo>
                    <a:pt x="0" y="74453"/>
                  </a:lnTo>
                  <a:cubicBezTo>
                    <a:pt x="0" y="54707"/>
                    <a:pt x="7844" y="35769"/>
                    <a:pt x="21807" y="21807"/>
                  </a:cubicBezTo>
                  <a:cubicBezTo>
                    <a:pt x="35769" y="7844"/>
                    <a:pt x="54707" y="0"/>
                    <a:pt x="74453" y="0"/>
                  </a:cubicBezTo>
                  <a:close/>
                </a:path>
              </a:pathLst>
            </a:custGeom>
            <a:solidFill>
              <a:srgbClr val="B7CDEB"/>
            </a:solidFill>
            <a:ln cap="rnd">
              <a:noFill/>
              <a:prstDash val="solid"/>
              <a:round/>
            </a:ln>
          </p:spPr>
          <p:txBody>
            <a:bodyPr/>
            <a:lstStyle/>
            <a:p>
              <a:endParaRPr lang="en-US" dirty="0">
                <a:latin typeface="Arial" panose="020B0604020202020204" pitchFamily="34" charset="0"/>
              </a:endParaRPr>
            </a:p>
          </p:txBody>
        </p:sp>
        <p:sp>
          <p:nvSpPr>
            <p:cNvPr id="13" name="TextBox 13"/>
            <p:cNvSpPr txBox="1"/>
            <p:nvPr/>
          </p:nvSpPr>
          <p:spPr>
            <a:xfrm>
              <a:off x="0" y="-38100"/>
              <a:ext cx="1721972" cy="1611595"/>
            </a:xfrm>
            <a:prstGeom prst="rect">
              <a:avLst/>
            </a:prstGeom>
          </p:spPr>
          <p:txBody>
            <a:bodyPr lIns="45049" tIns="45049" rIns="45049" bIns="45049" rtlCol="0" anchor="ctr"/>
            <a:lstStyle/>
            <a:p>
              <a:pPr algn="ctr">
                <a:lnSpc>
                  <a:spcPts val="2659"/>
                </a:lnSpc>
                <a:spcBef>
                  <a:spcPct val="0"/>
                </a:spcBef>
              </a:pPr>
              <a:endParaRPr dirty="0">
                <a:latin typeface="Arial" panose="020B0604020202020204" pitchFamily="34" charset="0"/>
              </a:endParaRPr>
            </a:p>
          </p:txBody>
        </p:sp>
      </p:grpSp>
      <p:sp>
        <p:nvSpPr>
          <p:cNvPr id="14" name="TextBox 14"/>
          <p:cNvSpPr txBox="1"/>
          <p:nvPr/>
        </p:nvSpPr>
        <p:spPr>
          <a:xfrm>
            <a:off x="8486499" y="4758080"/>
            <a:ext cx="1552547" cy="1038746"/>
          </a:xfrm>
          <a:prstGeom prst="rect">
            <a:avLst/>
          </a:prstGeom>
        </p:spPr>
        <p:txBody>
          <a:bodyPr lIns="0" tIns="0" rIns="0" bIns="0" rtlCol="0" anchor="t">
            <a:spAutoFit/>
          </a:bodyPr>
          <a:lstStyle/>
          <a:p>
            <a:pPr marL="0" lvl="0" indent="0" algn="ctr">
              <a:lnSpc>
                <a:spcPts val="8135"/>
              </a:lnSpc>
              <a:spcBef>
                <a:spcPct val="0"/>
              </a:spcBef>
            </a:pPr>
            <a:r>
              <a:rPr lang="en-US" sz="8474" u="none" strike="noStrike" spc="-813" dirty="0">
                <a:solidFill>
                  <a:srgbClr val="002E5D"/>
                </a:solidFill>
                <a:latin typeface="Arial" panose="020B0604020202020204" pitchFamily="34" charset="0"/>
                <a:ea typeface="Canva Sans"/>
                <a:cs typeface="Canva Sans"/>
                <a:sym typeface="Canva Sans"/>
              </a:rPr>
              <a:t>02.</a:t>
            </a:r>
          </a:p>
        </p:txBody>
      </p:sp>
      <p:grpSp>
        <p:nvGrpSpPr>
          <p:cNvPr id="15" name="Group 15"/>
          <p:cNvGrpSpPr/>
          <p:nvPr/>
        </p:nvGrpSpPr>
        <p:grpSpPr>
          <a:xfrm>
            <a:off x="11780013" y="4246005"/>
            <a:ext cx="4679297" cy="4275825"/>
            <a:chOff x="0" y="0"/>
            <a:chExt cx="1721972" cy="1573495"/>
          </a:xfrm>
        </p:grpSpPr>
        <p:sp>
          <p:nvSpPr>
            <p:cNvPr id="16" name="Freeform 16"/>
            <p:cNvSpPr/>
            <p:nvPr/>
          </p:nvSpPr>
          <p:spPr>
            <a:xfrm>
              <a:off x="0" y="0"/>
              <a:ext cx="1721972" cy="1573495"/>
            </a:xfrm>
            <a:custGeom>
              <a:avLst/>
              <a:gdLst/>
              <a:ahLst/>
              <a:cxnLst/>
              <a:rect l="l" t="t" r="r" b="b"/>
              <a:pathLst>
                <a:path w="1721972" h="1573495">
                  <a:moveTo>
                    <a:pt x="74453" y="0"/>
                  </a:moveTo>
                  <a:lnTo>
                    <a:pt x="1647520" y="0"/>
                  </a:lnTo>
                  <a:cubicBezTo>
                    <a:pt x="1667266" y="0"/>
                    <a:pt x="1686203" y="7844"/>
                    <a:pt x="1700166" y="21807"/>
                  </a:cubicBezTo>
                  <a:cubicBezTo>
                    <a:pt x="1714128" y="35769"/>
                    <a:pt x="1721972" y="54707"/>
                    <a:pt x="1721972" y="74453"/>
                  </a:cubicBezTo>
                  <a:lnTo>
                    <a:pt x="1721972" y="1499043"/>
                  </a:lnTo>
                  <a:cubicBezTo>
                    <a:pt x="1721972" y="1540162"/>
                    <a:pt x="1688639" y="1573495"/>
                    <a:pt x="1647520" y="1573495"/>
                  </a:cubicBezTo>
                  <a:lnTo>
                    <a:pt x="74453" y="1573495"/>
                  </a:lnTo>
                  <a:cubicBezTo>
                    <a:pt x="54707" y="1573495"/>
                    <a:pt x="35769" y="1565651"/>
                    <a:pt x="21807" y="1551689"/>
                  </a:cubicBezTo>
                  <a:cubicBezTo>
                    <a:pt x="7844" y="1537726"/>
                    <a:pt x="0" y="1518789"/>
                    <a:pt x="0" y="1499043"/>
                  </a:cubicBezTo>
                  <a:lnTo>
                    <a:pt x="0" y="74453"/>
                  </a:lnTo>
                  <a:cubicBezTo>
                    <a:pt x="0" y="54707"/>
                    <a:pt x="7844" y="35769"/>
                    <a:pt x="21807" y="21807"/>
                  </a:cubicBezTo>
                  <a:cubicBezTo>
                    <a:pt x="35769" y="7844"/>
                    <a:pt x="54707" y="0"/>
                    <a:pt x="74453" y="0"/>
                  </a:cubicBezTo>
                  <a:close/>
                </a:path>
              </a:pathLst>
            </a:custGeom>
            <a:solidFill>
              <a:srgbClr val="D9D9D9"/>
            </a:solidFill>
            <a:ln cap="rnd">
              <a:noFill/>
              <a:prstDash val="solid"/>
              <a:round/>
            </a:ln>
          </p:spPr>
          <p:txBody>
            <a:bodyPr/>
            <a:lstStyle/>
            <a:p>
              <a:endParaRPr lang="en-US" dirty="0">
                <a:latin typeface="Arial" panose="020B0604020202020204" pitchFamily="34" charset="0"/>
              </a:endParaRPr>
            </a:p>
          </p:txBody>
        </p:sp>
        <p:sp>
          <p:nvSpPr>
            <p:cNvPr id="17" name="TextBox 17"/>
            <p:cNvSpPr txBox="1"/>
            <p:nvPr/>
          </p:nvSpPr>
          <p:spPr>
            <a:xfrm>
              <a:off x="0" y="-38100"/>
              <a:ext cx="1721972" cy="1611595"/>
            </a:xfrm>
            <a:prstGeom prst="rect">
              <a:avLst/>
            </a:prstGeom>
          </p:spPr>
          <p:txBody>
            <a:bodyPr lIns="45049" tIns="45049" rIns="45049" bIns="45049" rtlCol="0" anchor="ctr"/>
            <a:lstStyle/>
            <a:p>
              <a:pPr algn="ctr">
                <a:lnSpc>
                  <a:spcPts val="2659"/>
                </a:lnSpc>
                <a:spcBef>
                  <a:spcPct val="0"/>
                </a:spcBef>
              </a:pPr>
              <a:endParaRPr dirty="0">
                <a:latin typeface="Arial" panose="020B0604020202020204" pitchFamily="34" charset="0"/>
              </a:endParaRPr>
            </a:p>
          </p:txBody>
        </p:sp>
      </p:grpSp>
      <p:sp>
        <p:nvSpPr>
          <p:cNvPr id="18" name="TextBox 18"/>
          <p:cNvSpPr txBox="1"/>
          <p:nvPr/>
        </p:nvSpPr>
        <p:spPr>
          <a:xfrm>
            <a:off x="13343387" y="4758080"/>
            <a:ext cx="1552547" cy="1038746"/>
          </a:xfrm>
          <a:prstGeom prst="rect">
            <a:avLst/>
          </a:prstGeom>
        </p:spPr>
        <p:txBody>
          <a:bodyPr lIns="0" tIns="0" rIns="0" bIns="0" rtlCol="0" anchor="t">
            <a:spAutoFit/>
          </a:bodyPr>
          <a:lstStyle/>
          <a:p>
            <a:pPr marL="0" lvl="0" indent="0" algn="ctr">
              <a:lnSpc>
                <a:spcPts val="8135"/>
              </a:lnSpc>
              <a:spcBef>
                <a:spcPct val="0"/>
              </a:spcBef>
            </a:pPr>
            <a:r>
              <a:rPr lang="en-US" sz="8474" u="none" strike="noStrike" spc="-813" dirty="0">
                <a:solidFill>
                  <a:srgbClr val="002E5D">
                    <a:alpha val="47843"/>
                  </a:srgbClr>
                </a:solidFill>
                <a:latin typeface="Arial" panose="020B0604020202020204" pitchFamily="34" charset="0"/>
                <a:ea typeface="Canva Sans"/>
                <a:cs typeface="Canva Sans"/>
                <a:sym typeface="Canva Sans"/>
              </a:rPr>
              <a:t>03.</a:t>
            </a:r>
          </a:p>
        </p:txBody>
      </p:sp>
      <p:sp>
        <p:nvSpPr>
          <p:cNvPr id="19" name="TextBox 19"/>
          <p:cNvSpPr txBox="1"/>
          <p:nvPr/>
        </p:nvSpPr>
        <p:spPr>
          <a:xfrm>
            <a:off x="7436628" y="6374638"/>
            <a:ext cx="3866201" cy="462114"/>
          </a:xfrm>
          <a:prstGeom prst="rect">
            <a:avLst/>
          </a:prstGeom>
        </p:spPr>
        <p:txBody>
          <a:bodyPr lIns="0" tIns="0" rIns="0" bIns="0" rtlCol="0" anchor="t">
            <a:spAutoFit/>
          </a:bodyPr>
          <a:lstStyle/>
          <a:p>
            <a:pPr algn="ctr">
              <a:lnSpc>
                <a:spcPts val="3548"/>
              </a:lnSpc>
            </a:pPr>
            <a:r>
              <a:rPr lang="en-US" sz="3548" dirty="0">
                <a:solidFill>
                  <a:srgbClr val="000000"/>
                </a:solidFill>
                <a:latin typeface="Arial" panose="020B0604020202020204" pitchFamily="34" charset="0"/>
                <a:ea typeface="Canva Sans Bold"/>
                <a:cs typeface="Canva Sans Bold"/>
                <a:sym typeface="Canva Sans Bold"/>
              </a:rPr>
              <a:t>Threat models</a:t>
            </a:r>
          </a:p>
        </p:txBody>
      </p:sp>
      <p:sp>
        <p:nvSpPr>
          <p:cNvPr id="20" name="TextBox 20"/>
          <p:cNvSpPr txBox="1"/>
          <p:nvPr/>
        </p:nvSpPr>
        <p:spPr>
          <a:xfrm>
            <a:off x="12186561" y="6598475"/>
            <a:ext cx="3866201" cy="902939"/>
          </a:xfrm>
          <a:prstGeom prst="rect">
            <a:avLst/>
          </a:prstGeom>
        </p:spPr>
        <p:txBody>
          <a:bodyPr lIns="0" tIns="0" rIns="0" bIns="0" rtlCol="0" anchor="t">
            <a:spAutoFit/>
          </a:bodyPr>
          <a:lstStyle/>
          <a:p>
            <a:pPr algn="ctr">
              <a:lnSpc>
                <a:spcPts val="3548"/>
              </a:lnSpc>
            </a:pPr>
            <a:r>
              <a:rPr lang="en-US" sz="3548" dirty="0">
                <a:solidFill>
                  <a:srgbClr val="000000">
                    <a:alpha val="47843"/>
                  </a:srgbClr>
                </a:solidFill>
                <a:latin typeface="Arial" panose="020B0604020202020204" pitchFamily="34" charset="0"/>
                <a:ea typeface="Canva Sans Bold"/>
                <a:cs typeface="Canva Sans Bold"/>
                <a:sym typeface="Canva Sans Bold"/>
              </a:rPr>
              <a:t>Parent-child dynamics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EDEDED"/>
        </a:solidFill>
        <a:effectLst/>
      </p:bgPr>
    </p:bg>
    <p:spTree>
      <p:nvGrpSpPr>
        <p:cNvPr id="1" name=""/>
        <p:cNvGrpSpPr/>
        <p:nvPr/>
      </p:nvGrpSpPr>
      <p:grpSpPr>
        <a:xfrm>
          <a:off x="0" y="0"/>
          <a:ext cx="0" cy="0"/>
          <a:chOff x="0" y="0"/>
          <a:chExt cx="0" cy="0"/>
        </a:xfrm>
      </p:grpSpPr>
      <p:sp>
        <p:nvSpPr>
          <p:cNvPr id="9" name="TextBox 9"/>
          <p:cNvSpPr txBox="1"/>
          <p:nvPr/>
        </p:nvSpPr>
        <p:spPr>
          <a:xfrm>
            <a:off x="4678758" y="1377509"/>
            <a:ext cx="8628552" cy="769441"/>
          </a:xfrm>
          <a:prstGeom prst="rect">
            <a:avLst/>
          </a:prstGeom>
        </p:spPr>
        <p:txBody>
          <a:bodyPr lIns="0" tIns="0" rIns="0" bIns="0" rtlCol="0" anchor="t">
            <a:spAutoFit/>
          </a:bodyPr>
          <a:lstStyle/>
          <a:p>
            <a:pPr algn="ctr">
              <a:lnSpc>
                <a:spcPts val="6001"/>
              </a:lnSpc>
            </a:pPr>
            <a:r>
              <a:rPr lang="en-US" sz="6001" b="1" dirty="0">
                <a:solidFill>
                  <a:srgbClr val="000000"/>
                </a:solidFill>
                <a:latin typeface="Arial" panose="020B0604020202020204" pitchFamily="34" charset="0"/>
                <a:ea typeface="Canva Sans Bold"/>
                <a:cs typeface="Canva Sans Bold"/>
                <a:sym typeface="Canva Sans Bold"/>
              </a:rPr>
              <a:t>Threat Models</a:t>
            </a:r>
          </a:p>
        </p:txBody>
      </p:sp>
      <p:grpSp>
        <p:nvGrpSpPr>
          <p:cNvPr id="6" name="Group 5">
            <a:extLst>
              <a:ext uri="{FF2B5EF4-FFF2-40B4-BE49-F238E27FC236}">
                <a16:creationId xmlns:a16="http://schemas.microsoft.com/office/drawing/2014/main" id="{3D9B0CE3-821D-DAA1-BF98-53485CE65AE8}"/>
              </a:ext>
            </a:extLst>
          </p:cNvPr>
          <p:cNvGrpSpPr/>
          <p:nvPr/>
        </p:nvGrpSpPr>
        <p:grpSpPr>
          <a:xfrm>
            <a:off x="1250652" y="3009251"/>
            <a:ext cx="5607668" cy="5900240"/>
            <a:chOff x="1093730" y="2378031"/>
            <a:chExt cx="5607668" cy="5900240"/>
          </a:xfrm>
        </p:grpSpPr>
        <p:sp>
          <p:nvSpPr>
            <p:cNvPr id="7" name="TextBox 10">
              <a:extLst>
                <a:ext uri="{FF2B5EF4-FFF2-40B4-BE49-F238E27FC236}">
                  <a16:creationId xmlns:a16="http://schemas.microsoft.com/office/drawing/2014/main" id="{2AC9827D-F5CE-C1C4-6A63-CA1CC13B4AC6}"/>
                </a:ext>
              </a:extLst>
            </p:cNvPr>
            <p:cNvSpPr txBox="1"/>
            <p:nvPr/>
          </p:nvSpPr>
          <p:spPr>
            <a:xfrm>
              <a:off x="1784119" y="4719404"/>
              <a:ext cx="4226890" cy="433196"/>
            </a:xfrm>
            <a:prstGeom prst="rect">
              <a:avLst/>
            </a:prstGeom>
          </p:spPr>
          <p:txBody>
            <a:bodyPr wrap="square" lIns="0" tIns="0" rIns="0" bIns="0" rtlCol="0" anchor="t">
              <a:spAutoFit/>
            </a:bodyPr>
            <a:lstStyle/>
            <a:p>
              <a:pPr algn="ctr">
                <a:lnSpc>
                  <a:spcPts val="3710"/>
                </a:lnSpc>
              </a:pPr>
              <a:r>
                <a:rPr lang="en-US" sz="2650" dirty="0">
                  <a:solidFill>
                    <a:srgbClr val="000000"/>
                  </a:solidFill>
                  <a:latin typeface="Arial" panose="020B0604020202020204" pitchFamily="34" charset="0"/>
                  <a:ea typeface="Canva Sans"/>
                  <a:cs typeface="Canva Sans"/>
                  <a:sym typeface="Canva Sans"/>
                </a:rPr>
                <a:t>Government surveillance</a:t>
              </a:r>
            </a:p>
          </p:txBody>
        </p:sp>
        <p:grpSp>
          <p:nvGrpSpPr>
            <p:cNvPr id="8" name="Group 2">
              <a:extLst>
                <a:ext uri="{FF2B5EF4-FFF2-40B4-BE49-F238E27FC236}">
                  <a16:creationId xmlns:a16="http://schemas.microsoft.com/office/drawing/2014/main" id="{E7D9DFFC-E27B-F702-2CA9-D87F45C060BD}"/>
                </a:ext>
              </a:extLst>
            </p:cNvPr>
            <p:cNvGrpSpPr/>
            <p:nvPr/>
          </p:nvGrpSpPr>
          <p:grpSpPr>
            <a:xfrm>
              <a:off x="1096088" y="3596847"/>
              <a:ext cx="5601995" cy="1717267"/>
              <a:chOff x="0" y="-38100"/>
              <a:chExt cx="1475423" cy="452285"/>
            </a:xfrm>
          </p:grpSpPr>
          <p:sp>
            <p:nvSpPr>
              <p:cNvPr id="27" name="Freeform 3">
                <a:extLst>
                  <a:ext uri="{FF2B5EF4-FFF2-40B4-BE49-F238E27FC236}">
                    <a16:creationId xmlns:a16="http://schemas.microsoft.com/office/drawing/2014/main" id="{12A25755-68F3-6B79-A892-4B0AC2CF5F29}"/>
                  </a:ext>
                </a:extLst>
              </p:cNvPr>
              <p:cNvSpPr/>
              <p:nvPr/>
            </p:nvSpPr>
            <p:spPr>
              <a:xfrm>
                <a:off x="0" y="209997"/>
                <a:ext cx="1475423" cy="204188"/>
              </a:xfrm>
              <a:custGeom>
                <a:avLst/>
                <a:gdLst/>
                <a:ahLst/>
                <a:cxnLst/>
                <a:rect l="l" t="t" r="r" b="b"/>
                <a:pathLst>
                  <a:path w="1475423" h="204188">
                    <a:moveTo>
                      <a:pt x="20730" y="0"/>
                    </a:moveTo>
                    <a:lnTo>
                      <a:pt x="1454693" y="0"/>
                    </a:lnTo>
                    <a:cubicBezTo>
                      <a:pt x="1466142" y="0"/>
                      <a:pt x="1475423" y="9281"/>
                      <a:pt x="1475423" y="20730"/>
                    </a:cubicBezTo>
                    <a:lnTo>
                      <a:pt x="1475423" y="183458"/>
                    </a:lnTo>
                    <a:cubicBezTo>
                      <a:pt x="1475423" y="194907"/>
                      <a:pt x="1466142" y="204188"/>
                      <a:pt x="1454693" y="204188"/>
                    </a:cubicBezTo>
                    <a:lnTo>
                      <a:pt x="20730" y="204188"/>
                    </a:lnTo>
                    <a:cubicBezTo>
                      <a:pt x="15232" y="204188"/>
                      <a:pt x="9959" y="202004"/>
                      <a:pt x="6072" y="198116"/>
                    </a:cubicBezTo>
                    <a:cubicBezTo>
                      <a:pt x="2184" y="194229"/>
                      <a:pt x="0" y="188956"/>
                      <a:pt x="0" y="183458"/>
                    </a:cubicBezTo>
                    <a:lnTo>
                      <a:pt x="0" y="20730"/>
                    </a:lnTo>
                    <a:cubicBezTo>
                      <a:pt x="0" y="15232"/>
                      <a:pt x="2184" y="9959"/>
                      <a:pt x="6072" y="6072"/>
                    </a:cubicBezTo>
                    <a:cubicBezTo>
                      <a:pt x="9959" y="2184"/>
                      <a:pt x="15232" y="0"/>
                      <a:pt x="20730" y="0"/>
                    </a:cubicBezTo>
                    <a:close/>
                  </a:path>
                </a:pathLst>
              </a:custGeom>
              <a:solidFill>
                <a:srgbClr val="000000">
                  <a:alpha val="0"/>
                </a:srgbClr>
              </a:solidFill>
              <a:ln w="38100" cap="sq">
                <a:solidFill>
                  <a:srgbClr val="000000"/>
                </a:solidFill>
                <a:prstDash val="sysDash"/>
                <a:miter/>
              </a:ln>
            </p:spPr>
            <p:txBody>
              <a:bodyPr/>
              <a:lstStyle/>
              <a:p>
                <a:endParaRPr lang="en-US" dirty="0">
                  <a:latin typeface="Arial" panose="020B0604020202020204" pitchFamily="34" charset="0"/>
                </a:endParaRPr>
              </a:p>
            </p:txBody>
          </p:sp>
          <p:sp>
            <p:nvSpPr>
              <p:cNvPr id="28" name="TextBox 4">
                <a:extLst>
                  <a:ext uri="{FF2B5EF4-FFF2-40B4-BE49-F238E27FC236}">
                    <a16:creationId xmlns:a16="http://schemas.microsoft.com/office/drawing/2014/main" id="{177FF0D6-34D0-E9F2-7A30-804D49B9774B}"/>
                  </a:ext>
                </a:extLst>
              </p:cNvPr>
              <p:cNvSpPr txBox="1"/>
              <p:nvPr/>
            </p:nvSpPr>
            <p:spPr>
              <a:xfrm>
                <a:off x="0" y="-38100"/>
                <a:ext cx="1475423" cy="242288"/>
              </a:xfrm>
              <a:prstGeom prst="rect">
                <a:avLst/>
              </a:prstGeom>
            </p:spPr>
            <p:txBody>
              <a:bodyPr lIns="50800" tIns="50800" rIns="50800" bIns="50800" rtlCol="0" anchor="ctr"/>
              <a:lstStyle/>
              <a:p>
                <a:pPr algn="ctr">
                  <a:lnSpc>
                    <a:spcPts val="2999"/>
                  </a:lnSpc>
                </a:pPr>
                <a:endParaRPr dirty="0">
                  <a:latin typeface="Arial" panose="020B0604020202020204" pitchFamily="34" charset="0"/>
                </a:endParaRPr>
              </a:p>
            </p:txBody>
          </p:sp>
        </p:grpSp>
        <p:sp>
          <p:nvSpPr>
            <p:cNvPr id="10" name="TextBox 8">
              <a:extLst>
                <a:ext uri="{FF2B5EF4-FFF2-40B4-BE49-F238E27FC236}">
                  <a16:creationId xmlns:a16="http://schemas.microsoft.com/office/drawing/2014/main" id="{BA766C08-940C-6BA7-BE47-3EF82ADC3355}"/>
                </a:ext>
              </a:extLst>
            </p:cNvPr>
            <p:cNvSpPr txBox="1"/>
            <p:nvPr/>
          </p:nvSpPr>
          <p:spPr>
            <a:xfrm>
              <a:off x="1716528" y="2378031"/>
              <a:ext cx="4142060" cy="644279"/>
            </a:xfrm>
            <a:prstGeom prst="rect">
              <a:avLst/>
            </a:prstGeom>
          </p:spPr>
          <p:txBody>
            <a:bodyPr wrap="square" lIns="0" tIns="0" rIns="0" bIns="0" rtlCol="0" anchor="t">
              <a:spAutoFit/>
            </a:bodyPr>
            <a:lstStyle/>
            <a:p>
              <a:pPr algn="ctr">
                <a:lnSpc>
                  <a:spcPts val="5533"/>
                </a:lnSpc>
              </a:pPr>
              <a:r>
                <a:rPr lang="en-US" sz="3952" dirty="0">
                  <a:solidFill>
                    <a:srgbClr val="000000"/>
                  </a:solidFill>
                  <a:latin typeface="Arial" panose="020B0604020202020204" pitchFamily="34" charset="0"/>
                  <a:ea typeface="Canva Sans Bold"/>
                  <a:cs typeface="Canva Sans Bold"/>
                  <a:sym typeface="Canva Sans Bold"/>
                </a:rPr>
                <a:t>First Generation</a:t>
              </a:r>
            </a:p>
          </p:txBody>
        </p:sp>
        <p:grpSp>
          <p:nvGrpSpPr>
            <p:cNvPr id="11" name="Group 12">
              <a:extLst>
                <a:ext uri="{FF2B5EF4-FFF2-40B4-BE49-F238E27FC236}">
                  <a16:creationId xmlns:a16="http://schemas.microsoft.com/office/drawing/2014/main" id="{5FE9E7DB-1B62-7109-95EB-B34CD3D08666}"/>
                </a:ext>
              </a:extLst>
            </p:cNvPr>
            <p:cNvGrpSpPr/>
            <p:nvPr/>
          </p:nvGrpSpPr>
          <p:grpSpPr>
            <a:xfrm>
              <a:off x="1093730" y="4526723"/>
              <a:ext cx="5607668" cy="1732936"/>
              <a:chOff x="0" y="-38100"/>
              <a:chExt cx="1476917" cy="456412"/>
            </a:xfrm>
          </p:grpSpPr>
          <p:sp>
            <p:nvSpPr>
              <p:cNvPr id="25" name="Freeform 13">
                <a:extLst>
                  <a:ext uri="{FF2B5EF4-FFF2-40B4-BE49-F238E27FC236}">
                    <a16:creationId xmlns:a16="http://schemas.microsoft.com/office/drawing/2014/main" id="{9A895E6A-B962-0BD2-55E5-6679C4CC8A83}"/>
                  </a:ext>
                </a:extLst>
              </p:cNvPr>
              <p:cNvSpPr/>
              <p:nvPr/>
            </p:nvSpPr>
            <p:spPr>
              <a:xfrm>
                <a:off x="873" y="214124"/>
                <a:ext cx="1476044" cy="204188"/>
              </a:xfrm>
              <a:custGeom>
                <a:avLst/>
                <a:gdLst/>
                <a:ahLst/>
                <a:cxnLst/>
                <a:rect l="l" t="t" r="r" b="b"/>
                <a:pathLst>
                  <a:path w="1476044" h="204188">
                    <a:moveTo>
                      <a:pt x="20721" y="0"/>
                    </a:moveTo>
                    <a:lnTo>
                      <a:pt x="1455322" y="0"/>
                    </a:lnTo>
                    <a:cubicBezTo>
                      <a:pt x="1466766" y="0"/>
                      <a:pt x="1476044" y="9277"/>
                      <a:pt x="1476044" y="20721"/>
                    </a:cubicBezTo>
                    <a:lnTo>
                      <a:pt x="1476044" y="183467"/>
                    </a:lnTo>
                    <a:cubicBezTo>
                      <a:pt x="1476044" y="194911"/>
                      <a:pt x="1466766" y="204188"/>
                      <a:pt x="1455322" y="204188"/>
                    </a:cubicBezTo>
                    <a:lnTo>
                      <a:pt x="20721" y="204188"/>
                    </a:lnTo>
                    <a:cubicBezTo>
                      <a:pt x="15226" y="204188"/>
                      <a:pt x="9955" y="202005"/>
                      <a:pt x="6069" y="198119"/>
                    </a:cubicBezTo>
                    <a:cubicBezTo>
                      <a:pt x="2183" y="194233"/>
                      <a:pt x="0" y="188962"/>
                      <a:pt x="0" y="183467"/>
                    </a:cubicBezTo>
                    <a:lnTo>
                      <a:pt x="0" y="20721"/>
                    </a:lnTo>
                    <a:cubicBezTo>
                      <a:pt x="0" y="9277"/>
                      <a:pt x="9277" y="0"/>
                      <a:pt x="20721" y="0"/>
                    </a:cubicBezTo>
                    <a:close/>
                  </a:path>
                </a:pathLst>
              </a:custGeom>
              <a:solidFill>
                <a:srgbClr val="000000">
                  <a:alpha val="0"/>
                </a:srgbClr>
              </a:solidFill>
              <a:ln w="38100" cap="sq">
                <a:solidFill>
                  <a:srgbClr val="000000"/>
                </a:solidFill>
                <a:prstDash val="sysDash"/>
                <a:miter/>
              </a:ln>
            </p:spPr>
            <p:txBody>
              <a:bodyPr/>
              <a:lstStyle/>
              <a:p>
                <a:endParaRPr lang="en-US" dirty="0">
                  <a:latin typeface="Arial" panose="020B0604020202020204" pitchFamily="34" charset="0"/>
                </a:endParaRPr>
              </a:p>
            </p:txBody>
          </p:sp>
          <p:sp>
            <p:nvSpPr>
              <p:cNvPr id="26" name="TextBox 14">
                <a:extLst>
                  <a:ext uri="{FF2B5EF4-FFF2-40B4-BE49-F238E27FC236}">
                    <a16:creationId xmlns:a16="http://schemas.microsoft.com/office/drawing/2014/main" id="{1FC208FF-BBC0-0D62-67CD-386C6699825D}"/>
                  </a:ext>
                </a:extLst>
              </p:cNvPr>
              <p:cNvSpPr txBox="1"/>
              <p:nvPr/>
            </p:nvSpPr>
            <p:spPr>
              <a:xfrm>
                <a:off x="0" y="-38100"/>
                <a:ext cx="1476044" cy="242288"/>
              </a:xfrm>
              <a:prstGeom prst="rect">
                <a:avLst/>
              </a:prstGeom>
            </p:spPr>
            <p:txBody>
              <a:bodyPr lIns="50800" tIns="50800" rIns="50800" bIns="50800" rtlCol="0" anchor="ctr"/>
              <a:lstStyle/>
              <a:p>
                <a:pPr algn="ctr">
                  <a:lnSpc>
                    <a:spcPts val="2999"/>
                  </a:lnSpc>
                </a:pPr>
                <a:endParaRPr dirty="0">
                  <a:latin typeface="Arial" panose="020B0604020202020204" pitchFamily="34" charset="0"/>
                </a:endParaRPr>
              </a:p>
            </p:txBody>
          </p:sp>
        </p:grpSp>
        <p:sp>
          <p:nvSpPr>
            <p:cNvPr id="12" name="TextBox 15">
              <a:extLst>
                <a:ext uri="{FF2B5EF4-FFF2-40B4-BE49-F238E27FC236}">
                  <a16:creationId xmlns:a16="http://schemas.microsoft.com/office/drawing/2014/main" id="{6E6ED963-BA6C-746C-2490-58747EB3A000}"/>
                </a:ext>
              </a:extLst>
            </p:cNvPr>
            <p:cNvSpPr txBox="1"/>
            <p:nvPr/>
          </p:nvSpPr>
          <p:spPr>
            <a:xfrm>
              <a:off x="2165994" y="5656685"/>
              <a:ext cx="3459824" cy="433196"/>
            </a:xfrm>
            <a:prstGeom prst="rect">
              <a:avLst/>
            </a:prstGeom>
          </p:spPr>
          <p:txBody>
            <a:bodyPr lIns="0" tIns="0" rIns="0" bIns="0" rtlCol="0" anchor="t">
              <a:spAutoFit/>
            </a:bodyPr>
            <a:lstStyle/>
            <a:p>
              <a:pPr algn="ctr">
                <a:lnSpc>
                  <a:spcPts val="3710"/>
                </a:lnSpc>
              </a:pPr>
              <a:r>
                <a:rPr lang="en-US" sz="2650" dirty="0">
                  <a:solidFill>
                    <a:srgbClr val="000000"/>
                  </a:solidFill>
                  <a:latin typeface="Arial" panose="020B0604020202020204" pitchFamily="34" charset="0"/>
                  <a:ea typeface="Canva Sans"/>
                  <a:cs typeface="Canva Sans"/>
                  <a:sym typeface="Canva Sans"/>
                </a:rPr>
                <a:t>Reputational harm</a:t>
              </a:r>
            </a:p>
          </p:txBody>
        </p:sp>
        <p:sp>
          <p:nvSpPr>
            <p:cNvPr id="13" name="TextBox 18">
              <a:extLst>
                <a:ext uri="{FF2B5EF4-FFF2-40B4-BE49-F238E27FC236}">
                  <a16:creationId xmlns:a16="http://schemas.microsoft.com/office/drawing/2014/main" id="{39A4647D-61BA-9463-A722-584537D7879F}"/>
                </a:ext>
              </a:extLst>
            </p:cNvPr>
            <p:cNvSpPr txBox="1"/>
            <p:nvPr/>
          </p:nvSpPr>
          <p:spPr>
            <a:xfrm>
              <a:off x="1093730" y="5454399"/>
              <a:ext cx="5604353" cy="936131"/>
            </a:xfrm>
            <a:prstGeom prst="rect">
              <a:avLst/>
            </a:prstGeom>
          </p:spPr>
          <p:txBody>
            <a:bodyPr lIns="50800" tIns="50800" rIns="50800" bIns="50800" rtlCol="0" anchor="ctr"/>
            <a:lstStyle/>
            <a:p>
              <a:pPr algn="ctr">
                <a:lnSpc>
                  <a:spcPts val="2999"/>
                </a:lnSpc>
              </a:pPr>
              <a:endParaRPr dirty="0">
                <a:latin typeface="Arial" panose="020B0604020202020204" pitchFamily="34" charset="0"/>
              </a:endParaRPr>
            </a:p>
          </p:txBody>
        </p:sp>
        <p:grpSp>
          <p:nvGrpSpPr>
            <p:cNvPr id="14" name="Group 20">
              <a:extLst>
                <a:ext uri="{FF2B5EF4-FFF2-40B4-BE49-F238E27FC236}">
                  <a16:creationId xmlns:a16="http://schemas.microsoft.com/office/drawing/2014/main" id="{6825BFD0-D933-C2A8-4D4D-BD9D87B786BA}"/>
                </a:ext>
              </a:extLst>
            </p:cNvPr>
            <p:cNvGrpSpPr/>
            <p:nvPr/>
          </p:nvGrpSpPr>
          <p:grpSpPr>
            <a:xfrm>
              <a:off x="1093730" y="6463428"/>
              <a:ext cx="5604353" cy="791470"/>
              <a:chOff x="0" y="0"/>
              <a:chExt cx="1476044" cy="208453"/>
            </a:xfrm>
          </p:grpSpPr>
          <p:sp>
            <p:nvSpPr>
              <p:cNvPr id="23" name="Freeform 21">
                <a:extLst>
                  <a:ext uri="{FF2B5EF4-FFF2-40B4-BE49-F238E27FC236}">
                    <a16:creationId xmlns:a16="http://schemas.microsoft.com/office/drawing/2014/main" id="{E317B632-96FD-ED23-732A-AD2C8E7E269F}"/>
                  </a:ext>
                </a:extLst>
              </p:cNvPr>
              <p:cNvSpPr/>
              <p:nvPr/>
            </p:nvSpPr>
            <p:spPr>
              <a:xfrm>
                <a:off x="0" y="0"/>
                <a:ext cx="1476044" cy="208453"/>
              </a:xfrm>
              <a:custGeom>
                <a:avLst/>
                <a:gdLst/>
                <a:ahLst/>
                <a:cxnLst/>
                <a:rect l="l" t="t" r="r" b="b"/>
                <a:pathLst>
                  <a:path w="1476044" h="208453">
                    <a:moveTo>
                      <a:pt x="20721" y="0"/>
                    </a:moveTo>
                    <a:lnTo>
                      <a:pt x="1455322" y="0"/>
                    </a:lnTo>
                    <a:cubicBezTo>
                      <a:pt x="1466766" y="0"/>
                      <a:pt x="1476044" y="9277"/>
                      <a:pt x="1476044" y="20721"/>
                    </a:cubicBezTo>
                    <a:lnTo>
                      <a:pt x="1476044" y="187732"/>
                    </a:lnTo>
                    <a:cubicBezTo>
                      <a:pt x="1476044" y="193228"/>
                      <a:pt x="1473860" y="198498"/>
                      <a:pt x="1469974" y="202384"/>
                    </a:cubicBezTo>
                    <a:cubicBezTo>
                      <a:pt x="1466089" y="206270"/>
                      <a:pt x="1460818" y="208453"/>
                      <a:pt x="1455322" y="208453"/>
                    </a:cubicBezTo>
                    <a:lnTo>
                      <a:pt x="20721" y="208453"/>
                    </a:lnTo>
                    <a:cubicBezTo>
                      <a:pt x="9277" y="208453"/>
                      <a:pt x="0" y="199176"/>
                      <a:pt x="0" y="187732"/>
                    </a:cubicBezTo>
                    <a:lnTo>
                      <a:pt x="0" y="20721"/>
                    </a:lnTo>
                    <a:cubicBezTo>
                      <a:pt x="0" y="9277"/>
                      <a:pt x="9277" y="0"/>
                      <a:pt x="20721" y="0"/>
                    </a:cubicBezTo>
                    <a:close/>
                  </a:path>
                </a:pathLst>
              </a:custGeom>
              <a:solidFill>
                <a:srgbClr val="000000">
                  <a:alpha val="0"/>
                </a:srgbClr>
              </a:solidFill>
              <a:ln w="38100" cap="sq">
                <a:solidFill>
                  <a:srgbClr val="000000"/>
                </a:solidFill>
                <a:prstDash val="sysDash"/>
                <a:miter/>
              </a:ln>
            </p:spPr>
            <p:txBody>
              <a:bodyPr/>
              <a:lstStyle/>
              <a:p>
                <a:endParaRPr lang="en-US" dirty="0">
                  <a:latin typeface="Arial" panose="020B0604020202020204" pitchFamily="34" charset="0"/>
                </a:endParaRPr>
              </a:p>
            </p:txBody>
          </p:sp>
          <p:sp>
            <p:nvSpPr>
              <p:cNvPr id="24" name="TextBox 22">
                <a:extLst>
                  <a:ext uri="{FF2B5EF4-FFF2-40B4-BE49-F238E27FC236}">
                    <a16:creationId xmlns:a16="http://schemas.microsoft.com/office/drawing/2014/main" id="{894C658C-4B7A-40EA-F77C-2550DB391F04}"/>
                  </a:ext>
                </a:extLst>
              </p:cNvPr>
              <p:cNvSpPr txBox="1"/>
              <p:nvPr/>
            </p:nvSpPr>
            <p:spPr>
              <a:xfrm>
                <a:off x="0" y="-38100"/>
                <a:ext cx="1476044" cy="246553"/>
              </a:xfrm>
              <a:prstGeom prst="rect">
                <a:avLst/>
              </a:prstGeom>
            </p:spPr>
            <p:txBody>
              <a:bodyPr lIns="50800" tIns="50800" rIns="50800" bIns="50800" rtlCol="0" anchor="ctr"/>
              <a:lstStyle/>
              <a:p>
                <a:pPr algn="ctr">
                  <a:lnSpc>
                    <a:spcPts val="2999"/>
                  </a:lnSpc>
                </a:pPr>
                <a:endParaRPr dirty="0">
                  <a:latin typeface="Arial" panose="020B0604020202020204" pitchFamily="34" charset="0"/>
                </a:endParaRPr>
              </a:p>
            </p:txBody>
          </p:sp>
        </p:grpSp>
        <p:grpSp>
          <p:nvGrpSpPr>
            <p:cNvPr id="15" name="Group 23">
              <a:extLst>
                <a:ext uri="{FF2B5EF4-FFF2-40B4-BE49-F238E27FC236}">
                  <a16:creationId xmlns:a16="http://schemas.microsoft.com/office/drawing/2014/main" id="{DEB433A4-6DA7-7E16-4557-E3B443FAEBB9}"/>
                </a:ext>
              </a:extLst>
            </p:cNvPr>
            <p:cNvGrpSpPr/>
            <p:nvPr/>
          </p:nvGrpSpPr>
          <p:grpSpPr>
            <a:xfrm>
              <a:off x="1093730" y="7486801"/>
              <a:ext cx="5604353" cy="791470"/>
              <a:chOff x="0" y="0"/>
              <a:chExt cx="1476044" cy="208453"/>
            </a:xfrm>
          </p:grpSpPr>
          <p:sp>
            <p:nvSpPr>
              <p:cNvPr id="21" name="Freeform 24">
                <a:extLst>
                  <a:ext uri="{FF2B5EF4-FFF2-40B4-BE49-F238E27FC236}">
                    <a16:creationId xmlns:a16="http://schemas.microsoft.com/office/drawing/2014/main" id="{6FA83486-2600-BF33-DEF4-CDDB9F9D7E79}"/>
                  </a:ext>
                </a:extLst>
              </p:cNvPr>
              <p:cNvSpPr/>
              <p:nvPr/>
            </p:nvSpPr>
            <p:spPr>
              <a:xfrm>
                <a:off x="0" y="0"/>
                <a:ext cx="1476044" cy="208453"/>
              </a:xfrm>
              <a:custGeom>
                <a:avLst/>
                <a:gdLst/>
                <a:ahLst/>
                <a:cxnLst/>
                <a:rect l="l" t="t" r="r" b="b"/>
                <a:pathLst>
                  <a:path w="1476044" h="208453">
                    <a:moveTo>
                      <a:pt x="20721" y="0"/>
                    </a:moveTo>
                    <a:lnTo>
                      <a:pt x="1455322" y="0"/>
                    </a:lnTo>
                    <a:cubicBezTo>
                      <a:pt x="1466766" y="0"/>
                      <a:pt x="1476044" y="9277"/>
                      <a:pt x="1476044" y="20721"/>
                    </a:cubicBezTo>
                    <a:lnTo>
                      <a:pt x="1476044" y="187732"/>
                    </a:lnTo>
                    <a:cubicBezTo>
                      <a:pt x="1476044" y="193228"/>
                      <a:pt x="1473860" y="198498"/>
                      <a:pt x="1469974" y="202384"/>
                    </a:cubicBezTo>
                    <a:cubicBezTo>
                      <a:pt x="1466089" y="206270"/>
                      <a:pt x="1460818" y="208453"/>
                      <a:pt x="1455322" y="208453"/>
                    </a:cubicBezTo>
                    <a:lnTo>
                      <a:pt x="20721" y="208453"/>
                    </a:lnTo>
                    <a:cubicBezTo>
                      <a:pt x="9277" y="208453"/>
                      <a:pt x="0" y="199176"/>
                      <a:pt x="0" y="187732"/>
                    </a:cubicBezTo>
                    <a:lnTo>
                      <a:pt x="0" y="20721"/>
                    </a:lnTo>
                    <a:cubicBezTo>
                      <a:pt x="0" y="9277"/>
                      <a:pt x="9277" y="0"/>
                      <a:pt x="20721" y="0"/>
                    </a:cubicBezTo>
                    <a:close/>
                  </a:path>
                </a:pathLst>
              </a:custGeom>
              <a:solidFill>
                <a:srgbClr val="000000">
                  <a:alpha val="0"/>
                </a:srgbClr>
              </a:solidFill>
              <a:ln w="38100" cap="sq">
                <a:solidFill>
                  <a:srgbClr val="000000"/>
                </a:solidFill>
                <a:prstDash val="sysDash"/>
                <a:miter/>
              </a:ln>
            </p:spPr>
            <p:txBody>
              <a:bodyPr/>
              <a:lstStyle/>
              <a:p>
                <a:endParaRPr lang="en-US" dirty="0">
                  <a:latin typeface="Arial" panose="020B0604020202020204" pitchFamily="34" charset="0"/>
                </a:endParaRPr>
              </a:p>
            </p:txBody>
          </p:sp>
          <p:sp>
            <p:nvSpPr>
              <p:cNvPr id="22" name="TextBox 25">
                <a:extLst>
                  <a:ext uri="{FF2B5EF4-FFF2-40B4-BE49-F238E27FC236}">
                    <a16:creationId xmlns:a16="http://schemas.microsoft.com/office/drawing/2014/main" id="{1B79D85D-1CC3-705F-7664-603CEF248C6E}"/>
                  </a:ext>
                </a:extLst>
              </p:cNvPr>
              <p:cNvSpPr txBox="1"/>
              <p:nvPr/>
            </p:nvSpPr>
            <p:spPr>
              <a:xfrm>
                <a:off x="0" y="-38100"/>
                <a:ext cx="1476044" cy="246553"/>
              </a:xfrm>
              <a:prstGeom prst="rect">
                <a:avLst/>
              </a:prstGeom>
            </p:spPr>
            <p:txBody>
              <a:bodyPr lIns="50800" tIns="50800" rIns="50800" bIns="50800" rtlCol="0" anchor="ctr"/>
              <a:lstStyle/>
              <a:p>
                <a:pPr algn="ctr">
                  <a:lnSpc>
                    <a:spcPts val="2999"/>
                  </a:lnSpc>
                </a:pPr>
                <a:endParaRPr dirty="0">
                  <a:latin typeface="Arial" panose="020B0604020202020204" pitchFamily="34" charset="0"/>
                </a:endParaRPr>
              </a:p>
            </p:txBody>
          </p:sp>
        </p:grpSp>
        <p:sp>
          <p:nvSpPr>
            <p:cNvPr id="16" name="TextBox 26">
              <a:extLst>
                <a:ext uri="{FF2B5EF4-FFF2-40B4-BE49-F238E27FC236}">
                  <a16:creationId xmlns:a16="http://schemas.microsoft.com/office/drawing/2014/main" id="{AD01AA77-48DF-915E-E569-A39A47DBF200}"/>
                </a:ext>
              </a:extLst>
            </p:cNvPr>
            <p:cNvSpPr txBox="1"/>
            <p:nvPr/>
          </p:nvSpPr>
          <p:spPr>
            <a:xfrm>
              <a:off x="1202104" y="6595386"/>
              <a:ext cx="5387603" cy="433196"/>
            </a:xfrm>
            <a:prstGeom prst="rect">
              <a:avLst/>
            </a:prstGeom>
          </p:spPr>
          <p:txBody>
            <a:bodyPr lIns="0" tIns="0" rIns="0" bIns="0" rtlCol="0" anchor="t">
              <a:spAutoFit/>
            </a:bodyPr>
            <a:lstStyle/>
            <a:p>
              <a:pPr algn="ctr">
                <a:lnSpc>
                  <a:spcPts val="3710"/>
                </a:lnSpc>
              </a:pPr>
              <a:r>
                <a:rPr lang="en-US" sz="2650" dirty="0">
                  <a:solidFill>
                    <a:srgbClr val="000000"/>
                  </a:solidFill>
                  <a:latin typeface="Arial" panose="020B0604020202020204" pitchFamily="34" charset="0"/>
                  <a:ea typeface="Canva Sans"/>
                  <a:cs typeface="Canva Sans"/>
                  <a:sym typeface="Canva Sans"/>
                </a:rPr>
                <a:t>Apps collecting data for profiling</a:t>
              </a:r>
            </a:p>
          </p:txBody>
        </p:sp>
        <p:sp>
          <p:nvSpPr>
            <p:cNvPr id="17" name="TextBox 27">
              <a:extLst>
                <a:ext uri="{FF2B5EF4-FFF2-40B4-BE49-F238E27FC236}">
                  <a16:creationId xmlns:a16="http://schemas.microsoft.com/office/drawing/2014/main" id="{080B7866-5743-22A0-75AB-29B63EF093DE}"/>
                </a:ext>
              </a:extLst>
            </p:cNvPr>
            <p:cNvSpPr txBox="1"/>
            <p:nvPr/>
          </p:nvSpPr>
          <p:spPr>
            <a:xfrm>
              <a:off x="1310480" y="7610626"/>
              <a:ext cx="5387603" cy="433196"/>
            </a:xfrm>
            <a:prstGeom prst="rect">
              <a:avLst/>
            </a:prstGeom>
          </p:spPr>
          <p:txBody>
            <a:bodyPr lIns="0" tIns="0" rIns="0" bIns="0" rtlCol="0" anchor="t">
              <a:spAutoFit/>
            </a:bodyPr>
            <a:lstStyle/>
            <a:p>
              <a:pPr algn="ctr">
                <a:lnSpc>
                  <a:spcPts val="3710"/>
                </a:lnSpc>
              </a:pPr>
              <a:r>
                <a:rPr lang="en-US" sz="2650" dirty="0">
                  <a:solidFill>
                    <a:srgbClr val="000000"/>
                  </a:solidFill>
                  <a:latin typeface="Arial" panose="020B0604020202020204" pitchFamily="34" charset="0"/>
                  <a:ea typeface="Canva Sans"/>
                  <a:cs typeface="Canva Sans"/>
                  <a:sym typeface="Canva Sans"/>
                </a:rPr>
                <a:t>Physical threats</a:t>
              </a:r>
            </a:p>
          </p:txBody>
        </p:sp>
        <p:grpSp>
          <p:nvGrpSpPr>
            <p:cNvPr id="18" name="Group 17">
              <a:extLst>
                <a:ext uri="{FF2B5EF4-FFF2-40B4-BE49-F238E27FC236}">
                  <a16:creationId xmlns:a16="http://schemas.microsoft.com/office/drawing/2014/main" id="{D805B97F-EBAC-55BE-037C-10456A6E9FF1}"/>
                </a:ext>
              </a:extLst>
            </p:cNvPr>
            <p:cNvGrpSpPr/>
            <p:nvPr/>
          </p:nvGrpSpPr>
          <p:grpSpPr>
            <a:xfrm>
              <a:off x="1093730" y="3517803"/>
              <a:ext cx="5604353" cy="791470"/>
              <a:chOff x="1026342" y="5683538"/>
              <a:chExt cx="5604353" cy="791470"/>
            </a:xfrm>
          </p:grpSpPr>
          <p:sp>
            <p:nvSpPr>
              <p:cNvPr id="19" name="Freeform 17">
                <a:extLst>
                  <a:ext uri="{FF2B5EF4-FFF2-40B4-BE49-F238E27FC236}">
                    <a16:creationId xmlns:a16="http://schemas.microsoft.com/office/drawing/2014/main" id="{AB1B3D19-9F61-5CE7-5490-6AD4D486004D}"/>
                  </a:ext>
                </a:extLst>
              </p:cNvPr>
              <p:cNvSpPr/>
              <p:nvPr/>
            </p:nvSpPr>
            <p:spPr>
              <a:xfrm>
                <a:off x="1026342" y="5683538"/>
                <a:ext cx="5604353" cy="791470"/>
              </a:xfrm>
              <a:custGeom>
                <a:avLst/>
                <a:gdLst/>
                <a:ahLst/>
                <a:cxnLst/>
                <a:rect l="l" t="t" r="r" b="b"/>
                <a:pathLst>
                  <a:path w="1476044" h="208453">
                    <a:moveTo>
                      <a:pt x="20721" y="0"/>
                    </a:moveTo>
                    <a:lnTo>
                      <a:pt x="1455322" y="0"/>
                    </a:lnTo>
                    <a:cubicBezTo>
                      <a:pt x="1466766" y="0"/>
                      <a:pt x="1476044" y="9277"/>
                      <a:pt x="1476044" y="20721"/>
                    </a:cubicBezTo>
                    <a:lnTo>
                      <a:pt x="1476044" y="187732"/>
                    </a:lnTo>
                    <a:cubicBezTo>
                      <a:pt x="1476044" y="193228"/>
                      <a:pt x="1473860" y="198498"/>
                      <a:pt x="1469974" y="202384"/>
                    </a:cubicBezTo>
                    <a:cubicBezTo>
                      <a:pt x="1466089" y="206270"/>
                      <a:pt x="1460818" y="208453"/>
                      <a:pt x="1455322" y="208453"/>
                    </a:cubicBezTo>
                    <a:lnTo>
                      <a:pt x="20721" y="208453"/>
                    </a:lnTo>
                    <a:cubicBezTo>
                      <a:pt x="9277" y="208453"/>
                      <a:pt x="0" y="199176"/>
                      <a:pt x="0" y="187732"/>
                    </a:cubicBezTo>
                    <a:lnTo>
                      <a:pt x="0" y="20721"/>
                    </a:lnTo>
                    <a:cubicBezTo>
                      <a:pt x="0" y="9277"/>
                      <a:pt x="9277" y="0"/>
                      <a:pt x="20721" y="0"/>
                    </a:cubicBezTo>
                    <a:close/>
                  </a:path>
                </a:pathLst>
              </a:custGeom>
              <a:noFill/>
              <a:ln w="38100" cap="sq">
                <a:solidFill>
                  <a:srgbClr val="000000"/>
                </a:solidFill>
                <a:prstDash val="sysDash"/>
                <a:miter/>
              </a:ln>
            </p:spPr>
            <p:txBody>
              <a:bodyPr/>
              <a:lstStyle/>
              <a:p>
                <a:endParaRPr lang="en-US" dirty="0">
                  <a:latin typeface="Arial" panose="020B0604020202020204" pitchFamily="34" charset="0"/>
                </a:endParaRPr>
              </a:p>
            </p:txBody>
          </p:sp>
          <p:sp>
            <p:nvSpPr>
              <p:cNvPr id="20" name="TextBox 19">
                <a:extLst>
                  <a:ext uri="{FF2B5EF4-FFF2-40B4-BE49-F238E27FC236}">
                    <a16:creationId xmlns:a16="http://schemas.microsoft.com/office/drawing/2014/main" id="{1D079839-01DF-9C0F-D2CA-14A05F92FC7B}"/>
                  </a:ext>
                </a:extLst>
              </p:cNvPr>
              <p:cNvSpPr txBox="1"/>
              <p:nvPr/>
            </p:nvSpPr>
            <p:spPr>
              <a:xfrm>
                <a:off x="1496320" y="5835938"/>
                <a:ext cx="4666755" cy="433196"/>
              </a:xfrm>
              <a:prstGeom prst="rect">
                <a:avLst/>
              </a:prstGeom>
            </p:spPr>
            <p:txBody>
              <a:bodyPr wrap="square" lIns="0" tIns="0" rIns="0" bIns="0" rtlCol="0" anchor="t">
                <a:spAutoFit/>
              </a:bodyPr>
              <a:lstStyle/>
              <a:p>
                <a:pPr algn="ctr">
                  <a:lnSpc>
                    <a:spcPts val="3710"/>
                  </a:lnSpc>
                </a:pPr>
                <a:r>
                  <a:rPr lang="en-US" sz="2650" dirty="0">
                    <a:solidFill>
                      <a:srgbClr val="000000"/>
                    </a:solidFill>
                    <a:latin typeface="Arial" panose="020B0604020202020204" pitchFamily="34" charset="0"/>
                    <a:ea typeface="Canva Sans"/>
                    <a:cs typeface="Canva Sans"/>
                    <a:sym typeface="Canva Sans"/>
                  </a:rPr>
                  <a:t>Threats from posting online</a:t>
                </a:r>
              </a:p>
            </p:txBody>
          </p:sp>
        </p:gr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EDEDED"/>
        </a:solidFill>
        <a:effectLst/>
      </p:bgPr>
    </p:bg>
    <p:spTree>
      <p:nvGrpSpPr>
        <p:cNvPr id="1" name="">
          <a:extLst>
            <a:ext uri="{FF2B5EF4-FFF2-40B4-BE49-F238E27FC236}">
              <a16:creationId xmlns:a16="http://schemas.microsoft.com/office/drawing/2014/main" id="{AB8B8735-EF84-F4EA-6503-D1C103E99A60}"/>
            </a:ext>
          </a:extLst>
        </p:cNvPr>
        <p:cNvGrpSpPr/>
        <p:nvPr/>
      </p:nvGrpSpPr>
      <p:grpSpPr>
        <a:xfrm>
          <a:off x="0" y="0"/>
          <a:ext cx="0" cy="0"/>
          <a:chOff x="0" y="0"/>
          <a:chExt cx="0" cy="0"/>
        </a:xfrm>
      </p:grpSpPr>
      <p:sp>
        <p:nvSpPr>
          <p:cNvPr id="9" name="TextBox 9">
            <a:extLst>
              <a:ext uri="{FF2B5EF4-FFF2-40B4-BE49-F238E27FC236}">
                <a16:creationId xmlns:a16="http://schemas.microsoft.com/office/drawing/2014/main" id="{F6AE0941-CB0D-6C4B-7FE5-C34DCCB56919}"/>
              </a:ext>
            </a:extLst>
          </p:cNvPr>
          <p:cNvSpPr txBox="1"/>
          <p:nvPr/>
        </p:nvSpPr>
        <p:spPr>
          <a:xfrm>
            <a:off x="4678758" y="1377509"/>
            <a:ext cx="8628552" cy="769441"/>
          </a:xfrm>
          <a:prstGeom prst="rect">
            <a:avLst/>
          </a:prstGeom>
        </p:spPr>
        <p:txBody>
          <a:bodyPr lIns="0" tIns="0" rIns="0" bIns="0" rtlCol="0" anchor="t">
            <a:spAutoFit/>
          </a:bodyPr>
          <a:lstStyle/>
          <a:p>
            <a:pPr algn="ctr">
              <a:lnSpc>
                <a:spcPts val="6001"/>
              </a:lnSpc>
            </a:pPr>
            <a:r>
              <a:rPr lang="en-US" sz="6001" b="1" dirty="0">
                <a:solidFill>
                  <a:srgbClr val="000000"/>
                </a:solidFill>
                <a:latin typeface="Arial" panose="020B0604020202020204" pitchFamily="34" charset="0"/>
                <a:ea typeface="Canva Sans Bold"/>
                <a:cs typeface="Canva Sans Bold"/>
                <a:sym typeface="Canva Sans Bold"/>
              </a:rPr>
              <a:t>Threat Models</a:t>
            </a:r>
          </a:p>
        </p:txBody>
      </p:sp>
      <p:grpSp>
        <p:nvGrpSpPr>
          <p:cNvPr id="26" name="Group 25">
            <a:extLst>
              <a:ext uri="{FF2B5EF4-FFF2-40B4-BE49-F238E27FC236}">
                <a16:creationId xmlns:a16="http://schemas.microsoft.com/office/drawing/2014/main" id="{3FB18E2E-250E-5500-47D1-2E942EAC333F}"/>
              </a:ext>
            </a:extLst>
          </p:cNvPr>
          <p:cNvGrpSpPr/>
          <p:nvPr/>
        </p:nvGrpSpPr>
        <p:grpSpPr>
          <a:xfrm>
            <a:off x="1250652" y="3009251"/>
            <a:ext cx="5607668" cy="5900240"/>
            <a:chOff x="1093730" y="2378031"/>
            <a:chExt cx="5607668" cy="5900240"/>
          </a:xfrm>
        </p:grpSpPr>
        <p:sp>
          <p:nvSpPr>
            <p:cNvPr id="27" name="TextBox 10">
              <a:extLst>
                <a:ext uri="{FF2B5EF4-FFF2-40B4-BE49-F238E27FC236}">
                  <a16:creationId xmlns:a16="http://schemas.microsoft.com/office/drawing/2014/main" id="{E892BED7-59BB-6B47-5B9F-11EC5B890387}"/>
                </a:ext>
              </a:extLst>
            </p:cNvPr>
            <p:cNvSpPr txBox="1"/>
            <p:nvPr/>
          </p:nvSpPr>
          <p:spPr>
            <a:xfrm>
              <a:off x="1784119" y="4719404"/>
              <a:ext cx="4226890" cy="433196"/>
            </a:xfrm>
            <a:prstGeom prst="rect">
              <a:avLst/>
            </a:prstGeom>
          </p:spPr>
          <p:txBody>
            <a:bodyPr wrap="square" lIns="0" tIns="0" rIns="0" bIns="0" rtlCol="0" anchor="t">
              <a:spAutoFit/>
            </a:bodyPr>
            <a:lstStyle/>
            <a:p>
              <a:pPr algn="ctr">
                <a:lnSpc>
                  <a:spcPts val="3710"/>
                </a:lnSpc>
              </a:pPr>
              <a:r>
                <a:rPr lang="en-US" sz="2650" dirty="0">
                  <a:solidFill>
                    <a:srgbClr val="000000"/>
                  </a:solidFill>
                  <a:latin typeface="Arial" panose="020B0604020202020204" pitchFamily="34" charset="0"/>
                  <a:ea typeface="Canva Sans"/>
                  <a:cs typeface="Canva Sans"/>
                  <a:sym typeface="Canva Sans"/>
                </a:rPr>
                <a:t>Government surveillance</a:t>
              </a:r>
            </a:p>
          </p:txBody>
        </p:sp>
        <p:grpSp>
          <p:nvGrpSpPr>
            <p:cNvPr id="28" name="Group 2">
              <a:extLst>
                <a:ext uri="{FF2B5EF4-FFF2-40B4-BE49-F238E27FC236}">
                  <a16:creationId xmlns:a16="http://schemas.microsoft.com/office/drawing/2014/main" id="{72B65268-E884-3119-3280-824CDA44187A}"/>
                </a:ext>
              </a:extLst>
            </p:cNvPr>
            <p:cNvGrpSpPr/>
            <p:nvPr/>
          </p:nvGrpSpPr>
          <p:grpSpPr>
            <a:xfrm>
              <a:off x="1096088" y="3596847"/>
              <a:ext cx="5601995" cy="1717267"/>
              <a:chOff x="0" y="-38100"/>
              <a:chExt cx="1475423" cy="452285"/>
            </a:xfrm>
          </p:grpSpPr>
          <p:sp>
            <p:nvSpPr>
              <p:cNvPr id="68" name="Freeform 3">
                <a:extLst>
                  <a:ext uri="{FF2B5EF4-FFF2-40B4-BE49-F238E27FC236}">
                    <a16:creationId xmlns:a16="http://schemas.microsoft.com/office/drawing/2014/main" id="{2D406BC4-7A86-4657-DF67-25972ED85D5B}"/>
                  </a:ext>
                </a:extLst>
              </p:cNvPr>
              <p:cNvSpPr/>
              <p:nvPr/>
            </p:nvSpPr>
            <p:spPr>
              <a:xfrm>
                <a:off x="0" y="209997"/>
                <a:ext cx="1475423" cy="204188"/>
              </a:xfrm>
              <a:custGeom>
                <a:avLst/>
                <a:gdLst/>
                <a:ahLst/>
                <a:cxnLst/>
                <a:rect l="l" t="t" r="r" b="b"/>
                <a:pathLst>
                  <a:path w="1475423" h="204188">
                    <a:moveTo>
                      <a:pt x="20730" y="0"/>
                    </a:moveTo>
                    <a:lnTo>
                      <a:pt x="1454693" y="0"/>
                    </a:lnTo>
                    <a:cubicBezTo>
                      <a:pt x="1466142" y="0"/>
                      <a:pt x="1475423" y="9281"/>
                      <a:pt x="1475423" y="20730"/>
                    </a:cubicBezTo>
                    <a:lnTo>
                      <a:pt x="1475423" y="183458"/>
                    </a:lnTo>
                    <a:cubicBezTo>
                      <a:pt x="1475423" y="194907"/>
                      <a:pt x="1466142" y="204188"/>
                      <a:pt x="1454693" y="204188"/>
                    </a:cubicBezTo>
                    <a:lnTo>
                      <a:pt x="20730" y="204188"/>
                    </a:lnTo>
                    <a:cubicBezTo>
                      <a:pt x="15232" y="204188"/>
                      <a:pt x="9959" y="202004"/>
                      <a:pt x="6072" y="198116"/>
                    </a:cubicBezTo>
                    <a:cubicBezTo>
                      <a:pt x="2184" y="194229"/>
                      <a:pt x="0" y="188956"/>
                      <a:pt x="0" y="183458"/>
                    </a:cubicBezTo>
                    <a:lnTo>
                      <a:pt x="0" y="20730"/>
                    </a:lnTo>
                    <a:cubicBezTo>
                      <a:pt x="0" y="15232"/>
                      <a:pt x="2184" y="9959"/>
                      <a:pt x="6072" y="6072"/>
                    </a:cubicBezTo>
                    <a:cubicBezTo>
                      <a:pt x="9959" y="2184"/>
                      <a:pt x="15232" y="0"/>
                      <a:pt x="20730" y="0"/>
                    </a:cubicBezTo>
                    <a:close/>
                  </a:path>
                </a:pathLst>
              </a:custGeom>
              <a:solidFill>
                <a:srgbClr val="000000">
                  <a:alpha val="0"/>
                </a:srgbClr>
              </a:solidFill>
              <a:ln w="38100" cap="sq">
                <a:solidFill>
                  <a:srgbClr val="000000"/>
                </a:solidFill>
                <a:prstDash val="sysDash"/>
                <a:miter/>
              </a:ln>
            </p:spPr>
            <p:txBody>
              <a:bodyPr/>
              <a:lstStyle/>
              <a:p>
                <a:endParaRPr lang="en-US" dirty="0">
                  <a:latin typeface="Arial" panose="020B0604020202020204" pitchFamily="34" charset="0"/>
                </a:endParaRPr>
              </a:p>
            </p:txBody>
          </p:sp>
          <p:sp>
            <p:nvSpPr>
              <p:cNvPr id="69" name="TextBox 4">
                <a:extLst>
                  <a:ext uri="{FF2B5EF4-FFF2-40B4-BE49-F238E27FC236}">
                    <a16:creationId xmlns:a16="http://schemas.microsoft.com/office/drawing/2014/main" id="{B64C5F75-5A77-D166-6150-44426D49348E}"/>
                  </a:ext>
                </a:extLst>
              </p:cNvPr>
              <p:cNvSpPr txBox="1"/>
              <p:nvPr/>
            </p:nvSpPr>
            <p:spPr>
              <a:xfrm>
                <a:off x="0" y="-38100"/>
                <a:ext cx="1475423" cy="242288"/>
              </a:xfrm>
              <a:prstGeom prst="rect">
                <a:avLst/>
              </a:prstGeom>
            </p:spPr>
            <p:txBody>
              <a:bodyPr lIns="50800" tIns="50800" rIns="50800" bIns="50800" rtlCol="0" anchor="ctr"/>
              <a:lstStyle/>
              <a:p>
                <a:pPr algn="ctr">
                  <a:lnSpc>
                    <a:spcPts val="2999"/>
                  </a:lnSpc>
                </a:pPr>
                <a:endParaRPr dirty="0">
                  <a:latin typeface="Arial" panose="020B0604020202020204" pitchFamily="34" charset="0"/>
                </a:endParaRPr>
              </a:p>
            </p:txBody>
          </p:sp>
        </p:grpSp>
        <p:sp>
          <p:nvSpPr>
            <p:cNvPr id="29" name="TextBox 8">
              <a:extLst>
                <a:ext uri="{FF2B5EF4-FFF2-40B4-BE49-F238E27FC236}">
                  <a16:creationId xmlns:a16="http://schemas.microsoft.com/office/drawing/2014/main" id="{A833121D-7F34-36A5-E14C-80F497987F19}"/>
                </a:ext>
              </a:extLst>
            </p:cNvPr>
            <p:cNvSpPr txBox="1"/>
            <p:nvPr/>
          </p:nvSpPr>
          <p:spPr>
            <a:xfrm>
              <a:off x="1716528" y="2378031"/>
              <a:ext cx="4142060" cy="644279"/>
            </a:xfrm>
            <a:prstGeom prst="rect">
              <a:avLst/>
            </a:prstGeom>
          </p:spPr>
          <p:txBody>
            <a:bodyPr wrap="square" lIns="0" tIns="0" rIns="0" bIns="0" rtlCol="0" anchor="t">
              <a:spAutoFit/>
            </a:bodyPr>
            <a:lstStyle/>
            <a:p>
              <a:pPr algn="ctr">
                <a:lnSpc>
                  <a:spcPts val="5533"/>
                </a:lnSpc>
              </a:pPr>
              <a:r>
                <a:rPr lang="en-US" sz="3952" dirty="0">
                  <a:solidFill>
                    <a:srgbClr val="000000"/>
                  </a:solidFill>
                  <a:latin typeface="Arial" panose="020B0604020202020204" pitchFamily="34" charset="0"/>
                  <a:ea typeface="Canva Sans Bold"/>
                  <a:cs typeface="Canva Sans Bold"/>
                  <a:sym typeface="Canva Sans Bold"/>
                </a:rPr>
                <a:t>First Generation</a:t>
              </a:r>
            </a:p>
          </p:txBody>
        </p:sp>
        <p:grpSp>
          <p:nvGrpSpPr>
            <p:cNvPr id="52" name="Group 12">
              <a:extLst>
                <a:ext uri="{FF2B5EF4-FFF2-40B4-BE49-F238E27FC236}">
                  <a16:creationId xmlns:a16="http://schemas.microsoft.com/office/drawing/2014/main" id="{BBCBFAD9-A72E-D39E-2AE2-71D1FD847A8B}"/>
                </a:ext>
              </a:extLst>
            </p:cNvPr>
            <p:cNvGrpSpPr/>
            <p:nvPr/>
          </p:nvGrpSpPr>
          <p:grpSpPr>
            <a:xfrm>
              <a:off x="1093730" y="4526723"/>
              <a:ext cx="5607668" cy="1732936"/>
              <a:chOff x="0" y="-38100"/>
              <a:chExt cx="1476917" cy="456412"/>
            </a:xfrm>
          </p:grpSpPr>
          <p:sp>
            <p:nvSpPr>
              <p:cNvPr id="66" name="Freeform 13">
                <a:extLst>
                  <a:ext uri="{FF2B5EF4-FFF2-40B4-BE49-F238E27FC236}">
                    <a16:creationId xmlns:a16="http://schemas.microsoft.com/office/drawing/2014/main" id="{D3EC6AD5-0E04-8FC1-DA0B-AB91CA9EBAB5}"/>
                  </a:ext>
                </a:extLst>
              </p:cNvPr>
              <p:cNvSpPr/>
              <p:nvPr/>
            </p:nvSpPr>
            <p:spPr>
              <a:xfrm>
                <a:off x="873" y="214124"/>
                <a:ext cx="1476044" cy="204188"/>
              </a:xfrm>
              <a:custGeom>
                <a:avLst/>
                <a:gdLst/>
                <a:ahLst/>
                <a:cxnLst/>
                <a:rect l="l" t="t" r="r" b="b"/>
                <a:pathLst>
                  <a:path w="1476044" h="204188">
                    <a:moveTo>
                      <a:pt x="20721" y="0"/>
                    </a:moveTo>
                    <a:lnTo>
                      <a:pt x="1455322" y="0"/>
                    </a:lnTo>
                    <a:cubicBezTo>
                      <a:pt x="1466766" y="0"/>
                      <a:pt x="1476044" y="9277"/>
                      <a:pt x="1476044" y="20721"/>
                    </a:cubicBezTo>
                    <a:lnTo>
                      <a:pt x="1476044" y="183467"/>
                    </a:lnTo>
                    <a:cubicBezTo>
                      <a:pt x="1476044" y="194911"/>
                      <a:pt x="1466766" y="204188"/>
                      <a:pt x="1455322" y="204188"/>
                    </a:cubicBezTo>
                    <a:lnTo>
                      <a:pt x="20721" y="204188"/>
                    </a:lnTo>
                    <a:cubicBezTo>
                      <a:pt x="15226" y="204188"/>
                      <a:pt x="9955" y="202005"/>
                      <a:pt x="6069" y="198119"/>
                    </a:cubicBezTo>
                    <a:cubicBezTo>
                      <a:pt x="2183" y="194233"/>
                      <a:pt x="0" y="188962"/>
                      <a:pt x="0" y="183467"/>
                    </a:cubicBezTo>
                    <a:lnTo>
                      <a:pt x="0" y="20721"/>
                    </a:lnTo>
                    <a:cubicBezTo>
                      <a:pt x="0" y="9277"/>
                      <a:pt x="9277" y="0"/>
                      <a:pt x="20721" y="0"/>
                    </a:cubicBezTo>
                    <a:close/>
                  </a:path>
                </a:pathLst>
              </a:custGeom>
              <a:solidFill>
                <a:srgbClr val="000000">
                  <a:alpha val="0"/>
                </a:srgbClr>
              </a:solidFill>
              <a:ln w="38100" cap="sq">
                <a:solidFill>
                  <a:srgbClr val="000000"/>
                </a:solidFill>
                <a:prstDash val="sysDash"/>
                <a:miter/>
              </a:ln>
            </p:spPr>
            <p:txBody>
              <a:bodyPr/>
              <a:lstStyle/>
              <a:p>
                <a:endParaRPr lang="en-US" dirty="0">
                  <a:latin typeface="Arial" panose="020B0604020202020204" pitchFamily="34" charset="0"/>
                </a:endParaRPr>
              </a:p>
            </p:txBody>
          </p:sp>
          <p:sp>
            <p:nvSpPr>
              <p:cNvPr id="67" name="TextBox 14">
                <a:extLst>
                  <a:ext uri="{FF2B5EF4-FFF2-40B4-BE49-F238E27FC236}">
                    <a16:creationId xmlns:a16="http://schemas.microsoft.com/office/drawing/2014/main" id="{1F48F9B9-56C2-4479-5C24-89A28378ACCE}"/>
                  </a:ext>
                </a:extLst>
              </p:cNvPr>
              <p:cNvSpPr txBox="1"/>
              <p:nvPr/>
            </p:nvSpPr>
            <p:spPr>
              <a:xfrm>
                <a:off x="0" y="-38100"/>
                <a:ext cx="1476044" cy="242288"/>
              </a:xfrm>
              <a:prstGeom prst="rect">
                <a:avLst/>
              </a:prstGeom>
            </p:spPr>
            <p:txBody>
              <a:bodyPr lIns="50800" tIns="50800" rIns="50800" bIns="50800" rtlCol="0" anchor="ctr"/>
              <a:lstStyle/>
              <a:p>
                <a:pPr algn="ctr">
                  <a:lnSpc>
                    <a:spcPts val="2999"/>
                  </a:lnSpc>
                </a:pPr>
                <a:endParaRPr dirty="0">
                  <a:latin typeface="Arial" panose="020B0604020202020204" pitchFamily="34" charset="0"/>
                </a:endParaRPr>
              </a:p>
            </p:txBody>
          </p:sp>
        </p:grpSp>
        <p:sp>
          <p:nvSpPr>
            <p:cNvPr id="53" name="TextBox 15">
              <a:extLst>
                <a:ext uri="{FF2B5EF4-FFF2-40B4-BE49-F238E27FC236}">
                  <a16:creationId xmlns:a16="http://schemas.microsoft.com/office/drawing/2014/main" id="{E14EF355-A307-FA4C-C373-BB8ECF8E3631}"/>
                </a:ext>
              </a:extLst>
            </p:cNvPr>
            <p:cNvSpPr txBox="1"/>
            <p:nvPr/>
          </p:nvSpPr>
          <p:spPr>
            <a:xfrm>
              <a:off x="2165994" y="5656685"/>
              <a:ext cx="3459824" cy="433196"/>
            </a:xfrm>
            <a:prstGeom prst="rect">
              <a:avLst/>
            </a:prstGeom>
          </p:spPr>
          <p:txBody>
            <a:bodyPr lIns="0" tIns="0" rIns="0" bIns="0" rtlCol="0" anchor="t">
              <a:spAutoFit/>
            </a:bodyPr>
            <a:lstStyle/>
            <a:p>
              <a:pPr algn="ctr">
                <a:lnSpc>
                  <a:spcPts val="3710"/>
                </a:lnSpc>
              </a:pPr>
              <a:r>
                <a:rPr lang="en-US" sz="2650" dirty="0">
                  <a:solidFill>
                    <a:srgbClr val="000000"/>
                  </a:solidFill>
                  <a:latin typeface="Arial" panose="020B0604020202020204" pitchFamily="34" charset="0"/>
                  <a:ea typeface="Canva Sans"/>
                  <a:cs typeface="Canva Sans"/>
                  <a:sym typeface="Canva Sans"/>
                </a:rPr>
                <a:t>Reputational harm</a:t>
              </a:r>
            </a:p>
          </p:txBody>
        </p:sp>
        <p:sp>
          <p:nvSpPr>
            <p:cNvPr id="54" name="TextBox 18">
              <a:extLst>
                <a:ext uri="{FF2B5EF4-FFF2-40B4-BE49-F238E27FC236}">
                  <a16:creationId xmlns:a16="http://schemas.microsoft.com/office/drawing/2014/main" id="{F260489C-0EA4-95C9-0352-01936791D6A0}"/>
                </a:ext>
              </a:extLst>
            </p:cNvPr>
            <p:cNvSpPr txBox="1"/>
            <p:nvPr/>
          </p:nvSpPr>
          <p:spPr>
            <a:xfrm>
              <a:off x="1093730" y="5454399"/>
              <a:ext cx="5604353" cy="936131"/>
            </a:xfrm>
            <a:prstGeom prst="rect">
              <a:avLst/>
            </a:prstGeom>
          </p:spPr>
          <p:txBody>
            <a:bodyPr lIns="50800" tIns="50800" rIns="50800" bIns="50800" rtlCol="0" anchor="ctr"/>
            <a:lstStyle/>
            <a:p>
              <a:pPr algn="ctr">
                <a:lnSpc>
                  <a:spcPts val="2999"/>
                </a:lnSpc>
              </a:pPr>
              <a:endParaRPr dirty="0">
                <a:latin typeface="Arial" panose="020B0604020202020204" pitchFamily="34" charset="0"/>
              </a:endParaRPr>
            </a:p>
          </p:txBody>
        </p:sp>
        <p:grpSp>
          <p:nvGrpSpPr>
            <p:cNvPr id="55" name="Group 20">
              <a:extLst>
                <a:ext uri="{FF2B5EF4-FFF2-40B4-BE49-F238E27FC236}">
                  <a16:creationId xmlns:a16="http://schemas.microsoft.com/office/drawing/2014/main" id="{5D6913C4-B813-E684-91F2-1E5C63443C2B}"/>
                </a:ext>
              </a:extLst>
            </p:cNvPr>
            <p:cNvGrpSpPr/>
            <p:nvPr/>
          </p:nvGrpSpPr>
          <p:grpSpPr>
            <a:xfrm>
              <a:off x="1093730" y="6463428"/>
              <a:ext cx="5604353" cy="791470"/>
              <a:chOff x="0" y="0"/>
              <a:chExt cx="1476044" cy="208453"/>
            </a:xfrm>
          </p:grpSpPr>
          <p:sp>
            <p:nvSpPr>
              <p:cNvPr id="64" name="Freeform 21">
                <a:extLst>
                  <a:ext uri="{FF2B5EF4-FFF2-40B4-BE49-F238E27FC236}">
                    <a16:creationId xmlns:a16="http://schemas.microsoft.com/office/drawing/2014/main" id="{64703E12-3B68-D752-26DD-4C464F619705}"/>
                  </a:ext>
                </a:extLst>
              </p:cNvPr>
              <p:cNvSpPr/>
              <p:nvPr/>
            </p:nvSpPr>
            <p:spPr>
              <a:xfrm>
                <a:off x="0" y="0"/>
                <a:ext cx="1476044" cy="208453"/>
              </a:xfrm>
              <a:custGeom>
                <a:avLst/>
                <a:gdLst/>
                <a:ahLst/>
                <a:cxnLst/>
                <a:rect l="l" t="t" r="r" b="b"/>
                <a:pathLst>
                  <a:path w="1476044" h="208453">
                    <a:moveTo>
                      <a:pt x="20721" y="0"/>
                    </a:moveTo>
                    <a:lnTo>
                      <a:pt x="1455322" y="0"/>
                    </a:lnTo>
                    <a:cubicBezTo>
                      <a:pt x="1466766" y="0"/>
                      <a:pt x="1476044" y="9277"/>
                      <a:pt x="1476044" y="20721"/>
                    </a:cubicBezTo>
                    <a:lnTo>
                      <a:pt x="1476044" y="187732"/>
                    </a:lnTo>
                    <a:cubicBezTo>
                      <a:pt x="1476044" y="193228"/>
                      <a:pt x="1473860" y="198498"/>
                      <a:pt x="1469974" y="202384"/>
                    </a:cubicBezTo>
                    <a:cubicBezTo>
                      <a:pt x="1466089" y="206270"/>
                      <a:pt x="1460818" y="208453"/>
                      <a:pt x="1455322" y="208453"/>
                    </a:cubicBezTo>
                    <a:lnTo>
                      <a:pt x="20721" y="208453"/>
                    </a:lnTo>
                    <a:cubicBezTo>
                      <a:pt x="9277" y="208453"/>
                      <a:pt x="0" y="199176"/>
                      <a:pt x="0" y="187732"/>
                    </a:cubicBezTo>
                    <a:lnTo>
                      <a:pt x="0" y="20721"/>
                    </a:lnTo>
                    <a:cubicBezTo>
                      <a:pt x="0" y="9277"/>
                      <a:pt x="9277" y="0"/>
                      <a:pt x="20721" y="0"/>
                    </a:cubicBezTo>
                    <a:close/>
                  </a:path>
                </a:pathLst>
              </a:custGeom>
              <a:solidFill>
                <a:srgbClr val="000000">
                  <a:alpha val="0"/>
                </a:srgbClr>
              </a:solidFill>
              <a:ln w="38100" cap="sq">
                <a:solidFill>
                  <a:srgbClr val="000000"/>
                </a:solidFill>
                <a:prstDash val="sysDash"/>
                <a:miter/>
              </a:ln>
            </p:spPr>
            <p:txBody>
              <a:bodyPr/>
              <a:lstStyle/>
              <a:p>
                <a:endParaRPr lang="en-US" dirty="0">
                  <a:latin typeface="Arial" panose="020B0604020202020204" pitchFamily="34" charset="0"/>
                </a:endParaRPr>
              </a:p>
            </p:txBody>
          </p:sp>
          <p:sp>
            <p:nvSpPr>
              <p:cNvPr id="65" name="TextBox 22">
                <a:extLst>
                  <a:ext uri="{FF2B5EF4-FFF2-40B4-BE49-F238E27FC236}">
                    <a16:creationId xmlns:a16="http://schemas.microsoft.com/office/drawing/2014/main" id="{E0C493C8-3189-F7A5-E2AE-E7C5CFA1D478}"/>
                  </a:ext>
                </a:extLst>
              </p:cNvPr>
              <p:cNvSpPr txBox="1"/>
              <p:nvPr/>
            </p:nvSpPr>
            <p:spPr>
              <a:xfrm>
                <a:off x="0" y="-38100"/>
                <a:ext cx="1476044" cy="246553"/>
              </a:xfrm>
              <a:prstGeom prst="rect">
                <a:avLst/>
              </a:prstGeom>
            </p:spPr>
            <p:txBody>
              <a:bodyPr lIns="50800" tIns="50800" rIns="50800" bIns="50800" rtlCol="0" anchor="ctr"/>
              <a:lstStyle/>
              <a:p>
                <a:pPr algn="ctr">
                  <a:lnSpc>
                    <a:spcPts val="2999"/>
                  </a:lnSpc>
                </a:pPr>
                <a:endParaRPr dirty="0">
                  <a:latin typeface="Arial" panose="020B0604020202020204" pitchFamily="34" charset="0"/>
                </a:endParaRPr>
              </a:p>
            </p:txBody>
          </p:sp>
        </p:grpSp>
        <p:grpSp>
          <p:nvGrpSpPr>
            <p:cNvPr id="56" name="Group 23">
              <a:extLst>
                <a:ext uri="{FF2B5EF4-FFF2-40B4-BE49-F238E27FC236}">
                  <a16:creationId xmlns:a16="http://schemas.microsoft.com/office/drawing/2014/main" id="{EB45EECA-14C6-161E-9922-63BF1D7D7700}"/>
                </a:ext>
              </a:extLst>
            </p:cNvPr>
            <p:cNvGrpSpPr/>
            <p:nvPr/>
          </p:nvGrpSpPr>
          <p:grpSpPr>
            <a:xfrm>
              <a:off x="1093730" y="7486801"/>
              <a:ext cx="5604353" cy="791470"/>
              <a:chOff x="0" y="0"/>
              <a:chExt cx="1476044" cy="208453"/>
            </a:xfrm>
          </p:grpSpPr>
          <p:sp>
            <p:nvSpPr>
              <p:cNvPr id="62" name="Freeform 24">
                <a:extLst>
                  <a:ext uri="{FF2B5EF4-FFF2-40B4-BE49-F238E27FC236}">
                    <a16:creationId xmlns:a16="http://schemas.microsoft.com/office/drawing/2014/main" id="{D7EA5C07-A27E-5944-67E8-918EEA15C3EA}"/>
                  </a:ext>
                </a:extLst>
              </p:cNvPr>
              <p:cNvSpPr/>
              <p:nvPr/>
            </p:nvSpPr>
            <p:spPr>
              <a:xfrm>
                <a:off x="0" y="0"/>
                <a:ext cx="1476044" cy="208453"/>
              </a:xfrm>
              <a:custGeom>
                <a:avLst/>
                <a:gdLst/>
                <a:ahLst/>
                <a:cxnLst/>
                <a:rect l="l" t="t" r="r" b="b"/>
                <a:pathLst>
                  <a:path w="1476044" h="208453">
                    <a:moveTo>
                      <a:pt x="20721" y="0"/>
                    </a:moveTo>
                    <a:lnTo>
                      <a:pt x="1455322" y="0"/>
                    </a:lnTo>
                    <a:cubicBezTo>
                      <a:pt x="1466766" y="0"/>
                      <a:pt x="1476044" y="9277"/>
                      <a:pt x="1476044" y="20721"/>
                    </a:cubicBezTo>
                    <a:lnTo>
                      <a:pt x="1476044" y="187732"/>
                    </a:lnTo>
                    <a:cubicBezTo>
                      <a:pt x="1476044" y="193228"/>
                      <a:pt x="1473860" y="198498"/>
                      <a:pt x="1469974" y="202384"/>
                    </a:cubicBezTo>
                    <a:cubicBezTo>
                      <a:pt x="1466089" y="206270"/>
                      <a:pt x="1460818" y="208453"/>
                      <a:pt x="1455322" y="208453"/>
                    </a:cubicBezTo>
                    <a:lnTo>
                      <a:pt x="20721" y="208453"/>
                    </a:lnTo>
                    <a:cubicBezTo>
                      <a:pt x="9277" y="208453"/>
                      <a:pt x="0" y="199176"/>
                      <a:pt x="0" y="187732"/>
                    </a:cubicBezTo>
                    <a:lnTo>
                      <a:pt x="0" y="20721"/>
                    </a:lnTo>
                    <a:cubicBezTo>
                      <a:pt x="0" y="9277"/>
                      <a:pt x="9277" y="0"/>
                      <a:pt x="20721" y="0"/>
                    </a:cubicBezTo>
                    <a:close/>
                  </a:path>
                </a:pathLst>
              </a:custGeom>
              <a:solidFill>
                <a:srgbClr val="000000">
                  <a:alpha val="0"/>
                </a:srgbClr>
              </a:solidFill>
              <a:ln w="38100" cap="sq">
                <a:solidFill>
                  <a:srgbClr val="000000"/>
                </a:solidFill>
                <a:prstDash val="sysDash"/>
                <a:miter/>
              </a:ln>
            </p:spPr>
            <p:txBody>
              <a:bodyPr/>
              <a:lstStyle/>
              <a:p>
                <a:endParaRPr lang="en-US" dirty="0">
                  <a:latin typeface="Arial" panose="020B0604020202020204" pitchFamily="34" charset="0"/>
                </a:endParaRPr>
              </a:p>
            </p:txBody>
          </p:sp>
          <p:sp>
            <p:nvSpPr>
              <p:cNvPr id="63" name="TextBox 25">
                <a:extLst>
                  <a:ext uri="{FF2B5EF4-FFF2-40B4-BE49-F238E27FC236}">
                    <a16:creationId xmlns:a16="http://schemas.microsoft.com/office/drawing/2014/main" id="{5DAA983F-8717-0151-3CB5-4267DABE035A}"/>
                  </a:ext>
                </a:extLst>
              </p:cNvPr>
              <p:cNvSpPr txBox="1"/>
              <p:nvPr/>
            </p:nvSpPr>
            <p:spPr>
              <a:xfrm>
                <a:off x="0" y="-38100"/>
                <a:ext cx="1476044" cy="246553"/>
              </a:xfrm>
              <a:prstGeom prst="rect">
                <a:avLst/>
              </a:prstGeom>
            </p:spPr>
            <p:txBody>
              <a:bodyPr lIns="50800" tIns="50800" rIns="50800" bIns="50800" rtlCol="0" anchor="ctr"/>
              <a:lstStyle/>
              <a:p>
                <a:pPr algn="ctr">
                  <a:lnSpc>
                    <a:spcPts val="2999"/>
                  </a:lnSpc>
                </a:pPr>
                <a:endParaRPr dirty="0">
                  <a:latin typeface="Arial" panose="020B0604020202020204" pitchFamily="34" charset="0"/>
                </a:endParaRPr>
              </a:p>
            </p:txBody>
          </p:sp>
        </p:grpSp>
        <p:sp>
          <p:nvSpPr>
            <p:cNvPr id="57" name="TextBox 26">
              <a:extLst>
                <a:ext uri="{FF2B5EF4-FFF2-40B4-BE49-F238E27FC236}">
                  <a16:creationId xmlns:a16="http://schemas.microsoft.com/office/drawing/2014/main" id="{CF743BE6-200C-8EEA-D399-62FC5AB0FB2B}"/>
                </a:ext>
              </a:extLst>
            </p:cNvPr>
            <p:cNvSpPr txBox="1"/>
            <p:nvPr/>
          </p:nvSpPr>
          <p:spPr>
            <a:xfrm>
              <a:off x="1202104" y="6595386"/>
              <a:ext cx="5387603" cy="433196"/>
            </a:xfrm>
            <a:prstGeom prst="rect">
              <a:avLst/>
            </a:prstGeom>
          </p:spPr>
          <p:txBody>
            <a:bodyPr lIns="0" tIns="0" rIns="0" bIns="0" rtlCol="0" anchor="t">
              <a:spAutoFit/>
            </a:bodyPr>
            <a:lstStyle/>
            <a:p>
              <a:pPr algn="ctr">
                <a:lnSpc>
                  <a:spcPts val="3710"/>
                </a:lnSpc>
              </a:pPr>
              <a:r>
                <a:rPr lang="en-US" sz="2650" dirty="0">
                  <a:solidFill>
                    <a:srgbClr val="000000"/>
                  </a:solidFill>
                  <a:latin typeface="Arial" panose="020B0604020202020204" pitchFamily="34" charset="0"/>
                  <a:ea typeface="Canva Sans"/>
                  <a:cs typeface="Canva Sans"/>
                  <a:sym typeface="Canva Sans"/>
                </a:rPr>
                <a:t>Apps collecting data for profiling</a:t>
              </a:r>
            </a:p>
          </p:txBody>
        </p:sp>
        <p:sp>
          <p:nvSpPr>
            <p:cNvPr id="58" name="TextBox 27">
              <a:extLst>
                <a:ext uri="{FF2B5EF4-FFF2-40B4-BE49-F238E27FC236}">
                  <a16:creationId xmlns:a16="http://schemas.microsoft.com/office/drawing/2014/main" id="{EF97FF8A-70A3-4ED5-9E9D-4BD82E341376}"/>
                </a:ext>
              </a:extLst>
            </p:cNvPr>
            <p:cNvSpPr txBox="1"/>
            <p:nvPr/>
          </p:nvSpPr>
          <p:spPr>
            <a:xfrm>
              <a:off x="1310480" y="7610626"/>
              <a:ext cx="5387603" cy="433196"/>
            </a:xfrm>
            <a:prstGeom prst="rect">
              <a:avLst/>
            </a:prstGeom>
          </p:spPr>
          <p:txBody>
            <a:bodyPr lIns="0" tIns="0" rIns="0" bIns="0" rtlCol="0" anchor="t">
              <a:spAutoFit/>
            </a:bodyPr>
            <a:lstStyle/>
            <a:p>
              <a:pPr algn="ctr">
                <a:lnSpc>
                  <a:spcPts val="3710"/>
                </a:lnSpc>
              </a:pPr>
              <a:r>
                <a:rPr lang="en-US" sz="2650" dirty="0">
                  <a:solidFill>
                    <a:srgbClr val="000000"/>
                  </a:solidFill>
                  <a:latin typeface="Arial" panose="020B0604020202020204" pitchFamily="34" charset="0"/>
                  <a:ea typeface="Canva Sans"/>
                  <a:cs typeface="Canva Sans"/>
                  <a:sym typeface="Canva Sans"/>
                </a:rPr>
                <a:t>Physical threats</a:t>
              </a:r>
            </a:p>
          </p:txBody>
        </p:sp>
        <p:grpSp>
          <p:nvGrpSpPr>
            <p:cNvPr id="59" name="Group 58">
              <a:extLst>
                <a:ext uri="{FF2B5EF4-FFF2-40B4-BE49-F238E27FC236}">
                  <a16:creationId xmlns:a16="http://schemas.microsoft.com/office/drawing/2014/main" id="{644D6813-1779-F88A-2360-42D5A70E1C45}"/>
                </a:ext>
              </a:extLst>
            </p:cNvPr>
            <p:cNvGrpSpPr/>
            <p:nvPr/>
          </p:nvGrpSpPr>
          <p:grpSpPr>
            <a:xfrm>
              <a:off x="1093730" y="3517803"/>
              <a:ext cx="5604353" cy="791470"/>
              <a:chOff x="1026342" y="5683538"/>
              <a:chExt cx="5604353" cy="791470"/>
            </a:xfrm>
          </p:grpSpPr>
          <p:sp>
            <p:nvSpPr>
              <p:cNvPr id="60" name="Freeform 17">
                <a:extLst>
                  <a:ext uri="{FF2B5EF4-FFF2-40B4-BE49-F238E27FC236}">
                    <a16:creationId xmlns:a16="http://schemas.microsoft.com/office/drawing/2014/main" id="{64F888DE-B45E-32C3-942B-1E821C4605BB}"/>
                  </a:ext>
                </a:extLst>
              </p:cNvPr>
              <p:cNvSpPr/>
              <p:nvPr/>
            </p:nvSpPr>
            <p:spPr>
              <a:xfrm>
                <a:off x="1026342" y="5683538"/>
                <a:ext cx="5604353" cy="791470"/>
              </a:xfrm>
              <a:custGeom>
                <a:avLst/>
                <a:gdLst/>
                <a:ahLst/>
                <a:cxnLst/>
                <a:rect l="l" t="t" r="r" b="b"/>
                <a:pathLst>
                  <a:path w="1476044" h="208453">
                    <a:moveTo>
                      <a:pt x="20721" y="0"/>
                    </a:moveTo>
                    <a:lnTo>
                      <a:pt x="1455322" y="0"/>
                    </a:lnTo>
                    <a:cubicBezTo>
                      <a:pt x="1466766" y="0"/>
                      <a:pt x="1476044" y="9277"/>
                      <a:pt x="1476044" y="20721"/>
                    </a:cubicBezTo>
                    <a:lnTo>
                      <a:pt x="1476044" y="187732"/>
                    </a:lnTo>
                    <a:cubicBezTo>
                      <a:pt x="1476044" y="193228"/>
                      <a:pt x="1473860" y="198498"/>
                      <a:pt x="1469974" y="202384"/>
                    </a:cubicBezTo>
                    <a:cubicBezTo>
                      <a:pt x="1466089" y="206270"/>
                      <a:pt x="1460818" y="208453"/>
                      <a:pt x="1455322" y="208453"/>
                    </a:cubicBezTo>
                    <a:lnTo>
                      <a:pt x="20721" y="208453"/>
                    </a:lnTo>
                    <a:cubicBezTo>
                      <a:pt x="9277" y="208453"/>
                      <a:pt x="0" y="199176"/>
                      <a:pt x="0" y="187732"/>
                    </a:cubicBezTo>
                    <a:lnTo>
                      <a:pt x="0" y="20721"/>
                    </a:lnTo>
                    <a:cubicBezTo>
                      <a:pt x="0" y="9277"/>
                      <a:pt x="9277" y="0"/>
                      <a:pt x="20721" y="0"/>
                    </a:cubicBezTo>
                    <a:close/>
                  </a:path>
                </a:pathLst>
              </a:custGeom>
              <a:solidFill>
                <a:srgbClr val="B7CDEB"/>
              </a:solidFill>
              <a:ln w="38100" cap="sq">
                <a:solidFill>
                  <a:srgbClr val="000000"/>
                </a:solidFill>
                <a:prstDash val="sysDash"/>
                <a:miter/>
              </a:ln>
            </p:spPr>
            <p:txBody>
              <a:bodyPr/>
              <a:lstStyle/>
              <a:p>
                <a:endParaRPr lang="en-US" dirty="0">
                  <a:latin typeface="Arial" panose="020B0604020202020204" pitchFamily="34" charset="0"/>
                </a:endParaRPr>
              </a:p>
            </p:txBody>
          </p:sp>
          <p:sp>
            <p:nvSpPr>
              <p:cNvPr id="61" name="TextBox 60">
                <a:extLst>
                  <a:ext uri="{FF2B5EF4-FFF2-40B4-BE49-F238E27FC236}">
                    <a16:creationId xmlns:a16="http://schemas.microsoft.com/office/drawing/2014/main" id="{2CA92DC7-0FC9-0896-3036-88B42F3C2A3D}"/>
                  </a:ext>
                </a:extLst>
              </p:cNvPr>
              <p:cNvSpPr txBox="1"/>
              <p:nvPr/>
            </p:nvSpPr>
            <p:spPr>
              <a:xfrm>
                <a:off x="1496320" y="5835938"/>
                <a:ext cx="4666755" cy="433196"/>
              </a:xfrm>
              <a:prstGeom prst="rect">
                <a:avLst/>
              </a:prstGeom>
            </p:spPr>
            <p:txBody>
              <a:bodyPr wrap="square" lIns="0" tIns="0" rIns="0" bIns="0" rtlCol="0" anchor="t">
                <a:spAutoFit/>
              </a:bodyPr>
              <a:lstStyle/>
              <a:p>
                <a:pPr algn="ctr">
                  <a:lnSpc>
                    <a:spcPts val="3710"/>
                  </a:lnSpc>
                </a:pPr>
                <a:r>
                  <a:rPr lang="en-US" sz="2650" dirty="0">
                    <a:solidFill>
                      <a:srgbClr val="000000"/>
                    </a:solidFill>
                    <a:latin typeface="Arial" panose="020B0604020202020204" pitchFamily="34" charset="0"/>
                    <a:ea typeface="Canva Sans"/>
                    <a:cs typeface="Canva Sans"/>
                    <a:sym typeface="Canva Sans"/>
                  </a:rPr>
                  <a:t>Threats from posting online</a:t>
                </a:r>
              </a:p>
            </p:txBody>
          </p:sp>
        </p:grpSp>
      </p:grpSp>
    </p:spTree>
    <p:extLst>
      <p:ext uri="{BB962C8B-B14F-4D97-AF65-F5344CB8AC3E}">
        <p14:creationId xmlns:p14="http://schemas.microsoft.com/office/powerpoint/2010/main" val="37589349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EDEDED"/>
        </a:solidFill>
        <a:effectLst/>
      </p:bgPr>
    </p:bg>
    <p:spTree>
      <p:nvGrpSpPr>
        <p:cNvPr id="1" name="">
          <a:extLst>
            <a:ext uri="{FF2B5EF4-FFF2-40B4-BE49-F238E27FC236}">
              <a16:creationId xmlns:a16="http://schemas.microsoft.com/office/drawing/2014/main" id="{EAF83769-95A5-7C48-7974-A86C6C829277}"/>
            </a:ext>
          </a:extLst>
        </p:cNvPr>
        <p:cNvGrpSpPr/>
        <p:nvPr/>
      </p:nvGrpSpPr>
      <p:grpSpPr>
        <a:xfrm>
          <a:off x="0" y="0"/>
          <a:ext cx="0" cy="0"/>
          <a:chOff x="0" y="0"/>
          <a:chExt cx="0" cy="0"/>
        </a:xfrm>
      </p:grpSpPr>
      <p:grpSp>
        <p:nvGrpSpPr>
          <p:cNvPr id="101" name="Group 5">
            <a:extLst>
              <a:ext uri="{FF2B5EF4-FFF2-40B4-BE49-F238E27FC236}">
                <a16:creationId xmlns:a16="http://schemas.microsoft.com/office/drawing/2014/main" id="{06C37CB8-45C7-36C7-D22C-4D773B762293}"/>
              </a:ext>
            </a:extLst>
          </p:cNvPr>
          <p:cNvGrpSpPr/>
          <p:nvPr/>
        </p:nvGrpSpPr>
        <p:grpSpPr>
          <a:xfrm>
            <a:off x="8125995" y="2863021"/>
            <a:ext cx="8908040" cy="1160055"/>
            <a:chOff x="0" y="0"/>
            <a:chExt cx="2531485" cy="329664"/>
          </a:xfrm>
        </p:grpSpPr>
        <p:sp>
          <p:nvSpPr>
            <p:cNvPr id="102" name="Freeform 6">
              <a:extLst>
                <a:ext uri="{FF2B5EF4-FFF2-40B4-BE49-F238E27FC236}">
                  <a16:creationId xmlns:a16="http://schemas.microsoft.com/office/drawing/2014/main" id="{4FB85671-F7D9-E3D2-2B3F-B2B0EBF89411}"/>
                </a:ext>
              </a:extLst>
            </p:cNvPr>
            <p:cNvSpPr/>
            <p:nvPr/>
          </p:nvSpPr>
          <p:spPr>
            <a:xfrm>
              <a:off x="0" y="0"/>
              <a:ext cx="2531485" cy="329664"/>
            </a:xfrm>
            <a:custGeom>
              <a:avLst/>
              <a:gdLst/>
              <a:ahLst/>
              <a:cxnLst/>
              <a:rect l="l" t="t" r="r" b="b"/>
              <a:pathLst>
                <a:path w="2531485" h="329664">
                  <a:moveTo>
                    <a:pt x="39109" y="0"/>
                  </a:moveTo>
                  <a:lnTo>
                    <a:pt x="2492375" y="0"/>
                  </a:lnTo>
                  <a:cubicBezTo>
                    <a:pt x="2502748" y="0"/>
                    <a:pt x="2512695" y="4120"/>
                    <a:pt x="2520030" y="11455"/>
                  </a:cubicBezTo>
                  <a:cubicBezTo>
                    <a:pt x="2527364" y="18789"/>
                    <a:pt x="2531485" y="28737"/>
                    <a:pt x="2531485" y="39109"/>
                  </a:cubicBezTo>
                  <a:lnTo>
                    <a:pt x="2531485" y="290555"/>
                  </a:lnTo>
                  <a:cubicBezTo>
                    <a:pt x="2531485" y="300927"/>
                    <a:pt x="2527364" y="310875"/>
                    <a:pt x="2520030" y="318209"/>
                  </a:cubicBezTo>
                  <a:cubicBezTo>
                    <a:pt x="2512695" y="325544"/>
                    <a:pt x="2502748" y="329664"/>
                    <a:pt x="2492375" y="329664"/>
                  </a:cubicBezTo>
                  <a:lnTo>
                    <a:pt x="39109" y="329664"/>
                  </a:lnTo>
                  <a:cubicBezTo>
                    <a:pt x="28737" y="329664"/>
                    <a:pt x="18789" y="325544"/>
                    <a:pt x="11455" y="318209"/>
                  </a:cubicBezTo>
                  <a:cubicBezTo>
                    <a:pt x="4120" y="310875"/>
                    <a:pt x="0" y="300927"/>
                    <a:pt x="0" y="290555"/>
                  </a:cubicBezTo>
                  <a:lnTo>
                    <a:pt x="0" y="39109"/>
                  </a:lnTo>
                  <a:cubicBezTo>
                    <a:pt x="0" y="28737"/>
                    <a:pt x="4120" y="18789"/>
                    <a:pt x="11455" y="11455"/>
                  </a:cubicBezTo>
                  <a:cubicBezTo>
                    <a:pt x="18789" y="4120"/>
                    <a:pt x="28737" y="0"/>
                    <a:pt x="39109" y="0"/>
                  </a:cubicBezTo>
                  <a:close/>
                </a:path>
              </a:pathLst>
            </a:custGeom>
            <a:solidFill>
              <a:srgbClr val="B7CDEB"/>
            </a:solidFill>
            <a:ln w="38100" cap="rnd">
              <a:solidFill>
                <a:srgbClr val="000000"/>
              </a:solidFill>
              <a:prstDash val="sysDash"/>
              <a:round/>
            </a:ln>
          </p:spPr>
          <p:txBody>
            <a:bodyPr/>
            <a:lstStyle/>
            <a:p>
              <a:endParaRPr lang="en-US" dirty="0">
                <a:latin typeface="Arial" panose="020B0604020202020204" pitchFamily="34" charset="0"/>
              </a:endParaRPr>
            </a:p>
          </p:txBody>
        </p:sp>
        <p:sp>
          <p:nvSpPr>
            <p:cNvPr id="103" name="TextBox 7">
              <a:extLst>
                <a:ext uri="{FF2B5EF4-FFF2-40B4-BE49-F238E27FC236}">
                  <a16:creationId xmlns:a16="http://schemas.microsoft.com/office/drawing/2014/main" id="{82FA1143-5341-25C0-4F2B-E5CD7AC6C44B}"/>
                </a:ext>
              </a:extLst>
            </p:cNvPr>
            <p:cNvSpPr txBox="1"/>
            <p:nvPr/>
          </p:nvSpPr>
          <p:spPr>
            <a:xfrm>
              <a:off x="0" y="-38100"/>
              <a:ext cx="2531485" cy="367764"/>
            </a:xfrm>
            <a:prstGeom prst="rect">
              <a:avLst/>
            </a:prstGeom>
          </p:spPr>
          <p:txBody>
            <a:bodyPr lIns="47081" tIns="47081" rIns="47081" bIns="47081" rtlCol="0" anchor="ctr"/>
            <a:lstStyle/>
            <a:p>
              <a:pPr algn="ctr">
                <a:lnSpc>
                  <a:spcPts val="2660"/>
                </a:lnSpc>
              </a:pPr>
              <a:endParaRPr dirty="0">
                <a:latin typeface="Arial" panose="020B0604020202020204" pitchFamily="34" charset="0"/>
              </a:endParaRPr>
            </a:p>
          </p:txBody>
        </p:sp>
      </p:grpSp>
      <p:sp>
        <p:nvSpPr>
          <p:cNvPr id="9" name="TextBox 9">
            <a:extLst>
              <a:ext uri="{FF2B5EF4-FFF2-40B4-BE49-F238E27FC236}">
                <a16:creationId xmlns:a16="http://schemas.microsoft.com/office/drawing/2014/main" id="{4F542536-8072-6AA3-4D57-12707AE78DCC}"/>
              </a:ext>
            </a:extLst>
          </p:cNvPr>
          <p:cNvSpPr txBox="1"/>
          <p:nvPr/>
        </p:nvSpPr>
        <p:spPr>
          <a:xfrm>
            <a:off x="4678758" y="1377509"/>
            <a:ext cx="8628552" cy="769441"/>
          </a:xfrm>
          <a:prstGeom prst="rect">
            <a:avLst/>
          </a:prstGeom>
        </p:spPr>
        <p:txBody>
          <a:bodyPr lIns="0" tIns="0" rIns="0" bIns="0" rtlCol="0" anchor="t">
            <a:spAutoFit/>
          </a:bodyPr>
          <a:lstStyle/>
          <a:p>
            <a:pPr algn="ctr">
              <a:lnSpc>
                <a:spcPts val="6001"/>
              </a:lnSpc>
            </a:pPr>
            <a:r>
              <a:rPr lang="en-US" sz="6001" b="1" dirty="0">
                <a:solidFill>
                  <a:srgbClr val="000000"/>
                </a:solidFill>
                <a:latin typeface="Arial" panose="020B0604020202020204" pitchFamily="34" charset="0"/>
                <a:ea typeface="Canva Sans Bold"/>
                <a:cs typeface="Canva Sans Bold"/>
                <a:sym typeface="Canva Sans Bold"/>
              </a:rPr>
              <a:t>Threat Models</a:t>
            </a:r>
          </a:p>
        </p:txBody>
      </p:sp>
      <p:sp>
        <p:nvSpPr>
          <p:cNvPr id="11" name="TextBox 11">
            <a:extLst>
              <a:ext uri="{FF2B5EF4-FFF2-40B4-BE49-F238E27FC236}">
                <a16:creationId xmlns:a16="http://schemas.microsoft.com/office/drawing/2014/main" id="{30D2A86C-5E4A-06F0-4463-D4A0430E567E}"/>
              </a:ext>
            </a:extLst>
          </p:cNvPr>
          <p:cNvSpPr txBox="1"/>
          <p:nvPr/>
        </p:nvSpPr>
        <p:spPr>
          <a:xfrm>
            <a:off x="8214108" y="3280791"/>
            <a:ext cx="8819927" cy="824008"/>
          </a:xfrm>
          <a:prstGeom prst="rect">
            <a:avLst/>
          </a:prstGeom>
        </p:spPr>
        <p:txBody>
          <a:bodyPr lIns="0" tIns="0" rIns="0" bIns="0" rtlCol="0" anchor="t">
            <a:spAutoFit/>
          </a:bodyPr>
          <a:lstStyle/>
          <a:p>
            <a:pPr algn="ctr">
              <a:lnSpc>
                <a:spcPts val="3197"/>
              </a:lnSpc>
            </a:pPr>
            <a:r>
              <a:rPr lang="en-US" sz="3197" b="1" dirty="0">
                <a:solidFill>
                  <a:srgbClr val="000000"/>
                </a:solidFill>
                <a:latin typeface="Arial" panose="020B0604020202020204" pitchFamily="34" charset="0"/>
                <a:ea typeface="Canva Sans Bold"/>
                <a:cs typeface="Canva Sans Bold"/>
                <a:sym typeface="Canva Sans Bold"/>
              </a:rPr>
              <a:t>Negative reactions from friends and family</a:t>
            </a:r>
          </a:p>
          <a:p>
            <a:pPr algn="ctr">
              <a:lnSpc>
                <a:spcPts val="3197"/>
              </a:lnSpc>
            </a:pPr>
            <a:endParaRPr lang="en-US" sz="3197" b="1" dirty="0">
              <a:solidFill>
                <a:srgbClr val="000000"/>
              </a:solidFill>
              <a:latin typeface="Arial" panose="020B0604020202020204" pitchFamily="34" charset="0"/>
              <a:ea typeface="Canva Sans Bold"/>
              <a:cs typeface="Canva Sans Bold"/>
              <a:sym typeface="Canva Sans Bold"/>
            </a:endParaRPr>
          </a:p>
        </p:txBody>
      </p:sp>
      <p:grpSp>
        <p:nvGrpSpPr>
          <p:cNvPr id="26" name="Group 25">
            <a:extLst>
              <a:ext uri="{FF2B5EF4-FFF2-40B4-BE49-F238E27FC236}">
                <a16:creationId xmlns:a16="http://schemas.microsoft.com/office/drawing/2014/main" id="{D13D00ED-242D-D6B4-5B92-71F33A078A27}"/>
              </a:ext>
            </a:extLst>
          </p:cNvPr>
          <p:cNvGrpSpPr/>
          <p:nvPr/>
        </p:nvGrpSpPr>
        <p:grpSpPr>
          <a:xfrm>
            <a:off x="1250652" y="3009251"/>
            <a:ext cx="5607668" cy="5900240"/>
            <a:chOff x="1093730" y="2378031"/>
            <a:chExt cx="5607668" cy="5900240"/>
          </a:xfrm>
        </p:grpSpPr>
        <p:sp>
          <p:nvSpPr>
            <p:cNvPr id="27" name="TextBox 10">
              <a:extLst>
                <a:ext uri="{FF2B5EF4-FFF2-40B4-BE49-F238E27FC236}">
                  <a16:creationId xmlns:a16="http://schemas.microsoft.com/office/drawing/2014/main" id="{6B82800F-AB0E-61A2-B2CF-D45B733AB7C6}"/>
                </a:ext>
              </a:extLst>
            </p:cNvPr>
            <p:cNvSpPr txBox="1"/>
            <p:nvPr/>
          </p:nvSpPr>
          <p:spPr>
            <a:xfrm>
              <a:off x="1784119" y="4719404"/>
              <a:ext cx="4226890" cy="433196"/>
            </a:xfrm>
            <a:prstGeom prst="rect">
              <a:avLst/>
            </a:prstGeom>
          </p:spPr>
          <p:txBody>
            <a:bodyPr wrap="square" lIns="0" tIns="0" rIns="0" bIns="0" rtlCol="0" anchor="t">
              <a:spAutoFit/>
            </a:bodyPr>
            <a:lstStyle/>
            <a:p>
              <a:pPr algn="ctr">
                <a:lnSpc>
                  <a:spcPts val="3710"/>
                </a:lnSpc>
              </a:pPr>
              <a:r>
                <a:rPr lang="en-US" sz="2650" dirty="0">
                  <a:solidFill>
                    <a:srgbClr val="000000"/>
                  </a:solidFill>
                  <a:latin typeface="Arial" panose="020B0604020202020204" pitchFamily="34" charset="0"/>
                  <a:ea typeface="Canva Sans"/>
                  <a:cs typeface="Canva Sans"/>
                  <a:sym typeface="Canva Sans"/>
                </a:rPr>
                <a:t>Government surveillance</a:t>
              </a:r>
            </a:p>
          </p:txBody>
        </p:sp>
        <p:grpSp>
          <p:nvGrpSpPr>
            <p:cNvPr id="28" name="Group 2">
              <a:extLst>
                <a:ext uri="{FF2B5EF4-FFF2-40B4-BE49-F238E27FC236}">
                  <a16:creationId xmlns:a16="http://schemas.microsoft.com/office/drawing/2014/main" id="{481B2506-10FA-7CBF-D617-1FA15BC348D8}"/>
                </a:ext>
              </a:extLst>
            </p:cNvPr>
            <p:cNvGrpSpPr/>
            <p:nvPr/>
          </p:nvGrpSpPr>
          <p:grpSpPr>
            <a:xfrm>
              <a:off x="1096088" y="3596847"/>
              <a:ext cx="5601995" cy="1717267"/>
              <a:chOff x="0" y="-38100"/>
              <a:chExt cx="1475423" cy="452285"/>
            </a:xfrm>
          </p:grpSpPr>
          <p:sp>
            <p:nvSpPr>
              <p:cNvPr id="68" name="Freeform 3">
                <a:extLst>
                  <a:ext uri="{FF2B5EF4-FFF2-40B4-BE49-F238E27FC236}">
                    <a16:creationId xmlns:a16="http://schemas.microsoft.com/office/drawing/2014/main" id="{49664DBA-62C8-CFF4-5271-5DF9D123D063}"/>
                  </a:ext>
                </a:extLst>
              </p:cNvPr>
              <p:cNvSpPr/>
              <p:nvPr/>
            </p:nvSpPr>
            <p:spPr>
              <a:xfrm>
                <a:off x="0" y="209997"/>
                <a:ext cx="1475423" cy="204188"/>
              </a:xfrm>
              <a:custGeom>
                <a:avLst/>
                <a:gdLst/>
                <a:ahLst/>
                <a:cxnLst/>
                <a:rect l="l" t="t" r="r" b="b"/>
                <a:pathLst>
                  <a:path w="1475423" h="204188">
                    <a:moveTo>
                      <a:pt x="20730" y="0"/>
                    </a:moveTo>
                    <a:lnTo>
                      <a:pt x="1454693" y="0"/>
                    </a:lnTo>
                    <a:cubicBezTo>
                      <a:pt x="1466142" y="0"/>
                      <a:pt x="1475423" y="9281"/>
                      <a:pt x="1475423" y="20730"/>
                    </a:cubicBezTo>
                    <a:lnTo>
                      <a:pt x="1475423" y="183458"/>
                    </a:lnTo>
                    <a:cubicBezTo>
                      <a:pt x="1475423" y="194907"/>
                      <a:pt x="1466142" y="204188"/>
                      <a:pt x="1454693" y="204188"/>
                    </a:cubicBezTo>
                    <a:lnTo>
                      <a:pt x="20730" y="204188"/>
                    </a:lnTo>
                    <a:cubicBezTo>
                      <a:pt x="15232" y="204188"/>
                      <a:pt x="9959" y="202004"/>
                      <a:pt x="6072" y="198116"/>
                    </a:cubicBezTo>
                    <a:cubicBezTo>
                      <a:pt x="2184" y="194229"/>
                      <a:pt x="0" y="188956"/>
                      <a:pt x="0" y="183458"/>
                    </a:cubicBezTo>
                    <a:lnTo>
                      <a:pt x="0" y="20730"/>
                    </a:lnTo>
                    <a:cubicBezTo>
                      <a:pt x="0" y="15232"/>
                      <a:pt x="2184" y="9959"/>
                      <a:pt x="6072" y="6072"/>
                    </a:cubicBezTo>
                    <a:cubicBezTo>
                      <a:pt x="9959" y="2184"/>
                      <a:pt x="15232" y="0"/>
                      <a:pt x="20730" y="0"/>
                    </a:cubicBezTo>
                    <a:close/>
                  </a:path>
                </a:pathLst>
              </a:custGeom>
              <a:solidFill>
                <a:srgbClr val="000000">
                  <a:alpha val="0"/>
                </a:srgbClr>
              </a:solidFill>
              <a:ln w="38100" cap="sq">
                <a:solidFill>
                  <a:srgbClr val="000000"/>
                </a:solidFill>
                <a:prstDash val="sysDash"/>
                <a:miter/>
              </a:ln>
            </p:spPr>
            <p:txBody>
              <a:bodyPr/>
              <a:lstStyle/>
              <a:p>
                <a:endParaRPr lang="en-US" dirty="0">
                  <a:latin typeface="Arial" panose="020B0604020202020204" pitchFamily="34" charset="0"/>
                </a:endParaRPr>
              </a:p>
            </p:txBody>
          </p:sp>
          <p:sp>
            <p:nvSpPr>
              <p:cNvPr id="69" name="TextBox 4">
                <a:extLst>
                  <a:ext uri="{FF2B5EF4-FFF2-40B4-BE49-F238E27FC236}">
                    <a16:creationId xmlns:a16="http://schemas.microsoft.com/office/drawing/2014/main" id="{35C5B2C7-281E-D118-6DE8-73E75B0FAEF4}"/>
                  </a:ext>
                </a:extLst>
              </p:cNvPr>
              <p:cNvSpPr txBox="1"/>
              <p:nvPr/>
            </p:nvSpPr>
            <p:spPr>
              <a:xfrm>
                <a:off x="0" y="-38100"/>
                <a:ext cx="1475423" cy="242288"/>
              </a:xfrm>
              <a:prstGeom prst="rect">
                <a:avLst/>
              </a:prstGeom>
            </p:spPr>
            <p:txBody>
              <a:bodyPr lIns="50800" tIns="50800" rIns="50800" bIns="50800" rtlCol="0" anchor="ctr"/>
              <a:lstStyle/>
              <a:p>
                <a:pPr algn="ctr">
                  <a:lnSpc>
                    <a:spcPts val="2999"/>
                  </a:lnSpc>
                </a:pPr>
                <a:endParaRPr dirty="0">
                  <a:latin typeface="Arial" panose="020B0604020202020204" pitchFamily="34" charset="0"/>
                </a:endParaRPr>
              </a:p>
            </p:txBody>
          </p:sp>
        </p:grpSp>
        <p:sp>
          <p:nvSpPr>
            <p:cNvPr id="29" name="TextBox 8">
              <a:extLst>
                <a:ext uri="{FF2B5EF4-FFF2-40B4-BE49-F238E27FC236}">
                  <a16:creationId xmlns:a16="http://schemas.microsoft.com/office/drawing/2014/main" id="{AC012226-1E7C-8556-D36E-D2A7DDDAA3F7}"/>
                </a:ext>
              </a:extLst>
            </p:cNvPr>
            <p:cNvSpPr txBox="1"/>
            <p:nvPr/>
          </p:nvSpPr>
          <p:spPr>
            <a:xfrm>
              <a:off x="1716528" y="2378031"/>
              <a:ext cx="4142060" cy="644279"/>
            </a:xfrm>
            <a:prstGeom prst="rect">
              <a:avLst/>
            </a:prstGeom>
          </p:spPr>
          <p:txBody>
            <a:bodyPr wrap="square" lIns="0" tIns="0" rIns="0" bIns="0" rtlCol="0" anchor="t">
              <a:spAutoFit/>
            </a:bodyPr>
            <a:lstStyle/>
            <a:p>
              <a:pPr algn="ctr">
                <a:lnSpc>
                  <a:spcPts val="5533"/>
                </a:lnSpc>
              </a:pPr>
              <a:r>
                <a:rPr lang="en-US" sz="3952" dirty="0">
                  <a:solidFill>
                    <a:srgbClr val="000000"/>
                  </a:solidFill>
                  <a:latin typeface="Arial" panose="020B0604020202020204" pitchFamily="34" charset="0"/>
                  <a:ea typeface="Canva Sans Bold"/>
                  <a:cs typeface="Canva Sans Bold"/>
                  <a:sym typeface="Canva Sans Bold"/>
                </a:rPr>
                <a:t>First Generation</a:t>
              </a:r>
            </a:p>
          </p:txBody>
        </p:sp>
        <p:grpSp>
          <p:nvGrpSpPr>
            <p:cNvPr id="52" name="Group 12">
              <a:extLst>
                <a:ext uri="{FF2B5EF4-FFF2-40B4-BE49-F238E27FC236}">
                  <a16:creationId xmlns:a16="http://schemas.microsoft.com/office/drawing/2014/main" id="{EC8DE160-7848-57A4-ECE6-9965B0154E71}"/>
                </a:ext>
              </a:extLst>
            </p:cNvPr>
            <p:cNvGrpSpPr/>
            <p:nvPr/>
          </p:nvGrpSpPr>
          <p:grpSpPr>
            <a:xfrm>
              <a:off x="1093730" y="4526723"/>
              <a:ext cx="5607668" cy="1732936"/>
              <a:chOff x="0" y="-38100"/>
              <a:chExt cx="1476917" cy="456412"/>
            </a:xfrm>
          </p:grpSpPr>
          <p:sp>
            <p:nvSpPr>
              <p:cNvPr id="66" name="Freeform 13">
                <a:extLst>
                  <a:ext uri="{FF2B5EF4-FFF2-40B4-BE49-F238E27FC236}">
                    <a16:creationId xmlns:a16="http://schemas.microsoft.com/office/drawing/2014/main" id="{B915367A-407C-F8C3-10E8-4CED86A3B40A}"/>
                  </a:ext>
                </a:extLst>
              </p:cNvPr>
              <p:cNvSpPr/>
              <p:nvPr/>
            </p:nvSpPr>
            <p:spPr>
              <a:xfrm>
                <a:off x="873" y="214124"/>
                <a:ext cx="1476044" cy="204188"/>
              </a:xfrm>
              <a:custGeom>
                <a:avLst/>
                <a:gdLst/>
                <a:ahLst/>
                <a:cxnLst/>
                <a:rect l="l" t="t" r="r" b="b"/>
                <a:pathLst>
                  <a:path w="1476044" h="204188">
                    <a:moveTo>
                      <a:pt x="20721" y="0"/>
                    </a:moveTo>
                    <a:lnTo>
                      <a:pt x="1455322" y="0"/>
                    </a:lnTo>
                    <a:cubicBezTo>
                      <a:pt x="1466766" y="0"/>
                      <a:pt x="1476044" y="9277"/>
                      <a:pt x="1476044" y="20721"/>
                    </a:cubicBezTo>
                    <a:lnTo>
                      <a:pt x="1476044" y="183467"/>
                    </a:lnTo>
                    <a:cubicBezTo>
                      <a:pt x="1476044" y="194911"/>
                      <a:pt x="1466766" y="204188"/>
                      <a:pt x="1455322" y="204188"/>
                    </a:cubicBezTo>
                    <a:lnTo>
                      <a:pt x="20721" y="204188"/>
                    </a:lnTo>
                    <a:cubicBezTo>
                      <a:pt x="15226" y="204188"/>
                      <a:pt x="9955" y="202005"/>
                      <a:pt x="6069" y="198119"/>
                    </a:cubicBezTo>
                    <a:cubicBezTo>
                      <a:pt x="2183" y="194233"/>
                      <a:pt x="0" y="188962"/>
                      <a:pt x="0" y="183467"/>
                    </a:cubicBezTo>
                    <a:lnTo>
                      <a:pt x="0" y="20721"/>
                    </a:lnTo>
                    <a:cubicBezTo>
                      <a:pt x="0" y="9277"/>
                      <a:pt x="9277" y="0"/>
                      <a:pt x="20721" y="0"/>
                    </a:cubicBezTo>
                    <a:close/>
                  </a:path>
                </a:pathLst>
              </a:custGeom>
              <a:solidFill>
                <a:srgbClr val="000000">
                  <a:alpha val="0"/>
                </a:srgbClr>
              </a:solidFill>
              <a:ln w="38100" cap="sq">
                <a:solidFill>
                  <a:srgbClr val="000000"/>
                </a:solidFill>
                <a:prstDash val="sysDash"/>
                <a:miter/>
              </a:ln>
            </p:spPr>
            <p:txBody>
              <a:bodyPr/>
              <a:lstStyle/>
              <a:p>
                <a:endParaRPr lang="en-US" dirty="0">
                  <a:latin typeface="Arial" panose="020B0604020202020204" pitchFamily="34" charset="0"/>
                </a:endParaRPr>
              </a:p>
            </p:txBody>
          </p:sp>
          <p:sp>
            <p:nvSpPr>
              <p:cNvPr id="67" name="TextBox 14">
                <a:extLst>
                  <a:ext uri="{FF2B5EF4-FFF2-40B4-BE49-F238E27FC236}">
                    <a16:creationId xmlns:a16="http://schemas.microsoft.com/office/drawing/2014/main" id="{1B060D38-2B44-8717-3A21-20A57F6AD7B6}"/>
                  </a:ext>
                </a:extLst>
              </p:cNvPr>
              <p:cNvSpPr txBox="1"/>
              <p:nvPr/>
            </p:nvSpPr>
            <p:spPr>
              <a:xfrm>
                <a:off x="0" y="-38100"/>
                <a:ext cx="1476044" cy="242288"/>
              </a:xfrm>
              <a:prstGeom prst="rect">
                <a:avLst/>
              </a:prstGeom>
            </p:spPr>
            <p:txBody>
              <a:bodyPr lIns="50800" tIns="50800" rIns="50800" bIns="50800" rtlCol="0" anchor="ctr"/>
              <a:lstStyle/>
              <a:p>
                <a:pPr algn="ctr">
                  <a:lnSpc>
                    <a:spcPts val="2999"/>
                  </a:lnSpc>
                </a:pPr>
                <a:endParaRPr dirty="0">
                  <a:latin typeface="Arial" panose="020B0604020202020204" pitchFamily="34" charset="0"/>
                </a:endParaRPr>
              </a:p>
            </p:txBody>
          </p:sp>
        </p:grpSp>
        <p:sp>
          <p:nvSpPr>
            <p:cNvPr id="53" name="TextBox 15">
              <a:extLst>
                <a:ext uri="{FF2B5EF4-FFF2-40B4-BE49-F238E27FC236}">
                  <a16:creationId xmlns:a16="http://schemas.microsoft.com/office/drawing/2014/main" id="{0079F622-3FEA-67AC-A7AC-F33DE1755967}"/>
                </a:ext>
              </a:extLst>
            </p:cNvPr>
            <p:cNvSpPr txBox="1"/>
            <p:nvPr/>
          </p:nvSpPr>
          <p:spPr>
            <a:xfrm>
              <a:off x="2165994" y="5656685"/>
              <a:ext cx="3459824" cy="433196"/>
            </a:xfrm>
            <a:prstGeom prst="rect">
              <a:avLst/>
            </a:prstGeom>
          </p:spPr>
          <p:txBody>
            <a:bodyPr lIns="0" tIns="0" rIns="0" bIns="0" rtlCol="0" anchor="t">
              <a:spAutoFit/>
            </a:bodyPr>
            <a:lstStyle/>
            <a:p>
              <a:pPr algn="ctr">
                <a:lnSpc>
                  <a:spcPts val="3710"/>
                </a:lnSpc>
              </a:pPr>
              <a:r>
                <a:rPr lang="en-US" sz="2650" dirty="0">
                  <a:solidFill>
                    <a:srgbClr val="000000"/>
                  </a:solidFill>
                  <a:latin typeface="Arial" panose="020B0604020202020204" pitchFamily="34" charset="0"/>
                  <a:ea typeface="Canva Sans"/>
                  <a:cs typeface="Canva Sans"/>
                  <a:sym typeface="Canva Sans"/>
                </a:rPr>
                <a:t>Reputational harm</a:t>
              </a:r>
            </a:p>
          </p:txBody>
        </p:sp>
        <p:sp>
          <p:nvSpPr>
            <p:cNvPr id="54" name="TextBox 18">
              <a:extLst>
                <a:ext uri="{FF2B5EF4-FFF2-40B4-BE49-F238E27FC236}">
                  <a16:creationId xmlns:a16="http://schemas.microsoft.com/office/drawing/2014/main" id="{462D7790-E276-8379-B586-366BAF26D3FF}"/>
                </a:ext>
              </a:extLst>
            </p:cNvPr>
            <p:cNvSpPr txBox="1"/>
            <p:nvPr/>
          </p:nvSpPr>
          <p:spPr>
            <a:xfrm>
              <a:off x="1093730" y="5454399"/>
              <a:ext cx="5604353" cy="936131"/>
            </a:xfrm>
            <a:prstGeom prst="rect">
              <a:avLst/>
            </a:prstGeom>
          </p:spPr>
          <p:txBody>
            <a:bodyPr lIns="50800" tIns="50800" rIns="50800" bIns="50800" rtlCol="0" anchor="ctr"/>
            <a:lstStyle/>
            <a:p>
              <a:pPr algn="ctr">
                <a:lnSpc>
                  <a:spcPts val="2999"/>
                </a:lnSpc>
              </a:pPr>
              <a:endParaRPr dirty="0">
                <a:latin typeface="Arial" panose="020B0604020202020204" pitchFamily="34" charset="0"/>
              </a:endParaRPr>
            </a:p>
          </p:txBody>
        </p:sp>
        <p:grpSp>
          <p:nvGrpSpPr>
            <p:cNvPr id="55" name="Group 20">
              <a:extLst>
                <a:ext uri="{FF2B5EF4-FFF2-40B4-BE49-F238E27FC236}">
                  <a16:creationId xmlns:a16="http://schemas.microsoft.com/office/drawing/2014/main" id="{44C6C163-6301-B346-4FEB-0B3399231548}"/>
                </a:ext>
              </a:extLst>
            </p:cNvPr>
            <p:cNvGrpSpPr/>
            <p:nvPr/>
          </p:nvGrpSpPr>
          <p:grpSpPr>
            <a:xfrm>
              <a:off x="1093730" y="6463428"/>
              <a:ext cx="5604353" cy="791470"/>
              <a:chOff x="0" y="0"/>
              <a:chExt cx="1476044" cy="208453"/>
            </a:xfrm>
          </p:grpSpPr>
          <p:sp>
            <p:nvSpPr>
              <p:cNvPr id="64" name="Freeform 21">
                <a:extLst>
                  <a:ext uri="{FF2B5EF4-FFF2-40B4-BE49-F238E27FC236}">
                    <a16:creationId xmlns:a16="http://schemas.microsoft.com/office/drawing/2014/main" id="{FD6EDD50-A60D-CAC3-6DD8-2B37318ACBA0}"/>
                  </a:ext>
                </a:extLst>
              </p:cNvPr>
              <p:cNvSpPr/>
              <p:nvPr/>
            </p:nvSpPr>
            <p:spPr>
              <a:xfrm>
                <a:off x="0" y="0"/>
                <a:ext cx="1476044" cy="208453"/>
              </a:xfrm>
              <a:custGeom>
                <a:avLst/>
                <a:gdLst/>
                <a:ahLst/>
                <a:cxnLst/>
                <a:rect l="l" t="t" r="r" b="b"/>
                <a:pathLst>
                  <a:path w="1476044" h="208453">
                    <a:moveTo>
                      <a:pt x="20721" y="0"/>
                    </a:moveTo>
                    <a:lnTo>
                      <a:pt x="1455322" y="0"/>
                    </a:lnTo>
                    <a:cubicBezTo>
                      <a:pt x="1466766" y="0"/>
                      <a:pt x="1476044" y="9277"/>
                      <a:pt x="1476044" y="20721"/>
                    </a:cubicBezTo>
                    <a:lnTo>
                      <a:pt x="1476044" y="187732"/>
                    </a:lnTo>
                    <a:cubicBezTo>
                      <a:pt x="1476044" y="193228"/>
                      <a:pt x="1473860" y="198498"/>
                      <a:pt x="1469974" y="202384"/>
                    </a:cubicBezTo>
                    <a:cubicBezTo>
                      <a:pt x="1466089" y="206270"/>
                      <a:pt x="1460818" y="208453"/>
                      <a:pt x="1455322" y="208453"/>
                    </a:cubicBezTo>
                    <a:lnTo>
                      <a:pt x="20721" y="208453"/>
                    </a:lnTo>
                    <a:cubicBezTo>
                      <a:pt x="9277" y="208453"/>
                      <a:pt x="0" y="199176"/>
                      <a:pt x="0" y="187732"/>
                    </a:cubicBezTo>
                    <a:lnTo>
                      <a:pt x="0" y="20721"/>
                    </a:lnTo>
                    <a:cubicBezTo>
                      <a:pt x="0" y="9277"/>
                      <a:pt x="9277" y="0"/>
                      <a:pt x="20721" y="0"/>
                    </a:cubicBezTo>
                    <a:close/>
                  </a:path>
                </a:pathLst>
              </a:custGeom>
              <a:solidFill>
                <a:srgbClr val="000000">
                  <a:alpha val="0"/>
                </a:srgbClr>
              </a:solidFill>
              <a:ln w="38100" cap="sq">
                <a:solidFill>
                  <a:srgbClr val="000000"/>
                </a:solidFill>
                <a:prstDash val="sysDash"/>
                <a:miter/>
              </a:ln>
            </p:spPr>
            <p:txBody>
              <a:bodyPr/>
              <a:lstStyle/>
              <a:p>
                <a:endParaRPr lang="en-US" dirty="0">
                  <a:latin typeface="Arial" panose="020B0604020202020204" pitchFamily="34" charset="0"/>
                </a:endParaRPr>
              </a:p>
            </p:txBody>
          </p:sp>
          <p:sp>
            <p:nvSpPr>
              <p:cNvPr id="65" name="TextBox 22">
                <a:extLst>
                  <a:ext uri="{FF2B5EF4-FFF2-40B4-BE49-F238E27FC236}">
                    <a16:creationId xmlns:a16="http://schemas.microsoft.com/office/drawing/2014/main" id="{D463374E-C317-5D2F-1BC4-AC53B3126FCF}"/>
                  </a:ext>
                </a:extLst>
              </p:cNvPr>
              <p:cNvSpPr txBox="1"/>
              <p:nvPr/>
            </p:nvSpPr>
            <p:spPr>
              <a:xfrm>
                <a:off x="0" y="-38100"/>
                <a:ext cx="1476044" cy="246553"/>
              </a:xfrm>
              <a:prstGeom prst="rect">
                <a:avLst/>
              </a:prstGeom>
            </p:spPr>
            <p:txBody>
              <a:bodyPr lIns="50800" tIns="50800" rIns="50800" bIns="50800" rtlCol="0" anchor="ctr"/>
              <a:lstStyle/>
              <a:p>
                <a:pPr algn="ctr">
                  <a:lnSpc>
                    <a:spcPts val="2999"/>
                  </a:lnSpc>
                </a:pPr>
                <a:endParaRPr dirty="0">
                  <a:latin typeface="Arial" panose="020B0604020202020204" pitchFamily="34" charset="0"/>
                </a:endParaRPr>
              </a:p>
            </p:txBody>
          </p:sp>
        </p:grpSp>
        <p:grpSp>
          <p:nvGrpSpPr>
            <p:cNvPr id="56" name="Group 23">
              <a:extLst>
                <a:ext uri="{FF2B5EF4-FFF2-40B4-BE49-F238E27FC236}">
                  <a16:creationId xmlns:a16="http://schemas.microsoft.com/office/drawing/2014/main" id="{755FF659-36D5-F7D2-5BB4-E368F69441D5}"/>
                </a:ext>
              </a:extLst>
            </p:cNvPr>
            <p:cNvGrpSpPr/>
            <p:nvPr/>
          </p:nvGrpSpPr>
          <p:grpSpPr>
            <a:xfrm>
              <a:off x="1093730" y="7486801"/>
              <a:ext cx="5604353" cy="791470"/>
              <a:chOff x="0" y="0"/>
              <a:chExt cx="1476044" cy="208453"/>
            </a:xfrm>
          </p:grpSpPr>
          <p:sp>
            <p:nvSpPr>
              <p:cNvPr id="62" name="Freeform 24">
                <a:extLst>
                  <a:ext uri="{FF2B5EF4-FFF2-40B4-BE49-F238E27FC236}">
                    <a16:creationId xmlns:a16="http://schemas.microsoft.com/office/drawing/2014/main" id="{62F90978-9C2A-7A1F-988D-2980530648BF}"/>
                  </a:ext>
                </a:extLst>
              </p:cNvPr>
              <p:cNvSpPr/>
              <p:nvPr/>
            </p:nvSpPr>
            <p:spPr>
              <a:xfrm>
                <a:off x="0" y="0"/>
                <a:ext cx="1476044" cy="208453"/>
              </a:xfrm>
              <a:custGeom>
                <a:avLst/>
                <a:gdLst/>
                <a:ahLst/>
                <a:cxnLst/>
                <a:rect l="l" t="t" r="r" b="b"/>
                <a:pathLst>
                  <a:path w="1476044" h="208453">
                    <a:moveTo>
                      <a:pt x="20721" y="0"/>
                    </a:moveTo>
                    <a:lnTo>
                      <a:pt x="1455322" y="0"/>
                    </a:lnTo>
                    <a:cubicBezTo>
                      <a:pt x="1466766" y="0"/>
                      <a:pt x="1476044" y="9277"/>
                      <a:pt x="1476044" y="20721"/>
                    </a:cubicBezTo>
                    <a:lnTo>
                      <a:pt x="1476044" y="187732"/>
                    </a:lnTo>
                    <a:cubicBezTo>
                      <a:pt x="1476044" y="193228"/>
                      <a:pt x="1473860" y="198498"/>
                      <a:pt x="1469974" y="202384"/>
                    </a:cubicBezTo>
                    <a:cubicBezTo>
                      <a:pt x="1466089" y="206270"/>
                      <a:pt x="1460818" y="208453"/>
                      <a:pt x="1455322" y="208453"/>
                    </a:cubicBezTo>
                    <a:lnTo>
                      <a:pt x="20721" y="208453"/>
                    </a:lnTo>
                    <a:cubicBezTo>
                      <a:pt x="9277" y="208453"/>
                      <a:pt x="0" y="199176"/>
                      <a:pt x="0" y="187732"/>
                    </a:cubicBezTo>
                    <a:lnTo>
                      <a:pt x="0" y="20721"/>
                    </a:lnTo>
                    <a:cubicBezTo>
                      <a:pt x="0" y="9277"/>
                      <a:pt x="9277" y="0"/>
                      <a:pt x="20721" y="0"/>
                    </a:cubicBezTo>
                    <a:close/>
                  </a:path>
                </a:pathLst>
              </a:custGeom>
              <a:solidFill>
                <a:srgbClr val="000000">
                  <a:alpha val="0"/>
                </a:srgbClr>
              </a:solidFill>
              <a:ln w="38100" cap="sq">
                <a:solidFill>
                  <a:srgbClr val="000000"/>
                </a:solidFill>
                <a:prstDash val="sysDash"/>
                <a:miter/>
              </a:ln>
            </p:spPr>
            <p:txBody>
              <a:bodyPr/>
              <a:lstStyle/>
              <a:p>
                <a:endParaRPr lang="en-US" dirty="0">
                  <a:latin typeface="Arial" panose="020B0604020202020204" pitchFamily="34" charset="0"/>
                </a:endParaRPr>
              </a:p>
            </p:txBody>
          </p:sp>
          <p:sp>
            <p:nvSpPr>
              <p:cNvPr id="63" name="TextBox 25">
                <a:extLst>
                  <a:ext uri="{FF2B5EF4-FFF2-40B4-BE49-F238E27FC236}">
                    <a16:creationId xmlns:a16="http://schemas.microsoft.com/office/drawing/2014/main" id="{49A5412E-98CF-E946-29D6-3F7B1110F070}"/>
                  </a:ext>
                </a:extLst>
              </p:cNvPr>
              <p:cNvSpPr txBox="1"/>
              <p:nvPr/>
            </p:nvSpPr>
            <p:spPr>
              <a:xfrm>
                <a:off x="0" y="-38100"/>
                <a:ext cx="1476044" cy="246553"/>
              </a:xfrm>
              <a:prstGeom prst="rect">
                <a:avLst/>
              </a:prstGeom>
            </p:spPr>
            <p:txBody>
              <a:bodyPr lIns="50800" tIns="50800" rIns="50800" bIns="50800" rtlCol="0" anchor="ctr"/>
              <a:lstStyle/>
              <a:p>
                <a:pPr algn="ctr">
                  <a:lnSpc>
                    <a:spcPts val="2999"/>
                  </a:lnSpc>
                </a:pPr>
                <a:endParaRPr dirty="0">
                  <a:latin typeface="Arial" panose="020B0604020202020204" pitchFamily="34" charset="0"/>
                </a:endParaRPr>
              </a:p>
            </p:txBody>
          </p:sp>
        </p:grpSp>
        <p:sp>
          <p:nvSpPr>
            <p:cNvPr id="57" name="TextBox 26">
              <a:extLst>
                <a:ext uri="{FF2B5EF4-FFF2-40B4-BE49-F238E27FC236}">
                  <a16:creationId xmlns:a16="http://schemas.microsoft.com/office/drawing/2014/main" id="{78043508-964B-E7AA-B28E-8244A6E77A98}"/>
                </a:ext>
              </a:extLst>
            </p:cNvPr>
            <p:cNvSpPr txBox="1"/>
            <p:nvPr/>
          </p:nvSpPr>
          <p:spPr>
            <a:xfrm>
              <a:off x="1202104" y="6595386"/>
              <a:ext cx="5387603" cy="433196"/>
            </a:xfrm>
            <a:prstGeom prst="rect">
              <a:avLst/>
            </a:prstGeom>
          </p:spPr>
          <p:txBody>
            <a:bodyPr lIns="0" tIns="0" rIns="0" bIns="0" rtlCol="0" anchor="t">
              <a:spAutoFit/>
            </a:bodyPr>
            <a:lstStyle/>
            <a:p>
              <a:pPr algn="ctr">
                <a:lnSpc>
                  <a:spcPts val="3710"/>
                </a:lnSpc>
              </a:pPr>
              <a:r>
                <a:rPr lang="en-US" sz="2650" dirty="0">
                  <a:solidFill>
                    <a:srgbClr val="000000"/>
                  </a:solidFill>
                  <a:latin typeface="Arial" panose="020B0604020202020204" pitchFamily="34" charset="0"/>
                  <a:ea typeface="Canva Sans"/>
                  <a:cs typeface="Canva Sans"/>
                  <a:sym typeface="Canva Sans"/>
                </a:rPr>
                <a:t>Apps collecting data for profiling</a:t>
              </a:r>
            </a:p>
          </p:txBody>
        </p:sp>
        <p:sp>
          <p:nvSpPr>
            <p:cNvPr id="58" name="TextBox 27">
              <a:extLst>
                <a:ext uri="{FF2B5EF4-FFF2-40B4-BE49-F238E27FC236}">
                  <a16:creationId xmlns:a16="http://schemas.microsoft.com/office/drawing/2014/main" id="{EB046A76-5D8B-4179-12BD-DAF3E2B2707C}"/>
                </a:ext>
              </a:extLst>
            </p:cNvPr>
            <p:cNvSpPr txBox="1"/>
            <p:nvPr/>
          </p:nvSpPr>
          <p:spPr>
            <a:xfrm>
              <a:off x="1310480" y="7610626"/>
              <a:ext cx="5387603" cy="433196"/>
            </a:xfrm>
            <a:prstGeom prst="rect">
              <a:avLst/>
            </a:prstGeom>
          </p:spPr>
          <p:txBody>
            <a:bodyPr lIns="0" tIns="0" rIns="0" bIns="0" rtlCol="0" anchor="t">
              <a:spAutoFit/>
            </a:bodyPr>
            <a:lstStyle/>
            <a:p>
              <a:pPr algn="ctr">
                <a:lnSpc>
                  <a:spcPts val="3710"/>
                </a:lnSpc>
              </a:pPr>
              <a:r>
                <a:rPr lang="en-US" sz="2650" dirty="0">
                  <a:solidFill>
                    <a:srgbClr val="000000"/>
                  </a:solidFill>
                  <a:latin typeface="Arial" panose="020B0604020202020204" pitchFamily="34" charset="0"/>
                  <a:ea typeface="Canva Sans"/>
                  <a:cs typeface="Canva Sans"/>
                  <a:sym typeface="Canva Sans"/>
                </a:rPr>
                <a:t>Physical threats</a:t>
              </a:r>
            </a:p>
          </p:txBody>
        </p:sp>
        <p:grpSp>
          <p:nvGrpSpPr>
            <p:cNvPr id="59" name="Group 58">
              <a:extLst>
                <a:ext uri="{FF2B5EF4-FFF2-40B4-BE49-F238E27FC236}">
                  <a16:creationId xmlns:a16="http://schemas.microsoft.com/office/drawing/2014/main" id="{A9AAF109-161C-D70E-EB2E-6EFF4B468B76}"/>
                </a:ext>
              </a:extLst>
            </p:cNvPr>
            <p:cNvGrpSpPr/>
            <p:nvPr/>
          </p:nvGrpSpPr>
          <p:grpSpPr>
            <a:xfrm>
              <a:off x="1093730" y="3517803"/>
              <a:ext cx="5604353" cy="791470"/>
              <a:chOff x="1026342" y="5683538"/>
              <a:chExt cx="5604353" cy="791470"/>
            </a:xfrm>
          </p:grpSpPr>
          <p:sp>
            <p:nvSpPr>
              <p:cNvPr id="60" name="Freeform 17">
                <a:extLst>
                  <a:ext uri="{FF2B5EF4-FFF2-40B4-BE49-F238E27FC236}">
                    <a16:creationId xmlns:a16="http://schemas.microsoft.com/office/drawing/2014/main" id="{58FE91F3-EFEA-6899-14D3-3C088F0EA5C6}"/>
                  </a:ext>
                </a:extLst>
              </p:cNvPr>
              <p:cNvSpPr/>
              <p:nvPr/>
            </p:nvSpPr>
            <p:spPr>
              <a:xfrm>
                <a:off x="1026342" y="5683538"/>
                <a:ext cx="5604353" cy="791470"/>
              </a:xfrm>
              <a:custGeom>
                <a:avLst/>
                <a:gdLst/>
                <a:ahLst/>
                <a:cxnLst/>
                <a:rect l="l" t="t" r="r" b="b"/>
                <a:pathLst>
                  <a:path w="1476044" h="208453">
                    <a:moveTo>
                      <a:pt x="20721" y="0"/>
                    </a:moveTo>
                    <a:lnTo>
                      <a:pt x="1455322" y="0"/>
                    </a:lnTo>
                    <a:cubicBezTo>
                      <a:pt x="1466766" y="0"/>
                      <a:pt x="1476044" y="9277"/>
                      <a:pt x="1476044" y="20721"/>
                    </a:cubicBezTo>
                    <a:lnTo>
                      <a:pt x="1476044" y="187732"/>
                    </a:lnTo>
                    <a:cubicBezTo>
                      <a:pt x="1476044" y="193228"/>
                      <a:pt x="1473860" y="198498"/>
                      <a:pt x="1469974" y="202384"/>
                    </a:cubicBezTo>
                    <a:cubicBezTo>
                      <a:pt x="1466089" y="206270"/>
                      <a:pt x="1460818" y="208453"/>
                      <a:pt x="1455322" y="208453"/>
                    </a:cubicBezTo>
                    <a:lnTo>
                      <a:pt x="20721" y="208453"/>
                    </a:lnTo>
                    <a:cubicBezTo>
                      <a:pt x="9277" y="208453"/>
                      <a:pt x="0" y="199176"/>
                      <a:pt x="0" y="187732"/>
                    </a:cubicBezTo>
                    <a:lnTo>
                      <a:pt x="0" y="20721"/>
                    </a:lnTo>
                    <a:cubicBezTo>
                      <a:pt x="0" y="9277"/>
                      <a:pt x="9277" y="0"/>
                      <a:pt x="20721" y="0"/>
                    </a:cubicBezTo>
                    <a:close/>
                  </a:path>
                </a:pathLst>
              </a:custGeom>
              <a:solidFill>
                <a:srgbClr val="B7CDEB"/>
              </a:solidFill>
              <a:ln w="38100" cap="sq">
                <a:solidFill>
                  <a:srgbClr val="000000"/>
                </a:solidFill>
                <a:prstDash val="sysDash"/>
                <a:miter/>
              </a:ln>
            </p:spPr>
            <p:txBody>
              <a:bodyPr/>
              <a:lstStyle/>
              <a:p>
                <a:endParaRPr lang="en-US" dirty="0">
                  <a:latin typeface="Arial" panose="020B0604020202020204" pitchFamily="34" charset="0"/>
                </a:endParaRPr>
              </a:p>
            </p:txBody>
          </p:sp>
          <p:sp>
            <p:nvSpPr>
              <p:cNvPr id="61" name="TextBox 60">
                <a:extLst>
                  <a:ext uri="{FF2B5EF4-FFF2-40B4-BE49-F238E27FC236}">
                    <a16:creationId xmlns:a16="http://schemas.microsoft.com/office/drawing/2014/main" id="{CCA403C5-DCA3-D6A1-8AAF-C3345B417FF6}"/>
                  </a:ext>
                </a:extLst>
              </p:cNvPr>
              <p:cNvSpPr txBox="1"/>
              <p:nvPr/>
            </p:nvSpPr>
            <p:spPr>
              <a:xfrm>
                <a:off x="1496320" y="5835938"/>
                <a:ext cx="4666755" cy="433196"/>
              </a:xfrm>
              <a:prstGeom prst="rect">
                <a:avLst/>
              </a:prstGeom>
            </p:spPr>
            <p:txBody>
              <a:bodyPr wrap="square" lIns="0" tIns="0" rIns="0" bIns="0" rtlCol="0" anchor="t">
                <a:spAutoFit/>
              </a:bodyPr>
              <a:lstStyle/>
              <a:p>
                <a:pPr algn="ctr">
                  <a:lnSpc>
                    <a:spcPts val="3710"/>
                  </a:lnSpc>
                </a:pPr>
                <a:r>
                  <a:rPr lang="en-US" sz="2650" dirty="0">
                    <a:solidFill>
                      <a:srgbClr val="000000"/>
                    </a:solidFill>
                    <a:latin typeface="Arial" panose="020B0604020202020204" pitchFamily="34" charset="0"/>
                    <a:ea typeface="Canva Sans"/>
                    <a:cs typeface="Canva Sans"/>
                    <a:sym typeface="Canva Sans"/>
                  </a:rPr>
                  <a:t>Threats from posting online</a:t>
                </a:r>
              </a:p>
            </p:txBody>
          </p:sp>
        </p:grpSp>
      </p:grpSp>
    </p:spTree>
    <p:extLst>
      <p:ext uri="{BB962C8B-B14F-4D97-AF65-F5344CB8AC3E}">
        <p14:creationId xmlns:p14="http://schemas.microsoft.com/office/powerpoint/2010/main" val="2611800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EDEDED"/>
        </a:solidFill>
        <a:effectLst/>
      </p:bgPr>
    </p:bg>
    <p:spTree>
      <p:nvGrpSpPr>
        <p:cNvPr id="1" name="">
          <a:extLst>
            <a:ext uri="{FF2B5EF4-FFF2-40B4-BE49-F238E27FC236}">
              <a16:creationId xmlns:a16="http://schemas.microsoft.com/office/drawing/2014/main" id="{AEC76BCC-75C5-24AC-AE2F-EEB83EDE779D}"/>
            </a:ext>
          </a:extLst>
        </p:cNvPr>
        <p:cNvGrpSpPr/>
        <p:nvPr/>
      </p:nvGrpSpPr>
      <p:grpSpPr>
        <a:xfrm>
          <a:off x="0" y="0"/>
          <a:ext cx="0" cy="0"/>
          <a:chOff x="0" y="0"/>
          <a:chExt cx="0" cy="0"/>
        </a:xfrm>
      </p:grpSpPr>
      <p:grpSp>
        <p:nvGrpSpPr>
          <p:cNvPr id="5" name="Group 5">
            <a:extLst>
              <a:ext uri="{FF2B5EF4-FFF2-40B4-BE49-F238E27FC236}">
                <a16:creationId xmlns:a16="http://schemas.microsoft.com/office/drawing/2014/main" id="{37CFD0EB-618E-21D5-0078-89D1F55E1BE9}"/>
              </a:ext>
            </a:extLst>
          </p:cNvPr>
          <p:cNvGrpSpPr/>
          <p:nvPr/>
        </p:nvGrpSpPr>
        <p:grpSpPr>
          <a:xfrm>
            <a:off x="8125995" y="2863021"/>
            <a:ext cx="8908040" cy="3476482"/>
            <a:chOff x="0" y="0"/>
            <a:chExt cx="2531485" cy="987946"/>
          </a:xfrm>
        </p:grpSpPr>
        <p:sp>
          <p:nvSpPr>
            <p:cNvPr id="6" name="Freeform 6">
              <a:extLst>
                <a:ext uri="{FF2B5EF4-FFF2-40B4-BE49-F238E27FC236}">
                  <a16:creationId xmlns:a16="http://schemas.microsoft.com/office/drawing/2014/main" id="{0ABA9B11-D799-1D56-2D31-6A742223D1E7}"/>
                </a:ext>
              </a:extLst>
            </p:cNvPr>
            <p:cNvSpPr/>
            <p:nvPr/>
          </p:nvSpPr>
          <p:spPr>
            <a:xfrm>
              <a:off x="0" y="0"/>
              <a:ext cx="2531485" cy="987946"/>
            </a:xfrm>
            <a:custGeom>
              <a:avLst/>
              <a:gdLst/>
              <a:ahLst/>
              <a:cxnLst/>
              <a:rect l="l" t="t" r="r" b="b"/>
              <a:pathLst>
                <a:path w="2531485" h="987946">
                  <a:moveTo>
                    <a:pt x="39109" y="0"/>
                  </a:moveTo>
                  <a:lnTo>
                    <a:pt x="2492375" y="0"/>
                  </a:lnTo>
                  <a:cubicBezTo>
                    <a:pt x="2502748" y="0"/>
                    <a:pt x="2512695" y="4120"/>
                    <a:pt x="2520030" y="11455"/>
                  </a:cubicBezTo>
                  <a:cubicBezTo>
                    <a:pt x="2527364" y="18789"/>
                    <a:pt x="2531485" y="28737"/>
                    <a:pt x="2531485" y="39109"/>
                  </a:cubicBezTo>
                  <a:lnTo>
                    <a:pt x="2531485" y="948836"/>
                  </a:lnTo>
                  <a:cubicBezTo>
                    <a:pt x="2531485" y="959209"/>
                    <a:pt x="2527364" y="969156"/>
                    <a:pt x="2520030" y="976491"/>
                  </a:cubicBezTo>
                  <a:cubicBezTo>
                    <a:pt x="2512695" y="983825"/>
                    <a:pt x="2502748" y="987946"/>
                    <a:pt x="2492375" y="987946"/>
                  </a:cubicBezTo>
                  <a:lnTo>
                    <a:pt x="39109" y="987946"/>
                  </a:lnTo>
                  <a:cubicBezTo>
                    <a:pt x="17510" y="987946"/>
                    <a:pt x="0" y="970436"/>
                    <a:pt x="0" y="948836"/>
                  </a:cubicBezTo>
                  <a:lnTo>
                    <a:pt x="0" y="39109"/>
                  </a:lnTo>
                  <a:cubicBezTo>
                    <a:pt x="0" y="28737"/>
                    <a:pt x="4120" y="18789"/>
                    <a:pt x="11455" y="11455"/>
                  </a:cubicBezTo>
                  <a:cubicBezTo>
                    <a:pt x="18789" y="4120"/>
                    <a:pt x="28737" y="0"/>
                    <a:pt x="39109" y="0"/>
                  </a:cubicBezTo>
                  <a:close/>
                </a:path>
              </a:pathLst>
            </a:custGeom>
            <a:solidFill>
              <a:srgbClr val="B7CDEB"/>
            </a:solidFill>
            <a:ln w="38100" cap="rnd">
              <a:solidFill>
                <a:srgbClr val="000000"/>
              </a:solidFill>
              <a:prstDash val="sysDash"/>
              <a:round/>
            </a:ln>
          </p:spPr>
          <p:txBody>
            <a:bodyPr/>
            <a:lstStyle/>
            <a:p>
              <a:endParaRPr lang="en-US" dirty="0">
                <a:latin typeface="Arial" panose="020B0604020202020204" pitchFamily="34" charset="0"/>
              </a:endParaRPr>
            </a:p>
          </p:txBody>
        </p:sp>
        <p:sp>
          <p:nvSpPr>
            <p:cNvPr id="7" name="TextBox 7">
              <a:extLst>
                <a:ext uri="{FF2B5EF4-FFF2-40B4-BE49-F238E27FC236}">
                  <a16:creationId xmlns:a16="http://schemas.microsoft.com/office/drawing/2014/main" id="{55A74756-BB99-4D17-8522-8F1794FA2BD5}"/>
                </a:ext>
              </a:extLst>
            </p:cNvPr>
            <p:cNvSpPr txBox="1"/>
            <p:nvPr/>
          </p:nvSpPr>
          <p:spPr>
            <a:xfrm>
              <a:off x="0" y="-38100"/>
              <a:ext cx="2531485" cy="1026046"/>
            </a:xfrm>
            <a:prstGeom prst="rect">
              <a:avLst/>
            </a:prstGeom>
          </p:spPr>
          <p:txBody>
            <a:bodyPr lIns="47081" tIns="47081" rIns="47081" bIns="47081" rtlCol="0" anchor="ctr"/>
            <a:lstStyle/>
            <a:p>
              <a:pPr algn="ctr">
                <a:lnSpc>
                  <a:spcPts val="2660"/>
                </a:lnSpc>
              </a:pPr>
              <a:endParaRPr dirty="0">
                <a:latin typeface="Arial" panose="020B0604020202020204" pitchFamily="34" charset="0"/>
              </a:endParaRPr>
            </a:p>
          </p:txBody>
        </p:sp>
      </p:grpSp>
      <p:sp>
        <p:nvSpPr>
          <p:cNvPr id="9" name="TextBox 9">
            <a:extLst>
              <a:ext uri="{FF2B5EF4-FFF2-40B4-BE49-F238E27FC236}">
                <a16:creationId xmlns:a16="http://schemas.microsoft.com/office/drawing/2014/main" id="{434E1F31-B24A-8B46-10E7-E91010CAA94B}"/>
              </a:ext>
            </a:extLst>
          </p:cNvPr>
          <p:cNvSpPr txBox="1"/>
          <p:nvPr/>
        </p:nvSpPr>
        <p:spPr>
          <a:xfrm>
            <a:off x="4678758" y="1377509"/>
            <a:ext cx="8628552" cy="769441"/>
          </a:xfrm>
          <a:prstGeom prst="rect">
            <a:avLst/>
          </a:prstGeom>
        </p:spPr>
        <p:txBody>
          <a:bodyPr lIns="0" tIns="0" rIns="0" bIns="0" rtlCol="0" anchor="t">
            <a:spAutoFit/>
          </a:bodyPr>
          <a:lstStyle/>
          <a:p>
            <a:pPr algn="ctr">
              <a:lnSpc>
                <a:spcPts val="6001"/>
              </a:lnSpc>
            </a:pPr>
            <a:r>
              <a:rPr lang="en-US" sz="6001" b="1" dirty="0">
                <a:solidFill>
                  <a:srgbClr val="000000"/>
                </a:solidFill>
                <a:latin typeface="Arial" panose="020B0604020202020204" pitchFamily="34" charset="0"/>
                <a:ea typeface="Canva Sans Bold"/>
                <a:cs typeface="Canva Sans Bold"/>
                <a:sym typeface="Canva Sans Bold"/>
              </a:rPr>
              <a:t>Threat Models</a:t>
            </a:r>
          </a:p>
        </p:txBody>
      </p:sp>
      <p:sp>
        <p:nvSpPr>
          <p:cNvPr id="11" name="TextBox 11">
            <a:extLst>
              <a:ext uri="{FF2B5EF4-FFF2-40B4-BE49-F238E27FC236}">
                <a16:creationId xmlns:a16="http://schemas.microsoft.com/office/drawing/2014/main" id="{9451D5DB-382A-ABFC-7180-5B334C32B7B4}"/>
              </a:ext>
            </a:extLst>
          </p:cNvPr>
          <p:cNvSpPr txBox="1"/>
          <p:nvPr/>
        </p:nvSpPr>
        <p:spPr>
          <a:xfrm>
            <a:off x="8214108" y="3280791"/>
            <a:ext cx="8819927" cy="824008"/>
          </a:xfrm>
          <a:prstGeom prst="rect">
            <a:avLst/>
          </a:prstGeom>
        </p:spPr>
        <p:txBody>
          <a:bodyPr lIns="0" tIns="0" rIns="0" bIns="0" rtlCol="0" anchor="t">
            <a:spAutoFit/>
          </a:bodyPr>
          <a:lstStyle/>
          <a:p>
            <a:pPr algn="ctr">
              <a:lnSpc>
                <a:spcPts val="3197"/>
              </a:lnSpc>
            </a:pPr>
            <a:r>
              <a:rPr lang="en-US" sz="3197" b="1" dirty="0">
                <a:solidFill>
                  <a:srgbClr val="000000"/>
                </a:solidFill>
                <a:latin typeface="Arial" panose="020B0604020202020204" pitchFamily="34" charset="0"/>
                <a:ea typeface="Canva Sans Bold"/>
                <a:cs typeface="Canva Sans Bold"/>
                <a:sym typeface="Canva Sans Bold"/>
              </a:rPr>
              <a:t>Negative reactions from friends and family</a:t>
            </a:r>
          </a:p>
          <a:p>
            <a:pPr algn="ctr">
              <a:lnSpc>
                <a:spcPts val="3197"/>
              </a:lnSpc>
            </a:pPr>
            <a:endParaRPr lang="en-US" sz="3197" b="1" dirty="0">
              <a:solidFill>
                <a:srgbClr val="000000"/>
              </a:solidFill>
              <a:latin typeface="Arial" panose="020B0604020202020204" pitchFamily="34" charset="0"/>
              <a:ea typeface="Canva Sans Bold"/>
              <a:cs typeface="Canva Sans Bold"/>
              <a:sym typeface="Canva Sans Bold"/>
            </a:endParaRPr>
          </a:p>
        </p:txBody>
      </p:sp>
      <p:sp>
        <p:nvSpPr>
          <p:cNvPr id="28" name="TextBox 28">
            <a:extLst>
              <a:ext uri="{FF2B5EF4-FFF2-40B4-BE49-F238E27FC236}">
                <a16:creationId xmlns:a16="http://schemas.microsoft.com/office/drawing/2014/main" id="{6E42EB71-252B-C456-1653-53D554BB197C}"/>
              </a:ext>
            </a:extLst>
          </p:cNvPr>
          <p:cNvSpPr txBox="1"/>
          <p:nvPr/>
        </p:nvSpPr>
        <p:spPr>
          <a:xfrm>
            <a:off x="8170051" y="3930316"/>
            <a:ext cx="8819927" cy="1239955"/>
          </a:xfrm>
          <a:prstGeom prst="rect">
            <a:avLst/>
          </a:prstGeom>
        </p:spPr>
        <p:txBody>
          <a:bodyPr lIns="0" tIns="0" rIns="0" bIns="0" rtlCol="0" anchor="t">
            <a:spAutoFit/>
          </a:bodyPr>
          <a:lstStyle/>
          <a:p>
            <a:pPr algn="ctr">
              <a:lnSpc>
                <a:spcPts val="3197"/>
              </a:lnSpc>
            </a:pPr>
            <a:r>
              <a:rPr lang="en-US" sz="3197" dirty="0">
                <a:solidFill>
                  <a:srgbClr val="000000"/>
                </a:solidFill>
                <a:latin typeface="Arial" panose="020B0604020202020204" pitchFamily="34" charset="0"/>
                <a:ea typeface="Canva Sans"/>
                <a:cs typeface="Canva Sans"/>
                <a:sym typeface="Canva Sans"/>
              </a:rPr>
              <a:t>“</a:t>
            </a:r>
            <a:r>
              <a:rPr lang="en-US" sz="3197" i="1" dirty="0">
                <a:solidFill>
                  <a:srgbClr val="000000"/>
                </a:solidFill>
                <a:latin typeface="Arial" panose="020B0604020202020204" pitchFamily="34" charset="0"/>
                <a:ea typeface="Canva Sans"/>
                <a:cs typeface="Canva Sans"/>
                <a:sym typeface="Canva Sans"/>
              </a:rPr>
              <a:t>Those people say ‘Oh, she’s having a good life’ and I feel maybe they don’t have [this lifestyle]... I want to maintain good relations</a:t>
            </a:r>
            <a:r>
              <a:rPr lang="en-US" sz="3197" dirty="0">
                <a:solidFill>
                  <a:srgbClr val="000000"/>
                </a:solidFill>
                <a:latin typeface="Arial" panose="020B0604020202020204" pitchFamily="34" charset="0"/>
                <a:ea typeface="Canva Sans"/>
                <a:cs typeface="Canva Sans"/>
                <a:sym typeface="Canva Sans"/>
              </a:rPr>
              <a:t>.” (P8)</a:t>
            </a:r>
          </a:p>
        </p:txBody>
      </p:sp>
      <p:grpSp>
        <p:nvGrpSpPr>
          <p:cNvPr id="52" name="Group 51">
            <a:extLst>
              <a:ext uri="{FF2B5EF4-FFF2-40B4-BE49-F238E27FC236}">
                <a16:creationId xmlns:a16="http://schemas.microsoft.com/office/drawing/2014/main" id="{A263C144-71F4-5889-C85A-51A4CC0BDE65}"/>
              </a:ext>
            </a:extLst>
          </p:cNvPr>
          <p:cNvGrpSpPr/>
          <p:nvPr/>
        </p:nvGrpSpPr>
        <p:grpSpPr>
          <a:xfrm>
            <a:off x="1250652" y="3009251"/>
            <a:ext cx="5607668" cy="5900240"/>
            <a:chOff x="1093730" y="2378031"/>
            <a:chExt cx="5607668" cy="5900240"/>
          </a:xfrm>
        </p:grpSpPr>
        <p:sp>
          <p:nvSpPr>
            <p:cNvPr id="53" name="TextBox 10">
              <a:extLst>
                <a:ext uri="{FF2B5EF4-FFF2-40B4-BE49-F238E27FC236}">
                  <a16:creationId xmlns:a16="http://schemas.microsoft.com/office/drawing/2014/main" id="{9F77A776-AFDB-DEDE-4950-6B6C5075FA4A}"/>
                </a:ext>
              </a:extLst>
            </p:cNvPr>
            <p:cNvSpPr txBox="1"/>
            <p:nvPr/>
          </p:nvSpPr>
          <p:spPr>
            <a:xfrm>
              <a:off x="1784119" y="4719404"/>
              <a:ext cx="4226890" cy="433196"/>
            </a:xfrm>
            <a:prstGeom prst="rect">
              <a:avLst/>
            </a:prstGeom>
          </p:spPr>
          <p:txBody>
            <a:bodyPr wrap="square" lIns="0" tIns="0" rIns="0" bIns="0" rtlCol="0" anchor="t">
              <a:spAutoFit/>
            </a:bodyPr>
            <a:lstStyle/>
            <a:p>
              <a:pPr algn="ctr">
                <a:lnSpc>
                  <a:spcPts val="3710"/>
                </a:lnSpc>
              </a:pPr>
              <a:r>
                <a:rPr lang="en-US" sz="2650" dirty="0">
                  <a:solidFill>
                    <a:srgbClr val="000000"/>
                  </a:solidFill>
                  <a:latin typeface="Arial" panose="020B0604020202020204" pitchFamily="34" charset="0"/>
                  <a:ea typeface="Canva Sans"/>
                  <a:cs typeface="Canva Sans"/>
                  <a:sym typeface="Canva Sans"/>
                </a:rPr>
                <a:t>Government surveillance</a:t>
              </a:r>
            </a:p>
          </p:txBody>
        </p:sp>
        <p:grpSp>
          <p:nvGrpSpPr>
            <p:cNvPr id="54" name="Group 2">
              <a:extLst>
                <a:ext uri="{FF2B5EF4-FFF2-40B4-BE49-F238E27FC236}">
                  <a16:creationId xmlns:a16="http://schemas.microsoft.com/office/drawing/2014/main" id="{3B8D032D-5BB8-6938-CFDE-336A7109692C}"/>
                </a:ext>
              </a:extLst>
            </p:cNvPr>
            <p:cNvGrpSpPr/>
            <p:nvPr/>
          </p:nvGrpSpPr>
          <p:grpSpPr>
            <a:xfrm>
              <a:off x="1096088" y="3596847"/>
              <a:ext cx="5601995" cy="1717267"/>
              <a:chOff x="0" y="-38100"/>
              <a:chExt cx="1475423" cy="452285"/>
            </a:xfrm>
          </p:grpSpPr>
          <p:sp>
            <p:nvSpPr>
              <p:cNvPr id="72" name="Freeform 3">
                <a:extLst>
                  <a:ext uri="{FF2B5EF4-FFF2-40B4-BE49-F238E27FC236}">
                    <a16:creationId xmlns:a16="http://schemas.microsoft.com/office/drawing/2014/main" id="{9C163790-5539-1132-9C83-80CB3885828A}"/>
                  </a:ext>
                </a:extLst>
              </p:cNvPr>
              <p:cNvSpPr/>
              <p:nvPr/>
            </p:nvSpPr>
            <p:spPr>
              <a:xfrm>
                <a:off x="0" y="209997"/>
                <a:ext cx="1475423" cy="204188"/>
              </a:xfrm>
              <a:custGeom>
                <a:avLst/>
                <a:gdLst/>
                <a:ahLst/>
                <a:cxnLst/>
                <a:rect l="l" t="t" r="r" b="b"/>
                <a:pathLst>
                  <a:path w="1475423" h="204188">
                    <a:moveTo>
                      <a:pt x="20730" y="0"/>
                    </a:moveTo>
                    <a:lnTo>
                      <a:pt x="1454693" y="0"/>
                    </a:lnTo>
                    <a:cubicBezTo>
                      <a:pt x="1466142" y="0"/>
                      <a:pt x="1475423" y="9281"/>
                      <a:pt x="1475423" y="20730"/>
                    </a:cubicBezTo>
                    <a:lnTo>
                      <a:pt x="1475423" y="183458"/>
                    </a:lnTo>
                    <a:cubicBezTo>
                      <a:pt x="1475423" y="194907"/>
                      <a:pt x="1466142" y="204188"/>
                      <a:pt x="1454693" y="204188"/>
                    </a:cubicBezTo>
                    <a:lnTo>
                      <a:pt x="20730" y="204188"/>
                    </a:lnTo>
                    <a:cubicBezTo>
                      <a:pt x="15232" y="204188"/>
                      <a:pt x="9959" y="202004"/>
                      <a:pt x="6072" y="198116"/>
                    </a:cubicBezTo>
                    <a:cubicBezTo>
                      <a:pt x="2184" y="194229"/>
                      <a:pt x="0" y="188956"/>
                      <a:pt x="0" y="183458"/>
                    </a:cubicBezTo>
                    <a:lnTo>
                      <a:pt x="0" y="20730"/>
                    </a:lnTo>
                    <a:cubicBezTo>
                      <a:pt x="0" y="15232"/>
                      <a:pt x="2184" y="9959"/>
                      <a:pt x="6072" y="6072"/>
                    </a:cubicBezTo>
                    <a:cubicBezTo>
                      <a:pt x="9959" y="2184"/>
                      <a:pt x="15232" y="0"/>
                      <a:pt x="20730" y="0"/>
                    </a:cubicBezTo>
                    <a:close/>
                  </a:path>
                </a:pathLst>
              </a:custGeom>
              <a:solidFill>
                <a:srgbClr val="000000">
                  <a:alpha val="0"/>
                </a:srgbClr>
              </a:solidFill>
              <a:ln w="38100" cap="sq">
                <a:solidFill>
                  <a:srgbClr val="000000"/>
                </a:solidFill>
                <a:prstDash val="sysDash"/>
                <a:miter/>
              </a:ln>
            </p:spPr>
            <p:txBody>
              <a:bodyPr/>
              <a:lstStyle/>
              <a:p>
                <a:endParaRPr lang="en-US" dirty="0">
                  <a:latin typeface="Arial" panose="020B0604020202020204" pitchFamily="34" charset="0"/>
                </a:endParaRPr>
              </a:p>
            </p:txBody>
          </p:sp>
          <p:sp>
            <p:nvSpPr>
              <p:cNvPr id="74" name="TextBox 4">
                <a:extLst>
                  <a:ext uri="{FF2B5EF4-FFF2-40B4-BE49-F238E27FC236}">
                    <a16:creationId xmlns:a16="http://schemas.microsoft.com/office/drawing/2014/main" id="{E2F69F7F-22C1-C2C0-6F6B-F3AA64761750}"/>
                  </a:ext>
                </a:extLst>
              </p:cNvPr>
              <p:cNvSpPr txBox="1"/>
              <p:nvPr/>
            </p:nvSpPr>
            <p:spPr>
              <a:xfrm>
                <a:off x="0" y="-38100"/>
                <a:ext cx="1475423" cy="242288"/>
              </a:xfrm>
              <a:prstGeom prst="rect">
                <a:avLst/>
              </a:prstGeom>
            </p:spPr>
            <p:txBody>
              <a:bodyPr lIns="50800" tIns="50800" rIns="50800" bIns="50800" rtlCol="0" anchor="ctr"/>
              <a:lstStyle/>
              <a:p>
                <a:pPr algn="ctr">
                  <a:lnSpc>
                    <a:spcPts val="2999"/>
                  </a:lnSpc>
                </a:pPr>
                <a:endParaRPr dirty="0">
                  <a:latin typeface="Arial" panose="020B0604020202020204" pitchFamily="34" charset="0"/>
                </a:endParaRPr>
              </a:p>
            </p:txBody>
          </p:sp>
        </p:grpSp>
        <p:sp>
          <p:nvSpPr>
            <p:cNvPr id="55" name="TextBox 8">
              <a:extLst>
                <a:ext uri="{FF2B5EF4-FFF2-40B4-BE49-F238E27FC236}">
                  <a16:creationId xmlns:a16="http://schemas.microsoft.com/office/drawing/2014/main" id="{FCCBE6CC-671F-076D-2368-76EDBF847302}"/>
                </a:ext>
              </a:extLst>
            </p:cNvPr>
            <p:cNvSpPr txBox="1"/>
            <p:nvPr/>
          </p:nvSpPr>
          <p:spPr>
            <a:xfrm>
              <a:off x="1716528" y="2378031"/>
              <a:ext cx="4142060" cy="644279"/>
            </a:xfrm>
            <a:prstGeom prst="rect">
              <a:avLst/>
            </a:prstGeom>
          </p:spPr>
          <p:txBody>
            <a:bodyPr wrap="square" lIns="0" tIns="0" rIns="0" bIns="0" rtlCol="0" anchor="t">
              <a:spAutoFit/>
            </a:bodyPr>
            <a:lstStyle/>
            <a:p>
              <a:pPr algn="ctr">
                <a:lnSpc>
                  <a:spcPts val="5533"/>
                </a:lnSpc>
              </a:pPr>
              <a:r>
                <a:rPr lang="en-US" sz="3952" dirty="0">
                  <a:solidFill>
                    <a:srgbClr val="000000"/>
                  </a:solidFill>
                  <a:latin typeface="Arial" panose="020B0604020202020204" pitchFamily="34" charset="0"/>
                  <a:ea typeface="Canva Sans Bold"/>
                  <a:cs typeface="Canva Sans Bold"/>
                  <a:sym typeface="Canva Sans Bold"/>
                </a:rPr>
                <a:t>First Generation</a:t>
              </a:r>
            </a:p>
          </p:txBody>
        </p:sp>
        <p:grpSp>
          <p:nvGrpSpPr>
            <p:cNvPr id="56" name="Group 12">
              <a:extLst>
                <a:ext uri="{FF2B5EF4-FFF2-40B4-BE49-F238E27FC236}">
                  <a16:creationId xmlns:a16="http://schemas.microsoft.com/office/drawing/2014/main" id="{844C2209-4B98-C7DC-ABCF-F407C7855944}"/>
                </a:ext>
              </a:extLst>
            </p:cNvPr>
            <p:cNvGrpSpPr/>
            <p:nvPr/>
          </p:nvGrpSpPr>
          <p:grpSpPr>
            <a:xfrm>
              <a:off x="1093730" y="4526723"/>
              <a:ext cx="5607668" cy="1732936"/>
              <a:chOff x="0" y="-38100"/>
              <a:chExt cx="1476917" cy="456412"/>
            </a:xfrm>
          </p:grpSpPr>
          <p:sp>
            <p:nvSpPr>
              <p:cNvPr id="70" name="Freeform 13">
                <a:extLst>
                  <a:ext uri="{FF2B5EF4-FFF2-40B4-BE49-F238E27FC236}">
                    <a16:creationId xmlns:a16="http://schemas.microsoft.com/office/drawing/2014/main" id="{445C8CE0-702C-27ED-667C-4A092F7C743A}"/>
                  </a:ext>
                </a:extLst>
              </p:cNvPr>
              <p:cNvSpPr/>
              <p:nvPr/>
            </p:nvSpPr>
            <p:spPr>
              <a:xfrm>
                <a:off x="873" y="214124"/>
                <a:ext cx="1476044" cy="204188"/>
              </a:xfrm>
              <a:custGeom>
                <a:avLst/>
                <a:gdLst/>
                <a:ahLst/>
                <a:cxnLst/>
                <a:rect l="l" t="t" r="r" b="b"/>
                <a:pathLst>
                  <a:path w="1476044" h="204188">
                    <a:moveTo>
                      <a:pt x="20721" y="0"/>
                    </a:moveTo>
                    <a:lnTo>
                      <a:pt x="1455322" y="0"/>
                    </a:lnTo>
                    <a:cubicBezTo>
                      <a:pt x="1466766" y="0"/>
                      <a:pt x="1476044" y="9277"/>
                      <a:pt x="1476044" y="20721"/>
                    </a:cubicBezTo>
                    <a:lnTo>
                      <a:pt x="1476044" y="183467"/>
                    </a:lnTo>
                    <a:cubicBezTo>
                      <a:pt x="1476044" y="194911"/>
                      <a:pt x="1466766" y="204188"/>
                      <a:pt x="1455322" y="204188"/>
                    </a:cubicBezTo>
                    <a:lnTo>
                      <a:pt x="20721" y="204188"/>
                    </a:lnTo>
                    <a:cubicBezTo>
                      <a:pt x="15226" y="204188"/>
                      <a:pt x="9955" y="202005"/>
                      <a:pt x="6069" y="198119"/>
                    </a:cubicBezTo>
                    <a:cubicBezTo>
                      <a:pt x="2183" y="194233"/>
                      <a:pt x="0" y="188962"/>
                      <a:pt x="0" y="183467"/>
                    </a:cubicBezTo>
                    <a:lnTo>
                      <a:pt x="0" y="20721"/>
                    </a:lnTo>
                    <a:cubicBezTo>
                      <a:pt x="0" y="9277"/>
                      <a:pt x="9277" y="0"/>
                      <a:pt x="20721" y="0"/>
                    </a:cubicBezTo>
                    <a:close/>
                  </a:path>
                </a:pathLst>
              </a:custGeom>
              <a:solidFill>
                <a:srgbClr val="000000">
                  <a:alpha val="0"/>
                </a:srgbClr>
              </a:solidFill>
              <a:ln w="38100" cap="sq">
                <a:solidFill>
                  <a:srgbClr val="000000"/>
                </a:solidFill>
                <a:prstDash val="sysDash"/>
                <a:miter/>
              </a:ln>
            </p:spPr>
            <p:txBody>
              <a:bodyPr/>
              <a:lstStyle/>
              <a:p>
                <a:endParaRPr lang="en-US" dirty="0">
                  <a:latin typeface="Arial" panose="020B0604020202020204" pitchFamily="34" charset="0"/>
                </a:endParaRPr>
              </a:p>
            </p:txBody>
          </p:sp>
          <p:sp>
            <p:nvSpPr>
              <p:cNvPr id="71" name="TextBox 14">
                <a:extLst>
                  <a:ext uri="{FF2B5EF4-FFF2-40B4-BE49-F238E27FC236}">
                    <a16:creationId xmlns:a16="http://schemas.microsoft.com/office/drawing/2014/main" id="{87605F41-765A-8361-75E2-A097BBEDCABC}"/>
                  </a:ext>
                </a:extLst>
              </p:cNvPr>
              <p:cNvSpPr txBox="1"/>
              <p:nvPr/>
            </p:nvSpPr>
            <p:spPr>
              <a:xfrm>
                <a:off x="0" y="-38100"/>
                <a:ext cx="1476044" cy="242288"/>
              </a:xfrm>
              <a:prstGeom prst="rect">
                <a:avLst/>
              </a:prstGeom>
            </p:spPr>
            <p:txBody>
              <a:bodyPr lIns="50800" tIns="50800" rIns="50800" bIns="50800" rtlCol="0" anchor="ctr"/>
              <a:lstStyle/>
              <a:p>
                <a:pPr algn="ctr">
                  <a:lnSpc>
                    <a:spcPts val="2999"/>
                  </a:lnSpc>
                </a:pPr>
                <a:endParaRPr dirty="0">
                  <a:latin typeface="Arial" panose="020B0604020202020204" pitchFamily="34" charset="0"/>
                </a:endParaRPr>
              </a:p>
            </p:txBody>
          </p:sp>
        </p:grpSp>
        <p:sp>
          <p:nvSpPr>
            <p:cNvPr id="57" name="TextBox 15">
              <a:extLst>
                <a:ext uri="{FF2B5EF4-FFF2-40B4-BE49-F238E27FC236}">
                  <a16:creationId xmlns:a16="http://schemas.microsoft.com/office/drawing/2014/main" id="{C5D76AEE-B158-2B90-FFC6-8E315D28D4BA}"/>
                </a:ext>
              </a:extLst>
            </p:cNvPr>
            <p:cNvSpPr txBox="1"/>
            <p:nvPr/>
          </p:nvSpPr>
          <p:spPr>
            <a:xfrm>
              <a:off x="2165994" y="5656685"/>
              <a:ext cx="3459824" cy="433196"/>
            </a:xfrm>
            <a:prstGeom prst="rect">
              <a:avLst/>
            </a:prstGeom>
          </p:spPr>
          <p:txBody>
            <a:bodyPr lIns="0" tIns="0" rIns="0" bIns="0" rtlCol="0" anchor="t">
              <a:spAutoFit/>
            </a:bodyPr>
            <a:lstStyle/>
            <a:p>
              <a:pPr algn="ctr">
                <a:lnSpc>
                  <a:spcPts val="3710"/>
                </a:lnSpc>
              </a:pPr>
              <a:r>
                <a:rPr lang="en-US" sz="2650" dirty="0">
                  <a:solidFill>
                    <a:srgbClr val="000000"/>
                  </a:solidFill>
                  <a:latin typeface="Arial" panose="020B0604020202020204" pitchFamily="34" charset="0"/>
                  <a:ea typeface="Canva Sans"/>
                  <a:cs typeface="Canva Sans"/>
                  <a:sym typeface="Canva Sans"/>
                </a:rPr>
                <a:t>Reputational harm</a:t>
              </a:r>
            </a:p>
          </p:txBody>
        </p:sp>
        <p:sp>
          <p:nvSpPr>
            <p:cNvPr id="58" name="TextBox 18">
              <a:extLst>
                <a:ext uri="{FF2B5EF4-FFF2-40B4-BE49-F238E27FC236}">
                  <a16:creationId xmlns:a16="http://schemas.microsoft.com/office/drawing/2014/main" id="{57E6E8B4-DBFF-EE6D-F02C-6A01F3554EB1}"/>
                </a:ext>
              </a:extLst>
            </p:cNvPr>
            <p:cNvSpPr txBox="1"/>
            <p:nvPr/>
          </p:nvSpPr>
          <p:spPr>
            <a:xfrm>
              <a:off x="1093730" y="5454399"/>
              <a:ext cx="5604353" cy="936131"/>
            </a:xfrm>
            <a:prstGeom prst="rect">
              <a:avLst/>
            </a:prstGeom>
          </p:spPr>
          <p:txBody>
            <a:bodyPr lIns="50800" tIns="50800" rIns="50800" bIns="50800" rtlCol="0" anchor="ctr"/>
            <a:lstStyle/>
            <a:p>
              <a:pPr algn="ctr">
                <a:lnSpc>
                  <a:spcPts val="2999"/>
                </a:lnSpc>
              </a:pPr>
              <a:endParaRPr dirty="0">
                <a:latin typeface="Arial" panose="020B0604020202020204" pitchFamily="34" charset="0"/>
              </a:endParaRPr>
            </a:p>
          </p:txBody>
        </p:sp>
        <p:grpSp>
          <p:nvGrpSpPr>
            <p:cNvPr id="59" name="Group 20">
              <a:extLst>
                <a:ext uri="{FF2B5EF4-FFF2-40B4-BE49-F238E27FC236}">
                  <a16:creationId xmlns:a16="http://schemas.microsoft.com/office/drawing/2014/main" id="{98DD825B-2739-F263-7135-99171EFFB607}"/>
                </a:ext>
              </a:extLst>
            </p:cNvPr>
            <p:cNvGrpSpPr/>
            <p:nvPr/>
          </p:nvGrpSpPr>
          <p:grpSpPr>
            <a:xfrm>
              <a:off x="1093730" y="6463428"/>
              <a:ext cx="5604353" cy="791470"/>
              <a:chOff x="0" y="0"/>
              <a:chExt cx="1476044" cy="208453"/>
            </a:xfrm>
          </p:grpSpPr>
          <p:sp>
            <p:nvSpPr>
              <p:cNvPr id="68" name="Freeform 21">
                <a:extLst>
                  <a:ext uri="{FF2B5EF4-FFF2-40B4-BE49-F238E27FC236}">
                    <a16:creationId xmlns:a16="http://schemas.microsoft.com/office/drawing/2014/main" id="{649E5973-ADAE-15B9-423D-1265BA47B083}"/>
                  </a:ext>
                </a:extLst>
              </p:cNvPr>
              <p:cNvSpPr/>
              <p:nvPr/>
            </p:nvSpPr>
            <p:spPr>
              <a:xfrm>
                <a:off x="0" y="0"/>
                <a:ext cx="1476044" cy="208453"/>
              </a:xfrm>
              <a:custGeom>
                <a:avLst/>
                <a:gdLst/>
                <a:ahLst/>
                <a:cxnLst/>
                <a:rect l="l" t="t" r="r" b="b"/>
                <a:pathLst>
                  <a:path w="1476044" h="208453">
                    <a:moveTo>
                      <a:pt x="20721" y="0"/>
                    </a:moveTo>
                    <a:lnTo>
                      <a:pt x="1455322" y="0"/>
                    </a:lnTo>
                    <a:cubicBezTo>
                      <a:pt x="1466766" y="0"/>
                      <a:pt x="1476044" y="9277"/>
                      <a:pt x="1476044" y="20721"/>
                    </a:cubicBezTo>
                    <a:lnTo>
                      <a:pt x="1476044" y="187732"/>
                    </a:lnTo>
                    <a:cubicBezTo>
                      <a:pt x="1476044" y="193228"/>
                      <a:pt x="1473860" y="198498"/>
                      <a:pt x="1469974" y="202384"/>
                    </a:cubicBezTo>
                    <a:cubicBezTo>
                      <a:pt x="1466089" y="206270"/>
                      <a:pt x="1460818" y="208453"/>
                      <a:pt x="1455322" y="208453"/>
                    </a:cubicBezTo>
                    <a:lnTo>
                      <a:pt x="20721" y="208453"/>
                    </a:lnTo>
                    <a:cubicBezTo>
                      <a:pt x="9277" y="208453"/>
                      <a:pt x="0" y="199176"/>
                      <a:pt x="0" y="187732"/>
                    </a:cubicBezTo>
                    <a:lnTo>
                      <a:pt x="0" y="20721"/>
                    </a:lnTo>
                    <a:cubicBezTo>
                      <a:pt x="0" y="9277"/>
                      <a:pt x="9277" y="0"/>
                      <a:pt x="20721" y="0"/>
                    </a:cubicBezTo>
                    <a:close/>
                  </a:path>
                </a:pathLst>
              </a:custGeom>
              <a:solidFill>
                <a:srgbClr val="000000">
                  <a:alpha val="0"/>
                </a:srgbClr>
              </a:solidFill>
              <a:ln w="38100" cap="sq">
                <a:solidFill>
                  <a:srgbClr val="000000"/>
                </a:solidFill>
                <a:prstDash val="sysDash"/>
                <a:miter/>
              </a:ln>
            </p:spPr>
            <p:txBody>
              <a:bodyPr/>
              <a:lstStyle/>
              <a:p>
                <a:endParaRPr lang="en-US" dirty="0">
                  <a:latin typeface="Arial" panose="020B0604020202020204" pitchFamily="34" charset="0"/>
                </a:endParaRPr>
              </a:p>
            </p:txBody>
          </p:sp>
          <p:sp>
            <p:nvSpPr>
              <p:cNvPr id="69" name="TextBox 22">
                <a:extLst>
                  <a:ext uri="{FF2B5EF4-FFF2-40B4-BE49-F238E27FC236}">
                    <a16:creationId xmlns:a16="http://schemas.microsoft.com/office/drawing/2014/main" id="{E2202928-AFA6-DA5C-5778-11F08E82DB78}"/>
                  </a:ext>
                </a:extLst>
              </p:cNvPr>
              <p:cNvSpPr txBox="1"/>
              <p:nvPr/>
            </p:nvSpPr>
            <p:spPr>
              <a:xfrm>
                <a:off x="0" y="-38100"/>
                <a:ext cx="1476044" cy="246553"/>
              </a:xfrm>
              <a:prstGeom prst="rect">
                <a:avLst/>
              </a:prstGeom>
            </p:spPr>
            <p:txBody>
              <a:bodyPr lIns="50800" tIns="50800" rIns="50800" bIns="50800" rtlCol="0" anchor="ctr"/>
              <a:lstStyle/>
              <a:p>
                <a:pPr algn="ctr">
                  <a:lnSpc>
                    <a:spcPts val="2999"/>
                  </a:lnSpc>
                </a:pPr>
                <a:endParaRPr dirty="0">
                  <a:latin typeface="Arial" panose="020B0604020202020204" pitchFamily="34" charset="0"/>
                </a:endParaRPr>
              </a:p>
            </p:txBody>
          </p:sp>
        </p:grpSp>
        <p:grpSp>
          <p:nvGrpSpPr>
            <p:cNvPr id="60" name="Group 23">
              <a:extLst>
                <a:ext uri="{FF2B5EF4-FFF2-40B4-BE49-F238E27FC236}">
                  <a16:creationId xmlns:a16="http://schemas.microsoft.com/office/drawing/2014/main" id="{5CFC8A50-2261-FBE1-34D9-AEADF6D6689B}"/>
                </a:ext>
              </a:extLst>
            </p:cNvPr>
            <p:cNvGrpSpPr/>
            <p:nvPr/>
          </p:nvGrpSpPr>
          <p:grpSpPr>
            <a:xfrm>
              <a:off x="1093730" y="7486801"/>
              <a:ext cx="5604353" cy="791470"/>
              <a:chOff x="0" y="0"/>
              <a:chExt cx="1476044" cy="208453"/>
            </a:xfrm>
          </p:grpSpPr>
          <p:sp>
            <p:nvSpPr>
              <p:cNvPr id="66" name="Freeform 24">
                <a:extLst>
                  <a:ext uri="{FF2B5EF4-FFF2-40B4-BE49-F238E27FC236}">
                    <a16:creationId xmlns:a16="http://schemas.microsoft.com/office/drawing/2014/main" id="{989A98F0-0174-55B6-AAE4-A00242ED6E81}"/>
                  </a:ext>
                </a:extLst>
              </p:cNvPr>
              <p:cNvSpPr/>
              <p:nvPr/>
            </p:nvSpPr>
            <p:spPr>
              <a:xfrm>
                <a:off x="0" y="0"/>
                <a:ext cx="1476044" cy="208453"/>
              </a:xfrm>
              <a:custGeom>
                <a:avLst/>
                <a:gdLst/>
                <a:ahLst/>
                <a:cxnLst/>
                <a:rect l="l" t="t" r="r" b="b"/>
                <a:pathLst>
                  <a:path w="1476044" h="208453">
                    <a:moveTo>
                      <a:pt x="20721" y="0"/>
                    </a:moveTo>
                    <a:lnTo>
                      <a:pt x="1455322" y="0"/>
                    </a:lnTo>
                    <a:cubicBezTo>
                      <a:pt x="1466766" y="0"/>
                      <a:pt x="1476044" y="9277"/>
                      <a:pt x="1476044" y="20721"/>
                    </a:cubicBezTo>
                    <a:lnTo>
                      <a:pt x="1476044" y="187732"/>
                    </a:lnTo>
                    <a:cubicBezTo>
                      <a:pt x="1476044" y="193228"/>
                      <a:pt x="1473860" y="198498"/>
                      <a:pt x="1469974" y="202384"/>
                    </a:cubicBezTo>
                    <a:cubicBezTo>
                      <a:pt x="1466089" y="206270"/>
                      <a:pt x="1460818" y="208453"/>
                      <a:pt x="1455322" y="208453"/>
                    </a:cubicBezTo>
                    <a:lnTo>
                      <a:pt x="20721" y="208453"/>
                    </a:lnTo>
                    <a:cubicBezTo>
                      <a:pt x="9277" y="208453"/>
                      <a:pt x="0" y="199176"/>
                      <a:pt x="0" y="187732"/>
                    </a:cubicBezTo>
                    <a:lnTo>
                      <a:pt x="0" y="20721"/>
                    </a:lnTo>
                    <a:cubicBezTo>
                      <a:pt x="0" y="9277"/>
                      <a:pt x="9277" y="0"/>
                      <a:pt x="20721" y="0"/>
                    </a:cubicBezTo>
                    <a:close/>
                  </a:path>
                </a:pathLst>
              </a:custGeom>
              <a:solidFill>
                <a:srgbClr val="000000">
                  <a:alpha val="0"/>
                </a:srgbClr>
              </a:solidFill>
              <a:ln w="38100" cap="sq">
                <a:solidFill>
                  <a:srgbClr val="000000"/>
                </a:solidFill>
                <a:prstDash val="sysDash"/>
                <a:miter/>
              </a:ln>
            </p:spPr>
            <p:txBody>
              <a:bodyPr/>
              <a:lstStyle/>
              <a:p>
                <a:endParaRPr lang="en-US" dirty="0">
                  <a:latin typeface="Arial" panose="020B0604020202020204" pitchFamily="34" charset="0"/>
                </a:endParaRPr>
              </a:p>
            </p:txBody>
          </p:sp>
          <p:sp>
            <p:nvSpPr>
              <p:cNvPr id="67" name="TextBox 25">
                <a:extLst>
                  <a:ext uri="{FF2B5EF4-FFF2-40B4-BE49-F238E27FC236}">
                    <a16:creationId xmlns:a16="http://schemas.microsoft.com/office/drawing/2014/main" id="{8A09E4C3-7BA9-E62F-37A3-46CE083E5B40}"/>
                  </a:ext>
                </a:extLst>
              </p:cNvPr>
              <p:cNvSpPr txBox="1"/>
              <p:nvPr/>
            </p:nvSpPr>
            <p:spPr>
              <a:xfrm>
                <a:off x="0" y="-38100"/>
                <a:ext cx="1476044" cy="246553"/>
              </a:xfrm>
              <a:prstGeom prst="rect">
                <a:avLst/>
              </a:prstGeom>
            </p:spPr>
            <p:txBody>
              <a:bodyPr lIns="50800" tIns="50800" rIns="50800" bIns="50800" rtlCol="0" anchor="ctr"/>
              <a:lstStyle/>
              <a:p>
                <a:pPr algn="ctr">
                  <a:lnSpc>
                    <a:spcPts val="2999"/>
                  </a:lnSpc>
                </a:pPr>
                <a:endParaRPr dirty="0">
                  <a:latin typeface="Arial" panose="020B0604020202020204" pitchFamily="34" charset="0"/>
                </a:endParaRPr>
              </a:p>
            </p:txBody>
          </p:sp>
        </p:grpSp>
        <p:sp>
          <p:nvSpPr>
            <p:cNvPr id="61" name="TextBox 26">
              <a:extLst>
                <a:ext uri="{FF2B5EF4-FFF2-40B4-BE49-F238E27FC236}">
                  <a16:creationId xmlns:a16="http://schemas.microsoft.com/office/drawing/2014/main" id="{94C34480-8135-1631-717C-0A8275CA7ECA}"/>
                </a:ext>
              </a:extLst>
            </p:cNvPr>
            <p:cNvSpPr txBox="1"/>
            <p:nvPr/>
          </p:nvSpPr>
          <p:spPr>
            <a:xfrm>
              <a:off x="1202104" y="6595386"/>
              <a:ext cx="5387603" cy="433196"/>
            </a:xfrm>
            <a:prstGeom prst="rect">
              <a:avLst/>
            </a:prstGeom>
          </p:spPr>
          <p:txBody>
            <a:bodyPr lIns="0" tIns="0" rIns="0" bIns="0" rtlCol="0" anchor="t">
              <a:spAutoFit/>
            </a:bodyPr>
            <a:lstStyle/>
            <a:p>
              <a:pPr algn="ctr">
                <a:lnSpc>
                  <a:spcPts val="3710"/>
                </a:lnSpc>
              </a:pPr>
              <a:r>
                <a:rPr lang="en-US" sz="2650" dirty="0">
                  <a:solidFill>
                    <a:srgbClr val="000000"/>
                  </a:solidFill>
                  <a:latin typeface="Arial" panose="020B0604020202020204" pitchFamily="34" charset="0"/>
                  <a:ea typeface="Canva Sans"/>
                  <a:cs typeface="Canva Sans"/>
                  <a:sym typeface="Canva Sans"/>
                </a:rPr>
                <a:t>Apps collecting data for profiling</a:t>
              </a:r>
            </a:p>
          </p:txBody>
        </p:sp>
        <p:sp>
          <p:nvSpPr>
            <p:cNvPr id="62" name="TextBox 27">
              <a:extLst>
                <a:ext uri="{FF2B5EF4-FFF2-40B4-BE49-F238E27FC236}">
                  <a16:creationId xmlns:a16="http://schemas.microsoft.com/office/drawing/2014/main" id="{601CD0DA-7CEB-22E6-F9E9-1EF26343B47D}"/>
                </a:ext>
              </a:extLst>
            </p:cNvPr>
            <p:cNvSpPr txBox="1"/>
            <p:nvPr/>
          </p:nvSpPr>
          <p:spPr>
            <a:xfrm>
              <a:off x="1310480" y="7610626"/>
              <a:ext cx="5387603" cy="433196"/>
            </a:xfrm>
            <a:prstGeom prst="rect">
              <a:avLst/>
            </a:prstGeom>
          </p:spPr>
          <p:txBody>
            <a:bodyPr lIns="0" tIns="0" rIns="0" bIns="0" rtlCol="0" anchor="t">
              <a:spAutoFit/>
            </a:bodyPr>
            <a:lstStyle/>
            <a:p>
              <a:pPr algn="ctr">
                <a:lnSpc>
                  <a:spcPts val="3710"/>
                </a:lnSpc>
              </a:pPr>
              <a:r>
                <a:rPr lang="en-US" sz="2650" dirty="0">
                  <a:solidFill>
                    <a:srgbClr val="000000"/>
                  </a:solidFill>
                  <a:latin typeface="Arial" panose="020B0604020202020204" pitchFamily="34" charset="0"/>
                  <a:ea typeface="Canva Sans"/>
                  <a:cs typeface="Canva Sans"/>
                  <a:sym typeface="Canva Sans"/>
                </a:rPr>
                <a:t>Physical threats</a:t>
              </a:r>
            </a:p>
          </p:txBody>
        </p:sp>
        <p:grpSp>
          <p:nvGrpSpPr>
            <p:cNvPr id="63" name="Group 62">
              <a:extLst>
                <a:ext uri="{FF2B5EF4-FFF2-40B4-BE49-F238E27FC236}">
                  <a16:creationId xmlns:a16="http://schemas.microsoft.com/office/drawing/2014/main" id="{267B419E-C635-73FD-99D9-8AFE9CA1611C}"/>
                </a:ext>
              </a:extLst>
            </p:cNvPr>
            <p:cNvGrpSpPr/>
            <p:nvPr/>
          </p:nvGrpSpPr>
          <p:grpSpPr>
            <a:xfrm>
              <a:off x="1093730" y="3517803"/>
              <a:ext cx="5604353" cy="791470"/>
              <a:chOff x="1026342" y="5683538"/>
              <a:chExt cx="5604353" cy="791470"/>
            </a:xfrm>
          </p:grpSpPr>
          <p:sp>
            <p:nvSpPr>
              <p:cNvPr id="64" name="Freeform 17">
                <a:extLst>
                  <a:ext uri="{FF2B5EF4-FFF2-40B4-BE49-F238E27FC236}">
                    <a16:creationId xmlns:a16="http://schemas.microsoft.com/office/drawing/2014/main" id="{B6E78E4E-01F9-FF77-7954-F74424254B0C}"/>
                  </a:ext>
                </a:extLst>
              </p:cNvPr>
              <p:cNvSpPr/>
              <p:nvPr/>
            </p:nvSpPr>
            <p:spPr>
              <a:xfrm>
                <a:off x="1026342" y="5683538"/>
                <a:ext cx="5604353" cy="791470"/>
              </a:xfrm>
              <a:custGeom>
                <a:avLst/>
                <a:gdLst/>
                <a:ahLst/>
                <a:cxnLst/>
                <a:rect l="l" t="t" r="r" b="b"/>
                <a:pathLst>
                  <a:path w="1476044" h="208453">
                    <a:moveTo>
                      <a:pt x="20721" y="0"/>
                    </a:moveTo>
                    <a:lnTo>
                      <a:pt x="1455322" y="0"/>
                    </a:lnTo>
                    <a:cubicBezTo>
                      <a:pt x="1466766" y="0"/>
                      <a:pt x="1476044" y="9277"/>
                      <a:pt x="1476044" y="20721"/>
                    </a:cubicBezTo>
                    <a:lnTo>
                      <a:pt x="1476044" y="187732"/>
                    </a:lnTo>
                    <a:cubicBezTo>
                      <a:pt x="1476044" y="193228"/>
                      <a:pt x="1473860" y="198498"/>
                      <a:pt x="1469974" y="202384"/>
                    </a:cubicBezTo>
                    <a:cubicBezTo>
                      <a:pt x="1466089" y="206270"/>
                      <a:pt x="1460818" y="208453"/>
                      <a:pt x="1455322" y="208453"/>
                    </a:cubicBezTo>
                    <a:lnTo>
                      <a:pt x="20721" y="208453"/>
                    </a:lnTo>
                    <a:cubicBezTo>
                      <a:pt x="9277" y="208453"/>
                      <a:pt x="0" y="199176"/>
                      <a:pt x="0" y="187732"/>
                    </a:cubicBezTo>
                    <a:lnTo>
                      <a:pt x="0" y="20721"/>
                    </a:lnTo>
                    <a:cubicBezTo>
                      <a:pt x="0" y="9277"/>
                      <a:pt x="9277" y="0"/>
                      <a:pt x="20721" y="0"/>
                    </a:cubicBezTo>
                    <a:close/>
                  </a:path>
                </a:pathLst>
              </a:custGeom>
              <a:solidFill>
                <a:srgbClr val="B7CDEB"/>
              </a:solidFill>
              <a:ln w="38100" cap="sq">
                <a:solidFill>
                  <a:srgbClr val="000000"/>
                </a:solidFill>
                <a:prstDash val="sysDash"/>
                <a:miter/>
              </a:ln>
            </p:spPr>
            <p:txBody>
              <a:bodyPr/>
              <a:lstStyle/>
              <a:p>
                <a:endParaRPr lang="en-US" dirty="0">
                  <a:latin typeface="Arial" panose="020B0604020202020204" pitchFamily="34" charset="0"/>
                </a:endParaRPr>
              </a:p>
            </p:txBody>
          </p:sp>
          <p:sp>
            <p:nvSpPr>
              <p:cNvPr id="65" name="TextBox 64">
                <a:extLst>
                  <a:ext uri="{FF2B5EF4-FFF2-40B4-BE49-F238E27FC236}">
                    <a16:creationId xmlns:a16="http://schemas.microsoft.com/office/drawing/2014/main" id="{41DF573F-0A23-21DE-5A7E-3239C83B92C5}"/>
                  </a:ext>
                </a:extLst>
              </p:cNvPr>
              <p:cNvSpPr txBox="1"/>
              <p:nvPr/>
            </p:nvSpPr>
            <p:spPr>
              <a:xfrm>
                <a:off x="1496320" y="5835938"/>
                <a:ext cx="4666755" cy="433196"/>
              </a:xfrm>
              <a:prstGeom prst="rect">
                <a:avLst/>
              </a:prstGeom>
            </p:spPr>
            <p:txBody>
              <a:bodyPr wrap="square" lIns="0" tIns="0" rIns="0" bIns="0" rtlCol="0" anchor="t">
                <a:spAutoFit/>
              </a:bodyPr>
              <a:lstStyle/>
              <a:p>
                <a:pPr algn="ctr">
                  <a:lnSpc>
                    <a:spcPts val="3710"/>
                  </a:lnSpc>
                </a:pPr>
                <a:r>
                  <a:rPr lang="en-US" sz="2650" dirty="0">
                    <a:solidFill>
                      <a:srgbClr val="000000"/>
                    </a:solidFill>
                    <a:latin typeface="Arial" panose="020B0604020202020204" pitchFamily="34" charset="0"/>
                    <a:ea typeface="Canva Sans"/>
                    <a:cs typeface="Canva Sans"/>
                    <a:sym typeface="Canva Sans"/>
                  </a:rPr>
                  <a:t>Threats from posting online</a:t>
                </a:r>
              </a:p>
            </p:txBody>
          </p:sp>
        </p:grpSp>
      </p:grpSp>
    </p:spTree>
    <p:extLst>
      <p:ext uri="{BB962C8B-B14F-4D97-AF65-F5344CB8AC3E}">
        <p14:creationId xmlns:p14="http://schemas.microsoft.com/office/powerpoint/2010/main" val="409257949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EDEDED"/>
        </a:solidFill>
        <a:effectLst/>
      </p:bgPr>
    </p:bg>
    <p:spTree>
      <p:nvGrpSpPr>
        <p:cNvPr id="1" name="">
          <a:extLst>
            <a:ext uri="{FF2B5EF4-FFF2-40B4-BE49-F238E27FC236}">
              <a16:creationId xmlns:a16="http://schemas.microsoft.com/office/drawing/2014/main" id="{8E68C71B-3AF0-4D79-1EB9-F1051CB95386}"/>
            </a:ext>
          </a:extLst>
        </p:cNvPr>
        <p:cNvGrpSpPr/>
        <p:nvPr/>
      </p:nvGrpSpPr>
      <p:grpSpPr>
        <a:xfrm>
          <a:off x="0" y="0"/>
          <a:ext cx="0" cy="0"/>
          <a:chOff x="0" y="0"/>
          <a:chExt cx="0" cy="0"/>
        </a:xfrm>
      </p:grpSpPr>
      <p:grpSp>
        <p:nvGrpSpPr>
          <p:cNvPr id="5" name="Group 5">
            <a:extLst>
              <a:ext uri="{FF2B5EF4-FFF2-40B4-BE49-F238E27FC236}">
                <a16:creationId xmlns:a16="http://schemas.microsoft.com/office/drawing/2014/main" id="{00A925D2-E1FB-9E4B-624B-B166943F1C61}"/>
              </a:ext>
            </a:extLst>
          </p:cNvPr>
          <p:cNvGrpSpPr/>
          <p:nvPr/>
        </p:nvGrpSpPr>
        <p:grpSpPr>
          <a:xfrm>
            <a:off x="8125995" y="2863021"/>
            <a:ext cx="8908040" cy="1160055"/>
            <a:chOff x="0" y="0"/>
            <a:chExt cx="2531485" cy="329664"/>
          </a:xfrm>
        </p:grpSpPr>
        <p:sp>
          <p:nvSpPr>
            <p:cNvPr id="6" name="Freeform 6">
              <a:extLst>
                <a:ext uri="{FF2B5EF4-FFF2-40B4-BE49-F238E27FC236}">
                  <a16:creationId xmlns:a16="http://schemas.microsoft.com/office/drawing/2014/main" id="{1ED87106-E9EC-C4AB-8026-65418011DA06}"/>
                </a:ext>
              </a:extLst>
            </p:cNvPr>
            <p:cNvSpPr/>
            <p:nvPr/>
          </p:nvSpPr>
          <p:spPr>
            <a:xfrm>
              <a:off x="0" y="0"/>
              <a:ext cx="2531485" cy="329664"/>
            </a:xfrm>
            <a:custGeom>
              <a:avLst/>
              <a:gdLst/>
              <a:ahLst/>
              <a:cxnLst/>
              <a:rect l="l" t="t" r="r" b="b"/>
              <a:pathLst>
                <a:path w="2531485" h="329664">
                  <a:moveTo>
                    <a:pt x="39109" y="0"/>
                  </a:moveTo>
                  <a:lnTo>
                    <a:pt x="2492375" y="0"/>
                  </a:lnTo>
                  <a:cubicBezTo>
                    <a:pt x="2502748" y="0"/>
                    <a:pt x="2512695" y="4120"/>
                    <a:pt x="2520030" y="11455"/>
                  </a:cubicBezTo>
                  <a:cubicBezTo>
                    <a:pt x="2527364" y="18789"/>
                    <a:pt x="2531485" y="28737"/>
                    <a:pt x="2531485" y="39109"/>
                  </a:cubicBezTo>
                  <a:lnTo>
                    <a:pt x="2531485" y="290555"/>
                  </a:lnTo>
                  <a:cubicBezTo>
                    <a:pt x="2531485" y="300927"/>
                    <a:pt x="2527364" y="310875"/>
                    <a:pt x="2520030" y="318209"/>
                  </a:cubicBezTo>
                  <a:cubicBezTo>
                    <a:pt x="2512695" y="325544"/>
                    <a:pt x="2502748" y="329664"/>
                    <a:pt x="2492375" y="329664"/>
                  </a:cubicBezTo>
                  <a:lnTo>
                    <a:pt x="39109" y="329664"/>
                  </a:lnTo>
                  <a:cubicBezTo>
                    <a:pt x="28737" y="329664"/>
                    <a:pt x="18789" y="325544"/>
                    <a:pt x="11455" y="318209"/>
                  </a:cubicBezTo>
                  <a:cubicBezTo>
                    <a:pt x="4120" y="310875"/>
                    <a:pt x="0" y="300927"/>
                    <a:pt x="0" y="290555"/>
                  </a:cubicBezTo>
                  <a:lnTo>
                    <a:pt x="0" y="39109"/>
                  </a:lnTo>
                  <a:cubicBezTo>
                    <a:pt x="0" y="28737"/>
                    <a:pt x="4120" y="18789"/>
                    <a:pt x="11455" y="11455"/>
                  </a:cubicBezTo>
                  <a:cubicBezTo>
                    <a:pt x="18789" y="4120"/>
                    <a:pt x="28737" y="0"/>
                    <a:pt x="39109" y="0"/>
                  </a:cubicBezTo>
                  <a:close/>
                </a:path>
              </a:pathLst>
            </a:custGeom>
            <a:solidFill>
              <a:srgbClr val="B7CDEB"/>
            </a:solidFill>
            <a:ln w="38100" cap="rnd">
              <a:solidFill>
                <a:srgbClr val="000000"/>
              </a:solidFill>
              <a:prstDash val="sysDash"/>
              <a:round/>
            </a:ln>
          </p:spPr>
          <p:txBody>
            <a:bodyPr/>
            <a:lstStyle/>
            <a:p>
              <a:endParaRPr lang="en-US" dirty="0">
                <a:latin typeface="Arial" panose="020B0604020202020204" pitchFamily="34" charset="0"/>
              </a:endParaRPr>
            </a:p>
          </p:txBody>
        </p:sp>
        <p:sp>
          <p:nvSpPr>
            <p:cNvPr id="7" name="TextBox 7">
              <a:extLst>
                <a:ext uri="{FF2B5EF4-FFF2-40B4-BE49-F238E27FC236}">
                  <a16:creationId xmlns:a16="http://schemas.microsoft.com/office/drawing/2014/main" id="{102C7A0D-9ACB-FAAE-452D-53F277DEE339}"/>
                </a:ext>
              </a:extLst>
            </p:cNvPr>
            <p:cNvSpPr txBox="1"/>
            <p:nvPr/>
          </p:nvSpPr>
          <p:spPr>
            <a:xfrm>
              <a:off x="0" y="-38100"/>
              <a:ext cx="2531485" cy="367764"/>
            </a:xfrm>
            <a:prstGeom prst="rect">
              <a:avLst/>
            </a:prstGeom>
          </p:spPr>
          <p:txBody>
            <a:bodyPr lIns="47081" tIns="47081" rIns="47081" bIns="47081" rtlCol="0" anchor="ctr"/>
            <a:lstStyle/>
            <a:p>
              <a:pPr algn="ctr">
                <a:lnSpc>
                  <a:spcPts val="2660"/>
                </a:lnSpc>
              </a:pPr>
              <a:endParaRPr dirty="0">
                <a:latin typeface="Arial" panose="020B0604020202020204" pitchFamily="34" charset="0"/>
              </a:endParaRPr>
            </a:p>
          </p:txBody>
        </p:sp>
      </p:grpSp>
      <p:sp>
        <p:nvSpPr>
          <p:cNvPr id="9" name="TextBox 9">
            <a:extLst>
              <a:ext uri="{FF2B5EF4-FFF2-40B4-BE49-F238E27FC236}">
                <a16:creationId xmlns:a16="http://schemas.microsoft.com/office/drawing/2014/main" id="{D5D1C12B-EDB7-1393-95C9-08021D16D488}"/>
              </a:ext>
            </a:extLst>
          </p:cNvPr>
          <p:cNvSpPr txBox="1"/>
          <p:nvPr/>
        </p:nvSpPr>
        <p:spPr>
          <a:xfrm>
            <a:off x="4678758" y="1377509"/>
            <a:ext cx="8628552" cy="769441"/>
          </a:xfrm>
          <a:prstGeom prst="rect">
            <a:avLst/>
          </a:prstGeom>
        </p:spPr>
        <p:txBody>
          <a:bodyPr lIns="0" tIns="0" rIns="0" bIns="0" rtlCol="0" anchor="t">
            <a:spAutoFit/>
          </a:bodyPr>
          <a:lstStyle/>
          <a:p>
            <a:pPr algn="ctr">
              <a:lnSpc>
                <a:spcPts val="6001"/>
              </a:lnSpc>
            </a:pPr>
            <a:r>
              <a:rPr lang="en-US" sz="6001" b="1" dirty="0">
                <a:solidFill>
                  <a:srgbClr val="000000"/>
                </a:solidFill>
                <a:latin typeface="Arial" panose="020B0604020202020204" pitchFamily="34" charset="0"/>
                <a:ea typeface="Canva Sans Bold"/>
                <a:cs typeface="Canva Sans Bold"/>
                <a:sym typeface="Canva Sans Bold"/>
              </a:rPr>
              <a:t>Threat Models</a:t>
            </a:r>
          </a:p>
        </p:txBody>
      </p:sp>
      <p:sp>
        <p:nvSpPr>
          <p:cNvPr id="11" name="TextBox 11">
            <a:extLst>
              <a:ext uri="{FF2B5EF4-FFF2-40B4-BE49-F238E27FC236}">
                <a16:creationId xmlns:a16="http://schemas.microsoft.com/office/drawing/2014/main" id="{FB352F18-5A02-F60B-8E79-511E757D42F3}"/>
              </a:ext>
            </a:extLst>
          </p:cNvPr>
          <p:cNvSpPr txBox="1"/>
          <p:nvPr/>
        </p:nvSpPr>
        <p:spPr>
          <a:xfrm>
            <a:off x="8214108" y="3280791"/>
            <a:ext cx="8819927" cy="824008"/>
          </a:xfrm>
          <a:prstGeom prst="rect">
            <a:avLst/>
          </a:prstGeom>
        </p:spPr>
        <p:txBody>
          <a:bodyPr lIns="0" tIns="0" rIns="0" bIns="0" rtlCol="0" anchor="t">
            <a:spAutoFit/>
          </a:bodyPr>
          <a:lstStyle/>
          <a:p>
            <a:pPr algn="ctr">
              <a:lnSpc>
                <a:spcPts val="3197"/>
              </a:lnSpc>
            </a:pPr>
            <a:r>
              <a:rPr lang="en-US" sz="3197" b="1" dirty="0">
                <a:solidFill>
                  <a:srgbClr val="000000"/>
                </a:solidFill>
                <a:latin typeface="Arial" panose="020B0604020202020204" pitchFamily="34" charset="0"/>
                <a:ea typeface="Canva Sans Bold"/>
                <a:cs typeface="Canva Sans Bold"/>
                <a:sym typeface="Canva Sans Bold"/>
              </a:rPr>
              <a:t>Negative reactions from friends and family</a:t>
            </a:r>
          </a:p>
          <a:p>
            <a:pPr algn="ctr">
              <a:lnSpc>
                <a:spcPts val="3197"/>
              </a:lnSpc>
            </a:pPr>
            <a:endParaRPr lang="en-US" sz="3197" b="1" dirty="0">
              <a:solidFill>
                <a:srgbClr val="000000"/>
              </a:solidFill>
              <a:latin typeface="Arial" panose="020B0604020202020204" pitchFamily="34" charset="0"/>
              <a:ea typeface="Canva Sans Bold"/>
              <a:cs typeface="Canva Sans Bold"/>
              <a:sym typeface="Canva Sans Bold"/>
            </a:endParaRPr>
          </a:p>
        </p:txBody>
      </p:sp>
      <p:grpSp>
        <p:nvGrpSpPr>
          <p:cNvPr id="29" name="Group 28">
            <a:extLst>
              <a:ext uri="{FF2B5EF4-FFF2-40B4-BE49-F238E27FC236}">
                <a16:creationId xmlns:a16="http://schemas.microsoft.com/office/drawing/2014/main" id="{E21C470F-B4AB-C6BC-31A2-84CB8809877C}"/>
              </a:ext>
            </a:extLst>
          </p:cNvPr>
          <p:cNvGrpSpPr/>
          <p:nvPr/>
        </p:nvGrpSpPr>
        <p:grpSpPr>
          <a:xfrm>
            <a:off x="1250652" y="3009251"/>
            <a:ext cx="5607668" cy="5900240"/>
            <a:chOff x="1093730" y="2378031"/>
            <a:chExt cx="5607668" cy="5900240"/>
          </a:xfrm>
        </p:grpSpPr>
        <p:sp>
          <p:nvSpPr>
            <p:cNvPr id="30" name="TextBox 10">
              <a:extLst>
                <a:ext uri="{FF2B5EF4-FFF2-40B4-BE49-F238E27FC236}">
                  <a16:creationId xmlns:a16="http://schemas.microsoft.com/office/drawing/2014/main" id="{F36DD399-43DD-1A97-D914-F6659FB4BCAB}"/>
                </a:ext>
              </a:extLst>
            </p:cNvPr>
            <p:cNvSpPr txBox="1"/>
            <p:nvPr/>
          </p:nvSpPr>
          <p:spPr>
            <a:xfrm>
              <a:off x="1784119" y="4719404"/>
              <a:ext cx="4226890" cy="433196"/>
            </a:xfrm>
            <a:prstGeom prst="rect">
              <a:avLst/>
            </a:prstGeom>
          </p:spPr>
          <p:txBody>
            <a:bodyPr wrap="square" lIns="0" tIns="0" rIns="0" bIns="0" rtlCol="0" anchor="t">
              <a:spAutoFit/>
            </a:bodyPr>
            <a:lstStyle/>
            <a:p>
              <a:pPr algn="ctr">
                <a:lnSpc>
                  <a:spcPts val="3710"/>
                </a:lnSpc>
              </a:pPr>
              <a:r>
                <a:rPr lang="en-US" sz="2650" dirty="0">
                  <a:solidFill>
                    <a:srgbClr val="000000"/>
                  </a:solidFill>
                  <a:latin typeface="Arial" panose="020B0604020202020204" pitchFamily="34" charset="0"/>
                  <a:ea typeface="Canva Sans"/>
                  <a:cs typeface="Canva Sans"/>
                  <a:sym typeface="Canva Sans"/>
                </a:rPr>
                <a:t>Government surveillance</a:t>
              </a:r>
            </a:p>
          </p:txBody>
        </p:sp>
        <p:grpSp>
          <p:nvGrpSpPr>
            <p:cNvPr id="31" name="Group 2">
              <a:extLst>
                <a:ext uri="{FF2B5EF4-FFF2-40B4-BE49-F238E27FC236}">
                  <a16:creationId xmlns:a16="http://schemas.microsoft.com/office/drawing/2014/main" id="{87E9E83E-7510-DB13-3D1C-539B28679A3C}"/>
                </a:ext>
              </a:extLst>
            </p:cNvPr>
            <p:cNvGrpSpPr/>
            <p:nvPr/>
          </p:nvGrpSpPr>
          <p:grpSpPr>
            <a:xfrm>
              <a:off x="1096088" y="3596847"/>
              <a:ext cx="5601995" cy="1717267"/>
              <a:chOff x="0" y="-38100"/>
              <a:chExt cx="1475423" cy="452285"/>
            </a:xfrm>
          </p:grpSpPr>
          <p:sp>
            <p:nvSpPr>
              <p:cNvPr id="49" name="Freeform 3">
                <a:extLst>
                  <a:ext uri="{FF2B5EF4-FFF2-40B4-BE49-F238E27FC236}">
                    <a16:creationId xmlns:a16="http://schemas.microsoft.com/office/drawing/2014/main" id="{AC14349F-AA11-1952-1C4E-391B6B78C3D8}"/>
                  </a:ext>
                </a:extLst>
              </p:cNvPr>
              <p:cNvSpPr/>
              <p:nvPr/>
            </p:nvSpPr>
            <p:spPr>
              <a:xfrm>
                <a:off x="0" y="209997"/>
                <a:ext cx="1475423" cy="204188"/>
              </a:xfrm>
              <a:custGeom>
                <a:avLst/>
                <a:gdLst/>
                <a:ahLst/>
                <a:cxnLst/>
                <a:rect l="l" t="t" r="r" b="b"/>
                <a:pathLst>
                  <a:path w="1475423" h="204188">
                    <a:moveTo>
                      <a:pt x="20730" y="0"/>
                    </a:moveTo>
                    <a:lnTo>
                      <a:pt x="1454693" y="0"/>
                    </a:lnTo>
                    <a:cubicBezTo>
                      <a:pt x="1466142" y="0"/>
                      <a:pt x="1475423" y="9281"/>
                      <a:pt x="1475423" y="20730"/>
                    </a:cubicBezTo>
                    <a:lnTo>
                      <a:pt x="1475423" y="183458"/>
                    </a:lnTo>
                    <a:cubicBezTo>
                      <a:pt x="1475423" y="194907"/>
                      <a:pt x="1466142" y="204188"/>
                      <a:pt x="1454693" y="204188"/>
                    </a:cubicBezTo>
                    <a:lnTo>
                      <a:pt x="20730" y="204188"/>
                    </a:lnTo>
                    <a:cubicBezTo>
                      <a:pt x="15232" y="204188"/>
                      <a:pt x="9959" y="202004"/>
                      <a:pt x="6072" y="198116"/>
                    </a:cubicBezTo>
                    <a:cubicBezTo>
                      <a:pt x="2184" y="194229"/>
                      <a:pt x="0" y="188956"/>
                      <a:pt x="0" y="183458"/>
                    </a:cubicBezTo>
                    <a:lnTo>
                      <a:pt x="0" y="20730"/>
                    </a:lnTo>
                    <a:cubicBezTo>
                      <a:pt x="0" y="15232"/>
                      <a:pt x="2184" y="9959"/>
                      <a:pt x="6072" y="6072"/>
                    </a:cubicBezTo>
                    <a:cubicBezTo>
                      <a:pt x="9959" y="2184"/>
                      <a:pt x="15232" y="0"/>
                      <a:pt x="20730" y="0"/>
                    </a:cubicBezTo>
                    <a:close/>
                  </a:path>
                </a:pathLst>
              </a:custGeom>
              <a:solidFill>
                <a:srgbClr val="000000">
                  <a:alpha val="0"/>
                </a:srgbClr>
              </a:solidFill>
              <a:ln w="38100" cap="sq">
                <a:solidFill>
                  <a:srgbClr val="000000"/>
                </a:solidFill>
                <a:prstDash val="sysDash"/>
                <a:miter/>
              </a:ln>
            </p:spPr>
            <p:txBody>
              <a:bodyPr/>
              <a:lstStyle/>
              <a:p>
                <a:endParaRPr lang="en-US" dirty="0">
                  <a:latin typeface="Arial" panose="020B0604020202020204" pitchFamily="34" charset="0"/>
                </a:endParaRPr>
              </a:p>
            </p:txBody>
          </p:sp>
          <p:sp>
            <p:nvSpPr>
              <p:cNvPr id="50" name="TextBox 4">
                <a:extLst>
                  <a:ext uri="{FF2B5EF4-FFF2-40B4-BE49-F238E27FC236}">
                    <a16:creationId xmlns:a16="http://schemas.microsoft.com/office/drawing/2014/main" id="{B266D925-DA09-65BE-D669-173443D04403}"/>
                  </a:ext>
                </a:extLst>
              </p:cNvPr>
              <p:cNvSpPr txBox="1"/>
              <p:nvPr/>
            </p:nvSpPr>
            <p:spPr>
              <a:xfrm>
                <a:off x="0" y="-38100"/>
                <a:ext cx="1475423" cy="242288"/>
              </a:xfrm>
              <a:prstGeom prst="rect">
                <a:avLst/>
              </a:prstGeom>
            </p:spPr>
            <p:txBody>
              <a:bodyPr lIns="50800" tIns="50800" rIns="50800" bIns="50800" rtlCol="0" anchor="ctr"/>
              <a:lstStyle/>
              <a:p>
                <a:pPr algn="ctr">
                  <a:lnSpc>
                    <a:spcPts val="2999"/>
                  </a:lnSpc>
                </a:pPr>
                <a:endParaRPr dirty="0">
                  <a:latin typeface="Arial" panose="020B0604020202020204" pitchFamily="34" charset="0"/>
                </a:endParaRPr>
              </a:p>
            </p:txBody>
          </p:sp>
        </p:grpSp>
        <p:sp>
          <p:nvSpPr>
            <p:cNvPr id="32" name="TextBox 8">
              <a:extLst>
                <a:ext uri="{FF2B5EF4-FFF2-40B4-BE49-F238E27FC236}">
                  <a16:creationId xmlns:a16="http://schemas.microsoft.com/office/drawing/2014/main" id="{CB464DF0-B5FA-BCDC-939C-03AD012D97B7}"/>
                </a:ext>
              </a:extLst>
            </p:cNvPr>
            <p:cNvSpPr txBox="1"/>
            <p:nvPr/>
          </p:nvSpPr>
          <p:spPr>
            <a:xfrm>
              <a:off x="1716528" y="2378031"/>
              <a:ext cx="4142060" cy="644279"/>
            </a:xfrm>
            <a:prstGeom prst="rect">
              <a:avLst/>
            </a:prstGeom>
          </p:spPr>
          <p:txBody>
            <a:bodyPr wrap="square" lIns="0" tIns="0" rIns="0" bIns="0" rtlCol="0" anchor="t">
              <a:spAutoFit/>
            </a:bodyPr>
            <a:lstStyle/>
            <a:p>
              <a:pPr algn="ctr">
                <a:lnSpc>
                  <a:spcPts val="5533"/>
                </a:lnSpc>
              </a:pPr>
              <a:r>
                <a:rPr lang="en-US" sz="3952" dirty="0">
                  <a:solidFill>
                    <a:srgbClr val="000000"/>
                  </a:solidFill>
                  <a:latin typeface="Arial" panose="020B0604020202020204" pitchFamily="34" charset="0"/>
                  <a:ea typeface="Canva Sans Bold"/>
                  <a:cs typeface="Canva Sans Bold"/>
                  <a:sym typeface="Canva Sans Bold"/>
                </a:rPr>
                <a:t>First Generation</a:t>
              </a:r>
            </a:p>
          </p:txBody>
        </p:sp>
        <p:grpSp>
          <p:nvGrpSpPr>
            <p:cNvPr id="33" name="Group 12">
              <a:extLst>
                <a:ext uri="{FF2B5EF4-FFF2-40B4-BE49-F238E27FC236}">
                  <a16:creationId xmlns:a16="http://schemas.microsoft.com/office/drawing/2014/main" id="{DB20F0F3-D8D8-F952-D1DE-CE65C2893B14}"/>
                </a:ext>
              </a:extLst>
            </p:cNvPr>
            <p:cNvGrpSpPr/>
            <p:nvPr/>
          </p:nvGrpSpPr>
          <p:grpSpPr>
            <a:xfrm>
              <a:off x="1093730" y="4526723"/>
              <a:ext cx="5607668" cy="1732936"/>
              <a:chOff x="0" y="-38100"/>
              <a:chExt cx="1476917" cy="456412"/>
            </a:xfrm>
          </p:grpSpPr>
          <p:sp>
            <p:nvSpPr>
              <p:cNvPr id="47" name="Freeform 13">
                <a:extLst>
                  <a:ext uri="{FF2B5EF4-FFF2-40B4-BE49-F238E27FC236}">
                    <a16:creationId xmlns:a16="http://schemas.microsoft.com/office/drawing/2014/main" id="{735ACAA4-DEEB-87AC-3339-4C84423008D0}"/>
                  </a:ext>
                </a:extLst>
              </p:cNvPr>
              <p:cNvSpPr/>
              <p:nvPr/>
            </p:nvSpPr>
            <p:spPr>
              <a:xfrm>
                <a:off x="873" y="214124"/>
                <a:ext cx="1476044" cy="204188"/>
              </a:xfrm>
              <a:custGeom>
                <a:avLst/>
                <a:gdLst/>
                <a:ahLst/>
                <a:cxnLst/>
                <a:rect l="l" t="t" r="r" b="b"/>
                <a:pathLst>
                  <a:path w="1476044" h="204188">
                    <a:moveTo>
                      <a:pt x="20721" y="0"/>
                    </a:moveTo>
                    <a:lnTo>
                      <a:pt x="1455322" y="0"/>
                    </a:lnTo>
                    <a:cubicBezTo>
                      <a:pt x="1466766" y="0"/>
                      <a:pt x="1476044" y="9277"/>
                      <a:pt x="1476044" y="20721"/>
                    </a:cubicBezTo>
                    <a:lnTo>
                      <a:pt x="1476044" y="183467"/>
                    </a:lnTo>
                    <a:cubicBezTo>
                      <a:pt x="1476044" y="194911"/>
                      <a:pt x="1466766" y="204188"/>
                      <a:pt x="1455322" y="204188"/>
                    </a:cubicBezTo>
                    <a:lnTo>
                      <a:pt x="20721" y="204188"/>
                    </a:lnTo>
                    <a:cubicBezTo>
                      <a:pt x="15226" y="204188"/>
                      <a:pt x="9955" y="202005"/>
                      <a:pt x="6069" y="198119"/>
                    </a:cubicBezTo>
                    <a:cubicBezTo>
                      <a:pt x="2183" y="194233"/>
                      <a:pt x="0" y="188962"/>
                      <a:pt x="0" y="183467"/>
                    </a:cubicBezTo>
                    <a:lnTo>
                      <a:pt x="0" y="20721"/>
                    </a:lnTo>
                    <a:cubicBezTo>
                      <a:pt x="0" y="9277"/>
                      <a:pt x="9277" y="0"/>
                      <a:pt x="20721" y="0"/>
                    </a:cubicBezTo>
                    <a:close/>
                  </a:path>
                </a:pathLst>
              </a:custGeom>
              <a:solidFill>
                <a:srgbClr val="000000">
                  <a:alpha val="0"/>
                </a:srgbClr>
              </a:solidFill>
              <a:ln w="38100" cap="sq">
                <a:solidFill>
                  <a:srgbClr val="000000"/>
                </a:solidFill>
                <a:prstDash val="sysDash"/>
                <a:miter/>
              </a:ln>
            </p:spPr>
            <p:txBody>
              <a:bodyPr/>
              <a:lstStyle/>
              <a:p>
                <a:endParaRPr lang="en-US" dirty="0">
                  <a:latin typeface="Arial" panose="020B0604020202020204" pitchFamily="34" charset="0"/>
                </a:endParaRPr>
              </a:p>
            </p:txBody>
          </p:sp>
          <p:sp>
            <p:nvSpPr>
              <p:cNvPr id="48" name="TextBox 14">
                <a:extLst>
                  <a:ext uri="{FF2B5EF4-FFF2-40B4-BE49-F238E27FC236}">
                    <a16:creationId xmlns:a16="http://schemas.microsoft.com/office/drawing/2014/main" id="{3F9F96A7-D107-A758-2FDA-B67CC22C7148}"/>
                  </a:ext>
                </a:extLst>
              </p:cNvPr>
              <p:cNvSpPr txBox="1"/>
              <p:nvPr/>
            </p:nvSpPr>
            <p:spPr>
              <a:xfrm>
                <a:off x="0" y="-38100"/>
                <a:ext cx="1476044" cy="242288"/>
              </a:xfrm>
              <a:prstGeom prst="rect">
                <a:avLst/>
              </a:prstGeom>
            </p:spPr>
            <p:txBody>
              <a:bodyPr lIns="50800" tIns="50800" rIns="50800" bIns="50800" rtlCol="0" anchor="ctr"/>
              <a:lstStyle/>
              <a:p>
                <a:pPr algn="ctr">
                  <a:lnSpc>
                    <a:spcPts val="2999"/>
                  </a:lnSpc>
                </a:pPr>
                <a:endParaRPr dirty="0">
                  <a:latin typeface="Arial" panose="020B0604020202020204" pitchFamily="34" charset="0"/>
                </a:endParaRPr>
              </a:p>
            </p:txBody>
          </p:sp>
        </p:grpSp>
        <p:sp>
          <p:nvSpPr>
            <p:cNvPr id="34" name="TextBox 15">
              <a:extLst>
                <a:ext uri="{FF2B5EF4-FFF2-40B4-BE49-F238E27FC236}">
                  <a16:creationId xmlns:a16="http://schemas.microsoft.com/office/drawing/2014/main" id="{DF6B6287-3D35-65AF-D240-BFCAFDAD36FB}"/>
                </a:ext>
              </a:extLst>
            </p:cNvPr>
            <p:cNvSpPr txBox="1"/>
            <p:nvPr/>
          </p:nvSpPr>
          <p:spPr>
            <a:xfrm>
              <a:off x="2165994" y="5656685"/>
              <a:ext cx="3459824" cy="433196"/>
            </a:xfrm>
            <a:prstGeom prst="rect">
              <a:avLst/>
            </a:prstGeom>
          </p:spPr>
          <p:txBody>
            <a:bodyPr lIns="0" tIns="0" rIns="0" bIns="0" rtlCol="0" anchor="t">
              <a:spAutoFit/>
            </a:bodyPr>
            <a:lstStyle/>
            <a:p>
              <a:pPr algn="ctr">
                <a:lnSpc>
                  <a:spcPts val="3710"/>
                </a:lnSpc>
              </a:pPr>
              <a:r>
                <a:rPr lang="en-US" sz="2650" dirty="0">
                  <a:solidFill>
                    <a:srgbClr val="000000"/>
                  </a:solidFill>
                  <a:latin typeface="Arial" panose="020B0604020202020204" pitchFamily="34" charset="0"/>
                  <a:ea typeface="Canva Sans"/>
                  <a:cs typeface="Canva Sans"/>
                  <a:sym typeface="Canva Sans"/>
                </a:rPr>
                <a:t>Reputational harm</a:t>
              </a:r>
            </a:p>
          </p:txBody>
        </p:sp>
        <p:sp>
          <p:nvSpPr>
            <p:cNvPr id="35" name="TextBox 18">
              <a:extLst>
                <a:ext uri="{FF2B5EF4-FFF2-40B4-BE49-F238E27FC236}">
                  <a16:creationId xmlns:a16="http://schemas.microsoft.com/office/drawing/2014/main" id="{6A04D2D3-5248-3653-34B7-0CF6F7DA0DFF}"/>
                </a:ext>
              </a:extLst>
            </p:cNvPr>
            <p:cNvSpPr txBox="1"/>
            <p:nvPr/>
          </p:nvSpPr>
          <p:spPr>
            <a:xfrm>
              <a:off x="1093730" y="5454399"/>
              <a:ext cx="5604353" cy="936131"/>
            </a:xfrm>
            <a:prstGeom prst="rect">
              <a:avLst/>
            </a:prstGeom>
          </p:spPr>
          <p:txBody>
            <a:bodyPr lIns="50800" tIns="50800" rIns="50800" bIns="50800" rtlCol="0" anchor="ctr"/>
            <a:lstStyle/>
            <a:p>
              <a:pPr algn="ctr">
                <a:lnSpc>
                  <a:spcPts val="2999"/>
                </a:lnSpc>
              </a:pPr>
              <a:endParaRPr dirty="0">
                <a:latin typeface="Arial" panose="020B0604020202020204" pitchFamily="34" charset="0"/>
              </a:endParaRPr>
            </a:p>
          </p:txBody>
        </p:sp>
        <p:grpSp>
          <p:nvGrpSpPr>
            <p:cNvPr id="36" name="Group 20">
              <a:extLst>
                <a:ext uri="{FF2B5EF4-FFF2-40B4-BE49-F238E27FC236}">
                  <a16:creationId xmlns:a16="http://schemas.microsoft.com/office/drawing/2014/main" id="{8DA207FB-4BF5-BD3A-E4A6-9823FA54113E}"/>
                </a:ext>
              </a:extLst>
            </p:cNvPr>
            <p:cNvGrpSpPr/>
            <p:nvPr/>
          </p:nvGrpSpPr>
          <p:grpSpPr>
            <a:xfrm>
              <a:off x="1093730" y="6463428"/>
              <a:ext cx="5604353" cy="791470"/>
              <a:chOff x="0" y="0"/>
              <a:chExt cx="1476044" cy="208453"/>
            </a:xfrm>
          </p:grpSpPr>
          <p:sp>
            <p:nvSpPr>
              <p:cNvPr id="45" name="Freeform 21">
                <a:extLst>
                  <a:ext uri="{FF2B5EF4-FFF2-40B4-BE49-F238E27FC236}">
                    <a16:creationId xmlns:a16="http://schemas.microsoft.com/office/drawing/2014/main" id="{498771A6-46BC-4080-BEA4-7BDF4AB7A0D4}"/>
                  </a:ext>
                </a:extLst>
              </p:cNvPr>
              <p:cNvSpPr/>
              <p:nvPr/>
            </p:nvSpPr>
            <p:spPr>
              <a:xfrm>
                <a:off x="0" y="0"/>
                <a:ext cx="1476044" cy="208453"/>
              </a:xfrm>
              <a:custGeom>
                <a:avLst/>
                <a:gdLst/>
                <a:ahLst/>
                <a:cxnLst/>
                <a:rect l="l" t="t" r="r" b="b"/>
                <a:pathLst>
                  <a:path w="1476044" h="208453">
                    <a:moveTo>
                      <a:pt x="20721" y="0"/>
                    </a:moveTo>
                    <a:lnTo>
                      <a:pt x="1455322" y="0"/>
                    </a:lnTo>
                    <a:cubicBezTo>
                      <a:pt x="1466766" y="0"/>
                      <a:pt x="1476044" y="9277"/>
                      <a:pt x="1476044" y="20721"/>
                    </a:cubicBezTo>
                    <a:lnTo>
                      <a:pt x="1476044" y="187732"/>
                    </a:lnTo>
                    <a:cubicBezTo>
                      <a:pt x="1476044" y="193228"/>
                      <a:pt x="1473860" y="198498"/>
                      <a:pt x="1469974" y="202384"/>
                    </a:cubicBezTo>
                    <a:cubicBezTo>
                      <a:pt x="1466089" y="206270"/>
                      <a:pt x="1460818" y="208453"/>
                      <a:pt x="1455322" y="208453"/>
                    </a:cubicBezTo>
                    <a:lnTo>
                      <a:pt x="20721" y="208453"/>
                    </a:lnTo>
                    <a:cubicBezTo>
                      <a:pt x="9277" y="208453"/>
                      <a:pt x="0" y="199176"/>
                      <a:pt x="0" y="187732"/>
                    </a:cubicBezTo>
                    <a:lnTo>
                      <a:pt x="0" y="20721"/>
                    </a:lnTo>
                    <a:cubicBezTo>
                      <a:pt x="0" y="9277"/>
                      <a:pt x="9277" y="0"/>
                      <a:pt x="20721" y="0"/>
                    </a:cubicBezTo>
                    <a:close/>
                  </a:path>
                </a:pathLst>
              </a:custGeom>
              <a:solidFill>
                <a:srgbClr val="000000">
                  <a:alpha val="0"/>
                </a:srgbClr>
              </a:solidFill>
              <a:ln w="38100" cap="sq">
                <a:solidFill>
                  <a:srgbClr val="000000"/>
                </a:solidFill>
                <a:prstDash val="sysDash"/>
                <a:miter/>
              </a:ln>
            </p:spPr>
            <p:txBody>
              <a:bodyPr/>
              <a:lstStyle/>
              <a:p>
                <a:endParaRPr lang="en-US" dirty="0">
                  <a:latin typeface="Arial" panose="020B0604020202020204" pitchFamily="34" charset="0"/>
                </a:endParaRPr>
              </a:p>
            </p:txBody>
          </p:sp>
          <p:sp>
            <p:nvSpPr>
              <p:cNvPr id="46" name="TextBox 22">
                <a:extLst>
                  <a:ext uri="{FF2B5EF4-FFF2-40B4-BE49-F238E27FC236}">
                    <a16:creationId xmlns:a16="http://schemas.microsoft.com/office/drawing/2014/main" id="{C3102137-6A09-48FC-CF95-BD7488DAA451}"/>
                  </a:ext>
                </a:extLst>
              </p:cNvPr>
              <p:cNvSpPr txBox="1"/>
              <p:nvPr/>
            </p:nvSpPr>
            <p:spPr>
              <a:xfrm>
                <a:off x="0" y="-38100"/>
                <a:ext cx="1476044" cy="246553"/>
              </a:xfrm>
              <a:prstGeom prst="rect">
                <a:avLst/>
              </a:prstGeom>
            </p:spPr>
            <p:txBody>
              <a:bodyPr lIns="50800" tIns="50800" rIns="50800" bIns="50800" rtlCol="0" anchor="ctr"/>
              <a:lstStyle/>
              <a:p>
                <a:pPr algn="ctr">
                  <a:lnSpc>
                    <a:spcPts val="2999"/>
                  </a:lnSpc>
                </a:pPr>
                <a:endParaRPr dirty="0">
                  <a:latin typeface="Arial" panose="020B0604020202020204" pitchFamily="34" charset="0"/>
                </a:endParaRPr>
              </a:p>
            </p:txBody>
          </p:sp>
        </p:grpSp>
        <p:grpSp>
          <p:nvGrpSpPr>
            <p:cNvPr id="37" name="Group 23">
              <a:extLst>
                <a:ext uri="{FF2B5EF4-FFF2-40B4-BE49-F238E27FC236}">
                  <a16:creationId xmlns:a16="http://schemas.microsoft.com/office/drawing/2014/main" id="{E84335E5-66DC-8CD8-1405-9256A6E5E35A}"/>
                </a:ext>
              </a:extLst>
            </p:cNvPr>
            <p:cNvGrpSpPr/>
            <p:nvPr/>
          </p:nvGrpSpPr>
          <p:grpSpPr>
            <a:xfrm>
              <a:off x="1093730" y="7486801"/>
              <a:ext cx="5604353" cy="791470"/>
              <a:chOff x="0" y="0"/>
              <a:chExt cx="1476044" cy="208453"/>
            </a:xfrm>
          </p:grpSpPr>
          <p:sp>
            <p:nvSpPr>
              <p:cNvPr id="43" name="Freeform 24">
                <a:extLst>
                  <a:ext uri="{FF2B5EF4-FFF2-40B4-BE49-F238E27FC236}">
                    <a16:creationId xmlns:a16="http://schemas.microsoft.com/office/drawing/2014/main" id="{F01B5348-F267-A21F-B910-0E11EE7874D4}"/>
                  </a:ext>
                </a:extLst>
              </p:cNvPr>
              <p:cNvSpPr/>
              <p:nvPr/>
            </p:nvSpPr>
            <p:spPr>
              <a:xfrm>
                <a:off x="0" y="0"/>
                <a:ext cx="1476044" cy="208453"/>
              </a:xfrm>
              <a:custGeom>
                <a:avLst/>
                <a:gdLst/>
                <a:ahLst/>
                <a:cxnLst/>
                <a:rect l="l" t="t" r="r" b="b"/>
                <a:pathLst>
                  <a:path w="1476044" h="208453">
                    <a:moveTo>
                      <a:pt x="20721" y="0"/>
                    </a:moveTo>
                    <a:lnTo>
                      <a:pt x="1455322" y="0"/>
                    </a:lnTo>
                    <a:cubicBezTo>
                      <a:pt x="1466766" y="0"/>
                      <a:pt x="1476044" y="9277"/>
                      <a:pt x="1476044" y="20721"/>
                    </a:cubicBezTo>
                    <a:lnTo>
                      <a:pt x="1476044" y="187732"/>
                    </a:lnTo>
                    <a:cubicBezTo>
                      <a:pt x="1476044" y="193228"/>
                      <a:pt x="1473860" y="198498"/>
                      <a:pt x="1469974" y="202384"/>
                    </a:cubicBezTo>
                    <a:cubicBezTo>
                      <a:pt x="1466089" y="206270"/>
                      <a:pt x="1460818" y="208453"/>
                      <a:pt x="1455322" y="208453"/>
                    </a:cubicBezTo>
                    <a:lnTo>
                      <a:pt x="20721" y="208453"/>
                    </a:lnTo>
                    <a:cubicBezTo>
                      <a:pt x="9277" y="208453"/>
                      <a:pt x="0" y="199176"/>
                      <a:pt x="0" y="187732"/>
                    </a:cubicBezTo>
                    <a:lnTo>
                      <a:pt x="0" y="20721"/>
                    </a:lnTo>
                    <a:cubicBezTo>
                      <a:pt x="0" y="9277"/>
                      <a:pt x="9277" y="0"/>
                      <a:pt x="20721" y="0"/>
                    </a:cubicBezTo>
                    <a:close/>
                  </a:path>
                </a:pathLst>
              </a:custGeom>
              <a:solidFill>
                <a:srgbClr val="000000">
                  <a:alpha val="0"/>
                </a:srgbClr>
              </a:solidFill>
              <a:ln w="38100" cap="sq">
                <a:solidFill>
                  <a:srgbClr val="000000"/>
                </a:solidFill>
                <a:prstDash val="sysDash"/>
                <a:miter/>
              </a:ln>
            </p:spPr>
            <p:txBody>
              <a:bodyPr/>
              <a:lstStyle/>
              <a:p>
                <a:endParaRPr lang="en-US" dirty="0">
                  <a:latin typeface="Arial" panose="020B0604020202020204" pitchFamily="34" charset="0"/>
                </a:endParaRPr>
              </a:p>
            </p:txBody>
          </p:sp>
          <p:sp>
            <p:nvSpPr>
              <p:cNvPr id="44" name="TextBox 25">
                <a:extLst>
                  <a:ext uri="{FF2B5EF4-FFF2-40B4-BE49-F238E27FC236}">
                    <a16:creationId xmlns:a16="http://schemas.microsoft.com/office/drawing/2014/main" id="{2D5FEE2D-DF50-8395-8373-9DAE0895E8BB}"/>
                  </a:ext>
                </a:extLst>
              </p:cNvPr>
              <p:cNvSpPr txBox="1"/>
              <p:nvPr/>
            </p:nvSpPr>
            <p:spPr>
              <a:xfrm>
                <a:off x="0" y="-38100"/>
                <a:ext cx="1476044" cy="246553"/>
              </a:xfrm>
              <a:prstGeom prst="rect">
                <a:avLst/>
              </a:prstGeom>
            </p:spPr>
            <p:txBody>
              <a:bodyPr lIns="50800" tIns="50800" rIns="50800" bIns="50800" rtlCol="0" anchor="ctr"/>
              <a:lstStyle/>
              <a:p>
                <a:pPr algn="ctr">
                  <a:lnSpc>
                    <a:spcPts val="2999"/>
                  </a:lnSpc>
                </a:pPr>
                <a:endParaRPr dirty="0">
                  <a:latin typeface="Arial" panose="020B0604020202020204" pitchFamily="34" charset="0"/>
                </a:endParaRPr>
              </a:p>
            </p:txBody>
          </p:sp>
        </p:grpSp>
        <p:sp>
          <p:nvSpPr>
            <p:cNvPr id="38" name="TextBox 26">
              <a:extLst>
                <a:ext uri="{FF2B5EF4-FFF2-40B4-BE49-F238E27FC236}">
                  <a16:creationId xmlns:a16="http://schemas.microsoft.com/office/drawing/2014/main" id="{68DFF708-5C5C-0EAB-A99A-1304C5658E5D}"/>
                </a:ext>
              </a:extLst>
            </p:cNvPr>
            <p:cNvSpPr txBox="1"/>
            <p:nvPr/>
          </p:nvSpPr>
          <p:spPr>
            <a:xfrm>
              <a:off x="1202104" y="6595386"/>
              <a:ext cx="5387603" cy="433196"/>
            </a:xfrm>
            <a:prstGeom prst="rect">
              <a:avLst/>
            </a:prstGeom>
          </p:spPr>
          <p:txBody>
            <a:bodyPr lIns="0" tIns="0" rIns="0" bIns="0" rtlCol="0" anchor="t">
              <a:spAutoFit/>
            </a:bodyPr>
            <a:lstStyle/>
            <a:p>
              <a:pPr algn="ctr">
                <a:lnSpc>
                  <a:spcPts val="3710"/>
                </a:lnSpc>
              </a:pPr>
              <a:r>
                <a:rPr lang="en-US" sz="2650" dirty="0">
                  <a:solidFill>
                    <a:srgbClr val="000000"/>
                  </a:solidFill>
                  <a:latin typeface="Arial" panose="020B0604020202020204" pitchFamily="34" charset="0"/>
                  <a:ea typeface="Canva Sans"/>
                  <a:cs typeface="Canva Sans"/>
                  <a:sym typeface="Canva Sans"/>
                </a:rPr>
                <a:t>Apps collecting data for profiling</a:t>
              </a:r>
            </a:p>
          </p:txBody>
        </p:sp>
        <p:sp>
          <p:nvSpPr>
            <p:cNvPr id="39" name="TextBox 27">
              <a:extLst>
                <a:ext uri="{FF2B5EF4-FFF2-40B4-BE49-F238E27FC236}">
                  <a16:creationId xmlns:a16="http://schemas.microsoft.com/office/drawing/2014/main" id="{F24FF6B4-7BDD-82DB-95E6-C2C310FF5EAA}"/>
                </a:ext>
              </a:extLst>
            </p:cNvPr>
            <p:cNvSpPr txBox="1"/>
            <p:nvPr/>
          </p:nvSpPr>
          <p:spPr>
            <a:xfrm>
              <a:off x="1310480" y="7610626"/>
              <a:ext cx="5387603" cy="433196"/>
            </a:xfrm>
            <a:prstGeom prst="rect">
              <a:avLst/>
            </a:prstGeom>
          </p:spPr>
          <p:txBody>
            <a:bodyPr lIns="0" tIns="0" rIns="0" bIns="0" rtlCol="0" anchor="t">
              <a:spAutoFit/>
            </a:bodyPr>
            <a:lstStyle/>
            <a:p>
              <a:pPr algn="ctr">
                <a:lnSpc>
                  <a:spcPts val="3710"/>
                </a:lnSpc>
              </a:pPr>
              <a:r>
                <a:rPr lang="en-US" sz="2650" dirty="0">
                  <a:solidFill>
                    <a:srgbClr val="000000"/>
                  </a:solidFill>
                  <a:latin typeface="Arial" panose="020B0604020202020204" pitchFamily="34" charset="0"/>
                  <a:ea typeface="Canva Sans"/>
                  <a:cs typeface="Canva Sans"/>
                  <a:sym typeface="Canva Sans"/>
                </a:rPr>
                <a:t>Physical threats</a:t>
              </a:r>
            </a:p>
          </p:txBody>
        </p:sp>
        <p:grpSp>
          <p:nvGrpSpPr>
            <p:cNvPr id="40" name="Group 39">
              <a:extLst>
                <a:ext uri="{FF2B5EF4-FFF2-40B4-BE49-F238E27FC236}">
                  <a16:creationId xmlns:a16="http://schemas.microsoft.com/office/drawing/2014/main" id="{B035AD17-2D5D-5267-C463-4051F19854B4}"/>
                </a:ext>
              </a:extLst>
            </p:cNvPr>
            <p:cNvGrpSpPr/>
            <p:nvPr/>
          </p:nvGrpSpPr>
          <p:grpSpPr>
            <a:xfrm>
              <a:off x="1093730" y="3517803"/>
              <a:ext cx="5604353" cy="791470"/>
              <a:chOff x="1026342" y="5683538"/>
              <a:chExt cx="5604353" cy="791470"/>
            </a:xfrm>
          </p:grpSpPr>
          <p:sp>
            <p:nvSpPr>
              <p:cNvPr id="41" name="Freeform 17">
                <a:extLst>
                  <a:ext uri="{FF2B5EF4-FFF2-40B4-BE49-F238E27FC236}">
                    <a16:creationId xmlns:a16="http://schemas.microsoft.com/office/drawing/2014/main" id="{80D3DDDB-D159-64D5-FE37-A51EF8FAB78C}"/>
                  </a:ext>
                </a:extLst>
              </p:cNvPr>
              <p:cNvSpPr/>
              <p:nvPr/>
            </p:nvSpPr>
            <p:spPr>
              <a:xfrm>
                <a:off x="1026342" y="5683538"/>
                <a:ext cx="5604353" cy="791470"/>
              </a:xfrm>
              <a:custGeom>
                <a:avLst/>
                <a:gdLst/>
                <a:ahLst/>
                <a:cxnLst/>
                <a:rect l="l" t="t" r="r" b="b"/>
                <a:pathLst>
                  <a:path w="1476044" h="208453">
                    <a:moveTo>
                      <a:pt x="20721" y="0"/>
                    </a:moveTo>
                    <a:lnTo>
                      <a:pt x="1455322" y="0"/>
                    </a:lnTo>
                    <a:cubicBezTo>
                      <a:pt x="1466766" y="0"/>
                      <a:pt x="1476044" y="9277"/>
                      <a:pt x="1476044" y="20721"/>
                    </a:cubicBezTo>
                    <a:lnTo>
                      <a:pt x="1476044" y="187732"/>
                    </a:lnTo>
                    <a:cubicBezTo>
                      <a:pt x="1476044" y="193228"/>
                      <a:pt x="1473860" y="198498"/>
                      <a:pt x="1469974" y="202384"/>
                    </a:cubicBezTo>
                    <a:cubicBezTo>
                      <a:pt x="1466089" y="206270"/>
                      <a:pt x="1460818" y="208453"/>
                      <a:pt x="1455322" y="208453"/>
                    </a:cubicBezTo>
                    <a:lnTo>
                      <a:pt x="20721" y="208453"/>
                    </a:lnTo>
                    <a:cubicBezTo>
                      <a:pt x="9277" y="208453"/>
                      <a:pt x="0" y="199176"/>
                      <a:pt x="0" y="187732"/>
                    </a:cubicBezTo>
                    <a:lnTo>
                      <a:pt x="0" y="20721"/>
                    </a:lnTo>
                    <a:cubicBezTo>
                      <a:pt x="0" y="9277"/>
                      <a:pt x="9277" y="0"/>
                      <a:pt x="20721" y="0"/>
                    </a:cubicBezTo>
                    <a:close/>
                  </a:path>
                </a:pathLst>
              </a:custGeom>
              <a:solidFill>
                <a:srgbClr val="B7CDEB"/>
              </a:solidFill>
              <a:ln w="38100" cap="sq">
                <a:solidFill>
                  <a:srgbClr val="000000"/>
                </a:solidFill>
                <a:prstDash val="sysDash"/>
                <a:miter/>
              </a:ln>
            </p:spPr>
            <p:txBody>
              <a:bodyPr/>
              <a:lstStyle/>
              <a:p>
                <a:endParaRPr lang="en-US" dirty="0">
                  <a:latin typeface="Arial" panose="020B0604020202020204" pitchFamily="34" charset="0"/>
                </a:endParaRPr>
              </a:p>
            </p:txBody>
          </p:sp>
          <p:sp>
            <p:nvSpPr>
              <p:cNvPr id="42" name="TextBox 41">
                <a:extLst>
                  <a:ext uri="{FF2B5EF4-FFF2-40B4-BE49-F238E27FC236}">
                    <a16:creationId xmlns:a16="http://schemas.microsoft.com/office/drawing/2014/main" id="{216A02B6-3044-4209-9B55-31C0007988B2}"/>
                  </a:ext>
                </a:extLst>
              </p:cNvPr>
              <p:cNvSpPr txBox="1"/>
              <p:nvPr/>
            </p:nvSpPr>
            <p:spPr>
              <a:xfrm>
                <a:off x="1496320" y="5835938"/>
                <a:ext cx="4666755" cy="433196"/>
              </a:xfrm>
              <a:prstGeom prst="rect">
                <a:avLst/>
              </a:prstGeom>
            </p:spPr>
            <p:txBody>
              <a:bodyPr wrap="square" lIns="0" tIns="0" rIns="0" bIns="0" rtlCol="0" anchor="t">
                <a:spAutoFit/>
              </a:bodyPr>
              <a:lstStyle/>
              <a:p>
                <a:pPr algn="ctr">
                  <a:lnSpc>
                    <a:spcPts val="3710"/>
                  </a:lnSpc>
                </a:pPr>
                <a:r>
                  <a:rPr lang="en-US" sz="2650" dirty="0">
                    <a:solidFill>
                      <a:srgbClr val="000000"/>
                    </a:solidFill>
                    <a:latin typeface="Arial" panose="020B0604020202020204" pitchFamily="34" charset="0"/>
                    <a:ea typeface="Canva Sans"/>
                    <a:cs typeface="Canva Sans"/>
                    <a:sym typeface="Canva Sans"/>
                  </a:rPr>
                  <a:t>Threats from posting online</a:t>
                </a:r>
              </a:p>
            </p:txBody>
          </p:sp>
        </p:grpSp>
      </p:grpSp>
    </p:spTree>
    <p:extLst>
      <p:ext uri="{BB962C8B-B14F-4D97-AF65-F5344CB8AC3E}">
        <p14:creationId xmlns:p14="http://schemas.microsoft.com/office/powerpoint/2010/main" val="7481702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EDEDED"/>
        </a:solidFill>
        <a:effectLst/>
      </p:bgPr>
    </p:bg>
    <p:spTree>
      <p:nvGrpSpPr>
        <p:cNvPr id="1" name=""/>
        <p:cNvGrpSpPr/>
        <p:nvPr/>
      </p:nvGrpSpPr>
      <p:grpSpPr>
        <a:xfrm>
          <a:off x="0" y="0"/>
          <a:ext cx="0" cy="0"/>
          <a:chOff x="0" y="0"/>
          <a:chExt cx="0" cy="0"/>
        </a:xfrm>
      </p:grpSpPr>
      <p:grpSp>
        <p:nvGrpSpPr>
          <p:cNvPr id="5" name="Group 5"/>
          <p:cNvGrpSpPr/>
          <p:nvPr/>
        </p:nvGrpSpPr>
        <p:grpSpPr>
          <a:xfrm>
            <a:off x="8125995" y="2863021"/>
            <a:ext cx="8908040" cy="1160055"/>
            <a:chOff x="0" y="0"/>
            <a:chExt cx="2531485" cy="329664"/>
          </a:xfrm>
        </p:grpSpPr>
        <p:sp>
          <p:nvSpPr>
            <p:cNvPr id="6" name="Freeform 6"/>
            <p:cNvSpPr/>
            <p:nvPr/>
          </p:nvSpPr>
          <p:spPr>
            <a:xfrm>
              <a:off x="0" y="0"/>
              <a:ext cx="2531485" cy="329664"/>
            </a:xfrm>
            <a:custGeom>
              <a:avLst/>
              <a:gdLst/>
              <a:ahLst/>
              <a:cxnLst/>
              <a:rect l="l" t="t" r="r" b="b"/>
              <a:pathLst>
                <a:path w="2531485" h="329664">
                  <a:moveTo>
                    <a:pt x="39109" y="0"/>
                  </a:moveTo>
                  <a:lnTo>
                    <a:pt x="2492375" y="0"/>
                  </a:lnTo>
                  <a:cubicBezTo>
                    <a:pt x="2502748" y="0"/>
                    <a:pt x="2512695" y="4120"/>
                    <a:pt x="2520030" y="11455"/>
                  </a:cubicBezTo>
                  <a:cubicBezTo>
                    <a:pt x="2527364" y="18789"/>
                    <a:pt x="2531485" y="28737"/>
                    <a:pt x="2531485" y="39109"/>
                  </a:cubicBezTo>
                  <a:lnTo>
                    <a:pt x="2531485" y="290555"/>
                  </a:lnTo>
                  <a:cubicBezTo>
                    <a:pt x="2531485" y="300927"/>
                    <a:pt x="2527364" y="310875"/>
                    <a:pt x="2520030" y="318209"/>
                  </a:cubicBezTo>
                  <a:cubicBezTo>
                    <a:pt x="2512695" y="325544"/>
                    <a:pt x="2502748" y="329664"/>
                    <a:pt x="2492375" y="329664"/>
                  </a:cubicBezTo>
                  <a:lnTo>
                    <a:pt x="39109" y="329664"/>
                  </a:lnTo>
                  <a:cubicBezTo>
                    <a:pt x="28737" y="329664"/>
                    <a:pt x="18789" y="325544"/>
                    <a:pt x="11455" y="318209"/>
                  </a:cubicBezTo>
                  <a:cubicBezTo>
                    <a:pt x="4120" y="310875"/>
                    <a:pt x="0" y="300927"/>
                    <a:pt x="0" y="290555"/>
                  </a:cubicBezTo>
                  <a:lnTo>
                    <a:pt x="0" y="39109"/>
                  </a:lnTo>
                  <a:cubicBezTo>
                    <a:pt x="0" y="28737"/>
                    <a:pt x="4120" y="18789"/>
                    <a:pt x="11455" y="11455"/>
                  </a:cubicBezTo>
                  <a:cubicBezTo>
                    <a:pt x="18789" y="4120"/>
                    <a:pt x="28737" y="0"/>
                    <a:pt x="39109" y="0"/>
                  </a:cubicBezTo>
                  <a:close/>
                </a:path>
              </a:pathLst>
            </a:custGeom>
            <a:solidFill>
              <a:srgbClr val="B7CDEB"/>
            </a:solidFill>
            <a:ln w="38100" cap="rnd">
              <a:solidFill>
                <a:srgbClr val="000000"/>
              </a:solidFill>
              <a:prstDash val="sysDash"/>
              <a:round/>
            </a:ln>
          </p:spPr>
          <p:txBody>
            <a:bodyPr/>
            <a:lstStyle/>
            <a:p>
              <a:endParaRPr lang="en-US" dirty="0">
                <a:latin typeface="Arial" panose="020B0604020202020204" pitchFamily="34" charset="0"/>
              </a:endParaRPr>
            </a:p>
          </p:txBody>
        </p:sp>
        <p:sp>
          <p:nvSpPr>
            <p:cNvPr id="7" name="TextBox 7"/>
            <p:cNvSpPr txBox="1"/>
            <p:nvPr/>
          </p:nvSpPr>
          <p:spPr>
            <a:xfrm>
              <a:off x="0" y="-38100"/>
              <a:ext cx="2531485" cy="367764"/>
            </a:xfrm>
            <a:prstGeom prst="rect">
              <a:avLst/>
            </a:prstGeom>
          </p:spPr>
          <p:txBody>
            <a:bodyPr lIns="47081" tIns="47081" rIns="47081" bIns="47081" rtlCol="0" anchor="ctr"/>
            <a:lstStyle/>
            <a:p>
              <a:pPr algn="ctr">
                <a:lnSpc>
                  <a:spcPts val="2660"/>
                </a:lnSpc>
              </a:pPr>
              <a:endParaRPr dirty="0">
                <a:latin typeface="Arial" panose="020B0604020202020204" pitchFamily="34" charset="0"/>
              </a:endParaRPr>
            </a:p>
          </p:txBody>
        </p:sp>
      </p:grpSp>
      <p:sp>
        <p:nvSpPr>
          <p:cNvPr id="9" name="TextBox 9"/>
          <p:cNvSpPr txBox="1"/>
          <p:nvPr/>
        </p:nvSpPr>
        <p:spPr>
          <a:xfrm>
            <a:off x="4678758" y="1377509"/>
            <a:ext cx="8628552" cy="769441"/>
          </a:xfrm>
          <a:prstGeom prst="rect">
            <a:avLst/>
          </a:prstGeom>
        </p:spPr>
        <p:txBody>
          <a:bodyPr lIns="0" tIns="0" rIns="0" bIns="0" rtlCol="0" anchor="t">
            <a:spAutoFit/>
          </a:bodyPr>
          <a:lstStyle/>
          <a:p>
            <a:pPr algn="ctr">
              <a:lnSpc>
                <a:spcPts val="6001"/>
              </a:lnSpc>
            </a:pPr>
            <a:r>
              <a:rPr lang="en-US" sz="6001" b="1" dirty="0">
                <a:solidFill>
                  <a:srgbClr val="000000"/>
                </a:solidFill>
                <a:latin typeface="Arial" panose="020B0604020202020204" pitchFamily="34" charset="0"/>
                <a:ea typeface="Canva Sans Bold"/>
                <a:cs typeface="Canva Sans Bold"/>
                <a:sym typeface="Canva Sans Bold"/>
              </a:rPr>
              <a:t>Threat Models</a:t>
            </a:r>
          </a:p>
        </p:txBody>
      </p:sp>
      <p:sp>
        <p:nvSpPr>
          <p:cNvPr id="11" name="TextBox 11"/>
          <p:cNvSpPr txBox="1"/>
          <p:nvPr/>
        </p:nvSpPr>
        <p:spPr>
          <a:xfrm>
            <a:off x="8214108" y="3280791"/>
            <a:ext cx="8819927" cy="824008"/>
          </a:xfrm>
          <a:prstGeom prst="rect">
            <a:avLst/>
          </a:prstGeom>
        </p:spPr>
        <p:txBody>
          <a:bodyPr lIns="0" tIns="0" rIns="0" bIns="0" rtlCol="0" anchor="t">
            <a:spAutoFit/>
          </a:bodyPr>
          <a:lstStyle/>
          <a:p>
            <a:pPr algn="ctr">
              <a:lnSpc>
                <a:spcPts val="3197"/>
              </a:lnSpc>
            </a:pPr>
            <a:r>
              <a:rPr lang="en-US" sz="3197" b="1" dirty="0">
                <a:solidFill>
                  <a:srgbClr val="000000"/>
                </a:solidFill>
                <a:latin typeface="Arial" panose="020B0604020202020204" pitchFamily="34" charset="0"/>
                <a:ea typeface="Canva Sans Bold"/>
                <a:cs typeface="Canva Sans Bold"/>
                <a:sym typeface="Canva Sans Bold"/>
              </a:rPr>
              <a:t>Negative reactions from friends and family</a:t>
            </a:r>
          </a:p>
          <a:p>
            <a:pPr algn="ctr">
              <a:lnSpc>
                <a:spcPts val="3197"/>
              </a:lnSpc>
            </a:pPr>
            <a:endParaRPr lang="en-US" sz="3197" b="1" dirty="0">
              <a:solidFill>
                <a:srgbClr val="000000"/>
              </a:solidFill>
              <a:latin typeface="Arial" panose="020B0604020202020204" pitchFamily="34" charset="0"/>
              <a:ea typeface="Canva Sans Bold"/>
              <a:cs typeface="Canva Sans Bold"/>
              <a:sym typeface="Canva Sans Bold"/>
            </a:endParaRPr>
          </a:p>
        </p:txBody>
      </p:sp>
      <p:sp>
        <p:nvSpPr>
          <p:cNvPr id="105" name="TextBox 31">
            <a:extLst>
              <a:ext uri="{FF2B5EF4-FFF2-40B4-BE49-F238E27FC236}">
                <a16:creationId xmlns:a16="http://schemas.microsoft.com/office/drawing/2014/main" id="{FA769ABE-5E3E-0488-4E78-74A55D96B9E7}"/>
              </a:ext>
            </a:extLst>
          </p:cNvPr>
          <p:cNvSpPr txBox="1"/>
          <p:nvPr/>
        </p:nvSpPr>
        <p:spPr>
          <a:xfrm>
            <a:off x="8125995" y="4117990"/>
            <a:ext cx="8908040" cy="2509419"/>
          </a:xfrm>
          <a:prstGeom prst="rect">
            <a:avLst/>
          </a:prstGeom>
        </p:spPr>
        <p:txBody>
          <a:bodyPr lIns="47081" tIns="47081" rIns="47081" bIns="47081" rtlCol="0" anchor="ctr"/>
          <a:lstStyle/>
          <a:p>
            <a:pPr algn="ctr">
              <a:lnSpc>
                <a:spcPts val="2660"/>
              </a:lnSpc>
            </a:pPr>
            <a:endParaRPr dirty="0">
              <a:latin typeface="Arial" panose="020B0604020202020204" pitchFamily="34" charset="0"/>
            </a:endParaRPr>
          </a:p>
        </p:txBody>
      </p:sp>
      <p:grpSp>
        <p:nvGrpSpPr>
          <p:cNvPr id="107" name="Group 28">
            <a:extLst>
              <a:ext uri="{FF2B5EF4-FFF2-40B4-BE49-F238E27FC236}">
                <a16:creationId xmlns:a16="http://schemas.microsoft.com/office/drawing/2014/main" id="{3DFFD386-2472-D458-7F8F-673A21F2751A}"/>
              </a:ext>
            </a:extLst>
          </p:cNvPr>
          <p:cNvGrpSpPr/>
          <p:nvPr/>
        </p:nvGrpSpPr>
        <p:grpSpPr>
          <a:xfrm>
            <a:off x="8125995" y="4222782"/>
            <a:ext cx="8908040" cy="919936"/>
            <a:chOff x="0" y="0"/>
            <a:chExt cx="2531485" cy="318402"/>
          </a:xfrm>
        </p:grpSpPr>
        <p:sp>
          <p:nvSpPr>
            <p:cNvPr id="108" name="Freeform 29">
              <a:extLst>
                <a:ext uri="{FF2B5EF4-FFF2-40B4-BE49-F238E27FC236}">
                  <a16:creationId xmlns:a16="http://schemas.microsoft.com/office/drawing/2014/main" id="{CF38F3DD-B9FC-FAA3-AD9F-FB567E49E14E}"/>
                </a:ext>
              </a:extLst>
            </p:cNvPr>
            <p:cNvSpPr/>
            <p:nvPr/>
          </p:nvSpPr>
          <p:spPr>
            <a:xfrm>
              <a:off x="0" y="0"/>
              <a:ext cx="2531485" cy="318402"/>
            </a:xfrm>
            <a:custGeom>
              <a:avLst/>
              <a:gdLst/>
              <a:ahLst/>
              <a:cxnLst/>
              <a:rect l="l" t="t" r="r" b="b"/>
              <a:pathLst>
                <a:path w="2531485" h="318402">
                  <a:moveTo>
                    <a:pt x="39109" y="0"/>
                  </a:moveTo>
                  <a:lnTo>
                    <a:pt x="2492375" y="0"/>
                  </a:lnTo>
                  <a:cubicBezTo>
                    <a:pt x="2502748" y="0"/>
                    <a:pt x="2512695" y="4120"/>
                    <a:pt x="2520030" y="11455"/>
                  </a:cubicBezTo>
                  <a:cubicBezTo>
                    <a:pt x="2527364" y="18789"/>
                    <a:pt x="2531485" y="28737"/>
                    <a:pt x="2531485" y="39109"/>
                  </a:cubicBezTo>
                  <a:lnTo>
                    <a:pt x="2531485" y="279292"/>
                  </a:lnTo>
                  <a:cubicBezTo>
                    <a:pt x="2531485" y="289665"/>
                    <a:pt x="2527364" y="299612"/>
                    <a:pt x="2520030" y="306947"/>
                  </a:cubicBezTo>
                  <a:cubicBezTo>
                    <a:pt x="2512695" y="314281"/>
                    <a:pt x="2502748" y="318402"/>
                    <a:pt x="2492375" y="318402"/>
                  </a:cubicBezTo>
                  <a:lnTo>
                    <a:pt x="39109" y="318402"/>
                  </a:lnTo>
                  <a:cubicBezTo>
                    <a:pt x="28737" y="318402"/>
                    <a:pt x="18789" y="314281"/>
                    <a:pt x="11455" y="306947"/>
                  </a:cubicBezTo>
                  <a:cubicBezTo>
                    <a:pt x="4120" y="299612"/>
                    <a:pt x="0" y="289665"/>
                    <a:pt x="0" y="279292"/>
                  </a:cubicBezTo>
                  <a:lnTo>
                    <a:pt x="0" y="39109"/>
                  </a:lnTo>
                  <a:cubicBezTo>
                    <a:pt x="0" y="28737"/>
                    <a:pt x="4120" y="18789"/>
                    <a:pt x="11455" y="11455"/>
                  </a:cubicBezTo>
                  <a:cubicBezTo>
                    <a:pt x="18789" y="4120"/>
                    <a:pt x="28737" y="0"/>
                    <a:pt x="39109" y="0"/>
                  </a:cubicBezTo>
                  <a:close/>
                </a:path>
              </a:pathLst>
            </a:custGeom>
            <a:solidFill>
              <a:srgbClr val="B7CDEB"/>
            </a:solidFill>
            <a:ln w="38100" cap="rnd">
              <a:solidFill>
                <a:schemeClr val="tx1"/>
              </a:solidFill>
              <a:prstDash val="sysDash"/>
              <a:round/>
            </a:ln>
          </p:spPr>
          <p:txBody>
            <a:bodyPr/>
            <a:lstStyle/>
            <a:p>
              <a:endParaRPr lang="en-US" dirty="0">
                <a:latin typeface="Arial" panose="020B0604020202020204" pitchFamily="34" charset="0"/>
              </a:endParaRPr>
            </a:p>
          </p:txBody>
        </p:sp>
        <p:sp>
          <p:nvSpPr>
            <p:cNvPr id="109" name="TextBox 30">
              <a:extLst>
                <a:ext uri="{FF2B5EF4-FFF2-40B4-BE49-F238E27FC236}">
                  <a16:creationId xmlns:a16="http://schemas.microsoft.com/office/drawing/2014/main" id="{1C5D9AC5-CC9D-9994-173F-89AA5E1ADF3A}"/>
                </a:ext>
              </a:extLst>
            </p:cNvPr>
            <p:cNvSpPr txBox="1"/>
            <p:nvPr/>
          </p:nvSpPr>
          <p:spPr>
            <a:xfrm>
              <a:off x="0" y="-38100"/>
              <a:ext cx="2531485" cy="356502"/>
            </a:xfrm>
            <a:prstGeom prst="rect">
              <a:avLst/>
            </a:prstGeom>
          </p:spPr>
          <p:txBody>
            <a:bodyPr lIns="47081" tIns="47081" rIns="47081" bIns="47081" rtlCol="0" anchor="ctr"/>
            <a:lstStyle/>
            <a:p>
              <a:pPr algn="ctr">
                <a:lnSpc>
                  <a:spcPts val="2660"/>
                </a:lnSpc>
              </a:pPr>
              <a:endParaRPr dirty="0">
                <a:latin typeface="Arial" panose="020B0604020202020204" pitchFamily="34" charset="0"/>
              </a:endParaRPr>
            </a:p>
          </p:txBody>
        </p:sp>
      </p:grpSp>
      <p:sp>
        <p:nvSpPr>
          <p:cNvPr id="110" name="TextBox 31">
            <a:extLst>
              <a:ext uri="{FF2B5EF4-FFF2-40B4-BE49-F238E27FC236}">
                <a16:creationId xmlns:a16="http://schemas.microsoft.com/office/drawing/2014/main" id="{1178BF88-036A-99E2-E4B1-F290AC02C4FF}"/>
              </a:ext>
            </a:extLst>
          </p:cNvPr>
          <p:cNvSpPr txBox="1"/>
          <p:nvPr/>
        </p:nvSpPr>
        <p:spPr>
          <a:xfrm>
            <a:off x="8170051" y="4521775"/>
            <a:ext cx="8819927" cy="420884"/>
          </a:xfrm>
          <a:prstGeom prst="rect">
            <a:avLst/>
          </a:prstGeom>
        </p:spPr>
        <p:txBody>
          <a:bodyPr lIns="0" tIns="0" rIns="0" bIns="0" rtlCol="0" anchor="t">
            <a:spAutoFit/>
          </a:bodyPr>
          <a:lstStyle/>
          <a:p>
            <a:pPr algn="ctr">
              <a:lnSpc>
                <a:spcPts val="3197"/>
              </a:lnSpc>
            </a:pPr>
            <a:r>
              <a:rPr lang="en-US" sz="3197" b="1" dirty="0">
                <a:solidFill>
                  <a:srgbClr val="000000"/>
                </a:solidFill>
                <a:latin typeface="Arial" panose="020B0604020202020204" pitchFamily="34" charset="0"/>
                <a:ea typeface="Canva Sans Bold"/>
                <a:cs typeface="Canva Sans Bold"/>
                <a:sym typeface="Canva Sans Bold"/>
              </a:rPr>
              <a:t>Evil eye</a:t>
            </a:r>
          </a:p>
        </p:txBody>
      </p:sp>
      <p:grpSp>
        <p:nvGrpSpPr>
          <p:cNvPr id="29" name="Group 28">
            <a:extLst>
              <a:ext uri="{FF2B5EF4-FFF2-40B4-BE49-F238E27FC236}">
                <a16:creationId xmlns:a16="http://schemas.microsoft.com/office/drawing/2014/main" id="{0670EEAC-A967-C7B5-EB42-C98352302CA1}"/>
              </a:ext>
            </a:extLst>
          </p:cNvPr>
          <p:cNvGrpSpPr/>
          <p:nvPr/>
        </p:nvGrpSpPr>
        <p:grpSpPr>
          <a:xfrm>
            <a:off x="1250652" y="3009251"/>
            <a:ext cx="5607668" cy="5900240"/>
            <a:chOff x="1093730" y="2378031"/>
            <a:chExt cx="5607668" cy="5900240"/>
          </a:xfrm>
        </p:grpSpPr>
        <p:sp>
          <p:nvSpPr>
            <p:cNvPr id="30" name="TextBox 10">
              <a:extLst>
                <a:ext uri="{FF2B5EF4-FFF2-40B4-BE49-F238E27FC236}">
                  <a16:creationId xmlns:a16="http://schemas.microsoft.com/office/drawing/2014/main" id="{D0CDD442-03E7-3386-76F9-7826E5808704}"/>
                </a:ext>
              </a:extLst>
            </p:cNvPr>
            <p:cNvSpPr txBox="1"/>
            <p:nvPr/>
          </p:nvSpPr>
          <p:spPr>
            <a:xfrm>
              <a:off x="1784119" y="4719404"/>
              <a:ext cx="4226890" cy="433196"/>
            </a:xfrm>
            <a:prstGeom prst="rect">
              <a:avLst/>
            </a:prstGeom>
          </p:spPr>
          <p:txBody>
            <a:bodyPr wrap="square" lIns="0" tIns="0" rIns="0" bIns="0" rtlCol="0" anchor="t">
              <a:spAutoFit/>
            </a:bodyPr>
            <a:lstStyle/>
            <a:p>
              <a:pPr algn="ctr">
                <a:lnSpc>
                  <a:spcPts val="3710"/>
                </a:lnSpc>
              </a:pPr>
              <a:r>
                <a:rPr lang="en-US" sz="2650" dirty="0">
                  <a:solidFill>
                    <a:srgbClr val="000000"/>
                  </a:solidFill>
                  <a:latin typeface="Arial" panose="020B0604020202020204" pitchFamily="34" charset="0"/>
                  <a:ea typeface="Canva Sans"/>
                  <a:cs typeface="Canva Sans"/>
                  <a:sym typeface="Canva Sans"/>
                </a:rPr>
                <a:t>Government surveillance</a:t>
              </a:r>
            </a:p>
          </p:txBody>
        </p:sp>
        <p:grpSp>
          <p:nvGrpSpPr>
            <p:cNvPr id="31" name="Group 2">
              <a:extLst>
                <a:ext uri="{FF2B5EF4-FFF2-40B4-BE49-F238E27FC236}">
                  <a16:creationId xmlns:a16="http://schemas.microsoft.com/office/drawing/2014/main" id="{B6F5FB9D-A106-9E49-E326-CCFE5FFCACC7}"/>
                </a:ext>
              </a:extLst>
            </p:cNvPr>
            <p:cNvGrpSpPr/>
            <p:nvPr/>
          </p:nvGrpSpPr>
          <p:grpSpPr>
            <a:xfrm>
              <a:off x="1096088" y="3596847"/>
              <a:ext cx="5601995" cy="1717267"/>
              <a:chOff x="0" y="-38100"/>
              <a:chExt cx="1475423" cy="452285"/>
            </a:xfrm>
          </p:grpSpPr>
          <p:sp>
            <p:nvSpPr>
              <p:cNvPr id="49" name="Freeform 3">
                <a:extLst>
                  <a:ext uri="{FF2B5EF4-FFF2-40B4-BE49-F238E27FC236}">
                    <a16:creationId xmlns:a16="http://schemas.microsoft.com/office/drawing/2014/main" id="{BC9AFF32-DD6A-AEA9-2570-4089BB7E1D5A}"/>
                  </a:ext>
                </a:extLst>
              </p:cNvPr>
              <p:cNvSpPr/>
              <p:nvPr/>
            </p:nvSpPr>
            <p:spPr>
              <a:xfrm>
                <a:off x="0" y="209997"/>
                <a:ext cx="1475423" cy="204188"/>
              </a:xfrm>
              <a:custGeom>
                <a:avLst/>
                <a:gdLst/>
                <a:ahLst/>
                <a:cxnLst/>
                <a:rect l="l" t="t" r="r" b="b"/>
                <a:pathLst>
                  <a:path w="1475423" h="204188">
                    <a:moveTo>
                      <a:pt x="20730" y="0"/>
                    </a:moveTo>
                    <a:lnTo>
                      <a:pt x="1454693" y="0"/>
                    </a:lnTo>
                    <a:cubicBezTo>
                      <a:pt x="1466142" y="0"/>
                      <a:pt x="1475423" y="9281"/>
                      <a:pt x="1475423" y="20730"/>
                    </a:cubicBezTo>
                    <a:lnTo>
                      <a:pt x="1475423" y="183458"/>
                    </a:lnTo>
                    <a:cubicBezTo>
                      <a:pt x="1475423" y="194907"/>
                      <a:pt x="1466142" y="204188"/>
                      <a:pt x="1454693" y="204188"/>
                    </a:cubicBezTo>
                    <a:lnTo>
                      <a:pt x="20730" y="204188"/>
                    </a:lnTo>
                    <a:cubicBezTo>
                      <a:pt x="15232" y="204188"/>
                      <a:pt x="9959" y="202004"/>
                      <a:pt x="6072" y="198116"/>
                    </a:cubicBezTo>
                    <a:cubicBezTo>
                      <a:pt x="2184" y="194229"/>
                      <a:pt x="0" y="188956"/>
                      <a:pt x="0" y="183458"/>
                    </a:cubicBezTo>
                    <a:lnTo>
                      <a:pt x="0" y="20730"/>
                    </a:lnTo>
                    <a:cubicBezTo>
                      <a:pt x="0" y="15232"/>
                      <a:pt x="2184" y="9959"/>
                      <a:pt x="6072" y="6072"/>
                    </a:cubicBezTo>
                    <a:cubicBezTo>
                      <a:pt x="9959" y="2184"/>
                      <a:pt x="15232" y="0"/>
                      <a:pt x="20730" y="0"/>
                    </a:cubicBezTo>
                    <a:close/>
                  </a:path>
                </a:pathLst>
              </a:custGeom>
              <a:solidFill>
                <a:srgbClr val="000000">
                  <a:alpha val="0"/>
                </a:srgbClr>
              </a:solidFill>
              <a:ln w="38100" cap="sq">
                <a:solidFill>
                  <a:srgbClr val="000000"/>
                </a:solidFill>
                <a:prstDash val="sysDash"/>
                <a:miter/>
              </a:ln>
            </p:spPr>
            <p:txBody>
              <a:bodyPr/>
              <a:lstStyle/>
              <a:p>
                <a:endParaRPr lang="en-US" dirty="0">
                  <a:latin typeface="Arial" panose="020B0604020202020204" pitchFamily="34" charset="0"/>
                </a:endParaRPr>
              </a:p>
            </p:txBody>
          </p:sp>
          <p:sp>
            <p:nvSpPr>
              <p:cNvPr id="50" name="TextBox 4">
                <a:extLst>
                  <a:ext uri="{FF2B5EF4-FFF2-40B4-BE49-F238E27FC236}">
                    <a16:creationId xmlns:a16="http://schemas.microsoft.com/office/drawing/2014/main" id="{97BB3E0B-C49A-B5F7-DEA4-F961C36921E6}"/>
                  </a:ext>
                </a:extLst>
              </p:cNvPr>
              <p:cNvSpPr txBox="1"/>
              <p:nvPr/>
            </p:nvSpPr>
            <p:spPr>
              <a:xfrm>
                <a:off x="0" y="-38100"/>
                <a:ext cx="1475423" cy="242288"/>
              </a:xfrm>
              <a:prstGeom prst="rect">
                <a:avLst/>
              </a:prstGeom>
            </p:spPr>
            <p:txBody>
              <a:bodyPr lIns="50800" tIns="50800" rIns="50800" bIns="50800" rtlCol="0" anchor="ctr"/>
              <a:lstStyle/>
              <a:p>
                <a:pPr algn="ctr">
                  <a:lnSpc>
                    <a:spcPts val="2999"/>
                  </a:lnSpc>
                </a:pPr>
                <a:endParaRPr dirty="0">
                  <a:latin typeface="Arial" panose="020B0604020202020204" pitchFamily="34" charset="0"/>
                </a:endParaRPr>
              </a:p>
            </p:txBody>
          </p:sp>
        </p:grpSp>
        <p:sp>
          <p:nvSpPr>
            <p:cNvPr id="32" name="TextBox 8">
              <a:extLst>
                <a:ext uri="{FF2B5EF4-FFF2-40B4-BE49-F238E27FC236}">
                  <a16:creationId xmlns:a16="http://schemas.microsoft.com/office/drawing/2014/main" id="{64504DB2-AF47-7837-7257-F4839DC6FD29}"/>
                </a:ext>
              </a:extLst>
            </p:cNvPr>
            <p:cNvSpPr txBox="1"/>
            <p:nvPr/>
          </p:nvSpPr>
          <p:spPr>
            <a:xfrm>
              <a:off x="1716528" y="2378031"/>
              <a:ext cx="4142060" cy="644279"/>
            </a:xfrm>
            <a:prstGeom prst="rect">
              <a:avLst/>
            </a:prstGeom>
          </p:spPr>
          <p:txBody>
            <a:bodyPr wrap="square" lIns="0" tIns="0" rIns="0" bIns="0" rtlCol="0" anchor="t">
              <a:spAutoFit/>
            </a:bodyPr>
            <a:lstStyle/>
            <a:p>
              <a:pPr algn="ctr">
                <a:lnSpc>
                  <a:spcPts val="5533"/>
                </a:lnSpc>
              </a:pPr>
              <a:r>
                <a:rPr lang="en-US" sz="3952" dirty="0">
                  <a:solidFill>
                    <a:srgbClr val="000000"/>
                  </a:solidFill>
                  <a:latin typeface="Arial" panose="020B0604020202020204" pitchFamily="34" charset="0"/>
                  <a:ea typeface="Canva Sans Bold"/>
                  <a:cs typeface="Canva Sans Bold"/>
                  <a:sym typeface="Canva Sans Bold"/>
                </a:rPr>
                <a:t>First Generation</a:t>
              </a:r>
            </a:p>
          </p:txBody>
        </p:sp>
        <p:grpSp>
          <p:nvGrpSpPr>
            <p:cNvPr id="33" name="Group 12">
              <a:extLst>
                <a:ext uri="{FF2B5EF4-FFF2-40B4-BE49-F238E27FC236}">
                  <a16:creationId xmlns:a16="http://schemas.microsoft.com/office/drawing/2014/main" id="{50098C77-ECE4-C3A7-80EE-52EC4864A9AD}"/>
                </a:ext>
              </a:extLst>
            </p:cNvPr>
            <p:cNvGrpSpPr/>
            <p:nvPr/>
          </p:nvGrpSpPr>
          <p:grpSpPr>
            <a:xfrm>
              <a:off x="1093730" y="4526723"/>
              <a:ext cx="5607668" cy="1732936"/>
              <a:chOff x="0" y="-38100"/>
              <a:chExt cx="1476917" cy="456412"/>
            </a:xfrm>
          </p:grpSpPr>
          <p:sp>
            <p:nvSpPr>
              <p:cNvPr id="47" name="Freeform 13">
                <a:extLst>
                  <a:ext uri="{FF2B5EF4-FFF2-40B4-BE49-F238E27FC236}">
                    <a16:creationId xmlns:a16="http://schemas.microsoft.com/office/drawing/2014/main" id="{95303FF4-B560-A3D4-3FC6-8685CB809940}"/>
                  </a:ext>
                </a:extLst>
              </p:cNvPr>
              <p:cNvSpPr/>
              <p:nvPr/>
            </p:nvSpPr>
            <p:spPr>
              <a:xfrm>
                <a:off x="873" y="214124"/>
                <a:ext cx="1476044" cy="204188"/>
              </a:xfrm>
              <a:custGeom>
                <a:avLst/>
                <a:gdLst/>
                <a:ahLst/>
                <a:cxnLst/>
                <a:rect l="l" t="t" r="r" b="b"/>
                <a:pathLst>
                  <a:path w="1476044" h="204188">
                    <a:moveTo>
                      <a:pt x="20721" y="0"/>
                    </a:moveTo>
                    <a:lnTo>
                      <a:pt x="1455322" y="0"/>
                    </a:lnTo>
                    <a:cubicBezTo>
                      <a:pt x="1466766" y="0"/>
                      <a:pt x="1476044" y="9277"/>
                      <a:pt x="1476044" y="20721"/>
                    </a:cubicBezTo>
                    <a:lnTo>
                      <a:pt x="1476044" y="183467"/>
                    </a:lnTo>
                    <a:cubicBezTo>
                      <a:pt x="1476044" y="194911"/>
                      <a:pt x="1466766" y="204188"/>
                      <a:pt x="1455322" y="204188"/>
                    </a:cubicBezTo>
                    <a:lnTo>
                      <a:pt x="20721" y="204188"/>
                    </a:lnTo>
                    <a:cubicBezTo>
                      <a:pt x="15226" y="204188"/>
                      <a:pt x="9955" y="202005"/>
                      <a:pt x="6069" y="198119"/>
                    </a:cubicBezTo>
                    <a:cubicBezTo>
                      <a:pt x="2183" y="194233"/>
                      <a:pt x="0" y="188962"/>
                      <a:pt x="0" y="183467"/>
                    </a:cubicBezTo>
                    <a:lnTo>
                      <a:pt x="0" y="20721"/>
                    </a:lnTo>
                    <a:cubicBezTo>
                      <a:pt x="0" y="9277"/>
                      <a:pt x="9277" y="0"/>
                      <a:pt x="20721" y="0"/>
                    </a:cubicBezTo>
                    <a:close/>
                  </a:path>
                </a:pathLst>
              </a:custGeom>
              <a:solidFill>
                <a:srgbClr val="000000">
                  <a:alpha val="0"/>
                </a:srgbClr>
              </a:solidFill>
              <a:ln w="38100" cap="sq">
                <a:solidFill>
                  <a:srgbClr val="000000"/>
                </a:solidFill>
                <a:prstDash val="sysDash"/>
                <a:miter/>
              </a:ln>
            </p:spPr>
            <p:txBody>
              <a:bodyPr/>
              <a:lstStyle/>
              <a:p>
                <a:endParaRPr lang="en-US" dirty="0">
                  <a:latin typeface="Arial" panose="020B0604020202020204" pitchFamily="34" charset="0"/>
                </a:endParaRPr>
              </a:p>
            </p:txBody>
          </p:sp>
          <p:sp>
            <p:nvSpPr>
              <p:cNvPr id="48" name="TextBox 14">
                <a:extLst>
                  <a:ext uri="{FF2B5EF4-FFF2-40B4-BE49-F238E27FC236}">
                    <a16:creationId xmlns:a16="http://schemas.microsoft.com/office/drawing/2014/main" id="{A6D89236-3A86-8086-F979-7F8D4C0485A2}"/>
                  </a:ext>
                </a:extLst>
              </p:cNvPr>
              <p:cNvSpPr txBox="1"/>
              <p:nvPr/>
            </p:nvSpPr>
            <p:spPr>
              <a:xfrm>
                <a:off x="0" y="-38100"/>
                <a:ext cx="1476044" cy="242288"/>
              </a:xfrm>
              <a:prstGeom prst="rect">
                <a:avLst/>
              </a:prstGeom>
            </p:spPr>
            <p:txBody>
              <a:bodyPr lIns="50800" tIns="50800" rIns="50800" bIns="50800" rtlCol="0" anchor="ctr"/>
              <a:lstStyle/>
              <a:p>
                <a:pPr algn="ctr">
                  <a:lnSpc>
                    <a:spcPts val="2999"/>
                  </a:lnSpc>
                </a:pPr>
                <a:endParaRPr dirty="0">
                  <a:latin typeface="Arial" panose="020B0604020202020204" pitchFamily="34" charset="0"/>
                </a:endParaRPr>
              </a:p>
            </p:txBody>
          </p:sp>
        </p:grpSp>
        <p:sp>
          <p:nvSpPr>
            <p:cNvPr id="34" name="TextBox 15">
              <a:extLst>
                <a:ext uri="{FF2B5EF4-FFF2-40B4-BE49-F238E27FC236}">
                  <a16:creationId xmlns:a16="http://schemas.microsoft.com/office/drawing/2014/main" id="{F2C99AFA-4474-0955-E50C-BFC7DA01073E}"/>
                </a:ext>
              </a:extLst>
            </p:cNvPr>
            <p:cNvSpPr txBox="1"/>
            <p:nvPr/>
          </p:nvSpPr>
          <p:spPr>
            <a:xfrm>
              <a:off x="2165994" y="5656685"/>
              <a:ext cx="3459824" cy="433196"/>
            </a:xfrm>
            <a:prstGeom prst="rect">
              <a:avLst/>
            </a:prstGeom>
          </p:spPr>
          <p:txBody>
            <a:bodyPr lIns="0" tIns="0" rIns="0" bIns="0" rtlCol="0" anchor="t">
              <a:spAutoFit/>
            </a:bodyPr>
            <a:lstStyle/>
            <a:p>
              <a:pPr algn="ctr">
                <a:lnSpc>
                  <a:spcPts val="3710"/>
                </a:lnSpc>
              </a:pPr>
              <a:r>
                <a:rPr lang="en-US" sz="2650" dirty="0">
                  <a:solidFill>
                    <a:srgbClr val="000000"/>
                  </a:solidFill>
                  <a:latin typeface="Arial" panose="020B0604020202020204" pitchFamily="34" charset="0"/>
                  <a:ea typeface="Canva Sans"/>
                  <a:cs typeface="Canva Sans"/>
                  <a:sym typeface="Canva Sans"/>
                </a:rPr>
                <a:t>Reputational harm</a:t>
              </a:r>
            </a:p>
          </p:txBody>
        </p:sp>
        <p:sp>
          <p:nvSpPr>
            <p:cNvPr id="35" name="TextBox 18">
              <a:extLst>
                <a:ext uri="{FF2B5EF4-FFF2-40B4-BE49-F238E27FC236}">
                  <a16:creationId xmlns:a16="http://schemas.microsoft.com/office/drawing/2014/main" id="{4D3778D3-2E80-BE1F-F965-9C49CC11465D}"/>
                </a:ext>
              </a:extLst>
            </p:cNvPr>
            <p:cNvSpPr txBox="1"/>
            <p:nvPr/>
          </p:nvSpPr>
          <p:spPr>
            <a:xfrm>
              <a:off x="1093730" y="5454399"/>
              <a:ext cx="5604353" cy="936131"/>
            </a:xfrm>
            <a:prstGeom prst="rect">
              <a:avLst/>
            </a:prstGeom>
          </p:spPr>
          <p:txBody>
            <a:bodyPr lIns="50800" tIns="50800" rIns="50800" bIns="50800" rtlCol="0" anchor="ctr"/>
            <a:lstStyle/>
            <a:p>
              <a:pPr algn="ctr">
                <a:lnSpc>
                  <a:spcPts val="2999"/>
                </a:lnSpc>
              </a:pPr>
              <a:endParaRPr dirty="0">
                <a:latin typeface="Arial" panose="020B0604020202020204" pitchFamily="34" charset="0"/>
              </a:endParaRPr>
            </a:p>
          </p:txBody>
        </p:sp>
        <p:grpSp>
          <p:nvGrpSpPr>
            <p:cNvPr id="36" name="Group 20">
              <a:extLst>
                <a:ext uri="{FF2B5EF4-FFF2-40B4-BE49-F238E27FC236}">
                  <a16:creationId xmlns:a16="http://schemas.microsoft.com/office/drawing/2014/main" id="{30057A56-9EDD-DD8D-F609-1F05C2382249}"/>
                </a:ext>
              </a:extLst>
            </p:cNvPr>
            <p:cNvGrpSpPr/>
            <p:nvPr/>
          </p:nvGrpSpPr>
          <p:grpSpPr>
            <a:xfrm>
              <a:off x="1093730" y="6463428"/>
              <a:ext cx="5604353" cy="791470"/>
              <a:chOff x="0" y="0"/>
              <a:chExt cx="1476044" cy="208453"/>
            </a:xfrm>
          </p:grpSpPr>
          <p:sp>
            <p:nvSpPr>
              <p:cNvPr id="45" name="Freeform 21">
                <a:extLst>
                  <a:ext uri="{FF2B5EF4-FFF2-40B4-BE49-F238E27FC236}">
                    <a16:creationId xmlns:a16="http://schemas.microsoft.com/office/drawing/2014/main" id="{44CED598-4B3C-EBB5-18A0-8CAE784FD93C}"/>
                  </a:ext>
                </a:extLst>
              </p:cNvPr>
              <p:cNvSpPr/>
              <p:nvPr/>
            </p:nvSpPr>
            <p:spPr>
              <a:xfrm>
                <a:off x="0" y="0"/>
                <a:ext cx="1476044" cy="208453"/>
              </a:xfrm>
              <a:custGeom>
                <a:avLst/>
                <a:gdLst/>
                <a:ahLst/>
                <a:cxnLst/>
                <a:rect l="l" t="t" r="r" b="b"/>
                <a:pathLst>
                  <a:path w="1476044" h="208453">
                    <a:moveTo>
                      <a:pt x="20721" y="0"/>
                    </a:moveTo>
                    <a:lnTo>
                      <a:pt x="1455322" y="0"/>
                    </a:lnTo>
                    <a:cubicBezTo>
                      <a:pt x="1466766" y="0"/>
                      <a:pt x="1476044" y="9277"/>
                      <a:pt x="1476044" y="20721"/>
                    </a:cubicBezTo>
                    <a:lnTo>
                      <a:pt x="1476044" y="187732"/>
                    </a:lnTo>
                    <a:cubicBezTo>
                      <a:pt x="1476044" y="193228"/>
                      <a:pt x="1473860" y="198498"/>
                      <a:pt x="1469974" y="202384"/>
                    </a:cubicBezTo>
                    <a:cubicBezTo>
                      <a:pt x="1466089" y="206270"/>
                      <a:pt x="1460818" y="208453"/>
                      <a:pt x="1455322" y="208453"/>
                    </a:cubicBezTo>
                    <a:lnTo>
                      <a:pt x="20721" y="208453"/>
                    </a:lnTo>
                    <a:cubicBezTo>
                      <a:pt x="9277" y="208453"/>
                      <a:pt x="0" y="199176"/>
                      <a:pt x="0" y="187732"/>
                    </a:cubicBezTo>
                    <a:lnTo>
                      <a:pt x="0" y="20721"/>
                    </a:lnTo>
                    <a:cubicBezTo>
                      <a:pt x="0" y="9277"/>
                      <a:pt x="9277" y="0"/>
                      <a:pt x="20721" y="0"/>
                    </a:cubicBezTo>
                    <a:close/>
                  </a:path>
                </a:pathLst>
              </a:custGeom>
              <a:solidFill>
                <a:srgbClr val="000000">
                  <a:alpha val="0"/>
                </a:srgbClr>
              </a:solidFill>
              <a:ln w="38100" cap="sq">
                <a:solidFill>
                  <a:srgbClr val="000000"/>
                </a:solidFill>
                <a:prstDash val="sysDash"/>
                <a:miter/>
              </a:ln>
            </p:spPr>
            <p:txBody>
              <a:bodyPr/>
              <a:lstStyle/>
              <a:p>
                <a:endParaRPr lang="en-US" dirty="0">
                  <a:latin typeface="Arial" panose="020B0604020202020204" pitchFamily="34" charset="0"/>
                </a:endParaRPr>
              </a:p>
            </p:txBody>
          </p:sp>
          <p:sp>
            <p:nvSpPr>
              <p:cNvPr id="46" name="TextBox 22">
                <a:extLst>
                  <a:ext uri="{FF2B5EF4-FFF2-40B4-BE49-F238E27FC236}">
                    <a16:creationId xmlns:a16="http://schemas.microsoft.com/office/drawing/2014/main" id="{79EB9DE3-6D80-7EDE-C371-E7B661F52236}"/>
                  </a:ext>
                </a:extLst>
              </p:cNvPr>
              <p:cNvSpPr txBox="1"/>
              <p:nvPr/>
            </p:nvSpPr>
            <p:spPr>
              <a:xfrm>
                <a:off x="0" y="-38100"/>
                <a:ext cx="1476044" cy="246553"/>
              </a:xfrm>
              <a:prstGeom prst="rect">
                <a:avLst/>
              </a:prstGeom>
            </p:spPr>
            <p:txBody>
              <a:bodyPr lIns="50800" tIns="50800" rIns="50800" bIns="50800" rtlCol="0" anchor="ctr"/>
              <a:lstStyle/>
              <a:p>
                <a:pPr algn="ctr">
                  <a:lnSpc>
                    <a:spcPts val="2999"/>
                  </a:lnSpc>
                </a:pPr>
                <a:endParaRPr dirty="0">
                  <a:latin typeface="Arial" panose="020B0604020202020204" pitchFamily="34" charset="0"/>
                </a:endParaRPr>
              </a:p>
            </p:txBody>
          </p:sp>
        </p:grpSp>
        <p:grpSp>
          <p:nvGrpSpPr>
            <p:cNvPr id="37" name="Group 23">
              <a:extLst>
                <a:ext uri="{FF2B5EF4-FFF2-40B4-BE49-F238E27FC236}">
                  <a16:creationId xmlns:a16="http://schemas.microsoft.com/office/drawing/2014/main" id="{8C19A373-D6F8-1FCA-BFDE-862FD631B208}"/>
                </a:ext>
              </a:extLst>
            </p:cNvPr>
            <p:cNvGrpSpPr/>
            <p:nvPr/>
          </p:nvGrpSpPr>
          <p:grpSpPr>
            <a:xfrm>
              <a:off x="1093730" y="7486801"/>
              <a:ext cx="5604353" cy="791470"/>
              <a:chOff x="0" y="0"/>
              <a:chExt cx="1476044" cy="208453"/>
            </a:xfrm>
          </p:grpSpPr>
          <p:sp>
            <p:nvSpPr>
              <p:cNvPr id="43" name="Freeform 24">
                <a:extLst>
                  <a:ext uri="{FF2B5EF4-FFF2-40B4-BE49-F238E27FC236}">
                    <a16:creationId xmlns:a16="http://schemas.microsoft.com/office/drawing/2014/main" id="{3670BC80-C3AF-0B7B-A2EE-C26EDC63574B}"/>
                  </a:ext>
                </a:extLst>
              </p:cNvPr>
              <p:cNvSpPr/>
              <p:nvPr/>
            </p:nvSpPr>
            <p:spPr>
              <a:xfrm>
                <a:off x="0" y="0"/>
                <a:ext cx="1476044" cy="208453"/>
              </a:xfrm>
              <a:custGeom>
                <a:avLst/>
                <a:gdLst/>
                <a:ahLst/>
                <a:cxnLst/>
                <a:rect l="l" t="t" r="r" b="b"/>
                <a:pathLst>
                  <a:path w="1476044" h="208453">
                    <a:moveTo>
                      <a:pt x="20721" y="0"/>
                    </a:moveTo>
                    <a:lnTo>
                      <a:pt x="1455322" y="0"/>
                    </a:lnTo>
                    <a:cubicBezTo>
                      <a:pt x="1466766" y="0"/>
                      <a:pt x="1476044" y="9277"/>
                      <a:pt x="1476044" y="20721"/>
                    </a:cubicBezTo>
                    <a:lnTo>
                      <a:pt x="1476044" y="187732"/>
                    </a:lnTo>
                    <a:cubicBezTo>
                      <a:pt x="1476044" y="193228"/>
                      <a:pt x="1473860" y="198498"/>
                      <a:pt x="1469974" y="202384"/>
                    </a:cubicBezTo>
                    <a:cubicBezTo>
                      <a:pt x="1466089" y="206270"/>
                      <a:pt x="1460818" y="208453"/>
                      <a:pt x="1455322" y="208453"/>
                    </a:cubicBezTo>
                    <a:lnTo>
                      <a:pt x="20721" y="208453"/>
                    </a:lnTo>
                    <a:cubicBezTo>
                      <a:pt x="9277" y="208453"/>
                      <a:pt x="0" y="199176"/>
                      <a:pt x="0" y="187732"/>
                    </a:cubicBezTo>
                    <a:lnTo>
                      <a:pt x="0" y="20721"/>
                    </a:lnTo>
                    <a:cubicBezTo>
                      <a:pt x="0" y="9277"/>
                      <a:pt x="9277" y="0"/>
                      <a:pt x="20721" y="0"/>
                    </a:cubicBezTo>
                    <a:close/>
                  </a:path>
                </a:pathLst>
              </a:custGeom>
              <a:solidFill>
                <a:srgbClr val="000000">
                  <a:alpha val="0"/>
                </a:srgbClr>
              </a:solidFill>
              <a:ln w="38100" cap="sq">
                <a:solidFill>
                  <a:srgbClr val="000000"/>
                </a:solidFill>
                <a:prstDash val="sysDash"/>
                <a:miter/>
              </a:ln>
            </p:spPr>
            <p:txBody>
              <a:bodyPr/>
              <a:lstStyle/>
              <a:p>
                <a:endParaRPr lang="en-US" dirty="0">
                  <a:latin typeface="Arial" panose="020B0604020202020204" pitchFamily="34" charset="0"/>
                </a:endParaRPr>
              </a:p>
            </p:txBody>
          </p:sp>
          <p:sp>
            <p:nvSpPr>
              <p:cNvPr id="44" name="TextBox 25">
                <a:extLst>
                  <a:ext uri="{FF2B5EF4-FFF2-40B4-BE49-F238E27FC236}">
                    <a16:creationId xmlns:a16="http://schemas.microsoft.com/office/drawing/2014/main" id="{A8720F91-50EF-F2DD-579B-FECC877544D1}"/>
                  </a:ext>
                </a:extLst>
              </p:cNvPr>
              <p:cNvSpPr txBox="1"/>
              <p:nvPr/>
            </p:nvSpPr>
            <p:spPr>
              <a:xfrm>
                <a:off x="0" y="-38100"/>
                <a:ext cx="1476044" cy="246553"/>
              </a:xfrm>
              <a:prstGeom prst="rect">
                <a:avLst/>
              </a:prstGeom>
            </p:spPr>
            <p:txBody>
              <a:bodyPr lIns="50800" tIns="50800" rIns="50800" bIns="50800" rtlCol="0" anchor="ctr"/>
              <a:lstStyle/>
              <a:p>
                <a:pPr algn="ctr">
                  <a:lnSpc>
                    <a:spcPts val="2999"/>
                  </a:lnSpc>
                </a:pPr>
                <a:endParaRPr dirty="0">
                  <a:latin typeface="Arial" panose="020B0604020202020204" pitchFamily="34" charset="0"/>
                </a:endParaRPr>
              </a:p>
            </p:txBody>
          </p:sp>
        </p:grpSp>
        <p:sp>
          <p:nvSpPr>
            <p:cNvPr id="38" name="TextBox 26">
              <a:extLst>
                <a:ext uri="{FF2B5EF4-FFF2-40B4-BE49-F238E27FC236}">
                  <a16:creationId xmlns:a16="http://schemas.microsoft.com/office/drawing/2014/main" id="{9BBC7F39-8930-258D-5155-97751C971EBA}"/>
                </a:ext>
              </a:extLst>
            </p:cNvPr>
            <p:cNvSpPr txBox="1"/>
            <p:nvPr/>
          </p:nvSpPr>
          <p:spPr>
            <a:xfrm>
              <a:off x="1202104" y="6595386"/>
              <a:ext cx="5387603" cy="433196"/>
            </a:xfrm>
            <a:prstGeom prst="rect">
              <a:avLst/>
            </a:prstGeom>
          </p:spPr>
          <p:txBody>
            <a:bodyPr lIns="0" tIns="0" rIns="0" bIns="0" rtlCol="0" anchor="t">
              <a:spAutoFit/>
            </a:bodyPr>
            <a:lstStyle/>
            <a:p>
              <a:pPr algn="ctr">
                <a:lnSpc>
                  <a:spcPts val="3710"/>
                </a:lnSpc>
              </a:pPr>
              <a:r>
                <a:rPr lang="en-US" sz="2650" dirty="0">
                  <a:solidFill>
                    <a:srgbClr val="000000"/>
                  </a:solidFill>
                  <a:latin typeface="Arial" panose="020B0604020202020204" pitchFamily="34" charset="0"/>
                  <a:ea typeface="Canva Sans"/>
                  <a:cs typeface="Canva Sans"/>
                  <a:sym typeface="Canva Sans"/>
                </a:rPr>
                <a:t>Apps collecting data for profiling</a:t>
              </a:r>
            </a:p>
          </p:txBody>
        </p:sp>
        <p:sp>
          <p:nvSpPr>
            <p:cNvPr id="39" name="TextBox 27">
              <a:extLst>
                <a:ext uri="{FF2B5EF4-FFF2-40B4-BE49-F238E27FC236}">
                  <a16:creationId xmlns:a16="http://schemas.microsoft.com/office/drawing/2014/main" id="{02A39605-67E9-EF4C-3716-C145DA106BB9}"/>
                </a:ext>
              </a:extLst>
            </p:cNvPr>
            <p:cNvSpPr txBox="1"/>
            <p:nvPr/>
          </p:nvSpPr>
          <p:spPr>
            <a:xfrm>
              <a:off x="1310480" y="7610626"/>
              <a:ext cx="5387603" cy="433196"/>
            </a:xfrm>
            <a:prstGeom prst="rect">
              <a:avLst/>
            </a:prstGeom>
          </p:spPr>
          <p:txBody>
            <a:bodyPr lIns="0" tIns="0" rIns="0" bIns="0" rtlCol="0" anchor="t">
              <a:spAutoFit/>
            </a:bodyPr>
            <a:lstStyle/>
            <a:p>
              <a:pPr algn="ctr">
                <a:lnSpc>
                  <a:spcPts val="3710"/>
                </a:lnSpc>
              </a:pPr>
              <a:r>
                <a:rPr lang="en-US" sz="2650" dirty="0">
                  <a:solidFill>
                    <a:srgbClr val="000000"/>
                  </a:solidFill>
                  <a:latin typeface="Arial" panose="020B0604020202020204" pitchFamily="34" charset="0"/>
                  <a:ea typeface="Canva Sans"/>
                  <a:cs typeface="Canva Sans"/>
                  <a:sym typeface="Canva Sans"/>
                </a:rPr>
                <a:t>Physical threats</a:t>
              </a:r>
            </a:p>
          </p:txBody>
        </p:sp>
        <p:grpSp>
          <p:nvGrpSpPr>
            <p:cNvPr id="40" name="Group 39">
              <a:extLst>
                <a:ext uri="{FF2B5EF4-FFF2-40B4-BE49-F238E27FC236}">
                  <a16:creationId xmlns:a16="http://schemas.microsoft.com/office/drawing/2014/main" id="{22CE9352-F754-FE53-50F5-11FB4B98F6B8}"/>
                </a:ext>
              </a:extLst>
            </p:cNvPr>
            <p:cNvGrpSpPr/>
            <p:nvPr/>
          </p:nvGrpSpPr>
          <p:grpSpPr>
            <a:xfrm>
              <a:off x="1093730" y="3517803"/>
              <a:ext cx="5604353" cy="791470"/>
              <a:chOff x="1026342" y="5683538"/>
              <a:chExt cx="5604353" cy="791470"/>
            </a:xfrm>
          </p:grpSpPr>
          <p:sp>
            <p:nvSpPr>
              <p:cNvPr id="41" name="Freeform 17">
                <a:extLst>
                  <a:ext uri="{FF2B5EF4-FFF2-40B4-BE49-F238E27FC236}">
                    <a16:creationId xmlns:a16="http://schemas.microsoft.com/office/drawing/2014/main" id="{B40F8BF2-EB85-855E-B6FA-238EDBBF48E6}"/>
                  </a:ext>
                </a:extLst>
              </p:cNvPr>
              <p:cNvSpPr/>
              <p:nvPr/>
            </p:nvSpPr>
            <p:spPr>
              <a:xfrm>
                <a:off x="1026342" y="5683538"/>
                <a:ext cx="5604353" cy="791470"/>
              </a:xfrm>
              <a:custGeom>
                <a:avLst/>
                <a:gdLst/>
                <a:ahLst/>
                <a:cxnLst/>
                <a:rect l="l" t="t" r="r" b="b"/>
                <a:pathLst>
                  <a:path w="1476044" h="208453">
                    <a:moveTo>
                      <a:pt x="20721" y="0"/>
                    </a:moveTo>
                    <a:lnTo>
                      <a:pt x="1455322" y="0"/>
                    </a:lnTo>
                    <a:cubicBezTo>
                      <a:pt x="1466766" y="0"/>
                      <a:pt x="1476044" y="9277"/>
                      <a:pt x="1476044" y="20721"/>
                    </a:cubicBezTo>
                    <a:lnTo>
                      <a:pt x="1476044" y="187732"/>
                    </a:lnTo>
                    <a:cubicBezTo>
                      <a:pt x="1476044" y="193228"/>
                      <a:pt x="1473860" y="198498"/>
                      <a:pt x="1469974" y="202384"/>
                    </a:cubicBezTo>
                    <a:cubicBezTo>
                      <a:pt x="1466089" y="206270"/>
                      <a:pt x="1460818" y="208453"/>
                      <a:pt x="1455322" y="208453"/>
                    </a:cubicBezTo>
                    <a:lnTo>
                      <a:pt x="20721" y="208453"/>
                    </a:lnTo>
                    <a:cubicBezTo>
                      <a:pt x="9277" y="208453"/>
                      <a:pt x="0" y="199176"/>
                      <a:pt x="0" y="187732"/>
                    </a:cubicBezTo>
                    <a:lnTo>
                      <a:pt x="0" y="20721"/>
                    </a:lnTo>
                    <a:cubicBezTo>
                      <a:pt x="0" y="9277"/>
                      <a:pt x="9277" y="0"/>
                      <a:pt x="20721" y="0"/>
                    </a:cubicBezTo>
                    <a:close/>
                  </a:path>
                </a:pathLst>
              </a:custGeom>
              <a:solidFill>
                <a:srgbClr val="B7CDEB"/>
              </a:solidFill>
              <a:ln w="38100" cap="sq">
                <a:solidFill>
                  <a:srgbClr val="000000"/>
                </a:solidFill>
                <a:prstDash val="sysDash"/>
                <a:miter/>
              </a:ln>
            </p:spPr>
            <p:txBody>
              <a:bodyPr/>
              <a:lstStyle/>
              <a:p>
                <a:endParaRPr lang="en-US" dirty="0">
                  <a:latin typeface="Arial" panose="020B0604020202020204" pitchFamily="34" charset="0"/>
                </a:endParaRPr>
              </a:p>
            </p:txBody>
          </p:sp>
          <p:sp>
            <p:nvSpPr>
              <p:cNvPr id="42" name="TextBox 41">
                <a:extLst>
                  <a:ext uri="{FF2B5EF4-FFF2-40B4-BE49-F238E27FC236}">
                    <a16:creationId xmlns:a16="http://schemas.microsoft.com/office/drawing/2014/main" id="{70E14F8E-D8E7-4B24-3156-8B401FCE1119}"/>
                  </a:ext>
                </a:extLst>
              </p:cNvPr>
              <p:cNvSpPr txBox="1"/>
              <p:nvPr/>
            </p:nvSpPr>
            <p:spPr>
              <a:xfrm>
                <a:off x="1496320" y="5835938"/>
                <a:ext cx="4666755" cy="433196"/>
              </a:xfrm>
              <a:prstGeom prst="rect">
                <a:avLst/>
              </a:prstGeom>
            </p:spPr>
            <p:txBody>
              <a:bodyPr wrap="square" lIns="0" tIns="0" rIns="0" bIns="0" rtlCol="0" anchor="t">
                <a:spAutoFit/>
              </a:bodyPr>
              <a:lstStyle/>
              <a:p>
                <a:pPr algn="ctr">
                  <a:lnSpc>
                    <a:spcPts val="3710"/>
                  </a:lnSpc>
                </a:pPr>
                <a:r>
                  <a:rPr lang="en-US" sz="2650" dirty="0">
                    <a:solidFill>
                      <a:srgbClr val="000000"/>
                    </a:solidFill>
                    <a:latin typeface="Arial" panose="020B0604020202020204" pitchFamily="34" charset="0"/>
                    <a:ea typeface="Canva Sans"/>
                    <a:cs typeface="Canva Sans"/>
                    <a:sym typeface="Canva Sans"/>
                  </a:rPr>
                  <a:t>Threats from posting online</a:t>
                </a:r>
              </a:p>
            </p:txBody>
          </p:sp>
        </p:gr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DEDED"/>
        </a:solidFill>
        <a:effectLst/>
      </p:bgPr>
    </p:bg>
    <p:spTree>
      <p:nvGrpSpPr>
        <p:cNvPr id="1" name=""/>
        <p:cNvGrpSpPr/>
        <p:nvPr/>
      </p:nvGrpSpPr>
      <p:grpSpPr>
        <a:xfrm>
          <a:off x="0" y="0"/>
          <a:ext cx="0" cy="0"/>
          <a:chOff x="0" y="0"/>
          <a:chExt cx="0" cy="0"/>
        </a:xfrm>
      </p:grpSpPr>
      <p:grpSp>
        <p:nvGrpSpPr>
          <p:cNvPr id="2" name="Group 2"/>
          <p:cNvGrpSpPr/>
          <p:nvPr/>
        </p:nvGrpSpPr>
        <p:grpSpPr>
          <a:xfrm>
            <a:off x="10193537" y="1617790"/>
            <a:ext cx="6429996" cy="6429996"/>
            <a:chOff x="0" y="0"/>
            <a:chExt cx="812800" cy="812800"/>
          </a:xfrm>
        </p:grpSpPr>
        <p:sp>
          <p:nvSpPr>
            <p:cNvPr id="3" name="Freeform 3"/>
            <p:cNvSpPr/>
            <p:nvPr/>
          </p:nvSpPr>
          <p:spPr>
            <a:xfrm>
              <a:off x="0" y="0"/>
              <a:ext cx="812800" cy="812800"/>
            </a:xfrm>
            <a:custGeom>
              <a:avLst/>
              <a:gdLst/>
              <a:ahLst/>
              <a:cxnLst/>
              <a:rect l="l" t="t" r="r" b="b"/>
              <a:pathLst>
                <a:path w="812800" h="812800">
                  <a:moveTo>
                    <a:pt x="44549" y="0"/>
                  </a:moveTo>
                  <a:lnTo>
                    <a:pt x="768251" y="0"/>
                  </a:lnTo>
                  <a:cubicBezTo>
                    <a:pt x="780066" y="0"/>
                    <a:pt x="791397" y="4694"/>
                    <a:pt x="799752" y="13048"/>
                  </a:cubicBezTo>
                  <a:cubicBezTo>
                    <a:pt x="808106" y="21403"/>
                    <a:pt x="812800" y="32734"/>
                    <a:pt x="812800" y="44549"/>
                  </a:cubicBezTo>
                  <a:lnTo>
                    <a:pt x="812800" y="768251"/>
                  </a:lnTo>
                  <a:cubicBezTo>
                    <a:pt x="812800" y="780066"/>
                    <a:pt x="808106" y="791397"/>
                    <a:pt x="799752" y="799752"/>
                  </a:cubicBezTo>
                  <a:cubicBezTo>
                    <a:pt x="791397" y="808106"/>
                    <a:pt x="780066" y="812800"/>
                    <a:pt x="768251" y="812800"/>
                  </a:cubicBezTo>
                  <a:lnTo>
                    <a:pt x="44549" y="812800"/>
                  </a:lnTo>
                  <a:cubicBezTo>
                    <a:pt x="32734" y="812800"/>
                    <a:pt x="21403" y="808106"/>
                    <a:pt x="13048" y="799752"/>
                  </a:cubicBezTo>
                  <a:cubicBezTo>
                    <a:pt x="4694" y="791397"/>
                    <a:pt x="0" y="780066"/>
                    <a:pt x="0" y="768251"/>
                  </a:cubicBezTo>
                  <a:lnTo>
                    <a:pt x="0" y="44549"/>
                  </a:lnTo>
                  <a:cubicBezTo>
                    <a:pt x="0" y="32734"/>
                    <a:pt x="4694" y="21403"/>
                    <a:pt x="13048" y="13048"/>
                  </a:cubicBezTo>
                  <a:cubicBezTo>
                    <a:pt x="21403" y="4694"/>
                    <a:pt x="32734" y="0"/>
                    <a:pt x="44549" y="0"/>
                  </a:cubicBezTo>
                  <a:close/>
                </a:path>
              </a:pathLst>
            </a:custGeom>
            <a:blipFill>
              <a:blip r:embed="rId3"/>
              <a:stretch>
                <a:fillRect l="-38888" r="-38888"/>
              </a:stretch>
            </a:blipFill>
            <a:ln w="171450" cap="rnd">
              <a:solidFill>
                <a:srgbClr val="FFFFFF"/>
              </a:solidFill>
              <a:prstDash val="solid"/>
              <a:round/>
            </a:ln>
          </p:spPr>
          <p:txBody>
            <a:bodyPr/>
            <a:lstStyle/>
            <a:p>
              <a:endParaRPr lang="en-US" dirty="0">
                <a:latin typeface="Arial" panose="020B0604020202020204" pitchFamily="34" charset="0"/>
              </a:endParaRPr>
            </a:p>
          </p:txBody>
        </p:sp>
      </p:grpSp>
      <p:sp>
        <p:nvSpPr>
          <p:cNvPr id="4" name="TextBox 4"/>
          <p:cNvSpPr txBox="1"/>
          <p:nvPr/>
        </p:nvSpPr>
        <p:spPr>
          <a:xfrm>
            <a:off x="1028700" y="3412049"/>
            <a:ext cx="8628552" cy="4514056"/>
          </a:xfrm>
          <a:prstGeom prst="rect">
            <a:avLst/>
          </a:prstGeom>
        </p:spPr>
        <p:txBody>
          <a:bodyPr lIns="0" tIns="0" rIns="0" bIns="0" rtlCol="0" anchor="t">
            <a:spAutoFit/>
          </a:bodyPr>
          <a:lstStyle/>
          <a:p>
            <a:pPr algn="ctr">
              <a:lnSpc>
                <a:spcPts val="4401"/>
              </a:lnSpc>
            </a:pPr>
            <a:r>
              <a:rPr lang="en-US" sz="4401" b="1" dirty="0">
                <a:solidFill>
                  <a:srgbClr val="000000"/>
                </a:solidFill>
                <a:latin typeface="Arial" panose="020B0604020202020204" pitchFamily="34" charset="0"/>
                <a:ea typeface="Canva Sans Bold"/>
                <a:cs typeface="Canva Sans Bold"/>
                <a:sym typeface="Canva Sans Bold"/>
              </a:rPr>
              <a:t>There are over 44 million immigrants in the US, accounting for 13.7% of the US population.</a:t>
            </a:r>
          </a:p>
          <a:p>
            <a:pPr algn="ctr">
              <a:lnSpc>
                <a:spcPts val="4401"/>
              </a:lnSpc>
            </a:pPr>
            <a:endParaRPr lang="en-US" sz="4401" b="1" dirty="0">
              <a:solidFill>
                <a:srgbClr val="000000"/>
              </a:solidFill>
              <a:latin typeface="Arial" panose="020B0604020202020204" pitchFamily="34" charset="0"/>
              <a:ea typeface="Canva Sans Bold"/>
              <a:cs typeface="Canva Sans Bold"/>
              <a:sym typeface="Canva Sans Bold"/>
            </a:endParaRPr>
          </a:p>
          <a:p>
            <a:pPr algn="ctr">
              <a:lnSpc>
                <a:spcPts val="4401"/>
              </a:lnSpc>
            </a:pPr>
            <a:r>
              <a:rPr lang="en-US" sz="4401" b="1" dirty="0">
                <a:solidFill>
                  <a:srgbClr val="000000"/>
                </a:solidFill>
                <a:latin typeface="Arial" panose="020B0604020202020204" pitchFamily="34" charset="0"/>
                <a:ea typeface="Canva Sans Bold"/>
                <a:cs typeface="Canva Sans Bold"/>
                <a:sym typeface="Canva Sans Bold"/>
              </a:rPr>
              <a:t>This number is increasing every year.</a:t>
            </a:r>
          </a:p>
          <a:p>
            <a:pPr algn="ctr">
              <a:lnSpc>
                <a:spcPts val="4401"/>
              </a:lnSpc>
            </a:pPr>
            <a:endParaRPr lang="en-US" sz="4401" b="1" dirty="0">
              <a:solidFill>
                <a:srgbClr val="000000"/>
              </a:solidFill>
              <a:latin typeface="Arial" panose="020B0604020202020204" pitchFamily="34" charset="0"/>
              <a:ea typeface="Canva Sans Bold"/>
              <a:cs typeface="Canva Sans Bold"/>
              <a:sym typeface="Canva Sans Bold"/>
            </a:endParaRPr>
          </a:p>
        </p:txBody>
      </p:sp>
      <p:sp>
        <p:nvSpPr>
          <p:cNvPr id="5" name="TextBox 5"/>
          <p:cNvSpPr txBox="1"/>
          <p:nvPr/>
        </p:nvSpPr>
        <p:spPr>
          <a:xfrm>
            <a:off x="9657252" y="8441790"/>
            <a:ext cx="8174961" cy="370165"/>
          </a:xfrm>
          <a:prstGeom prst="rect">
            <a:avLst/>
          </a:prstGeom>
        </p:spPr>
        <p:txBody>
          <a:bodyPr lIns="0" tIns="0" rIns="0" bIns="0" rtlCol="0" anchor="t">
            <a:spAutoFit/>
          </a:bodyPr>
          <a:lstStyle/>
          <a:p>
            <a:pPr algn="ctr">
              <a:lnSpc>
                <a:spcPts val="1448"/>
              </a:lnSpc>
              <a:spcBef>
                <a:spcPct val="0"/>
              </a:spcBef>
            </a:pPr>
            <a:r>
              <a:rPr lang="en-US" sz="1600" dirty="0">
                <a:solidFill>
                  <a:srgbClr val="000000"/>
                </a:solidFill>
                <a:latin typeface="Arial" panose="020B0604020202020204" pitchFamily="34" charset="0"/>
                <a:ea typeface="Canva Sans"/>
                <a:cs typeface="Canva Sans"/>
                <a:sym typeface="Canva Sans"/>
              </a:rPr>
              <a:t>About 200 people wave American flags after being sworn in at a naturalization ceremony in Boston on April 17, 2024. (Danielle </a:t>
            </a:r>
            <a:r>
              <a:rPr lang="en-US" sz="1600" dirty="0" err="1">
                <a:solidFill>
                  <a:srgbClr val="000000"/>
                </a:solidFill>
                <a:latin typeface="Arial" panose="020B0604020202020204" pitchFamily="34" charset="0"/>
                <a:ea typeface="Canva Sans"/>
                <a:cs typeface="Canva Sans"/>
                <a:sym typeface="Canva Sans"/>
              </a:rPr>
              <a:t>Parhizkaran</a:t>
            </a:r>
            <a:r>
              <a:rPr lang="en-US" sz="1600" dirty="0">
                <a:solidFill>
                  <a:srgbClr val="000000"/>
                </a:solidFill>
                <a:latin typeface="Arial" panose="020B0604020202020204" pitchFamily="34" charset="0"/>
                <a:ea typeface="Canva Sans"/>
                <a:cs typeface="Canva Sans"/>
                <a:sym typeface="Canva Sans"/>
              </a:rPr>
              <a:t>/The Boston Globe via Getty Images)</a:t>
            </a:r>
          </a:p>
        </p:txBody>
      </p:sp>
      <p:sp>
        <p:nvSpPr>
          <p:cNvPr id="6" name="TextBox 6"/>
          <p:cNvSpPr txBox="1"/>
          <p:nvPr/>
        </p:nvSpPr>
        <p:spPr>
          <a:xfrm>
            <a:off x="340808" y="9886349"/>
            <a:ext cx="6580511" cy="304122"/>
          </a:xfrm>
          <a:prstGeom prst="rect">
            <a:avLst/>
          </a:prstGeom>
        </p:spPr>
        <p:txBody>
          <a:bodyPr lIns="0" tIns="0" rIns="0" bIns="0" rtlCol="0" anchor="t">
            <a:spAutoFit/>
          </a:bodyPr>
          <a:lstStyle/>
          <a:p>
            <a:pPr algn="ctr">
              <a:lnSpc>
                <a:spcPts val="2520"/>
              </a:lnSpc>
            </a:pPr>
            <a:r>
              <a:rPr lang="en-US" sz="1800" dirty="0">
                <a:solidFill>
                  <a:srgbClr val="000000"/>
                </a:solidFill>
                <a:latin typeface="Arial" panose="020B0604020202020204" pitchFamily="34" charset="0"/>
                <a:ea typeface="Canva Sans"/>
                <a:cs typeface="Canva Sans"/>
                <a:sym typeface="Canva Sans"/>
              </a:rPr>
              <a:t>Key findings about U.S. immigrants, Pew Research Center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EDEDED"/>
        </a:solidFill>
        <a:effectLst/>
      </p:bgPr>
    </p:bg>
    <p:spTree>
      <p:nvGrpSpPr>
        <p:cNvPr id="1" name="">
          <a:extLst>
            <a:ext uri="{FF2B5EF4-FFF2-40B4-BE49-F238E27FC236}">
              <a16:creationId xmlns:a16="http://schemas.microsoft.com/office/drawing/2014/main" id="{6BBAD796-58AE-6D95-656D-B72DE7C672D8}"/>
            </a:ext>
          </a:extLst>
        </p:cNvPr>
        <p:cNvGrpSpPr/>
        <p:nvPr/>
      </p:nvGrpSpPr>
      <p:grpSpPr>
        <a:xfrm>
          <a:off x="0" y="0"/>
          <a:ext cx="0" cy="0"/>
          <a:chOff x="0" y="0"/>
          <a:chExt cx="0" cy="0"/>
        </a:xfrm>
      </p:grpSpPr>
      <p:grpSp>
        <p:nvGrpSpPr>
          <p:cNvPr id="5" name="Group 5">
            <a:extLst>
              <a:ext uri="{FF2B5EF4-FFF2-40B4-BE49-F238E27FC236}">
                <a16:creationId xmlns:a16="http://schemas.microsoft.com/office/drawing/2014/main" id="{04943573-DAD2-D8A8-6966-2E529862B6BC}"/>
              </a:ext>
            </a:extLst>
          </p:cNvPr>
          <p:cNvGrpSpPr/>
          <p:nvPr/>
        </p:nvGrpSpPr>
        <p:grpSpPr>
          <a:xfrm>
            <a:off x="8125995" y="2863021"/>
            <a:ext cx="8908040" cy="1160055"/>
            <a:chOff x="0" y="0"/>
            <a:chExt cx="2531485" cy="329664"/>
          </a:xfrm>
        </p:grpSpPr>
        <p:sp>
          <p:nvSpPr>
            <p:cNvPr id="6" name="Freeform 6">
              <a:extLst>
                <a:ext uri="{FF2B5EF4-FFF2-40B4-BE49-F238E27FC236}">
                  <a16:creationId xmlns:a16="http://schemas.microsoft.com/office/drawing/2014/main" id="{5A6F647F-DCB7-D244-9ECF-E5DDE803CD6B}"/>
                </a:ext>
              </a:extLst>
            </p:cNvPr>
            <p:cNvSpPr/>
            <p:nvPr/>
          </p:nvSpPr>
          <p:spPr>
            <a:xfrm>
              <a:off x="0" y="0"/>
              <a:ext cx="2531485" cy="329664"/>
            </a:xfrm>
            <a:custGeom>
              <a:avLst/>
              <a:gdLst/>
              <a:ahLst/>
              <a:cxnLst/>
              <a:rect l="l" t="t" r="r" b="b"/>
              <a:pathLst>
                <a:path w="2531485" h="329664">
                  <a:moveTo>
                    <a:pt x="39109" y="0"/>
                  </a:moveTo>
                  <a:lnTo>
                    <a:pt x="2492375" y="0"/>
                  </a:lnTo>
                  <a:cubicBezTo>
                    <a:pt x="2502748" y="0"/>
                    <a:pt x="2512695" y="4120"/>
                    <a:pt x="2520030" y="11455"/>
                  </a:cubicBezTo>
                  <a:cubicBezTo>
                    <a:pt x="2527364" y="18789"/>
                    <a:pt x="2531485" y="28737"/>
                    <a:pt x="2531485" y="39109"/>
                  </a:cubicBezTo>
                  <a:lnTo>
                    <a:pt x="2531485" y="290555"/>
                  </a:lnTo>
                  <a:cubicBezTo>
                    <a:pt x="2531485" y="300927"/>
                    <a:pt x="2527364" y="310875"/>
                    <a:pt x="2520030" y="318209"/>
                  </a:cubicBezTo>
                  <a:cubicBezTo>
                    <a:pt x="2512695" y="325544"/>
                    <a:pt x="2502748" y="329664"/>
                    <a:pt x="2492375" y="329664"/>
                  </a:cubicBezTo>
                  <a:lnTo>
                    <a:pt x="39109" y="329664"/>
                  </a:lnTo>
                  <a:cubicBezTo>
                    <a:pt x="28737" y="329664"/>
                    <a:pt x="18789" y="325544"/>
                    <a:pt x="11455" y="318209"/>
                  </a:cubicBezTo>
                  <a:cubicBezTo>
                    <a:pt x="4120" y="310875"/>
                    <a:pt x="0" y="300927"/>
                    <a:pt x="0" y="290555"/>
                  </a:cubicBezTo>
                  <a:lnTo>
                    <a:pt x="0" y="39109"/>
                  </a:lnTo>
                  <a:cubicBezTo>
                    <a:pt x="0" y="28737"/>
                    <a:pt x="4120" y="18789"/>
                    <a:pt x="11455" y="11455"/>
                  </a:cubicBezTo>
                  <a:cubicBezTo>
                    <a:pt x="18789" y="4120"/>
                    <a:pt x="28737" y="0"/>
                    <a:pt x="39109" y="0"/>
                  </a:cubicBezTo>
                  <a:close/>
                </a:path>
              </a:pathLst>
            </a:custGeom>
            <a:solidFill>
              <a:srgbClr val="B7CDEB"/>
            </a:solidFill>
            <a:ln w="38100" cap="rnd">
              <a:solidFill>
                <a:srgbClr val="000000"/>
              </a:solidFill>
              <a:prstDash val="sysDash"/>
              <a:round/>
            </a:ln>
          </p:spPr>
          <p:txBody>
            <a:bodyPr/>
            <a:lstStyle/>
            <a:p>
              <a:endParaRPr lang="en-US" dirty="0">
                <a:latin typeface="Arial" panose="020B0604020202020204" pitchFamily="34" charset="0"/>
              </a:endParaRPr>
            </a:p>
          </p:txBody>
        </p:sp>
        <p:sp>
          <p:nvSpPr>
            <p:cNvPr id="7" name="TextBox 7">
              <a:extLst>
                <a:ext uri="{FF2B5EF4-FFF2-40B4-BE49-F238E27FC236}">
                  <a16:creationId xmlns:a16="http://schemas.microsoft.com/office/drawing/2014/main" id="{B4DC7371-7175-5740-A4D4-73D4144C4B94}"/>
                </a:ext>
              </a:extLst>
            </p:cNvPr>
            <p:cNvSpPr txBox="1"/>
            <p:nvPr/>
          </p:nvSpPr>
          <p:spPr>
            <a:xfrm>
              <a:off x="0" y="-38100"/>
              <a:ext cx="2531485" cy="367764"/>
            </a:xfrm>
            <a:prstGeom prst="rect">
              <a:avLst/>
            </a:prstGeom>
          </p:spPr>
          <p:txBody>
            <a:bodyPr lIns="47081" tIns="47081" rIns="47081" bIns="47081" rtlCol="0" anchor="ctr"/>
            <a:lstStyle/>
            <a:p>
              <a:pPr algn="ctr">
                <a:lnSpc>
                  <a:spcPts val="2660"/>
                </a:lnSpc>
              </a:pPr>
              <a:endParaRPr dirty="0">
                <a:latin typeface="Arial" panose="020B0604020202020204" pitchFamily="34" charset="0"/>
              </a:endParaRPr>
            </a:p>
          </p:txBody>
        </p:sp>
      </p:grpSp>
      <p:sp>
        <p:nvSpPr>
          <p:cNvPr id="9" name="TextBox 9">
            <a:extLst>
              <a:ext uri="{FF2B5EF4-FFF2-40B4-BE49-F238E27FC236}">
                <a16:creationId xmlns:a16="http://schemas.microsoft.com/office/drawing/2014/main" id="{CE7E0AC8-30B5-E67B-4FD2-296992CCD3D4}"/>
              </a:ext>
            </a:extLst>
          </p:cNvPr>
          <p:cNvSpPr txBox="1"/>
          <p:nvPr/>
        </p:nvSpPr>
        <p:spPr>
          <a:xfrm>
            <a:off x="4678758" y="1377509"/>
            <a:ext cx="8628552" cy="769441"/>
          </a:xfrm>
          <a:prstGeom prst="rect">
            <a:avLst/>
          </a:prstGeom>
        </p:spPr>
        <p:txBody>
          <a:bodyPr lIns="0" tIns="0" rIns="0" bIns="0" rtlCol="0" anchor="t">
            <a:spAutoFit/>
          </a:bodyPr>
          <a:lstStyle/>
          <a:p>
            <a:pPr algn="ctr">
              <a:lnSpc>
                <a:spcPts val="6001"/>
              </a:lnSpc>
            </a:pPr>
            <a:r>
              <a:rPr lang="en-US" sz="6001" b="1" dirty="0">
                <a:solidFill>
                  <a:srgbClr val="000000"/>
                </a:solidFill>
                <a:latin typeface="Arial" panose="020B0604020202020204" pitchFamily="34" charset="0"/>
                <a:ea typeface="Canva Sans Bold"/>
                <a:cs typeface="Canva Sans Bold"/>
                <a:sym typeface="Canva Sans Bold"/>
              </a:rPr>
              <a:t>Threat Models</a:t>
            </a:r>
          </a:p>
        </p:txBody>
      </p:sp>
      <p:sp>
        <p:nvSpPr>
          <p:cNvPr id="11" name="TextBox 11">
            <a:extLst>
              <a:ext uri="{FF2B5EF4-FFF2-40B4-BE49-F238E27FC236}">
                <a16:creationId xmlns:a16="http://schemas.microsoft.com/office/drawing/2014/main" id="{04E4C9FC-74BE-5E6B-1F95-53A086CFBA81}"/>
              </a:ext>
            </a:extLst>
          </p:cNvPr>
          <p:cNvSpPr txBox="1"/>
          <p:nvPr/>
        </p:nvSpPr>
        <p:spPr>
          <a:xfrm>
            <a:off x="8214108" y="3280791"/>
            <a:ext cx="8819927" cy="824008"/>
          </a:xfrm>
          <a:prstGeom prst="rect">
            <a:avLst/>
          </a:prstGeom>
        </p:spPr>
        <p:txBody>
          <a:bodyPr lIns="0" tIns="0" rIns="0" bIns="0" rtlCol="0" anchor="t">
            <a:spAutoFit/>
          </a:bodyPr>
          <a:lstStyle/>
          <a:p>
            <a:pPr algn="ctr">
              <a:lnSpc>
                <a:spcPts val="3197"/>
              </a:lnSpc>
            </a:pPr>
            <a:r>
              <a:rPr lang="en-US" sz="3197" b="1" dirty="0">
                <a:solidFill>
                  <a:srgbClr val="000000"/>
                </a:solidFill>
                <a:latin typeface="Arial" panose="020B0604020202020204" pitchFamily="34" charset="0"/>
                <a:ea typeface="Canva Sans Bold"/>
                <a:cs typeface="Canva Sans Bold"/>
                <a:sym typeface="Canva Sans Bold"/>
              </a:rPr>
              <a:t>Negative reactions from friends and family</a:t>
            </a:r>
          </a:p>
          <a:p>
            <a:pPr algn="ctr">
              <a:lnSpc>
                <a:spcPts val="3197"/>
              </a:lnSpc>
            </a:pPr>
            <a:endParaRPr lang="en-US" sz="3197" b="1" dirty="0">
              <a:solidFill>
                <a:srgbClr val="000000"/>
              </a:solidFill>
              <a:latin typeface="Arial" panose="020B0604020202020204" pitchFamily="34" charset="0"/>
              <a:ea typeface="Canva Sans Bold"/>
              <a:cs typeface="Canva Sans Bold"/>
              <a:sym typeface="Canva Sans Bold"/>
            </a:endParaRPr>
          </a:p>
        </p:txBody>
      </p:sp>
      <p:grpSp>
        <p:nvGrpSpPr>
          <p:cNvPr id="29" name="Group 29">
            <a:extLst>
              <a:ext uri="{FF2B5EF4-FFF2-40B4-BE49-F238E27FC236}">
                <a16:creationId xmlns:a16="http://schemas.microsoft.com/office/drawing/2014/main" id="{4C6D0414-5D63-78C7-7662-85D3709E2414}"/>
              </a:ext>
            </a:extLst>
          </p:cNvPr>
          <p:cNvGrpSpPr/>
          <p:nvPr/>
        </p:nvGrpSpPr>
        <p:grpSpPr>
          <a:xfrm>
            <a:off x="8125995" y="4222783"/>
            <a:ext cx="8908040" cy="2404626"/>
            <a:chOff x="0" y="0"/>
            <a:chExt cx="2531485" cy="874260"/>
          </a:xfrm>
        </p:grpSpPr>
        <p:sp>
          <p:nvSpPr>
            <p:cNvPr id="30" name="Freeform 30">
              <a:extLst>
                <a:ext uri="{FF2B5EF4-FFF2-40B4-BE49-F238E27FC236}">
                  <a16:creationId xmlns:a16="http://schemas.microsoft.com/office/drawing/2014/main" id="{96B6B91D-D9CF-9A84-F261-0ADBD07B6251}"/>
                </a:ext>
              </a:extLst>
            </p:cNvPr>
            <p:cNvSpPr/>
            <p:nvPr/>
          </p:nvSpPr>
          <p:spPr>
            <a:xfrm>
              <a:off x="0" y="0"/>
              <a:ext cx="2531485" cy="874260"/>
            </a:xfrm>
            <a:custGeom>
              <a:avLst/>
              <a:gdLst/>
              <a:ahLst/>
              <a:cxnLst/>
              <a:rect l="l" t="t" r="r" b="b"/>
              <a:pathLst>
                <a:path w="2531485" h="874260">
                  <a:moveTo>
                    <a:pt x="39109" y="0"/>
                  </a:moveTo>
                  <a:lnTo>
                    <a:pt x="2492375" y="0"/>
                  </a:lnTo>
                  <a:cubicBezTo>
                    <a:pt x="2502748" y="0"/>
                    <a:pt x="2512695" y="4120"/>
                    <a:pt x="2520030" y="11455"/>
                  </a:cubicBezTo>
                  <a:cubicBezTo>
                    <a:pt x="2527364" y="18789"/>
                    <a:pt x="2531485" y="28737"/>
                    <a:pt x="2531485" y="39109"/>
                  </a:cubicBezTo>
                  <a:lnTo>
                    <a:pt x="2531485" y="835150"/>
                  </a:lnTo>
                  <a:cubicBezTo>
                    <a:pt x="2531485" y="845523"/>
                    <a:pt x="2527364" y="855470"/>
                    <a:pt x="2520030" y="862805"/>
                  </a:cubicBezTo>
                  <a:cubicBezTo>
                    <a:pt x="2512695" y="870139"/>
                    <a:pt x="2502748" y="874260"/>
                    <a:pt x="2492375" y="874260"/>
                  </a:cubicBezTo>
                  <a:lnTo>
                    <a:pt x="39109" y="874260"/>
                  </a:lnTo>
                  <a:cubicBezTo>
                    <a:pt x="28737" y="874260"/>
                    <a:pt x="18789" y="870139"/>
                    <a:pt x="11455" y="862805"/>
                  </a:cubicBezTo>
                  <a:cubicBezTo>
                    <a:pt x="4120" y="855470"/>
                    <a:pt x="0" y="845523"/>
                    <a:pt x="0" y="835150"/>
                  </a:cubicBezTo>
                  <a:lnTo>
                    <a:pt x="0" y="39109"/>
                  </a:lnTo>
                  <a:cubicBezTo>
                    <a:pt x="0" y="28737"/>
                    <a:pt x="4120" y="18789"/>
                    <a:pt x="11455" y="11455"/>
                  </a:cubicBezTo>
                  <a:cubicBezTo>
                    <a:pt x="18789" y="4120"/>
                    <a:pt x="28737" y="0"/>
                    <a:pt x="39109" y="0"/>
                  </a:cubicBezTo>
                  <a:close/>
                </a:path>
              </a:pathLst>
            </a:custGeom>
            <a:solidFill>
              <a:srgbClr val="B7CDEB"/>
            </a:solidFill>
            <a:ln w="38100" cap="rnd">
              <a:solidFill>
                <a:srgbClr val="000000"/>
              </a:solidFill>
              <a:prstDash val="sysDash"/>
              <a:round/>
            </a:ln>
          </p:spPr>
          <p:txBody>
            <a:bodyPr/>
            <a:lstStyle/>
            <a:p>
              <a:endParaRPr lang="en-US" dirty="0">
                <a:latin typeface="Arial" panose="020B0604020202020204" pitchFamily="34" charset="0"/>
              </a:endParaRPr>
            </a:p>
          </p:txBody>
        </p:sp>
        <p:sp>
          <p:nvSpPr>
            <p:cNvPr id="31" name="TextBox 31">
              <a:extLst>
                <a:ext uri="{FF2B5EF4-FFF2-40B4-BE49-F238E27FC236}">
                  <a16:creationId xmlns:a16="http://schemas.microsoft.com/office/drawing/2014/main" id="{449A8A7F-F149-4AF9-1864-49261579DF9D}"/>
                </a:ext>
              </a:extLst>
            </p:cNvPr>
            <p:cNvSpPr txBox="1"/>
            <p:nvPr/>
          </p:nvSpPr>
          <p:spPr>
            <a:xfrm>
              <a:off x="0" y="-38100"/>
              <a:ext cx="2531485" cy="912360"/>
            </a:xfrm>
            <a:prstGeom prst="rect">
              <a:avLst/>
            </a:prstGeom>
          </p:spPr>
          <p:txBody>
            <a:bodyPr lIns="47081" tIns="47081" rIns="47081" bIns="47081" rtlCol="0" anchor="ctr"/>
            <a:lstStyle/>
            <a:p>
              <a:pPr algn="ctr">
                <a:lnSpc>
                  <a:spcPts val="2660"/>
                </a:lnSpc>
              </a:pPr>
              <a:endParaRPr dirty="0">
                <a:latin typeface="Arial" panose="020B0604020202020204" pitchFamily="34" charset="0"/>
              </a:endParaRPr>
            </a:p>
          </p:txBody>
        </p:sp>
      </p:grpSp>
      <p:sp>
        <p:nvSpPr>
          <p:cNvPr id="2" name="TextBox 33">
            <a:extLst>
              <a:ext uri="{FF2B5EF4-FFF2-40B4-BE49-F238E27FC236}">
                <a16:creationId xmlns:a16="http://schemas.microsoft.com/office/drawing/2014/main" id="{E2E82B88-46DB-4890-619C-ECC82DA935C3}"/>
              </a:ext>
            </a:extLst>
          </p:cNvPr>
          <p:cNvSpPr txBox="1"/>
          <p:nvPr/>
        </p:nvSpPr>
        <p:spPr>
          <a:xfrm>
            <a:off x="8170051" y="4988066"/>
            <a:ext cx="8819927" cy="829586"/>
          </a:xfrm>
          <a:prstGeom prst="rect">
            <a:avLst/>
          </a:prstGeom>
        </p:spPr>
        <p:txBody>
          <a:bodyPr lIns="0" tIns="0" rIns="0" bIns="0" rtlCol="0" anchor="t">
            <a:spAutoFit/>
          </a:bodyPr>
          <a:lstStyle/>
          <a:p>
            <a:pPr algn="ctr">
              <a:lnSpc>
                <a:spcPts val="3197"/>
              </a:lnSpc>
            </a:pPr>
            <a:r>
              <a:rPr lang="en-US" sz="3197" dirty="0">
                <a:solidFill>
                  <a:srgbClr val="000000"/>
                </a:solidFill>
                <a:latin typeface="Arial" panose="020B0604020202020204" pitchFamily="34" charset="0"/>
                <a:ea typeface="Canva Sans"/>
                <a:cs typeface="Canva Sans"/>
                <a:sym typeface="Canva Sans"/>
              </a:rPr>
              <a:t>“</a:t>
            </a:r>
            <a:r>
              <a:rPr lang="en-US" sz="3197" i="1" dirty="0">
                <a:solidFill>
                  <a:srgbClr val="000000"/>
                </a:solidFill>
                <a:latin typeface="Arial" panose="020B0604020202020204" pitchFamily="34" charset="0"/>
                <a:ea typeface="Canva Sans"/>
                <a:cs typeface="Canva Sans"/>
                <a:sym typeface="Canva Sans"/>
              </a:rPr>
              <a:t>Evil eye is real. I don’t want to invite problems in my life because I shared too much online</a:t>
            </a:r>
            <a:r>
              <a:rPr lang="en-US" sz="3197" dirty="0">
                <a:solidFill>
                  <a:srgbClr val="000000"/>
                </a:solidFill>
                <a:latin typeface="Arial" panose="020B0604020202020204" pitchFamily="34" charset="0"/>
                <a:ea typeface="Canva Sans"/>
                <a:cs typeface="Canva Sans"/>
                <a:sym typeface="Canva Sans"/>
              </a:rPr>
              <a:t>” (P7)</a:t>
            </a:r>
          </a:p>
        </p:txBody>
      </p:sp>
      <p:sp>
        <p:nvSpPr>
          <p:cNvPr id="3" name="TextBox 31">
            <a:extLst>
              <a:ext uri="{FF2B5EF4-FFF2-40B4-BE49-F238E27FC236}">
                <a16:creationId xmlns:a16="http://schemas.microsoft.com/office/drawing/2014/main" id="{06B5B56E-AAB6-9DCA-7C49-AF51AFCA47A8}"/>
              </a:ext>
            </a:extLst>
          </p:cNvPr>
          <p:cNvSpPr txBox="1"/>
          <p:nvPr/>
        </p:nvSpPr>
        <p:spPr>
          <a:xfrm>
            <a:off x="8170051" y="4521775"/>
            <a:ext cx="8819927" cy="420884"/>
          </a:xfrm>
          <a:prstGeom prst="rect">
            <a:avLst/>
          </a:prstGeom>
        </p:spPr>
        <p:txBody>
          <a:bodyPr lIns="0" tIns="0" rIns="0" bIns="0" rtlCol="0" anchor="t">
            <a:spAutoFit/>
          </a:bodyPr>
          <a:lstStyle/>
          <a:p>
            <a:pPr algn="ctr">
              <a:lnSpc>
                <a:spcPts val="3197"/>
              </a:lnSpc>
            </a:pPr>
            <a:r>
              <a:rPr lang="en-US" sz="3197" b="1" dirty="0">
                <a:solidFill>
                  <a:srgbClr val="000000"/>
                </a:solidFill>
                <a:latin typeface="Arial" panose="020B0604020202020204" pitchFamily="34" charset="0"/>
                <a:ea typeface="Canva Sans Bold"/>
                <a:cs typeface="Canva Sans Bold"/>
                <a:sym typeface="Canva Sans Bold"/>
              </a:rPr>
              <a:t>Evil eye</a:t>
            </a:r>
          </a:p>
        </p:txBody>
      </p:sp>
      <p:grpSp>
        <p:nvGrpSpPr>
          <p:cNvPr id="34" name="Group 33">
            <a:extLst>
              <a:ext uri="{FF2B5EF4-FFF2-40B4-BE49-F238E27FC236}">
                <a16:creationId xmlns:a16="http://schemas.microsoft.com/office/drawing/2014/main" id="{70C96672-E2CE-25E5-6738-29EDDA14DE33}"/>
              </a:ext>
            </a:extLst>
          </p:cNvPr>
          <p:cNvGrpSpPr/>
          <p:nvPr/>
        </p:nvGrpSpPr>
        <p:grpSpPr>
          <a:xfrm>
            <a:off x="1250652" y="3009251"/>
            <a:ext cx="5607668" cy="5900240"/>
            <a:chOff x="1093730" y="2378031"/>
            <a:chExt cx="5607668" cy="5900240"/>
          </a:xfrm>
        </p:grpSpPr>
        <p:sp>
          <p:nvSpPr>
            <p:cNvPr id="35" name="TextBox 10">
              <a:extLst>
                <a:ext uri="{FF2B5EF4-FFF2-40B4-BE49-F238E27FC236}">
                  <a16:creationId xmlns:a16="http://schemas.microsoft.com/office/drawing/2014/main" id="{145C1A04-43B9-E2BE-CEC6-0CB301200917}"/>
                </a:ext>
              </a:extLst>
            </p:cNvPr>
            <p:cNvSpPr txBox="1"/>
            <p:nvPr/>
          </p:nvSpPr>
          <p:spPr>
            <a:xfrm>
              <a:off x="1784119" y="4719404"/>
              <a:ext cx="4226890" cy="433196"/>
            </a:xfrm>
            <a:prstGeom prst="rect">
              <a:avLst/>
            </a:prstGeom>
          </p:spPr>
          <p:txBody>
            <a:bodyPr wrap="square" lIns="0" tIns="0" rIns="0" bIns="0" rtlCol="0" anchor="t">
              <a:spAutoFit/>
            </a:bodyPr>
            <a:lstStyle/>
            <a:p>
              <a:pPr algn="ctr">
                <a:lnSpc>
                  <a:spcPts val="3710"/>
                </a:lnSpc>
              </a:pPr>
              <a:r>
                <a:rPr lang="en-US" sz="2650" dirty="0">
                  <a:solidFill>
                    <a:srgbClr val="000000"/>
                  </a:solidFill>
                  <a:latin typeface="Arial" panose="020B0604020202020204" pitchFamily="34" charset="0"/>
                  <a:ea typeface="Canva Sans"/>
                  <a:cs typeface="Canva Sans"/>
                  <a:sym typeface="Canva Sans"/>
                </a:rPr>
                <a:t>Government surveillance</a:t>
              </a:r>
            </a:p>
          </p:txBody>
        </p:sp>
        <p:grpSp>
          <p:nvGrpSpPr>
            <p:cNvPr id="36" name="Group 2">
              <a:extLst>
                <a:ext uri="{FF2B5EF4-FFF2-40B4-BE49-F238E27FC236}">
                  <a16:creationId xmlns:a16="http://schemas.microsoft.com/office/drawing/2014/main" id="{42F4CF75-2E72-156F-C823-50F537E42A6F}"/>
                </a:ext>
              </a:extLst>
            </p:cNvPr>
            <p:cNvGrpSpPr/>
            <p:nvPr/>
          </p:nvGrpSpPr>
          <p:grpSpPr>
            <a:xfrm>
              <a:off x="1096088" y="3596847"/>
              <a:ext cx="5601995" cy="1717267"/>
              <a:chOff x="0" y="-38100"/>
              <a:chExt cx="1475423" cy="452285"/>
            </a:xfrm>
          </p:grpSpPr>
          <p:sp>
            <p:nvSpPr>
              <p:cNvPr id="54" name="Freeform 3">
                <a:extLst>
                  <a:ext uri="{FF2B5EF4-FFF2-40B4-BE49-F238E27FC236}">
                    <a16:creationId xmlns:a16="http://schemas.microsoft.com/office/drawing/2014/main" id="{F30A2619-D6BD-CAB8-6067-C7C9EA3C5D23}"/>
                  </a:ext>
                </a:extLst>
              </p:cNvPr>
              <p:cNvSpPr/>
              <p:nvPr/>
            </p:nvSpPr>
            <p:spPr>
              <a:xfrm>
                <a:off x="0" y="209997"/>
                <a:ext cx="1475423" cy="204188"/>
              </a:xfrm>
              <a:custGeom>
                <a:avLst/>
                <a:gdLst/>
                <a:ahLst/>
                <a:cxnLst/>
                <a:rect l="l" t="t" r="r" b="b"/>
                <a:pathLst>
                  <a:path w="1475423" h="204188">
                    <a:moveTo>
                      <a:pt x="20730" y="0"/>
                    </a:moveTo>
                    <a:lnTo>
                      <a:pt x="1454693" y="0"/>
                    </a:lnTo>
                    <a:cubicBezTo>
                      <a:pt x="1466142" y="0"/>
                      <a:pt x="1475423" y="9281"/>
                      <a:pt x="1475423" y="20730"/>
                    </a:cubicBezTo>
                    <a:lnTo>
                      <a:pt x="1475423" y="183458"/>
                    </a:lnTo>
                    <a:cubicBezTo>
                      <a:pt x="1475423" y="194907"/>
                      <a:pt x="1466142" y="204188"/>
                      <a:pt x="1454693" y="204188"/>
                    </a:cubicBezTo>
                    <a:lnTo>
                      <a:pt x="20730" y="204188"/>
                    </a:lnTo>
                    <a:cubicBezTo>
                      <a:pt x="15232" y="204188"/>
                      <a:pt x="9959" y="202004"/>
                      <a:pt x="6072" y="198116"/>
                    </a:cubicBezTo>
                    <a:cubicBezTo>
                      <a:pt x="2184" y="194229"/>
                      <a:pt x="0" y="188956"/>
                      <a:pt x="0" y="183458"/>
                    </a:cubicBezTo>
                    <a:lnTo>
                      <a:pt x="0" y="20730"/>
                    </a:lnTo>
                    <a:cubicBezTo>
                      <a:pt x="0" y="15232"/>
                      <a:pt x="2184" y="9959"/>
                      <a:pt x="6072" y="6072"/>
                    </a:cubicBezTo>
                    <a:cubicBezTo>
                      <a:pt x="9959" y="2184"/>
                      <a:pt x="15232" y="0"/>
                      <a:pt x="20730" y="0"/>
                    </a:cubicBezTo>
                    <a:close/>
                  </a:path>
                </a:pathLst>
              </a:custGeom>
              <a:solidFill>
                <a:srgbClr val="000000">
                  <a:alpha val="0"/>
                </a:srgbClr>
              </a:solidFill>
              <a:ln w="38100" cap="sq">
                <a:solidFill>
                  <a:srgbClr val="000000"/>
                </a:solidFill>
                <a:prstDash val="sysDash"/>
                <a:miter/>
              </a:ln>
            </p:spPr>
            <p:txBody>
              <a:bodyPr/>
              <a:lstStyle/>
              <a:p>
                <a:endParaRPr lang="en-US" dirty="0">
                  <a:latin typeface="Arial" panose="020B0604020202020204" pitchFamily="34" charset="0"/>
                </a:endParaRPr>
              </a:p>
            </p:txBody>
          </p:sp>
          <p:sp>
            <p:nvSpPr>
              <p:cNvPr id="55" name="TextBox 4">
                <a:extLst>
                  <a:ext uri="{FF2B5EF4-FFF2-40B4-BE49-F238E27FC236}">
                    <a16:creationId xmlns:a16="http://schemas.microsoft.com/office/drawing/2014/main" id="{FF79E0B8-3125-FD49-AFE9-DFFA0789C398}"/>
                  </a:ext>
                </a:extLst>
              </p:cNvPr>
              <p:cNvSpPr txBox="1"/>
              <p:nvPr/>
            </p:nvSpPr>
            <p:spPr>
              <a:xfrm>
                <a:off x="0" y="-38100"/>
                <a:ext cx="1475423" cy="242288"/>
              </a:xfrm>
              <a:prstGeom prst="rect">
                <a:avLst/>
              </a:prstGeom>
            </p:spPr>
            <p:txBody>
              <a:bodyPr lIns="50800" tIns="50800" rIns="50800" bIns="50800" rtlCol="0" anchor="ctr"/>
              <a:lstStyle/>
              <a:p>
                <a:pPr algn="ctr">
                  <a:lnSpc>
                    <a:spcPts val="2999"/>
                  </a:lnSpc>
                </a:pPr>
                <a:endParaRPr dirty="0">
                  <a:latin typeface="Arial" panose="020B0604020202020204" pitchFamily="34" charset="0"/>
                </a:endParaRPr>
              </a:p>
            </p:txBody>
          </p:sp>
        </p:grpSp>
        <p:sp>
          <p:nvSpPr>
            <p:cNvPr id="37" name="TextBox 8">
              <a:extLst>
                <a:ext uri="{FF2B5EF4-FFF2-40B4-BE49-F238E27FC236}">
                  <a16:creationId xmlns:a16="http://schemas.microsoft.com/office/drawing/2014/main" id="{CA133B6E-622C-8C8A-984A-ED04497C645F}"/>
                </a:ext>
              </a:extLst>
            </p:cNvPr>
            <p:cNvSpPr txBox="1"/>
            <p:nvPr/>
          </p:nvSpPr>
          <p:spPr>
            <a:xfrm>
              <a:off x="1716528" y="2378031"/>
              <a:ext cx="4142060" cy="644279"/>
            </a:xfrm>
            <a:prstGeom prst="rect">
              <a:avLst/>
            </a:prstGeom>
          </p:spPr>
          <p:txBody>
            <a:bodyPr wrap="square" lIns="0" tIns="0" rIns="0" bIns="0" rtlCol="0" anchor="t">
              <a:spAutoFit/>
            </a:bodyPr>
            <a:lstStyle/>
            <a:p>
              <a:pPr algn="ctr">
                <a:lnSpc>
                  <a:spcPts val="5533"/>
                </a:lnSpc>
              </a:pPr>
              <a:r>
                <a:rPr lang="en-US" sz="3952" dirty="0">
                  <a:solidFill>
                    <a:srgbClr val="000000"/>
                  </a:solidFill>
                  <a:latin typeface="Arial" panose="020B0604020202020204" pitchFamily="34" charset="0"/>
                  <a:ea typeface="Canva Sans Bold"/>
                  <a:cs typeface="Canva Sans Bold"/>
                  <a:sym typeface="Canva Sans Bold"/>
                </a:rPr>
                <a:t>First Generation</a:t>
              </a:r>
            </a:p>
          </p:txBody>
        </p:sp>
        <p:grpSp>
          <p:nvGrpSpPr>
            <p:cNvPr id="38" name="Group 12">
              <a:extLst>
                <a:ext uri="{FF2B5EF4-FFF2-40B4-BE49-F238E27FC236}">
                  <a16:creationId xmlns:a16="http://schemas.microsoft.com/office/drawing/2014/main" id="{336BEFC7-3E53-E735-7B54-B309401EB0E5}"/>
                </a:ext>
              </a:extLst>
            </p:cNvPr>
            <p:cNvGrpSpPr/>
            <p:nvPr/>
          </p:nvGrpSpPr>
          <p:grpSpPr>
            <a:xfrm>
              <a:off x="1093730" y="4526723"/>
              <a:ext cx="5607668" cy="1732936"/>
              <a:chOff x="0" y="-38100"/>
              <a:chExt cx="1476917" cy="456412"/>
            </a:xfrm>
          </p:grpSpPr>
          <p:sp>
            <p:nvSpPr>
              <p:cNvPr id="52" name="Freeform 13">
                <a:extLst>
                  <a:ext uri="{FF2B5EF4-FFF2-40B4-BE49-F238E27FC236}">
                    <a16:creationId xmlns:a16="http://schemas.microsoft.com/office/drawing/2014/main" id="{C481EDBD-2A51-00A9-1631-DD806F416E24}"/>
                  </a:ext>
                </a:extLst>
              </p:cNvPr>
              <p:cNvSpPr/>
              <p:nvPr/>
            </p:nvSpPr>
            <p:spPr>
              <a:xfrm>
                <a:off x="873" y="214124"/>
                <a:ext cx="1476044" cy="204188"/>
              </a:xfrm>
              <a:custGeom>
                <a:avLst/>
                <a:gdLst/>
                <a:ahLst/>
                <a:cxnLst/>
                <a:rect l="l" t="t" r="r" b="b"/>
                <a:pathLst>
                  <a:path w="1476044" h="204188">
                    <a:moveTo>
                      <a:pt x="20721" y="0"/>
                    </a:moveTo>
                    <a:lnTo>
                      <a:pt x="1455322" y="0"/>
                    </a:lnTo>
                    <a:cubicBezTo>
                      <a:pt x="1466766" y="0"/>
                      <a:pt x="1476044" y="9277"/>
                      <a:pt x="1476044" y="20721"/>
                    </a:cubicBezTo>
                    <a:lnTo>
                      <a:pt x="1476044" y="183467"/>
                    </a:lnTo>
                    <a:cubicBezTo>
                      <a:pt x="1476044" y="194911"/>
                      <a:pt x="1466766" y="204188"/>
                      <a:pt x="1455322" y="204188"/>
                    </a:cubicBezTo>
                    <a:lnTo>
                      <a:pt x="20721" y="204188"/>
                    </a:lnTo>
                    <a:cubicBezTo>
                      <a:pt x="15226" y="204188"/>
                      <a:pt x="9955" y="202005"/>
                      <a:pt x="6069" y="198119"/>
                    </a:cubicBezTo>
                    <a:cubicBezTo>
                      <a:pt x="2183" y="194233"/>
                      <a:pt x="0" y="188962"/>
                      <a:pt x="0" y="183467"/>
                    </a:cubicBezTo>
                    <a:lnTo>
                      <a:pt x="0" y="20721"/>
                    </a:lnTo>
                    <a:cubicBezTo>
                      <a:pt x="0" y="9277"/>
                      <a:pt x="9277" y="0"/>
                      <a:pt x="20721" y="0"/>
                    </a:cubicBezTo>
                    <a:close/>
                  </a:path>
                </a:pathLst>
              </a:custGeom>
              <a:solidFill>
                <a:srgbClr val="000000">
                  <a:alpha val="0"/>
                </a:srgbClr>
              </a:solidFill>
              <a:ln w="38100" cap="sq">
                <a:solidFill>
                  <a:srgbClr val="000000"/>
                </a:solidFill>
                <a:prstDash val="sysDash"/>
                <a:miter/>
              </a:ln>
            </p:spPr>
            <p:txBody>
              <a:bodyPr/>
              <a:lstStyle/>
              <a:p>
                <a:endParaRPr lang="en-US" dirty="0">
                  <a:latin typeface="Arial" panose="020B0604020202020204" pitchFamily="34" charset="0"/>
                </a:endParaRPr>
              </a:p>
            </p:txBody>
          </p:sp>
          <p:sp>
            <p:nvSpPr>
              <p:cNvPr id="53" name="TextBox 14">
                <a:extLst>
                  <a:ext uri="{FF2B5EF4-FFF2-40B4-BE49-F238E27FC236}">
                    <a16:creationId xmlns:a16="http://schemas.microsoft.com/office/drawing/2014/main" id="{00ED792C-8EA8-7A36-75A2-BC70D6166189}"/>
                  </a:ext>
                </a:extLst>
              </p:cNvPr>
              <p:cNvSpPr txBox="1"/>
              <p:nvPr/>
            </p:nvSpPr>
            <p:spPr>
              <a:xfrm>
                <a:off x="0" y="-38100"/>
                <a:ext cx="1476044" cy="242288"/>
              </a:xfrm>
              <a:prstGeom prst="rect">
                <a:avLst/>
              </a:prstGeom>
            </p:spPr>
            <p:txBody>
              <a:bodyPr lIns="50800" tIns="50800" rIns="50800" bIns="50800" rtlCol="0" anchor="ctr"/>
              <a:lstStyle/>
              <a:p>
                <a:pPr algn="ctr">
                  <a:lnSpc>
                    <a:spcPts val="2999"/>
                  </a:lnSpc>
                </a:pPr>
                <a:endParaRPr dirty="0">
                  <a:latin typeface="Arial" panose="020B0604020202020204" pitchFamily="34" charset="0"/>
                </a:endParaRPr>
              </a:p>
            </p:txBody>
          </p:sp>
        </p:grpSp>
        <p:sp>
          <p:nvSpPr>
            <p:cNvPr id="39" name="TextBox 15">
              <a:extLst>
                <a:ext uri="{FF2B5EF4-FFF2-40B4-BE49-F238E27FC236}">
                  <a16:creationId xmlns:a16="http://schemas.microsoft.com/office/drawing/2014/main" id="{C0FC81C2-6534-2ECF-0949-A2759AE8F534}"/>
                </a:ext>
              </a:extLst>
            </p:cNvPr>
            <p:cNvSpPr txBox="1"/>
            <p:nvPr/>
          </p:nvSpPr>
          <p:spPr>
            <a:xfrm>
              <a:off x="2165994" y="5656685"/>
              <a:ext cx="3459824" cy="433196"/>
            </a:xfrm>
            <a:prstGeom prst="rect">
              <a:avLst/>
            </a:prstGeom>
          </p:spPr>
          <p:txBody>
            <a:bodyPr lIns="0" tIns="0" rIns="0" bIns="0" rtlCol="0" anchor="t">
              <a:spAutoFit/>
            </a:bodyPr>
            <a:lstStyle/>
            <a:p>
              <a:pPr algn="ctr">
                <a:lnSpc>
                  <a:spcPts val="3710"/>
                </a:lnSpc>
              </a:pPr>
              <a:r>
                <a:rPr lang="en-US" sz="2650" dirty="0">
                  <a:solidFill>
                    <a:srgbClr val="000000"/>
                  </a:solidFill>
                  <a:latin typeface="Arial" panose="020B0604020202020204" pitchFamily="34" charset="0"/>
                  <a:ea typeface="Canva Sans"/>
                  <a:cs typeface="Canva Sans"/>
                  <a:sym typeface="Canva Sans"/>
                </a:rPr>
                <a:t>Reputational harm</a:t>
              </a:r>
            </a:p>
          </p:txBody>
        </p:sp>
        <p:sp>
          <p:nvSpPr>
            <p:cNvPr id="40" name="TextBox 18">
              <a:extLst>
                <a:ext uri="{FF2B5EF4-FFF2-40B4-BE49-F238E27FC236}">
                  <a16:creationId xmlns:a16="http://schemas.microsoft.com/office/drawing/2014/main" id="{5B9E9E0F-FBBE-351E-D8FF-3C729DC35D1F}"/>
                </a:ext>
              </a:extLst>
            </p:cNvPr>
            <p:cNvSpPr txBox="1"/>
            <p:nvPr/>
          </p:nvSpPr>
          <p:spPr>
            <a:xfrm>
              <a:off x="1093730" y="5454399"/>
              <a:ext cx="5604353" cy="936131"/>
            </a:xfrm>
            <a:prstGeom prst="rect">
              <a:avLst/>
            </a:prstGeom>
          </p:spPr>
          <p:txBody>
            <a:bodyPr lIns="50800" tIns="50800" rIns="50800" bIns="50800" rtlCol="0" anchor="ctr"/>
            <a:lstStyle/>
            <a:p>
              <a:pPr algn="ctr">
                <a:lnSpc>
                  <a:spcPts val="2999"/>
                </a:lnSpc>
              </a:pPr>
              <a:endParaRPr dirty="0">
                <a:latin typeface="Arial" panose="020B0604020202020204" pitchFamily="34" charset="0"/>
              </a:endParaRPr>
            </a:p>
          </p:txBody>
        </p:sp>
        <p:grpSp>
          <p:nvGrpSpPr>
            <p:cNvPr id="41" name="Group 20">
              <a:extLst>
                <a:ext uri="{FF2B5EF4-FFF2-40B4-BE49-F238E27FC236}">
                  <a16:creationId xmlns:a16="http://schemas.microsoft.com/office/drawing/2014/main" id="{13E743DE-22D3-C2C6-B8A7-3972604C0806}"/>
                </a:ext>
              </a:extLst>
            </p:cNvPr>
            <p:cNvGrpSpPr/>
            <p:nvPr/>
          </p:nvGrpSpPr>
          <p:grpSpPr>
            <a:xfrm>
              <a:off x="1093730" y="6463428"/>
              <a:ext cx="5604353" cy="791470"/>
              <a:chOff x="0" y="0"/>
              <a:chExt cx="1476044" cy="208453"/>
            </a:xfrm>
          </p:grpSpPr>
          <p:sp>
            <p:nvSpPr>
              <p:cNvPr id="50" name="Freeform 21">
                <a:extLst>
                  <a:ext uri="{FF2B5EF4-FFF2-40B4-BE49-F238E27FC236}">
                    <a16:creationId xmlns:a16="http://schemas.microsoft.com/office/drawing/2014/main" id="{8E1CB3E7-95EA-B6E4-A353-167390E99082}"/>
                  </a:ext>
                </a:extLst>
              </p:cNvPr>
              <p:cNvSpPr/>
              <p:nvPr/>
            </p:nvSpPr>
            <p:spPr>
              <a:xfrm>
                <a:off x="0" y="0"/>
                <a:ext cx="1476044" cy="208453"/>
              </a:xfrm>
              <a:custGeom>
                <a:avLst/>
                <a:gdLst/>
                <a:ahLst/>
                <a:cxnLst/>
                <a:rect l="l" t="t" r="r" b="b"/>
                <a:pathLst>
                  <a:path w="1476044" h="208453">
                    <a:moveTo>
                      <a:pt x="20721" y="0"/>
                    </a:moveTo>
                    <a:lnTo>
                      <a:pt x="1455322" y="0"/>
                    </a:lnTo>
                    <a:cubicBezTo>
                      <a:pt x="1466766" y="0"/>
                      <a:pt x="1476044" y="9277"/>
                      <a:pt x="1476044" y="20721"/>
                    </a:cubicBezTo>
                    <a:lnTo>
                      <a:pt x="1476044" y="187732"/>
                    </a:lnTo>
                    <a:cubicBezTo>
                      <a:pt x="1476044" y="193228"/>
                      <a:pt x="1473860" y="198498"/>
                      <a:pt x="1469974" y="202384"/>
                    </a:cubicBezTo>
                    <a:cubicBezTo>
                      <a:pt x="1466089" y="206270"/>
                      <a:pt x="1460818" y="208453"/>
                      <a:pt x="1455322" y="208453"/>
                    </a:cubicBezTo>
                    <a:lnTo>
                      <a:pt x="20721" y="208453"/>
                    </a:lnTo>
                    <a:cubicBezTo>
                      <a:pt x="9277" y="208453"/>
                      <a:pt x="0" y="199176"/>
                      <a:pt x="0" y="187732"/>
                    </a:cubicBezTo>
                    <a:lnTo>
                      <a:pt x="0" y="20721"/>
                    </a:lnTo>
                    <a:cubicBezTo>
                      <a:pt x="0" y="9277"/>
                      <a:pt x="9277" y="0"/>
                      <a:pt x="20721" y="0"/>
                    </a:cubicBezTo>
                    <a:close/>
                  </a:path>
                </a:pathLst>
              </a:custGeom>
              <a:solidFill>
                <a:srgbClr val="000000">
                  <a:alpha val="0"/>
                </a:srgbClr>
              </a:solidFill>
              <a:ln w="38100" cap="sq">
                <a:solidFill>
                  <a:srgbClr val="000000"/>
                </a:solidFill>
                <a:prstDash val="sysDash"/>
                <a:miter/>
              </a:ln>
            </p:spPr>
            <p:txBody>
              <a:bodyPr/>
              <a:lstStyle/>
              <a:p>
                <a:endParaRPr lang="en-US" dirty="0">
                  <a:latin typeface="Arial" panose="020B0604020202020204" pitchFamily="34" charset="0"/>
                </a:endParaRPr>
              </a:p>
            </p:txBody>
          </p:sp>
          <p:sp>
            <p:nvSpPr>
              <p:cNvPr id="51" name="TextBox 22">
                <a:extLst>
                  <a:ext uri="{FF2B5EF4-FFF2-40B4-BE49-F238E27FC236}">
                    <a16:creationId xmlns:a16="http://schemas.microsoft.com/office/drawing/2014/main" id="{B48D3DCA-3821-9480-7A8D-22D6691C0EE8}"/>
                  </a:ext>
                </a:extLst>
              </p:cNvPr>
              <p:cNvSpPr txBox="1"/>
              <p:nvPr/>
            </p:nvSpPr>
            <p:spPr>
              <a:xfrm>
                <a:off x="0" y="-38100"/>
                <a:ext cx="1476044" cy="246553"/>
              </a:xfrm>
              <a:prstGeom prst="rect">
                <a:avLst/>
              </a:prstGeom>
            </p:spPr>
            <p:txBody>
              <a:bodyPr lIns="50800" tIns="50800" rIns="50800" bIns="50800" rtlCol="0" anchor="ctr"/>
              <a:lstStyle/>
              <a:p>
                <a:pPr algn="ctr">
                  <a:lnSpc>
                    <a:spcPts val="2999"/>
                  </a:lnSpc>
                </a:pPr>
                <a:endParaRPr dirty="0">
                  <a:latin typeface="Arial" panose="020B0604020202020204" pitchFamily="34" charset="0"/>
                </a:endParaRPr>
              </a:p>
            </p:txBody>
          </p:sp>
        </p:grpSp>
        <p:grpSp>
          <p:nvGrpSpPr>
            <p:cNvPr id="42" name="Group 23">
              <a:extLst>
                <a:ext uri="{FF2B5EF4-FFF2-40B4-BE49-F238E27FC236}">
                  <a16:creationId xmlns:a16="http://schemas.microsoft.com/office/drawing/2014/main" id="{B34C8E0E-A2DF-87C1-7C34-6CBDEF21F943}"/>
                </a:ext>
              </a:extLst>
            </p:cNvPr>
            <p:cNvGrpSpPr/>
            <p:nvPr/>
          </p:nvGrpSpPr>
          <p:grpSpPr>
            <a:xfrm>
              <a:off x="1093730" y="7486801"/>
              <a:ext cx="5604353" cy="791470"/>
              <a:chOff x="0" y="0"/>
              <a:chExt cx="1476044" cy="208453"/>
            </a:xfrm>
          </p:grpSpPr>
          <p:sp>
            <p:nvSpPr>
              <p:cNvPr id="48" name="Freeform 24">
                <a:extLst>
                  <a:ext uri="{FF2B5EF4-FFF2-40B4-BE49-F238E27FC236}">
                    <a16:creationId xmlns:a16="http://schemas.microsoft.com/office/drawing/2014/main" id="{A2070215-8E07-50F8-C181-B7C9E1569F60}"/>
                  </a:ext>
                </a:extLst>
              </p:cNvPr>
              <p:cNvSpPr/>
              <p:nvPr/>
            </p:nvSpPr>
            <p:spPr>
              <a:xfrm>
                <a:off x="0" y="0"/>
                <a:ext cx="1476044" cy="208453"/>
              </a:xfrm>
              <a:custGeom>
                <a:avLst/>
                <a:gdLst/>
                <a:ahLst/>
                <a:cxnLst/>
                <a:rect l="l" t="t" r="r" b="b"/>
                <a:pathLst>
                  <a:path w="1476044" h="208453">
                    <a:moveTo>
                      <a:pt x="20721" y="0"/>
                    </a:moveTo>
                    <a:lnTo>
                      <a:pt x="1455322" y="0"/>
                    </a:lnTo>
                    <a:cubicBezTo>
                      <a:pt x="1466766" y="0"/>
                      <a:pt x="1476044" y="9277"/>
                      <a:pt x="1476044" y="20721"/>
                    </a:cubicBezTo>
                    <a:lnTo>
                      <a:pt x="1476044" y="187732"/>
                    </a:lnTo>
                    <a:cubicBezTo>
                      <a:pt x="1476044" y="193228"/>
                      <a:pt x="1473860" y="198498"/>
                      <a:pt x="1469974" y="202384"/>
                    </a:cubicBezTo>
                    <a:cubicBezTo>
                      <a:pt x="1466089" y="206270"/>
                      <a:pt x="1460818" y="208453"/>
                      <a:pt x="1455322" y="208453"/>
                    </a:cubicBezTo>
                    <a:lnTo>
                      <a:pt x="20721" y="208453"/>
                    </a:lnTo>
                    <a:cubicBezTo>
                      <a:pt x="9277" y="208453"/>
                      <a:pt x="0" y="199176"/>
                      <a:pt x="0" y="187732"/>
                    </a:cubicBezTo>
                    <a:lnTo>
                      <a:pt x="0" y="20721"/>
                    </a:lnTo>
                    <a:cubicBezTo>
                      <a:pt x="0" y="9277"/>
                      <a:pt x="9277" y="0"/>
                      <a:pt x="20721" y="0"/>
                    </a:cubicBezTo>
                    <a:close/>
                  </a:path>
                </a:pathLst>
              </a:custGeom>
              <a:solidFill>
                <a:srgbClr val="000000">
                  <a:alpha val="0"/>
                </a:srgbClr>
              </a:solidFill>
              <a:ln w="38100" cap="sq">
                <a:solidFill>
                  <a:srgbClr val="000000"/>
                </a:solidFill>
                <a:prstDash val="sysDash"/>
                <a:miter/>
              </a:ln>
            </p:spPr>
            <p:txBody>
              <a:bodyPr/>
              <a:lstStyle/>
              <a:p>
                <a:endParaRPr lang="en-US" dirty="0">
                  <a:latin typeface="Arial" panose="020B0604020202020204" pitchFamily="34" charset="0"/>
                </a:endParaRPr>
              </a:p>
            </p:txBody>
          </p:sp>
          <p:sp>
            <p:nvSpPr>
              <p:cNvPr id="49" name="TextBox 25">
                <a:extLst>
                  <a:ext uri="{FF2B5EF4-FFF2-40B4-BE49-F238E27FC236}">
                    <a16:creationId xmlns:a16="http://schemas.microsoft.com/office/drawing/2014/main" id="{12E3495E-3C62-16CA-338B-2E786DC208FB}"/>
                  </a:ext>
                </a:extLst>
              </p:cNvPr>
              <p:cNvSpPr txBox="1"/>
              <p:nvPr/>
            </p:nvSpPr>
            <p:spPr>
              <a:xfrm>
                <a:off x="0" y="-38100"/>
                <a:ext cx="1476044" cy="246553"/>
              </a:xfrm>
              <a:prstGeom prst="rect">
                <a:avLst/>
              </a:prstGeom>
            </p:spPr>
            <p:txBody>
              <a:bodyPr lIns="50800" tIns="50800" rIns="50800" bIns="50800" rtlCol="0" anchor="ctr"/>
              <a:lstStyle/>
              <a:p>
                <a:pPr algn="ctr">
                  <a:lnSpc>
                    <a:spcPts val="2999"/>
                  </a:lnSpc>
                </a:pPr>
                <a:endParaRPr dirty="0">
                  <a:latin typeface="Arial" panose="020B0604020202020204" pitchFamily="34" charset="0"/>
                </a:endParaRPr>
              </a:p>
            </p:txBody>
          </p:sp>
        </p:grpSp>
        <p:sp>
          <p:nvSpPr>
            <p:cNvPr id="43" name="TextBox 26">
              <a:extLst>
                <a:ext uri="{FF2B5EF4-FFF2-40B4-BE49-F238E27FC236}">
                  <a16:creationId xmlns:a16="http://schemas.microsoft.com/office/drawing/2014/main" id="{2C5AA664-EFA5-9100-5AFC-0B33BB1CD507}"/>
                </a:ext>
              </a:extLst>
            </p:cNvPr>
            <p:cNvSpPr txBox="1"/>
            <p:nvPr/>
          </p:nvSpPr>
          <p:spPr>
            <a:xfrm>
              <a:off x="1202104" y="6595386"/>
              <a:ext cx="5387603" cy="433196"/>
            </a:xfrm>
            <a:prstGeom prst="rect">
              <a:avLst/>
            </a:prstGeom>
          </p:spPr>
          <p:txBody>
            <a:bodyPr lIns="0" tIns="0" rIns="0" bIns="0" rtlCol="0" anchor="t">
              <a:spAutoFit/>
            </a:bodyPr>
            <a:lstStyle/>
            <a:p>
              <a:pPr algn="ctr">
                <a:lnSpc>
                  <a:spcPts val="3710"/>
                </a:lnSpc>
              </a:pPr>
              <a:r>
                <a:rPr lang="en-US" sz="2650" dirty="0">
                  <a:solidFill>
                    <a:srgbClr val="000000"/>
                  </a:solidFill>
                  <a:latin typeface="Arial" panose="020B0604020202020204" pitchFamily="34" charset="0"/>
                  <a:ea typeface="Canva Sans"/>
                  <a:cs typeface="Canva Sans"/>
                  <a:sym typeface="Canva Sans"/>
                </a:rPr>
                <a:t>Apps collecting data for profiling</a:t>
              </a:r>
            </a:p>
          </p:txBody>
        </p:sp>
        <p:sp>
          <p:nvSpPr>
            <p:cNvPr id="44" name="TextBox 27">
              <a:extLst>
                <a:ext uri="{FF2B5EF4-FFF2-40B4-BE49-F238E27FC236}">
                  <a16:creationId xmlns:a16="http://schemas.microsoft.com/office/drawing/2014/main" id="{F1388DA3-3D66-4FCC-2F29-FD5D2FB850E1}"/>
                </a:ext>
              </a:extLst>
            </p:cNvPr>
            <p:cNvSpPr txBox="1"/>
            <p:nvPr/>
          </p:nvSpPr>
          <p:spPr>
            <a:xfrm>
              <a:off x="1310480" y="7610626"/>
              <a:ext cx="5387603" cy="433196"/>
            </a:xfrm>
            <a:prstGeom prst="rect">
              <a:avLst/>
            </a:prstGeom>
          </p:spPr>
          <p:txBody>
            <a:bodyPr lIns="0" tIns="0" rIns="0" bIns="0" rtlCol="0" anchor="t">
              <a:spAutoFit/>
            </a:bodyPr>
            <a:lstStyle/>
            <a:p>
              <a:pPr algn="ctr">
                <a:lnSpc>
                  <a:spcPts val="3710"/>
                </a:lnSpc>
              </a:pPr>
              <a:r>
                <a:rPr lang="en-US" sz="2650" dirty="0">
                  <a:solidFill>
                    <a:srgbClr val="000000"/>
                  </a:solidFill>
                  <a:latin typeface="Arial" panose="020B0604020202020204" pitchFamily="34" charset="0"/>
                  <a:ea typeface="Canva Sans"/>
                  <a:cs typeface="Canva Sans"/>
                  <a:sym typeface="Canva Sans"/>
                </a:rPr>
                <a:t>Physical threats</a:t>
              </a:r>
            </a:p>
          </p:txBody>
        </p:sp>
        <p:grpSp>
          <p:nvGrpSpPr>
            <p:cNvPr id="45" name="Group 44">
              <a:extLst>
                <a:ext uri="{FF2B5EF4-FFF2-40B4-BE49-F238E27FC236}">
                  <a16:creationId xmlns:a16="http://schemas.microsoft.com/office/drawing/2014/main" id="{4A4B1EDE-AC41-10E2-84A2-4F6E27C48838}"/>
                </a:ext>
              </a:extLst>
            </p:cNvPr>
            <p:cNvGrpSpPr/>
            <p:nvPr/>
          </p:nvGrpSpPr>
          <p:grpSpPr>
            <a:xfrm>
              <a:off x="1093730" y="3517803"/>
              <a:ext cx="5604353" cy="791470"/>
              <a:chOff x="1026342" y="5683538"/>
              <a:chExt cx="5604353" cy="791470"/>
            </a:xfrm>
          </p:grpSpPr>
          <p:sp>
            <p:nvSpPr>
              <p:cNvPr id="46" name="Freeform 17">
                <a:extLst>
                  <a:ext uri="{FF2B5EF4-FFF2-40B4-BE49-F238E27FC236}">
                    <a16:creationId xmlns:a16="http://schemas.microsoft.com/office/drawing/2014/main" id="{CFE1E730-7067-5A61-7F3D-1FF036A3257A}"/>
                  </a:ext>
                </a:extLst>
              </p:cNvPr>
              <p:cNvSpPr/>
              <p:nvPr/>
            </p:nvSpPr>
            <p:spPr>
              <a:xfrm>
                <a:off x="1026342" y="5683538"/>
                <a:ext cx="5604353" cy="791470"/>
              </a:xfrm>
              <a:custGeom>
                <a:avLst/>
                <a:gdLst/>
                <a:ahLst/>
                <a:cxnLst/>
                <a:rect l="l" t="t" r="r" b="b"/>
                <a:pathLst>
                  <a:path w="1476044" h="208453">
                    <a:moveTo>
                      <a:pt x="20721" y="0"/>
                    </a:moveTo>
                    <a:lnTo>
                      <a:pt x="1455322" y="0"/>
                    </a:lnTo>
                    <a:cubicBezTo>
                      <a:pt x="1466766" y="0"/>
                      <a:pt x="1476044" y="9277"/>
                      <a:pt x="1476044" y="20721"/>
                    </a:cubicBezTo>
                    <a:lnTo>
                      <a:pt x="1476044" y="187732"/>
                    </a:lnTo>
                    <a:cubicBezTo>
                      <a:pt x="1476044" y="193228"/>
                      <a:pt x="1473860" y="198498"/>
                      <a:pt x="1469974" y="202384"/>
                    </a:cubicBezTo>
                    <a:cubicBezTo>
                      <a:pt x="1466089" y="206270"/>
                      <a:pt x="1460818" y="208453"/>
                      <a:pt x="1455322" y="208453"/>
                    </a:cubicBezTo>
                    <a:lnTo>
                      <a:pt x="20721" y="208453"/>
                    </a:lnTo>
                    <a:cubicBezTo>
                      <a:pt x="9277" y="208453"/>
                      <a:pt x="0" y="199176"/>
                      <a:pt x="0" y="187732"/>
                    </a:cubicBezTo>
                    <a:lnTo>
                      <a:pt x="0" y="20721"/>
                    </a:lnTo>
                    <a:cubicBezTo>
                      <a:pt x="0" y="9277"/>
                      <a:pt x="9277" y="0"/>
                      <a:pt x="20721" y="0"/>
                    </a:cubicBezTo>
                    <a:close/>
                  </a:path>
                </a:pathLst>
              </a:custGeom>
              <a:solidFill>
                <a:srgbClr val="B7CDEB"/>
              </a:solidFill>
              <a:ln w="38100" cap="sq">
                <a:solidFill>
                  <a:srgbClr val="000000"/>
                </a:solidFill>
                <a:prstDash val="sysDash"/>
                <a:miter/>
              </a:ln>
            </p:spPr>
            <p:txBody>
              <a:bodyPr/>
              <a:lstStyle/>
              <a:p>
                <a:endParaRPr lang="en-US" dirty="0">
                  <a:latin typeface="Arial" panose="020B0604020202020204" pitchFamily="34" charset="0"/>
                </a:endParaRPr>
              </a:p>
            </p:txBody>
          </p:sp>
          <p:sp>
            <p:nvSpPr>
              <p:cNvPr id="47" name="TextBox 46">
                <a:extLst>
                  <a:ext uri="{FF2B5EF4-FFF2-40B4-BE49-F238E27FC236}">
                    <a16:creationId xmlns:a16="http://schemas.microsoft.com/office/drawing/2014/main" id="{6C9A0BC4-CEC0-56BC-1928-7EB79A723E10}"/>
                  </a:ext>
                </a:extLst>
              </p:cNvPr>
              <p:cNvSpPr txBox="1"/>
              <p:nvPr/>
            </p:nvSpPr>
            <p:spPr>
              <a:xfrm>
                <a:off x="1496320" y="5835938"/>
                <a:ext cx="4666755" cy="433196"/>
              </a:xfrm>
              <a:prstGeom prst="rect">
                <a:avLst/>
              </a:prstGeom>
            </p:spPr>
            <p:txBody>
              <a:bodyPr wrap="square" lIns="0" tIns="0" rIns="0" bIns="0" rtlCol="0" anchor="t">
                <a:spAutoFit/>
              </a:bodyPr>
              <a:lstStyle/>
              <a:p>
                <a:pPr algn="ctr">
                  <a:lnSpc>
                    <a:spcPts val="3710"/>
                  </a:lnSpc>
                </a:pPr>
                <a:r>
                  <a:rPr lang="en-US" sz="2650" dirty="0">
                    <a:solidFill>
                      <a:srgbClr val="000000"/>
                    </a:solidFill>
                    <a:latin typeface="Arial" panose="020B0604020202020204" pitchFamily="34" charset="0"/>
                    <a:ea typeface="Canva Sans"/>
                    <a:cs typeface="Canva Sans"/>
                    <a:sym typeface="Canva Sans"/>
                  </a:rPr>
                  <a:t>Threats from posting online</a:t>
                </a:r>
              </a:p>
            </p:txBody>
          </p:sp>
        </p:grpSp>
      </p:grpSp>
    </p:spTree>
    <p:extLst>
      <p:ext uri="{BB962C8B-B14F-4D97-AF65-F5344CB8AC3E}">
        <p14:creationId xmlns:p14="http://schemas.microsoft.com/office/powerpoint/2010/main" val="3514853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EDEDED"/>
        </a:solidFill>
        <a:effectLst/>
      </p:bgPr>
    </p:bg>
    <p:spTree>
      <p:nvGrpSpPr>
        <p:cNvPr id="1" name="">
          <a:extLst>
            <a:ext uri="{FF2B5EF4-FFF2-40B4-BE49-F238E27FC236}">
              <a16:creationId xmlns:a16="http://schemas.microsoft.com/office/drawing/2014/main" id="{6C5372D7-BE46-B68C-0C5A-24327AAEA4AB}"/>
            </a:ext>
          </a:extLst>
        </p:cNvPr>
        <p:cNvGrpSpPr/>
        <p:nvPr/>
      </p:nvGrpSpPr>
      <p:grpSpPr>
        <a:xfrm>
          <a:off x="0" y="0"/>
          <a:ext cx="0" cy="0"/>
          <a:chOff x="0" y="0"/>
          <a:chExt cx="0" cy="0"/>
        </a:xfrm>
      </p:grpSpPr>
      <p:grpSp>
        <p:nvGrpSpPr>
          <p:cNvPr id="5" name="Group 5">
            <a:extLst>
              <a:ext uri="{FF2B5EF4-FFF2-40B4-BE49-F238E27FC236}">
                <a16:creationId xmlns:a16="http://schemas.microsoft.com/office/drawing/2014/main" id="{45DFB665-6CF8-7FAD-C129-05ADA45F6F1E}"/>
              </a:ext>
            </a:extLst>
          </p:cNvPr>
          <p:cNvGrpSpPr/>
          <p:nvPr/>
        </p:nvGrpSpPr>
        <p:grpSpPr>
          <a:xfrm>
            <a:off x="8125995" y="2863021"/>
            <a:ext cx="8908040" cy="1160055"/>
            <a:chOff x="0" y="0"/>
            <a:chExt cx="2531485" cy="329664"/>
          </a:xfrm>
        </p:grpSpPr>
        <p:sp>
          <p:nvSpPr>
            <p:cNvPr id="6" name="Freeform 6">
              <a:extLst>
                <a:ext uri="{FF2B5EF4-FFF2-40B4-BE49-F238E27FC236}">
                  <a16:creationId xmlns:a16="http://schemas.microsoft.com/office/drawing/2014/main" id="{8AF276E1-BC8D-76F7-7EA7-47143AB3BB5A}"/>
                </a:ext>
              </a:extLst>
            </p:cNvPr>
            <p:cNvSpPr/>
            <p:nvPr/>
          </p:nvSpPr>
          <p:spPr>
            <a:xfrm>
              <a:off x="0" y="0"/>
              <a:ext cx="2531485" cy="329664"/>
            </a:xfrm>
            <a:custGeom>
              <a:avLst/>
              <a:gdLst/>
              <a:ahLst/>
              <a:cxnLst/>
              <a:rect l="l" t="t" r="r" b="b"/>
              <a:pathLst>
                <a:path w="2531485" h="329664">
                  <a:moveTo>
                    <a:pt x="39109" y="0"/>
                  </a:moveTo>
                  <a:lnTo>
                    <a:pt x="2492375" y="0"/>
                  </a:lnTo>
                  <a:cubicBezTo>
                    <a:pt x="2502748" y="0"/>
                    <a:pt x="2512695" y="4120"/>
                    <a:pt x="2520030" y="11455"/>
                  </a:cubicBezTo>
                  <a:cubicBezTo>
                    <a:pt x="2527364" y="18789"/>
                    <a:pt x="2531485" y="28737"/>
                    <a:pt x="2531485" y="39109"/>
                  </a:cubicBezTo>
                  <a:lnTo>
                    <a:pt x="2531485" y="290555"/>
                  </a:lnTo>
                  <a:cubicBezTo>
                    <a:pt x="2531485" y="300927"/>
                    <a:pt x="2527364" y="310875"/>
                    <a:pt x="2520030" y="318209"/>
                  </a:cubicBezTo>
                  <a:cubicBezTo>
                    <a:pt x="2512695" y="325544"/>
                    <a:pt x="2502748" y="329664"/>
                    <a:pt x="2492375" y="329664"/>
                  </a:cubicBezTo>
                  <a:lnTo>
                    <a:pt x="39109" y="329664"/>
                  </a:lnTo>
                  <a:cubicBezTo>
                    <a:pt x="28737" y="329664"/>
                    <a:pt x="18789" y="325544"/>
                    <a:pt x="11455" y="318209"/>
                  </a:cubicBezTo>
                  <a:cubicBezTo>
                    <a:pt x="4120" y="310875"/>
                    <a:pt x="0" y="300927"/>
                    <a:pt x="0" y="290555"/>
                  </a:cubicBezTo>
                  <a:lnTo>
                    <a:pt x="0" y="39109"/>
                  </a:lnTo>
                  <a:cubicBezTo>
                    <a:pt x="0" y="28737"/>
                    <a:pt x="4120" y="18789"/>
                    <a:pt x="11455" y="11455"/>
                  </a:cubicBezTo>
                  <a:cubicBezTo>
                    <a:pt x="18789" y="4120"/>
                    <a:pt x="28737" y="0"/>
                    <a:pt x="39109" y="0"/>
                  </a:cubicBezTo>
                  <a:close/>
                </a:path>
              </a:pathLst>
            </a:custGeom>
            <a:solidFill>
              <a:srgbClr val="B7CDEB"/>
            </a:solidFill>
            <a:ln w="38100" cap="rnd">
              <a:solidFill>
                <a:srgbClr val="000000"/>
              </a:solidFill>
              <a:prstDash val="sysDash"/>
              <a:round/>
            </a:ln>
          </p:spPr>
          <p:txBody>
            <a:bodyPr/>
            <a:lstStyle/>
            <a:p>
              <a:endParaRPr lang="en-US" dirty="0">
                <a:latin typeface="Arial" panose="020B0604020202020204" pitchFamily="34" charset="0"/>
              </a:endParaRPr>
            </a:p>
          </p:txBody>
        </p:sp>
        <p:sp>
          <p:nvSpPr>
            <p:cNvPr id="7" name="TextBox 7">
              <a:extLst>
                <a:ext uri="{FF2B5EF4-FFF2-40B4-BE49-F238E27FC236}">
                  <a16:creationId xmlns:a16="http://schemas.microsoft.com/office/drawing/2014/main" id="{534ECA95-B357-73D1-0871-4B5C766390A7}"/>
                </a:ext>
              </a:extLst>
            </p:cNvPr>
            <p:cNvSpPr txBox="1"/>
            <p:nvPr/>
          </p:nvSpPr>
          <p:spPr>
            <a:xfrm>
              <a:off x="0" y="-38100"/>
              <a:ext cx="2531485" cy="367764"/>
            </a:xfrm>
            <a:prstGeom prst="rect">
              <a:avLst/>
            </a:prstGeom>
          </p:spPr>
          <p:txBody>
            <a:bodyPr lIns="47081" tIns="47081" rIns="47081" bIns="47081" rtlCol="0" anchor="ctr"/>
            <a:lstStyle/>
            <a:p>
              <a:pPr algn="ctr">
                <a:lnSpc>
                  <a:spcPts val="2660"/>
                </a:lnSpc>
              </a:pPr>
              <a:endParaRPr dirty="0">
                <a:latin typeface="Arial" panose="020B0604020202020204" pitchFamily="34" charset="0"/>
              </a:endParaRPr>
            </a:p>
          </p:txBody>
        </p:sp>
      </p:grpSp>
      <p:sp>
        <p:nvSpPr>
          <p:cNvPr id="9" name="TextBox 9">
            <a:extLst>
              <a:ext uri="{FF2B5EF4-FFF2-40B4-BE49-F238E27FC236}">
                <a16:creationId xmlns:a16="http://schemas.microsoft.com/office/drawing/2014/main" id="{5314AF02-E2B6-E9A6-3EDD-96D306AD42C4}"/>
              </a:ext>
            </a:extLst>
          </p:cNvPr>
          <p:cNvSpPr txBox="1"/>
          <p:nvPr/>
        </p:nvSpPr>
        <p:spPr>
          <a:xfrm>
            <a:off x="4678758" y="1377509"/>
            <a:ext cx="8628552" cy="769441"/>
          </a:xfrm>
          <a:prstGeom prst="rect">
            <a:avLst/>
          </a:prstGeom>
        </p:spPr>
        <p:txBody>
          <a:bodyPr lIns="0" tIns="0" rIns="0" bIns="0" rtlCol="0" anchor="t">
            <a:spAutoFit/>
          </a:bodyPr>
          <a:lstStyle/>
          <a:p>
            <a:pPr algn="ctr">
              <a:lnSpc>
                <a:spcPts val="6001"/>
              </a:lnSpc>
            </a:pPr>
            <a:r>
              <a:rPr lang="en-US" sz="6001" b="1" dirty="0">
                <a:solidFill>
                  <a:srgbClr val="000000"/>
                </a:solidFill>
                <a:latin typeface="Arial" panose="020B0604020202020204" pitchFamily="34" charset="0"/>
                <a:ea typeface="Canva Sans Bold"/>
                <a:cs typeface="Canva Sans Bold"/>
                <a:sym typeface="Canva Sans Bold"/>
              </a:rPr>
              <a:t>Threat Models</a:t>
            </a:r>
          </a:p>
        </p:txBody>
      </p:sp>
      <p:sp>
        <p:nvSpPr>
          <p:cNvPr id="11" name="TextBox 11">
            <a:extLst>
              <a:ext uri="{FF2B5EF4-FFF2-40B4-BE49-F238E27FC236}">
                <a16:creationId xmlns:a16="http://schemas.microsoft.com/office/drawing/2014/main" id="{76524B0B-D697-C92D-9A3E-A88F7D86704A}"/>
              </a:ext>
            </a:extLst>
          </p:cNvPr>
          <p:cNvSpPr txBox="1"/>
          <p:nvPr/>
        </p:nvSpPr>
        <p:spPr>
          <a:xfrm>
            <a:off x="8214108" y="3280791"/>
            <a:ext cx="8819927" cy="824008"/>
          </a:xfrm>
          <a:prstGeom prst="rect">
            <a:avLst/>
          </a:prstGeom>
        </p:spPr>
        <p:txBody>
          <a:bodyPr lIns="0" tIns="0" rIns="0" bIns="0" rtlCol="0" anchor="t">
            <a:spAutoFit/>
          </a:bodyPr>
          <a:lstStyle/>
          <a:p>
            <a:pPr algn="ctr">
              <a:lnSpc>
                <a:spcPts val="3197"/>
              </a:lnSpc>
            </a:pPr>
            <a:r>
              <a:rPr lang="en-US" sz="3197" b="1" dirty="0">
                <a:solidFill>
                  <a:srgbClr val="000000"/>
                </a:solidFill>
                <a:latin typeface="Arial" panose="020B0604020202020204" pitchFamily="34" charset="0"/>
                <a:ea typeface="Canva Sans Bold"/>
                <a:cs typeface="Canva Sans Bold"/>
                <a:sym typeface="Canva Sans Bold"/>
              </a:rPr>
              <a:t>Negative reactions from friends and family</a:t>
            </a:r>
          </a:p>
          <a:p>
            <a:pPr algn="ctr">
              <a:lnSpc>
                <a:spcPts val="3197"/>
              </a:lnSpc>
            </a:pPr>
            <a:endParaRPr lang="en-US" sz="3197" b="1" dirty="0">
              <a:solidFill>
                <a:srgbClr val="000000"/>
              </a:solidFill>
              <a:latin typeface="Arial" panose="020B0604020202020204" pitchFamily="34" charset="0"/>
              <a:ea typeface="Canva Sans Bold"/>
              <a:cs typeface="Canva Sans Bold"/>
              <a:sym typeface="Canva Sans Bold"/>
            </a:endParaRPr>
          </a:p>
        </p:txBody>
      </p:sp>
      <p:sp>
        <p:nvSpPr>
          <p:cNvPr id="105" name="TextBox 31">
            <a:extLst>
              <a:ext uri="{FF2B5EF4-FFF2-40B4-BE49-F238E27FC236}">
                <a16:creationId xmlns:a16="http://schemas.microsoft.com/office/drawing/2014/main" id="{092A1FCA-3BE5-D594-5FD6-C783552EFCA4}"/>
              </a:ext>
            </a:extLst>
          </p:cNvPr>
          <p:cNvSpPr txBox="1"/>
          <p:nvPr/>
        </p:nvSpPr>
        <p:spPr>
          <a:xfrm>
            <a:off x="8125995" y="4117990"/>
            <a:ext cx="8908040" cy="2509419"/>
          </a:xfrm>
          <a:prstGeom prst="rect">
            <a:avLst/>
          </a:prstGeom>
        </p:spPr>
        <p:txBody>
          <a:bodyPr lIns="47081" tIns="47081" rIns="47081" bIns="47081" rtlCol="0" anchor="ctr"/>
          <a:lstStyle/>
          <a:p>
            <a:pPr algn="ctr">
              <a:lnSpc>
                <a:spcPts val="2660"/>
              </a:lnSpc>
            </a:pPr>
            <a:endParaRPr dirty="0">
              <a:latin typeface="Arial" panose="020B0604020202020204" pitchFamily="34" charset="0"/>
            </a:endParaRPr>
          </a:p>
        </p:txBody>
      </p:sp>
      <p:grpSp>
        <p:nvGrpSpPr>
          <p:cNvPr id="107" name="Group 28">
            <a:extLst>
              <a:ext uri="{FF2B5EF4-FFF2-40B4-BE49-F238E27FC236}">
                <a16:creationId xmlns:a16="http://schemas.microsoft.com/office/drawing/2014/main" id="{77B1EFD5-9B48-8253-E207-A19472B895EE}"/>
              </a:ext>
            </a:extLst>
          </p:cNvPr>
          <p:cNvGrpSpPr/>
          <p:nvPr/>
        </p:nvGrpSpPr>
        <p:grpSpPr>
          <a:xfrm>
            <a:off x="8125995" y="4222782"/>
            <a:ext cx="8908040" cy="919936"/>
            <a:chOff x="0" y="0"/>
            <a:chExt cx="2531485" cy="318402"/>
          </a:xfrm>
        </p:grpSpPr>
        <p:sp>
          <p:nvSpPr>
            <p:cNvPr id="108" name="Freeform 29">
              <a:extLst>
                <a:ext uri="{FF2B5EF4-FFF2-40B4-BE49-F238E27FC236}">
                  <a16:creationId xmlns:a16="http://schemas.microsoft.com/office/drawing/2014/main" id="{129587D2-41FD-9335-BED4-AAAD143C0C9F}"/>
                </a:ext>
              </a:extLst>
            </p:cNvPr>
            <p:cNvSpPr/>
            <p:nvPr/>
          </p:nvSpPr>
          <p:spPr>
            <a:xfrm>
              <a:off x="0" y="0"/>
              <a:ext cx="2531485" cy="318402"/>
            </a:xfrm>
            <a:custGeom>
              <a:avLst/>
              <a:gdLst/>
              <a:ahLst/>
              <a:cxnLst/>
              <a:rect l="l" t="t" r="r" b="b"/>
              <a:pathLst>
                <a:path w="2531485" h="318402">
                  <a:moveTo>
                    <a:pt x="39109" y="0"/>
                  </a:moveTo>
                  <a:lnTo>
                    <a:pt x="2492375" y="0"/>
                  </a:lnTo>
                  <a:cubicBezTo>
                    <a:pt x="2502748" y="0"/>
                    <a:pt x="2512695" y="4120"/>
                    <a:pt x="2520030" y="11455"/>
                  </a:cubicBezTo>
                  <a:cubicBezTo>
                    <a:pt x="2527364" y="18789"/>
                    <a:pt x="2531485" y="28737"/>
                    <a:pt x="2531485" y="39109"/>
                  </a:cubicBezTo>
                  <a:lnTo>
                    <a:pt x="2531485" y="279292"/>
                  </a:lnTo>
                  <a:cubicBezTo>
                    <a:pt x="2531485" y="289665"/>
                    <a:pt x="2527364" y="299612"/>
                    <a:pt x="2520030" y="306947"/>
                  </a:cubicBezTo>
                  <a:cubicBezTo>
                    <a:pt x="2512695" y="314281"/>
                    <a:pt x="2502748" y="318402"/>
                    <a:pt x="2492375" y="318402"/>
                  </a:cubicBezTo>
                  <a:lnTo>
                    <a:pt x="39109" y="318402"/>
                  </a:lnTo>
                  <a:cubicBezTo>
                    <a:pt x="28737" y="318402"/>
                    <a:pt x="18789" y="314281"/>
                    <a:pt x="11455" y="306947"/>
                  </a:cubicBezTo>
                  <a:cubicBezTo>
                    <a:pt x="4120" y="299612"/>
                    <a:pt x="0" y="289665"/>
                    <a:pt x="0" y="279292"/>
                  </a:cubicBezTo>
                  <a:lnTo>
                    <a:pt x="0" y="39109"/>
                  </a:lnTo>
                  <a:cubicBezTo>
                    <a:pt x="0" y="28737"/>
                    <a:pt x="4120" y="18789"/>
                    <a:pt x="11455" y="11455"/>
                  </a:cubicBezTo>
                  <a:cubicBezTo>
                    <a:pt x="18789" y="4120"/>
                    <a:pt x="28737" y="0"/>
                    <a:pt x="39109" y="0"/>
                  </a:cubicBezTo>
                  <a:close/>
                </a:path>
              </a:pathLst>
            </a:custGeom>
            <a:solidFill>
              <a:srgbClr val="B7CDEB"/>
            </a:solidFill>
            <a:ln w="38100" cap="rnd">
              <a:solidFill>
                <a:schemeClr val="tx1"/>
              </a:solidFill>
              <a:prstDash val="sysDash"/>
              <a:round/>
            </a:ln>
          </p:spPr>
          <p:txBody>
            <a:bodyPr/>
            <a:lstStyle/>
            <a:p>
              <a:endParaRPr lang="en-US" dirty="0">
                <a:latin typeface="Arial" panose="020B0604020202020204" pitchFamily="34" charset="0"/>
              </a:endParaRPr>
            </a:p>
          </p:txBody>
        </p:sp>
        <p:sp>
          <p:nvSpPr>
            <p:cNvPr id="109" name="TextBox 30">
              <a:extLst>
                <a:ext uri="{FF2B5EF4-FFF2-40B4-BE49-F238E27FC236}">
                  <a16:creationId xmlns:a16="http://schemas.microsoft.com/office/drawing/2014/main" id="{DBAF6239-8C43-28F6-7E94-3FF50C3A4F15}"/>
                </a:ext>
              </a:extLst>
            </p:cNvPr>
            <p:cNvSpPr txBox="1"/>
            <p:nvPr/>
          </p:nvSpPr>
          <p:spPr>
            <a:xfrm>
              <a:off x="0" y="-38100"/>
              <a:ext cx="2531485" cy="356502"/>
            </a:xfrm>
            <a:prstGeom prst="rect">
              <a:avLst/>
            </a:prstGeom>
          </p:spPr>
          <p:txBody>
            <a:bodyPr lIns="47081" tIns="47081" rIns="47081" bIns="47081" rtlCol="0" anchor="ctr"/>
            <a:lstStyle/>
            <a:p>
              <a:pPr algn="ctr">
                <a:lnSpc>
                  <a:spcPts val="2660"/>
                </a:lnSpc>
              </a:pPr>
              <a:endParaRPr dirty="0">
                <a:latin typeface="Arial" panose="020B0604020202020204" pitchFamily="34" charset="0"/>
              </a:endParaRPr>
            </a:p>
          </p:txBody>
        </p:sp>
      </p:grpSp>
      <p:sp>
        <p:nvSpPr>
          <p:cNvPr id="110" name="TextBox 31">
            <a:extLst>
              <a:ext uri="{FF2B5EF4-FFF2-40B4-BE49-F238E27FC236}">
                <a16:creationId xmlns:a16="http://schemas.microsoft.com/office/drawing/2014/main" id="{3D75CA51-AC93-F847-548B-8596E937DA62}"/>
              </a:ext>
            </a:extLst>
          </p:cNvPr>
          <p:cNvSpPr txBox="1"/>
          <p:nvPr/>
        </p:nvSpPr>
        <p:spPr>
          <a:xfrm>
            <a:off x="8170051" y="4521775"/>
            <a:ext cx="8819927" cy="420884"/>
          </a:xfrm>
          <a:prstGeom prst="rect">
            <a:avLst/>
          </a:prstGeom>
        </p:spPr>
        <p:txBody>
          <a:bodyPr lIns="0" tIns="0" rIns="0" bIns="0" rtlCol="0" anchor="t">
            <a:spAutoFit/>
          </a:bodyPr>
          <a:lstStyle/>
          <a:p>
            <a:pPr algn="ctr">
              <a:lnSpc>
                <a:spcPts val="3197"/>
              </a:lnSpc>
            </a:pPr>
            <a:r>
              <a:rPr lang="en-US" sz="3197" b="1" dirty="0">
                <a:solidFill>
                  <a:srgbClr val="000000"/>
                </a:solidFill>
                <a:latin typeface="Arial" panose="020B0604020202020204" pitchFamily="34" charset="0"/>
                <a:ea typeface="Canva Sans Bold"/>
                <a:cs typeface="Canva Sans Bold"/>
                <a:sym typeface="Canva Sans Bold"/>
              </a:rPr>
              <a:t>Evil eye</a:t>
            </a:r>
          </a:p>
        </p:txBody>
      </p:sp>
      <p:grpSp>
        <p:nvGrpSpPr>
          <p:cNvPr id="29" name="Group 28">
            <a:extLst>
              <a:ext uri="{FF2B5EF4-FFF2-40B4-BE49-F238E27FC236}">
                <a16:creationId xmlns:a16="http://schemas.microsoft.com/office/drawing/2014/main" id="{0F1A7381-4B38-25FE-CF64-61912BD1C2D1}"/>
              </a:ext>
            </a:extLst>
          </p:cNvPr>
          <p:cNvGrpSpPr/>
          <p:nvPr/>
        </p:nvGrpSpPr>
        <p:grpSpPr>
          <a:xfrm>
            <a:off x="1250652" y="3009251"/>
            <a:ext cx="5607668" cy="5900240"/>
            <a:chOff x="1093730" y="2378031"/>
            <a:chExt cx="5607668" cy="5900240"/>
          </a:xfrm>
        </p:grpSpPr>
        <p:sp>
          <p:nvSpPr>
            <p:cNvPr id="30" name="TextBox 10">
              <a:extLst>
                <a:ext uri="{FF2B5EF4-FFF2-40B4-BE49-F238E27FC236}">
                  <a16:creationId xmlns:a16="http://schemas.microsoft.com/office/drawing/2014/main" id="{C36209CA-33F6-729B-86C3-3ADE36DCE5B5}"/>
                </a:ext>
              </a:extLst>
            </p:cNvPr>
            <p:cNvSpPr txBox="1"/>
            <p:nvPr/>
          </p:nvSpPr>
          <p:spPr>
            <a:xfrm>
              <a:off x="1784119" y="4719404"/>
              <a:ext cx="4226890" cy="433196"/>
            </a:xfrm>
            <a:prstGeom prst="rect">
              <a:avLst/>
            </a:prstGeom>
          </p:spPr>
          <p:txBody>
            <a:bodyPr wrap="square" lIns="0" tIns="0" rIns="0" bIns="0" rtlCol="0" anchor="t">
              <a:spAutoFit/>
            </a:bodyPr>
            <a:lstStyle/>
            <a:p>
              <a:pPr algn="ctr">
                <a:lnSpc>
                  <a:spcPts val="3710"/>
                </a:lnSpc>
              </a:pPr>
              <a:r>
                <a:rPr lang="en-US" sz="2650" dirty="0">
                  <a:solidFill>
                    <a:srgbClr val="000000"/>
                  </a:solidFill>
                  <a:latin typeface="Arial" panose="020B0604020202020204" pitchFamily="34" charset="0"/>
                  <a:ea typeface="Canva Sans"/>
                  <a:cs typeface="Canva Sans"/>
                  <a:sym typeface="Canva Sans"/>
                </a:rPr>
                <a:t>Government surveillance</a:t>
              </a:r>
            </a:p>
          </p:txBody>
        </p:sp>
        <p:grpSp>
          <p:nvGrpSpPr>
            <p:cNvPr id="31" name="Group 2">
              <a:extLst>
                <a:ext uri="{FF2B5EF4-FFF2-40B4-BE49-F238E27FC236}">
                  <a16:creationId xmlns:a16="http://schemas.microsoft.com/office/drawing/2014/main" id="{45337721-BAB2-AC56-5F2A-4AD0673965EE}"/>
                </a:ext>
              </a:extLst>
            </p:cNvPr>
            <p:cNvGrpSpPr/>
            <p:nvPr/>
          </p:nvGrpSpPr>
          <p:grpSpPr>
            <a:xfrm>
              <a:off x="1096088" y="3596847"/>
              <a:ext cx="5601995" cy="1717267"/>
              <a:chOff x="0" y="-38100"/>
              <a:chExt cx="1475423" cy="452285"/>
            </a:xfrm>
          </p:grpSpPr>
          <p:sp>
            <p:nvSpPr>
              <p:cNvPr id="49" name="Freeform 3">
                <a:extLst>
                  <a:ext uri="{FF2B5EF4-FFF2-40B4-BE49-F238E27FC236}">
                    <a16:creationId xmlns:a16="http://schemas.microsoft.com/office/drawing/2014/main" id="{BFF6BA99-9E3B-7575-4473-D27F3AE99DDA}"/>
                  </a:ext>
                </a:extLst>
              </p:cNvPr>
              <p:cNvSpPr/>
              <p:nvPr/>
            </p:nvSpPr>
            <p:spPr>
              <a:xfrm>
                <a:off x="0" y="209997"/>
                <a:ext cx="1475423" cy="204188"/>
              </a:xfrm>
              <a:custGeom>
                <a:avLst/>
                <a:gdLst/>
                <a:ahLst/>
                <a:cxnLst/>
                <a:rect l="l" t="t" r="r" b="b"/>
                <a:pathLst>
                  <a:path w="1475423" h="204188">
                    <a:moveTo>
                      <a:pt x="20730" y="0"/>
                    </a:moveTo>
                    <a:lnTo>
                      <a:pt x="1454693" y="0"/>
                    </a:lnTo>
                    <a:cubicBezTo>
                      <a:pt x="1466142" y="0"/>
                      <a:pt x="1475423" y="9281"/>
                      <a:pt x="1475423" y="20730"/>
                    </a:cubicBezTo>
                    <a:lnTo>
                      <a:pt x="1475423" y="183458"/>
                    </a:lnTo>
                    <a:cubicBezTo>
                      <a:pt x="1475423" y="194907"/>
                      <a:pt x="1466142" y="204188"/>
                      <a:pt x="1454693" y="204188"/>
                    </a:cubicBezTo>
                    <a:lnTo>
                      <a:pt x="20730" y="204188"/>
                    </a:lnTo>
                    <a:cubicBezTo>
                      <a:pt x="15232" y="204188"/>
                      <a:pt x="9959" y="202004"/>
                      <a:pt x="6072" y="198116"/>
                    </a:cubicBezTo>
                    <a:cubicBezTo>
                      <a:pt x="2184" y="194229"/>
                      <a:pt x="0" y="188956"/>
                      <a:pt x="0" y="183458"/>
                    </a:cubicBezTo>
                    <a:lnTo>
                      <a:pt x="0" y="20730"/>
                    </a:lnTo>
                    <a:cubicBezTo>
                      <a:pt x="0" y="15232"/>
                      <a:pt x="2184" y="9959"/>
                      <a:pt x="6072" y="6072"/>
                    </a:cubicBezTo>
                    <a:cubicBezTo>
                      <a:pt x="9959" y="2184"/>
                      <a:pt x="15232" y="0"/>
                      <a:pt x="20730" y="0"/>
                    </a:cubicBezTo>
                    <a:close/>
                  </a:path>
                </a:pathLst>
              </a:custGeom>
              <a:solidFill>
                <a:srgbClr val="000000">
                  <a:alpha val="0"/>
                </a:srgbClr>
              </a:solidFill>
              <a:ln w="38100" cap="sq">
                <a:solidFill>
                  <a:srgbClr val="000000"/>
                </a:solidFill>
                <a:prstDash val="sysDash"/>
                <a:miter/>
              </a:ln>
            </p:spPr>
            <p:txBody>
              <a:bodyPr/>
              <a:lstStyle/>
              <a:p>
                <a:endParaRPr lang="en-US" dirty="0">
                  <a:latin typeface="Arial" panose="020B0604020202020204" pitchFamily="34" charset="0"/>
                </a:endParaRPr>
              </a:p>
            </p:txBody>
          </p:sp>
          <p:sp>
            <p:nvSpPr>
              <p:cNvPr id="50" name="TextBox 4">
                <a:extLst>
                  <a:ext uri="{FF2B5EF4-FFF2-40B4-BE49-F238E27FC236}">
                    <a16:creationId xmlns:a16="http://schemas.microsoft.com/office/drawing/2014/main" id="{8413E6E5-8D1E-3105-9086-847DBA423025}"/>
                  </a:ext>
                </a:extLst>
              </p:cNvPr>
              <p:cNvSpPr txBox="1"/>
              <p:nvPr/>
            </p:nvSpPr>
            <p:spPr>
              <a:xfrm>
                <a:off x="0" y="-38100"/>
                <a:ext cx="1475423" cy="242288"/>
              </a:xfrm>
              <a:prstGeom prst="rect">
                <a:avLst/>
              </a:prstGeom>
            </p:spPr>
            <p:txBody>
              <a:bodyPr lIns="50800" tIns="50800" rIns="50800" bIns="50800" rtlCol="0" anchor="ctr"/>
              <a:lstStyle/>
              <a:p>
                <a:pPr algn="ctr">
                  <a:lnSpc>
                    <a:spcPts val="2999"/>
                  </a:lnSpc>
                </a:pPr>
                <a:endParaRPr dirty="0">
                  <a:latin typeface="Arial" panose="020B0604020202020204" pitchFamily="34" charset="0"/>
                </a:endParaRPr>
              </a:p>
            </p:txBody>
          </p:sp>
        </p:grpSp>
        <p:sp>
          <p:nvSpPr>
            <p:cNvPr id="32" name="TextBox 8">
              <a:extLst>
                <a:ext uri="{FF2B5EF4-FFF2-40B4-BE49-F238E27FC236}">
                  <a16:creationId xmlns:a16="http://schemas.microsoft.com/office/drawing/2014/main" id="{7CB00200-FFBD-3CCD-79C7-35E51840485E}"/>
                </a:ext>
              </a:extLst>
            </p:cNvPr>
            <p:cNvSpPr txBox="1"/>
            <p:nvPr/>
          </p:nvSpPr>
          <p:spPr>
            <a:xfrm>
              <a:off x="1716528" y="2378031"/>
              <a:ext cx="4142060" cy="644279"/>
            </a:xfrm>
            <a:prstGeom prst="rect">
              <a:avLst/>
            </a:prstGeom>
          </p:spPr>
          <p:txBody>
            <a:bodyPr wrap="square" lIns="0" tIns="0" rIns="0" bIns="0" rtlCol="0" anchor="t">
              <a:spAutoFit/>
            </a:bodyPr>
            <a:lstStyle/>
            <a:p>
              <a:pPr algn="ctr">
                <a:lnSpc>
                  <a:spcPts val="5533"/>
                </a:lnSpc>
              </a:pPr>
              <a:r>
                <a:rPr lang="en-US" sz="3952" dirty="0">
                  <a:solidFill>
                    <a:srgbClr val="000000"/>
                  </a:solidFill>
                  <a:latin typeface="Arial" panose="020B0604020202020204" pitchFamily="34" charset="0"/>
                  <a:ea typeface="Canva Sans Bold"/>
                  <a:cs typeface="Canva Sans Bold"/>
                  <a:sym typeface="Canva Sans Bold"/>
                </a:rPr>
                <a:t>First Generation</a:t>
              </a:r>
            </a:p>
          </p:txBody>
        </p:sp>
        <p:grpSp>
          <p:nvGrpSpPr>
            <p:cNvPr id="33" name="Group 12">
              <a:extLst>
                <a:ext uri="{FF2B5EF4-FFF2-40B4-BE49-F238E27FC236}">
                  <a16:creationId xmlns:a16="http://schemas.microsoft.com/office/drawing/2014/main" id="{CD3EED88-A310-38C7-6C9F-540797355A6A}"/>
                </a:ext>
              </a:extLst>
            </p:cNvPr>
            <p:cNvGrpSpPr/>
            <p:nvPr/>
          </p:nvGrpSpPr>
          <p:grpSpPr>
            <a:xfrm>
              <a:off x="1093730" y="4526723"/>
              <a:ext cx="5607668" cy="1732936"/>
              <a:chOff x="0" y="-38100"/>
              <a:chExt cx="1476917" cy="456412"/>
            </a:xfrm>
          </p:grpSpPr>
          <p:sp>
            <p:nvSpPr>
              <p:cNvPr id="47" name="Freeform 13">
                <a:extLst>
                  <a:ext uri="{FF2B5EF4-FFF2-40B4-BE49-F238E27FC236}">
                    <a16:creationId xmlns:a16="http://schemas.microsoft.com/office/drawing/2014/main" id="{D614A692-999B-3FED-DF6A-2BA0843B3325}"/>
                  </a:ext>
                </a:extLst>
              </p:cNvPr>
              <p:cNvSpPr/>
              <p:nvPr/>
            </p:nvSpPr>
            <p:spPr>
              <a:xfrm>
                <a:off x="873" y="214124"/>
                <a:ext cx="1476044" cy="204188"/>
              </a:xfrm>
              <a:custGeom>
                <a:avLst/>
                <a:gdLst/>
                <a:ahLst/>
                <a:cxnLst/>
                <a:rect l="l" t="t" r="r" b="b"/>
                <a:pathLst>
                  <a:path w="1476044" h="204188">
                    <a:moveTo>
                      <a:pt x="20721" y="0"/>
                    </a:moveTo>
                    <a:lnTo>
                      <a:pt x="1455322" y="0"/>
                    </a:lnTo>
                    <a:cubicBezTo>
                      <a:pt x="1466766" y="0"/>
                      <a:pt x="1476044" y="9277"/>
                      <a:pt x="1476044" y="20721"/>
                    </a:cubicBezTo>
                    <a:lnTo>
                      <a:pt x="1476044" y="183467"/>
                    </a:lnTo>
                    <a:cubicBezTo>
                      <a:pt x="1476044" y="194911"/>
                      <a:pt x="1466766" y="204188"/>
                      <a:pt x="1455322" y="204188"/>
                    </a:cubicBezTo>
                    <a:lnTo>
                      <a:pt x="20721" y="204188"/>
                    </a:lnTo>
                    <a:cubicBezTo>
                      <a:pt x="15226" y="204188"/>
                      <a:pt x="9955" y="202005"/>
                      <a:pt x="6069" y="198119"/>
                    </a:cubicBezTo>
                    <a:cubicBezTo>
                      <a:pt x="2183" y="194233"/>
                      <a:pt x="0" y="188962"/>
                      <a:pt x="0" y="183467"/>
                    </a:cubicBezTo>
                    <a:lnTo>
                      <a:pt x="0" y="20721"/>
                    </a:lnTo>
                    <a:cubicBezTo>
                      <a:pt x="0" y="9277"/>
                      <a:pt x="9277" y="0"/>
                      <a:pt x="20721" y="0"/>
                    </a:cubicBezTo>
                    <a:close/>
                  </a:path>
                </a:pathLst>
              </a:custGeom>
              <a:solidFill>
                <a:srgbClr val="000000">
                  <a:alpha val="0"/>
                </a:srgbClr>
              </a:solidFill>
              <a:ln w="38100" cap="sq">
                <a:solidFill>
                  <a:srgbClr val="000000"/>
                </a:solidFill>
                <a:prstDash val="sysDash"/>
                <a:miter/>
              </a:ln>
            </p:spPr>
            <p:txBody>
              <a:bodyPr/>
              <a:lstStyle/>
              <a:p>
                <a:endParaRPr lang="en-US" dirty="0">
                  <a:latin typeface="Arial" panose="020B0604020202020204" pitchFamily="34" charset="0"/>
                </a:endParaRPr>
              </a:p>
            </p:txBody>
          </p:sp>
          <p:sp>
            <p:nvSpPr>
              <p:cNvPr id="48" name="TextBox 14">
                <a:extLst>
                  <a:ext uri="{FF2B5EF4-FFF2-40B4-BE49-F238E27FC236}">
                    <a16:creationId xmlns:a16="http://schemas.microsoft.com/office/drawing/2014/main" id="{836EA3E4-1E52-BE40-7D1C-0B771ECC092B}"/>
                  </a:ext>
                </a:extLst>
              </p:cNvPr>
              <p:cNvSpPr txBox="1"/>
              <p:nvPr/>
            </p:nvSpPr>
            <p:spPr>
              <a:xfrm>
                <a:off x="0" y="-38100"/>
                <a:ext cx="1476044" cy="242288"/>
              </a:xfrm>
              <a:prstGeom prst="rect">
                <a:avLst/>
              </a:prstGeom>
            </p:spPr>
            <p:txBody>
              <a:bodyPr lIns="50800" tIns="50800" rIns="50800" bIns="50800" rtlCol="0" anchor="ctr"/>
              <a:lstStyle/>
              <a:p>
                <a:pPr algn="ctr">
                  <a:lnSpc>
                    <a:spcPts val="2999"/>
                  </a:lnSpc>
                </a:pPr>
                <a:endParaRPr dirty="0">
                  <a:latin typeface="Arial" panose="020B0604020202020204" pitchFamily="34" charset="0"/>
                </a:endParaRPr>
              </a:p>
            </p:txBody>
          </p:sp>
        </p:grpSp>
        <p:sp>
          <p:nvSpPr>
            <p:cNvPr id="34" name="TextBox 15">
              <a:extLst>
                <a:ext uri="{FF2B5EF4-FFF2-40B4-BE49-F238E27FC236}">
                  <a16:creationId xmlns:a16="http://schemas.microsoft.com/office/drawing/2014/main" id="{0B7BBAD2-9965-71D0-C39A-795834DFC495}"/>
                </a:ext>
              </a:extLst>
            </p:cNvPr>
            <p:cNvSpPr txBox="1"/>
            <p:nvPr/>
          </p:nvSpPr>
          <p:spPr>
            <a:xfrm>
              <a:off x="2165994" y="5656685"/>
              <a:ext cx="3459824" cy="433196"/>
            </a:xfrm>
            <a:prstGeom prst="rect">
              <a:avLst/>
            </a:prstGeom>
          </p:spPr>
          <p:txBody>
            <a:bodyPr lIns="0" tIns="0" rIns="0" bIns="0" rtlCol="0" anchor="t">
              <a:spAutoFit/>
            </a:bodyPr>
            <a:lstStyle/>
            <a:p>
              <a:pPr algn="ctr">
                <a:lnSpc>
                  <a:spcPts val="3710"/>
                </a:lnSpc>
              </a:pPr>
              <a:r>
                <a:rPr lang="en-US" sz="2650" dirty="0">
                  <a:solidFill>
                    <a:srgbClr val="000000"/>
                  </a:solidFill>
                  <a:latin typeface="Arial" panose="020B0604020202020204" pitchFamily="34" charset="0"/>
                  <a:ea typeface="Canva Sans"/>
                  <a:cs typeface="Canva Sans"/>
                  <a:sym typeface="Canva Sans"/>
                </a:rPr>
                <a:t>Reputational harm</a:t>
              </a:r>
            </a:p>
          </p:txBody>
        </p:sp>
        <p:sp>
          <p:nvSpPr>
            <p:cNvPr id="35" name="TextBox 18">
              <a:extLst>
                <a:ext uri="{FF2B5EF4-FFF2-40B4-BE49-F238E27FC236}">
                  <a16:creationId xmlns:a16="http://schemas.microsoft.com/office/drawing/2014/main" id="{BC8DC4E2-18CA-88FD-BDFF-032F654405DA}"/>
                </a:ext>
              </a:extLst>
            </p:cNvPr>
            <p:cNvSpPr txBox="1"/>
            <p:nvPr/>
          </p:nvSpPr>
          <p:spPr>
            <a:xfrm>
              <a:off x="1093730" y="5454399"/>
              <a:ext cx="5604353" cy="936131"/>
            </a:xfrm>
            <a:prstGeom prst="rect">
              <a:avLst/>
            </a:prstGeom>
          </p:spPr>
          <p:txBody>
            <a:bodyPr lIns="50800" tIns="50800" rIns="50800" bIns="50800" rtlCol="0" anchor="ctr"/>
            <a:lstStyle/>
            <a:p>
              <a:pPr algn="ctr">
                <a:lnSpc>
                  <a:spcPts val="2999"/>
                </a:lnSpc>
              </a:pPr>
              <a:endParaRPr dirty="0">
                <a:latin typeface="Arial" panose="020B0604020202020204" pitchFamily="34" charset="0"/>
              </a:endParaRPr>
            </a:p>
          </p:txBody>
        </p:sp>
        <p:grpSp>
          <p:nvGrpSpPr>
            <p:cNvPr id="36" name="Group 20">
              <a:extLst>
                <a:ext uri="{FF2B5EF4-FFF2-40B4-BE49-F238E27FC236}">
                  <a16:creationId xmlns:a16="http://schemas.microsoft.com/office/drawing/2014/main" id="{6308323C-047D-B1F5-406D-F6BDB290A23C}"/>
                </a:ext>
              </a:extLst>
            </p:cNvPr>
            <p:cNvGrpSpPr/>
            <p:nvPr/>
          </p:nvGrpSpPr>
          <p:grpSpPr>
            <a:xfrm>
              <a:off x="1093730" y="6463428"/>
              <a:ext cx="5604353" cy="791470"/>
              <a:chOff x="0" y="0"/>
              <a:chExt cx="1476044" cy="208453"/>
            </a:xfrm>
          </p:grpSpPr>
          <p:sp>
            <p:nvSpPr>
              <p:cNvPr id="45" name="Freeform 21">
                <a:extLst>
                  <a:ext uri="{FF2B5EF4-FFF2-40B4-BE49-F238E27FC236}">
                    <a16:creationId xmlns:a16="http://schemas.microsoft.com/office/drawing/2014/main" id="{6E9D996C-9C9A-6E58-22C7-7E8AB93126B4}"/>
                  </a:ext>
                </a:extLst>
              </p:cNvPr>
              <p:cNvSpPr/>
              <p:nvPr/>
            </p:nvSpPr>
            <p:spPr>
              <a:xfrm>
                <a:off x="0" y="0"/>
                <a:ext cx="1476044" cy="208453"/>
              </a:xfrm>
              <a:custGeom>
                <a:avLst/>
                <a:gdLst/>
                <a:ahLst/>
                <a:cxnLst/>
                <a:rect l="l" t="t" r="r" b="b"/>
                <a:pathLst>
                  <a:path w="1476044" h="208453">
                    <a:moveTo>
                      <a:pt x="20721" y="0"/>
                    </a:moveTo>
                    <a:lnTo>
                      <a:pt x="1455322" y="0"/>
                    </a:lnTo>
                    <a:cubicBezTo>
                      <a:pt x="1466766" y="0"/>
                      <a:pt x="1476044" y="9277"/>
                      <a:pt x="1476044" y="20721"/>
                    </a:cubicBezTo>
                    <a:lnTo>
                      <a:pt x="1476044" y="187732"/>
                    </a:lnTo>
                    <a:cubicBezTo>
                      <a:pt x="1476044" y="193228"/>
                      <a:pt x="1473860" y="198498"/>
                      <a:pt x="1469974" y="202384"/>
                    </a:cubicBezTo>
                    <a:cubicBezTo>
                      <a:pt x="1466089" y="206270"/>
                      <a:pt x="1460818" y="208453"/>
                      <a:pt x="1455322" y="208453"/>
                    </a:cubicBezTo>
                    <a:lnTo>
                      <a:pt x="20721" y="208453"/>
                    </a:lnTo>
                    <a:cubicBezTo>
                      <a:pt x="9277" y="208453"/>
                      <a:pt x="0" y="199176"/>
                      <a:pt x="0" y="187732"/>
                    </a:cubicBezTo>
                    <a:lnTo>
                      <a:pt x="0" y="20721"/>
                    </a:lnTo>
                    <a:cubicBezTo>
                      <a:pt x="0" y="9277"/>
                      <a:pt x="9277" y="0"/>
                      <a:pt x="20721" y="0"/>
                    </a:cubicBezTo>
                    <a:close/>
                  </a:path>
                </a:pathLst>
              </a:custGeom>
              <a:solidFill>
                <a:srgbClr val="000000">
                  <a:alpha val="0"/>
                </a:srgbClr>
              </a:solidFill>
              <a:ln w="38100" cap="sq">
                <a:solidFill>
                  <a:srgbClr val="000000"/>
                </a:solidFill>
                <a:prstDash val="sysDash"/>
                <a:miter/>
              </a:ln>
            </p:spPr>
            <p:txBody>
              <a:bodyPr/>
              <a:lstStyle/>
              <a:p>
                <a:endParaRPr lang="en-US" dirty="0">
                  <a:latin typeface="Arial" panose="020B0604020202020204" pitchFamily="34" charset="0"/>
                </a:endParaRPr>
              </a:p>
            </p:txBody>
          </p:sp>
          <p:sp>
            <p:nvSpPr>
              <p:cNvPr id="46" name="TextBox 22">
                <a:extLst>
                  <a:ext uri="{FF2B5EF4-FFF2-40B4-BE49-F238E27FC236}">
                    <a16:creationId xmlns:a16="http://schemas.microsoft.com/office/drawing/2014/main" id="{D736EC1D-6FD2-774F-AC9B-38B1CD521D95}"/>
                  </a:ext>
                </a:extLst>
              </p:cNvPr>
              <p:cNvSpPr txBox="1"/>
              <p:nvPr/>
            </p:nvSpPr>
            <p:spPr>
              <a:xfrm>
                <a:off x="0" y="-38100"/>
                <a:ext cx="1476044" cy="246553"/>
              </a:xfrm>
              <a:prstGeom prst="rect">
                <a:avLst/>
              </a:prstGeom>
            </p:spPr>
            <p:txBody>
              <a:bodyPr lIns="50800" tIns="50800" rIns="50800" bIns="50800" rtlCol="0" anchor="ctr"/>
              <a:lstStyle/>
              <a:p>
                <a:pPr algn="ctr">
                  <a:lnSpc>
                    <a:spcPts val="2999"/>
                  </a:lnSpc>
                </a:pPr>
                <a:endParaRPr dirty="0">
                  <a:latin typeface="Arial" panose="020B0604020202020204" pitchFamily="34" charset="0"/>
                </a:endParaRPr>
              </a:p>
            </p:txBody>
          </p:sp>
        </p:grpSp>
        <p:grpSp>
          <p:nvGrpSpPr>
            <p:cNvPr id="37" name="Group 23">
              <a:extLst>
                <a:ext uri="{FF2B5EF4-FFF2-40B4-BE49-F238E27FC236}">
                  <a16:creationId xmlns:a16="http://schemas.microsoft.com/office/drawing/2014/main" id="{9AB46C13-7F5C-AB78-DB0F-9B46A967EDF6}"/>
                </a:ext>
              </a:extLst>
            </p:cNvPr>
            <p:cNvGrpSpPr/>
            <p:nvPr/>
          </p:nvGrpSpPr>
          <p:grpSpPr>
            <a:xfrm>
              <a:off x="1093730" y="7486801"/>
              <a:ext cx="5604353" cy="791470"/>
              <a:chOff x="0" y="0"/>
              <a:chExt cx="1476044" cy="208453"/>
            </a:xfrm>
          </p:grpSpPr>
          <p:sp>
            <p:nvSpPr>
              <p:cNvPr id="43" name="Freeform 24">
                <a:extLst>
                  <a:ext uri="{FF2B5EF4-FFF2-40B4-BE49-F238E27FC236}">
                    <a16:creationId xmlns:a16="http://schemas.microsoft.com/office/drawing/2014/main" id="{2956BFC1-8B29-43A5-AAC1-63EE3FDA5C49}"/>
                  </a:ext>
                </a:extLst>
              </p:cNvPr>
              <p:cNvSpPr/>
              <p:nvPr/>
            </p:nvSpPr>
            <p:spPr>
              <a:xfrm>
                <a:off x="0" y="0"/>
                <a:ext cx="1476044" cy="208453"/>
              </a:xfrm>
              <a:custGeom>
                <a:avLst/>
                <a:gdLst/>
                <a:ahLst/>
                <a:cxnLst/>
                <a:rect l="l" t="t" r="r" b="b"/>
                <a:pathLst>
                  <a:path w="1476044" h="208453">
                    <a:moveTo>
                      <a:pt x="20721" y="0"/>
                    </a:moveTo>
                    <a:lnTo>
                      <a:pt x="1455322" y="0"/>
                    </a:lnTo>
                    <a:cubicBezTo>
                      <a:pt x="1466766" y="0"/>
                      <a:pt x="1476044" y="9277"/>
                      <a:pt x="1476044" y="20721"/>
                    </a:cubicBezTo>
                    <a:lnTo>
                      <a:pt x="1476044" y="187732"/>
                    </a:lnTo>
                    <a:cubicBezTo>
                      <a:pt x="1476044" y="193228"/>
                      <a:pt x="1473860" y="198498"/>
                      <a:pt x="1469974" y="202384"/>
                    </a:cubicBezTo>
                    <a:cubicBezTo>
                      <a:pt x="1466089" y="206270"/>
                      <a:pt x="1460818" y="208453"/>
                      <a:pt x="1455322" y="208453"/>
                    </a:cubicBezTo>
                    <a:lnTo>
                      <a:pt x="20721" y="208453"/>
                    </a:lnTo>
                    <a:cubicBezTo>
                      <a:pt x="9277" y="208453"/>
                      <a:pt x="0" y="199176"/>
                      <a:pt x="0" y="187732"/>
                    </a:cubicBezTo>
                    <a:lnTo>
                      <a:pt x="0" y="20721"/>
                    </a:lnTo>
                    <a:cubicBezTo>
                      <a:pt x="0" y="9277"/>
                      <a:pt x="9277" y="0"/>
                      <a:pt x="20721" y="0"/>
                    </a:cubicBezTo>
                    <a:close/>
                  </a:path>
                </a:pathLst>
              </a:custGeom>
              <a:solidFill>
                <a:srgbClr val="000000">
                  <a:alpha val="0"/>
                </a:srgbClr>
              </a:solidFill>
              <a:ln w="38100" cap="sq">
                <a:solidFill>
                  <a:srgbClr val="000000"/>
                </a:solidFill>
                <a:prstDash val="sysDash"/>
                <a:miter/>
              </a:ln>
            </p:spPr>
            <p:txBody>
              <a:bodyPr/>
              <a:lstStyle/>
              <a:p>
                <a:endParaRPr lang="en-US" dirty="0">
                  <a:latin typeface="Arial" panose="020B0604020202020204" pitchFamily="34" charset="0"/>
                </a:endParaRPr>
              </a:p>
            </p:txBody>
          </p:sp>
          <p:sp>
            <p:nvSpPr>
              <p:cNvPr id="44" name="TextBox 25">
                <a:extLst>
                  <a:ext uri="{FF2B5EF4-FFF2-40B4-BE49-F238E27FC236}">
                    <a16:creationId xmlns:a16="http://schemas.microsoft.com/office/drawing/2014/main" id="{2CB3DFDD-A52D-B010-F2D3-B5D8F5F93589}"/>
                  </a:ext>
                </a:extLst>
              </p:cNvPr>
              <p:cNvSpPr txBox="1"/>
              <p:nvPr/>
            </p:nvSpPr>
            <p:spPr>
              <a:xfrm>
                <a:off x="0" y="-38100"/>
                <a:ext cx="1476044" cy="246553"/>
              </a:xfrm>
              <a:prstGeom prst="rect">
                <a:avLst/>
              </a:prstGeom>
            </p:spPr>
            <p:txBody>
              <a:bodyPr lIns="50800" tIns="50800" rIns="50800" bIns="50800" rtlCol="0" anchor="ctr"/>
              <a:lstStyle/>
              <a:p>
                <a:pPr algn="ctr">
                  <a:lnSpc>
                    <a:spcPts val="2999"/>
                  </a:lnSpc>
                </a:pPr>
                <a:endParaRPr dirty="0">
                  <a:latin typeface="Arial" panose="020B0604020202020204" pitchFamily="34" charset="0"/>
                </a:endParaRPr>
              </a:p>
            </p:txBody>
          </p:sp>
        </p:grpSp>
        <p:sp>
          <p:nvSpPr>
            <p:cNvPr id="38" name="TextBox 26">
              <a:extLst>
                <a:ext uri="{FF2B5EF4-FFF2-40B4-BE49-F238E27FC236}">
                  <a16:creationId xmlns:a16="http://schemas.microsoft.com/office/drawing/2014/main" id="{9D25765D-1156-8D18-71D8-41BA8286F131}"/>
                </a:ext>
              </a:extLst>
            </p:cNvPr>
            <p:cNvSpPr txBox="1"/>
            <p:nvPr/>
          </p:nvSpPr>
          <p:spPr>
            <a:xfrm>
              <a:off x="1202104" y="6595386"/>
              <a:ext cx="5387603" cy="433196"/>
            </a:xfrm>
            <a:prstGeom prst="rect">
              <a:avLst/>
            </a:prstGeom>
          </p:spPr>
          <p:txBody>
            <a:bodyPr lIns="0" tIns="0" rIns="0" bIns="0" rtlCol="0" anchor="t">
              <a:spAutoFit/>
            </a:bodyPr>
            <a:lstStyle/>
            <a:p>
              <a:pPr algn="ctr">
                <a:lnSpc>
                  <a:spcPts val="3710"/>
                </a:lnSpc>
              </a:pPr>
              <a:r>
                <a:rPr lang="en-US" sz="2650" dirty="0">
                  <a:solidFill>
                    <a:srgbClr val="000000"/>
                  </a:solidFill>
                  <a:latin typeface="Arial" panose="020B0604020202020204" pitchFamily="34" charset="0"/>
                  <a:ea typeface="Canva Sans"/>
                  <a:cs typeface="Canva Sans"/>
                  <a:sym typeface="Canva Sans"/>
                </a:rPr>
                <a:t>Apps collecting data for profiling</a:t>
              </a:r>
            </a:p>
          </p:txBody>
        </p:sp>
        <p:sp>
          <p:nvSpPr>
            <p:cNvPr id="39" name="TextBox 27">
              <a:extLst>
                <a:ext uri="{FF2B5EF4-FFF2-40B4-BE49-F238E27FC236}">
                  <a16:creationId xmlns:a16="http://schemas.microsoft.com/office/drawing/2014/main" id="{92FF812F-0883-B8BF-33BE-1A1E4CAFB1C7}"/>
                </a:ext>
              </a:extLst>
            </p:cNvPr>
            <p:cNvSpPr txBox="1"/>
            <p:nvPr/>
          </p:nvSpPr>
          <p:spPr>
            <a:xfrm>
              <a:off x="1310480" y="7610626"/>
              <a:ext cx="5387603" cy="433196"/>
            </a:xfrm>
            <a:prstGeom prst="rect">
              <a:avLst/>
            </a:prstGeom>
          </p:spPr>
          <p:txBody>
            <a:bodyPr lIns="0" tIns="0" rIns="0" bIns="0" rtlCol="0" anchor="t">
              <a:spAutoFit/>
            </a:bodyPr>
            <a:lstStyle/>
            <a:p>
              <a:pPr algn="ctr">
                <a:lnSpc>
                  <a:spcPts val="3710"/>
                </a:lnSpc>
              </a:pPr>
              <a:r>
                <a:rPr lang="en-US" sz="2650" dirty="0">
                  <a:solidFill>
                    <a:srgbClr val="000000"/>
                  </a:solidFill>
                  <a:latin typeface="Arial" panose="020B0604020202020204" pitchFamily="34" charset="0"/>
                  <a:ea typeface="Canva Sans"/>
                  <a:cs typeface="Canva Sans"/>
                  <a:sym typeface="Canva Sans"/>
                </a:rPr>
                <a:t>Physical threats</a:t>
              </a:r>
            </a:p>
          </p:txBody>
        </p:sp>
        <p:grpSp>
          <p:nvGrpSpPr>
            <p:cNvPr id="40" name="Group 39">
              <a:extLst>
                <a:ext uri="{FF2B5EF4-FFF2-40B4-BE49-F238E27FC236}">
                  <a16:creationId xmlns:a16="http://schemas.microsoft.com/office/drawing/2014/main" id="{BA7FDB8E-3F95-B329-81DE-AD27E3F86FB5}"/>
                </a:ext>
              </a:extLst>
            </p:cNvPr>
            <p:cNvGrpSpPr/>
            <p:nvPr/>
          </p:nvGrpSpPr>
          <p:grpSpPr>
            <a:xfrm>
              <a:off x="1093730" y="3517803"/>
              <a:ext cx="5604353" cy="791470"/>
              <a:chOff x="1026342" y="5683538"/>
              <a:chExt cx="5604353" cy="791470"/>
            </a:xfrm>
          </p:grpSpPr>
          <p:sp>
            <p:nvSpPr>
              <p:cNvPr id="41" name="Freeform 17">
                <a:extLst>
                  <a:ext uri="{FF2B5EF4-FFF2-40B4-BE49-F238E27FC236}">
                    <a16:creationId xmlns:a16="http://schemas.microsoft.com/office/drawing/2014/main" id="{186C51CD-C83B-595F-2BB8-4507F5BD3500}"/>
                  </a:ext>
                </a:extLst>
              </p:cNvPr>
              <p:cNvSpPr/>
              <p:nvPr/>
            </p:nvSpPr>
            <p:spPr>
              <a:xfrm>
                <a:off x="1026342" y="5683538"/>
                <a:ext cx="5604353" cy="791470"/>
              </a:xfrm>
              <a:custGeom>
                <a:avLst/>
                <a:gdLst/>
                <a:ahLst/>
                <a:cxnLst/>
                <a:rect l="l" t="t" r="r" b="b"/>
                <a:pathLst>
                  <a:path w="1476044" h="208453">
                    <a:moveTo>
                      <a:pt x="20721" y="0"/>
                    </a:moveTo>
                    <a:lnTo>
                      <a:pt x="1455322" y="0"/>
                    </a:lnTo>
                    <a:cubicBezTo>
                      <a:pt x="1466766" y="0"/>
                      <a:pt x="1476044" y="9277"/>
                      <a:pt x="1476044" y="20721"/>
                    </a:cubicBezTo>
                    <a:lnTo>
                      <a:pt x="1476044" y="187732"/>
                    </a:lnTo>
                    <a:cubicBezTo>
                      <a:pt x="1476044" y="193228"/>
                      <a:pt x="1473860" y="198498"/>
                      <a:pt x="1469974" y="202384"/>
                    </a:cubicBezTo>
                    <a:cubicBezTo>
                      <a:pt x="1466089" y="206270"/>
                      <a:pt x="1460818" y="208453"/>
                      <a:pt x="1455322" y="208453"/>
                    </a:cubicBezTo>
                    <a:lnTo>
                      <a:pt x="20721" y="208453"/>
                    </a:lnTo>
                    <a:cubicBezTo>
                      <a:pt x="9277" y="208453"/>
                      <a:pt x="0" y="199176"/>
                      <a:pt x="0" y="187732"/>
                    </a:cubicBezTo>
                    <a:lnTo>
                      <a:pt x="0" y="20721"/>
                    </a:lnTo>
                    <a:cubicBezTo>
                      <a:pt x="0" y="9277"/>
                      <a:pt x="9277" y="0"/>
                      <a:pt x="20721" y="0"/>
                    </a:cubicBezTo>
                    <a:close/>
                  </a:path>
                </a:pathLst>
              </a:custGeom>
              <a:solidFill>
                <a:srgbClr val="B7CDEB"/>
              </a:solidFill>
              <a:ln w="38100" cap="sq">
                <a:solidFill>
                  <a:srgbClr val="000000"/>
                </a:solidFill>
                <a:prstDash val="sysDash"/>
                <a:miter/>
              </a:ln>
            </p:spPr>
            <p:txBody>
              <a:bodyPr/>
              <a:lstStyle/>
              <a:p>
                <a:endParaRPr lang="en-US" dirty="0">
                  <a:latin typeface="Arial" panose="020B0604020202020204" pitchFamily="34" charset="0"/>
                </a:endParaRPr>
              </a:p>
            </p:txBody>
          </p:sp>
          <p:sp>
            <p:nvSpPr>
              <p:cNvPr id="42" name="TextBox 41">
                <a:extLst>
                  <a:ext uri="{FF2B5EF4-FFF2-40B4-BE49-F238E27FC236}">
                    <a16:creationId xmlns:a16="http://schemas.microsoft.com/office/drawing/2014/main" id="{DC89CA9C-258A-8B6A-0F82-C003FA8C6F20}"/>
                  </a:ext>
                </a:extLst>
              </p:cNvPr>
              <p:cNvSpPr txBox="1"/>
              <p:nvPr/>
            </p:nvSpPr>
            <p:spPr>
              <a:xfrm>
                <a:off x="1496320" y="5835938"/>
                <a:ext cx="4666755" cy="433196"/>
              </a:xfrm>
              <a:prstGeom prst="rect">
                <a:avLst/>
              </a:prstGeom>
            </p:spPr>
            <p:txBody>
              <a:bodyPr wrap="square" lIns="0" tIns="0" rIns="0" bIns="0" rtlCol="0" anchor="t">
                <a:spAutoFit/>
              </a:bodyPr>
              <a:lstStyle/>
              <a:p>
                <a:pPr algn="ctr">
                  <a:lnSpc>
                    <a:spcPts val="3710"/>
                  </a:lnSpc>
                </a:pPr>
                <a:r>
                  <a:rPr lang="en-US" sz="2650" dirty="0">
                    <a:solidFill>
                      <a:srgbClr val="000000"/>
                    </a:solidFill>
                    <a:latin typeface="Arial" panose="020B0604020202020204" pitchFamily="34" charset="0"/>
                    <a:ea typeface="Canva Sans"/>
                    <a:cs typeface="Canva Sans"/>
                    <a:sym typeface="Canva Sans"/>
                  </a:rPr>
                  <a:t>Threats from posting online</a:t>
                </a:r>
              </a:p>
            </p:txBody>
          </p:sp>
        </p:grpSp>
      </p:grpSp>
    </p:spTree>
    <p:extLst>
      <p:ext uri="{BB962C8B-B14F-4D97-AF65-F5344CB8AC3E}">
        <p14:creationId xmlns:p14="http://schemas.microsoft.com/office/powerpoint/2010/main" val="7767574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EDEDED"/>
        </a:solidFill>
        <a:effectLst/>
      </p:bgPr>
    </p:bg>
    <p:spTree>
      <p:nvGrpSpPr>
        <p:cNvPr id="1" name="">
          <a:extLst>
            <a:ext uri="{FF2B5EF4-FFF2-40B4-BE49-F238E27FC236}">
              <a16:creationId xmlns:a16="http://schemas.microsoft.com/office/drawing/2014/main" id="{0BBD67BA-3E78-3152-B667-90275687F8CA}"/>
            </a:ext>
          </a:extLst>
        </p:cNvPr>
        <p:cNvGrpSpPr/>
        <p:nvPr/>
      </p:nvGrpSpPr>
      <p:grpSpPr>
        <a:xfrm>
          <a:off x="0" y="0"/>
          <a:ext cx="0" cy="0"/>
          <a:chOff x="0" y="0"/>
          <a:chExt cx="0" cy="0"/>
        </a:xfrm>
      </p:grpSpPr>
      <p:grpSp>
        <p:nvGrpSpPr>
          <p:cNvPr id="5" name="Group 5">
            <a:extLst>
              <a:ext uri="{FF2B5EF4-FFF2-40B4-BE49-F238E27FC236}">
                <a16:creationId xmlns:a16="http://schemas.microsoft.com/office/drawing/2014/main" id="{5958F510-9342-7FD4-4FC8-DE72BC010137}"/>
              </a:ext>
            </a:extLst>
          </p:cNvPr>
          <p:cNvGrpSpPr/>
          <p:nvPr/>
        </p:nvGrpSpPr>
        <p:grpSpPr>
          <a:xfrm>
            <a:off x="8125995" y="2863021"/>
            <a:ext cx="8908040" cy="1160055"/>
            <a:chOff x="0" y="0"/>
            <a:chExt cx="2531485" cy="329664"/>
          </a:xfrm>
        </p:grpSpPr>
        <p:sp>
          <p:nvSpPr>
            <p:cNvPr id="6" name="Freeform 6">
              <a:extLst>
                <a:ext uri="{FF2B5EF4-FFF2-40B4-BE49-F238E27FC236}">
                  <a16:creationId xmlns:a16="http://schemas.microsoft.com/office/drawing/2014/main" id="{B0156352-26C5-C0D6-7D99-B9CA11172CE7}"/>
                </a:ext>
              </a:extLst>
            </p:cNvPr>
            <p:cNvSpPr/>
            <p:nvPr/>
          </p:nvSpPr>
          <p:spPr>
            <a:xfrm>
              <a:off x="0" y="0"/>
              <a:ext cx="2531485" cy="329664"/>
            </a:xfrm>
            <a:custGeom>
              <a:avLst/>
              <a:gdLst/>
              <a:ahLst/>
              <a:cxnLst/>
              <a:rect l="l" t="t" r="r" b="b"/>
              <a:pathLst>
                <a:path w="2531485" h="329664">
                  <a:moveTo>
                    <a:pt x="39109" y="0"/>
                  </a:moveTo>
                  <a:lnTo>
                    <a:pt x="2492375" y="0"/>
                  </a:lnTo>
                  <a:cubicBezTo>
                    <a:pt x="2502748" y="0"/>
                    <a:pt x="2512695" y="4120"/>
                    <a:pt x="2520030" y="11455"/>
                  </a:cubicBezTo>
                  <a:cubicBezTo>
                    <a:pt x="2527364" y="18789"/>
                    <a:pt x="2531485" y="28737"/>
                    <a:pt x="2531485" y="39109"/>
                  </a:cubicBezTo>
                  <a:lnTo>
                    <a:pt x="2531485" y="290555"/>
                  </a:lnTo>
                  <a:cubicBezTo>
                    <a:pt x="2531485" y="300927"/>
                    <a:pt x="2527364" y="310875"/>
                    <a:pt x="2520030" y="318209"/>
                  </a:cubicBezTo>
                  <a:cubicBezTo>
                    <a:pt x="2512695" y="325544"/>
                    <a:pt x="2502748" y="329664"/>
                    <a:pt x="2492375" y="329664"/>
                  </a:cubicBezTo>
                  <a:lnTo>
                    <a:pt x="39109" y="329664"/>
                  </a:lnTo>
                  <a:cubicBezTo>
                    <a:pt x="28737" y="329664"/>
                    <a:pt x="18789" y="325544"/>
                    <a:pt x="11455" y="318209"/>
                  </a:cubicBezTo>
                  <a:cubicBezTo>
                    <a:pt x="4120" y="310875"/>
                    <a:pt x="0" y="300927"/>
                    <a:pt x="0" y="290555"/>
                  </a:cubicBezTo>
                  <a:lnTo>
                    <a:pt x="0" y="39109"/>
                  </a:lnTo>
                  <a:cubicBezTo>
                    <a:pt x="0" y="28737"/>
                    <a:pt x="4120" y="18789"/>
                    <a:pt x="11455" y="11455"/>
                  </a:cubicBezTo>
                  <a:cubicBezTo>
                    <a:pt x="18789" y="4120"/>
                    <a:pt x="28737" y="0"/>
                    <a:pt x="39109" y="0"/>
                  </a:cubicBezTo>
                  <a:close/>
                </a:path>
              </a:pathLst>
            </a:custGeom>
            <a:solidFill>
              <a:srgbClr val="B7CDEB"/>
            </a:solidFill>
            <a:ln w="38100" cap="rnd">
              <a:solidFill>
                <a:srgbClr val="000000"/>
              </a:solidFill>
              <a:prstDash val="sysDash"/>
              <a:round/>
            </a:ln>
          </p:spPr>
          <p:txBody>
            <a:bodyPr/>
            <a:lstStyle/>
            <a:p>
              <a:endParaRPr lang="en-US" dirty="0">
                <a:latin typeface="Arial" panose="020B0604020202020204" pitchFamily="34" charset="0"/>
              </a:endParaRPr>
            </a:p>
          </p:txBody>
        </p:sp>
        <p:sp>
          <p:nvSpPr>
            <p:cNvPr id="7" name="TextBox 7">
              <a:extLst>
                <a:ext uri="{FF2B5EF4-FFF2-40B4-BE49-F238E27FC236}">
                  <a16:creationId xmlns:a16="http://schemas.microsoft.com/office/drawing/2014/main" id="{B9E0C49E-EC77-8CEC-42FD-4B124A8D77A0}"/>
                </a:ext>
              </a:extLst>
            </p:cNvPr>
            <p:cNvSpPr txBox="1"/>
            <p:nvPr/>
          </p:nvSpPr>
          <p:spPr>
            <a:xfrm>
              <a:off x="0" y="-38100"/>
              <a:ext cx="2531485" cy="367764"/>
            </a:xfrm>
            <a:prstGeom prst="rect">
              <a:avLst/>
            </a:prstGeom>
          </p:spPr>
          <p:txBody>
            <a:bodyPr lIns="47081" tIns="47081" rIns="47081" bIns="47081" rtlCol="0" anchor="ctr"/>
            <a:lstStyle/>
            <a:p>
              <a:pPr algn="ctr">
                <a:lnSpc>
                  <a:spcPts val="2660"/>
                </a:lnSpc>
              </a:pPr>
              <a:endParaRPr dirty="0">
                <a:latin typeface="Arial" panose="020B0604020202020204" pitchFamily="34" charset="0"/>
              </a:endParaRPr>
            </a:p>
          </p:txBody>
        </p:sp>
      </p:grpSp>
      <p:sp>
        <p:nvSpPr>
          <p:cNvPr id="9" name="TextBox 9">
            <a:extLst>
              <a:ext uri="{FF2B5EF4-FFF2-40B4-BE49-F238E27FC236}">
                <a16:creationId xmlns:a16="http://schemas.microsoft.com/office/drawing/2014/main" id="{D3D1C682-A1E0-953A-866A-BE0ABB875790}"/>
              </a:ext>
            </a:extLst>
          </p:cNvPr>
          <p:cNvSpPr txBox="1"/>
          <p:nvPr/>
        </p:nvSpPr>
        <p:spPr>
          <a:xfrm>
            <a:off x="4678758" y="1377509"/>
            <a:ext cx="8628552" cy="769441"/>
          </a:xfrm>
          <a:prstGeom prst="rect">
            <a:avLst/>
          </a:prstGeom>
        </p:spPr>
        <p:txBody>
          <a:bodyPr lIns="0" tIns="0" rIns="0" bIns="0" rtlCol="0" anchor="t">
            <a:spAutoFit/>
          </a:bodyPr>
          <a:lstStyle/>
          <a:p>
            <a:pPr algn="ctr">
              <a:lnSpc>
                <a:spcPts val="6001"/>
              </a:lnSpc>
            </a:pPr>
            <a:r>
              <a:rPr lang="en-US" sz="6001" b="1" dirty="0">
                <a:solidFill>
                  <a:srgbClr val="000000"/>
                </a:solidFill>
                <a:latin typeface="Arial" panose="020B0604020202020204" pitchFamily="34" charset="0"/>
                <a:ea typeface="Canva Sans Bold"/>
                <a:cs typeface="Canva Sans Bold"/>
                <a:sym typeface="Canva Sans Bold"/>
              </a:rPr>
              <a:t>Threat Models</a:t>
            </a:r>
          </a:p>
        </p:txBody>
      </p:sp>
      <p:sp>
        <p:nvSpPr>
          <p:cNvPr id="11" name="TextBox 11">
            <a:extLst>
              <a:ext uri="{FF2B5EF4-FFF2-40B4-BE49-F238E27FC236}">
                <a16:creationId xmlns:a16="http://schemas.microsoft.com/office/drawing/2014/main" id="{77CEDAE4-46D8-E74C-F613-187899318318}"/>
              </a:ext>
            </a:extLst>
          </p:cNvPr>
          <p:cNvSpPr txBox="1"/>
          <p:nvPr/>
        </p:nvSpPr>
        <p:spPr>
          <a:xfrm>
            <a:off x="8214108" y="3280791"/>
            <a:ext cx="8819927" cy="824008"/>
          </a:xfrm>
          <a:prstGeom prst="rect">
            <a:avLst/>
          </a:prstGeom>
        </p:spPr>
        <p:txBody>
          <a:bodyPr lIns="0" tIns="0" rIns="0" bIns="0" rtlCol="0" anchor="t">
            <a:spAutoFit/>
          </a:bodyPr>
          <a:lstStyle/>
          <a:p>
            <a:pPr algn="ctr">
              <a:lnSpc>
                <a:spcPts val="3197"/>
              </a:lnSpc>
            </a:pPr>
            <a:r>
              <a:rPr lang="en-US" sz="3197" b="1" dirty="0">
                <a:solidFill>
                  <a:srgbClr val="000000"/>
                </a:solidFill>
                <a:latin typeface="Arial" panose="020B0604020202020204" pitchFamily="34" charset="0"/>
                <a:ea typeface="Canva Sans Bold"/>
                <a:cs typeface="Canva Sans Bold"/>
                <a:sym typeface="Canva Sans Bold"/>
              </a:rPr>
              <a:t>Negative reactions from friends and family</a:t>
            </a:r>
          </a:p>
          <a:p>
            <a:pPr algn="ctr">
              <a:lnSpc>
                <a:spcPts val="3197"/>
              </a:lnSpc>
            </a:pPr>
            <a:endParaRPr lang="en-US" sz="3197" b="1" dirty="0">
              <a:solidFill>
                <a:srgbClr val="000000"/>
              </a:solidFill>
              <a:latin typeface="Arial" panose="020B0604020202020204" pitchFamily="34" charset="0"/>
              <a:ea typeface="Canva Sans Bold"/>
              <a:cs typeface="Canva Sans Bold"/>
              <a:sym typeface="Canva Sans Bold"/>
            </a:endParaRPr>
          </a:p>
        </p:txBody>
      </p:sp>
      <p:sp>
        <p:nvSpPr>
          <p:cNvPr id="105" name="TextBox 31">
            <a:extLst>
              <a:ext uri="{FF2B5EF4-FFF2-40B4-BE49-F238E27FC236}">
                <a16:creationId xmlns:a16="http://schemas.microsoft.com/office/drawing/2014/main" id="{A58062C6-7E25-02AE-B9CE-CC710C1DC81C}"/>
              </a:ext>
            </a:extLst>
          </p:cNvPr>
          <p:cNvSpPr txBox="1"/>
          <p:nvPr/>
        </p:nvSpPr>
        <p:spPr>
          <a:xfrm>
            <a:off x="8125995" y="4117990"/>
            <a:ext cx="8908040" cy="2509419"/>
          </a:xfrm>
          <a:prstGeom prst="rect">
            <a:avLst/>
          </a:prstGeom>
        </p:spPr>
        <p:txBody>
          <a:bodyPr lIns="47081" tIns="47081" rIns="47081" bIns="47081" rtlCol="0" anchor="ctr"/>
          <a:lstStyle/>
          <a:p>
            <a:pPr algn="ctr">
              <a:lnSpc>
                <a:spcPts val="2660"/>
              </a:lnSpc>
            </a:pPr>
            <a:endParaRPr dirty="0">
              <a:latin typeface="Arial" panose="020B0604020202020204" pitchFamily="34" charset="0"/>
            </a:endParaRPr>
          </a:p>
        </p:txBody>
      </p:sp>
      <p:grpSp>
        <p:nvGrpSpPr>
          <p:cNvPr id="107" name="Group 28">
            <a:extLst>
              <a:ext uri="{FF2B5EF4-FFF2-40B4-BE49-F238E27FC236}">
                <a16:creationId xmlns:a16="http://schemas.microsoft.com/office/drawing/2014/main" id="{5045F6EC-EC37-1BDC-77DB-46DE1C82B845}"/>
              </a:ext>
            </a:extLst>
          </p:cNvPr>
          <p:cNvGrpSpPr/>
          <p:nvPr/>
        </p:nvGrpSpPr>
        <p:grpSpPr>
          <a:xfrm>
            <a:off x="8125995" y="4222782"/>
            <a:ext cx="8908040" cy="919936"/>
            <a:chOff x="0" y="0"/>
            <a:chExt cx="2531485" cy="318402"/>
          </a:xfrm>
        </p:grpSpPr>
        <p:sp>
          <p:nvSpPr>
            <p:cNvPr id="108" name="Freeform 29">
              <a:extLst>
                <a:ext uri="{FF2B5EF4-FFF2-40B4-BE49-F238E27FC236}">
                  <a16:creationId xmlns:a16="http://schemas.microsoft.com/office/drawing/2014/main" id="{6B862C36-34E8-3E8F-A409-80931A938D97}"/>
                </a:ext>
              </a:extLst>
            </p:cNvPr>
            <p:cNvSpPr/>
            <p:nvPr/>
          </p:nvSpPr>
          <p:spPr>
            <a:xfrm>
              <a:off x="0" y="0"/>
              <a:ext cx="2531485" cy="318402"/>
            </a:xfrm>
            <a:custGeom>
              <a:avLst/>
              <a:gdLst/>
              <a:ahLst/>
              <a:cxnLst/>
              <a:rect l="l" t="t" r="r" b="b"/>
              <a:pathLst>
                <a:path w="2531485" h="318402">
                  <a:moveTo>
                    <a:pt x="39109" y="0"/>
                  </a:moveTo>
                  <a:lnTo>
                    <a:pt x="2492375" y="0"/>
                  </a:lnTo>
                  <a:cubicBezTo>
                    <a:pt x="2502748" y="0"/>
                    <a:pt x="2512695" y="4120"/>
                    <a:pt x="2520030" y="11455"/>
                  </a:cubicBezTo>
                  <a:cubicBezTo>
                    <a:pt x="2527364" y="18789"/>
                    <a:pt x="2531485" y="28737"/>
                    <a:pt x="2531485" y="39109"/>
                  </a:cubicBezTo>
                  <a:lnTo>
                    <a:pt x="2531485" y="279292"/>
                  </a:lnTo>
                  <a:cubicBezTo>
                    <a:pt x="2531485" y="289665"/>
                    <a:pt x="2527364" y="299612"/>
                    <a:pt x="2520030" y="306947"/>
                  </a:cubicBezTo>
                  <a:cubicBezTo>
                    <a:pt x="2512695" y="314281"/>
                    <a:pt x="2502748" y="318402"/>
                    <a:pt x="2492375" y="318402"/>
                  </a:cubicBezTo>
                  <a:lnTo>
                    <a:pt x="39109" y="318402"/>
                  </a:lnTo>
                  <a:cubicBezTo>
                    <a:pt x="28737" y="318402"/>
                    <a:pt x="18789" y="314281"/>
                    <a:pt x="11455" y="306947"/>
                  </a:cubicBezTo>
                  <a:cubicBezTo>
                    <a:pt x="4120" y="299612"/>
                    <a:pt x="0" y="289665"/>
                    <a:pt x="0" y="279292"/>
                  </a:cubicBezTo>
                  <a:lnTo>
                    <a:pt x="0" y="39109"/>
                  </a:lnTo>
                  <a:cubicBezTo>
                    <a:pt x="0" y="28737"/>
                    <a:pt x="4120" y="18789"/>
                    <a:pt x="11455" y="11455"/>
                  </a:cubicBezTo>
                  <a:cubicBezTo>
                    <a:pt x="18789" y="4120"/>
                    <a:pt x="28737" y="0"/>
                    <a:pt x="39109" y="0"/>
                  </a:cubicBezTo>
                  <a:close/>
                </a:path>
              </a:pathLst>
            </a:custGeom>
            <a:solidFill>
              <a:srgbClr val="B7CDEB"/>
            </a:solidFill>
            <a:ln w="38100" cap="rnd">
              <a:solidFill>
                <a:schemeClr val="tx1"/>
              </a:solidFill>
              <a:prstDash val="sysDash"/>
              <a:round/>
            </a:ln>
          </p:spPr>
          <p:txBody>
            <a:bodyPr/>
            <a:lstStyle/>
            <a:p>
              <a:endParaRPr lang="en-US" dirty="0">
                <a:latin typeface="Arial" panose="020B0604020202020204" pitchFamily="34" charset="0"/>
              </a:endParaRPr>
            </a:p>
          </p:txBody>
        </p:sp>
        <p:sp>
          <p:nvSpPr>
            <p:cNvPr id="109" name="TextBox 30">
              <a:extLst>
                <a:ext uri="{FF2B5EF4-FFF2-40B4-BE49-F238E27FC236}">
                  <a16:creationId xmlns:a16="http://schemas.microsoft.com/office/drawing/2014/main" id="{AA7DFE60-E170-0024-B136-AE309A8FE944}"/>
                </a:ext>
              </a:extLst>
            </p:cNvPr>
            <p:cNvSpPr txBox="1"/>
            <p:nvPr/>
          </p:nvSpPr>
          <p:spPr>
            <a:xfrm>
              <a:off x="0" y="-38100"/>
              <a:ext cx="2531485" cy="356502"/>
            </a:xfrm>
            <a:prstGeom prst="rect">
              <a:avLst/>
            </a:prstGeom>
          </p:spPr>
          <p:txBody>
            <a:bodyPr lIns="47081" tIns="47081" rIns="47081" bIns="47081" rtlCol="0" anchor="ctr"/>
            <a:lstStyle/>
            <a:p>
              <a:pPr algn="ctr">
                <a:lnSpc>
                  <a:spcPts val="2660"/>
                </a:lnSpc>
              </a:pPr>
              <a:endParaRPr dirty="0">
                <a:latin typeface="Arial" panose="020B0604020202020204" pitchFamily="34" charset="0"/>
              </a:endParaRPr>
            </a:p>
          </p:txBody>
        </p:sp>
      </p:grpSp>
      <p:sp>
        <p:nvSpPr>
          <p:cNvPr id="110" name="TextBox 31">
            <a:extLst>
              <a:ext uri="{FF2B5EF4-FFF2-40B4-BE49-F238E27FC236}">
                <a16:creationId xmlns:a16="http://schemas.microsoft.com/office/drawing/2014/main" id="{B69A0276-E19D-6B4B-93F1-BEC543801916}"/>
              </a:ext>
            </a:extLst>
          </p:cNvPr>
          <p:cNvSpPr txBox="1"/>
          <p:nvPr/>
        </p:nvSpPr>
        <p:spPr>
          <a:xfrm>
            <a:off x="8170051" y="4521775"/>
            <a:ext cx="8819927" cy="420884"/>
          </a:xfrm>
          <a:prstGeom prst="rect">
            <a:avLst/>
          </a:prstGeom>
        </p:spPr>
        <p:txBody>
          <a:bodyPr lIns="0" tIns="0" rIns="0" bIns="0" rtlCol="0" anchor="t">
            <a:spAutoFit/>
          </a:bodyPr>
          <a:lstStyle/>
          <a:p>
            <a:pPr algn="ctr">
              <a:lnSpc>
                <a:spcPts val="3197"/>
              </a:lnSpc>
            </a:pPr>
            <a:r>
              <a:rPr lang="en-US" sz="3197" b="1" dirty="0">
                <a:solidFill>
                  <a:srgbClr val="000000"/>
                </a:solidFill>
                <a:latin typeface="Arial" panose="020B0604020202020204" pitchFamily="34" charset="0"/>
                <a:ea typeface="Canva Sans Bold"/>
                <a:cs typeface="Canva Sans Bold"/>
                <a:sym typeface="Canva Sans Bold"/>
              </a:rPr>
              <a:t>Evil eye</a:t>
            </a:r>
          </a:p>
        </p:txBody>
      </p:sp>
      <p:sp>
        <p:nvSpPr>
          <p:cNvPr id="4" name="TextBox 34">
            <a:extLst>
              <a:ext uri="{FF2B5EF4-FFF2-40B4-BE49-F238E27FC236}">
                <a16:creationId xmlns:a16="http://schemas.microsoft.com/office/drawing/2014/main" id="{1F94067F-A957-2248-EE48-CB8EAA4F97F8}"/>
              </a:ext>
            </a:extLst>
          </p:cNvPr>
          <p:cNvSpPr txBox="1"/>
          <p:nvPr/>
        </p:nvSpPr>
        <p:spPr>
          <a:xfrm>
            <a:off x="8125995" y="5508319"/>
            <a:ext cx="8908040" cy="1119089"/>
          </a:xfrm>
          <a:prstGeom prst="rect">
            <a:avLst/>
          </a:prstGeom>
        </p:spPr>
        <p:txBody>
          <a:bodyPr lIns="47081" tIns="47081" rIns="47081" bIns="47081" rtlCol="0" anchor="ctr"/>
          <a:lstStyle/>
          <a:p>
            <a:pPr algn="ctr">
              <a:lnSpc>
                <a:spcPts val="2660"/>
              </a:lnSpc>
            </a:pPr>
            <a:endParaRPr dirty="0">
              <a:latin typeface="Arial" panose="020B0604020202020204" pitchFamily="34" charset="0"/>
            </a:endParaRPr>
          </a:p>
        </p:txBody>
      </p:sp>
      <p:grpSp>
        <p:nvGrpSpPr>
          <p:cNvPr id="10" name="Group 32">
            <a:extLst>
              <a:ext uri="{FF2B5EF4-FFF2-40B4-BE49-F238E27FC236}">
                <a16:creationId xmlns:a16="http://schemas.microsoft.com/office/drawing/2014/main" id="{23E42598-CA8A-FDC6-C738-7CD089F1AEEB}"/>
              </a:ext>
            </a:extLst>
          </p:cNvPr>
          <p:cNvGrpSpPr/>
          <p:nvPr/>
        </p:nvGrpSpPr>
        <p:grpSpPr>
          <a:xfrm>
            <a:off x="8125995" y="5337072"/>
            <a:ext cx="8908040" cy="955427"/>
            <a:chOff x="0" y="0"/>
            <a:chExt cx="2531485" cy="1183214"/>
          </a:xfrm>
        </p:grpSpPr>
        <p:sp>
          <p:nvSpPr>
            <p:cNvPr id="12" name="Freeform 33">
              <a:extLst>
                <a:ext uri="{FF2B5EF4-FFF2-40B4-BE49-F238E27FC236}">
                  <a16:creationId xmlns:a16="http://schemas.microsoft.com/office/drawing/2014/main" id="{0E6E793A-CC28-2BE8-1E0F-6E794F3F8774}"/>
                </a:ext>
              </a:extLst>
            </p:cNvPr>
            <p:cNvSpPr/>
            <p:nvPr/>
          </p:nvSpPr>
          <p:spPr>
            <a:xfrm>
              <a:off x="0" y="0"/>
              <a:ext cx="2531485" cy="1183214"/>
            </a:xfrm>
            <a:custGeom>
              <a:avLst/>
              <a:gdLst/>
              <a:ahLst/>
              <a:cxnLst/>
              <a:rect l="l" t="t" r="r" b="b"/>
              <a:pathLst>
                <a:path w="2531485" h="1183214">
                  <a:moveTo>
                    <a:pt x="39109" y="0"/>
                  </a:moveTo>
                  <a:lnTo>
                    <a:pt x="2492375" y="0"/>
                  </a:lnTo>
                  <a:cubicBezTo>
                    <a:pt x="2502748" y="0"/>
                    <a:pt x="2512695" y="4120"/>
                    <a:pt x="2520030" y="11455"/>
                  </a:cubicBezTo>
                  <a:cubicBezTo>
                    <a:pt x="2527364" y="18789"/>
                    <a:pt x="2531485" y="28737"/>
                    <a:pt x="2531485" y="39109"/>
                  </a:cubicBezTo>
                  <a:lnTo>
                    <a:pt x="2531485" y="1144105"/>
                  </a:lnTo>
                  <a:cubicBezTo>
                    <a:pt x="2531485" y="1154477"/>
                    <a:pt x="2527364" y="1164425"/>
                    <a:pt x="2520030" y="1171759"/>
                  </a:cubicBezTo>
                  <a:cubicBezTo>
                    <a:pt x="2512695" y="1179094"/>
                    <a:pt x="2502748" y="1183214"/>
                    <a:pt x="2492375" y="1183214"/>
                  </a:cubicBezTo>
                  <a:lnTo>
                    <a:pt x="39109" y="1183214"/>
                  </a:lnTo>
                  <a:cubicBezTo>
                    <a:pt x="17510" y="1183214"/>
                    <a:pt x="0" y="1165704"/>
                    <a:pt x="0" y="1144105"/>
                  </a:cubicBezTo>
                  <a:lnTo>
                    <a:pt x="0" y="39109"/>
                  </a:lnTo>
                  <a:cubicBezTo>
                    <a:pt x="0" y="28737"/>
                    <a:pt x="4120" y="18789"/>
                    <a:pt x="11455" y="11455"/>
                  </a:cubicBezTo>
                  <a:cubicBezTo>
                    <a:pt x="18789" y="4120"/>
                    <a:pt x="28737" y="0"/>
                    <a:pt x="39109" y="0"/>
                  </a:cubicBezTo>
                  <a:close/>
                </a:path>
              </a:pathLst>
            </a:custGeom>
            <a:solidFill>
              <a:srgbClr val="B7CDEB"/>
            </a:solidFill>
            <a:ln w="38100" cap="rnd">
              <a:solidFill>
                <a:schemeClr val="tx1"/>
              </a:solidFill>
              <a:prstDash val="sysDash"/>
              <a:round/>
            </a:ln>
          </p:spPr>
          <p:txBody>
            <a:bodyPr/>
            <a:lstStyle/>
            <a:p>
              <a:endParaRPr lang="en-US" dirty="0">
                <a:latin typeface="Arial" panose="020B0604020202020204" pitchFamily="34" charset="0"/>
              </a:endParaRPr>
            </a:p>
          </p:txBody>
        </p:sp>
        <p:sp>
          <p:nvSpPr>
            <p:cNvPr id="13" name="TextBox 34">
              <a:extLst>
                <a:ext uri="{FF2B5EF4-FFF2-40B4-BE49-F238E27FC236}">
                  <a16:creationId xmlns:a16="http://schemas.microsoft.com/office/drawing/2014/main" id="{C1DA9DC8-B2FC-1F31-C0E9-45675607A01F}"/>
                </a:ext>
              </a:extLst>
            </p:cNvPr>
            <p:cNvSpPr txBox="1"/>
            <p:nvPr/>
          </p:nvSpPr>
          <p:spPr>
            <a:xfrm>
              <a:off x="0" y="-38100"/>
              <a:ext cx="2531485" cy="1221314"/>
            </a:xfrm>
            <a:prstGeom prst="rect">
              <a:avLst/>
            </a:prstGeom>
          </p:spPr>
          <p:txBody>
            <a:bodyPr lIns="47081" tIns="47081" rIns="47081" bIns="47081" rtlCol="0" anchor="ctr"/>
            <a:lstStyle/>
            <a:p>
              <a:pPr algn="ctr">
                <a:lnSpc>
                  <a:spcPts val="2660"/>
                </a:lnSpc>
              </a:pPr>
              <a:endParaRPr dirty="0">
                <a:latin typeface="Arial" panose="020B0604020202020204" pitchFamily="34" charset="0"/>
              </a:endParaRPr>
            </a:p>
          </p:txBody>
        </p:sp>
      </p:grpSp>
      <p:sp>
        <p:nvSpPr>
          <p:cNvPr id="14" name="TextBox 35">
            <a:extLst>
              <a:ext uri="{FF2B5EF4-FFF2-40B4-BE49-F238E27FC236}">
                <a16:creationId xmlns:a16="http://schemas.microsoft.com/office/drawing/2014/main" id="{B1B4EBC8-0DED-695B-DA1E-FFD0B0746EE7}"/>
              </a:ext>
            </a:extLst>
          </p:cNvPr>
          <p:cNvSpPr txBox="1"/>
          <p:nvPr/>
        </p:nvSpPr>
        <p:spPr>
          <a:xfrm>
            <a:off x="8214108" y="5664675"/>
            <a:ext cx="8819927" cy="420884"/>
          </a:xfrm>
          <a:prstGeom prst="rect">
            <a:avLst/>
          </a:prstGeom>
        </p:spPr>
        <p:txBody>
          <a:bodyPr lIns="0" tIns="0" rIns="0" bIns="0" rtlCol="0" anchor="t">
            <a:spAutoFit/>
          </a:bodyPr>
          <a:lstStyle/>
          <a:p>
            <a:pPr algn="ctr">
              <a:lnSpc>
                <a:spcPts val="3197"/>
              </a:lnSpc>
            </a:pPr>
            <a:r>
              <a:rPr lang="en-US" sz="3197" b="1" dirty="0">
                <a:solidFill>
                  <a:srgbClr val="000000"/>
                </a:solidFill>
                <a:latin typeface="Arial" panose="020B0604020202020204" pitchFamily="34" charset="0"/>
                <a:ea typeface="Canva Sans Bold"/>
                <a:cs typeface="Canva Sans Bold"/>
                <a:sym typeface="Canva Sans Bold"/>
              </a:rPr>
              <a:t>Physical harms</a:t>
            </a:r>
          </a:p>
        </p:txBody>
      </p:sp>
      <p:grpSp>
        <p:nvGrpSpPr>
          <p:cNvPr id="2" name="Group 1">
            <a:extLst>
              <a:ext uri="{FF2B5EF4-FFF2-40B4-BE49-F238E27FC236}">
                <a16:creationId xmlns:a16="http://schemas.microsoft.com/office/drawing/2014/main" id="{34C3AF48-180E-979B-95A5-7C3304AAF935}"/>
              </a:ext>
            </a:extLst>
          </p:cNvPr>
          <p:cNvGrpSpPr/>
          <p:nvPr/>
        </p:nvGrpSpPr>
        <p:grpSpPr>
          <a:xfrm>
            <a:off x="1250652" y="3009251"/>
            <a:ext cx="5607668" cy="5900240"/>
            <a:chOff x="1093730" y="2378031"/>
            <a:chExt cx="5607668" cy="5900240"/>
          </a:xfrm>
        </p:grpSpPr>
        <p:sp>
          <p:nvSpPr>
            <p:cNvPr id="3" name="TextBox 10">
              <a:extLst>
                <a:ext uri="{FF2B5EF4-FFF2-40B4-BE49-F238E27FC236}">
                  <a16:creationId xmlns:a16="http://schemas.microsoft.com/office/drawing/2014/main" id="{ECA2819C-D3A3-766B-6D3B-D2AB5E071427}"/>
                </a:ext>
              </a:extLst>
            </p:cNvPr>
            <p:cNvSpPr txBox="1"/>
            <p:nvPr/>
          </p:nvSpPr>
          <p:spPr>
            <a:xfrm>
              <a:off x="1784119" y="4719404"/>
              <a:ext cx="4226890" cy="433196"/>
            </a:xfrm>
            <a:prstGeom prst="rect">
              <a:avLst/>
            </a:prstGeom>
          </p:spPr>
          <p:txBody>
            <a:bodyPr wrap="square" lIns="0" tIns="0" rIns="0" bIns="0" rtlCol="0" anchor="t">
              <a:spAutoFit/>
            </a:bodyPr>
            <a:lstStyle/>
            <a:p>
              <a:pPr algn="ctr">
                <a:lnSpc>
                  <a:spcPts val="3710"/>
                </a:lnSpc>
              </a:pPr>
              <a:r>
                <a:rPr lang="en-US" sz="2650" dirty="0">
                  <a:solidFill>
                    <a:srgbClr val="000000"/>
                  </a:solidFill>
                  <a:latin typeface="Arial" panose="020B0604020202020204" pitchFamily="34" charset="0"/>
                  <a:ea typeface="Canva Sans"/>
                  <a:cs typeface="Canva Sans"/>
                  <a:sym typeface="Canva Sans"/>
                </a:rPr>
                <a:t>Government surveillance</a:t>
              </a:r>
            </a:p>
          </p:txBody>
        </p:sp>
        <p:grpSp>
          <p:nvGrpSpPr>
            <p:cNvPr id="8" name="Group 2">
              <a:extLst>
                <a:ext uri="{FF2B5EF4-FFF2-40B4-BE49-F238E27FC236}">
                  <a16:creationId xmlns:a16="http://schemas.microsoft.com/office/drawing/2014/main" id="{23535440-A75A-98D0-48A1-9C602E20D902}"/>
                </a:ext>
              </a:extLst>
            </p:cNvPr>
            <p:cNvGrpSpPr/>
            <p:nvPr/>
          </p:nvGrpSpPr>
          <p:grpSpPr>
            <a:xfrm>
              <a:off x="1096088" y="3596847"/>
              <a:ext cx="5601995" cy="1717267"/>
              <a:chOff x="0" y="-38100"/>
              <a:chExt cx="1475423" cy="452285"/>
            </a:xfrm>
          </p:grpSpPr>
          <p:sp>
            <p:nvSpPr>
              <p:cNvPr id="32" name="Freeform 3">
                <a:extLst>
                  <a:ext uri="{FF2B5EF4-FFF2-40B4-BE49-F238E27FC236}">
                    <a16:creationId xmlns:a16="http://schemas.microsoft.com/office/drawing/2014/main" id="{A924515B-995B-86DD-B9D8-2EFC01A46147}"/>
                  </a:ext>
                </a:extLst>
              </p:cNvPr>
              <p:cNvSpPr/>
              <p:nvPr/>
            </p:nvSpPr>
            <p:spPr>
              <a:xfrm>
                <a:off x="0" y="209997"/>
                <a:ext cx="1475423" cy="204188"/>
              </a:xfrm>
              <a:custGeom>
                <a:avLst/>
                <a:gdLst/>
                <a:ahLst/>
                <a:cxnLst/>
                <a:rect l="l" t="t" r="r" b="b"/>
                <a:pathLst>
                  <a:path w="1475423" h="204188">
                    <a:moveTo>
                      <a:pt x="20730" y="0"/>
                    </a:moveTo>
                    <a:lnTo>
                      <a:pt x="1454693" y="0"/>
                    </a:lnTo>
                    <a:cubicBezTo>
                      <a:pt x="1466142" y="0"/>
                      <a:pt x="1475423" y="9281"/>
                      <a:pt x="1475423" y="20730"/>
                    </a:cubicBezTo>
                    <a:lnTo>
                      <a:pt x="1475423" y="183458"/>
                    </a:lnTo>
                    <a:cubicBezTo>
                      <a:pt x="1475423" y="194907"/>
                      <a:pt x="1466142" y="204188"/>
                      <a:pt x="1454693" y="204188"/>
                    </a:cubicBezTo>
                    <a:lnTo>
                      <a:pt x="20730" y="204188"/>
                    </a:lnTo>
                    <a:cubicBezTo>
                      <a:pt x="15232" y="204188"/>
                      <a:pt x="9959" y="202004"/>
                      <a:pt x="6072" y="198116"/>
                    </a:cubicBezTo>
                    <a:cubicBezTo>
                      <a:pt x="2184" y="194229"/>
                      <a:pt x="0" y="188956"/>
                      <a:pt x="0" y="183458"/>
                    </a:cubicBezTo>
                    <a:lnTo>
                      <a:pt x="0" y="20730"/>
                    </a:lnTo>
                    <a:cubicBezTo>
                      <a:pt x="0" y="15232"/>
                      <a:pt x="2184" y="9959"/>
                      <a:pt x="6072" y="6072"/>
                    </a:cubicBezTo>
                    <a:cubicBezTo>
                      <a:pt x="9959" y="2184"/>
                      <a:pt x="15232" y="0"/>
                      <a:pt x="20730" y="0"/>
                    </a:cubicBezTo>
                    <a:close/>
                  </a:path>
                </a:pathLst>
              </a:custGeom>
              <a:solidFill>
                <a:srgbClr val="000000">
                  <a:alpha val="0"/>
                </a:srgbClr>
              </a:solidFill>
              <a:ln w="38100" cap="sq">
                <a:solidFill>
                  <a:srgbClr val="000000"/>
                </a:solidFill>
                <a:prstDash val="sysDash"/>
                <a:miter/>
              </a:ln>
            </p:spPr>
            <p:txBody>
              <a:bodyPr/>
              <a:lstStyle/>
              <a:p>
                <a:endParaRPr lang="en-US" dirty="0">
                  <a:latin typeface="Arial" panose="020B0604020202020204" pitchFamily="34" charset="0"/>
                </a:endParaRPr>
              </a:p>
            </p:txBody>
          </p:sp>
          <p:sp>
            <p:nvSpPr>
              <p:cNvPr id="33" name="TextBox 4">
                <a:extLst>
                  <a:ext uri="{FF2B5EF4-FFF2-40B4-BE49-F238E27FC236}">
                    <a16:creationId xmlns:a16="http://schemas.microsoft.com/office/drawing/2014/main" id="{0B304DE6-0F17-5761-A1C3-C08F40710790}"/>
                  </a:ext>
                </a:extLst>
              </p:cNvPr>
              <p:cNvSpPr txBox="1"/>
              <p:nvPr/>
            </p:nvSpPr>
            <p:spPr>
              <a:xfrm>
                <a:off x="0" y="-38100"/>
                <a:ext cx="1475423" cy="242288"/>
              </a:xfrm>
              <a:prstGeom prst="rect">
                <a:avLst/>
              </a:prstGeom>
            </p:spPr>
            <p:txBody>
              <a:bodyPr lIns="50800" tIns="50800" rIns="50800" bIns="50800" rtlCol="0" anchor="ctr"/>
              <a:lstStyle/>
              <a:p>
                <a:pPr algn="ctr">
                  <a:lnSpc>
                    <a:spcPts val="2999"/>
                  </a:lnSpc>
                </a:pPr>
                <a:endParaRPr dirty="0">
                  <a:latin typeface="Arial" panose="020B0604020202020204" pitchFamily="34" charset="0"/>
                </a:endParaRPr>
              </a:p>
            </p:txBody>
          </p:sp>
        </p:grpSp>
        <p:sp>
          <p:nvSpPr>
            <p:cNvPr id="15" name="TextBox 8">
              <a:extLst>
                <a:ext uri="{FF2B5EF4-FFF2-40B4-BE49-F238E27FC236}">
                  <a16:creationId xmlns:a16="http://schemas.microsoft.com/office/drawing/2014/main" id="{AA682388-B779-AE3E-B7D1-B1BCFE2A6153}"/>
                </a:ext>
              </a:extLst>
            </p:cNvPr>
            <p:cNvSpPr txBox="1"/>
            <p:nvPr/>
          </p:nvSpPr>
          <p:spPr>
            <a:xfrm>
              <a:off x="1716528" y="2378031"/>
              <a:ext cx="4142060" cy="644279"/>
            </a:xfrm>
            <a:prstGeom prst="rect">
              <a:avLst/>
            </a:prstGeom>
          </p:spPr>
          <p:txBody>
            <a:bodyPr wrap="square" lIns="0" tIns="0" rIns="0" bIns="0" rtlCol="0" anchor="t">
              <a:spAutoFit/>
            </a:bodyPr>
            <a:lstStyle/>
            <a:p>
              <a:pPr algn="ctr">
                <a:lnSpc>
                  <a:spcPts val="5533"/>
                </a:lnSpc>
              </a:pPr>
              <a:r>
                <a:rPr lang="en-US" sz="3952" dirty="0">
                  <a:solidFill>
                    <a:srgbClr val="000000"/>
                  </a:solidFill>
                  <a:latin typeface="Arial" panose="020B0604020202020204" pitchFamily="34" charset="0"/>
                  <a:ea typeface="Canva Sans Bold"/>
                  <a:cs typeface="Canva Sans Bold"/>
                  <a:sym typeface="Canva Sans Bold"/>
                </a:rPr>
                <a:t>First Generation</a:t>
              </a:r>
            </a:p>
          </p:txBody>
        </p:sp>
        <p:grpSp>
          <p:nvGrpSpPr>
            <p:cNvPr id="16" name="Group 12">
              <a:extLst>
                <a:ext uri="{FF2B5EF4-FFF2-40B4-BE49-F238E27FC236}">
                  <a16:creationId xmlns:a16="http://schemas.microsoft.com/office/drawing/2014/main" id="{AA99216E-DE7E-8BCE-593B-60476371AAF1}"/>
                </a:ext>
              </a:extLst>
            </p:cNvPr>
            <p:cNvGrpSpPr/>
            <p:nvPr/>
          </p:nvGrpSpPr>
          <p:grpSpPr>
            <a:xfrm>
              <a:off x="1093730" y="4526723"/>
              <a:ext cx="5607668" cy="1732936"/>
              <a:chOff x="0" y="-38100"/>
              <a:chExt cx="1476917" cy="456412"/>
            </a:xfrm>
          </p:grpSpPr>
          <p:sp>
            <p:nvSpPr>
              <p:cNvPr id="30" name="Freeform 13">
                <a:extLst>
                  <a:ext uri="{FF2B5EF4-FFF2-40B4-BE49-F238E27FC236}">
                    <a16:creationId xmlns:a16="http://schemas.microsoft.com/office/drawing/2014/main" id="{8D4CCC99-B81D-AE8F-F104-591B6108658E}"/>
                  </a:ext>
                </a:extLst>
              </p:cNvPr>
              <p:cNvSpPr/>
              <p:nvPr/>
            </p:nvSpPr>
            <p:spPr>
              <a:xfrm>
                <a:off x="873" y="214124"/>
                <a:ext cx="1476044" cy="204188"/>
              </a:xfrm>
              <a:custGeom>
                <a:avLst/>
                <a:gdLst/>
                <a:ahLst/>
                <a:cxnLst/>
                <a:rect l="l" t="t" r="r" b="b"/>
                <a:pathLst>
                  <a:path w="1476044" h="204188">
                    <a:moveTo>
                      <a:pt x="20721" y="0"/>
                    </a:moveTo>
                    <a:lnTo>
                      <a:pt x="1455322" y="0"/>
                    </a:lnTo>
                    <a:cubicBezTo>
                      <a:pt x="1466766" y="0"/>
                      <a:pt x="1476044" y="9277"/>
                      <a:pt x="1476044" y="20721"/>
                    </a:cubicBezTo>
                    <a:lnTo>
                      <a:pt x="1476044" y="183467"/>
                    </a:lnTo>
                    <a:cubicBezTo>
                      <a:pt x="1476044" y="194911"/>
                      <a:pt x="1466766" y="204188"/>
                      <a:pt x="1455322" y="204188"/>
                    </a:cubicBezTo>
                    <a:lnTo>
                      <a:pt x="20721" y="204188"/>
                    </a:lnTo>
                    <a:cubicBezTo>
                      <a:pt x="15226" y="204188"/>
                      <a:pt x="9955" y="202005"/>
                      <a:pt x="6069" y="198119"/>
                    </a:cubicBezTo>
                    <a:cubicBezTo>
                      <a:pt x="2183" y="194233"/>
                      <a:pt x="0" y="188962"/>
                      <a:pt x="0" y="183467"/>
                    </a:cubicBezTo>
                    <a:lnTo>
                      <a:pt x="0" y="20721"/>
                    </a:lnTo>
                    <a:cubicBezTo>
                      <a:pt x="0" y="9277"/>
                      <a:pt x="9277" y="0"/>
                      <a:pt x="20721" y="0"/>
                    </a:cubicBezTo>
                    <a:close/>
                  </a:path>
                </a:pathLst>
              </a:custGeom>
              <a:solidFill>
                <a:srgbClr val="000000">
                  <a:alpha val="0"/>
                </a:srgbClr>
              </a:solidFill>
              <a:ln w="38100" cap="sq">
                <a:solidFill>
                  <a:srgbClr val="000000"/>
                </a:solidFill>
                <a:prstDash val="sysDash"/>
                <a:miter/>
              </a:ln>
            </p:spPr>
            <p:txBody>
              <a:bodyPr/>
              <a:lstStyle/>
              <a:p>
                <a:endParaRPr lang="en-US" dirty="0">
                  <a:latin typeface="Arial" panose="020B0604020202020204" pitchFamily="34" charset="0"/>
                </a:endParaRPr>
              </a:p>
            </p:txBody>
          </p:sp>
          <p:sp>
            <p:nvSpPr>
              <p:cNvPr id="31" name="TextBox 14">
                <a:extLst>
                  <a:ext uri="{FF2B5EF4-FFF2-40B4-BE49-F238E27FC236}">
                    <a16:creationId xmlns:a16="http://schemas.microsoft.com/office/drawing/2014/main" id="{922D2FAC-B42C-9A20-9A29-74B423B86E65}"/>
                  </a:ext>
                </a:extLst>
              </p:cNvPr>
              <p:cNvSpPr txBox="1"/>
              <p:nvPr/>
            </p:nvSpPr>
            <p:spPr>
              <a:xfrm>
                <a:off x="0" y="-38100"/>
                <a:ext cx="1476044" cy="242288"/>
              </a:xfrm>
              <a:prstGeom prst="rect">
                <a:avLst/>
              </a:prstGeom>
            </p:spPr>
            <p:txBody>
              <a:bodyPr lIns="50800" tIns="50800" rIns="50800" bIns="50800" rtlCol="0" anchor="ctr"/>
              <a:lstStyle/>
              <a:p>
                <a:pPr algn="ctr">
                  <a:lnSpc>
                    <a:spcPts val="2999"/>
                  </a:lnSpc>
                </a:pPr>
                <a:endParaRPr dirty="0">
                  <a:latin typeface="Arial" panose="020B0604020202020204" pitchFamily="34" charset="0"/>
                </a:endParaRPr>
              </a:p>
            </p:txBody>
          </p:sp>
        </p:grpSp>
        <p:sp>
          <p:nvSpPr>
            <p:cNvPr id="17" name="TextBox 15">
              <a:extLst>
                <a:ext uri="{FF2B5EF4-FFF2-40B4-BE49-F238E27FC236}">
                  <a16:creationId xmlns:a16="http://schemas.microsoft.com/office/drawing/2014/main" id="{6F48FE6A-E1D7-847A-46D7-4AB31593B928}"/>
                </a:ext>
              </a:extLst>
            </p:cNvPr>
            <p:cNvSpPr txBox="1"/>
            <p:nvPr/>
          </p:nvSpPr>
          <p:spPr>
            <a:xfrm>
              <a:off x="2165994" y="5656685"/>
              <a:ext cx="3459824" cy="433196"/>
            </a:xfrm>
            <a:prstGeom prst="rect">
              <a:avLst/>
            </a:prstGeom>
          </p:spPr>
          <p:txBody>
            <a:bodyPr lIns="0" tIns="0" rIns="0" bIns="0" rtlCol="0" anchor="t">
              <a:spAutoFit/>
            </a:bodyPr>
            <a:lstStyle/>
            <a:p>
              <a:pPr algn="ctr">
                <a:lnSpc>
                  <a:spcPts val="3710"/>
                </a:lnSpc>
              </a:pPr>
              <a:r>
                <a:rPr lang="en-US" sz="2650" dirty="0">
                  <a:solidFill>
                    <a:srgbClr val="000000"/>
                  </a:solidFill>
                  <a:latin typeface="Arial" panose="020B0604020202020204" pitchFamily="34" charset="0"/>
                  <a:ea typeface="Canva Sans"/>
                  <a:cs typeface="Canva Sans"/>
                  <a:sym typeface="Canva Sans"/>
                </a:rPr>
                <a:t>Reputational harm</a:t>
              </a:r>
            </a:p>
          </p:txBody>
        </p:sp>
        <p:sp>
          <p:nvSpPr>
            <p:cNvPr id="18" name="TextBox 18">
              <a:extLst>
                <a:ext uri="{FF2B5EF4-FFF2-40B4-BE49-F238E27FC236}">
                  <a16:creationId xmlns:a16="http://schemas.microsoft.com/office/drawing/2014/main" id="{AF55D428-B699-746E-1827-6B084180BB5C}"/>
                </a:ext>
              </a:extLst>
            </p:cNvPr>
            <p:cNvSpPr txBox="1"/>
            <p:nvPr/>
          </p:nvSpPr>
          <p:spPr>
            <a:xfrm>
              <a:off x="1093730" y="5454399"/>
              <a:ext cx="5604353" cy="936131"/>
            </a:xfrm>
            <a:prstGeom prst="rect">
              <a:avLst/>
            </a:prstGeom>
          </p:spPr>
          <p:txBody>
            <a:bodyPr lIns="50800" tIns="50800" rIns="50800" bIns="50800" rtlCol="0" anchor="ctr"/>
            <a:lstStyle/>
            <a:p>
              <a:pPr algn="ctr">
                <a:lnSpc>
                  <a:spcPts val="2999"/>
                </a:lnSpc>
              </a:pPr>
              <a:endParaRPr dirty="0">
                <a:latin typeface="Arial" panose="020B0604020202020204" pitchFamily="34" charset="0"/>
              </a:endParaRPr>
            </a:p>
          </p:txBody>
        </p:sp>
        <p:grpSp>
          <p:nvGrpSpPr>
            <p:cNvPr id="19" name="Group 20">
              <a:extLst>
                <a:ext uri="{FF2B5EF4-FFF2-40B4-BE49-F238E27FC236}">
                  <a16:creationId xmlns:a16="http://schemas.microsoft.com/office/drawing/2014/main" id="{668ED01D-87D4-657D-9DB2-4DF64B641A99}"/>
                </a:ext>
              </a:extLst>
            </p:cNvPr>
            <p:cNvGrpSpPr/>
            <p:nvPr/>
          </p:nvGrpSpPr>
          <p:grpSpPr>
            <a:xfrm>
              <a:off x="1093730" y="6463428"/>
              <a:ext cx="5604353" cy="791470"/>
              <a:chOff x="0" y="0"/>
              <a:chExt cx="1476044" cy="208453"/>
            </a:xfrm>
          </p:grpSpPr>
          <p:sp>
            <p:nvSpPr>
              <p:cNvPr id="28" name="Freeform 21">
                <a:extLst>
                  <a:ext uri="{FF2B5EF4-FFF2-40B4-BE49-F238E27FC236}">
                    <a16:creationId xmlns:a16="http://schemas.microsoft.com/office/drawing/2014/main" id="{120B900C-D163-650F-DBED-6A86F4613CF9}"/>
                  </a:ext>
                </a:extLst>
              </p:cNvPr>
              <p:cNvSpPr/>
              <p:nvPr/>
            </p:nvSpPr>
            <p:spPr>
              <a:xfrm>
                <a:off x="0" y="0"/>
                <a:ext cx="1476044" cy="208453"/>
              </a:xfrm>
              <a:custGeom>
                <a:avLst/>
                <a:gdLst/>
                <a:ahLst/>
                <a:cxnLst/>
                <a:rect l="l" t="t" r="r" b="b"/>
                <a:pathLst>
                  <a:path w="1476044" h="208453">
                    <a:moveTo>
                      <a:pt x="20721" y="0"/>
                    </a:moveTo>
                    <a:lnTo>
                      <a:pt x="1455322" y="0"/>
                    </a:lnTo>
                    <a:cubicBezTo>
                      <a:pt x="1466766" y="0"/>
                      <a:pt x="1476044" y="9277"/>
                      <a:pt x="1476044" y="20721"/>
                    </a:cubicBezTo>
                    <a:lnTo>
                      <a:pt x="1476044" y="187732"/>
                    </a:lnTo>
                    <a:cubicBezTo>
                      <a:pt x="1476044" y="193228"/>
                      <a:pt x="1473860" y="198498"/>
                      <a:pt x="1469974" y="202384"/>
                    </a:cubicBezTo>
                    <a:cubicBezTo>
                      <a:pt x="1466089" y="206270"/>
                      <a:pt x="1460818" y="208453"/>
                      <a:pt x="1455322" y="208453"/>
                    </a:cubicBezTo>
                    <a:lnTo>
                      <a:pt x="20721" y="208453"/>
                    </a:lnTo>
                    <a:cubicBezTo>
                      <a:pt x="9277" y="208453"/>
                      <a:pt x="0" y="199176"/>
                      <a:pt x="0" y="187732"/>
                    </a:cubicBezTo>
                    <a:lnTo>
                      <a:pt x="0" y="20721"/>
                    </a:lnTo>
                    <a:cubicBezTo>
                      <a:pt x="0" y="9277"/>
                      <a:pt x="9277" y="0"/>
                      <a:pt x="20721" y="0"/>
                    </a:cubicBezTo>
                    <a:close/>
                  </a:path>
                </a:pathLst>
              </a:custGeom>
              <a:solidFill>
                <a:srgbClr val="000000">
                  <a:alpha val="0"/>
                </a:srgbClr>
              </a:solidFill>
              <a:ln w="38100" cap="sq">
                <a:solidFill>
                  <a:srgbClr val="000000"/>
                </a:solidFill>
                <a:prstDash val="sysDash"/>
                <a:miter/>
              </a:ln>
            </p:spPr>
            <p:txBody>
              <a:bodyPr/>
              <a:lstStyle/>
              <a:p>
                <a:endParaRPr lang="en-US" dirty="0">
                  <a:latin typeface="Arial" panose="020B0604020202020204" pitchFamily="34" charset="0"/>
                </a:endParaRPr>
              </a:p>
            </p:txBody>
          </p:sp>
          <p:sp>
            <p:nvSpPr>
              <p:cNvPr id="29" name="TextBox 22">
                <a:extLst>
                  <a:ext uri="{FF2B5EF4-FFF2-40B4-BE49-F238E27FC236}">
                    <a16:creationId xmlns:a16="http://schemas.microsoft.com/office/drawing/2014/main" id="{1366F606-0233-EBDA-C7C3-E88712E0A358}"/>
                  </a:ext>
                </a:extLst>
              </p:cNvPr>
              <p:cNvSpPr txBox="1"/>
              <p:nvPr/>
            </p:nvSpPr>
            <p:spPr>
              <a:xfrm>
                <a:off x="0" y="-38100"/>
                <a:ext cx="1476044" cy="246553"/>
              </a:xfrm>
              <a:prstGeom prst="rect">
                <a:avLst/>
              </a:prstGeom>
            </p:spPr>
            <p:txBody>
              <a:bodyPr lIns="50800" tIns="50800" rIns="50800" bIns="50800" rtlCol="0" anchor="ctr"/>
              <a:lstStyle/>
              <a:p>
                <a:pPr algn="ctr">
                  <a:lnSpc>
                    <a:spcPts val="2999"/>
                  </a:lnSpc>
                </a:pPr>
                <a:endParaRPr dirty="0">
                  <a:latin typeface="Arial" panose="020B0604020202020204" pitchFamily="34" charset="0"/>
                </a:endParaRPr>
              </a:p>
            </p:txBody>
          </p:sp>
        </p:grpSp>
        <p:grpSp>
          <p:nvGrpSpPr>
            <p:cNvPr id="20" name="Group 23">
              <a:extLst>
                <a:ext uri="{FF2B5EF4-FFF2-40B4-BE49-F238E27FC236}">
                  <a16:creationId xmlns:a16="http://schemas.microsoft.com/office/drawing/2014/main" id="{8D35B184-6E63-6562-3DC4-E3333519AA6A}"/>
                </a:ext>
              </a:extLst>
            </p:cNvPr>
            <p:cNvGrpSpPr/>
            <p:nvPr/>
          </p:nvGrpSpPr>
          <p:grpSpPr>
            <a:xfrm>
              <a:off x="1093730" y="7486801"/>
              <a:ext cx="5604353" cy="791470"/>
              <a:chOff x="0" y="0"/>
              <a:chExt cx="1476044" cy="208453"/>
            </a:xfrm>
          </p:grpSpPr>
          <p:sp>
            <p:nvSpPr>
              <p:cNvPr id="26" name="Freeform 24">
                <a:extLst>
                  <a:ext uri="{FF2B5EF4-FFF2-40B4-BE49-F238E27FC236}">
                    <a16:creationId xmlns:a16="http://schemas.microsoft.com/office/drawing/2014/main" id="{AAA388AF-2866-B87A-A1B0-CCA5E563A4D9}"/>
                  </a:ext>
                </a:extLst>
              </p:cNvPr>
              <p:cNvSpPr/>
              <p:nvPr/>
            </p:nvSpPr>
            <p:spPr>
              <a:xfrm>
                <a:off x="0" y="0"/>
                <a:ext cx="1476044" cy="208453"/>
              </a:xfrm>
              <a:custGeom>
                <a:avLst/>
                <a:gdLst/>
                <a:ahLst/>
                <a:cxnLst/>
                <a:rect l="l" t="t" r="r" b="b"/>
                <a:pathLst>
                  <a:path w="1476044" h="208453">
                    <a:moveTo>
                      <a:pt x="20721" y="0"/>
                    </a:moveTo>
                    <a:lnTo>
                      <a:pt x="1455322" y="0"/>
                    </a:lnTo>
                    <a:cubicBezTo>
                      <a:pt x="1466766" y="0"/>
                      <a:pt x="1476044" y="9277"/>
                      <a:pt x="1476044" y="20721"/>
                    </a:cubicBezTo>
                    <a:lnTo>
                      <a:pt x="1476044" y="187732"/>
                    </a:lnTo>
                    <a:cubicBezTo>
                      <a:pt x="1476044" y="193228"/>
                      <a:pt x="1473860" y="198498"/>
                      <a:pt x="1469974" y="202384"/>
                    </a:cubicBezTo>
                    <a:cubicBezTo>
                      <a:pt x="1466089" y="206270"/>
                      <a:pt x="1460818" y="208453"/>
                      <a:pt x="1455322" y="208453"/>
                    </a:cubicBezTo>
                    <a:lnTo>
                      <a:pt x="20721" y="208453"/>
                    </a:lnTo>
                    <a:cubicBezTo>
                      <a:pt x="9277" y="208453"/>
                      <a:pt x="0" y="199176"/>
                      <a:pt x="0" y="187732"/>
                    </a:cubicBezTo>
                    <a:lnTo>
                      <a:pt x="0" y="20721"/>
                    </a:lnTo>
                    <a:cubicBezTo>
                      <a:pt x="0" y="9277"/>
                      <a:pt x="9277" y="0"/>
                      <a:pt x="20721" y="0"/>
                    </a:cubicBezTo>
                    <a:close/>
                  </a:path>
                </a:pathLst>
              </a:custGeom>
              <a:solidFill>
                <a:srgbClr val="000000">
                  <a:alpha val="0"/>
                </a:srgbClr>
              </a:solidFill>
              <a:ln w="38100" cap="sq">
                <a:solidFill>
                  <a:srgbClr val="000000"/>
                </a:solidFill>
                <a:prstDash val="sysDash"/>
                <a:miter/>
              </a:ln>
            </p:spPr>
            <p:txBody>
              <a:bodyPr/>
              <a:lstStyle/>
              <a:p>
                <a:endParaRPr lang="en-US" dirty="0">
                  <a:latin typeface="Arial" panose="020B0604020202020204" pitchFamily="34" charset="0"/>
                </a:endParaRPr>
              </a:p>
            </p:txBody>
          </p:sp>
          <p:sp>
            <p:nvSpPr>
              <p:cNvPr id="27" name="TextBox 25">
                <a:extLst>
                  <a:ext uri="{FF2B5EF4-FFF2-40B4-BE49-F238E27FC236}">
                    <a16:creationId xmlns:a16="http://schemas.microsoft.com/office/drawing/2014/main" id="{5BF90ACB-F45A-1E49-5C93-6A3AA5A15A59}"/>
                  </a:ext>
                </a:extLst>
              </p:cNvPr>
              <p:cNvSpPr txBox="1"/>
              <p:nvPr/>
            </p:nvSpPr>
            <p:spPr>
              <a:xfrm>
                <a:off x="0" y="-38100"/>
                <a:ext cx="1476044" cy="246553"/>
              </a:xfrm>
              <a:prstGeom prst="rect">
                <a:avLst/>
              </a:prstGeom>
            </p:spPr>
            <p:txBody>
              <a:bodyPr lIns="50800" tIns="50800" rIns="50800" bIns="50800" rtlCol="0" anchor="ctr"/>
              <a:lstStyle/>
              <a:p>
                <a:pPr algn="ctr">
                  <a:lnSpc>
                    <a:spcPts val="2999"/>
                  </a:lnSpc>
                </a:pPr>
                <a:endParaRPr dirty="0">
                  <a:latin typeface="Arial" panose="020B0604020202020204" pitchFamily="34" charset="0"/>
                </a:endParaRPr>
              </a:p>
            </p:txBody>
          </p:sp>
        </p:grpSp>
        <p:sp>
          <p:nvSpPr>
            <p:cNvPr id="21" name="TextBox 26">
              <a:extLst>
                <a:ext uri="{FF2B5EF4-FFF2-40B4-BE49-F238E27FC236}">
                  <a16:creationId xmlns:a16="http://schemas.microsoft.com/office/drawing/2014/main" id="{2E84751D-5155-6F4A-BA3A-D770722BEB79}"/>
                </a:ext>
              </a:extLst>
            </p:cNvPr>
            <p:cNvSpPr txBox="1"/>
            <p:nvPr/>
          </p:nvSpPr>
          <p:spPr>
            <a:xfrm>
              <a:off x="1202104" y="6595386"/>
              <a:ext cx="5387603" cy="433196"/>
            </a:xfrm>
            <a:prstGeom prst="rect">
              <a:avLst/>
            </a:prstGeom>
          </p:spPr>
          <p:txBody>
            <a:bodyPr lIns="0" tIns="0" rIns="0" bIns="0" rtlCol="0" anchor="t">
              <a:spAutoFit/>
            </a:bodyPr>
            <a:lstStyle/>
            <a:p>
              <a:pPr algn="ctr">
                <a:lnSpc>
                  <a:spcPts val="3710"/>
                </a:lnSpc>
              </a:pPr>
              <a:r>
                <a:rPr lang="en-US" sz="2650" dirty="0">
                  <a:solidFill>
                    <a:srgbClr val="000000"/>
                  </a:solidFill>
                  <a:latin typeface="Arial" panose="020B0604020202020204" pitchFamily="34" charset="0"/>
                  <a:ea typeface="Canva Sans"/>
                  <a:cs typeface="Canva Sans"/>
                  <a:sym typeface="Canva Sans"/>
                </a:rPr>
                <a:t>Apps collecting data for profiling</a:t>
              </a:r>
            </a:p>
          </p:txBody>
        </p:sp>
        <p:sp>
          <p:nvSpPr>
            <p:cNvPr id="22" name="TextBox 27">
              <a:extLst>
                <a:ext uri="{FF2B5EF4-FFF2-40B4-BE49-F238E27FC236}">
                  <a16:creationId xmlns:a16="http://schemas.microsoft.com/office/drawing/2014/main" id="{0260BB07-BB01-8A1E-3894-60439872BFF6}"/>
                </a:ext>
              </a:extLst>
            </p:cNvPr>
            <p:cNvSpPr txBox="1"/>
            <p:nvPr/>
          </p:nvSpPr>
          <p:spPr>
            <a:xfrm>
              <a:off x="1310480" y="7610626"/>
              <a:ext cx="5387603" cy="433196"/>
            </a:xfrm>
            <a:prstGeom prst="rect">
              <a:avLst/>
            </a:prstGeom>
          </p:spPr>
          <p:txBody>
            <a:bodyPr lIns="0" tIns="0" rIns="0" bIns="0" rtlCol="0" anchor="t">
              <a:spAutoFit/>
            </a:bodyPr>
            <a:lstStyle/>
            <a:p>
              <a:pPr algn="ctr">
                <a:lnSpc>
                  <a:spcPts val="3710"/>
                </a:lnSpc>
              </a:pPr>
              <a:r>
                <a:rPr lang="en-US" sz="2650" dirty="0">
                  <a:solidFill>
                    <a:srgbClr val="000000"/>
                  </a:solidFill>
                  <a:latin typeface="Arial" panose="020B0604020202020204" pitchFamily="34" charset="0"/>
                  <a:ea typeface="Canva Sans"/>
                  <a:cs typeface="Canva Sans"/>
                  <a:sym typeface="Canva Sans"/>
                </a:rPr>
                <a:t>Physical threats</a:t>
              </a:r>
            </a:p>
          </p:txBody>
        </p:sp>
        <p:grpSp>
          <p:nvGrpSpPr>
            <p:cNvPr id="23" name="Group 22">
              <a:extLst>
                <a:ext uri="{FF2B5EF4-FFF2-40B4-BE49-F238E27FC236}">
                  <a16:creationId xmlns:a16="http://schemas.microsoft.com/office/drawing/2014/main" id="{E59BC0F4-82D0-2F21-48D0-CF02878A6412}"/>
                </a:ext>
              </a:extLst>
            </p:cNvPr>
            <p:cNvGrpSpPr/>
            <p:nvPr/>
          </p:nvGrpSpPr>
          <p:grpSpPr>
            <a:xfrm>
              <a:off x="1093730" y="3517803"/>
              <a:ext cx="5604353" cy="791470"/>
              <a:chOff x="1026342" y="5683538"/>
              <a:chExt cx="5604353" cy="791470"/>
            </a:xfrm>
          </p:grpSpPr>
          <p:sp>
            <p:nvSpPr>
              <p:cNvPr id="24" name="Freeform 17">
                <a:extLst>
                  <a:ext uri="{FF2B5EF4-FFF2-40B4-BE49-F238E27FC236}">
                    <a16:creationId xmlns:a16="http://schemas.microsoft.com/office/drawing/2014/main" id="{67DF91D2-BA12-B37B-315C-BC90EB6C7C50}"/>
                  </a:ext>
                </a:extLst>
              </p:cNvPr>
              <p:cNvSpPr/>
              <p:nvPr/>
            </p:nvSpPr>
            <p:spPr>
              <a:xfrm>
                <a:off x="1026342" y="5683538"/>
                <a:ext cx="5604353" cy="791470"/>
              </a:xfrm>
              <a:custGeom>
                <a:avLst/>
                <a:gdLst/>
                <a:ahLst/>
                <a:cxnLst/>
                <a:rect l="l" t="t" r="r" b="b"/>
                <a:pathLst>
                  <a:path w="1476044" h="208453">
                    <a:moveTo>
                      <a:pt x="20721" y="0"/>
                    </a:moveTo>
                    <a:lnTo>
                      <a:pt x="1455322" y="0"/>
                    </a:lnTo>
                    <a:cubicBezTo>
                      <a:pt x="1466766" y="0"/>
                      <a:pt x="1476044" y="9277"/>
                      <a:pt x="1476044" y="20721"/>
                    </a:cubicBezTo>
                    <a:lnTo>
                      <a:pt x="1476044" y="187732"/>
                    </a:lnTo>
                    <a:cubicBezTo>
                      <a:pt x="1476044" y="193228"/>
                      <a:pt x="1473860" y="198498"/>
                      <a:pt x="1469974" y="202384"/>
                    </a:cubicBezTo>
                    <a:cubicBezTo>
                      <a:pt x="1466089" y="206270"/>
                      <a:pt x="1460818" y="208453"/>
                      <a:pt x="1455322" y="208453"/>
                    </a:cubicBezTo>
                    <a:lnTo>
                      <a:pt x="20721" y="208453"/>
                    </a:lnTo>
                    <a:cubicBezTo>
                      <a:pt x="9277" y="208453"/>
                      <a:pt x="0" y="199176"/>
                      <a:pt x="0" y="187732"/>
                    </a:cubicBezTo>
                    <a:lnTo>
                      <a:pt x="0" y="20721"/>
                    </a:lnTo>
                    <a:cubicBezTo>
                      <a:pt x="0" y="9277"/>
                      <a:pt x="9277" y="0"/>
                      <a:pt x="20721" y="0"/>
                    </a:cubicBezTo>
                    <a:close/>
                  </a:path>
                </a:pathLst>
              </a:custGeom>
              <a:solidFill>
                <a:srgbClr val="B7CDEB"/>
              </a:solidFill>
              <a:ln w="38100" cap="sq">
                <a:solidFill>
                  <a:srgbClr val="000000"/>
                </a:solidFill>
                <a:prstDash val="sysDash"/>
                <a:miter/>
              </a:ln>
            </p:spPr>
            <p:txBody>
              <a:bodyPr/>
              <a:lstStyle/>
              <a:p>
                <a:endParaRPr lang="en-US" dirty="0">
                  <a:latin typeface="Arial" panose="020B0604020202020204" pitchFamily="34" charset="0"/>
                </a:endParaRPr>
              </a:p>
            </p:txBody>
          </p:sp>
          <p:sp>
            <p:nvSpPr>
              <p:cNvPr id="25" name="TextBox 24">
                <a:extLst>
                  <a:ext uri="{FF2B5EF4-FFF2-40B4-BE49-F238E27FC236}">
                    <a16:creationId xmlns:a16="http://schemas.microsoft.com/office/drawing/2014/main" id="{F53881A0-81AA-CBCA-D329-A7D0236461E6}"/>
                  </a:ext>
                </a:extLst>
              </p:cNvPr>
              <p:cNvSpPr txBox="1"/>
              <p:nvPr/>
            </p:nvSpPr>
            <p:spPr>
              <a:xfrm>
                <a:off x="1496320" y="5835938"/>
                <a:ext cx="4666755" cy="433196"/>
              </a:xfrm>
              <a:prstGeom prst="rect">
                <a:avLst/>
              </a:prstGeom>
            </p:spPr>
            <p:txBody>
              <a:bodyPr wrap="square" lIns="0" tIns="0" rIns="0" bIns="0" rtlCol="0" anchor="t">
                <a:spAutoFit/>
              </a:bodyPr>
              <a:lstStyle/>
              <a:p>
                <a:pPr algn="ctr">
                  <a:lnSpc>
                    <a:spcPts val="3710"/>
                  </a:lnSpc>
                </a:pPr>
                <a:r>
                  <a:rPr lang="en-US" sz="2650" dirty="0">
                    <a:solidFill>
                      <a:srgbClr val="000000"/>
                    </a:solidFill>
                    <a:latin typeface="Arial" panose="020B0604020202020204" pitchFamily="34" charset="0"/>
                    <a:ea typeface="Canva Sans"/>
                    <a:cs typeface="Canva Sans"/>
                    <a:sym typeface="Canva Sans"/>
                  </a:rPr>
                  <a:t>Threats from posting online</a:t>
                </a:r>
              </a:p>
            </p:txBody>
          </p:sp>
        </p:grpSp>
      </p:grpSp>
    </p:spTree>
    <p:extLst>
      <p:ext uri="{BB962C8B-B14F-4D97-AF65-F5344CB8AC3E}">
        <p14:creationId xmlns:p14="http://schemas.microsoft.com/office/powerpoint/2010/main" val="29055568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EDEDED"/>
        </a:solidFill>
        <a:effectLst/>
      </p:bgPr>
    </p:bg>
    <p:spTree>
      <p:nvGrpSpPr>
        <p:cNvPr id="1" name="">
          <a:extLst>
            <a:ext uri="{FF2B5EF4-FFF2-40B4-BE49-F238E27FC236}">
              <a16:creationId xmlns:a16="http://schemas.microsoft.com/office/drawing/2014/main" id="{B28E4900-9BC5-7F8A-CA07-3A405F43607D}"/>
            </a:ext>
          </a:extLst>
        </p:cNvPr>
        <p:cNvGrpSpPr/>
        <p:nvPr/>
      </p:nvGrpSpPr>
      <p:grpSpPr>
        <a:xfrm>
          <a:off x="0" y="0"/>
          <a:ext cx="0" cy="0"/>
          <a:chOff x="0" y="0"/>
          <a:chExt cx="0" cy="0"/>
        </a:xfrm>
      </p:grpSpPr>
      <p:grpSp>
        <p:nvGrpSpPr>
          <p:cNvPr id="5" name="Group 5">
            <a:extLst>
              <a:ext uri="{FF2B5EF4-FFF2-40B4-BE49-F238E27FC236}">
                <a16:creationId xmlns:a16="http://schemas.microsoft.com/office/drawing/2014/main" id="{1B8BFBF6-7F5B-7DA7-D844-2E1A8F35B57D}"/>
              </a:ext>
            </a:extLst>
          </p:cNvPr>
          <p:cNvGrpSpPr/>
          <p:nvPr/>
        </p:nvGrpSpPr>
        <p:grpSpPr>
          <a:xfrm>
            <a:off x="8125995" y="2863021"/>
            <a:ext cx="8908040" cy="1160055"/>
            <a:chOff x="0" y="0"/>
            <a:chExt cx="2531485" cy="329664"/>
          </a:xfrm>
        </p:grpSpPr>
        <p:sp>
          <p:nvSpPr>
            <p:cNvPr id="6" name="Freeform 6">
              <a:extLst>
                <a:ext uri="{FF2B5EF4-FFF2-40B4-BE49-F238E27FC236}">
                  <a16:creationId xmlns:a16="http://schemas.microsoft.com/office/drawing/2014/main" id="{A3D4919E-1D0F-D0AA-B840-8950343C9DCA}"/>
                </a:ext>
              </a:extLst>
            </p:cNvPr>
            <p:cNvSpPr/>
            <p:nvPr/>
          </p:nvSpPr>
          <p:spPr>
            <a:xfrm>
              <a:off x="0" y="0"/>
              <a:ext cx="2531485" cy="329664"/>
            </a:xfrm>
            <a:custGeom>
              <a:avLst/>
              <a:gdLst/>
              <a:ahLst/>
              <a:cxnLst/>
              <a:rect l="l" t="t" r="r" b="b"/>
              <a:pathLst>
                <a:path w="2531485" h="329664">
                  <a:moveTo>
                    <a:pt x="39109" y="0"/>
                  </a:moveTo>
                  <a:lnTo>
                    <a:pt x="2492375" y="0"/>
                  </a:lnTo>
                  <a:cubicBezTo>
                    <a:pt x="2502748" y="0"/>
                    <a:pt x="2512695" y="4120"/>
                    <a:pt x="2520030" y="11455"/>
                  </a:cubicBezTo>
                  <a:cubicBezTo>
                    <a:pt x="2527364" y="18789"/>
                    <a:pt x="2531485" y="28737"/>
                    <a:pt x="2531485" y="39109"/>
                  </a:cubicBezTo>
                  <a:lnTo>
                    <a:pt x="2531485" y="290555"/>
                  </a:lnTo>
                  <a:cubicBezTo>
                    <a:pt x="2531485" y="300927"/>
                    <a:pt x="2527364" y="310875"/>
                    <a:pt x="2520030" y="318209"/>
                  </a:cubicBezTo>
                  <a:cubicBezTo>
                    <a:pt x="2512695" y="325544"/>
                    <a:pt x="2502748" y="329664"/>
                    <a:pt x="2492375" y="329664"/>
                  </a:cubicBezTo>
                  <a:lnTo>
                    <a:pt x="39109" y="329664"/>
                  </a:lnTo>
                  <a:cubicBezTo>
                    <a:pt x="28737" y="329664"/>
                    <a:pt x="18789" y="325544"/>
                    <a:pt x="11455" y="318209"/>
                  </a:cubicBezTo>
                  <a:cubicBezTo>
                    <a:pt x="4120" y="310875"/>
                    <a:pt x="0" y="300927"/>
                    <a:pt x="0" y="290555"/>
                  </a:cubicBezTo>
                  <a:lnTo>
                    <a:pt x="0" y="39109"/>
                  </a:lnTo>
                  <a:cubicBezTo>
                    <a:pt x="0" y="28737"/>
                    <a:pt x="4120" y="18789"/>
                    <a:pt x="11455" y="11455"/>
                  </a:cubicBezTo>
                  <a:cubicBezTo>
                    <a:pt x="18789" y="4120"/>
                    <a:pt x="28737" y="0"/>
                    <a:pt x="39109" y="0"/>
                  </a:cubicBezTo>
                  <a:close/>
                </a:path>
              </a:pathLst>
            </a:custGeom>
            <a:solidFill>
              <a:srgbClr val="B7CDEB"/>
            </a:solidFill>
            <a:ln w="38100" cap="rnd">
              <a:solidFill>
                <a:srgbClr val="000000"/>
              </a:solidFill>
              <a:prstDash val="sysDash"/>
              <a:round/>
            </a:ln>
          </p:spPr>
          <p:txBody>
            <a:bodyPr/>
            <a:lstStyle/>
            <a:p>
              <a:endParaRPr lang="en-US" dirty="0">
                <a:latin typeface="Arial" panose="020B0604020202020204" pitchFamily="34" charset="0"/>
              </a:endParaRPr>
            </a:p>
          </p:txBody>
        </p:sp>
        <p:sp>
          <p:nvSpPr>
            <p:cNvPr id="7" name="TextBox 7">
              <a:extLst>
                <a:ext uri="{FF2B5EF4-FFF2-40B4-BE49-F238E27FC236}">
                  <a16:creationId xmlns:a16="http://schemas.microsoft.com/office/drawing/2014/main" id="{E67B1693-DA95-A965-C015-5F93D51419D1}"/>
                </a:ext>
              </a:extLst>
            </p:cNvPr>
            <p:cNvSpPr txBox="1"/>
            <p:nvPr/>
          </p:nvSpPr>
          <p:spPr>
            <a:xfrm>
              <a:off x="0" y="-38100"/>
              <a:ext cx="2531485" cy="367764"/>
            </a:xfrm>
            <a:prstGeom prst="rect">
              <a:avLst/>
            </a:prstGeom>
          </p:spPr>
          <p:txBody>
            <a:bodyPr lIns="47081" tIns="47081" rIns="47081" bIns="47081" rtlCol="0" anchor="ctr"/>
            <a:lstStyle/>
            <a:p>
              <a:pPr algn="ctr">
                <a:lnSpc>
                  <a:spcPts val="2660"/>
                </a:lnSpc>
              </a:pPr>
              <a:endParaRPr dirty="0">
                <a:latin typeface="Arial" panose="020B0604020202020204" pitchFamily="34" charset="0"/>
              </a:endParaRPr>
            </a:p>
          </p:txBody>
        </p:sp>
      </p:grpSp>
      <p:sp>
        <p:nvSpPr>
          <p:cNvPr id="9" name="TextBox 9">
            <a:extLst>
              <a:ext uri="{FF2B5EF4-FFF2-40B4-BE49-F238E27FC236}">
                <a16:creationId xmlns:a16="http://schemas.microsoft.com/office/drawing/2014/main" id="{4EF7E661-E983-45FE-F2CD-F5CECBAD8ABF}"/>
              </a:ext>
            </a:extLst>
          </p:cNvPr>
          <p:cNvSpPr txBox="1"/>
          <p:nvPr/>
        </p:nvSpPr>
        <p:spPr>
          <a:xfrm>
            <a:off x="4678758" y="1377509"/>
            <a:ext cx="8628552" cy="769441"/>
          </a:xfrm>
          <a:prstGeom prst="rect">
            <a:avLst/>
          </a:prstGeom>
        </p:spPr>
        <p:txBody>
          <a:bodyPr lIns="0" tIns="0" rIns="0" bIns="0" rtlCol="0" anchor="t">
            <a:spAutoFit/>
          </a:bodyPr>
          <a:lstStyle/>
          <a:p>
            <a:pPr algn="ctr">
              <a:lnSpc>
                <a:spcPts val="6001"/>
              </a:lnSpc>
            </a:pPr>
            <a:r>
              <a:rPr lang="en-US" sz="6001" b="1" dirty="0">
                <a:solidFill>
                  <a:srgbClr val="000000"/>
                </a:solidFill>
                <a:latin typeface="Arial" panose="020B0604020202020204" pitchFamily="34" charset="0"/>
                <a:ea typeface="Canva Sans Bold"/>
                <a:cs typeface="Canva Sans Bold"/>
                <a:sym typeface="Canva Sans Bold"/>
              </a:rPr>
              <a:t>Threat Models</a:t>
            </a:r>
          </a:p>
        </p:txBody>
      </p:sp>
      <p:sp>
        <p:nvSpPr>
          <p:cNvPr id="11" name="TextBox 11">
            <a:extLst>
              <a:ext uri="{FF2B5EF4-FFF2-40B4-BE49-F238E27FC236}">
                <a16:creationId xmlns:a16="http://schemas.microsoft.com/office/drawing/2014/main" id="{DF4081BE-552D-888A-4D98-E93F247C981A}"/>
              </a:ext>
            </a:extLst>
          </p:cNvPr>
          <p:cNvSpPr txBox="1"/>
          <p:nvPr/>
        </p:nvSpPr>
        <p:spPr>
          <a:xfrm>
            <a:off x="8214108" y="3280791"/>
            <a:ext cx="8819927" cy="824008"/>
          </a:xfrm>
          <a:prstGeom prst="rect">
            <a:avLst/>
          </a:prstGeom>
        </p:spPr>
        <p:txBody>
          <a:bodyPr lIns="0" tIns="0" rIns="0" bIns="0" rtlCol="0" anchor="t">
            <a:spAutoFit/>
          </a:bodyPr>
          <a:lstStyle/>
          <a:p>
            <a:pPr algn="ctr">
              <a:lnSpc>
                <a:spcPts val="3197"/>
              </a:lnSpc>
            </a:pPr>
            <a:r>
              <a:rPr lang="en-US" sz="3197" b="1" dirty="0">
                <a:solidFill>
                  <a:srgbClr val="000000"/>
                </a:solidFill>
                <a:latin typeface="Arial" panose="020B0604020202020204" pitchFamily="34" charset="0"/>
                <a:ea typeface="Canva Sans Bold"/>
                <a:cs typeface="Canva Sans Bold"/>
                <a:sym typeface="Canva Sans Bold"/>
              </a:rPr>
              <a:t>Negative reactions from friends and family</a:t>
            </a:r>
          </a:p>
          <a:p>
            <a:pPr algn="ctr">
              <a:lnSpc>
                <a:spcPts val="3197"/>
              </a:lnSpc>
            </a:pPr>
            <a:endParaRPr lang="en-US" sz="3197" b="1" dirty="0">
              <a:solidFill>
                <a:srgbClr val="000000"/>
              </a:solidFill>
              <a:latin typeface="Arial" panose="020B0604020202020204" pitchFamily="34" charset="0"/>
              <a:ea typeface="Canva Sans Bold"/>
              <a:cs typeface="Canva Sans Bold"/>
              <a:sym typeface="Canva Sans Bold"/>
            </a:endParaRPr>
          </a:p>
        </p:txBody>
      </p:sp>
      <p:sp>
        <p:nvSpPr>
          <p:cNvPr id="105" name="TextBox 31">
            <a:extLst>
              <a:ext uri="{FF2B5EF4-FFF2-40B4-BE49-F238E27FC236}">
                <a16:creationId xmlns:a16="http://schemas.microsoft.com/office/drawing/2014/main" id="{40ED2D64-F161-47D6-FFD0-E5CF35B8106A}"/>
              </a:ext>
            </a:extLst>
          </p:cNvPr>
          <p:cNvSpPr txBox="1"/>
          <p:nvPr/>
        </p:nvSpPr>
        <p:spPr>
          <a:xfrm>
            <a:off x="8125995" y="4117990"/>
            <a:ext cx="8908040" cy="2509419"/>
          </a:xfrm>
          <a:prstGeom prst="rect">
            <a:avLst/>
          </a:prstGeom>
        </p:spPr>
        <p:txBody>
          <a:bodyPr lIns="47081" tIns="47081" rIns="47081" bIns="47081" rtlCol="0" anchor="ctr"/>
          <a:lstStyle/>
          <a:p>
            <a:pPr algn="ctr">
              <a:lnSpc>
                <a:spcPts val="2660"/>
              </a:lnSpc>
            </a:pPr>
            <a:endParaRPr dirty="0">
              <a:latin typeface="Arial" panose="020B0604020202020204" pitchFamily="34" charset="0"/>
            </a:endParaRPr>
          </a:p>
        </p:txBody>
      </p:sp>
      <p:grpSp>
        <p:nvGrpSpPr>
          <p:cNvPr id="107" name="Group 28">
            <a:extLst>
              <a:ext uri="{FF2B5EF4-FFF2-40B4-BE49-F238E27FC236}">
                <a16:creationId xmlns:a16="http://schemas.microsoft.com/office/drawing/2014/main" id="{5D3934F8-174A-EDA6-402E-7993EF0D4792}"/>
              </a:ext>
            </a:extLst>
          </p:cNvPr>
          <p:cNvGrpSpPr/>
          <p:nvPr/>
        </p:nvGrpSpPr>
        <p:grpSpPr>
          <a:xfrm>
            <a:off x="8125995" y="4222782"/>
            <a:ext cx="8908040" cy="919936"/>
            <a:chOff x="0" y="0"/>
            <a:chExt cx="2531485" cy="318402"/>
          </a:xfrm>
        </p:grpSpPr>
        <p:sp>
          <p:nvSpPr>
            <p:cNvPr id="108" name="Freeform 29">
              <a:extLst>
                <a:ext uri="{FF2B5EF4-FFF2-40B4-BE49-F238E27FC236}">
                  <a16:creationId xmlns:a16="http://schemas.microsoft.com/office/drawing/2014/main" id="{345A5CA5-5D45-5AA0-B0A1-73F3FC60B4EB}"/>
                </a:ext>
              </a:extLst>
            </p:cNvPr>
            <p:cNvSpPr/>
            <p:nvPr/>
          </p:nvSpPr>
          <p:spPr>
            <a:xfrm>
              <a:off x="0" y="0"/>
              <a:ext cx="2531485" cy="318402"/>
            </a:xfrm>
            <a:custGeom>
              <a:avLst/>
              <a:gdLst/>
              <a:ahLst/>
              <a:cxnLst/>
              <a:rect l="l" t="t" r="r" b="b"/>
              <a:pathLst>
                <a:path w="2531485" h="318402">
                  <a:moveTo>
                    <a:pt x="39109" y="0"/>
                  </a:moveTo>
                  <a:lnTo>
                    <a:pt x="2492375" y="0"/>
                  </a:lnTo>
                  <a:cubicBezTo>
                    <a:pt x="2502748" y="0"/>
                    <a:pt x="2512695" y="4120"/>
                    <a:pt x="2520030" y="11455"/>
                  </a:cubicBezTo>
                  <a:cubicBezTo>
                    <a:pt x="2527364" y="18789"/>
                    <a:pt x="2531485" y="28737"/>
                    <a:pt x="2531485" y="39109"/>
                  </a:cubicBezTo>
                  <a:lnTo>
                    <a:pt x="2531485" y="279292"/>
                  </a:lnTo>
                  <a:cubicBezTo>
                    <a:pt x="2531485" y="289665"/>
                    <a:pt x="2527364" y="299612"/>
                    <a:pt x="2520030" y="306947"/>
                  </a:cubicBezTo>
                  <a:cubicBezTo>
                    <a:pt x="2512695" y="314281"/>
                    <a:pt x="2502748" y="318402"/>
                    <a:pt x="2492375" y="318402"/>
                  </a:cubicBezTo>
                  <a:lnTo>
                    <a:pt x="39109" y="318402"/>
                  </a:lnTo>
                  <a:cubicBezTo>
                    <a:pt x="28737" y="318402"/>
                    <a:pt x="18789" y="314281"/>
                    <a:pt x="11455" y="306947"/>
                  </a:cubicBezTo>
                  <a:cubicBezTo>
                    <a:pt x="4120" y="299612"/>
                    <a:pt x="0" y="289665"/>
                    <a:pt x="0" y="279292"/>
                  </a:cubicBezTo>
                  <a:lnTo>
                    <a:pt x="0" y="39109"/>
                  </a:lnTo>
                  <a:cubicBezTo>
                    <a:pt x="0" y="28737"/>
                    <a:pt x="4120" y="18789"/>
                    <a:pt x="11455" y="11455"/>
                  </a:cubicBezTo>
                  <a:cubicBezTo>
                    <a:pt x="18789" y="4120"/>
                    <a:pt x="28737" y="0"/>
                    <a:pt x="39109" y="0"/>
                  </a:cubicBezTo>
                  <a:close/>
                </a:path>
              </a:pathLst>
            </a:custGeom>
            <a:solidFill>
              <a:srgbClr val="B7CDEB"/>
            </a:solidFill>
            <a:ln w="38100" cap="rnd">
              <a:solidFill>
                <a:schemeClr val="tx1"/>
              </a:solidFill>
              <a:prstDash val="sysDash"/>
              <a:round/>
            </a:ln>
          </p:spPr>
          <p:txBody>
            <a:bodyPr/>
            <a:lstStyle/>
            <a:p>
              <a:endParaRPr lang="en-US" dirty="0">
                <a:latin typeface="Arial" panose="020B0604020202020204" pitchFamily="34" charset="0"/>
              </a:endParaRPr>
            </a:p>
          </p:txBody>
        </p:sp>
        <p:sp>
          <p:nvSpPr>
            <p:cNvPr id="109" name="TextBox 30">
              <a:extLst>
                <a:ext uri="{FF2B5EF4-FFF2-40B4-BE49-F238E27FC236}">
                  <a16:creationId xmlns:a16="http://schemas.microsoft.com/office/drawing/2014/main" id="{46D35B01-868E-9612-F669-55E1B3174FC9}"/>
                </a:ext>
              </a:extLst>
            </p:cNvPr>
            <p:cNvSpPr txBox="1"/>
            <p:nvPr/>
          </p:nvSpPr>
          <p:spPr>
            <a:xfrm>
              <a:off x="0" y="-38100"/>
              <a:ext cx="2531485" cy="356502"/>
            </a:xfrm>
            <a:prstGeom prst="rect">
              <a:avLst/>
            </a:prstGeom>
          </p:spPr>
          <p:txBody>
            <a:bodyPr lIns="47081" tIns="47081" rIns="47081" bIns="47081" rtlCol="0" anchor="ctr"/>
            <a:lstStyle/>
            <a:p>
              <a:pPr algn="ctr">
                <a:lnSpc>
                  <a:spcPts val="2660"/>
                </a:lnSpc>
              </a:pPr>
              <a:endParaRPr dirty="0">
                <a:latin typeface="Arial" panose="020B0604020202020204" pitchFamily="34" charset="0"/>
              </a:endParaRPr>
            </a:p>
          </p:txBody>
        </p:sp>
      </p:grpSp>
      <p:sp>
        <p:nvSpPr>
          <p:cNvPr id="110" name="TextBox 31">
            <a:extLst>
              <a:ext uri="{FF2B5EF4-FFF2-40B4-BE49-F238E27FC236}">
                <a16:creationId xmlns:a16="http://schemas.microsoft.com/office/drawing/2014/main" id="{B5557FF5-C655-3101-E948-074BA73995D8}"/>
              </a:ext>
            </a:extLst>
          </p:cNvPr>
          <p:cNvSpPr txBox="1"/>
          <p:nvPr/>
        </p:nvSpPr>
        <p:spPr>
          <a:xfrm>
            <a:off x="8170051" y="4521775"/>
            <a:ext cx="8819927" cy="420884"/>
          </a:xfrm>
          <a:prstGeom prst="rect">
            <a:avLst/>
          </a:prstGeom>
        </p:spPr>
        <p:txBody>
          <a:bodyPr lIns="0" tIns="0" rIns="0" bIns="0" rtlCol="0" anchor="t">
            <a:spAutoFit/>
          </a:bodyPr>
          <a:lstStyle/>
          <a:p>
            <a:pPr algn="ctr">
              <a:lnSpc>
                <a:spcPts val="3197"/>
              </a:lnSpc>
            </a:pPr>
            <a:r>
              <a:rPr lang="en-US" sz="3197" b="1" dirty="0">
                <a:solidFill>
                  <a:srgbClr val="000000"/>
                </a:solidFill>
                <a:latin typeface="Arial" panose="020B0604020202020204" pitchFamily="34" charset="0"/>
                <a:ea typeface="Canva Sans Bold"/>
                <a:cs typeface="Canva Sans Bold"/>
                <a:sym typeface="Canva Sans Bold"/>
              </a:rPr>
              <a:t>Evil eye</a:t>
            </a:r>
          </a:p>
        </p:txBody>
      </p:sp>
      <p:sp>
        <p:nvSpPr>
          <p:cNvPr id="4" name="TextBox 34">
            <a:extLst>
              <a:ext uri="{FF2B5EF4-FFF2-40B4-BE49-F238E27FC236}">
                <a16:creationId xmlns:a16="http://schemas.microsoft.com/office/drawing/2014/main" id="{7A07FB1A-DFD8-D47C-2C07-398EE458C174}"/>
              </a:ext>
            </a:extLst>
          </p:cNvPr>
          <p:cNvSpPr txBox="1"/>
          <p:nvPr/>
        </p:nvSpPr>
        <p:spPr>
          <a:xfrm>
            <a:off x="8125995" y="5508319"/>
            <a:ext cx="8908040" cy="1119089"/>
          </a:xfrm>
          <a:prstGeom prst="rect">
            <a:avLst/>
          </a:prstGeom>
        </p:spPr>
        <p:txBody>
          <a:bodyPr lIns="47081" tIns="47081" rIns="47081" bIns="47081" rtlCol="0" anchor="ctr"/>
          <a:lstStyle/>
          <a:p>
            <a:pPr algn="ctr">
              <a:lnSpc>
                <a:spcPts val="2660"/>
              </a:lnSpc>
            </a:pPr>
            <a:endParaRPr dirty="0">
              <a:latin typeface="Arial" panose="020B0604020202020204" pitchFamily="34" charset="0"/>
            </a:endParaRPr>
          </a:p>
        </p:txBody>
      </p:sp>
      <p:grpSp>
        <p:nvGrpSpPr>
          <p:cNvPr id="10" name="Group 32">
            <a:extLst>
              <a:ext uri="{FF2B5EF4-FFF2-40B4-BE49-F238E27FC236}">
                <a16:creationId xmlns:a16="http://schemas.microsoft.com/office/drawing/2014/main" id="{3C2ED5BB-2D96-ACDA-2E67-7D9A0943C09C}"/>
              </a:ext>
            </a:extLst>
          </p:cNvPr>
          <p:cNvGrpSpPr/>
          <p:nvPr/>
        </p:nvGrpSpPr>
        <p:grpSpPr>
          <a:xfrm>
            <a:off x="8125995" y="5337072"/>
            <a:ext cx="8908040" cy="3845028"/>
            <a:chOff x="0" y="0"/>
            <a:chExt cx="2531485" cy="1183214"/>
          </a:xfrm>
        </p:grpSpPr>
        <p:sp>
          <p:nvSpPr>
            <p:cNvPr id="12" name="Freeform 33">
              <a:extLst>
                <a:ext uri="{FF2B5EF4-FFF2-40B4-BE49-F238E27FC236}">
                  <a16:creationId xmlns:a16="http://schemas.microsoft.com/office/drawing/2014/main" id="{DACF98C1-6B5F-A6FD-4580-77743EB4C7F7}"/>
                </a:ext>
              </a:extLst>
            </p:cNvPr>
            <p:cNvSpPr/>
            <p:nvPr/>
          </p:nvSpPr>
          <p:spPr>
            <a:xfrm>
              <a:off x="0" y="0"/>
              <a:ext cx="2531485" cy="1183214"/>
            </a:xfrm>
            <a:custGeom>
              <a:avLst/>
              <a:gdLst/>
              <a:ahLst/>
              <a:cxnLst/>
              <a:rect l="l" t="t" r="r" b="b"/>
              <a:pathLst>
                <a:path w="2531485" h="1183214">
                  <a:moveTo>
                    <a:pt x="39109" y="0"/>
                  </a:moveTo>
                  <a:lnTo>
                    <a:pt x="2492375" y="0"/>
                  </a:lnTo>
                  <a:cubicBezTo>
                    <a:pt x="2502748" y="0"/>
                    <a:pt x="2512695" y="4120"/>
                    <a:pt x="2520030" y="11455"/>
                  </a:cubicBezTo>
                  <a:cubicBezTo>
                    <a:pt x="2527364" y="18789"/>
                    <a:pt x="2531485" y="28737"/>
                    <a:pt x="2531485" y="39109"/>
                  </a:cubicBezTo>
                  <a:lnTo>
                    <a:pt x="2531485" y="1144105"/>
                  </a:lnTo>
                  <a:cubicBezTo>
                    <a:pt x="2531485" y="1154477"/>
                    <a:pt x="2527364" y="1164425"/>
                    <a:pt x="2520030" y="1171759"/>
                  </a:cubicBezTo>
                  <a:cubicBezTo>
                    <a:pt x="2512695" y="1179094"/>
                    <a:pt x="2502748" y="1183214"/>
                    <a:pt x="2492375" y="1183214"/>
                  </a:cubicBezTo>
                  <a:lnTo>
                    <a:pt x="39109" y="1183214"/>
                  </a:lnTo>
                  <a:cubicBezTo>
                    <a:pt x="17510" y="1183214"/>
                    <a:pt x="0" y="1165704"/>
                    <a:pt x="0" y="1144105"/>
                  </a:cubicBezTo>
                  <a:lnTo>
                    <a:pt x="0" y="39109"/>
                  </a:lnTo>
                  <a:cubicBezTo>
                    <a:pt x="0" y="28737"/>
                    <a:pt x="4120" y="18789"/>
                    <a:pt x="11455" y="11455"/>
                  </a:cubicBezTo>
                  <a:cubicBezTo>
                    <a:pt x="18789" y="4120"/>
                    <a:pt x="28737" y="0"/>
                    <a:pt x="39109" y="0"/>
                  </a:cubicBezTo>
                  <a:close/>
                </a:path>
              </a:pathLst>
            </a:custGeom>
            <a:solidFill>
              <a:srgbClr val="B7CDEB"/>
            </a:solidFill>
            <a:ln w="38100" cap="rnd">
              <a:solidFill>
                <a:schemeClr val="tx1"/>
              </a:solidFill>
              <a:prstDash val="sysDash"/>
              <a:round/>
            </a:ln>
          </p:spPr>
          <p:txBody>
            <a:bodyPr/>
            <a:lstStyle/>
            <a:p>
              <a:endParaRPr lang="en-US" dirty="0">
                <a:latin typeface="Arial" panose="020B0604020202020204" pitchFamily="34" charset="0"/>
              </a:endParaRPr>
            </a:p>
          </p:txBody>
        </p:sp>
        <p:sp>
          <p:nvSpPr>
            <p:cNvPr id="13" name="TextBox 34">
              <a:extLst>
                <a:ext uri="{FF2B5EF4-FFF2-40B4-BE49-F238E27FC236}">
                  <a16:creationId xmlns:a16="http://schemas.microsoft.com/office/drawing/2014/main" id="{D1C2E18C-3B56-617E-1D47-BF9B03EC32B2}"/>
                </a:ext>
              </a:extLst>
            </p:cNvPr>
            <p:cNvSpPr txBox="1"/>
            <p:nvPr/>
          </p:nvSpPr>
          <p:spPr>
            <a:xfrm>
              <a:off x="0" y="-38100"/>
              <a:ext cx="2531485" cy="1221314"/>
            </a:xfrm>
            <a:prstGeom prst="rect">
              <a:avLst/>
            </a:prstGeom>
          </p:spPr>
          <p:txBody>
            <a:bodyPr lIns="47081" tIns="47081" rIns="47081" bIns="47081" rtlCol="0" anchor="ctr"/>
            <a:lstStyle/>
            <a:p>
              <a:pPr algn="ctr">
                <a:lnSpc>
                  <a:spcPts val="2660"/>
                </a:lnSpc>
              </a:pPr>
              <a:endParaRPr dirty="0">
                <a:latin typeface="Arial" panose="020B0604020202020204" pitchFamily="34" charset="0"/>
              </a:endParaRPr>
            </a:p>
          </p:txBody>
        </p:sp>
      </p:grpSp>
      <p:sp>
        <p:nvSpPr>
          <p:cNvPr id="14" name="TextBox 35">
            <a:extLst>
              <a:ext uri="{FF2B5EF4-FFF2-40B4-BE49-F238E27FC236}">
                <a16:creationId xmlns:a16="http://schemas.microsoft.com/office/drawing/2014/main" id="{911718F3-5FAE-AD21-21A7-720C3366B502}"/>
              </a:ext>
            </a:extLst>
          </p:cNvPr>
          <p:cNvSpPr txBox="1"/>
          <p:nvPr/>
        </p:nvSpPr>
        <p:spPr>
          <a:xfrm>
            <a:off x="8214108" y="5664675"/>
            <a:ext cx="8819927" cy="420884"/>
          </a:xfrm>
          <a:prstGeom prst="rect">
            <a:avLst/>
          </a:prstGeom>
        </p:spPr>
        <p:txBody>
          <a:bodyPr lIns="0" tIns="0" rIns="0" bIns="0" rtlCol="0" anchor="t">
            <a:spAutoFit/>
          </a:bodyPr>
          <a:lstStyle/>
          <a:p>
            <a:pPr algn="ctr">
              <a:lnSpc>
                <a:spcPts val="3197"/>
              </a:lnSpc>
            </a:pPr>
            <a:r>
              <a:rPr lang="en-US" sz="3197" b="1" dirty="0">
                <a:solidFill>
                  <a:srgbClr val="000000"/>
                </a:solidFill>
                <a:latin typeface="Arial" panose="020B0604020202020204" pitchFamily="34" charset="0"/>
                <a:ea typeface="Canva Sans Bold"/>
                <a:cs typeface="Canva Sans Bold"/>
                <a:sym typeface="Canva Sans Bold"/>
              </a:rPr>
              <a:t>Physical harms</a:t>
            </a:r>
          </a:p>
        </p:txBody>
      </p:sp>
      <p:sp>
        <p:nvSpPr>
          <p:cNvPr id="15" name="TextBox 36">
            <a:extLst>
              <a:ext uri="{FF2B5EF4-FFF2-40B4-BE49-F238E27FC236}">
                <a16:creationId xmlns:a16="http://schemas.microsoft.com/office/drawing/2014/main" id="{2B7BD347-F98D-08EC-3FFB-08A8585063AD}"/>
              </a:ext>
            </a:extLst>
          </p:cNvPr>
          <p:cNvSpPr txBox="1"/>
          <p:nvPr/>
        </p:nvSpPr>
        <p:spPr>
          <a:xfrm>
            <a:off x="8439847" y="6359064"/>
            <a:ext cx="8280333" cy="2465547"/>
          </a:xfrm>
          <a:prstGeom prst="rect">
            <a:avLst/>
          </a:prstGeom>
        </p:spPr>
        <p:txBody>
          <a:bodyPr lIns="0" tIns="0" rIns="0" bIns="0" rtlCol="0" anchor="t">
            <a:spAutoFit/>
          </a:bodyPr>
          <a:lstStyle/>
          <a:p>
            <a:pPr algn="ctr">
              <a:lnSpc>
                <a:spcPts val="3200"/>
              </a:lnSpc>
            </a:pPr>
            <a:r>
              <a:rPr lang="en-US" sz="3200" dirty="0">
                <a:solidFill>
                  <a:srgbClr val="000000"/>
                </a:solidFill>
                <a:latin typeface="Arial" panose="020B0604020202020204" pitchFamily="34" charset="0"/>
                <a:ea typeface="Canva Sans"/>
                <a:cs typeface="Canva Sans"/>
                <a:sym typeface="Canva Sans"/>
              </a:rPr>
              <a:t>“</a:t>
            </a:r>
            <a:r>
              <a:rPr lang="en-US" sz="3200" i="1" dirty="0">
                <a:solidFill>
                  <a:srgbClr val="000000"/>
                </a:solidFill>
                <a:latin typeface="Arial" panose="020B0604020202020204" pitchFamily="34" charset="0"/>
                <a:ea typeface="Canva Sans"/>
                <a:cs typeface="Canva Sans"/>
                <a:sym typeface="Canva Sans"/>
              </a:rPr>
              <a:t>I was a heavy user of Facebook, and I think I posted a picture, like, we’re going here, and then two days later, we had a robbery at our house,   So, based on that, I think maybe people knew that I wasn’t at home or whatnot</a:t>
            </a:r>
            <a:r>
              <a:rPr lang="en-US" sz="3200" dirty="0">
                <a:solidFill>
                  <a:srgbClr val="000000"/>
                </a:solidFill>
                <a:latin typeface="Arial" panose="020B0604020202020204" pitchFamily="34" charset="0"/>
                <a:ea typeface="Canva Sans"/>
                <a:cs typeface="Canva Sans"/>
                <a:sym typeface="Canva Sans"/>
              </a:rPr>
              <a:t>.” (P3)</a:t>
            </a:r>
          </a:p>
        </p:txBody>
      </p:sp>
      <p:grpSp>
        <p:nvGrpSpPr>
          <p:cNvPr id="2" name="Group 1">
            <a:extLst>
              <a:ext uri="{FF2B5EF4-FFF2-40B4-BE49-F238E27FC236}">
                <a16:creationId xmlns:a16="http://schemas.microsoft.com/office/drawing/2014/main" id="{3FD67F3F-167C-B02D-48C3-8B0DB2B81D0F}"/>
              </a:ext>
            </a:extLst>
          </p:cNvPr>
          <p:cNvGrpSpPr/>
          <p:nvPr/>
        </p:nvGrpSpPr>
        <p:grpSpPr>
          <a:xfrm>
            <a:off x="1250652" y="3009251"/>
            <a:ext cx="5607668" cy="5900240"/>
            <a:chOff x="1093730" y="2378031"/>
            <a:chExt cx="5607668" cy="5900240"/>
          </a:xfrm>
        </p:grpSpPr>
        <p:sp>
          <p:nvSpPr>
            <p:cNvPr id="3" name="TextBox 10">
              <a:extLst>
                <a:ext uri="{FF2B5EF4-FFF2-40B4-BE49-F238E27FC236}">
                  <a16:creationId xmlns:a16="http://schemas.microsoft.com/office/drawing/2014/main" id="{A59DB610-54A1-6018-B0B7-93AA5D60AD39}"/>
                </a:ext>
              </a:extLst>
            </p:cNvPr>
            <p:cNvSpPr txBox="1"/>
            <p:nvPr/>
          </p:nvSpPr>
          <p:spPr>
            <a:xfrm>
              <a:off x="1784119" y="4719404"/>
              <a:ext cx="4226890" cy="433196"/>
            </a:xfrm>
            <a:prstGeom prst="rect">
              <a:avLst/>
            </a:prstGeom>
          </p:spPr>
          <p:txBody>
            <a:bodyPr wrap="square" lIns="0" tIns="0" rIns="0" bIns="0" rtlCol="0" anchor="t">
              <a:spAutoFit/>
            </a:bodyPr>
            <a:lstStyle/>
            <a:p>
              <a:pPr algn="ctr">
                <a:lnSpc>
                  <a:spcPts val="3710"/>
                </a:lnSpc>
              </a:pPr>
              <a:r>
                <a:rPr lang="en-US" sz="2650" dirty="0">
                  <a:solidFill>
                    <a:srgbClr val="000000"/>
                  </a:solidFill>
                  <a:latin typeface="Arial" panose="020B0604020202020204" pitchFamily="34" charset="0"/>
                  <a:ea typeface="Canva Sans"/>
                  <a:cs typeface="Canva Sans"/>
                  <a:sym typeface="Canva Sans"/>
                </a:rPr>
                <a:t>Government surveillance</a:t>
              </a:r>
            </a:p>
          </p:txBody>
        </p:sp>
        <p:grpSp>
          <p:nvGrpSpPr>
            <p:cNvPr id="8" name="Group 2">
              <a:extLst>
                <a:ext uri="{FF2B5EF4-FFF2-40B4-BE49-F238E27FC236}">
                  <a16:creationId xmlns:a16="http://schemas.microsoft.com/office/drawing/2014/main" id="{ED5699E9-B403-39B9-787A-96E6ACFA66AD}"/>
                </a:ext>
              </a:extLst>
            </p:cNvPr>
            <p:cNvGrpSpPr/>
            <p:nvPr/>
          </p:nvGrpSpPr>
          <p:grpSpPr>
            <a:xfrm>
              <a:off x="1096088" y="3596847"/>
              <a:ext cx="5601995" cy="1717267"/>
              <a:chOff x="0" y="-38100"/>
              <a:chExt cx="1475423" cy="452285"/>
            </a:xfrm>
          </p:grpSpPr>
          <p:sp>
            <p:nvSpPr>
              <p:cNvPr id="33" name="Freeform 3">
                <a:extLst>
                  <a:ext uri="{FF2B5EF4-FFF2-40B4-BE49-F238E27FC236}">
                    <a16:creationId xmlns:a16="http://schemas.microsoft.com/office/drawing/2014/main" id="{57107AF9-0C92-91CD-45C0-9CC765ABB2B9}"/>
                  </a:ext>
                </a:extLst>
              </p:cNvPr>
              <p:cNvSpPr/>
              <p:nvPr/>
            </p:nvSpPr>
            <p:spPr>
              <a:xfrm>
                <a:off x="0" y="209997"/>
                <a:ext cx="1475423" cy="204188"/>
              </a:xfrm>
              <a:custGeom>
                <a:avLst/>
                <a:gdLst/>
                <a:ahLst/>
                <a:cxnLst/>
                <a:rect l="l" t="t" r="r" b="b"/>
                <a:pathLst>
                  <a:path w="1475423" h="204188">
                    <a:moveTo>
                      <a:pt x="20730" y="0"/>
                    </a:moveTo>
                    <a:lnTo>
                      <a:pt x="1454693" y="0"/>
                    </a:lnTo>
                    <a:cubicBezTo>
                      <a:pt x="1466142" y="0"/>
                      <a:pt x="1475423" y="9281"/>
                      <a:pt x="1475423" y="20730"/>
                    </a:cubicBezTo>
                    <a:lnTo>
                      <a:pt x="1475423" y="183458"/>
                    </a:lnTo>
                    <a:cubicBezTo>
                      <a:pt x="1475423" y="194907"/>
                      <a:pt x="1466142" y="204188"/>
                      <a:pt x="1454693" y="204188"/>
                    </a:cubicBezTo>
                    <a:lnTo>
                      <a:pt x="20730" y="204188"/>
                    </a:lnTo>
                    <a:cubicBezTo>
                      <a:pt x="15232" y="204188"/>
                      <a:pt x="9959" y="202004"/>
                      <a:pt x="6072" y="198116"/>
                    </a:cubicBezTo>
                    <a:cubicBezTo>
                      <a:pt x="2184" y="194229"/>
                      <a:pt x="0" y="188956"/>
                      <a:pt x="0" y="183458"/>
                    </a:cubicBezTo>
                    <a:lnTo>
                      <a:pt x="0" y="20730"/>
                    </a:lnTo>
                    <a:cubicBezTo>
                      <a:pt x="0" y="15232"/>
                      <a:pt x="2184" y="9959"/>
                      <a:pt x="6072" y="6072"/>
                    </a:cubicBezTo>
                    <a:cubicBezTo>
                      <a:pt x="9959" y="2184"/>
                      <a:pt x="15232" y="0"/>
                      <a:pt x="20730" y="0"/>
                    </a:cubicBezTo>
                    <a:close/>
                  </a:path>
                </a:pathLst>
              </a:custGeom>
              <a:solidFill>
                <a:srgbClr val="000000">
                  <a:alpha val="0"/>
                </a:srgbClr>
              </a:solidFill>
              <a:ln w="38100" cap="sq">
                <a:solidFill>
                  <a:srgbClr val="000000"/>
                </a:solidFill>
                <a:prstDash val="sysDash"/>
                <a:miter/>
              </a:ln>
            </p:spPr>
            <p:txBody>
              <a:bodyPr/>
              <a:lstStyle/>
              <a:p>
                <a:endParaRPr lang="en-US" dirty="0">
                  <a:latin typeface="Arial" panose="020B0604020202020204" pitchFamily="34" charset="0"/>
                </a:endParaRPr>
              </a:p>
            </p:txBody>
          </p:sp>
          <p:sp>
            <p:nvSpPr>
              <p:cNvPr id="34" name="TextBox 4">
                <a:extLst>
                  <a:ext uri="{FF2B5EF4-FFF2-40B4-BE49-F238E27FC236}">
                    <a16:creationId xmlns:a16="http://schemas.microsoft.com/office/drawing/2014/main" id="{63911CB4-AAC9-D159-E480-A4EB02625492}"/>
                  </a:ext>
                </a:extLst>
              </p:cNvPr>
              <p:cNvSpPr txBox="1"/>
              <p:nvPr/>
            </p:nvSpPr>
            <p:spPr>
              <a:xfrm>
                <a:off x="0" y="-38100"/>
                <a:ext cx="1475423" cy="242288"/>
              </a:xfrm>
              <a:prstGeom prst="rect">
                <a:avLst/>
              </a:prstGeom>
            </p:spPr>
            <p:txBody>
              <a:bodyPr lIns="50800" tIns="50800" rIns="50800" bIns="50800" rtlCol="0" anchor="ctr"/>
              <a:lstStyle/>
              <a:p>
                <a:pPr algn="ctr">
                  <a:lnSpc>
                    <a:spcPts val="2999"/>
                  </a:lnSpc>
                </a:pPr>
                <a:endParaRPr dirty="0">
                  <a:latin typeface="Arial" panose="020B0604020202020204" pitchFamily="34" charset="0"/>
                </a:endParaRPr>
              </a:p>
            </p:txBody>
          </p:sp>
        </p:grpSp>
        <p:sp>
          <p:nvSpPr>
            <p:cNvPr id="16" name="TextBox 8">
              <a:extLst>
                <a:ext uri="{FF2B5EF4-FFF2-40B4-BE49-F238E27FC236}">
                  <a16:creationId xmlns:a16="http://schemas.microsoft.com/office/drawing/2014/main" id="{7799CC5A-7788-84B7-687F-EBC93AA76724}"/>
                </a:ext>
              </a:extLst>
            </p:cNvPr>
            <p:cNvSpPr txBox="1"/>
            <p:nvPr/>
          </p:nvSpPr>
          <p:spPr>
            <a:xfrm>
              <a:off x="1716528" y="2378031"/>
              <a:ext cx="4142060" cy="644279"/>
            </a:xfrm>
            <a:prstGeom prst="rect">
              <a:avLst/>
            </a:prstGeom>
          </p:spPr>
          <p:txBody>
            <a:bodyPr wrap="square" lIns="0" tIns="0" rIns="0" bIns="0" rtlCol="0" anchor="t">
              <a:spAutoFit/>
            </a:bodyPr>
            <a:lstStyle/>
            <a:p>
              <a:pPr algn="ctr">
                <a:lnSpc>
                  <a:spcPts val="5533"/>
                </a:lnSpc>
              </a:pPr>
              <a:r>
                <a:rPr lang="en-US" sz="3952" dirty="0">
                  <a:solidFill>
                    <a:srgbClr val="000000"/>
                  </a:solidFill>
                  <a:latin typeface="Arial" panose="020B0604020202020204" pitchFamily="34" charset="0"/>
                  <a:ea typeface="Canva Sans Bold"/>
                  <a:cs typeface="Canva Sans Bold"/>
                  <a:sym typeface="Canva Sans Bold"/>
                </a:rPr>
                <a:t>First Generation</a:t>
              </a:r>
            </a:p>
          </p:txBody>
        </p:sp>
        <p:grpSp>
          <p:nvGrpSpPr>
            <p:cNvPr id="17" name="Group 12">
              <a:extLst>
                <a:ext uri="{FF2B5EF4-FFF2-40B4-BE49-F238E27FC236}">
                  <a16:creationId xmlns:a16="http://schemas.microsoft.com/office/drawing/2014/main" id="{ADBAE7B6-F28B-3A31-13CD-B632906F9300}"/>
                </a:ext>
              </a:extLst>
            </p:cNvPr>
            <p:cNvGrpSpPr/>
            <p:nvPr/>
          </p:nvGrpSpPr>
          <p:grpSpPr>
            <a:xfrm>
              <a:off x="1093730" y="4526723"/>
              <a:ext cx="5607668" cy="1732936"/>
              <a:chOff x="0" y="-38100"/>
              <a:chExt cx="1476917" cy="456412"/>
            </a:xfrm>
          </p:grpSpPr>
          <p:sp>
            <p:nvSpPr>
              <p:cNvPr id="31" name="Freeform 13">
                <a:extLst>
                  <a:ext uri="{FF2B5EF4-FFF2-40B4-BE49-F238E27FC236}">
                    <a16:creationId xmlns:a16="http://schemas.microsoft.com/office/drawing/2014/main" id="{A10B355D-EFD3-FCE9-7626-2FF6806CB3F2}"/>
                  </a:ext>
                </a:extLst>
              </p:cNvPr>
              <p:cNvSpPr/>
              <p:nvPr/>
            </p:nvSpPr>
            <p:spPr>
              <a:xfrm>
                <a:off x="873" y="214124"/>
                <a:ext cx="1476044" cy="204188"/>
              </a:xfrm>
              <a:custGeom>
                <a:avLst/>
                <a:gdLst/>
                <a:ahLst/>
                <a:cxnLst/>
                <a:rect l="l" t="t" r="r" b="b"/>
                <a:pathLst>
                  <a:path w="1476044" h="204188">
                    <a:moveTo>
                      <a:pt x="20721" y="0"/>
                    </a:moveTo>
                    <a:lnTo>
                      <a:pt x="1455322" y="0"/>
                    </a:lnTo>
                    <a:cubicBezTo>
                      <a:pt x="1466766" y="0"/>
                      <a:pt x="1476044" y="9277"/>
                      <a:pt x="1476044" y="20721"/>
                    </a:cubicBezTo>
                    <a:lnTo>
                      <a:pt x="1476044" y="183467"/>
                    </a:lnTo>
                    <a:cubicBezTo>
                      <a:pt x="1476044" y="194911"/>
                      <a:pt x="1466766" y="204188"/>
                      <a:pt x="1455322" y="204188"/>
                    </a:cubicBezTo>
                    <a:lnTo>
                      <a:pt x="20721" y="204188"/>
                    </a:lnTo>
                    <a:cubicBezTo>
                      <a:pt x="15226" y="204188"/>
                      <a:pt x="9955" y="202005"/>
                      <a:pt x="6069" y="198119"/>
                    </a:cubicBezTo>
                    <a:cubicBezTo>
                      <a:pt x="2183" y="194233"/>
                      <a:pt x="0" y="188962"/>
                      <a:pt x="0" y="183467"/>
                    </a:cubicBezTo>
                    <a:lnTo>
                      <a:pt x="0" y="20721"/>
                    </a:lnTo>
                    <a:cubicBezTo>
                      <a:pt x="0" y="9277"/>
                      <a:pt x="9277" y="0"/>
                      <a:pt x="20721" y="0"/>
                    </a:cubicBezTo>
                    <a:close/>
                  </a:path>
                </a:pathLst>
              </a:custGeom>
              <a:solidFill>
                <a:srgbClr val="000000">
                  <a:alpha val="0"/>
                </a:srgbClr>
              </a:solidFill>
              <a:ln w="38100" cap="sq">
                <a:solidFill>
                  <a:srgbClr val="000000"/>
                </a:solidFill>
                <a:prstDash val="sysDash"/>
                <a:miter/>
              </a:ln>
            </p:spPr>
            <p:txBody>
              <a:bodyPr/>
              <a:lstStyle/>
              <a:p>
                <a:endParaRPr lang="en-US" dirty="0">
                  <a:latin typeface="Arial" panose="020B0604020202020204" pitchFamily="34" charset="0"/>
                </a:endParaRPr>
              </a:p>
            </p:txBody>
          </p:sp>
          <p:sp>
            <p:nvSpPr>
              <p:cNvPr id="32" name="TextBox 14">
                <a:extLst>
                  <a:ext uri="{FF2B5EF4-FFF2-40B4-BE49-F238E27FC236}">
                    <a16:creationId xmlns:a16="http://schemas.microsoft.com/office/drawing/2014/main" id="{89E876EF-385B-E9CB-928D-3107DE73B506}"/>
                  </a:ext>
                </a:extLst>
              </p:cNvPr>
              <p:cNvSpPr txBox="1"/>
              <p:nvPr/>
            </p:nvSpPr>
            <p:spPr>
              <a:xfrm>
                <a:off x="0" y="-38100"/>
                <a:ext cx="1476044" cy="242288"/>
              </a:xfrm>
              <a:prstGeom prst="rect">
                <a:avLst/>
              </a:prstGeom>
            </p:spPr>
            <p:txBody>
              <a:bodyPr lIns="50800" tIns="50800" rIns="50800" bIns="50800" rtlCol="0" anchor="ctr"/>
              <a:lstStyle/>
              <a:p>
                <a:pPr algn="ctr">
                  <a:lnSpc>
                    <a:spcPts val="2999"/>
                  </a:lnSpc>
                </a:pPr>
                <a:endParaRPr dirty="0">
                  <a:latin typeface="Arial" panose="020B0604020202020204" pitchFamily="34" charset="0"/>
                </a:endParaRPr>
              </a:p>
            </p:txBody>
          </p:sp>
        </p:grpSp>
        <p:sp>
          <p:nvSpPr>
            <p:cNvPr id="18" name="TextBox 15">
              <a:extLst>
                <a:ext uri="{FF2B5EF4-FFF2-40B4-BE49-F238E27FC236}">
                  <a16:creationId xmlns:a16="http://schemas.microsoft.com/office/drawing/2014/main" id="{11120C91-10BB-7876-1ABA-AECB69612BA3}"/>
                </a:ext>
              </a:extLst>
            </p:cNvPr>
            <p:cNvSpPr txBox="1"/>
            <p:nvPr/>
          </p:nvSpPr>
          <p:spPr>
            <a:xfrm>
              <a:off x="2165994" y="5656685"/>
              <a:ext cx="3459824" cy="433196"/>
            </a:xfrm>
            <a:prstGeom prst="rect">
              <a:avLst/>
            </a:prstGeom>
          </p:spPr>
          <p:txBody>
            <a:bodyPr lIns="0" tIns="0" rIns="0" bIns="0" rtlCol="0" anchor="t">
              <a:spAutoFit/>
            </a:bodyPr>
            <a:lstStyle/>
            <a:p>
              <a:pPr algn="ctr">
                <a:lnSpc>
                  <a:spcPts val="3710"/>
                </a:lnSpc>
              </a:pPr>
              <a:r>
                <a:rPr lang="en-US" sz="2650" dirty="0">
                  <a:solidFill>
                    <a:srgbClr val="000000"/>
                  </a:solidFill>
                  <a:latin typeface="Arial" panose="020B0604020202020204" pitchFamily="34" charset="0"/>
                  <a:ea typeface="Canva Sans"/>
                  <a:cs typeface="Canva Sans"/>
                  <a:sym typeface="Canva Sans"/>
                </a:rPr>
                <a:t>Reputational harm</a:t>
              </a:r>
            </a:p>
          </p:txBody>
        </p:sp>
        <p:sp>
          <p:nvSpPr>
            <p:cNvPr id="19" name="TextBox 18">
              <a:extLst>
                <a:ext uri="{FF2B5EF4-FFF2-40B4-BE49-F238E27FC236}">
                  <a16:creationId xmlns:a16="http://schemas.microsoft.com/office/drawing/2014/main" id="{BE245B8B-81BB-2DB3-4C83-DED67362D2DE}"/>
                </a:ext>
              </a:extLst>
            </p:cNvPr>
            <p:cNvSpPr txBox="1"/>
            <p:nvPr/>
          </p:nvSpPr>
          <p:spPr>
            <a:xfrm>
              <a:off x="1093730" y="5454399"/>
              <a:ext cx="5604353" cy="936131"/>
            </a:xfrm>
            <a:prstGeom prst="rect">
              <a:avLst/>
            </a:prstGeom>
          </p:spPr>
          <p:txBody>
            <a:bodyPr lIns="50800" tIns="50800" rIns="50800" bIns="50800" rtlCol="0" anchor="ctr"/>
            <a:lstStyle/>
            <a:p>
              <a:pPr algn="ctr">
                <a:lnSpc>
                  <a:spcPts val="2999"/>
                </a:lnSpc>
              </a:pPr>
              <a:endParaRPr dirty="0">
                <a:latin typeface="Arial" panose="020B0604020202020204" pitchFamily="34" charset="0"/>
              </a:endParaRPr>
            </a:p>
          </p:txBody>
        </p:sp>
        <p:grpSp>
          <p:nvGrpSpPr>
            <p:cNvPr id="20" name="Group 20">
              <a:extLst>
                <a:ext uri="{FF2B5EF4-FFF2-40B4-BE49-F238E27FC236}">
                  <a16:creationId xmlns:a16="http://schemas.microsoft.com/office/drawing/2014/main" id="{58C35BB0-2703-8899-E2FB-24C90308B866}"/>
                </a:ext>
              </a:extLst>
            </p:cNvPr>
            <p:cNvGrpSpPr/>
            <p:nvPr/>
          </p:nvGrpSpPr>
          <p:grpSpPr>
            <a:xfrm>
              <a:off x="1093730" y="6463428"/>
              <a:ext cx="5604353" cy="791470"/>
              <a:chOff x="0" y="0"/>
              <a:chExt cx="1476044" cy="208453"/>
            </a:xfrm>
          </p:grpSpPr>
          <p:sp>
            <p:nvSpPr>
              <p:cNvPr id="29" name="Freeform 21">
                <a:extLst>
                  <a:ext uri="{FF2B5EF4-FFF2-40B4-BE49-F238E27FC236}">
                    <a16:creationId xmlns:a16="http://schemas.microsoft.com/office/drawing/2014/main" id="{6EB6DFCB-4636-B0B6-4FC2-6E8CC9043487}"/>
                  </a:ext>
                </a:extLst>
              </p:cNvPr>
              <p:cNvSpPr/>
              <p:nvPr/>
            </p:nvSpPr>
            <p:spPr>
              <a:xfrm>
                <a:off x="0" y="0"/>
                <a:ext cx="1476044" cy="208453"/>
              </a:xfrm>
              <a:custGeom>
                <a:avLst/>
                <a:gdLst/>
                <a:ahLst/>
                <a:cxnLst/>
                <a:rect l="l" t="t" r="r" b="b"/>
                <a:pathLst>
                  <a:path w="1476044" h="208453">
                    <a:moveTo>
                      <a:pt x="20721" y="0"/>
                    </a:moveTo>
                    <a:lnTo>
                      <a:pt x="1455322" y="0"/>
                    </a:lnTo>
                    <a:cubicBezTo>
                      <a:pt x="1466766" y="0"/>
                      <a:pt x="1476044" y="9277"/>
                      <a:pt x="1476044" y="20721"/>
                    </a:cubicBezTo>
                    <a:lnTo>
                      <a:pt x="1476044" y="187732"/>
                    </a:lnTo>
                    <a:cubicBezTo>
                      <a:pt x="1476044" y="193228"/>
                      <a:pt x="1473860" y="198498"/>
                      <a:pt x="1469974" y="202384"/>
                    </a:cubicBezTo>
                    <a:cubicBezTo>
                      <a:pt x="1466089" y="206270"/>
                      <a:pt x="1460818" y="208453"/>
                      <a:pt x="1455322" y="208453"/>
                    </a:cubicBezTo>
                    <a:lnTo>
                      <a:pt x="20721" y="208453"/>
                    </a:lnTo>
                    <a:cubicBezTo>
                      <a:pt x="9277" y="208453"/>
                      <a:pt x="0" y="199176"/>
                      <a:pt x="0" y="187732"/>
                    </a:cubicBezTo>
                    <a:lnTo>
                      <a:pt x="0" y="20721"/>
                    </a:lnTo>
                    <a:cubicBezTo>
                      <a:pt x="0" y="9277"/>
                      <a:pt x="9277" y="0"/>
                      <a:pt x="20721" y="0"/>
                    </a:cubicBezTo>
                    <a:close/>
                  </a:path>
                </a:pathLst>
              </a:custGeom>
              <a:solidFill>
                <a:srgbClr val="000000">
                  <a:alpha val="0"/>
                </a:srgbClr>
              </a:solidFill>
              <a:ln w="38100" cap="sq">
                <a:solidFill>
                  <a:srgbClr val="000000"/>
                </a:solidFill>
                <a:prstDash val="sysDash"/>
                <a:miter/>
              </a:ln>
            </p:spPr>
            <p:txBody>
              <a:bodyPr/>
              <a:lstStyle/>
              <a:p>
                <a:endParaRPr lang="en-US" dirty="0">
                  <a:latin typeface="Arial" panose="020B0604020202020204" pitchFamily="34" charset="0"/>
                </a:endParaRPr>
              </a:p>
            </p:txBody>
          </p:sp>
          <p:sp>
            <p:nvSpPr>
              <p:cNvPr id="30" name="TextBox 22">
                <a:extLst>
                  <a:ext uri="{FF2B5EF4-FFF2-40B4-BE49-F238E27FC236}">
                    <a16:creationId xmlns:a16="http://schemas.microsoft.com/office/drawing/2014/main" id="{23F40700-E450-48A1-7B96-AF832B87C721}"/>
                  </a:ext>
                </a:extLst>
              </p:cNvPr>
              <p:cNvSpPr txBox="1"/>
              <p:nvPr/>
            </p:nvSpPr>
            <p:spPr>
              <a:xfrm>
                <a:off x="0" y="-38100"/>
                <a:ext cx="1476044" cy="246553"/>
              </a:xfrm>
              <a:prstGeom prst="rect">
                <a:avLst/>
              </a:prstGeom>
            </p:spPr>
            <p:txBody>
              <a:bodyPr lIns="50800" tIns="50800" rIns="50800" bIns="50800" rtlCol="0" anchor="ctr"/>
              <a:lstStyle/>
              <a:p>
                <a:pPr algn="ctr">
                  <a:lnSpc>
                    <a:spcPts val="2999"/>
                  </a:lnSpc>
                </a:pPr>
                <a:endParaRPr dirty="0">
                  <a:latin typeface="Arial" panose="020B0604020202020204" pitchFamily="34" charset="0"/>
                </a:endParaRPr>
              </a:p>
            </p:txBody>
          </p:sp>
        </p:grpSp>
        <p:grpSp>
          <p:nvGrpSpPr>
            <p:cNvPr id="21" name="Group 23">
              <a:extLst>
                <a:ext uri="{FF2B5EF4-FFF2-40B4-BE49-F238E27FC236}">
                  <a16:creationId xmlns:a16="http://schemas.microsoft.com/office/drawing/2014/main" id="{9CAFFE86-3B69-E926-D64D-7A536920390B}"/>
                </a:ext>
              </a:extLst>
            </p:cNvPr>
            <p:cNvGrpSpPr/>
            <p:nvPr/>
          </p:nvGrpSpPr>
          <p:grpSpPr>
            <a:xfrm>
              <a:off x="1093730" y="7486801"/>
              <a:ext cx="5604353" cy="791470"/>
              <a:chOff x="0" y="0"/>
              <a:chExt cx="1476044" cy="208453"/>
            </a:xfrm>
          </p:grpSpPr>
          <p:sp>
            <p:nvSpPr>
              <p:cNvPr id="27" name="Freeform 24">
                <a:extLst>
                  <a:ext uri="{FF2B5EF4-FFF2-40B4-BE49-F238E27FC236}">
                    <a16:creationId xmlns:a16="http://schemas.microsoft.com/office/drawing/2014/main" id="{E7FBC8C6-D814-657C-1A36-855332CDE683}"/>
                  </a:ext>
                </a:extLst>
              </p:cNvPr>
              <p:cNvSpPr/>
              <p:nvPr/>
            </p:nvSpPr>
            <p:spPr>
              <a:xfrm>
                <a:off x="0" y="0"/>
                <a:ext cx="1476044" cy="208453"/>
              </a:xfrm>
              <a:custGeom>
                <a:avLst/>
                <a:gdLst/>
                <a:ahLst/>
                <a:cxnLst/>
                <a:rect l="l" t="t" r="r" b="b"/>
                <a:pathLst>
                  <a:path w="1476044" h="208453">
                    <a:moveTo>
                      <a:pt x="20721" y="0"/>
                    </a:moveTo>
                    <a:lnTo>
                      <a:pt x="1455322" y="0"/>
                    </a:lnTo>
                    <a:cubicBezTo>
                      <a:pt x="1466766" y="0"/>
                      <a:pt x="1476044" y="9277"/>
                      <a:pt x="1476044" y="20721"/>
                    </a:cubicBezTo>
                    <a:lnTo>
                      <a:pt x="1476044" y="187732"/>
                    </a:lnTo>
                    <a:cubicBezTo>
                      <a:pt x="1476044" y="193228"/>
                      <a:pt x="1473860" y="198498"/>
                      <a:pt x="1469974" y="202384"/>
                    </a:cubicBezTo>
                    <a:cubicBezTo>
                      <a:pt x="1466089" y="206270"/>
                      <a:pt x="1460818" y="208453"/>
                      <a:pt x="1455322" y="208453"/>
                    </a:cubicBezTo>
                    <a:lnTo>
                      <a:pt x="20721" y="208453"/>
                    </a:lnTo>
                    <a:cubicBezTo>
                      <a:pt x="9277" y="208453"/>
                      <a:pt x="0" y="199176"/>
                      <a:pt x="0" y="187732"/>
                    </a:cubicBezTo>
                    <a:lnTo>
                      <a:pt x="0" y="20721"/>
                    </a:lnTo>
                    <a:cubicBezTo>
                      <a:pt x="0" y="9277"/>
                      <a:pt x="9277" y="0"/>
                      <a:pt x="20721" y="0"/>
                    </a:cubicBezTo>
                    <a:close/>
                  </a:path>
                </a:pathLst>
              </a:custGeom>
              <a:solidFill>
                <a:srgbClr val="000000">
                  <a:alpha val="0"/>
                </a:srgbClr>
              </a:solidFill>
              <a:ln w="38100" cap="sq">
                <a:solidFill>
                  <a:srgbClr val="000000"/>
                </a:solidFill>
                <a:prstDash val="sysDash"/>
                <a:miter/>
              </a:ln>
            </p:spPr>
            <p:txBody>
              <a:bodyPr/>
              <a:lstStyle/>
              <a:p>
                <a:endParaRPr lang="en-US" dirty="0">
                  <a:latin typeface="Arial" panose="020B0604020202020204" pitchFamily="34" charset="0"/>
                </a:endParaRPr>
              </a:p>
            </p:txBody>
          </p:sp>
          <p:sp>
            <p:nvSpPr>
              <p:cNvPr id="28" name="TextBox 25">
                <a:extLst>
                  <a:ext uri="{FF2B5EF4-FFF2-40B4-BE49-F238E27FC236}">
                    <a16:creationId xmlns:a16="http://schemas.microsoft.com/office/drawing/2014/main" id="{680C2BD9-B279-7121-8F87-4BEF68476307}"/>
                  </a:ext>
                </a:extLst>
              </p:cNvPr>
              <p:cNvSpPr txBox="1"/>
              <p:nvPr/>
            </p:nvSpPr>
            <p:spPr>
              <a:xfrm>
                <a:off x="0" y="-38100"/>
                <a:ext cx="1476044" cy="246553"/>
              </a:xfrm>
              <a:prstGeom prst="rect">
                <a:avLst/>
              </a:prstGeom>
            </p:spPr>
            <p:txBody>
              <a:bodyPr lIns="50800" tIns="50800" rIns="50800" bIns="50800" rtlCol="0" anchor="ctr"/>
              <a:lstStyle/>
              <a:p>
                <a:pPr algn="ctr">
                  <a:lnSpc>
                    <a:spcPts val="2999"/>
                  </a:lnSpc>
                </a:pPr>
                <a:endParaRPr dirty="0">
                  <a:latin typeface="Arial" panose="020B0604020202020204" pitchFamily="34" charset="0"/>
                </a:endParaRPr>
              </a:p>
            </p:txBody>
          </p:sp>
        </p:grpSp>
        <p:sp>
          <p:nvSpPr>
            <p:cNvPr id="22" name="TextBox 26">
              <a:extLst>
                <a:ext uri="{FF2B5EF4-FFF2-40B4-BE49-F238E27FC236}">
                  <a16:creationId xmlns:a16="http://schemas.microsoft.com/office/drawing/2014/main" id="{52AF72CD-1CAA-72AF-D90F-412FAB591817}"/>
                </a:ext>
              </a:extLst>
            </p:cNvPr>
            <p:cNvSpPr txBox="1"/>
            <p:nvPr/>
          </p:nvSpPr>
          <p:spPr>
            <a:xfrm>
              <a:off x="1202104" y="6595386"/>
              <a:ext cx="5387603" cy="433196"/>
            </a:xfrm>
            <a:prstGeom prst="rect">
              <a:avLst/>
            </a:prstGeom>
          </p:spPr>
          <p:txBody>
            <a:bodyPr lIns="0" tIns="0" rIns="0" bIns="0" rtlCol="0" anchor="t">
              <a:spAutoFit/>
            </a:bodyPr>
            <a:lstStyle/>
            <a:p>
              <a:pPr algn="ctr">
                <a:lnSpc>
                  <a:spcPts val="3710"/>
                </a:lnSpc>
              </a:pPr>
              <a:r>
                <a:rPr lang="en-US" sz="2650" dirty="0">
                  <a:solidFill>
                    <a:srgbClr val="000000"/>
                  </a:solidFill>
                  <a:latin typeface="Arial" panose="020B0604020202020204" pitchFamily="34" charset="0"/>
                  <a:ea typeface="Canva Sans"/>
                  <a:cs typeface="Canva Sans"/>
                  <a:sym typeface="Canva Sans"/>
                </a:rPr>
                <a:t>Apps collecting data for profiling</a:t>
              </a:r>
            </a:p>
          </p:txBody>
        </p:sp>
        <p:sp>
          <p:nvSpPr>
            <p:cNvPr id="23" name="TextBox 27">
              <a:extLst>
                <a:ext uri="{FF2B5EF4-FFF2-40B4-BE49-F238E27FC236}">
                  <a16:creationId xmlns:a16="http://schemas.microsoft.com/office/drawing/2014/main" id="{DDDF49A8-5C29-E952-4F24-FAFBC556BF0B}"/>
                </a:ext>
              </a:extLst>
            </p:cNvPr>
            <p:cNvSpPr txBox="1"/>
            <p:nvPr/>
          </p:nvSpPr>
          <p:spPr>
            <a:xfrm>
              <a:off x="1310480" y="7610626"/>
              <a:ext cx="5387603" cy="433196"/>
            </a:xfrm>
            <a:prstGeom prst="rect">
              <a:avLst/>
            </a:prstGeom>
          </p:spPr>
          <p:txBody>
            <a:bodyPr lIns="0" tIns="0" rIns="0" bIns="0" rtlCol="0" anchor="t">
              <a:spAutoFit/>
            </a:bodyPr>
            <a:lstStyle/>
            <a:p>
              <a:pPr algn="ctr">
                <a:lnSpc>
                  <a:spcPts val="3710"/>
                </a:lnSpc>
              </a:pPr>
              <a:r>
                <a:rPr lang="en-US" sz="2650" dirty="0">
                  <a:solidFill>
                    <a:srgbClr val="000000"/>
                  </a:solidFill>
                  <a:latin typeface="Arial" panose="020B0604020202020204" pitchFamily="34" charset="0"/>
                  <a:ea typeface="Canva Sans"/>
                  <a:cs typeface="Canva Sans"/>
                  <a:sym typeface="Canva Sans"/>
                </a:rPr>
                <a:t>Physical threats</a:t>
              </a:r>
            </a:p>
          </p:txBody>
        </p:sp>
        <p:grpSp>
          <p:nvGrpSpPr>
            <p:cNvPr id="24" name="Group 23">
              <a:extLst>
                <a:ext uri="{FF2B5EF4-FFF2-40B4-BE49-F238E27FC236}">
                  <a16:creationId xmlns:a16="http://schemas.microsoft.com/office/drawing/2014/main" id="{C57ACEA7-C7DE-8508-B9DD-2569708109CB}"/>
                </a:ext>
              </a:extLst>
            </p:cNvPr>
            <p:cNvGrpSpPr/>
            <p:nvPr/>
          </p:nvGrpSpPr>
          <p:grpSpPr>
            <a:xfrm>
              <a:off x="1093730" y="3517803"/>
              <a:ext cx="5604353" cy="791470"/>
              <a:chOff x="1026342" y="5683538"/>
              <a:chExt cx="5604353" cy="791470"/>
            </a:xfrm>
          </p:grpSpPr>
          <p:sp>
            <p:nvSpPr>
              <p:cNvPr id="25" name="Freeform 17">
                <a:extLst>
                  <a:ext uri="{FF2B5EF4-FFF2-40B4-BE49-F238E27FC236}">
                    <a16:creationId xmlns:a16="http://schemas.microsoft.com/office/drawing/2014/main" id="{C24D3D47-CB9A-7ED2-0C30-E2040A172EED}"/>
                  </a:ext>
                </a:extLst>
              </p:cNvPr>
              <p:cNvSpPr/>
              <p:nvPr/>
            </p:nvSpPr>
            <p:spPr>
              <a:xfrm>
                <a:off x="1026342" y="5683538"/>
                <a:ext cx="5604353" cy="791470"/>
              </a:xfrm>
              <a:custGeom>
                <a:avLst/>
                <a:gdLst/>
                <a:ahLst/>
                <a:cxnLst/>
                <a:rect l="l" t="t" r="r" b="b"/>
                <a:pathLst>
                  <a:path w="1476044" h="208453">
                    <a:moveTo>
                      <a:pt x="20721" y="0"/>
                    </a:moveTo>
                    <a:lnTo>
                      <a:pt x="1455322" y="0"/>
                    </a:lnTo>
                    <a:cubicBezTo>
                      <a:pt x="1466766" y="0"/>
                      <a:pt x="1476044" y="9277"/>
                      <a:pt x="1476044" y="20721"/>
                    </a:cubicBezTo>
                    <a:lnTo>
                      <a:pt x="1476044" y="187732"/>
                    </a:lnTo>
                    <a:cubicBezTo>
                      <a:pt x="1476044" y="193228"/>
                      <a:pt x="1473860" y="198498"/>
                      <a:pt x="1469974" y="202384"/>
                    </a:cubicBezTo>
                    <a:cubicBezTo>
                      <a:pt x="1466089" y="206270"/>
                      <a:pt x="1460818" y="208453"/>
                      <a:pt x="1455322" y="208453"/>
                    </a:cubicBezTo>
                    <a:lnTo>
                      <a:pt x="20721" y="208453"/>
                    </a:lnTo>
                    <a:cubicBezTo>
                      <a:pt x="9277" y="208453"/>
                      <a:pt x="0" y="199176"/>
                      <a:pt x="0" y="187732"/>
                    </a:cubicBezTo>
                    <a:lnTo>
                      <a:pt x="0" y="20721"/>
                    </a:lnTo>
                    <a:cubicBezTo>
                      <a:pt x="0" y="9277"/>
                      <a:pt x="9277" y="0"/>
                      <a:pt x="20721" y="0"/>
                    </a:cubicBezTo>
                    <a:close/>
                  </a:path>
                </a:pathLst>
              </a:custGeom>
              <a:solidFill>
                <a:srgbClr val="B7CDEB"/>
              </a:solidFill>
              <a:ln w="38100" cap="sq">
                <a:solidFill>
                  <a:srgbClr val="000000"/>
                </a:solidFill>
                <a:prstDash val="sysDash"/>
                <a:miter/>
              </a:ln>
            </p:spPr>
            <p:txBody>
              <a:bodyPr/>
              <a:lstStyle/>
              <a:p>
                <a:endParaRPr lang="en-US" dirty="0">
                  <a:latin typeface="Arial" panose="020B0604020202020204" pitchFamily="34" charset="0"/>
                </a:endParaRPr>
              </a:p>
            </p:txBody>
          </p:sp>
          <p:sp>
            <p:nvSpPr>
              <p:cNvPr id="26" name="TextBox 25">
                <a:extLst>
                  <a:ext uri="{FF2B5EF4-FFF2-40B4-BE49-F238E27FC236}">
                    <a16:creationId xmlns:a16="http://schemas.microsoft.com/office/drawing/2014/main" id="{F3754710-F6A1-35AB-0684-27B44ED8C308}"/>
                  </a:ext>
                </a:extLst>
              </p:cNvPr>
              <p:cNvSpPr txBox="1"/>
              <p:nvPr/>
            </p:nvSpPr>
            <p:spPr>
              <a:xfrm>
                <a:off x="1496320" y="5835938"/>
                <a:ext cx="4666755" cy="433196"/>
              </a:xfrm>
              <a:prstGeom prst="rect">
                <a:avLst/>
              </a:prstGeom>
            </p:spPr>
            <p:txBody>
              <a:bodyPr wrap="square" lIns="0" tIns="0" rIns="0" bIns="0" rtlCol="0" anchor="t">
                <a:spAutoFit/>
              </a:bodyPr>
              <a:lstStyle/>
              <a:p>
                <a:pPr algn="ctr">
                  <a:lnSpc>
                    <a:spcPts val="3710"/>
                  </a:lnSpc>
                </a:pPr>
                <a:r>
                  <a:rPr lang="en-US" sz="2650" dirty="0">
                    <a:solidFill>
                      <a:srgbClr val="000000"/>
                    </a:solidFill>
                    <a:latin typeface="Arial" panose="020B0604020202020204" pitchFamily="34" charset="0"/>
                    <a:ea typeface="Canva Sans"/>
                    <a:cs typeface="Canva Sans"/>
                    <a:sym typeface="Canva Sans"/>
                  </a:rPr>
                  <a:t>Threats from posting online</a:t>
                </a:r>
              </a:p>
            </p:txBody>
          </p:sp>
        </p:grpSp>
      </p:grpSp>
    </p:spTree>
    <p:extLst>
      <p:ext uri="{BB962C8B-B14F-4D97-AF65-F5344CB8AC3E}">
        <p14:creationId xmlns:p14="http://schemas.microsoft.com/office/powerpoint/2010/main" val="299945772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EDEDED"/>
        </a:solidFill>
        <a:effectLst/>
      </p:bgPr>
    </p:bg>
    <p:spTree>
      <p:nvGrpSpPr>
        <p:cNvPr id="1" name="">
          <a:extLst>
            <a:ext uri="{FF2B5EF4-FFF2-40B4-BE49-F238E27FC236}">
              <a16:creationId xmlns:a16="http://schemas.microsoft.com/office/drawing/2014/main" id="{B97414B7-1171-3EFC-A182-C29F792474AE}"/>
            </a:ext>
          </a:extLst>
        </p:cNvPr>
        <p:cNvGrpSpPr/>
        <p:nvPr/>
      </p:nvGrpSpPr>
      <p:grpSpPr>
        <a:xfrm>
          <a:off x="0" y="0"/>
          <a:ext cx="0" cy="0"/>
          <a:chOff x="0" y="0"/>
          <a:chExt cx="0" cy="0"/>
        </a:xfrm>
      </p:grpSpPr>
      <p:grpSp>
        <p:nvGrpSpPr>
          <p:cNvPr id="5" name="Group 5">
            <a:extLst>
              <a:ext uri="{FF2B5EF4-FFF2-40B4-BE49-F238E27FC236}">
                <a16:creationId xmlns:a16="http://schemas.microsoft.com/office/drawing/2014/main" id="{1A61C6B4-B26C-BA0E-4FA8-0012653230C2}"/>
              </a:ext>
            </a:extLst>
          </p:cNvPr>
          <p:cNvGrpSpPr/>
          <p:nvPr/>
        </p:nvGrpSpPr>
        <p:grpSpPr>
          <a:xfrm>
            <a:off x="8125995" y="2863021"/>
            <a:ext cx="8908040" cy="1160055"/>
            <a:chOff x="0" y="0"/>
            <a:chExt cx="2531485" cy="329664"/>
          </a:xfrm>
        </p:grpSpPr>
        <p:sp>
          <p:nvSpPr>
            <p:cNvPr id="6" name="Freeform 6">
              <a:extLst>
                <a:ext uri="{FF2B5EF4-FFF2-40B4-BE49-F238E27FC236}">
                  <a16:creationId xmlns:a16="http://schemas.microsoft.com/office/drawing/2014/main" id="{CD35233C-6FA0-E59B-DFDF-08F3BF3729EF}"/>
                </a:ext>
              </a:extLst>
            </p:cNvPr>
            <p:cNvSpPr/>
            <p:nvPr/>
          </p:nvSpPr>
          <p:spPr>
            <a:xfrm>
              <a:off x="0" y="0"/>
              <a:ext cx="2531485" cy="329664"/>
            </a:xfrm>
            <a:custGeom>
              <a:avLst/>
              <a:gdLst/>
              <a:ahLst/>
              <a:cxnLst/>
              <a:rect l="l" t="t" r="r" b="b"/>
              <a:pathLst>
                <a:path w="2531485" h="329664">
                  <a:moveTo>
                    <a:pt x="39109" y="0"/>
                  </a:moveTo>
                  <a:lnTo>
                    <a:pt x="2492375" y="0"/>
                  </a:lnTo>
                  <a:cubicBezTo>
                    <a:pt x="2502748" y="0"/>
                    <a:pt x="2512695" y="4120"/>
                    <a:pt x="2520030" y="11455"/>
                  </a:cubicBezTo>
                  <a:cubicBezTo>
                    <a:pt x="2527364" y="18789"/>
                    <a:pt x="2531485" y="28737"/>
                    <a:pt x="2531485" y="39109"/>
                  </a:cubicBezTo>
                  <a:lnTo>
                    <a:pt x="2531485" y="290555"/>
                  </a:lnTo>
                  <a:cubicBezTo>
                    <a:pt x="2531485" y="300927"/>
                    <a:pt x="2527364" y="310875"/>
                    <a:pt x="2520030" y="318209"/>
                  </a:cubicBezTo>
                  <a:cubicBezTo>
                    <a:pt x="2512695" y="325544"/>
                    <a:pt x="2502748" y="329664"/>
                    <a:pt x="2492375" y="329664"/>
                  </a:cubicBezTo>
                  <a:lnTo>
                    <a:pt x="39109" y="329664"/>
                  </a:lnTo>
                  <a:cubicBezTo>
                    <a:pt x="28737" y="329664"/>
                    <a:pt x="18789" y="325544"/>
                    <a:pt x="11455" y="318209"/>
                  </a:cubicBezTo>
                  <a:cubicBezTo>
                    <a:pt x="4120" y="310875"/>
                    <a:pt x="0" y="300927"/>
                    <a:pt x="0" y="290555"/>
                  </a:cubicBezTo>
                  <a:lnTo>
                    <a:pt x="0" y="39109"/>
                  </a:lnTo>
                  <a:cubicBezTo>
                    <a:pt x="0" y="28737"/>
                    <a:pt x="4120" y="18789"/>
                    <a:pt x="11455" y="11455"/>
                  </a:cubicBezTo>
                  <a:cubicBezTo>
                    <a:pt x="18789" y="4120"/>
                    <a:pt x="28737" y="0"/>
                    <a:pt x="39109" y="0"/>
                  </a:cubicBezTo>
                  <a:close/>
                </a:path>
              </a:pathLst>
            </a:custGeom>
            <a:solidFill>
              <a:srgbClr val="B7CDEB"/>
            </a:solidFill>
            <a:ln w="38100" cap="rnd">
              <a:solidFill>
                <a:srgbClr val="000000"/>
              </a:solidFill>
              <a:prstDash val="sysDash"/>
              <a:round/>
            </a:ln>
          </p:spPr>
          <p:txBody>
            <a:bodyPr/>
            <a:lstStyle/>
            <a:p>
              <a:endParaRPr lang="en-US" dirty="0">
                <a:latin typeface="Arial" panose="020B0604020202020204" pitchFamily="34" charset="0"/>
              </a:endParaRPr>
            </a:p>
          </p:txBody>
        </p:sp>
        <p:sp>
          <p:nvSpPr>
            <p:cNvPr id="7" name="TextBox 7">
              <a:extLst>
                <a:ext uri="{FF2B5EF4-FFF2-40B4-BE49-F238E27FC236}">
                  <a16:creationId xmlns:a16="http://schemas.microsoft.com/office/drawing/2014/main" id="{5E1905F3-B4D5-87B4-8C4A-2B8A356430A3}"/>
                </a:ext>
              </a:extLst>
            </p:cNvPr>
            <p:cNvSpPr txBox="1"/>
            <p:nvPr/>
          </p:nvSpPr>
          <p:spPr>
            <a:xfrm>
              <a:off x="0" y="-38100"/>
              <a:ext cx="2531485" cy="367764"/>
            </a:xfrm>
            <a:prstGeom prst="rect">
              <a:avLst/>
            </a:prstGeom>
          </p:spPr>
          <p:txBody>
            <a:bodyPr lIns="47081" tIns="47081" rIns="47081" bIns="47081" rtlCol="0" anchor="ctr"/>
            <a:lstStyle/>
            <a:p>
              <a:pPr algn="ctr">
                <a:lnSpc>
                  <a:spcPts val="2660"/>
                </a:lnSpc>
              </a:pPr>
              <a:endParaRPr dirty="0">
                <a:latin typeface="Arial" panose="020B0604020202020204" pitchFamily="34" charset="0"/>
              </a:endParaRPr>
            </a:p>
          </p:txBody>
        </p:sp>
      </p:grpSp>
      <p:sp>
        <p:nvSpPr>
          <p:cNvPr id="9" name="TextBox 9">
            <a:extLst>
              <a:ext uri="{FF2B5EF4-FFF2-40B4-BE49-F238E27FC236}">
                <a16:creationId xmlns:a16="http://schemas.microsoft.com/office/drawing/2014/main" id="{4526BACB-E24E-967F-5847-A8299851F1C2}"/>
              </a:ext>
            </a:extLst>
          </p:cNvPr>
          <p:cNvSpPr txBox="1"/>
          <p:nvPr/>
        </p:nvSpPr>
        <p:spPr>
          <a:xfrm>
            <a:off x="4678758" y="1377509"/>
            <a:ext cx="8628552" cy="769441"/>
          </a:xfrm>
          <a:prstGeom prst="rect">
            <a:avLst/>
          </a:prstGeom>
        </p:spPr>
        <p:txBody>
          <a:bodyPr lIns="0" tIns="0" rIns="0" bIns="0" rtlCol="0" anchor="t">
            <a:spAutoFit/>
          </a:bodyPr>
          <a:lstStyle/>
          <a:p>
            <a:pPr algn="ctr">
              <a:lnSpc>
                <a:spcPts val="6001"/>
              </a:lnSpc>
            </a:pPr>
            <a:r>
              <a:rPr lang="en-US" sz="6001" b="1" dirty="0">
                <a:solidFill>
                  <a:srgbClr val="000000"/>
                </a:solidFill>
                <a:latin typeface="Arial" panose="020B0604020202020204" pitchFamily="34" charset="0"/>
                <a:ea typeface="Canva Sans Bold"/>
                <a:cs typeface="Canva Sans Bold"/>
                <a:sym typeface="Canva Sans Bold"/>
              </a:rPr>
              <a:t>Threat Models</a:t>
            </a:r>
          </a:p>
        </p:txBody>
      </p:sp>
      <p:sp>
        <p:nvSpPr>
          <p:cNvPr id="11" name="TextBox 11">
            <a:extLst>
              <a:ext uri="{FF2B5EF4-FFF2-40B4-BE49-F238E27FC236}">
                <a16:creationId xmlns:a16="http://schemas.microsoft.com/office/drawing/2014/main" id="{B919BF57-D1FD-C2A3-75BD-2E06D8CCE73D}"/>
              </a:ext>
            </a:extLst>
          </p:cNvPr>
          <p:cNvSpPr txBox="1"/>
          <p:nvPr/>
        </p:nvSpPr>
        <p:spPr>
          <a:xfrm>
            <a:off x="8214108" y="3280791"/>
            <a:ext cx="8819927" cy="824008"/>
          </a:xfrm>
          <a:prstGeom prst="rect">
            <a:avLst/>
          </a:prstGeom>
        </p:spPr>
        <p:txBody>
          <a:bodyPr lIns="0" tIns="0" rIns="0" bIns="0" rtlCol="0" anchor="t">
            <a:spAutoFit/>
          </a:bodyPr>
          <a:lstStyle/>
          <a:p>
            <a:pPr algn="ctr">
              <a:lnSpc>
                <a:spcPts val="3197"/>
              </a:lnSpc>
            </a:pPr>
            <a:r>
              <a:rPr lang="en-US" sz="3197" b="1" dirty="0">
                <a:solidFill>
                  <a:srgbClr val="000000"/>
                </a:solidFill>
                <a:latin typeface="Arial" panose="020B0604020202020204" pitchFamily="34" charset="0"/>
                <a:ea typeface="Canva Sans Bold"/>
                <a:cs typeface="Canva Sans Bold"/>
                <a:sym typeface="Canva Sans Bold"/>
              </a:rPr>
              <a:t>Negative reactions from friends and family</a:t>
            </a:r>
          </a:p>
          <a:p>
            <a:pPr algn="ctr">
              <a:lnSpc>
                <a:spcPts val="3197"/>
              </a:lnSpc>
            </a:pPr>
            <a:endParaRPr lang="en-US" sz="3197" b="1" dirty="0">
              <a:solidFill>
                <a:srgbClr val="000000"/>
              </a:solidFill>
              <a:latin typeface="Arial" panose="020B0604020202020204" pitchFamily="34" charset="0"/>
              <a:ea typeface="Canva Sans Bold"/>
              <a:cs typeface="Canva Sans Bold"/>
              <a:sym typeface="Canva Sans Bold"/>
            </a:endParaRPr>
          </a:p>
        </p:txBody>
      </p:sp>
      <p:sp>
        <p:nvSpPr>
          <p:cNvPr id="105" name="TextBox 31">
            <a:extLst>
              <a:ext uri="{FF2B5EF4-FFF2-40B4-BE49-F238E27FC236}">
                <a16:creationId xmlns:a16="http://schemas.microsoft.com/office/drawing/2014/main" id="{115380FE-B7D5-00B2-7FC7-8FD3E9AFA58E}"/>
              </a:ext>
            </a:extLst>
          </p:cNvPr>
          <p:cNvSpPr txBox="1"/>
          <p:nvPr/>
        </p:nvSpPr>
        <p:spPr>
          <a:xfrm>
            <a:off x="8125995" y="4117990"/>
            <a:ext cx="8908040" cy="2509419"/>
          </a:xfrm>
          <a:prstGeom prst="rect">
            <a:avLst/>
          </a:prstGeom>
        </p:spPr>
        <p:txBody>
          <a:bodyPr lIns="47081" tIns="47081" rIns="47081" bIns="47081" rtlCol="0" anchor="ctr"/>
          <a:lstStyle/>
          <a:p>
            <a:pPr algn="ctr">
              <a:lnSpc>
                <a:spcPts val="2660"/>
              </a:lnSpc>
            </a:pPr>
            <a:endParaRPr dirty="0">
              <a:latin typeface="Arial" panose="020B0604020202020204" pitchFamily="34" charset="0"/>
            </a:endParaRPr>
          </a:p>
        </p:txBody>
      </p:sp>
      <p:grpSp>
        <p:nvGrpSpPr>
          <p:cNvPr id="107" name="Group 28">
            <a:extLst>
              <a:ext uri="{FF2B5EF4-FFF2-40B4-BE49-F238E27FC236}">
                <a16:creationId xmlns:a16="http://schemas.microsoft.com/office/drawing/2014/main" id="{B265DD3C-5953-BBF4-78AA-12B0C61BEEC2}"/>
              </a:ext>
            </a:extLst>
          </p:cNvPr>
          <p:cNvGrpSpPr/>
          <p:nvPr/>
        </p:nvGrpSpPr>
        <p:grpSpPr>
          <a:xfrm>
            <a:off x="8125995" y="4222782"/>
            <a:ext cx="8908040" cy="919936"/>
            <a:chOff x="0" y="0"/>
            <a:chExt cx="2531485" cy="318402"/>
          </a:xfrm>
        </p:grpSpPr>
        <p:sp>
          <p:nvSpPr>
            <p:cNvPr id="108" name="Freeform 29">
              <a:extLst>
                <a:ext uri="{FF2B5EF4-FFF2-40B4-BE49-F238E27FC236}">
                  <a16:creationId xmlns:a16="http://schemas.microsoft.com/office/drawing/2014/main" id="{FEA16164-92C0-9428-DB56-DB14E157B86A}"/>
                </a:ext>
              </a:extLst>
            </p:cNvPr>
            <p:cNvSpPr/>
            <p:nvPr/>
          </p:nvSpPr>
          <p:spPr>
            <a:xfrm>
              <a:off x="0" y="0"/>
              <a:ext cx="2531485" cy="318402"/>
            </a:xfrm>
            <a:custGeom>
              <a:avLst/>
              <a:gdLst/>
              <a:ahLst/>
              <a:cxnLst/>
              <a:rect l="l" t="t" r="r" b="b"/>
              <a:pathLst>
                <a:path w="2531485" h="318402">
                  <a:moveTo>
                    <a:pt x="39109" y="0"/>
                  </a:moveTo>
                  <a:lnTo>
                    <a:pt x="2492375" y="0"/>
                  </a:lnTo>
                  <a:cubicBezTo>
                    <a:pt x="2502748" y="0"/>
                    <a:pt x="2512695" y="4120"/>
                    <a:pt x="2520030" y="11455"/>
                  </a:cubicBezTo>
                  <a:cubicBezTo>
                    <a:pt x="2527364" y="18789"/>
                    <a:pt x="2531485" y="28737"/>
                    <a:pt x="2531485" y="39109"/>
                  </a:cubicBezTo>
                  <a:lnTo>
                    <a:pt x="2531485" y="279292"/>
                  </a:lnTo>
                  <a:cubicBezTo>
                    <a:pt x="2531485" y="289665"/>
                    <a:pt x="2527364" y="299612"/>
                    <a:pt x="2520030" y="306947"/>
                  </a:cubicBezTo>
                  <a:cubicBezTo>
                    <a:pt x="2512695" y="314281"/>
                    <a:pt x="2502748" y="318402"/>
                    <a:pt x="2492375" y="318402"/>
                  </a:cubicBezTo>
                  <a:lnTo>
                    <a:pt x="39109" y="318402"/>
                  </a:lnTo>
                  <a:cubicBezTo>
                    <a:pt x="28737" y="318402"/>
                    <a:pt x="18789" y="314281"/>
                    <a:pt x="11455" y="306947"/>
                  </a:cubicBezTo>
                  <a:cubicBezTo>
                    <a:pt x="4120" y="299612"/>
                    <a:pt x="0" y="289665"/>
                    <a:pt x="0" y="279292"/>
                  </a:cubicBezTo>
                  <a:lnTo>
                    <a:pt x="0" y="39109"/>
                  </a:lnTo>
                  <a:cubicBezTo>
                    <a:pt x="0" y="28737"/>
                    <a:pt x="4120" y="18789"/>
                    <a:pt x="11455" y="11455"/>
                  </a:cubicBezTo>
                  <a:cubicBezTo>
                    <a:pt x="18789" y="4120"/>
                    <a:pt x="28737" y="0"/>
                    <a:pt x="39109" y="0"/>
                  </a:cubicBezTo>
                  <a:close/>
                </a:path>
              </a:pathLst>
            </a:custGeom>
            <a:solidFill>
              <a:srgbClr val="B7CDEB"/>
            </a:solidFill>
            <a:ln w="38100" cap="rnd">
              <a:solidFill>
                <a:schemeClr val="tx1"/>
              </a:solidFill>
              <a:prstDash val="sysDash"/>
              <a:round/>
            </a:ln>
          </p:spPr>
          <p:txBody>
            <a:bodyPr/>
            <a:lstStyle/>
            <a:p>
              <a:endParaRPr lang="en-US" dirty="0">
                <a:latin typeface="Arial" panose="020B0604020202020204" pitchFamily="34" charset="0"/>
              </a:endParaRPr>
            </a:p>
          </p:txBody>
        </p:sp>
        <p:sp>
          <p:nvSpPr>
            <p:cNvPr id="109" name="TextBox 30">
              <a:extLst>
                <a:ext uri="{FF2B5EF4-FFF2-40B4-BE49-F238E27FC236}">
                  <a16:creationId xmlns:a16="http://schemas.microsoft.com/office/drawing/2014/main" id="{BDF62521-D30D-5C27-0911-82EA26E8BBCB}"/>
                </a:ext>
              </a:extLst>
            </p:cNvPr>
            <p:cNvSpPr txBox="1"/>
            <p:nvPr/>
          </p:nvSpPr>
          <p:spPr>
            <a:xfrm>
              <a:off x="0" y="-38100"/>
              <a:ext cx="2531485" cy="356502"/>
            </a:xfrm>
            <a:prstGeom prst="rect">
              <a:avLst/>
            </a:prstGeom>
          </p:spPr>
          <p:txBody>
            <a:bodyPr lIns="47081" tIns="47081" rIns="47081" bIns="47081" rtlCol="0" anchor="ctr"/>
            <a:lstStyle/>
            <a:p>
              <a:pPr algn="ctr">
                <a:lnSpc>
                  <a:spcPts val="2660"/>
                </a:lnSpc>
              </a:pPr>
              <a:endParaRPr dirty="0">
                <a:latin typeface="Arial" panose="020B0604020202020204" pitchFamily="34" charset="0"/>
              </a:endParaRPr>
            </a:p>
          </p:txBody>
        </p:sp>
      </p:grpSp>
      <p:sp>
        <p:nvSpPr>
          <p:cNvPr id="110" name="TextBox 31">
            <a:extLst>
              <a:ext uri="{FF2B5EF4-FFF2-40B4-BE49-F238E27FC236}">
                <a16:creationId xmlns:a16="http://schemas.microsoft.com/office/drawing/2014/main" id="{01507D08-8B7A-B28C-6AF7-FADD3A6AC8D9}"/>
              </a:ext>
            </a:extLst>
          </p:cNvPr>
          <p:cNvSpPr txBox="1"/>
          <p:nvPr/>
        </p:nvSpPr>
        <p:spPr>
          <a:xfrm>
            <a:off x="8170051" y="4521775"/>
            <a:ext cx="8819927" cy="420884"/>
          </a:xfrm>
          <a:prstGeom prst="rect">
            <a:avLst/>
          </a:prstGeom>
        </p:spPr>
        <p:txBody>
          <a:bodyPr lIns="0" tIns="0" rIns="0" bIns="0" rtlCol="0" anchor="t">
            <a:spAutoFit/>
          </a:bodyPr>
          <a:lstStyle/>
          <a:p>
            <a:pPr algn="ctr">
              <a:lnSpc>
                <a:spcPts val="3197"/>
              </a:lnSpc>
            </a:pPr>
            <a:r>
              <a:rPr lang="en-US" sz="3197" b="1" dirty="0">
                <a:solidFill>
                  <a:srgbClr val="000000"/>
                </a:solidFill>
                <a:latin typeface="Arial" panose="020B0604020202020204" pitchFamily="34" charset="0"/>
                <a:ea typeface="Canva Sans Bold"/>
                <a:cs typeface="Canva Sans Bold"/>
                <a:sym typeface="Canva Sans Bold"/>
              </a:rPr>
              <a:t>Evil eye</a:t>
            </a:r>
          </a:p>
        </p:txBody>
      </p:sp>
      <p:sp>
        <p:nvSpPr>
          <p:cNvPr id="4" name="TextBox 34">
            <a:extLst>
              <a:ext uri="{FF2B5EF4-FFF2-40B4-BE49-F238E27FC236}">
                <a16:creationId xmlns:a16="http://schemas.microsoft.com/office/drawing/2014/main" id="{4141B9CC-169D-25A8-8472-8853AFCB4036}"/>
              </a:ext>
            </a:extLst>
          </p:cNvPr>
          <p:cNvSpPr txBox="1"/>
          <p:nvPr/>
        </p:nvSpPr>
        <p:spPr>
          <a:xfrm>
            <a:off x="8125995" y="5508319"/>
            <a:ext cx="8908040" cy="1119089"/>
          </a:xfrm>
          <a:prstGeom prst="rect">
            <a:avLst/>
          </a:prstGeom>
        </p:spPr>
        <p:txBody>
          <a:bodyPr lIns="47081" tIns="47081" rIns="47081" bIns="47081" rtlCol="0" anchor="ctr"/>
          <a:lstStyle/>
          <a:p>
            <a:pPr algn="ctr">
              <a:lnSpc>
                <a:spcPts val="2660"/>
              </a:lnSpc>
            </a:pPr>
            <a:endParaRPr dirty="0">
              <a:latin typeface="Arial" panose="020B0604020202020204" pitchFamily="34" charset="0"/>
            </a:endParaRPr>
          </a:p>
        </p:txBody>
      </p:sp>
      <p:grpSp>
        <p:nvGrpSpPr>
          <p:cNvPr id="10" name="Group 32">
            <a:extLst>
              <a:ext uri="{FF2B5EF4-FFF2-40B4-BE49-F238E27FC236}">
                <a16:creationId xmlns:a16="http://schemas.microsoft.com/office/drawing/2014/main" id="{42158DC7-FB53-3178-0E5E-7542C1370ECF}"/>
              </a:ext>
            </a:extLst>
          </p:cNvPr>
          <p:cNvGrpSpPr/>
          <p:nvPr/>
        </p:nvGrpSpPr>
        <p:grpSpPr>
          <a:xfrm>
            <a:off x="8125995" y="5337072"/>
            <a:ext cx="8908040" cy="955427"/>
            <a:chOff x="0" y="0"/>
            <a:chExt cx="2531485" cy="1183214"/>
          </a:xfrm>
        </p:grpSpPr>
        <p:sp>
          <p:nvSpPr>
            <p:cNvPr id="12" name="Freeform 33">
              <a:extLst>
                <a:ext uri="{FF2B5EF4-FFF2-40B4-BE49-F238E27FC236}">
                  <a16:creationId xmlns:a16="http://schemas.microsoft.com/office/drawing/2014/main" id="{480E957E-2463-096A-BCE1-96DEE6015D04}"/>
                </a:ext>
              </a:extLst>
            </p:cNvPr>
            <p:cNvSpPr/>
            <p:nvPr/>
          </p:nvSpPr>
          <p:spPr>
            <a:xfrm>
              <a:off x="0" y="0"/>
              <a:ext cx="2531485" cy="1183214"/>
            </a:xfrm>
            <a:custGeom>
              <a:avLst/>
              <a:gdLst/>
              <a:ahLst/>
              <a:cxnLst/>
              <a:rect l="l" t="t" r="r" b="b"/>
              <a:pathLst>
                <a:path w="2531485" h="1183214">
                  <a:moveTo>
                    <a:pt x="39109" y="0"/>
                  </a:moveTo>
                  <a:lnTo>
                    <a:pt x="2492375" y="0"/>
                  </a:lnTo>
                  <a:cubicBezTo>
                    <a:pt x="2502748" y="0"/>
                    <a:pt x="2512695" y="4120"/>
                    <a:pt x="2520030" y="11455"/>
                  </a:cubicBezTo>
                  <a:cubicBezTo>
                    <a:pt x="2527364" y="18789"/>
                    <a:pt x="2531485" y="28737"/>
                    <a:pt x="2531485" y="39109"/>
                  </a:cubicBezTo>
                  <a:lnTo>
                    <a:pt x="2531485" y="1144105"/>
                  </a:lnTo>
                  <a:cubicBezTo>
                    <a:pt x="2531485" y="1154477"/>
                    <a:pt x="2527364" y="1164425"/>
                    <a:pt x="2520030" y="1171759"/>
                  </a:cubicBezTo>
                  <a:cubicBezTo>
                    <a:pt x="2512695" y="1179094"/>
                    <a:pt x="2502748" y="1183214"/>
                    <a:pt x="2492375" y="1183214"/>
                  </a:cubicBezTo>
                  <a:lnTo>
                    <a:pt x="39109" y="1183214"/>
                  </a:lnTo>
                  <a:cubicBezTo>
                    <a:pt x="17510" y="1183214"/>
                    <a:pt x="0" y="1165704"/>
                    <a:pt x="0" y="1144105"/>
                  </a:cubicBezTo>
                  <a:lnTo>
                    <a:pt x="0" y="39109"/>
                  </a:lnTo>
                  <a:cubicBezTo>
                    <a:pt x="0" y="28737"/>
                    <a:pt x="4120" y="18789"/>
                    <a:pt x="11455" y="11455"/>
                  </a:cubicBezTo>
                  <a:cubicBezTo>
                    <a:pt x="18789" y="4120"/>
                    <a:pt x="28737" y="0"/>
                    <a:pt x="39109" y="0"/>
                  </a:cubicBezTo>
                  <a:close/>
                </a:path>
              </a:pathLst>
            </a:custGeom>
            <a:solidFill>
              <a:srgbClr val="B7CDEB"/>
            </a:solidFill>
            <a:ln w="38100" cap="rnd">
              <a:solidFill>
                <a:schemeClr val="tx1"/>
              </a:solidFill>
              <a:prstDash val="sysDash"/>
              <a:round/>
            </a:ln>
          </p:spPr>
          <p:txBody>
            <a:bodyPr/>
            <a:lstStyle/>
            <a:p>
              <a:endParaRPr lang="en-US" dirty="0">
                <a:latin typeface="Arial" panose="020B0604020202020204" pitchFamily="34" charset="0"/>
              </a:endParaRPr>
            </a:p>
          </p:txBody>
        </p:sp>
        <p:sp>
          <p:nvSpPr>
            <p:cNvPr id="13" name="TextBox 34">
              <a:extLst>
                <a:ext uri="{FF2B5EF4-FFF2-40B4-BE49-F238E27FC236}">
                  <a16:creationId xmlns:a16="http://schemas.microsoft.com/office/drawing/2014/main" id="{E256AFFD-723F-8928-D128-F62F9477FB8E}"/>
                </a:ext>
              </a:extLst>
            </p:cNvPr>
            <p:cNvSpPr txBox="1"/>
            <p:nvPr/>
          </p:nvSpPr>
          <p:spPr>
            <a:xfrm>
              <a:off x="0" y="-38100"/>
              <a:ext cx="2531485" cy="1221314"/>
            </a:xfrm>
            <a:prstGeom prst="rect">
              <a:avLst/>
            </a:prstGeom>
          </p:spPr>
          <p:txBody>
            <a:bodyPr lIns="47081" tIns="47081" rIns="47081" bIns="47081" rtlCol="0" anchor="ctr"/>
            <a:lstStyle/>
            <a:p>
              <a:pPr algn="ctr">
                <a:lnSpc>
                  <a:spcPts val="2660"/>
                </a:lnSpc>
              </a:pPr>
              <a:endParaRPr dirty="0">
                <a:latin typeface="Arial" panose="020B0604020202020204" pitchFamily="34" charset="0"/>
              </a:endParaRPr>
            </a:p>
          </p:txBody>
        </p:sp>
      </p:grpSp>
      <p:sp>
        <p:nvSpPr>
          <p:cNvPr id="14" name="TextBox 35">
            <a:extLst>
              <a:ext uri="{FF2B5EF4-FFF2-40B4-BE49-F238E27FC236}">
                <a16:creationId xmlns:a16="http://schemas.microsoft.com/office/drawing/2014/main" id="{8B3C40A3-057C-09D1-E24C-2F8C6EA9D344}"/>
              </a:ext>
            </a:extLst>
          </p:cNvPr>
          <p:cNvSpPr txBox="1"/>
          <p:nvPr/>
        </p:nvSpPr>
        <p:spPr>
          <a:xfrm>
            <a:off x="8214108" y="5664675"/>
            <a:ext cx="8819927" cy="420884"/>
          </a:xfrm>
          <a:prstGeom prst="rect">
            <a:avLst/>
          </a:prstGeom>
        </p:spPr>
        <p:txBody>
          <a:bodyPr lIns="0" tIns="0" rIns="0" bIns="0" rtlCol="0" anchor="t">
            <a:spAutoFit/>
          </a:bodyPr>
          <a:lstStyle/>
          <a:p>
            <a:pPr algn="ctr">
              <a:lnSpc>
                <a:spcPts val="3197"/>
              </a:lnSpc>
            </a:pPr>
            <a:r>
              <a:rPr lang="en-US" sz="3197" b="1" dirty="0">
                <a:solidFill>
                  <a:srgbClr val="000000"/>
                </a:solidFill>
                <a:latin typeface="Arial" panose="020B0604020202020204" pitchFamily="34" charset="0"/>
                <a:ea typeface="Canva Sans Bold"/>
                <a:cs typeface="Canva Sans Bold"/>
                <a:sym typeface="Canva Sans Bold"/>
              </a:rPr>
              <a:t>Physical harms</a:t>
            </a:r>
          </a:p>
        </p:txBody>
      </p:sp>
      <p:grpSp>
        <p:nvGrpSpPr>
          <p:cNvPr id="2" name="Group 1">
            <a:extLst>
              <a:ext uri="{FF2B5EF4-FFF2-40B4-BE49-F238E27FC236}">
                <a16:creationId xmlns:a16="http://schemas.microsoft.com/office/drawing/2014/main" id="{D7F3721F-80E1-5643-46E9-8D424A3ED11A}"/>
              </a:ext>
            </a:extLst>
          </p:cNvPr>
          <p:cNvGrpSpPr/>
          <p:nvPr/>
        </p:nvGrpSpPr>
        <p:grpSpPr>
          <a:xfrm>
            <a:off x="1250652" y="3009251"/>
            <a:ext cx="5607668" cy="5900240"/>
            <a:chOff x="1093730" y="2378031"/>
            <a:chExt cx="5607668" cy="5900240"/>
          </a:xfrm>
        </p:grpSpPr>
        <p:sp>
          <p:nvSpPr>
            <p:cNvPr id="3" name="TextBox 10">
              <a:extLst>
                <a:ext uri="{FF2B5EF4-FFF2-40B4-BE49-F238E27FC236}">
                  <a16:creationId xmlns:a16="http://schemas.microsoft.com/office/drawing/2014/main" id="{C0DBFD1D-78E3-0E15-F856-D2E6639AB33F}"/>
                </a:ext>
              </a:extLst>
            </p:cNvPr>
            <p:cNvSpPr txBox="1"/>
            <p:nvPr/>
          </p:nvSpPr>
          <p:spPr>
            <a:xfrm>
              <a:off x="1784119" y="4719404"/>
              <a:ext cx="4226890" cy="433196"/>
            </a:xfrm>
            <a:prstGeom prst="rect">
              <a:avLst/>
            </a:prstGeom>
          </p:spPr>
          <p:txBody>
            <a:bodyPr wrap="square" lIns="0" tIns="0" rIns="0" bIns="0" rtlCol="0" anchor="t">
              <a:spAutoFit/>
            </a:bodyPr>
            <a:lstStyle/>
            <a:p>
              <a:pPr algn="ctr">
                <a:lnSpc>
                  <a:spcPts val="3710"/>
                </a:lnSpc>
              </a:pPr>
              <a:r>
                <a:rPr lang="en-US" sz="2650" dirty="0">
                  <a:solidFill>
                    <a:srgbClr val="000000"/>
                  </a:solidFill>
                  <a:latin typeface="Arial" panose="020B0604020202020204" pitchFamily="34" charset="0"/>
                  <a:ea typeface="Canva Sans"/>
                  <a:cs typeface="Canva Sans"/>
                  <a:sym typeface="Canva Sans"/>
                </a:rPr>
                <a:t>Government surveillance</a:t>
              </a:r>
            </a:p>
          </p:txBody>
        </p:sp>
        <p:grpSp>
          <p:nvGrpSpPr>
            <p:cNvPr id="8" name="Group 2">
              <a:extLst>
                <a:ext uri="{FF2B5EF4-FFF2-40B4-BE49-F238E27FC236}">
                  <a16:creationId xmlns:a16="http://schemas.microsoft.com/office/drawing/2014/main" id="{A079BE06-377D-3E70-DC27-8C097FB44F7C}"/>
                </a:ext>
              </a:extLst>
            </p:cNvPr>
            <p:cNvGrpSpPr/>
            <p:nvPr/>
          </p:nvGrpSpPr>
          <p:grpSpPr>
            <a:xfrm>
              <a:off x="1096088" y="3596847"/>
              <a:ext cx="5601995" cy="1717267"/>
              <a:chOff x="0" y="-38100"/>
              <a:chExt cx="1475423" cy="452285"/>
            </a:xfrm>
          </p:grpSpPr>
          <p:sp>
            <p:nvSpPr>
              <p:cNvPr id="32" name="Freeform 3">
                <a:extLst>
                  <a:ext uri="{FF2B5EF4-FFF2-40B4-BE49-F238E27FC236}">
                    <a16:creationId xmlns:a16="http://schemas.microsoft.com/office/drawing/2014/main" id="{8E8A71EA-5E8D-43EA-B5C5-32D44B9051F4}"/>
                  </a:ext>
                </a:extLst>
              </p:cNvPr>
              <p:cNvSpPr/>
              <p:nvPr/>
            </p:nvSpPr>
            <p:spPr>
              <a:xfrm>
                <a:off x="0" y="209997"/>
                <a:ext cx="1475423" cy="204188"/>
              </a:xfrm>
              <a:custGeom>
                <a:avLst/>
                <a:gdLst/>
                <a:ahLst/>
                <a:cxnLst/>
                <a:rect l="l" t="t" r="r" b="b"/>
                <a:pathLst>
                  <a:path w="1475423" h="204188">
                    <a:moveTo>
                      <a:pt x="20730" y="0"/>
                    </a:moveTo>
                    <a:lnTo>
                      <a:pt x="1454693" y="0"/>
                    </a:lnTo>
                    <a:cubicBezTo>
                      <a:pt x="1466142" y="0"/>
                      <a:pt x="1475423" y="9281"/>
                      <a:pt x="1475423" y="20730"/>
                    </a:cubicBezTo>
                    <a:lnTo>
                      <a:pt x="1475423" y="183458"/>
                    </a:lnTo>
                    <a:cubicBezTo>
                      <a:pt x="1475423" y="194907"/>
                      <a:pt x="1466142" y="204188"/>
                      <a:pt x="1454693" y="204188"/>
                    </a:cubicBezTo>
                    <a:lnTo>
                      <a:pt x="20730" y="204188"/>
                    </a:lnTo>
                    <a:cubicBezTo>
                      <a:pt x="15232" y="204188"/>
                      <a:pt x="9959" y="202004"/>
                      <a:pt x="6072" y="198116"/>
                    </a:cubicBezTo>
                    <a:cubicBezTo>
                      <a:pt x="2184" y="194229"/>
                      <a:pt x="0" y="188956"/>
                      <a:pt x="0" y="183458"/>
                    </a:cubicBezTo>
                    <a:lnTo>
                      <a:pt x="0" y="20730"/>
                    </a:lnTo>
                    <a:cubicBezTo>
                      <a:pt x="0" y="15232"/>
                      <a:pt x="2184" y="9959"/>
                      <a:pt x="6072" y="6072"/>
                    </a:cubicBezTo>
                    <a:cubicBezTo>
                      <a:pt x="9959" y="2184"/>
                      <a:pt x="15232" y="0"/>
                      <a:pt x="20730" y="0"/>
                    </a:cubicBezTo>
                    <a:close/>
                  </a:path>
                </a:pathLst>
              </a:custGeom>
              <a:solidFill>
                <a:srgbClr val="000000">
                  <a:alpha val="0"/>
                </a:srgbClr>
              </a:solidFill>
              <a:ln w="38100" cap="sq">
                <a:solidFill>
                  <a:srgbClr val="000000"/>
                </a:solidFill>
                <a:prstDash val="sysDash"/>
                <a:miter/>
              </a:ln>
            </p:spPr>
            <p:txBody>
              <a:bodyPr/>
              <a:lstStyle/>
              <a:p>
                <a:endParaRPr lang="en-US" dirty="0">
                  <a:latin typeface="Arial" panose="020B0604020202020204" pitchFamily="34" charset="0"/>
                </a:endParaRPr>
              </a:p>
            </p:txBody>
          </p:sp>
          <p:sp>
            <p:nvSpPr>
              <p:cNvPr id="33" name="TextBox 4">
                <a:extLst>
                  <a:ext uri="{FF2B5EF4-FFF2-40B4-BE49-F238E27FC236}">
                    <a16:creationId xmlns:a16="http://schemas.microsoft.com/office/drawing/2014/main" id="{E342713F-F013-222B-1A69-004EC4AF7390}"/>
                  </a:ext>
                </a:extLst>
              </p:cNvPr>
              <p:cNvSpPr txBox="1"/>
              <p:nvPr/>
            </p:nvSpPr>
            <p:spPr>
              <a:xfrm>
                <a:off x="0" y="-38100"/>
                <a:ext cx="1475423" cy="242288"/>
              </a:xfrm>
              <a:prstGeom prst="rect">
                <a:avLst/>
              </a:prstGeom>
            </p:spPr>
            <p:txBody>
              <a:bodyPr lIns="50800" tIns="50800" rIns="50800" bIns="50800" rtlCol="0" anchor="ctr"/>
              <a:lstStyle/>
              <a:p>
                <a:pPr algn="ctr">
                  <a:lnSpc>
                    <a:spcPts val="2999"/>
                  </a:lnSpc>
                </a:pPr>
                <a:endParaRPr dirty="0">
                  <a:latin typeface="Arial" panose="020B0604020202020204" pitchFamily="34" charset="0"/>
                </a:endParaRPr>
              </a:p>
            </p:txBody>
          </p:sp>
        </p:grpSp>
        <p:sp>
          <p:nvSpPr>
            <p:cNvPr id="15" name="TextBox 8">
              <a:extLst>
                <a:ext uri="{FF2B5EF4-FFF2-40B4-BE49-F238E27FC236}">
                  <a16:creationId xmlns:a16="http://schemas.microsoft.com/office/drawing/2014/main" id="{2BCC82AF-6AD6-B92E-2258-7F28E0DACCC3}"/>
                </a:ext>
              </a:extLst>
            </p:cNvPr>
            <p:cNvSpPr txBox="1"/>
            <p:nvPr/>
          </p:nvSpPr>
          <p:spPr>
            <a:xfrm>
              <a:off x="1716528" y="2378031"/>
              <a:ext cx="4142060" cy="644279"/>
            </a:xfrm>
            <a:prstGeom prst="rect">
              <a:avLst/>
            </a:prstGeom>
          </p:spPr>
          <p:txBody>
            <a:bodyPr wrap="square" lIns="0" tIns="0" rIns="0" bIns="0" rtlCol="0" anchor="t">
              <a:spAutoFit/>
            </a:bodyPr>
            <a:lstStyle/>
            <a:p>
              <a:pPr algn="ctr">
                <a:lnSpc>
                  <a:spcPts val="5533"/>
                </a:lnSpc>
              </a:pPr>
              <a:r>
                <a:rPr lang="en-US" sz="3952" dirty="0">
                  <a:solidFill>
                    <a:srgbClr val="000000"/>
                  </a:solidFill>
                  <a:latin typeface="Arial" panose="020B0604020202020204" pitchFamily="34" charset="0"/>
                  <a:ea typeface="Canva Sans Bold"/>
                  <a:cs typeface="Canva Sans Bold"/>
                  <a:sym typeface="Canva Sans Bold"/>
                </a:rPr>
                <a:t>First Generation</a:t>
              </a:r>
            </a:p>
          </p:txBody>
        </p:sp>
        <p:grpSp>
          <p:nvGrpSpPr>
            <p:cNvPr id="16" name="Group 12">
              <a:extLst>
                <a:ext uri="{FF2B5EF4-FFF2-40B4-BE49-F238E27FC236}">
                  <a16:creationId xmlns:a16="http://schemas.microsoft.com/office/drawing/2014/main" id="{A12CD8CC-D710-1A42-C7BC-0F2E6DA90CBD}"/>
                </a:ext>
              </a:extLst>
            </p:cNvPr>
            <p:cNvGrpSpPr/>
            <p:nvPr/>
          </p:nvGrpSpPr>
          <p:grpSpPr>
            <a:xfrm>
              <a:off x="1093730" y="4526723"/>
              <a:ext cx="5607668" cy="1732936"/>
              <a:chOff x="0" y="-38100"/>
              <a:chExt cx="1476917" cy="456412"/>
            </a:xfrm>
          </p:grpSpPr>
          <p:sp>
            <p:nvSpPr>
              <p:cNvPr id="30" name="Freeform 13">
                <a:extLst>
                  <a:ext uri="{FF2B5EF4-FFF2-40B4-BE49-F238E27FC236}">
                    <a16:creationId xmlns:a16="http://schemas.microsoft.com/office/drawing/2014/main" id="{949B79A9-0A1D-3BCE-CD78-C7816EA65233}"/>
                  </a:ext>
                </a:extLst>
              </p:cNvPr>
              <p:cNvSpPr/>
              <p:nvPr/>
            </p:nvSpPr>
            <p:spPr>
              <a:xfrm>
                <a:off x="873" y="214124"/>
                <a:ext cx="1476044" cy="204188"/>
              </a:xfrm>
              <a:custGeom>
                <a:avLst/>
                <a:gdLst/>
                <a:ahLst/>
                <a:cxnLst/>
                <a:rect l="l" t="t" r="r" b="b"/>
                <a:pathLst>
                  <a:path w="1476044" h="204188">
                    <a:moveTo>
                      <a:pt x="20721" y="0"/>
                    </a:moveTo>
                    <a:lnTo>
                      <a:pt x="1455322" y="0"/>
                    </a:lnTo>
                    <a:cubicBezTo>
                      <a:pt x="1466766" y="0"/>
                      <a:pt x="1476044" y="9277"/>
                      <a:pt x="1476044" y="20721"/>
                    </a:cubicBezTo>
                    <a:lnTo>
                      <a:pt x="1476044" y="183467"/>
                    </a:lnTo>
                    <a:cubicBezTo>
                      <a:pt x="1476044" y="194911"/>
                      <a:pt x="1466766" y="204188"/>
                      <a:pt x="1455322" y="204188"/>
                    </a:cubicBezTo>
                    <a:lnTo>
                      <a:pt x="20721" y="204188"/>
                    </a:lnTo>
                    <a:cubicBezTo>
                      <a:pt x="15226" y="204188"/>
                      <a:pt x="9955" y="202005"/>
                      <a:pt x="6069" y="198119"/>
                    </a:cubicBezTo>
                    <a:cubicBezTo>
                      <a:pt x="2183" y="194233"/>
                      <a:pt x="0" y="188962"/>
                      <a:pt x="0" y="183467"/>
                    </a:cubicBezTo>
                    <a:lnTo>
                      <a:pt x="0" y="20721"/>
                    </a:lnTo>
                    <a:cubicBezTo>
                      <a:pt x="0" y="9277"/>
                      <a:pt x="9277" y="0"/>
                      <a:pt x="20721" y="0"/>
                    </a:cubicBezTo>
                    <a:close/>
                  </a:path>
                </a:pathLst>
              </a:custGeom>
              <a:solidFill>
                <a:srgbClr val="000000">
                  <a:alpha val="0"/>
                </a:srgbClr>
              </a:solidFill>
              <a:ln w="38100" cap="sq">
                <a:solidFill>
                  <a:srgbClr val="000000"/>
                </a:solidFill>
                <a:prstDash val="sysDash"/>
                <a:miter/>
              </a:ln>
            </p:spPr>
            <p:txBody>
              <a:bodyPr/>
              <a:lstStyle/>
              <a:p>
                <a:endParaRPr lang="en-US" dirty="0">
                  <a:latin typeface="Arial" panose="020B0604020202020204" pitchFamily="34" charset="0"/>
                </a:endParaRPr>
              </a:p>
            </p:txBody>
          </p:sp>
          <p:sp>
            <p:nvSpPr>
              <p:cNvPr id="31" name="TextBox 14">
                <a:extLst>
                  <a:ext uri="{FF2B5EF4-FFF2-40B4-BE49-F238E27FC236}">
                    <a16:creationId xmlns:a16="http://schemas.microsoft.com/office/drawing/2014/main" id="{C67D7839-CF4A-BE4E-C806-8C03422EE732}"/>
                  </a:ext>
                </a:extLst>
              </p:cNvPr>
              <p:cNvSpPr txBox="1"/>
              <p:nvPr/>
            </p:nvSpPr>
            <p:spPr>
              <a:xfrm>
                <a:off x="0" y="-38100"/>
                <a:ext cx="1476044" cy="242288"/>
              </a:xfrm>
              <a:prstGeom prst="rect">
                <a:avLst/>
              </a:prstGeom>
            </p:spPr>
            <p:txBody>
              <a:bodyPr lIns="50800" tIns="50800" rIns="50800" bIns="50800" rtlCol="0" anchor="ctr"/>
              <a:lstStyle/>
              <a:p>
                <a:pPr algn="ctr">
                  <a:lnSpc>
                    <a:spcPts val="2999"/>
                  </a:lnSpc>
                </a:pPr>
                <a:endParaRPr dirty="0">
                  <a:latin typeface="Arial" panose="020B0604020202020204" pitchFamily="34" charset="0"/>
                </a:endParaRPr>
              </a:p>
            </p:txBody>
          </p:sp>
        </p:grpSp>
        <p:sp>
          <p:nvSpPr>
            <p:cNvPr id="17" name="TextBox 15">
              <a:extLst>
                <a:ext uri="{FF2B5EF4-FFF2-40B4-BE49-F238E27FC236}">
                  <a16:creationId xmlns:a16="http://schemas.microsoft.com/office/drawing/2014/main" id="{92373459-F14D-3479-3CCE-74CEC14BD13C}"/>
                </a:ext>
              </a:extLst>
            </p:cNvPr>
            <p:cNvSpPr txBox="1"/>
            <p:nvPr/>
          </p:nvSpPr>
          <p:spPr>
            <a:xfrm>
              <a:off x="2165994" y="5656685"/>
              <a:ext cx="3459824" cy="433196"/>
            </a:xfrm>
            <a:prstGeom prst="rect">
              <a:avLst/>
            </a:prstGeom>
          </p:spPr>
          <p:txBody>
            <a:bodyPr lIns="0" tIns="0" rIns="0" bIns="0" rtlCol="0" anchor="t">
              <a:spAutoFit/>
            </a:bodyPr>
            <a:lstStyle/>
            <a:p>
              <a:pPr algn="ctr">
                <a:lnSpc>
                  <a:spcPts val="3710"/>
                </a:lnSpc>
              </a:pPr>
              <a:r>
                <a:rPr lang="en-US" sz="2650" dirty="0">
                  <a:solidFill>
                    <a:srgbClr val="000000"/>
                  </a:solidFill>
                  <a:latin typeface="Arial" panose="020B0604020202020204" pitchFamily="34" charset="0"/>
                  <a:ea typeface="Canva Sans"/>
                  <a:cs typeface="Canva Sans"/>
                  <a:sym typeface="Canva Sans"/>
                </a:rPr>
                <a:t>Reputational harm</a:t>
              </a:r>
            </a:p>
          </p:txBody>
        </p:sp>
        <p:sp>
          <p:nvSpPr>
            <p:cNvPr id="18" name="TextBox 18">
              <a:extLst>
                <a:ext uri="{FF2B5EF4-FFF2-40B4-BE49-F238E27FC236}">
                  <a16:creationId xmlns:a16="http://schemas.microsoft.com/office/drawing/2014/main" id="{0C14FF17-CA6C-EDF6-3A9C-02DA94A7779B}"/>
                </a:ext>
              </a:extLst>
            </p:cNvPr>
            <p:cNvSpPr txBox="1"/>
            <p:nvPr/>
          </p:nvSpPr>
          <p:spPr>
            <a:xfrm>
              <a:off x="1093730" y="5454399"/>
              <a:ext cx="5604353" cy="936131"/>
            </a:xfrm>
            <a:prstGeom prst="rect">
              <a:avLst/>
            </a:prstGeom>
          </p:spPr>
          <p:txBody>
            <a:bodyPr lIns="50800" tIns="50800" rIns="50800" bIns="50800" rtlCol="0" anchor="ctr"/>
            <a:lstStyle/>
            <a:p>
              <a:pPr algn="ctr">
                <a:lnSpc>
                  <a:spcPts val="2999"/>
                </a:lnSpc>
              </a:pPr>
              <a:endParaRPr dirty="0">
                <a:latin typeface="Arial" panose="020B0604020202020204" pitchFamily="34" charset="0"/>
              </a:endParaRPr>
            </a:p>
          </p:txBody>
        </p:sp>
        <p:grpSp>
          <p:nvGrpSpPr>
            <p:cNvPr id="19" name="Group 20">
              <a:extLst>
                <a:ext uri="{FF2B5EF4-FFF2-40B4-BE49-F238E27FC236}">
                  <a16:creationId xmlns:a16="http://schemas.microsoft.com/office/drawing/2014/main" id="{9B693AAA-2EDA-D433-DC22-EB696E43C529}"/>
                </a:ext>
              </a:extLst>
            </p:cNvPr>
            <p:cNvGrpSpPr/>
            <p:nvPr/>
          </p:nvGrpSpPr>
          <p:grpSpPr>
            <a:xfrm>
              <a:off x="1093730" y="6463428"/>
              <a:ext cx="5604353" cy="791470"/>
              <a:chOff x="0" y="0"/>
              <a:chExt cx="1476044" cy="208453"/>
            </a:xfrm>
          </p:grpSpPr>
          <p:sp>
            <p:nvSpPr>
              <p:cNvPr id="28" name="Freeform 21">
                <a:extLst>
                  <a:ext uri="{FF2B5EF4-FFF2-40B4-BE49-F238E27FC236}">
                    <a16:creationId xmlns:a16="http://schemas.microsoft.com/office/drawing/2014/main" id="{ED2A1298-43A2-D8E4-D8A2-7EAE40A029A9}"/>
                  </a:ext>
                </a:extLst>
              </p:cNvPr>
              <p:cNvSpPr/>
              <p:nvPr/>
            </p:nvSpPr>
            <p:spPr>
              <a:xfrm>
                <a:off x="0" y="0"/>
                <a:ext cx="1476044" cy="208453"/>
              </a:xfrm>
              <a:custGeom>
                <a:avLst/>
                <a:gdLst/>
                <a:ahLst/>
                <a:cxnLst/>
                <a:rect l="l" t="t" r="r" b="b"/>
                <a:pathLst>
                  <a:path w="1476044" h="208453">
                    <a:moveTo>
                      <a:pt x="20721" y="0"/>
                    </a:moveTo>
                    <a:lnTo>
                      <a:pt x="1455322" y="0"/>
                    </a:lnTo>
                    <a:cubicBezTo>
                      <a:pt x="1466766" y="0"/>
                      <a:pt x="1476044" y="9277"/>
                      <a:pt x="1476044" y="20721"/>
                    </a:cubicBezTo>
                    <a:lnTo>
                      <a:pt x="1476044" y="187732"/>
                    </a:lnTo>
                    <a:cubicBezTo>
                      <a:pt x="1476044" y="193228"/>
                      <a:pt x="1473860" y="198498"/>
                      <a:pt x="1469974" y="202384"/>
                    </a:cubicBezTo>
                    <a:cubicBezTo>
                      <a:pt x="1466089" y="206270"/>
                      <a:pt x="1460818" y="208453"/>
                      <a:pt x="1455322" y="208453"/>
                    </a:cubicBezTo>
                    <a:lnTo>
                      <a:pt x="20721" y="208453"/>
                    </a:lnTo>
                    <a:cubicBezTo>
                      <a:pt x="9277" y="208453"/>
                      <a:pt x="0" y="199176"/>
                      <a:pt x="0" y="187732"/>
                    </a:cubicBezTo>
                    <a:lnTo>
                      <a:pt x="0" y="20721"/>
                    </a:lnTo>
                    <a:cubicBezTo>
                      <a:pt x="0" y="9277"/>
                      <a:pt x="9277" y="0"/>
                      <a:pt x="20721" y="0"/>
                    </a:cubicBezTo>
                    <a:close/>
                  </a:path>
                </a:pathLst>
              </a:custGeom>
              <a:solidFill>
                <a:srgbClr val="000000">
                  <a:alpha val="0"/>
                </a:srgbClr>
              </a:solidFill>
              <a:ln w="38100" cap="sq">
                <a:solidFill>
                  <a:srgbClr val="000000"/>
                </a:solidFill>
                <a:prstDash val="sysDash"/>
                <a:miter/>
              </a:ln>
            </p:spPr>
            <p:txBody>
              <a:bodyPr/>
              <a:lstStyle/>
              <a:p>
                <a:endParaRPr lang="en-US" dirty="0">
                  <a:latin typeface="Arial" panose="020B0604020202020204" pitchFamily="34" charset="0"/>
                </a:endParaRPr>
              </a:p>
            </p:txBody>
          </p:sp>
          <p:sp>
            <p:nvSpPr>
              <p:cNvPr id="29" name="TextBox 22">
                <a:extLst>
                  <a:ext uri="{FF2B5EF4-FFF2-40B4-BE49-F238E27FC236}">
                    <a16:creationId xmlns:a16="http://schemas.microsoft.com/office/drawing/2014/main" id="{2D43484D-D328-4E26-D1D1-04C6B29301C2}"/>
                  </a:ext>
                </a:extLst>
              </p:cNvPr>
              <p:cNvSpPr txBox="1"/>
              <p:nvPr/>
            </p:nvSpPr>
            <p:spPr>
              <a:xfrm>
                <a:off x="0" y="-38100"/>
                <a:ext cx="1476044" cy="246553"/>
              </a:xfrm>
              <a:prstGeom prst="rect">
                <a:avLst/>
              </a:prstGeom>
            </p:spPr>
            <p:txBody>
              <a:bodyPr lIns="50800" tIns="50800" rIns="50800" bIns="50800" rtlCol="0" anchor="ctr"/>
              <a:lstStyle/>
              <a:p>
                <a:pPr algn="ctr">
                  <a:lnSpc>
                    <a:spcPts val="2999"/>
                  </a:lnSpc>
                </a:pPr>
                <a:endParaRPr dirty="0">
                  <a:latin typeface="Arial" panose="020B0604020202020204" pitchFamily="34" charset="0"/>
                </a:endParaRPr>
              </a:p>
            </p:txBody>
          </p:sp>
        </p:grpSp>
        <p:grpSp>
          <p:nvGrpSpPr>
            <p:cNvPr id="20" name="Group 23">
              <a:extLst>
                <a:ext uri="{FF2B5EF4-FFF2-40B4-BE49-F238E27FC236}">
                  <a16:creationId xmlns:a16="http://schemas.microsoft.com/office/drawing/2014/main" id="{9C9C370E-C5F3-97F7-FAC3-D1095A7A861D}"/>
                </a:ext>
              </a:extLst>
            </p:cNvPr>
            <p:cNvGrpSpPr/>
            <p:nvPr/>
          </p:nvGrpSpPr>
          <p:grpSpPr>
            <a:xfrm>
              <a:off x="1093730" y="7486801"/>
              <a:ext cx="5604353" cy="791470"/>
              <a:chOff x="0" y="0"/>
              <a:chExt cx="1476044" cy="208453"/>
            </a:xfrm>
          </p:grpSpPr>
          <p:sp>
            <p:nvSpPr>
              <p:cNvPr id="26" name="Freeform 24">
                <a:extLst>
                  <a:ext uri="{FF2B5EF4-FFF2-40B4-BE49-F238E27FC236}">
                    <a16:creationId xmlns:a16="http://schemas.microsoft.com/office/drawing/2014/main" id="{18A8C367-66E0-2441-C7BB-502066D1061B}"/>
                  </a:ext>
                </a:extLst>
              </p:cNvPr>
              <p:cNvSpPr/>
              <p:nvPr/>
            </p:nvSpPr>
            <p:spPr>
              <a:xfrm>
                <a:off x="0" y="0"/>
                <a:ext cx="1476044" cy="208453"/>
              </a:xfrm>
              <a:custGeom>
                <a:avLst/>
                <a:gdLst/>
                <a:ahLst/>
                <a:cxnLst/>
                <a:rect l="l" t="t" r="r" b="b"/>
                <a:pathLst>
                  <a:path w="1476044" h="208453">
                    <a:moveTo>
                      <a:pt x="20721" y="0"/>
                    </a:moveTo>
                    <a:lnTo>
                      <a:pt x="1455322" y="0"/>
                    </a:lnTo>
                    <a:cubicBezTo>
                      <a:pt x="1466766" y="0"/>
                      <a:pt x="1476044" y="9277"/>
                      <a:pt x="1476044" y="20721"/>
                    </a:cubicBezTo>
                    <a:lnTo>
                      <a:pt x="1476044" y="187732"/>
                    </a:lnTo>
                    <a:cubicBezTo>
                      <a:pt x="1476044" y="193228"/>
                      <a:pt x="1473860" y="198498"/>
                      <a:pt x="1469974" y="202384"/>
                    </a:cubicBezTo>
                    <a:cubicBezTo>
                      <a:pt x="1466089" y="206270"/>
                      <a:pt x="1460818" y="208453"/>
                      <a:pt x="1455322" y="208453"/>
                    </a:cubicBezTo>
                    <a:lnTo>
                      <a:pt x="20721" y="208453"/>
                    </a:lnTo>
                    <a:cubicBezTo>
                      <a:pt x="9277" y="208453"/>
                      <a:pt x="0" y="199176"/>
                      <a:pt x="0" y="187732"/>
                    </a:cubicBezTo>
                    <a:lnTo>
                      <a:pt x="0" y="20721"/>
                    </a:lnTo>
                    <a:cubicBezTo>
                      <a:pt x="0" y="9277"/>
                      <a:pt x="9277" y="0"/>
                      <a:pt x="20721" y="0"/>
                    </a:cubicBezTo>
                    <a:close/>
                  </a:path>
                </a:pathLst>
              </a:custGeom>
              <a:solidFill>
                <a:srgbClr val="000000">
                  <a:alpha val="0"/>
                </a:srgbClr>
              </a:solidFill>
              <a:ln w="38100" cap="sq">
                <a:solidFill>
                  <a:srgbClr val="000000"/>
                </a:solidFill>
                <a:prstDash val="sysDash"/>
                <a:miter/>
              </a:ln>
            </p:spPr>
            <p:txBody>
              <a:bodyPr/>
              <a:lstStyle/>
              <a:p>
                <a:endParaRPr lang="en-US" dirty="0">
                  <a:latin typeface="Arial" panose="020B0604020202020204" pitchFamily="34" charset="0"/>
                </a:endParaRPr>
              </a:p>
            </p:txBody>
          </p:sp>
          <p:sp>
            <p:nvSpPr>
              <p:cNvPr id="27" name="TextBox 25">
                <a:extLst>
                  <a:ext uri="{FF2B5EF4-FFF2-40B4-BE49-F238E27FC236}">
                    <a16:creationId xmlns:a16="http://schemas.microsoft.com/office/drawing/2014/main" id="{0B778EC0-37B7-8D1E-A1D5-CBD9D545BE9F}"/>
                  </a:ext>
                </a:extLst>
              </p:cNvPr>
              <p:cNvSpPr txBox="1"/>
              <p:nvPr/>
            </p:nvSpPr>
            <p:spPr>
              <a:xfrm>
                <a:off x="0" y="-38100"/>
                <a:ext cx="1476044" cy="246553"/>
              </a:xfrm>
              <a:prstGeom prst="rect">
                <a:avLst/>
              </a:prstGeom>
            </p:spPr>
            <p:txBody>
              <a:bodyPr lIns="50800" tIns="50800" rIns="50800" bIns="50800" rtlCol="0" anchor="ctr"/>
              <a:lstStyle/>
              <a:p>
                <a:pPr algn="ctr">
                  <a:lnSpc>
                    <a:spcPts val="2999"/>
                  </a:lnSpc>
                </a:pPr>
                <a:endParaRPr dirty="0">
                  <a:latin typeface="Arial" panose="020B0604020202020204" pitchFamily="34" charset="0"/>
                </a:endParaRPr>
              </a:p>
            </p:txBody>
          </p:sp>
        </p:grpSp>
        <p:sp>
          <p:nvSpPr>
            <p:cNvPr id="21" name="TextBox 26">
              <a:extLst>
                <a:ext uri="{FF2B5EF4-FFF2-40B4-BE49-F238E27FC236}">
                  <a16:creationId xmlns:a16="http://schemas.microsoft.com/office/drawing/2014/main" id="{D707A8DB-20B9-66B2-A627-EFBE3EF423EC}"/>
                </a:ext>
              </a:extLst>
            </p:cNvPr>
            <p:cNvSpPr txBox="1"/>
            <p:nvPr/>
          </p:nvSpPr>
          <p:spPr>
            <a:xfrm>
              <a:off x="1202104" y="6595386"/>
              <a:ext cx="5387603" cy="433196"/>
            </a:xfrm>
            <a:prstGeom prst="rect">
              <a:avLst/>
            </a:prstGeom>
          </p:spPr>
          <p:txBody>
            <a:bodyPr lIns="0" tIns="0" rIns="0" bIns="0" rtlCol="0" anchor="t">
              <a:spAutoFit/>
            </a:bodyPr>
            <a:lstStyle/>
            <a:p>
              <a:pPr algn="ctr">
                <a:lnSpc>
                  <a:spcPts val="3710"/>
                </a:lnSpc>
              </a:pPr>
              <a:r>
                <a:rPr lang="en-US" sz="2650" dirty="0">
                  <a:solidFill>
                    <a:srgbClr val="000000"/>
                  </a:solidFill>
                  <a:latin typeface="Arial" panose="020B0604020202020204" pitchFamily="34" charset="0"/>
                  <a:ea typeface="Canva Sans"/>
                  <a:cs typeface="Canva Sans"/>
                  <a:sym typeface="Canva Sans"/>
                </a:rPr>
                <a:t>Apps collecting data for profiling</a:t>
              </a:r>
            </a:p>
          </p:txBody>
        </p:sp>
        <p:sp>
          <p:nvSpPr>
            <p:cNvPr id="22" name="TextBox 27">
              <a:extLst>
                <a:ext uri="{FF2B5EF4-FFF2-40B4-BE49-F238E27FC236}">
                  <a16:creationId xmlns:a16="http://schemas.microsoft.com/office/drawing/2014/main" id="{634C1CF2-F4F9-7B08-599D-B3E37FFA8713}"/>
                </a:ext>
              </a:extLst>
            </p:cNvPr>
            <p:cNvSpPr txBox="1"/>
            <p:nvPr/>
          </p:nvSpPr>
          <p:spPr>
            <a:xfrm>
              <a:off x="1310480" y="7610626"/>
              <a:ext cx="5387603" cy="433196"/>
            </a:xfrm>
            <a:prstGeom prst="rect">
              <a:avLst/>
            </a:prstGeom>
          </p:spPr>
          <p:txBody>
            <a:bodyPr lIns="0" tIns="0" rIns="0" bIns="0" rtlCol="0" anchor="t">
              <a:spAutoFit/>
            </a:bodyPr>
            <a:lstStyle/>
            <a:p>
              <a:pPr algn="ctr">
                <a:lnSpc>
                  <a:spcPts val="3710"/>
                </a:lnSpc>
              </a:pPr>
              <a:r>
                <a:rPr lang="en-US" sz="2650" dirty="0">
                  <a:solidFill>
                    <a:srgbClr val="000000"/>
                  </a:solidFill>
                  <a:latin typeface="Arial" panose="020B0604020202020204" pitchFamily="34" charset="0"/>
                  <a:ea typeface="Canva Sans"/>
                  <a:cs typeface="Canva Sans"/>
                  <a:sym typeface="Canva Sans"/>
                </a:rPr>
                <a:t>Physical threats</a:t>
              </a:r>
            </a:p>
          </p:txBody>
        </p:sp>
        <p:grpSp>
          <p:nvGrpSpPr>
            <p:cNvPr id="23" name="Group 22">
              <a:extLst>
                <a:ext uri="{FF2B5EF4-FFF2-40B4-BE49-F238E27FC236}">
                  <a16:creationId xmlns:a16="http://schemas.microsoft.com/office/drawing/2014/main" id="{716446D9-967E-E352-DE73-2E8D30780EA1}"/>
                </a:ext>
              </a:extLst>
            </p:cNvPr>
            <p:cNvGrpSpPr/>
            <p:nvPr/>
          </p:nvGrpSpPr>
          <p:grpSpPr>
            <a:xfrm>
              <a:off x="1093730" y="3517803"/>
              <a:ext cx="5604353" cy="791470"/>
              <a:chOff x="1026342" y="5683538"/>
              <a:chExt cx="5604353" cy="791470"/>
            </a:xfrm>
          </p:grpSpPr>
          <p:sp>
            <p:nvSpPr>
              <p:cNvPr id="24" name="Freeform 17">
                <a:extLst>
                  <a:ext uri="{FF2B5EF4-FFF2-40B4-BE49-F238E27FC236}">
                    <a16:creationId xmlns:a16="http://schemas.microsoft.com/office/drawing/2014/main" id="{44820F1F-E2C0-20A0-4C32-708E82F4A7C1}"/>
                  </a:ext>
                </a:extLst>
              </p:cNvPr>
              <p:cNvSpPr/>
              <p:nvPr/>
            </p:nvSpPr>
            <p:spPr>
              <a:xfrm>
                <a:off x="1026342" y="5683538"/>
                <a:ext cx="5604353" cy="791470"/>
              </a:xfrm>
              <a:custGeom>
                <a:avLst/>
                <a:gdLst/>
                <a:ahLst/>
                <a:cxnLst/>
                <a:rect l="l" t="t" r="r" b="b"/>
                <a:pathLst>
                  <a:path w="1476044" h="208453">
                    <a:moveTo>
                      <a:pt x="20721" y="0"/>
                    </a:moveTo>
                    <a:lnTo>
                      <a:pt x="1455322" y="0"/>
                    </a:lnTo>
                    <a:cubicBezTo>
                      <a:pt x="1466766" y="0"/>
                      <a:pt x="1476044" y="9277"/>
                      <a:pt x="1476044" y="20721"/>
                    </a:cubicBezTo>
                    <a:lnTo>
                      <a:pt x="1476044" y="187732"/>
                    </a:lnTo>
                    <a:cubicBezTo>
                      <a:pt x="1476044" y="193228"/>
                      <a:pt x="1473860" y="198498"/>
                      <a:pt x="1469974" y="202384"/>
                    </a:cubicBezTo>
                    <a:cubicBezTo>
                      <a:pt x="1466089" y="206270"/>
                      <a:pt x="1460818" y="208453"/>
                      <a:pt x="1455322" y="208453"/>
                    </a:cubicBezTo>
                    <a:lnTo>
                      <a:pt x="20721" y="208453"/>
                    </a:lnTo>
                    <a:cubicBezTo>
                      <a:pt x="9277" y="208453"/>
                      <a:pt x="0" y="199176"/>
                      <a:pt x="0" y="187732"/>
                    </a:cubicBezTo>
                    <a:lnTo>
                      <a:pt x="0" y="20721"/>
                    </a:lnTo>
                    <a:cubicBezTo>
                      <a:pt x="0" y="9277"/>
                      <a:pt x="9277" y="0"/>
                      <a:pt x="20721" y="0"/>
                    </a:cubicBezTo>
                    <a:close/>
                  </a:path>
                </a:pathLst>
              </a:custGeom>
              <a:solidFill>
                <a:srgbClr val="B7CDEB"/>
              </a:solidFill>
              <a:ln w="38100" cap="sq">
                <a:solidFill>
                  <a:srgbClr val="000000"/>
                </a:solidFill>
                <a:prstDash val="sysDash"/>
                <a:miter/>
              </a:ln>
            </p:spPr>
            <p:txBody>
              <a:bodyPr/>
              <a:lstStyle/>
              <a:p>
                <a:endParaRPr lang="en-US" dirty="0">
                  <a:latin typeface="Arial" panose="020B0604020202020204" pitchFamily="34" charset="0"/>
                </a:endParaRPr>
              </a:p>
            </p:txBody>
          </p:sp>
          <p:sp>
            <p:nvSpPr>
              <p:cNvPr id="25" name="TextBox 24">
                <a:extLst>
                  <a:ext uri="{FF2B5EF4-FFF2-40B4-BE49-F238E27FC236}">
                    <a16:creationId xmlns:a16="http://schemas.microsoft.com/office/drawing/2014/main" id="{8623F646-7448-6C6C-77B3-2ABD98572264}"/>
                  </a:ext>
                </a:extLst>
              </p:cNvPr>
              <p:cNvSpPr txBox="1"/>
              <p:nvPr/>
            </p:nvSpPr>
            <p:spPr>
              <a:xfrm>
                <a:off x="1496320" y="5835938"/>
                <a:ext cx="4666755" cy="433196"/>
              </a:xfrm>
              <a:prstGeom prst="rect">
                <a:avLst/>
              </a:prstGeom>
            </p:spPr>
            <p:txBody>
              <a:bodyPr wrap="square" lIns="0" tIns="0" rIns="0" bIns="0" rtlCol="0" anchor="t">
                <a:spAutoFit/>
              </a:bodyPr>
              <a:lstStyle/>
              <a:p>
                <a:pPr algn="ctr">
                  <a:lnSpc>
                    <a:spcPts val="3710"/>
                  </a:lnSpc>
                </a:pPr>
                <a:r>
                  <a:rPr lang="en-US" sz="2650" dirty="0">
                    <a:solidFill>
                      <a:srgbClr val="000000"/>
                    </a:solidFill>
                    <a:latin typeface="Arial" panose="020B0604020202020204" pitchFamily="34" charset="0"/>
                    <a:ea typeface="Canva Sans"/>
                    <a:cs typeface="Canva Sans"/>
                    <a:sym typeface="Canva Sans"/>
                  </a:rPr>
                  <a:t>Threats from posting online</a:t>
                </a:r>
              </a:p>
            </p:txBody>
          </p:sp>
        </p:grpSp>
      </p:grpSp>
    </p:spTree>
    <p:extLst>
      <p:ext uri="{BB962C8B-B14F-4D97-AF65-F5344CB8AC3E}">
        <p14:creationId xmlns:p14="http://schemas.microsoft.com/office/powerpoint/2010/main" val="18026048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250">
        <p159:morph option="byObject"/>
      </p:transition>
    </mc:Choice>
    <mc:Fallback xmlns="">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EDEDED"/>
        </a:solidFill>
        <a:effectLst/>
      </p:bgPr>
    </p:bg>
    <p:spTree>
      <p:nvGrpSpPr>
        <p:cNvPr id="1" name="">
          <a:extLst>
            <a:ext uri="{FF2B5EF4-FFF2-40B4-BE49-F238E27FC236}">
              <a16:creationId xmlns:a16="http://schemas.microsoft.com/office/drawing/2014/main" id="{4DD181BF-3587-0748-01F6-CBE82BE7772D}"/>
            </a:ext>
          </a:extLst>
        </p:cNvPr>
        <p:cNvGrpSpPr/>
        <p:nvPr/>
      </p:nvGrpSpPr>
      <p:grpSpPr>
        <a:xfrm>
          <a:off x="0" y="0"/>
          <a:ext cx="0" cy="0"/>
          <a:chOff x="0" y="0"/>
          <a:chExt cx="0" cy="0"/>
        </a:xfrm>
      </p:grpSpPr>
      <p:grpSp>
        <p:nvGrpSpPr>
          <p:cNvPr id="5" name="Group 5">
            <a:extLst>
              <a:ext uri="{FF2B5EF4-FFF2-40B4-BE49-F238E27FC236}">
                <a16:creationId xmlns:a16="http://schemas.microsoft.com/office/drawing/2014/main" id="{3E868057-2FC7-4712-014F-F855D2C69369}"/>
              </a:ext>
            </a:extLst>
          </p:cNvPr>
          <p:cNvGrpSpPr/>
          <p:nvPr/>
        </p:nvGrpSpPr>
        <p:grpSpPr>
          <a:xfrm>
            <a:off x="8125995" y="2863021"/>
            <a:ext cx="8908040" cy="1160055"/>
            <a:chOff x="0" y="0"/>
            <a:chExt cx="2531485" cy="329664"/>
          </a:xfrm>
        </p:grpSpPr>
        <p:sp>
          <p:nvSpPr>
            <p:cNvPr id="6" name="Freeform 6">
              <a:extLst>
                <a:ext uri="{FF2B5EF4-FFF2-40B4-BE49-F238E27FC236}">
                  <a16:creationId xmlns:a16="http://schemas.microsoft.com/office/drawing/2014/main" id="{5B282D46-D486-1EC6-8E54-F0D5698CEF4E}"/>
                </a:ext>
              </a:extLst>
            </p:cNvPr>
            <p:cNvSpPr/>
            <p:nvPr/>
          </p:nvSpPr>
          <p:spPr>
            <a:xfrm>
              <a:off x="0" y="0"/>
              <a:ext cx="2531485" cy="329664"/>
            </a:xfrm>
            <a:custGeom>
              <a:avLst/>
              <a:gdLst/>
              <a:ahLst/>
              <a:cxnLst/>
              <a:rect l="l" t="t" r="r" b="b"/>
              <a:pathLst>
                <a:path w="2531485" h="329664">
                  <a:moveTo>
                    <a:pt x="39109" y="0"/>
                  </a:moveTo>
                  <a:lnTo>
                    <a:pt x="2492375" y="0"/>
                  </a:lnTo>
                  <a:cubicBezTo>
                    <a:pt x="2502748" y="0"/>
                    <a:pt x="2512695" y="4120"/>
                    <a:pt x="2520030" y="11455"/>
                  </a:cubicBezTo>
                  <a:cubicBezTo>
                    <a:pt x="2527364" y="18789"/>
                    <a:pt x="2531485" y="28737"/>
                    <a:pt x="2531485" y="39109"/>
                  </a:cubicBezTo>
                  <a:lnTo>
                    <a:pt x="2531485" y="290555"/>
                  </a:lnTo>
                  <a:cubicBezTo>
                    <a:pt x="2531485" y="300927"/>
                    <a:pt x="2527364" y="310875"/>
                    <a:pt x="2520030" y="318209"/>
                  </a:cubicBezTo>
                  <a:cubicBezTo>
                    <a:pt x="2512695" y="325544"/>
                    <a:pt x="2502748" y="329664"/>
                    <a:pt x="2492375" y="329664"/>
                  </a:cubicBezTo>
                  <a:lnTo>
                    <a:pt x="39109" y="329664"/>
                  </a:lnTo>
                  <a:cubicBezTo>
                    <a:pt x="28737" y="329664"/>
                    <a:pt x="18789" y="325544"/>
                    <a:pt x="11455" y="318209"/>
                  </a:cubicBezTo>
                  <a:cubicBezTo>
                    <a:pt x="4120" y="310875"/>
                    <a:pt x="0" y="300927"/>
                    <a:pt x="0" y="290555"/>
                  </a:cubicBezTo>
                  <a:lnTo>
                    <a:pt x="0" y="39109"/>
                  </a:lnTo>
                  <a:cubicBezTo>
                    <a:pt x="0" y="28737"/>
                    <a:pt x="4120" y="18789"/>
                    <a:pt x="11455" y="11455"/>
                  </a:cubicBezTo>
                  <a:cubicBezTo>
                    <a:pt x="18789" y="4120"/>
                    <a:pt x="28737" y="0"/>
                    <a:pt x="39109" y="0"/>
                  </a:cubicBezTo>
                  <a:close/>
                </a:path>
              </a:pathLst>
            </a:custGeom>
            <a:solidFill>
              <a:srgbClr val="B7CDEB"/>
            </a:solidFill>
            <a:ln w="38100" cap="rnd">
              <a:solidFill>
                <a:srgbClr val="000000"/>
              </a:solidFill>
              <a:prstDash val="sysDash"/>
              <a:round/>
            </a:ln>
          </p:spPr>
          <p:txBody>
            <a:bodyPr/>
            <a:lstStyle/>
            <a:p>
              <a:endParaRPr lang="en-US" dirty="0">
                <a:latin typeface="Arial" panose="020B0604020202020204" pitchFamily="34" charset="0"/>
              </a:endParaRPr>
            </a:p>
          </p:txBody>
        </p:sp>
        <p:sp>
          <p:nvSpPr>
            <p:cNvPr id="7" name="TextBox 7">
              <a:extLst>
                <a:ext uri="{FF2B5EF4-FFF2-40B4-BE49-F238E27FC236}">
                  <a16:creationId xmlns:a16="http://schemas.microsoft.com/office/drawing/2014/main" id="{7D8650BF-37B2-B4E7-7C6E-1A8CB13CD358}"/>
                </a:ext>
              </a:extLst>
            </p:cNvPr>
            <p:cNvSpPr txBox="1"/>
            <p:nvPr/>
          </p:nvSpPr>
          <p:spPr>
            <a:xfrm>
              <a:off x="0" y="-38100"/>
              <a:ext cx="2531485" cy="367764"/>
            </a:xfrm>
            <a:prstGeom prst="rect">
              <a:avLst/>
            </a:prstGeom>
          </p:spPr>
          <p:txBody>
            <a:bodyPr lIns="47081" tIns="47081" rIns="47081" bIns="47081" rtlCol="0" anchor="ctr"/>
            <a:lstStyle/>
            <a:p>
              <a:pPr algn="ctr">
                <a:lnSpc>
                  <a:spcPts val="2660"/>
                </a:lnSpc>
              </a:pPr>
              <a:endParaRPr dirty="0">
                <a:latin typeface="Arial" panose="020B0604020202020204" pitchFamily="34" charset="0"/>
              </a:endParaRPr>
            </a:p>
          </p:txBody>
        </p:sp>
      </p:grpSp>
      <p:sp>
        <p:nvSpPr>
          <p:cNvPr id="9" name="TextBox 9">
            <a:extLst>
              <a:ext uri="{FF2B5EF4-FFF2-40B4-BE49-F238E27FC236}">
                <a16:creationId xmlns:a16="http://schemas.microsoft.com/office/drawing/2014/main" id="{94B2A4EA-F02E-CA1D-96D8-9EC01EA588CA}"/>
              </a:ext>
            </a:extLst>
          </p:cNvPr>
          <p:cNvSpPr txBox="1"/>
          <p:nvPr/>
        </p:nvSpPr>
        <p:spPr>
          <a:xfrm>
            <a:off x="4678758" y="1377509"/>
            <a:ext cx="8628552" cy="769441"/>
          </a:xfrm>
          <a:prstGeom prst="rect">
            <a:avLst/>
          </a:prstGeom>
        </p:spPr>
        <p:txBody>
          <a:bodyPr lIns="0" tIns="0" rIns="0" bIns="0" rtlCol="0" anchor="t">
            <a:spAutoFit/>
          </a:bodyPr>
          <a:lstStyle/>
          <a:p>
            <a:pPr algn="ctr">
              <a:lnSpc>
                <a:spcPts val="6001"/>
              </a:lnSpc>
            </a:pPr>
            <a:r>
              <a:rPr lang="en-US" sz="6001" b="1" dirty="0">
                <a:solidFill>
                  <a:srgbClr val="000000"/>
                </a:solidFill>
                <a:latin typeface="Arial" panose="020B0604020202020204" pitchFamily="34" charset="0"/>
                <a:ea typeface="Canva Sans Bold"/>
                <a:cs typeface="Canva Sans Bold"/>
                <a:sym typeface="Canva Sans Bold"/>
              </a:rPr>
              <a:t>Threat Models</a:t>
            </a:r>
          </a:p>
        </p:txBody>
      </p:sp>
      <p:sp>
        <p:nvSpPr>
          <p:cNvPr id="11" name="TextBox 11">
            <a:extLst>
              <a:ext uri="{FF2B5EF4-FFF2-40B4-BE49-F238E27FC236}">
                <a16:creationId xmlns:a16="http://schemas.microsoft.com/office/drawing/2014/main" id="{AAADDBB6-C4E6-6B3F-0A43-ACCD34DFDC20}"/>
              </a:ext>
            </a:extLst>
          </p:cNvPr>
          <p:cNvSpPr txBox="1"/>
          <p:nvPr/>
        </p:nvSpPr>
        <p:spPr>
          <a:xfrm>
            <a:off x="8214108" y="3280791"/>
            <a:ext cx="8819927" cy="824008"/>
          </a:xfrm>
          <a:prstGeom prst="rect">
            <a:avLst/>
          </a:prstGeom>
        </p:spPr>
        <p:txBody>
          <a:bodyPr lIns="0" tIns="0" rIns="0" bIns="0" rtlCol="0" anchor="t">
            <a:spAutoFit/>
          </a:bodyPr>
          <a:lstStyle/>
          <a:p>
            <a:pPr algn="ctr">
              <a:lnSpc>
                <a:spcPts val="3197"/>
              </a:lnSpc>
            </a:pPr>
            <a:r>
              <a:rPr lang="en-US" sz="3197" b="1" dirty="0">
                <a:solidFill>
                  <a:srgbClr val="000000"/>
                </a:solidFill>
                <a:latin typeface="Arial" panose="020B0604020202020204" pitchFamily="34" charset="0"/>
                <a:ea typeface="Canva Sans Bold"/>
                <a:cs typeface="Canva Sans Bold"/>
                <a:sym typeface="Canva Sans Bold"/>
              </a:rPr>
              <a:t>Negative reactions from friends and family</a:t>
            </a:r>
          </a:p>
          <a:p>
            <a:pPr algn="ctr">
              <a:lnSpc>
                <a:spcPts val="3197"/>
              </a:lnSpc>
            </a:pPr>
            <a:endParaRPr lang="en-US" sz="3197" b="1" dirty="0">
              <a:solidFill>
                <a:srgbClr val="000000"/>
              </a:solidFill>
              <a:latin typeface="Arial" panose="020B0604020202020204" pitchFamily="34" charset="0"/>
              <a:ea typeface="Canva Sans Bold"/>
              <a:cs typeface="Canva Sans Bold"/>
              <a:sym typeface="Canva Sans Bold"/>
            </a:endParaRPr>
          </a:p>
        </p:txBody>
      </p:sp>
      <p:sp>
        <p:nvSpPr>
          <p:cNvPr id="105" name="TextBox 31">
            <a:extLst>
              <a:ext uri="{FF2B5EF4-FFF2-40B4-BE49-F238E27FC236}">
                <a16:creationId xmlns:a16="http://schemas.microsoft.com/office/drawing/2014/main" id="{3A2D8571-7A19-B91E-E8BF-7179CC3D21FF}"/>
              </a:ext>
            </a:extLst>
          </p:cNvPr>
          <p:cNvSpPr txBox="1"/>
          <p:nvPr/>
        </p:nvSpPr>
        <p:spPr>
          <a:xfrm>
            <a:off x="8125995" y="4117990"/>
            <a:ext cx="8908040" cy="2509419"/>
          </a:xfrm>
          <a:prstGeom prst="rect">
            <a:avLst/>
          </a:prstGeom>
        </p:spPr>
        <p:txBody>
          <a:bodyPr lIns="47081" tIns="47081" rIns="47081" bIns="47081" rtlCol="0" anchor="ctr"/>
          <a:lstStyle/>
          <a:p>
            <a:pPr algn="ctr">
              <a:lnSpc>
                <a:spcPts val="2660"/>
              </a:lnSpc>
            </a:pPr>
            <a:endParaRPr dirty="0">
              <a:latin typeface="Arial" panose="020B0604020202020204" pitchFamily="34" charset="0"/>
            </a:endParaRPr>
          </a:p>
        </p:txBody>
      </p:sp>
      <p:grpSp>
        <p:nvGrpSpPr>
          <p:cNvPr id="107" name="Group 28">
            <a:extLst>
              <a:ext uri="{FF2B5EF4-FFF2-40B4-BE49-F238E27FC236}">
                <a16:creationId xmlns:a16="http://schemas.microsoft.com/office/drawing/2014/main" id="{14453733-521A-C1DE-0DC1-1DC8F3450BBF}"/>
              </a:ext>
            </a:extLst>
          </p:cNvPr>
          <p:cNvGrpSpPr/>
          <p:nvPr/>
        </p:nvGrpSpPr>
        <p:grpSpPr>
          <a:xfrm>
            <a:off x="8125995" y="4222782"/>
            <a:ext cx="8908040" cy="919936"/>
            <a:chOff x="0" y="0"/>
            <a:chExt cx="2531485" cy="318402"/>
          </a:xfrm>
        </p:grpSpPr>
        <p:sp>
          <p:nvSpPr>
            <p:cNvPr id="108" name="Freeform 29">
              <a:extLst>
                <a:ext uri="{FF2B5EF4-FFF2-40B4-BE49-F238E27FC236}">
                  <a16:creationId xmlns:a16="http://schemas.microsoft.com/office/drawing/2014/main" id="{667C5429-6CE0-35DE-3E18-77A546E2421C}"/>
                </a:ext>
              </a:extLst>
            </p:cNvPr>
            <p:cNvSpPr/>
            <p:nvPr/>
          </p:nvSpPr>
          <p:spPr>
            <a:xfrm>
              <a:off x="0" y="0"/>
              <a:ext cx="2531485" cy="318402"/>
            </a:xfrm>
            <a:custGeom>
              <a:avLst/>
              <a:gdLst/>
              <a:ahLst/>
              <a:cxnLst/>
              <a:rect l="l" t="t" r="r" b="b"/>
              <a:pathLst>
                <a:path w="2531485" h="318402">
                  <a:moveTo>
                    <a:pt x="39109" y="0"/>
                  </a:moveTo>
                  <a:lnTo>
                    <a:pt x="2492375" y="0"/>
                  </a:lnTo>
                  <a:cubicBezTo>
                    <a:pt x="2502748" y="0"/>
                    <a:pt x="2512695" y="4120"/>
                    <a:pt x="2520030" y="11455"/>
                  </a:cubicBezTo>
                  <a:cubicBezTo>
                    <a:pt x="2527364" y="18789"/>
                    <a:pt x="2531485" y="28737"/>
                    <a:pt x="2531485" y="39109"/>
                  </a:cubicBezTo>
                  <a:lnTo>
                    <a:pt x="2531485" y="279292"/>
                  </a:lnTo>
                  <a:cubicBezTo>
                    <a:pt x="2531485" y="289665"/>
                    <a:pt x="2527364" y="299612"/>
                    <a:pt x="2520030" y="306947"/>
                  </a:cubicBezTo>
                  <a:cubicBezTo>
                    <a:pt x="2512695" y="314281"/>
                    <a:pt x="2502748" y="318402"/>
                    <a:pt x="2492375" y="318402"/>
                  </a:cubicBezTo>
                  <a:lnTo>
                    <a:pt x="39109" y="318402"/>
                  </a:lnTo>
                  <a:cubicBezTo>
                    <a:pt x="28737" y="318402"/>
                    <a:pt x="18789" y="314281"/>
                    <a:pt x="11455" y="306947"/>
                  </a:cubicBezTo>
                  <a:cubicBezTo>
                    <a:pt x="4120" y="299612"/>
                    <a:pt x="0" y="289665"/>
                    <a:pt x="0" y="279292"/>
                  </a:cubicBezTo>
                  <a:lnTo>
                    <a:pt x="0" y="39109"/>
                  </a:lnTo>
                  <a:cubicBezTo>
                    <a:pt x="0" y="28737"/>
                    <a:pt x="4120" y="18789"/>
                    <a:pt x="11455" y="11455"/>
                  </a:cubicBezTo>
                  <a:cubicBezTo>
                    <a:pt x="18789" y="4120"/>
                    <a:pt x="28737" y="0"/>
                    <a:pt x="39109" y="0"/>
                  </a:cubicBezTo>
                  <a:close/>
                </a:path>
              </a:pathLst>
            </a:custGeom>
            <a:solidFill>
              <a:srgbClr val="B7CDEB"/>
            </a:solidFill>
            <a:ln w="38100" cap="rnd">
              <a:solidFill>
                <a:schemeClr val="tx1"/>
              </a:solidFill>
              <a:prstDash val="sysDash"/>
              <a:round/>
            </a:ln>
          </p:spPr>
          <p:txBody>
            <a:bodyPr/>
            <a:lstStyle/>
            <a:p>
              <a:endParaRPr lang="en-US" dirty="0">
                <a:latin typeface="Arial" panose="020B0604020202020204" pitchFamily="34" charset="0"/>
              </a:endParaRPr>
            </a:p>
          </p:txBody>
        </p:sp>
        <p:sp>
          <p:nvSpPr>
            <p:cNvPr id="109" name="TextBox 30">
              <a:extLst>
                <a:ext uri="{FF2B5EF4-FFF2-40B4-BE49-F238E27FC236}">
                  <a16:creationId xmlns:a16="http://schemas.microsoft.com/office/drawing/2014/main" id="{793C3A5B-E644-037C-0EBC-E20ED8C0DCC5}"/>
                </a:ext>
              </a:extLst>
            </p:cNvPr>
            <p:cNvSpPr txBox="1"/>
            <p:nvPr/>
          </p:nvSpPr>
          <p:spPr>
            <a:xfrm>
              <a:off x="0" y="-38100"/>
              <a:ext cx="2531485" cy="356502"/>
            </a:xfrm>
            <a:prstGeom prst="rect">
              <a:avLst/>
            </a:prstGeom>
          </p:spPr>
          <p:txBody>
            <a:bodyPr lIns="47081" tIns="47081" rIns="47081" bIns="47081" rtlCol="0" anchor="ctr"/>
            <a:lstStyle/>
            <a:p>
              <a:pPr algn="ctr">
                <a:lnSpc>
                  <a:spcPts val="2660"/>
                </a:lnSpc>
              </a:pPr>
              <a:endParaRPr dirty="0">
                <a:latin typeface="Arial" panose="020B0604020202020204" pitchFamily="34" charset="0"/>
              </a:endParaRPr>
            </a:p>
          </p:txBody>
        </p:sp>
      </p:grpSp>
      <p:sp>
        <p:nvSpPr>
          <p:cNvPr id="110" name="TextBox 31">
            <a:extLst>
              <a:ext uri="{FF2B5EF4-FFF2-40B4-BE49-F238E27FC236}">
                <a16:creationId xmlns:a16="http://schemas.microsoft.com/office/drawing/2014/main" id="{592496B1-6215-B397-8FB4-25B5DBD08B86}"/>
              </a:ext>
            </a:extLst>
          </p:cNvPr>
          <p:cNvSpPr txBox="1"/>
          <p:nvPr/>
        </p:nvSpPr>
        <p:spPr>
          <a:xfrm>
            <a:off x="8170051" y="4521775"/>
            <a:ext cx="8819927" cy="420884"/>
          </a:xfrm>
          <a:prstGeom prst="rect">
            <a:avLst/>
          </a:prstGeom>
        </p:spPr>
        <p:txBody>
          <a:bodyPr lIns="0" tIns="0" rIns="0" bIns="0" rtlCol="0" anchor="t">
            <a:spAutoFit/>
          </a:bodyPr>
          <a:lstStyle/>
          <a:p>
            <a:pPr algn="ctr">
              <a:lnSpc>
                <a:spcPts val="3197"/>
              </a:lnSpc>
            </a:pPr>
            <a:r>
              <a:rPr lang="en-US" sz="3197" b="1" dirty="0">
                <a:solidFill>
                  <a:srgbClr val="000000"/>
                </a:solidFill>
                <a:latin typeface="Arial" panose="020B0604020202020204" pitchFamily="34" charset="0"/>
                <a:ea typeface="Canva Sans Bold"/>
                <a:cs typeface="Canva Sans Bold"/>
                <a:sym typeface="Canva Sans Bold"/>
              </a:rPr>
              <a:t>Evil eye</a:t>
            </a:r>
          </a:p>
        </p:txBody>
      </p:sp>
      <p:sp>
        <p:nvSpPr>
          <p:cNvPr id="4" name="TextBox 34">
            <a:extLst>
              <a:ext uri="{FF2B5EF4-FFF2-40B4-BE49-F238E27FC236}">
                <a16:creationId xmlns:a16="http://schemas.microsoft.com/office/drawing/2014/main" id="{677CA0A2-7757-D60E-9DCC-F7A239386211}"/>
              </a:ext>
            </a:extLst>
          </p:cNvPr>
          <p:cNvSpPr txBox="1"/>
          <p:nvPr/>
        </p:nvSpPr>
        <p:spPr>
          <a:xfrm>
            <a:off x="8125995" y="5508319"/>
            <a:ext cx="8908040" cy="1119089"/>
          </a:xfrm>
          <a:prstGeom prst="rect">
            <a:avLst/>
          </a:prstGeom>
        </p:spPr>
        <p:txBody>
          <a:bodyPr lIns="47081" tIns="47081" rIns="47081" bIns="47081" rtlCol="0" anchor="ctr"/>
          <a:lstStyle/>
          <a:p>
            <a:pPr algn="ctr">
              <a:lnSpc>
                <a:spcPts val="2660"/>
              </a:lnSpc>
            </a:pPr>
            <a:endParaRPr dirty="0">
              <a:latin typeface="Arial" panose="020B0604020202020204" pitchFamily="34" charset="0"/>
            </a:endParaRPr>
          </a:p>
        </p:txBody>
      </p:sp>
      <p:grpSp>
        <p:nvGrpSpPr>
          <p:cNvPr id="10" name="Group 32">
            <a:extLst>
              <a:ext uri="{FF2B5EF4-FFF2-40B4-BE49-F238E27FC236}">
                <a16:creationId xmlns:a16="http://schemas.microsoft.com/office/drawing/2014/main" id="{E28A3D6A-A7E9-9A62-D835-5E0B1C85543A}"/>
              </a:ext>
            </a:extLst>
          </p:cNvPr>
          <p:cNvGrpSpPr/>
          <p:nvPr/>
        </p:nvGrpSpPr>
        <p:grpSpPr>
          <a:xfrm>
            <a:off x="8125995" y="5337072"/>
            <a:ext cx="8908040" cy="955427"/>
            <a:chOff x="0" y="0"/>
            <a:chExt cx="2531485" cy="1183214"/>
          </a:xfrm>
        </p:grpSpPr>
        <p:sp>
          <p:nvSpPr>
            <p:cNvPr id="12" name="Freeform 33">
              <a:extLst>
                <a:ext uri="{FF2B5EF4-FFF2-40B4-BE49-F238E27FC236}">
                  <a16:creationId xmlns:a16="http://schemas.microsoft.com/office/drawing/2014/main" id="{371702E9-C6EA-77C8-0391-0C04657C5C7B}"/>
                </a:ext>
              </a:extLst>
            </p:cNvPr>
            <p:cNvSpPr/>
            <p:nvPr/>
          </p:nvSpPr>
          <p:spPr>
            <a:xfrm>
              <a:off x="0" y="0"/>
              <a:ext cx="2531485" cy="1183214"/>
            </a:xfrm>
            <a:custGeom>
              <a:avLst/>
              <a:gdLst/>
              <a:ahLst/>
              <a:cxnLst/>
              <a:rect l="l" t="t" r="r" b="b"/>
              <a:pathLst>
                <a:path w="2531485" h="1183214">
                  <a:moveTo>
                    <a:pt x="39109" y="0"/>
                  </a:moveTo>
                  <a:lnTo>
                    <a:pt x="2492375" y="0"/>
                  </a:lnTo>
                  <a:cubicBezTo>
                    <a:pt x="2502748" y="0"/>
                    <a:pt x="2512695" y="4120"/>
                    <a:pt x="2520030" y="11455"/>
                  </a:cubicBezTo>
                  <a:cubicBezTo>
                    <a:pt x="2527364" y="18789"/>
                    <a:pt x="2531485" y="28737"/>
                    <a:pt x="2531485" y="39109"/>
                  </a:cubicBezTo>
                  <a:lnTo>
                    <a:pt x="2531485" y="1144105"/>
                  </a:lnTo>
                  <a:cubicBezTo>
                    <a:pt x="2531485" y="1154477"/>
                    <a:pt x="2527364" y="1164425"/>
                    <a:pt x="2520030" y="1171759"/>
                  </a:cubicBezTo>
                  <a:cubicBezTo>
                    <a:pt x="2512695" y="1179094"/>
                    <a:pt x="2502748" y="1183214"/>
                    <a:pt x="2492375" y="1183214"/>
                  </a:cubicBezTo>
                  <a:lnTo>
                    <a:pt x="39109" y="1183214"/>
                  </a:lnTo>
                  <a:cubicBezTo>
                    <a:pt x="17510" y="1183214"/>
                    <a:pt x="0" y="1165704"/>
                    <a:pt x="0" y="1144105"/>
                  </a:cubicBezTo>
                  <a:lnTo>
                    <a:pt x="0" y="39109"/>
                  </a:lnTo>
                  <a:cubicBezTo>
                    <a:pt x="0" y="28737"/>
                    <a:pt x="4120" y="18789"/>
                    <a:pt x="11455" y="11455"/>
                  </a:cubicBezTo>
                  <a:cubicBezTo>
                    <a:pt x="18789" y="4120"/>
                    <a:pt x="28737" y="0"/>
                    <a:pt x="39109" y="0"/>
                  </a:cubicBezTo>
                  <a:close/>
                </a:path>
              </a:pathLst>
            </a:custGeom>
            <a:solidFill>
              <a:srgbClr val="B7CDEB"/>
            </a:solidFill>
            <a:ln w="38100" cap="rnd">
              <a:solidFill>
                <a:schemeClr val="tx1"/>
              </a:solidFill>
              <a:prstDash val="sysDash"/>
              <a:round/>
            </a:ln>
          </p:spPr>
          <p:txBody>
            <a:bodyPr/>
            <a:lstStyle/>
            <a:p>
              <a:endParaRPr lang="en-US" dirty="0">
                <a:latin typeface="Arial" panose="020B0604020202020204" pitchFamily="34" charset="0"/>
              </a:endParaRPr>
            </a:p>
          </p:txBody>
        </p:sp>
        <p:sp>
          <p:nvSpPr>
            <p:cNvPr id="13" name="TextBox 34">
              <a:extLst>
                <a:ext uri="{FF2B5EF4-FFF2-40B4-BE49-F238E27FC236}">
                  <a16:creationId xmlns:a16="http://schemas.microsoft.com/office/drawing/2014/main" id="{7F8DF46B-25D5-EB82-F195-C91DACE85059}"/>
                </a:ext>
              </a:extLst>
            </p:cNvPr>
            <p:cNvSpPr txBox="1"/>
            <p:nvPr/>
          </p:nvSpPr>
          <p:spPr>
            <a:xfrm>
              <a:off x="0" y="-38100"/>
              <a:ext cx="2531485" cy="1221314"/>
            </a:xfrm>
            <a:prstGeom prst="rect">
              <a:avLst/>
            </a:prstGeom>
          </p:spPr>
          <p:txBody>
            <a:bodyPr lIns="47081" tIns="47081" rIns="47081" bIns="47081" rtlCol="0" anchor="ctr"/>
            <a:lstStyle/>
            <a:p>
              <a:pPr algn="ctr">
                <a:lnSpc>
                  <a:spcPts val="2660"/>
                </a:lnSpc>
              </a:pPr>
              <a:endParaRPr dirty="0">
                <a:latin typeface="Arial" panose="020B0604020202020204" pitchFamily="34" charset="0"/>
              </a:endParaRPr>
            </a:p>
          </p:txBody>
        </p:sp>
      </p:grpSp>
      <p:sp>
        <p:nvSpPr>
          <p:cNvPr id="14" name="TextBox 35">
            <a:extLst>
              <a:ext uri="{FF2B5EF4-FFF2-40B4-BE49-F238E27FC236}">
                <a16:creationId xmlns:a16="http://schemas.microsoft.com/office/drawing/2014/main" id="{F586DCFE-01D4-F3C3-2124-4BC0CF9F9EC0}"/>
              </a:ext>
            </a:extLst>
          </p:cNvPr>
          <p:cNvSpPr txBox="1"/>
          <p:nvPr/>
        </p:nvSpPr>
        <p:spPr>
          <a:xfrm>
            <a:off x="8214108" y="5664675"/>
            <a:ext cx="8819927" cy="420884"/>
          </a:xfrm>
          <a:prstGeom prst="rect">
            <a:avLst/>
          </a:prstGeom>
        </p:spPr>
        <p:txBody>
          <a:bodyPr lIns="0" tIns="0" rIns="0" bIns="0" rtlCol="0" anchor="t">
            <a:spAutoFit/>
          </a:bodyPr>
          <a:lstStyle/>
          <a:p>
            <a:pPr algn="ctr">
              <a:lnSpc>
                <a:spcPts val="3197"/>
              </a:lnSpc>
            </a:pPr>
            <a:r>
              <a:rPr lang="en-US" sz="3197" b="1" dirty="0">
                <a:solidFill>
                  <a:srgbClr val="000000"/>
                </a:solidFill>
                <a:latin typeface="Arial" panose="020B0604020202020204" pitchFamily="34" charset="0"/>
                <a:ea typeface="Canva Sans Bold"/>
                <a:cs typeface="Canva Sans Bold"/>
                <a:sym typeface="Canva Sans Bold"/>
              </a:rPr>
              <a:t>Physical harms</a:t>
            </a:r>
          </a:p>
        </p:txBody>
      </p:sp>
      <p:grpSp>
        <p:nvGrpSpPr>
          <p:cNvPr id="3" name="Group 2">
            <a:extLst>
              <a:ext uri="{FF2B5EF4-FFF2-40B4-BE49-F238E27FC236}">
                <a16:creationId xmlns:a16="http://schemas.microsoft.com/office/drawing/2014/main" id="{450C4540-9F10-0AC6-6926-9DF0591E6955}"/>
              </a:ext>
            </a:extLst>
          </p:cNvPr>
          <p:cNvGrpSpPr/>
          <p:nvPr/>
        </p:nvGrpSpPr>
        <p:grpSpPr>
          <a:xfrm>
            <a:off x="1250652" y="3009251"/>
            <a:ext cx="5607668" cy="5900240"/>
            <a:chOff x="1093730" y="2378031"/>
            <a:chExt cx="5607668" cy="5900240"/>
          </a:xfrm>
        </p:grpSpPr>
        <p:sp>
          <p:nvSpPr>
            <p:cNvPr id="8" name="TextBox 10">
              <a:extLst>
                <a:ext uri="{FF2B5EF4-FFF2-40B4-BE49-F238E27FC236}">
                  <a16:creationId xmlns:a16="http://schemas.microsoft.com/office/drawing/2014/main" id="{CF3A3B67-8A29-DC04-447C-8C6787E111A7}"/>
                </a:ext>
              </a:extLst>
            </p:cNvPr>
            <p:cNvSpPr txBox="1"/>
            <p:nvPr/>
          </p:nvSpPr>
          <p:spPr>
            <a:xfrm>
              <a:off x="1784119" y="4719404"/>
              <a:ext cx="4226890" cy="433196"/>
            </a:xfrm>
            <a:prstGeom prst="rect">
              <a:avLst/>
            </a:prstGeom>
          </p:spPr>
          <p:txBody>
            <a:bodyPr wrap="square" lIns="0" tIns="0" rIns="0" bIns="0" rtlCol="0" anchor="t">
              <a:spAutoFit/>
            </a:bodyPr>
            <a:lstStyle/>
            <a:p>
              <a:pPr algn="ctr">
                <a:lnSpc>
                  <a:spcPts val="3710"/>
                </a:lnSpc>
              </a:pPr>
              <a:r>
                <a:rPr lang="en-US" sz="2650" dirty="0">
                  <a:solidFill>
                    <a:srgbClr val="000000"/>
                  </a:solidFill>
                  <a:latin typeface="Arial" panose="020B0604020202020204" pitchFamily="34" charset="0"/>
                  <a:ea typeface="Canva Sans"/>
                  <a:cs typeface="Canva Sans"/>
                  <a:sym typeface="Canva Sans"/>
                </a:rPr>
                <a:t>Government surveillance</a:t>
              </a:r>
            </a:p>
          </p:txBody>
        </p:sp>
        <p:grpSp>
          <p:nvGrpSpPr>
            <p:cNvPr id="15" name="Group 2">
              <a:extLst>
                <a:ext uri="{FF2B5EF4-FFF2-40B4-BE49-F238E27FC236}">
                  <a16:creationId xmlns:a16="http://schemas.microsoft.com/office/drawing/2014/main" id="{CFEE6F62-CC61-D26F-F97A-431D270329E1}"/>
                </a:ext>
              </a:extLst>
            </p:cNvPr>
            <p:cNvGrpSpPr/>
            <p:nvPr/>
          </p:nvGrpSpPr>
          <p:grpSpPr>
            <a:xfrm>
              <a:off x="1096088" y="3596847"/>
              <a:ext cx="5601995" cy="1717267"/>
              <a:chOff x="0" y="-38100"/>
              <a:chExt cx="1475423" cy="452285"/>
            </a:xfrm>
          </p:grpSpPr>
          <p:sp>
            <p:nvSpPr>
              <p:cNvPr id="33" name="Freeform 3">
                <a:extLst>
                  <a:ext uri="{FF2B5EF4-FFF2-40B4-BE49-F238E27FC236}">
                    <a16:creationId xmlns:a16="http://schemas.microsoft.com/office/drawing/2014/main" id="{9EF76E8C-0941-FBCC-65C8-9E9AD3BB4461}"/>
                  </a:ext>
                </a:extLst>
              </p:cNvPr>
              <p:cNvSpPr/>
              <p:nvPr/>
            </p:nvSpPr>
            <p:spPr>
              <a:xfrm>
                <a:off x="0" y="209997"/>
                <a:ext cx="1475423" cy="204188"/>
              </a:xfrm>
              <a:custGeom>
                <a:avLst/>
                <a:gdLst/>
                <a:ahLst/>
                <a:cxnLst/>
                <a:rect l="l" t="t" r="r" b="b"/>
                <a:pathLst>
                  <a:path w="1475423" h="204188">
                    <a:moveTo>
                      <a:pt x="20730" y="0"/>
                    </a:moveTo>
                    <a:lnTo>
                      <a:pt x="1454693" y="0"/>
                    </a:lnTo>
                    <a:cubicBezTo>
                      <a:pt x="1466142" y="0"/>
                      <a:pt x="1475423" y="9281"/>
                      <a:pt x="1475423" y="20730"/>
                    </a:cubicBezTo>
                    <a:lnTo>
                      <a:pt x="1475423" y="183458"/>
                    </a:lnTo>
                    <a:cubicBezTo>
                      <a:pt x="1475423" y="194907"/>
                      <a:pt x="1466142" y="204188"/>
                      <a:pt x="1454693" y="204188"/>
                    </a:cubicBezTo>
                    <a:lnTo>
                      <a:pt x="20730" y="204188"/>
                    </a:lnTo>
                    <a:cubicBezTo>
                      <a:pt x="15232" y="204188"/>
                      <a:pt x="9959" y="202004"/>
                      <a:pt x="6072" y="198116"/>
                    </a:cubicBezTo>
                    <a:cubicBezTo>
                      <a:pt x="2184" y="194229"/>
                      <a:pt x="0" y="188956"/>
                      <a:pt x="0" y="183458"/>
                    </a:cubicBezTo>
                    <a:lnTo>
                      <a:pt x="0" y="20730"/>
                    </a:lnTo>
                    <a:cubicBezTo>
                      <a:pt x="0" y="15232"/>
                      <a:pt x="2184" y="9959"/>
                      <a:pt x="6072" y="6072"/>
                    </a:cubicBezTo>
                    <a:cubicBezTo>
                      <a:pt x="9959" y="2184"/>
                      <a:pt x="15232" y="0"/>
                      <a:pt x="20730" y="0"/>
                    </a:cubicBezTo>
                    <a:close/>
                  </a:path>
                </a:pathLst>
              </a:custGeom>
              <a:solidFill>
                <a:srgbClr val="000000">
                  <a:alpha val="0"/>
                </a:srgbClr>
              </a:solidFill>
              <a:ln w="38100" cap="sq">
                <a:solidFill>
                  <a:srgbClr val="000000"/>
                </a:solidFill>
                <a:prstDash val="sysDash"/>
                <a:miter/>
              </a:ln>
            </p:spPr>
            <p:txBody>
              <a:bodyPr/>
              <a:lstStyle/>
              <a:p>
                <a:endParaRPr lang="en-US" dirty="0">
                  <a:latin typeface="Arial" panose="020B0604020202020204" pitchFamily="34" charset="0"/>
                </a:endParaRPr>
              </a:p>
            </p:txBody>
          </p:sp>
          <p:sp>
            <p:nvSpPr>
              <p:cNvPr id="34" name="TextBox 4">
                <a:extLst>
                  <a:ext uri="{FF2B5EF4-FFF2-40B4-BE49-F238E27FC236}">
                    <a16:creationId xmlns:a16="http://schemas.microsoft.com/office/drawing/2014/main" id="{96D47AA5-39AD-155B-98E6-BFACAAE57315}"/>
                  </a:ext>
                </a:extLst>
              </p:cNvPr>
              <p:cNvSpPr txBox="1"/>
              <p:nvPr/>
            </p:nvSpPr>
            <p:spPr>
              <a:xfrm>
                <a:off x="0" y="-38100"/>
                <a:ext cx="1475423" cy="242288"/>
              </a:xfrm>
              <a:prstGeom prst="rect">
                <a:avLst/>
              </a:prstGeom>
            </p:spPr>
            <p:txBody>
              <a:bodyPr lIns="50800" tIns="50800" rIns="50800" bIns="50800" rtlCol="0" anchor="ctr"/>
              <a:lstStyle/>
              <a:p>
                <a:pPr algn="ctr">
                  <a:lnSpc>
                    <a:spcPts val="2999"/>
                  </a:lnSpc>
                </a:pPr>
                <a:endParaRPr dirty="0">
                  <a:latin typeface="Arial" panose="020B0604020202020204" pitchFamily="34" charset="0"/>
                </a:endParaRPr>
              </a:p>
            </p:txBody>
          </p:sp>
        </p:grpSp>
        <p:sp>
          <p:nvSpPr>
            <p:cNvPr id="16" name="TextBox 8">
              <a:extLst>
                <a:ext uri="{FF2B5EF4-FFF2-40B4-BE49-F238E27FC236}">
                  <a16:creationId xmlns:a16="http://schemas.microsoft.com/office/drawing/2014/main" id="{3BCB5F2F-4679-7C90-7106-4D8222300597}"/>
                </a:ext>
              </a:extLst>
            </p:cNvPr>
            <p:cNvSpPr txBox="1"/>
            <p:nvPr/>
          </p:nvSpPr>
          <p:spPr>
            <a:xfrm>
              <a:off x="1716528" y="2378031"/>
              <a:ext cx="4142060" cy="644279"/>
            </a:xfrm>
            <a:prstGeom prst="rect">
              <a:avLst/>
            </a:prstGeom>
          </p:spPr>
          <p:txBody>
            <a:bodyPr wrap="square" lIns="0" tIns="0" rIns="0" bIns="0" rtlCol="0" anchor="t">
              <a:spAutoFit/>
            </a:bodyPr>
            <a:lstStyle/>
            <a:p>
              <a:pPr algn="ctr">
                <a:lnSpc>
                  <a:spcPts val="5533"/>
                </a:lnSpc>
              </a:pPr>
              <a:r>
                <a:rPr lang="en-US" sz="3952" dirty="0">
                  <a:solidFill>
                    <a:srgbClr val="000000"/>
                  </a:solidFill>
                  <a:latin typeface="Arial" panose="020B0604020202020204" pitchFamily="34" charset="0"/>
                  <a:ea typeface="Canva Sans Bold"/>
                  <a:cs typeface="Canva Sans Bold"/>
                  <a:sym typeface="Canva Sans Bold"/>
                </a:rPr>
                <a:t>First Generation</a:t>
              </a:r>
            </a:p>
          </p:txBody>
        </p:sp>
        <p:grpSp>
          <p:nvGrpSpPr>
            <p:cNvPr id="17" name="Group 12">
              <a:extLst>
                <a:ext uri="{FF2B5EF4-FFF2-40B4-BE49-F238E27FC236}">
                  <a16:creationId xmlns:a16="http://schemas.microsoft.com/office/drawing/2014/main" id="{B3DBD45C-9167-AC8A-13CC-8FA6BAD163FE}"/>
                </a:ext>
              </a:extLst>
            </p:cNvPr>
            <p:cNvGrpSpPr/>
            <p:nvPr/>
          </p:nvGrpSpPr>
          <p:grpSpPr>
            <a:xfrm>
              <a:off x="1093730" y="4526723"/>
              <a:ext cx="5607668" cy="1732936"/>
              <a:chOff x="0" y="-38100"/>
              <a:chExt cx="1476917" cy="456412"/>
            </a:xfrm>
          </p:grpSpPr>
          <p:sp>
            <p:nvSpPr>
              <p:cNvPr id="31" name="Freeform 13">
                <a:extLst>
                  <a:ext uri="{FF2B5EF4-FFF2-40B4-BE49-F238E27FC236}">
                    <a16:creationId xmlns:a16="http://schemas.microsoft.com/office/drawing/2014/main" id="{E69DFF4D-B436-19E5-3B64-D33A905B6153}"/>
                  </a:ext>
                </a:extLst>
              </p:cNvPr>
              <p:cNvSpPr/>
              <p:nvPr/>
            </p:nvSpPr>
            <p:spPr>
              <a:xfrm>
                <a:off x="873" y="214124"/>
                <a:ext cx="1476044" cy="204188"/>
              </a:xfrm>
              <a:custGeom>
                <a:avLst/>
                <a:gdLst/>
                <a:ahLst/>
                <a:cxnLst/>
                <a:rect l="l" t="t" r="r" b="b"/>
                <a:pathLst>
                  <a:path w="1476044" h="204188">
                    <a:moveTo>
                      <a:pt x="20721" y="0"/>
                    </a:moveTo>
                    <a:lnTo>
                      <a:pt x="1455322" y="0"/>
                    </a:lnTo>
                    <a:cubicBezTo>
                      <a:pt x="1466766" y="0"/>
                      <a:pt x="1476044" y="9277"/>
                      <a:pt x="1476044" y="20721"/>
                    </a:cubicBezTo>
                    <a:lnTo>
                      <a:pt x="1476044" y="183467"/>
                    </a:lnTo>
                    <a:cubicBezTo>
                      <a:pt x="1476044" y="194911"/>
                      <a:pt x="1466766" y="204188"/>
                      <a:pt x="1455322" y="204188"/>
                    </a:cubicBezTo>
                    <a:lnTo>
                      <a:pt x="20721" y="204188"/>
                    </a:lnTo>
                    <a:cubicBezTo>
                      <a:pt x="15226" y="204188"/>
                      <a:pt x="9955" y="202005"/>
                      <a:pt x="6069" y="198119"/>
                    </a:cubicBezTo>
                    <a:cubicBezTo>
                      <a:pt x="2183" y="194233"/>
                      <a:pt x="0" y="188962"/>
                      <a:pt x="0" y="183467"/>
                    </a:cubicBezTo>
                    <a:lnTo>
                      <a:pt x="0" y="20721"/>
                    </a:lnTo>
                    <a:cubicBezTo>
                      <a:pt x="0" y="9277"/>
                      <a:pt x="9277" y="0"/>
                      <a:pt x="20721" y="0"/>
                    </a:cubicBezTo>
                    <a:close/>
                  </a:path>
                </a:pathLst>
              </a:custGeom>
              <a:solidFill>
                <a:srgbClr val="000000">
                  <a:alpha val="0"/>
                </a:srgbClr>
              </a:solidFill>
              <a:ln w="38100" cap="sq">
                <a:solidFill>
                  <a:srgbClr val="000000"/>
                </a:solidFill>
                <a:prstDash val="sysDash"/>
                <a:miter/>
              </a:ln>
            </p:spPr>
            <p:txBody>
              <a:bodyPr/>
              <a:lstStyle/>
              <a:p>
                <a:endParaRPr lang="en-US" dirty="0">
                  <a:latin typeface="Arial" panose="020B0604020202020204" pitchFamily="34" charset="0"/>
                </a:endParaRPr>
              </a:p>
            </p:txBody>
          </p:sp>
          <p:sp>
            <p:nvSpPr>
              <p:cNvPr id="32" name="TextBox 14">
                <a:extLst>
                  <a:ext uri="{FF2B5EF4-FFF2-40B4-BE49-F238E27FC236}">
                    <a16:creationId xmlns:a16="http://schemas.microsoft.com/office/drawing/2014/main" id="{633A7CE2-1945-B62F-C88D-1FD28F20EDF7}"/>
                  </a:ext>
                </a:extLst>
              </p:cNvPr>
              <p:cNvSpPr txBox="1"/>
              <p:nvPr/>
            </p:nvSpPr>
            <p:spPr>
              <a:xfrm>
                <a:off x="0" y="-38100"/>
                <a:ext cx="1476044" cy="242288"/>
              </a:xfrm>
              <a:prstGeom prst="rect">
                <a:avLst/>
              </a:prstGeom>
            </p:spPr>
            <p:txBody>
              <a:bodyPr lIns="50800" tIns="50800" rIns="50800" bIns="50800" rtlCol="0" anchor="ctr"/>
              <a:lstStyle/>
              <a:p>
                <a:pPr algn="ctr">
                  <a:lnSpc>
                    <a:spcPts val="2999"/>
                  </a:lnSpc>
                </a:pPr>
                <a:endParaRPr dirty="0">
                  <a:latin typeface="Arial" panose="020B0604020202020204" pitchFamily="34" charset="0"/>
                </a:endParaRPr>
              </a:p>
            </p:txBody>
          </p:sp>
        </p:grpSp>
        <p:sp>
          <p:nvSpPr>
            <p:cNvPr id="18" name="TextBox 15">
              <a:extLst>
                <a:ext uri="{FF2B5EF4-FFF2-40B4-BE49-F238E27FC236}">
                  <a16:creationId xmlns:a16="http://schemas.microsoft.com/office/drawing/2014/main" id="{7D8BB4B8-2403-DE56-69E9-286F72DA3039}"/>
                </a:ext>
              </a:extLst>
            </p:cNvPr>
            <p:cNvSpPr txBox="1"/>
            <p:nvPr/>
          </p:nvSpPr>
          <p:spPr>
            <a:xfrm>
              <a:off x="2165994" y="5656685"/>
              <a:ext cx="3459824" cy="433196"/>
            </a:xfrm>
            <a:prstGeom prst="rect">
              <a:avLst/>
            </a:prstGeom>
          </p:spPr>
          <p:txBody>
            <a:bodyPr lIns="0" tIns="0" rIns="0" bIns="0" rtlCol="0" anchor="t">
              <a:spAutoFit/>
            </a:bodyPr>
            <a:lstStyle/>
            <a:p>
              <a:pPr algn="ctr">
                <a:lnSpc>
                  <a:spcPts val="3710"/>
                </a:lnSpc>
              </a:pPr>
              <a:r>
                <a:rPr lang="en-US" sz="2650" dirty="0">
                  <a:solidFill>
                    <a:srgbClr val="000000"/>
                  </a:solidFill>
                  <a:latin typeface="Arial" panose="020B0604020202020204" pitchFamily="34" charset="0"/>
                  <a:ea typeface="Canva Sans"/>
                  <a:cs typeface="Canva Sans"/>
                  <a:sym typeface="Canva Sans"/>
                </a:rPr>
                <a:t>Reputational harm</a:t>
              </a:r>
            </a:p>
          </p:txBody>
        </p:sp>
        <p:sp>
          <p:nvSpPr>
            <p:cNvPr id="19" name="TextBox 18">
              <a:extLst>
                <a:ext uri="{FF2B5EF4-FFF2-40B4-BE49-F238E27FC236}">
                  <a16:creationId xmlns:a16="http://schemas.microsoft.com/office/drawing/2014/main" id="{0D5D6B99-435B-BB5D-0D38-74B3043A48F8}"/>
                </a:ext>
              </a:extLst>
            </p:cNvPr>
            <p:cNvSpPr txBox="1"/>
            <p:nvPr/>
          </p:nvSpPr>
          <p:spPr>
            <a:xfrm>
              <a:off x="1093730" y="5454399"/>
              <a:ext cx="5604353" cy="936131"/>
            </a:xfrm>
            <a:prstGeom prst="rect">
              <a:avLst/>
            </a:prstGeom>
          </p:spPr>
          <p:txBody>
            <a:bodyPr lIns="50800" tIns="50800" rIns="50800" bIns="50800" rtlCol="0" anchor="ctr"/>
            <a:lstStyle/>
            <a:p>
              <a:pPr algn="ctr">
                <a:lnSpc>
                  <a:spcPts val="2999"/>
                </a:lnSpc>
              </a:pPr>
              <a:endParaRPr dirty="0">
                <a:latin typeface="Arial" panose="020B0604020202020204" pitchFamily="34" charset="0"/>
              </a:endParaRPr>
            </a:p>
          </p:txBody>
        </p:sp>
        <p:grpSp>
          <p:nvGrpSpPr>
            <p:cNvPr id="20" name="Group 20">
              <a:extLst>
                <a:ext uri="{FF2B5EF4-FFF2-40B4-BE49-F238E27FC236}">
                  <a16:creationId xmlns:a16="http://schemas.microsoft.com/office/drawing/2014/main" id="{EE268C6F-E8F8-C772-FEB5-4F4D28AC34CF}"/>
                </a:ext>
              </a:extLst>
            </p:cNvPr>
            <p:cNvGrpSpPr/>
            <p:nvPr/>
          </p:nvGrpSpPr>
          <p:grpSpPr>
            <a:xfrm>
              <a:off x="1093730" y="6463428"/>
              <a:ext cx="5604353" cy="791470"/>
              <a:chOff x="0" y="0"/>
              <a:chExt cx="1476044" cy="208453"/>
            </a:xfrm>
          </p:grpSpPr>
          <p:sp>
            <p:nvSpPr>
              <p:cNvPr id="29" name="Freeform 21">
                <a:extLst>
                  <a:ext uri="{FF2B5EF4-FFF2-40B4-BE49-F238E27FC236}">
                    <a16:creationId xmlns:a16="http://schemas.microsoft.com/office/drawing/2014/main" id="{817C7B96-6F87-8B48-33C2-C384F2E33864}"/>
                  </a:ext>
                </a:extLst>
              </p:cNvPr>
              <p:cNvSpPr/>
              <p:nvPr/>
            </p:nvSpPr>
            <p:spPr>
              <a:xfrm>
                <a:off x="0" y="0"/>
                <a:ext cx="1476044" cy="208453"/>
              </a:xfrm>
              <a:custGeom>
                <a:avLst/>
                <a:gdLst/>
                <a:ahLst/>
                <a:cxnLst/>
                <a:rect l="l" t="t" r="r" b="b"/>
                <a:pathLst>
                  <a:path w="1476044" h="208453">
                    <a:moveTo>
                      <a:pt x="20721" y="0"/>
                    </a:moveTo>
                    <a:lnTo>
                      <a:pt x="1455322" y="0"/>
                    </a:lnTo>
                    <a:cubicBezTo>
                      <a:pt x="1466766" y="0"/>
                      <a:pt x="1476044" y="9277"/>
                      <a:pt x="1476044" y="20721"/>
                    </a:cubicBezTo>
                    <a:lnTo>
                      <a:pt x="1476044" y="187732"/>
                    </a:lnTo>
                    <a:cubicBezTo>
                      <a:pt x="1476044" y="193228"/>
                      <a:pt x="1473860" y="198498"/>
                      <a:pt x="1469974" y="202384"/>
                    </a:cubicBezTo>
                    <a:cubicBezTo>
                      <a:pt x="1466089" y="206270"/>
                      <a:pt x="1460818" y="208453"/>
                      <a:pt x="1455322" y="208453"/>
                    </a:cubicBezTo>
                    <a:lnTo>
                      <a:pt x="20721" y="208453"/>
                    </a:lnTo>
                    <a:cubicBezTo>
                      <a:pt x="9277" y="208453"/>
                      <a:pt x="0" y="199176"/>
                      <a:pt x="0" y="187732"/>
                    </a:cubicBezTo>
                    <a:lnTo>
                      <a:pt x="0" y="20721"/>
                    </a:lnTo>
                    <a:cubicBezTo>
                      <a:pt x="0" y="9277"/>
                      <a:pt x="9277" y="0"/>
                      <a:pt x="20721" y="0"/>
                    </a:cubicBezTo>
                    <a:close/>
                  </a:path>
                </a:pathLst>
              </a:custGeom>
              <a:solidFill>
                <a:srgbClr val="000000">
                  <a:alpha val="0"/>
                </a:srgbClr>
              </a:solidFill>
              <a:ln w="38100" cap="sq">
                <a:solidFill>
                  <a:srgbClr val="000000"/>
                </a:solidFill>
                <a:prstDash val="sysDash"/>
                <a:miter/>
              </a:ln>
            </p:spPr>
            <p:txBody>
              <a:bodyPr/>
              <a:lstStyle/>
              <a:p>
                <a:endParaRPr lang="en-US" dirty="0">
                  <a:latin typeface="Arial" panose="020B0604020202020204" pitchFamily="34" charset="0"/>
                </a:endParaRPr>
              </a:p>
            </p:txBody>
          </p:sp>
          <p:sp>
            <p:nvSpPr>
              <p:cNvPr id="30" name="TextBox 22">
                <a:extLst>
                  <a:ext uri="{FF2B5EF4-FFF2-40B4-BE49-F238E27FC236}">
                    <a16:creationId xmlns:a16="http://schemas.microsoft.com/office/drawing/2014/main" id="{B0043963-7688-C496-54FC-7C43A8E4E079}"/>
                  </a:ext>
                </a:extLst>
              </p:cNvPr>
              <p:cNvSpPr txBox="1"/>
              <p:nvPr/>
            </p:nvSpPr>
            <p:spPr>
              <a:xfrm>
                <a:off x="0" y="-38100"/>
                <a:ext cx="1476044" cy="246553"/>
              </a:xfrm>
              <a:prstGeom prst="rect">
                <a:avLst/>
              </a:prstGeom>
            </p:spPr>
            <p:txBody>
              <a:bodyPr lIns="50800" tIns="50800" rIns="50800" bIns="50800" rtlCol="0" anchor="ctr"/>
              <a:lstStyle/>
              <a:p>
                <a:pPr algn="ctr">
                  <a:lnSpc>
                    <a:spcPts val="2999"/>
                  </a:lnSpc>
                </a:pPr>
                <a:endParaRPr dirty="0">
                  <a:latin typeface="Arial" panose="020B0604020202020204" pitchFamily="34" charset="0"/>
                </a:endParaRPr>
              </a:p>
            </p:txBody>
          </p:sp>
        </p:grpSp>
        <p:grpSp>
          <p:nvGrpSpPr>
            <p:cNvPr id="21" name="Group 23">
              <a:extLst>
                <a:ext uri="{FF2B5EF4-FFF2-40B4-BE49-F238E27FC236}">
                  <a16:creationId xmlns:a16="http://schemas.microsoft.com/office/drawing/2014/main" id="{D3B5BF32-43F5-B596-0624-E6F3B8CD8F8F}"/>
                </a:ext>
              </a:extLst>
            </p:cNvPr>
            <p:cNvGrpSpPr/>
            <p:nvPr/>
          </p:nvGrpSpPr>
          <p:grpSpPr>
            <a:xfrm>
              <a:off x="1093730" y="7486801"/>
              <a:ext cx="5604353" cy="791470"/>
              <a:chOff x="0" y="0"/>
              <a:chExt cx="1476044" cy="208453"/>
            </a:xfrm>
          </p:grpSpPr>
          <p:sp>
            <p:nvSpPr>
              <p:cNvPr id="27" name="Freeform 24">
                <a:extLst>
                  <a:ext uri="{FF2B5EF4-FFF2-40B4-BE49-F238E27FC236}">
                    <a16:creationId xmlns:a16="http://schemas.microsoft.com/office/drawing/2014/main" id="{27786B46-106C-781B-B6DA-4BB448FA23DA}"/>
                  </a:ext>
                </a:extLst>
              </p:cNvPr>
              <p:cNvSpPr/>
              <p:nvPr/>
            </p:nvSpPr>
            <p:spPr>
              <a:xfrm>
                <a:off x="0" y="0"/>
                <a:ext cx="1476044" cy="208453"/>
              </a:xfrm>
              <a:custGeom>
                <a:avLst/>
                <a:gdLst/>
                <a:ahLst/>
                <a:cxnLst/>
                <a:rect l="l" t="t" r="r" b="b"/>
                <a:pathLst>
                  <a:path w="1476044" h="208453">
                    <a:moveTo>
                      <a:pt x="20721" y="0"/>
                    </a:moveTo>
                    <a:lnTo>
                      <a:pt x="1455322" y="0"/>
                    </a:lnTo>
                    <a:cubicBezTo>
                      <a:pt x="1466766" y="0"/>
                      <a:pt x="1476044" y="9277"/>
                      <a:pt x="1476044" y="20721"/>
                    </a:cubicBezTo>
                    <a:lnTo>
                      <a:pt x="1476044" y="187732"/>
                    </a:lnTo>
                    <a:cubicBezTo>
                      <a:pt x="1476044" y="193228"/>
                      <a:pt x="1473860" y="198498"/>
                      <a:pt x="1469974" y="202384"/>
                    </a:cubicBezTo>
                    <a:cubicBezTo>
                      <a:pt x="1466089" y="206270"/>
                      <a:pt x="1460818" y="208453"/>
                      <a:pt x="1455322" y="208453"/>
                    </a:cubicBezTo>
                    <a:lnTo>
                      <a:pt x="20721" y="208453"/>
                    </a:lnTo>
                    <a:cubicBezTo>
                      <a:pt x="9277" y="208453"/>
                      <a:pt x="0" y="199176"/>
                      <a:pt x="0" y="187732"/>
                    </a:cubicBezTo>
                    <a:lnTo>
                      <a:pt x="0" y="20721"/>
                    </a:lnTo>
                    <a:cubicBezTo>
                      <a:pt x="0" y="9277"/>
                      <a:pt x="9277" y="0"/>
                      <a:pt x="20721" y="0"/>
                    </a:cubicBezTo>
                    <a:close/>
                  </a:path>
                </a:pathLst>
              </a:custGeom>
              <a:solidFill>
                <a:srgbClr val="000000">
                  <a:alpha val="0"/>
                </a:srgbClr>
              </a:solidFill>
              <a:ln w="38100" cap="sq">
                <a:solidFill>
                  <a:srgbClr val="000000"/>
                </a:solidFill>
                <a:prstDash val="sysDash"/>
                <a:miter/>
              </a:ln>
            </p:spPr>
            <p:txBody>
              <a:bodyPr/>
              <a:lstStyle/>
              <a:p>
                <a:endParaRPr lang="en-US" dirty="0">
                  <a:latin typeface="Arial" panose="020B0604020202020204" pitchFamily="34" charset="0"/>
                </a:endParaRPr>
              </a:p>
            </p:txBody>
          </p:sp>
          <p:sp>
            <p:nvSpPr>
              <p:cNvPr id="28" name="TextBox 25">
                <a:extLst>
                  <a:ext uri="{FF2B5EF4-FFF2-40B4-BE49-F238E27FC236}">
                    <a16:creationId xmlns:a16="http://schemas.microsoft.com/office/drawing/2014/main" id="{C15B7457-B221-F4A0-AB4E-8CBC4C74919B}"/>
                  </a:ext>
                </a:extLst>
              </p:cNvPr>
              <p:cNvSpPr txBox="1"/>
              <p:nvPr/>
            </p:nvSpPr>
            <p:spPr>
              <a:xfrm>
                <a:off x="0" y="-38100"/>
                <a:ext cx="1476044" cy="246553"/>
              </a:xfrm>
              <a:prstGeom prst="rect">
                <a:avLst/>
              </a:prstGeom>
            </p:spPr>
            <p:txBody>
              <a:bodyPr lIns="50800" tIns="50800" rIns="50800" bIns="50800" rtlCol="0" anchor="ctr"/>
              <a:lstStyle/>
              <a:p>
                <a:pPr algn="ctr">
                  <a:lnSpc>
                    <a:spcPts val="2999"/>
                  </a:lnSpc>
                </a:pPr>
                <a:endParaRPr dirty="0">
                  <a:latin typeface="Arial" panose="020B0604020202020204" pitchFamily="34" charset="0"/>
                </a:endParaRPr>
              </a:p>
            </p:txBody>
          </p:sp>
        </p:grpSp>
        <p:sp>
          <p:nvSpPr>
            <p:cNvPr id="22" name="TextBox 26">
              <a:extLst>
                <a:ext uri="{FF2B5EF4-FFF2-40B4-BE49-F238E27FC236}">
                  <a16:creationId xmlns:a16="http://schemas.microsoft.com/office/drawing/2014/main" id="{88D2F393-B1B7-F49E-46A8-F7DB5ADF267B}"/>
                </a:ext>
              </a:extLst>
            </p:cNvPr>
            <p:cNvSpPr txBox="1"/>
            <p:nvPr/>
          </p:nvSpPr>
          <p:spPr>
            <a:xfrm>
              <a:off x="1202104" y="6595386"/>
              <a:ext cx="5387603" cy="433196"/>
            </a:xfrm>
            <a:prstGeom prst="rect">
              <a:avLst/>
            </a:prstGeom>
          </p:spPr>
          <p:txBody>
            <a:bodyPr lIns="0" tIns="0" rIns="0" bIns="0" rtlCol="0" anchor="t">
              <a:spAutoFit/>
            </a:bodyPr>
            <a:lstStyle/>
            <a:p>
              <a:pPr algn="ctr">
                <a:lnSpc>
                  <a:spcPts val="3710"/>
                </a:lnSpc>
              </a:pPr>
              <a:r>
                <a:rPr lang="en-US" sz="2650" dirty="0">
                  <a:solidFill>
                    <a:srgbClr val="000000"/>
                  </a:solidFill>
                  <a:latin typeface="Arial" panose="020B0604020202020204" pitchFamily="34" charset="0"/>
                  <a:ea typeface="Canva Sans"/>
                  <a:cs typeface="Canva Sans"/>
                  <a:sym typeface="Canva Sans"/>
                </a:rPr>
                <a:t>Apps collecting data for profiling</a:t>
              </a:r>
            </a:p>
          </p:txBody>
        </p:sp>
        <p:sp>
          <p:nvSpPr>
            <p:cNvPr id="23" name="TextBox 27">
              <a:extLst>
                <a:ext uri="{FF2B5EF4-FFF2-40B4-BE49-F238E27FC236}">
                  <a16:creationId xmlns:a16="http://schemas.microsoft.com/office/drawing/2014/main" id="{2D418CA3-3026-2126-6F2C-18B53AF10B28}"/>
                </a:ext>
              </a:extLst>
            </p:cNvPr>
            <p:cNvSpPr txBox="1"/>
            <p:nvPr/>
          </p:nvSpPr>
          <p:spPr>
            <a:xfrm>
              <a:off x="1310480" y="7610626"/>
              <a:ext cx="5387603" cy="433196"/>
            </a:xfrm>
            <a:prstGeom prst="rect">
              <a:avLst/>
            </a:prstGeom>
          </p:spPr>
          <p:txBody>
            <a:bodyPr lIns="0" tIns="0" rIns="0" bIns="0" rtlCol="0" anchor="t">
              <a:spAutoFit/>
            </a:bodyPr>
            <a:lstStyle/>
            <a:p>
              <a:pPr algn="ctr">
                <a:lnSpc>
                  <a:spcPts val="3710"/>
                </a:lnSpc>
              </a:pPr>
              <a:r>
                <a:rPr lang="en-US" sz="2650" dirty="0">
                  <a:solidFill>
                    <a:srgbClr val="000000"/>
                  </a:solidFill>
                  <a:latin typeface="Arial" panose="020B0604020202020204" pitchFamily="34" charset="0"/>
                  <a:ea typeface="Canva Sans"/>
                  <a:cs typeface="Canva Sans"/>
                  <a:sym typeface="Canva Sans"/>
                </a:rPr>
                <a:t>Physical threats</a:t>
              </a:r>
            </a:p>
          </p:txBody>
        </p:sp>
        <p:grpSp>
          <p:nvGrpSpPr>
            <p:cNvPr id="24" name="Group 23">
              <a:extLst>
                <a:ext uri="{FF2B5EF4-FFF2-40B4-BE49-F238E27FC236}">
                  <a16:creationId xmlns:a16="http://schemas.microsoft.com/office/drawing/2014/main" id="{FDB9F2A9-73FF-BB3F-0440-5C6AB9FB30B6}"/>
                </a:ext>
              </a:extLst>
            </p:cNvPr>
            <p:cNvGrpSpPr/>
            <p:nvPr/>
          </p:nvGrpSpPr>
          <p:grpSpPr>
            <a:xfrm>
              <a:off x="1093730" y="3517803"/>
              <a:ext cx="5604353" cy="791470"/>
              <a:chOff x="1026342" y="5683538"/>
              <a:chExt cx="5604353" cy="791470"/>
            </a:xfrm>
          </p:grpSpPr>
          <p:sp>
            <p:nvSpPr>
              <p:cNvPr id="25" name="Freeform 17">
                <a:extLst>
                  <a:ext uri="{FF2B5EF4-FFF2-40B4-BE49-F238E27FC236}">
                    <a16:creationId xmlns:a16="http://schemas.microsoft.com/office/drawing/2014/main" id="{AB473609-436A-0BA7-A2FD-44B86A07F1EF}"/>
                  </a:ext>
                </a:extLst>
              </p:cNvPr>
              <p:cNvSpPr/>
              <p:nvPr/>
            </p:nvSpPr>
            <p:spPr>
              <a:xfrm>
                <a:off x="1026342" y="5683538"/>
                <a:ext cx="5604353" cy="791470"/>
              </a:xfrm>
              <a:custGeom>
                <a:avLst/>
                <a:gdLst/>
                <a:ahLst/>
                <a:cxnLst/>
                <a:rect l="l" t="t" r="r" b="b"/>
                <a:pathLst>
                  <a:path w="1476044" h="208453">
                    <a:moveTo>
                      <a:pt x="20721" y="0"/>
                    </a:moveTo>
                    <a:lnTo>
                      <a:pt x="1455322" y="0"/>
                    </a:lnTo>
                    <a:cubicBezTo>
                      <a:pt x="1466766" y="0"/>
                      <a:pt x="1476044" y="9277"/>
                      <a:pt x="1476044" y="20721"/>
                    </a:cubicBezTo>
                    <a:lnTo>
                      <a:pt x="1476044" y="187732"/>
                    </a:lnTo>
                    <a:cubicBezTo>
                      <a:pt x="1476044" y="193228"/>
                      <a:pt x="1473860" y="198498"/>
                      <a:pt x="1469974" y="202384"/>
                    </a:cubicBezTo>
                    <a:cubicBezTo>
                      <a:pt x="1466089" y="206270"/>
                      <a:pt x="1460818" y="208453"/>
                      <a:pt x="1455322" y="208453"/>
                    </a:cubicBezTo>
                    <a:lnTo>
                      <a:pt x="20721" y="208453"/>
                    </a:lnTo>
                    <a:cubicBezTo>
                      <a:pt x="9277" y="208453"/>
                      <a:pt x="0" y="199176"/>
                      <a:pt x="0" y="187732"/>
                    </a:cubicBezTo>
                    <a:lnTo>
                      <a:pt x="0" y="20721"/>
                    </a:lnTo>
                    <a:cubicBezTo>
                      <a:pt x="0" y="9277"/>
                      <a:pt x="9277" y="0"/>
                      <a:pt x="20721" y="0"/>
                    </a:cubicBezTo>
                    <a:close/>
                  </a:path>
                </a:pathLst>
              </a:custGeom>
              <a:solidFill>
                <a:srgbClr val="B7CDEB"/>
              </a:solidFill>
              <a:ln w="38100" cap="sq">
                <a:solidFill>
                  <a:srgbClr val="000000"/>
                </a:solidFill>
                <a:prstDash val="sysDash"/>
                <a:miter/>
              </a:ln>
            </p:spPr>
            <p:txBody>
              <a:bodyPr/>
              <a:lstStyle/>
              <a:p>
                <a:endParaRPr lang="en-US" dirty="0">
                  <a:latin typeface="Arial" panose="020B0604020202020204" pitchFamily="34" charset="0"/>
                </a:endParaRPr>
              </a:p>
            </p:txBody>
          </p:sp>
          <p:sp>
            <p:nvSpPr>
              <p:cNvPr id="26" name="TextBox 25">
                <a:extLst>
                  <a:ext uri="{FF2B5EF4-FFF2-40B4-BE49-F238E27FC236}">
                    <a16:creationId xmlns:a16="http://schemas.microsoft.com/office/drawing/2014/main" id="{68DA1F35-932E-8DE6-037B-039CF987B66D}"/>
                  </a:ext>
                </a:extLst>
              </p:cNvPr>
              <p:cNvSpPr txBox="1"/>
              <p:nvPr/>
            </p:nvSpPr>
            <p:spPr>
              <a:xfrm>
                <a:off x="1496320" y="5835938"/>
                <a:ext cx="4666755" cy="433196"/>
              </a:xfrm>
              <a:prstGeom prst="rect">
                <a:avLst/>
              </a:prstGeom>
            </p:spPr>
            <p:txBody>
              <a:bodyPr wrap="square" lIns="0" tIns="0" rIns="0" bIns="0" rtlCol="0" anchor="t">
                <a:spAutoFit/>
              </a:bodyPr>
              <a:lstStyle/>
              <a:p>
                <a:pPr algn="ctr">
                  <a:lnSpc>
                    <a:spcPts val="3710"/>
                  </a:lnSpc>
                </a:pPr>
                <a:r>
                  <a:rPr lang="en-US" sz="2650" dirty="0">
                    <a:solidFill>
                      <a:srgbClr val="000000"/>
                    </a:solidFill>
                    <a:latin typeface="Arial" panose="020B0604020202020204" pitchFamily="34" charset="0"/>
                    <a:ea typeface="Canva Sans"/>
                    <a:cs typeface="Canva Sans"/>
                    <a:sym typeface="Canva Sans"/>
                  </a:rPr>
                  <a:t>Threats from posting online</a:t>
                </a:r>
              </a:p>
            </p:txBody>
          </p:sp>
        </p:grpSp>
      </p:grpSp>
      <p:sp>
        <p:nvSpPr>
          <p:cNvPr id="35" name="TextBox 34">
            <a:extLst>
              <a:ext uri="{FF2B5EF4-FFF2-40B4-BE49-F238E27FC236}">
                <a16:creationId xmlns:a16="http://schemas.microsoft.com/office/drawing/2014/main" id="{ACCF5CEE-F0F8-0538-7170-909E4E1C398B}"/>
              </a:ext>
            </a:extLst>
          </p:cNvPr>
          <p:cNvSpPr txBox="1"/>
          <p:nvPr/>
        </p:nvSpPr>
        <p:spPr>
          <a:xfrm>
            <a:off x="9982200" y="7683167"/>
            <a:ext cx="5105400" cy="511871"/>
          </a:xfrm>
          <a:prstGeom prst="rect">
            <a:avLst/>
          </a:prstGeom>
          <a:noFill/>
        </p:spPr>
        <p:txBody>
          <a:bodyPr wrap="square" rtlCol="0">
            <a:spAutoFit/>
          </a:bodyPr>
          <a:lstStyle/>
          <a:p>
            <a:pPr algn="ctr">
              <a:lnSpc>
                <a:spcPts val="3744"/>
              </a:lnSpc>
            </a:pPr>
            <a:endParaRPr lang="en-US" sz="1800" spc="-374" dirty="0">
              <a:solidFill>
                <a:srgbClr val="000000"/>
              </a:solidFill>
              <a:latin typeface="Arial" panose="020B0604020202020204" pitchFamily="34" charset="0"/>
              <a:ea typeface="Canva Sans"/>
              <a:cs typeface="Canva Sans"/>
              <a:sym typeface="Canva Sans"/>
            </a:endParaRPr>
          </a:p>
        </p:txBody>
      </p:sp>
      <p:sp>
        <p:nvSpPr>
          <p:cNvPr id="36" name="TextBox 35">
            <a:extLst>
              <a:ext uri="{FF2B5EF4-FFF2-40B4-BE49-F238E27FC236}">
                <a16:creationId xmlns:a16="http://schemas.microsoft.com/office/drawing/2014/main" id="{2335B70B-4775-F2C6-2F5C-F84008BD6296}"/>
              </a:ext>
            </a:extLst>
          </p:cNvPr>
          <p:cNvSpPr txBox="1"/>
          <p:nvPr/>
        </p:nvSpPr>
        <p:spPr>
          <a:xfrm>
            <a:off x="8214108" y="7870983"/>
            <a:ext cx="8819927" cy="831253"/>
          </a:xfrm>
          <a:prstGeom prst="rect">
            <a:avLst/>
          </a:prstGeom>
        </p:spPr>
        <p:txBody>
          <a:bodyPr lIns="0" tIns="0" rIns="0" bIns="0" rtlCol="0" anchor="t">
            <a:spAutoFit/>
          </a:bodyPr>
          <a:lstStyle/>
          <a:p>
            <a:pPr algn="ctr">
              <a:lnSpc>
                <a:spcPts val="3197"/>
              </a:lnSpc>
            </a:pPr>
            <a:r>
              <a:rPr lang="en-US" sz="3197" dirty="0">
                <a:solidFill>
                  <a:srgbClr val="000000"/>
                </a:solidFill>
                <a:latin typeface="Arial" panose="020B0604020202020204" pitchFamily="34" charset="0"/>
                <a:ea typeface="Canva Sans Bold"/>
                <a:cs typeface="Canva Sans Bold"/>
                <a:sym typeface="Canva Sans Bold"/>
              </a:rPr>
              <a:t>Mitigation: maintain a low profile on social media, self-censorship</a:t>
            </a:r>
          </a:p>
        </p:txBody>
      </p:sp>
    </p:spTree>
    <p:extLst>
      <p:ext uri="{BB962C8B-B14F-4D97-AF65-F5344CB8AC3E}">
        <p14:creationId xmlns:p14="http://schemas.microsoft.com/office/powerpoint/2010/main" val="33578629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EDEDED"/>
        </a:solidFill>
        <a:effectLst/>
      </p:bgPr>
    </p:bg>
    <p:spTree>
      <p:nvGrpSpPr>
        <p:cNvPr id="1" name="">
          <a:extLst>
            <a:ext uri="{FF2B5EF4-FFF2-40B4-BE49-F238E27FC236}">
              <a16:creationId xmlns:a16="http://schemas.microsoft.com/office/drawing/2014/main" id="{9D7F0173-EB65-924A-D5EA-AEACDB8FB15A}"/>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61FBFE2C-C685-398E-A957-F0C5EA80CE77}"/>
              </a:ext>
            </a:extLst>
          </p:cNvPr>
          <p:cNvGrpSpPr/>
          <p:nvPr/>
        </p:nvGrpSpPr>
        <p:grpSpPr>
          <a:xfrm>
            <a:off x="1028700" y="3825986"/>
            <a:ext cx="5601995" cy="775275"/>
            <a:chOff x="0" y="0"/>
            <a:chExt cx="1475423" cy="204188"/>
          </a:xfrm>
        </p:grpSpPr>
        <p:sp>
          <p:nvSpPr>
            <p:cNvPr id="3" name="Freeform 3">
              <a:extLst>
                <a:ext uri="{FF2B5EF4-FFF2-40B4-BE49-F238E27FC236}">
                  <a16:creationId xmlns:a16="http://schemas.microsoft.com/office/drawing/2014/main" id="{DBBD04C2-02AB-BBB8-132E-2A85677355D1}"/>
                </a:ext>
              </a:extLst>
            </p:cNvPr>
            <p:cNvSpPr/>
            <p:nvPr/>
          </p:nvSpPr>
          <p:spPr>
            <a:xfrm>
              <a:off x="0" y="0"/>
              <a:ext cx="1475423" cy="204188"/>
            </a:xfrm>
            <a:custGeom>
              <a:avLst/>
              <a:gdLst/>
              <a:ahLst/>
              <a:cxnLst/>
              <a:rect l="l" t="t" r="r" b="b"/>
              <a:pathLst>
                <a:path w="1475423" h="204188">
                  <a:moveTo>
                    <a:pt x="44224" y="0"/>
                  </a:moveTo>
                  <a:lnTo>
                    <a:pt x="1431199" y="0"/>
                  </a:lnTo>
                  <a:cubicBezTo>
                    <a:pt x="1455623" y="0"/>
                    <a:pt x="1475423" y="19800"/>
                    <a:pt x="1475423" y="44224"/>
                  </a:cubicBezTo>
                  <a:lnTo>
                    <a:pt x="1475423" y="159964"/>
                  </a:lnTo>
                  <a:cubicBezTo>
                    <a:pt x="1475423" y="184388"/>
                    <a:pt x="1455623" y="204188"/>
                    <a:pt x="1431199" y="204188"/>
                  </a:cubicBezTo>
                  <a:lnTo>
                    <a:pt x="44224" y="204188"/>
                  </a:lnTo>
                  <a:cubicBezTo>
                    <a:pt x="32495" y="204188"/>
                    <a:pt x="21246" y="199529"/>
                    <a:pt x="12953" y="191235"/>
                  </a:cubicBezTo>
                  <a:cubicBezTo>
                    <a:pt x="4659" y="182941"/>
                    <a:pt x="0" y="171693"/>
                    <a:pt x="0" y="159964"/>
                  </a:cubicBezTo>
                  <a:lnTo>
                    <a:pt x="0" y="44224"/>
                  </a:lnTo>
                  <a:cubicBezTo>
                    <a:pt x="0" y="19800"/>
                    <a:pt x="19800" y="0"/>
                    <a:pt x="44224" y="0"/>
                  </a:cubicBezTo>
                  <a:close/>
                </a:path>
              </a:pathLst>
            </a:custGeom>
            <a:solidFill>
              <a:srgbClr val="000000">
                <a:alpha val="0"/>
              </a:srgbClr>
            </a:solidFill>
            <a:ln w="38100" cap="rnd">
              <a:solidFill>
                <a:srgbClr val="000000"/>
              </a:solidFill>
              <a:prstDash val="sysDash"/>
              <a:round/>
            </a:ln>
          </p:spPr>
          <p:txBody>
            <a:bodyPr/>
            <a:lstStyle/>
            <a:p>
              <a:endParaRPr lang="en-US" dirty="0">
                <a:latin typeface="Arial" panose="020B0604020202020204" pitchFamily="34" charset="0"/>
              </a:endParaRPr>
            </a:p>
          </p:txBody>
        </p:sp>
        <p:sp>
          <p:nvSpPr>
            <p:cNvPr id="4" name="TextBox 4">
              <a:extLst>
                <a:ext uri="{FF2B5EF4-FFF2-40B4-BE49-F238E27FC236}">
                  <a16:creationId xmlns:a16="http://schemas.microsoft.com/office/drawing/2014/main" id="{1D8793DC-B026-C9F5-A6B2-CD704DCD8BA6}"/>
                </a:ext>
              </a:extLst>
            </p:cNvPr>
            <p:cNvSpPr txBox="1"/>
            <p:nvPr/>
          </p:nvSpPr>
          <p:spPr>
            <a:xfrm>
              <a:off x="0" y="-38100"/>
              <a:ext cx="1475423" cy="242288"/>
            </a:xfrm>
            <a:prstGeom prst="rect">
              <a:avLst/>
            </a:prstGeom>
          </p:spPr>
          <p:txBody>
            <a:bodyPr lIns="50800" tIns="50800" rIns="50800" bIns="50800" rtlCol="0" anchor="ctr"/>
            <a:lstStyle/>
            <a:p>
              <a:pPr algn="ctr">
                <a:lnSpc>
                  <a:spcPts val="2999"/>
                </a:lnSpc>
              </a:pPr>
              <a:endParaRPr dirty="0">
                <a:latin typeface="Arial" panose="020B0604020202020204" pitchFamily="34" charset="0"/>
              </a:endParaRPr>
            </a:p>
          </p:txBody>
        </p:sp>
      </p:grpSp>
      <p:sp>
        <p:nvSpPr>
          <p:cNvPr id="8" name="TextBox 8">
            <a:extLst>
              <a:ext uri="{FF2B5EF4-FFF2-40B4-BE49-F238E27FC236}">
                <a16:creationId xmlns:a16="http://schemas.microsoft.com/office/drawing/2014/main" id="{B69D735B-4B20-EA17-4540-A24FE53833B6}"/>
              </a:ext>
            </a:extLst>
          </p:cNvPr>
          <p:cNvSpPr txBox="1"/>
          <p:nvPr/>
        </p:nvSpPr>
        <p:spPr>
          <a:xfrm>
            <a:off x="1284809" y="2462509"/>
            <a:ext cx="5056710" cy="644279"/>
          </a:xfrm>
          <a:prstGeom prst="rect">
            <a:avLst/>
          </a:prstGeom>
        </p:spPr>
        <p:txBody>
          <a:bodyPr wrap="square" lIns="0" tIns="0" rIns="0" bIns="0" rtlCol="0" anchor="t">
            <a:spAutoFit/>
          </a:bodyPr>
          <a:lstStyle/>
          <a:p>
            <a:pPr algn="ctr">
              <a:lnSpc>
                <a:spcPts val="5533"/>
              </a:lnSpc>
            </a:pPr>
            <a:r>
              <a:rPr lang="en-US" sz="3952" dirty="0">
                <a:solidFill>
                  <a:srgbClr val="000000"/>
                </a:solidFill>
                <a:latin typeface="Arial" panose="020B0604020202020204" pitchFamily="34" charset="0"/>
                <a:ea typeface="Canva Sans Bold"/>
                <a:cs typeface="Canva Sans Bold"/>
                <a:sym typeface="Canva Sans Bold"/>
              </a:rPr>
              <a:t>Second Generation</a:t>
            </a:r>
          </a:p>
        </p:txBody>
      </p:sp>
      <p:sp>
        <p:nvSpPr>
          <p:cNvPr id="9" name="TextBox 9">
            <a:extLst>
              <a:ext uri="{FF2B5EF4-FFF2-40B4-BE49-F238E27FC236}">
                <a16:creationId xmlns:a16="http://schemas.microsoft.com/office/drawing/2014/main" id="{0099B644-B2BD-4358-9BE2-36482B0DE1C8}"/>
              </a:ext>
            </a:extLst>
          </p:cNvPr>
          <p:cNvSpPr txBox="1"/>
          <p:nvPr/>
        </p:nvSpPr>
        <p:spPr>
          <a:xfrm>
            <a:off x="4678758" y="1377509"/>
            <a:ext cx="8628552" cy="769441"/>
          </a:xfrm>
          <a:prstGeom prst="rect">
            <a:avLst/>
          </a:prstGeom>
        </p:spPr>
        <p:txBody>
          <a:bodyPr lIns="0" tIns="0" rIns="0" bIns="0" rtlCol="0" anchor="t">
            <a:spAutoFit/>
          </a:bodyPr>
          <a:lstStyle/>
          <a:p>
            <a:pPr algn="ctr">
              <a:lnSpc>
                <a:spcPts val="6001"/>
              </a:lnSpc>
            </a:pPr>
            <a:r>
              <a:rPr lang="en-US" sz="6001" b="1" dirty="0">
                <a:solidFill>
                  <a:srgbClr val="000000"/>
                </a:solidFill>
                <a:latin typeface="Arial" panose="020B0604020202020204" pitchFamily="34" charset="0"/>
                <a:ea typeface="Canva Sans Bold"/>
                <a:cs typeface="Canva Sans Bold"/>
                <a:sym typeface="Canva Sans Bold"/>
              </a:rPr>
              <a:t>Threat Models</a:t>
            </a:r>
          </a:p>
        </p:txBody>
      </p:sp>
      <p:sp>
        <p:nvSpPr>
          <p:cNvPr id="10" name="TextBox 10">
            <a:extLst>
              <a:ext uri="{FF2B5EF4-FFF2-40B4-BE49-F238E27FC236}">
                <a16:creationId xmlns:a16="http://schemas.microsoft.com/office/drawing/2014/main" id="{C72EA558-29AC-5FD0-DC36-569542A8B2FC}"/>
              </a:ext>
            </a:extLst>
          </p:cNvPr>
          <p:cNvSpPr txBox="1"/>
          <p:nvPr/>
        </p:nvSpPr>
        <p:spPr>
          <a:xfrm>
            <a:off x="1834731" y="3965926"/>
            <a:ext cx="3989933" cy="433196"/>
          </a:xfrm>
          <a:prstGeom prst="rect">
            <a:avLst/>
          </a:prstGeom>
        </p:spPr>
        <p:txBody>
          <a:bodyPr lIns="0" tIns="0" rIns="0" bIns="0" rtlCol="0" anchor="t">
            <a:spAutoFit/>
          </a:bodyPr>
          <a:lstStyle/>
          <a:p>
            <a:pPr algn="ctr">
              <a:lnSpc>
                <a:spcPts val="3710"/>
              </a:lnSpc>
            </a:pPr>
            <a:r>
              <a:rPr lang="en-US" sz="2650" dirty="0">
                <a:solidFill>
                  <a:srgbClr val="000000"/>
                </a:solidFill>
                <a:latin typeface="Arial" panose="020B0604020202020204" pitchFamily="34" charset="0"/>
                <a:ea typeface="Canva Sans"/>
                <a:cs typeface="Canva Sans"/>
                <a:sym typeface="Canva Sans"/>
              </a:rPr>
              <a:t>Scams and identity theft</a:t>
            </a:r>
          </a:p>
        </p:txBody>
      </p:sp>
      <p:grpSp>
        <p:nvGrpSpPr>
          <p:cNvPr id="11" name="Group 11">
            <a:extLst>
              <a:ext uri="{FF2B5EF4-FFF2-40B4-BE49-F238E27FC236}">
                <a16:creationId xmlns:a16="http://schemas.microsoft.com/office/drawing/2014/main" id="{51066657-267D-31B2-B909-9C82F2B0A9D6}"/>
              </a:ext>
            </a:extLst>
          </p:cNvPr>
          <p:cNvGrpSpPr/>
          <p:nvPr/>
        </p:nvGrpSpPr>
        <p:grpSpPr>
          <a:xfrm>
            <a:off x="1026342" y="4755862"/>
            <a:ext cx="5604353" cy="775275"/>
            <a:chOff x="0" y="0"/>
            <a:chExt cx="1476044" cy="204188"/>
          </a:xfrm>
        </p:grpSpPr>
        <p:sp>
          <p:nvSpPr>
            <p:cNvPr id="12" name="Freeform 12">
              <a:extLst>
                <a:ext uri="{FF2B5EF4-FFF2-40B4-BE49-F238E27FC236}">
                  <a16:creationId xmlns:a16="http://schemas.microsoft.com/office/drawing/2014/main" id="{72B8478B-3C6F-5A5B-F2C8-B45099B9F36B}"/>
                </a:ext>
              </a:extLst>
            </p:cNvPr>
            <p:cNvSpPr/>
            <p:nvPr/>
          </p:nvSpPr>
          <p:spPr>
            <a:xfrm>
              <a:off x="0" y="0"/>
              <a:ext cx="1476044" cy="204188"/>
            </a:xfrm>
            <a:custGeom>
              <a:avLst/>
              <a:gdLst/>
              <a:ahLst/>
              <a:cxnLst/>
              <a:rect l="l" t="t" r="r" b="b"/>
              <a:pathLst>
                <a:path w="1476044" h="204188">
                  <a:moveTo>
                    <a:pt x="41442" y="0"/>
                  </a:moveTo>
                  <a:lnTo>
                    <a:pt x="1434601" y="0"/>
                  </a:lnTo>
                  <a:cubicBezTo>
                    <a:pt x="1457489" y="0"/>
                    <a:pt x="1476044" y="18554"/>
                    <a:pt x="1476044" y="41442"/>
                  </a:cubicBezTo>
                  <a:lnTo>
                    <a:pt x="1476044" y="162745"/>
                  </a:lnTo>
                  <a:cubicBezTo>
                    <a:pt x="1476044" y="185633"/>
                    <a:pt x="1457489" y="204188"/>
                    <a:pt x="1434601" y="204188"/>
                  </a:cubicBezTo>
                  <a:lnTo>
                    <a:pt x="41442" y="204188"/>
                  </a:lnTo>
                  <a:cubicBezTo>
                    <a:pt x="18554" y="204188"/>
                    <a:pt x="0" y="185633"/>
                    <a:pt x="0" y="162745"/>
                  </a:cubicBezTo>
                  <a:lnTo>
                    <a:pt x="0" y="41442"/>
                  </a:lnTo>
                  <a:cubicBezTo>
                    <a:pt x="0" y="18554"/>
                    <a:pt x="18554" y="0"/>
                    <a:pt x="41442" y="0"/>
                  </a:cubicBezTo>
                  <a:close/>
                </a:path>
              </a:pathLst>
            </a:custGeom>
            <a:solidFill>
              <a:srgbClr val="000000">
                <a:alpha val="0"/>
              </a:srgbClr>
            </a:solidFill>
            <a:ln w="38100" cap="rnd">
              <a:solidFill>
                <a:srgbClr val="000000"/>
              </a:solidFill>
              <a:prstDash val="sysDash"/>
              <a:round/>
            </a:ln>
          </p:spPr>
          <p:txBody>
            <a:bodyPr/>
            <a:lstStyle/>
            <a:p>
              <a:endParaRPr lang="en-US" dirty="0">
                <a:latin typeface="Arial" panose="020B0604020202020204" pitchFamily="34" charset="0"/>
              </a:endParaRPr>
            </a:p>
          </p:txBody>
        </p:sp>
        <p:sp>
          <p:nvSpPr>
            <p:cNvPr id="13" name="TextBox 13">
              <a:extLst>
                <a:ext uri="{FF2B5EF4-FFF2-40B4-BE49-F238E27FC236}">
                  <a16:creationId xmlns:a16="http://schemas.microsoft.com/office/drawing/2014/main" id="{C19CE989-EDEE-3A9D-1F9D-5EA0F5735548}"/>
                </a:ext>
              </a:extLst>
            </p:cNvPr>
            <p:cNvSpPr txBox="1"/>
            <p:nvPr/>
          </p:nvSpPr>
          <p:spPr>
            <a:xfrm>
              <a:off x="0" y="-38100"/>
              <a:ext cx="1476044" cy="242288"/>
            </a:xfrm>
            <a:prstGeom prst="rect">
              <a:avLst/>
            </a:prstGeom>
          </p:spPr>
          <p:txBody>
            <a:bodyPr lIns="50800" tIns="50800" rIns="50800" bIns="50800" rtlCol="0" anchor="ctr"/>
            <a:lstStyle/>
            <a:p>
              <a:pPr algn="ctr">
                <a:lnSpc>
                  <a:spcPts val="2999"/>
                </a:lnSpc>
              </a:pPr>
              <a:endParaRPr dirty="0">
                <a:latin typeface="Arial" panose="020B0604020202020204" pitchFamily="34" charset="0"/>
              </a:endParaRPr>
            </a:p>
          </p:txBody>
        </p:sp>
      </p:grpSp>
      <p:sp>
        <p:nvSpPr>
          <p:cNvPr id="14" name="TextBox 14">
            <a:extLst>
              <a:ext uri="{FF2B5EF4-FFF2-40B4-BE49-F238E27FC236}">
                <a16:creationId xmlns:a16="http://schemas.microsoft.com/office/drawing/2014/main" id="{E905F00C-50A7-2BC4-8B08-D879EF6D89A3}"/>
              </a:ext>
            </a:extLst>
          </p:cNvPr>
          <p:cNvSpPr txBox="1"/>
          <p:nvPr/>
        </p:nvSpPr>
        <p:spPr>
          <a:xfrm>
            <a:off x="1496320" y="4886645"/>
            <a:ext cx="4532088" cy="433196"/>
          </a:xfrm>
          <a:prstGeom prst="rect">
            <a:avLst/>
          </a:prstGeom>
        </p:spPr>
        <p:txBody>
          <a:bodyPr lIns="0" tIns="0" rIns="0" bIns="0" rtlCol="0" anchor="t">
            <a:spAutoFit/>
          </a:bodyPr>
          <a:lstStyle/>
          <a:p>
            <a:pPr algn="ctr">
              <a:lnSpc>
                <a:spcPts val="3710"/>
              </a:lnSpc>
            </a:pPr>
            <a:r>
              <a:rPr lang="en-US" sz="2650" dirty="0">
                <a:solidFill>
                  <a:srgbClr val="000000"/>
                </a:solidFill>
                <a:latin typeface="Arial" panose="020B0604020202020204" pitchFamily="34" charset="0"/>
                <a:ea typeface="Canva Sans"/>
                <a:cs typeface="Canva Sans"/>
                <a:sym typeface="Canva Sans"/>
              </a:rPr>
              <a:t>Hacking and data breaches</a:t>
            </a:r>
          </a:p>
        </p:txBody>
      </p:sp>
      <p:grpSp>
        <p:nvGrpSpPr>
          <p:cNvPr id="15" name="Group 15">
            <a:extLst>
              <a:ext uri="{FF2B5EF4-FFF2-40B4-BE49-F238E27FC236}">
                <a16:creationId xmlns:a16="http://schemas.microsoft.com/office/drawing/2014/main" id="{0375263F-F450-EE05-5DF5-FA08EA72CB89}"/>
              </a:ext>
            </a:extLst>
          </p:cNvPr>
          <p:cNvGrpSpPr/>
          <p:nvPr/>
        </p:nvGrpSpPr>
        <p:grpSpPr>
          <a:xfrm>
            <a:off x="1026342" y="5683538"/>
            <a:ext cx="5604353" cy="791470"/>
            <a:chOff x="0" y="0"/>
            <a:chExt cx="1476044" cy="208453"/>
          </a:xfrm>
        </p:grpSpPr>
        <p:sp>
          <p:nvSpPr>
            <p:cNvPr id="16" name="Freeform 16">
              <a:extLst>
                <a:ext uri="{FF2B5EF4-FFF2-40B4-BE49-F238E27FC236}">
                  <a16:creationId xmlns:a16="http://schemas.microsoft.com/office/drawing/2014/main" id="{423B57FF-DE13-0089-93BC-E8FF3C620C8A}"/>
                </a:ext>
              </a:extLst>
            </p:cNvPr>
            <p:cNvSpPr/>
            <p:nvPr/>
          </p:nvSpPr>
          <p:spPr>
            <a:xfrm>
              <a:off x="0" y="0"/>
              <a:ext cx="1476044" cy="208453"/>
            </a:xfrm>
            <a:custGeom>
              <a:avLst/>
              <a:gdLst/>
              <a:ahLst/>
              <a:cxnLst/>
              <a:rect l="l" t="t" r="r" b="b"/>
              <a:pathLst>
                <a:path w="1476044" h="208453">
                  <a:moveTo>
                    <a:pt x="41442" y="0"/>
                  </a:moveTo>
                  <a:lnTo>
                    <a:pt x="1434601" y="0"/>
                  </a:lnTo>
                  <a:cubicBezTo>
                    <a:pt x="1457489" y="0"/>
                    <a:pt x="1476044" y="18554"/>
                    <a:pt x="1476044" y="41442"/>
                  </a:cubicBezTo>
                  <a:lnTo>
                    <a:pt x="1476044" y="167011"/>
                  </a:lnTo>
                  <a:cubicBezTo>
                    <a:pt x="1476044" y="189899"/>
                    <a:pt x="1457489" y="208453"/>
                    <a:pt x="1434601" y="208453"/>
                  </a:cubicBezTo>
                  <a:lnTo>
                    <a:pt x="41442" y="208453"/>
                  </a:lnTo>
                  <a:cubicBezTo>
                    <a:pt x="18554" y="208453"/>
                    <a:pt x="0" y="189899"/>
                    <a:pt x="0" y="167011"/>
                  </a:cubicBezTo>
                  <a:lnTo>
                    <a:pt x="0" y="41442"/>
                  </a:lnTo>
                  <a:cubicBezTo>
                    <a:pt x="0" y="18554"/>
                    <a:pt x="18554" y="0"/>
                    <a:pt x="41442" y="0"/>
                  </a:cubicBezTo>
                  <a:close/>
                </a:path>
              </a:pathLst>
            </a:custGeom>
            <a:solidFill>
              <a:srgbClr val="000000">
                <a:alpha val="0"/>
              </a:srgbClr>
            </a:solidFill>
            <a:ln w="38100" cap="rnd">
              <a:solidFill>
                <a:srgbClr val="000000"/>
              </a:solidFill>
              <a:prstDash val="sysDash"/>
              <a:round/>
            </a:ln>
          </p:spPr>
          <p:txBody>
            <a:bodyPr/>
            <a:lstStyle/>
            <a:p>
              <a:endParaRPr lang="en-US" dirty="0">
                <a:latin typeface="Arial" panose="020B0604020202020204" pitchFamily="34" charset="0"/>
              </a:endParaRPr>
            </a:p>
          </p:txBody>
        </p:sp>
        <p:sp>
          <p:nvSpPr>
            <p:cNvPr id="17" name="TextBox 17">
              <a:extLst>
                <a:ext uri="{FF2B5EF4-FFF2-40B4-BE49-F238E27FC236}">
                  <a16:creationId xmlns:a16="http://schemas.microsoft.com/office/drawing/2014/main" id="{F954F4CA-E598-7CCC-CBFB-9F66364C8B54}"/>
                </a:ext>
              </a:extLst>
            </p:cNvPr>
            <p:cNvSpPr txBox="1"/>
            <p:nvPr/>
          </p:nvSpPr>
          <p:spPr>
            <a:xfrm>
              <a:off x="0" y="-38100"/>
              <a:ext cx="1476044" cy="246553"/>
            </a:xfrm>
            <a:prstGeom prst="rect">
              <a:avLst/>
            </a:prstGeom>
          </p:spPr>
          <p:txBody>
            <a:bodyPr lIns="50800" tIns="50800" rIns="50800" bIns="50800" rtlCol="0" anchor="ctr"/>
            <a:lstStyle/>
            <a:p>
              <a:pPr algn="ctr">
                <a:lnSpc>
                  <a:spcPts val="2999"/>
                </a:lnSpc>
              </a:pPr>
              <a:endParaRPr dirty="0">
                <a:latin typeface="Arial" panose="020B0604020202020204" pitchFamily="34" charset="0"/>
              </a:endParaRPr>
            </a:p>
          </p:txBody>
        </p:sp>
      </p:grpSp>
      <p:sp>
        <p:nvSpPr>
          <p:cNvPr id="18" name="TextBox 18">
            <a:extLst>
              <a:ext uri="{FF2B5EF4-FFF2-40B4-BE49-F238E27FC236}">
                <a16:creationId xmlns:a16="http://schemas.microsoft.com/office/drawing/2014/main" id="{B317B762-A130-A97D-7D9D-4C1ADEC41818}"/>
              </a:ext>
            </a:extLst>
          </p:cNvPr>
          <p:cNvSpPr txBox="1"/>
          <p:nvPr/>
        </p:nvSpPr>
        <p:spPr>
          <a:xfrm>
            <a:off x="1315519" y="5837472"/>
            <a:ext cx="5026000" cy="433196"/>
          </a:xfrm>
          <a:prstGeom prst="rect">
            <a:avLst/>
          </a:prstGeom>
        </p:spPr>
        <p:txBody>
          <a:bodyPr lIns="0" tIns="0" rIns="0" bIns="0" rtlCol="0" anchor="t">
            <a:spAutoFit/>
          </a:bodyPr>
          <a:lstStyle/>
          <a:p>
            <a:pPr algn="ctr">
              <a:lnSpc>
                <a:spcPts val="3710"/>
              </a:lnSpc>
            </a:pPr>
            <a:r>
              <a:rPr lang="en-US" sz="2650" dirty="0">
                <a:solidFill>
                  <a:srgbClr val="000000"/>
                </a:solidFill>
                <a:latin typeface="Arial" panose="020B0604020202020204" pitchFamily="34" charset="0"/>
                <a:ea typeface="Canva Sans"/>
                <a:cs typeface="Canva Sans"/>
                <a:sym typeface="Canva Sans"/>
              </a:rPr>
              <a:t>Fake news and misinformation</a:t>
            </a:r>
          </a:p>
        </p:txBody>
      </p:sp>
    </p:spTree>
    <p:extLst>
      <p:ext uri="{BB962C8B-B14F-4D97-AF65-F5344CB8AC3E}">
        <p14:creationId xmlns:p14="http://schemas.microsoft.com/office/powerpoint/2010/main" val="25315934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EDEDED"/>
        </a:solidFill>
        <a:effectLst/>
      </p:bgPr>
    </p:bg>
    <p:spTree>
      <p:nvGrpSpPr>
        <p:cNvPr id="1" name="">
          <a:extLst>
            <a:ext uri="{FF2B5EF4-FFF2-40B4-BE49-F238E27FC236}">
              <a16:creationId xmlns:a16="http://schemas.microsoft.com/office/drawing/2014/main" id="{DD01C02D-F5A6-5AD2-5210-6AE2B895AEF6}"/>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E732A35B-D5D5-8148-4A69-EB829A8C5D4A}"/>
              </a:ext>
            </a:extLst>
          </p:cNvPr>
          <p:cNvGrpSpPr/>
          <p:nvPr/>
        </p:nvGrpSpPr>
        <p:grpSpPr>
          <a:xfrm>
            <a:off x="1028700" y="3825986"/>
            <a:ext cx="5601995" cy="775275"/>
            <a:chOff x="0" y="0"/>
            <a:chExt cx="1475423" cy="204188"/>
          </a:xfrm>
        </p:grpSpPr>
        <p:sp>
          <p:nvSpPr>
            <p:cNvPr id="3" name="Freeform 3">
              <a:extLst>
                <a:ext uri="{FF2B5EF4-FFF2-40B4-BE49-F238E27FC236}">
                  <a16:creationId xmlns:a16="http://schemas.microsoft.com/office/drawing/2014/main" id="{E976BDEB-398B-B424-6D71-D24476013F03}"/>
                </a:ext>
              </a:extLst>
            </p:cNvPr>
            <p:cNvSpPr/>
            <p:nvPr/>
          </p:nvSpPr>
          <p:spPr>
            <a:xfrm>
              <a:off x="0" y="0"/>
              <a:ext cx="1475423" cy="204188"/>
            </a:xfrm>
            <a:custGeom>
              <a:avLst/>
              <a:gdLst/>
              <a:ahLst/>
              <a:cxnLst/>
              <a:rect l="l" t="t" r="r" b="b"/>
              <a:pathLst>
                <a:path w="1475423" h="204188">
                  <a:moveTo>
                    <a:pt x="44224" y="0"/>
                  </a:moveTo>
                  <a:lnTo>
                    <a:pt x="1431199" y="0"/>
                  </a:lnTo>
                  <a:cubicBezTo>
                    <a:pt x="1455623" y="0"/>
                    <a:pt x="1475423" y="19800"/>
                    <a:pt x="1475423" y="44224"/>
                  </a:cubicBezTo>
                  <a:lnTo>
                    <a:pt x="1475423" y="159964"/>
                  </a:lnTo>
                  <a:cubicBezTo>
                    <a:pt x="1475423" y="184388"/>
                    <a:pt x="1455623" y="204188"/>
                    <a:pt x="1431199" y="204188"/>
                  </a:cubicBezTo>
                  <a:lnTo>
                    <a:pt x="44224" y="204188"/>
                  </a:lnTo>
                  <a:cubicBezTo>
                    <a:pt x="32495" y="204188"/>
                    <a:pt x="21246" y="199529"/>
                    <a:pt x="12953" y="191235"/>
                  </a:cubicBezTo>
                  <a:cubicBezTo>
                    <a:pt x="4659" y="182941"/>
                    <a:pt x="0" y="171693"/>
                    <a:pt x="0" y="159964"/>
                  </a:cubicBezTo>
                  <a:lnTo>
                    <a:pt x="0" y="44224"/>
                  </a:lnTo>
                  <a:cubicBezTo>
                    <a:pt x="0" y="19800"/>
                    <a:pt x="19800" y="0"/>
                    <a:pt x="44224" y="0"/>
                  </a:cubicBezTo>
                  <a:close/>
                </a:path>
              </a:pathLst>
            </a:custGeom>
            <a:solidFill>
              <a:srgbClr val="000000">
                <a:alpha val="0"/>
              </a:srgbClr>
            </a:solidFill>
            <a:ln w="38100" cap="rnd">
              <a:solidFill>
                <a:srgbClr val="000000"/>
              </a:solidFill>
              <a:prstDash val="sysDash"/>
              <a:round/>
            </a:ln>
          </p:spPr>
          <p:txBody>
            <a:bodyPr/>
            <a:lstStyle/>
            <a:p>
              <a:endParaRPr lang="en-US" dirty="0">
                <a:latin typeface="Arial" panose="020B0604020202020204" pitchFamily="34" charset="0"/>
              </a:endParaRPr>
            </a:p>
          </p:txBody>
        </p:sp>
        <p:sp>
          <p:nvSpPr>
            <p:cNvPr id="4" name="TextBox 4">
              <a:extLst>
                <a:ext uri="{FF2B5EF4-FFF2-40B4-BE49-F238E27FC236}">
                  <a16:creationId xmlns:a16="http://schemas.microsoft.com/office/drawing/2014/main" id="{91746E0E-2646-8858-7374-3C53B9B45F2E}"/>
                </a:ext>
              </a:extLst>
            </p:cNvPr>
            <p:cNvSpPr txBox="1"/>
            <p:nvPr/>
          </p:nvSpPr>
          <p:spPr>
            <a:xfrm>
              <a:off x="0" y="-38100"/>
              <a:ext cx="1475423" cy="242288"/>
            </a:xfrm>
            <a:prstGeom prst="rect">
              <a:avLst/>
            </a:prstGeom>
          </p:spPr>
          <p:txBody>
            <a:bodyPr lIns="50800" tIns="50800" rIns="50800" bIns="50800" rtlCol="0" anchor="ctr"/>
            <a:lstStyle/>
            <a:p>
              <a:pPr algn="ctr">
                <a:lnSpc>
                  <a:spcPts val="2999"/>
                </a:lnSpc>
              </a:pPr>
              <a:endParaRPr dirty="0">
                <a:latin typeface="Arial" panose="020B0604020202020204" pitchFamily="34" charset="0"/>
              </a:endParaRPr>
            </a:p>
          </p:txBody>
        </p:sp>
      </p:grpSp>
      <p:grpSp>
        <p:nvGrpSpPr>
          <p:cNvPr id="5" name="Group 5">
            <a:extLst>
              <a:ext uri="{FF2B5EF4-FFF2-40B4-BE49-F238E27FC236}">
                <a16:creationId xmlns:a16="http://schemas.microsoft.com/office/drawing/2014/main" id="{698E333E-2927-493A-6C9B-459D01F869A6}"/>
              </a:ext>
            </a:extLst>
          </p:cNvPr>
          <p:cNvGrpSpPr/>
          <p:nvPr/>
        </p:nvGrpSpPr>
        <p:grpSpPr>
          <a:xfrm>
            <a:off x="8125995" y="2863021"/>
            <a:ext cx="8908040" cy="4368247"/>
            <a:chOff x="0" y="0"/>
            <a:chExt cx="2531485" cy="1241367"/>
          </a:xfrm>
        </p:grpSpPr>
        <p:sp>
          <p:nvSpPr>
            <p:cNvPr id="6" name="Freeform 6">
              <a:extLst>
                <a:ext uri="{FF2B5EF4-FFF2-40B4-BE49-F238E27FC236}">
                  <a16:creationId xmlns:a16="http://schemas.microsoft.com/office/drawing/2014/main" id="{79D59A0A-C18D-7519-F9B8-DC7B7A381957}"/>
                </a:ext>
              </a:extLst>
            </p:cNvPr>
            <p:cNvSpPr/>
            <p:nvPr/>
          </p:nvSpPr>
          <p:spPr>
            <a:xfrm>
              <a:off x="0" y="0"/>
              <a:ext cx="2531485" cy="1241367"/>
            </a:xfrm>
            <a:custGeom>
              <a:avLst/>
              <a:gdLst/>
              <a:ahLst/>
              <a:cxnLst/>
              <a:rect l="l" t="t" r="r" b="b"/>
              <a:pathLst>
                <a:path w="2531485" h="1241367">
                  <a:moveTo>
                    <a:pt x="39109" y="0"/>
                  </a:moveTo>
                  <a:lnTo>
                    <a:pt x="2492375" y="0"/>
                  </a:lnTo>
                  <a:cubicBezTo>
                    <a:pt x="2502748" y="0"/>
                    <a:pt x="2512695" y="4120"/>
                    <a:pt x="2520030" y="11455"/>
                  </a:cubicBezTo>
                  <a:cubicBezTo>
                    <a:pt x="2527364" y="18789"/>
                    <a:pt x="2531485" y="28737"/>
                    <a:pt x="2531485" y="39109"/>
                  </a:cubicBezTo>
                  <a:lnTo>
                    <a:pt x="2531485" y="1202258"/>
                  </a:lnTo>
                  <a:cubicBezTo>
                    <a:pt x="2531485" y="1212630"/>
                    <a:pt x="2527364" y="1222578"/>
                    <a:pt x="2520030" y="1229912"/>
                  </a:cubicBezTo>
                  <a:cubicBezTo>
                    <a:pt x="2512695" y="1237247"/>
                    <a:pt x="2502748" y="1241367"/>
                    <a:pt x="2492375" y="1241367"/>
                  </a:cubicBezTo>
                  <a:lnTo>
                    <a:pt x="39109" y="1241367"/>
                  </a:lnTo>
                  <a:cubicBezTo>
                    <a:pt x="28737" y="1241367"/>
                    <a:pt x="18789" y="1237247"/>
                    <a:pt x="11455" y="1229912"/>
                  </a:cubicBezTo>
                  <a:cubicBezTo>
                    <a:pt x="4120" y="1222578"/>
                    <a:pt x="0" y="1212630"/>
                    <a:pt x="0" y="1202258"/>
                  </a:cubicBezTo>
                  <a:lnTo>
                    <a:pt x="0" y="39109"/>
                  </a:lnTo>
                  <a:cubicBezTo>
                    <a:pt x="0" y="28737"/>
                    <a:pt x="4120" y="18789"/>
                    <a:pt x="11455" y="11455"/>
                  </a:cubicBezTo>
                  <a:cubicBezTo>
                    <a:pt x="18789" y="4120"/>
                    <a:pt x="28737" y="0"/>
                    <a:pt x="39109" y="0"/>
                  </a:cubicBezTo>
                  <a:close/>
                </a:path>
              </a:pathLst>
            </a:custGeom>
            <a:solidFill>
              <a:srgbClr val="B7CDEB"/>
            </a:solidFill>
            <a:ln w="38100" cap="rnd">
              <a:solidFill>
                <a:srgbClr val="000000"/>
              </a:solidFill>
              <a:prstDash val="sysDash"/>
              <a:round/>
            </a:ln>
          </p:spPr>
          <p:txBody>
            <a:bodyPr/>
            <a:lstStyle/>
            <a:p>
              <a:endParaRPr lang="en-US" dirty="0">
                <a:latin typeface="Arial" panose="020B0604020202020204" pitchFamily="34" charset="0"/>
              </a:endParaRPr>
            </a:p>
          </p:txBody>
        </p:sp>
        <p:sp>
          <p:nvSpPr>
            <p:cNvPr id="7" name="TextBox 7">
              <a:extLst>
                <a:ext uri="{FF2B5EF4-FFF2-40B4-BE49-F238E27FC236}">
                  <a16:creationId xmlns:a16="http://schemas.microsoft.com/office/drawing/2014/main" id="{EB51D56D-06CD-3C51-A12F-7FEB615C8369}"/>
                </a:ext>
              </a:extLst>
            </p:cNvPr>
            <p:cNvSpPr txBox="1"/>
            <p:nvPr/>
          </p:nvSpPr>
          <p:spPr>
            <a:xfrm>
              <a:off x="0" y="-38100"/>
              <a:ext cx="2531485" cy="1279467"/>
            </a:xfrm>
            <a:prstGeom prst="rect">
              <a:avLst/>
            </a:prstGeom>
          </p:spPr>
          <p:txBody>
            <a:bodyPr lIns="47081" tIns="47081" rIns="47081" bIns="47081" rtlCol="0" anchor="ctr"/>
            <a:lstStyle/>
            <a:p>
              <a:pPr algn="ctr">
                <a:lnSpc>
                  <a:spcPts val="2660"/>
                </a:lnSpc>
              </a:pPr>
              <a:endParaRPr dirty="0">
                <a:latin typeface="Arial" panose="020B0604020202020204" pitchFamily="34" charset="0"/>
              </a:endParaRPr>
            </a:p>
          </p:txBody>
        </p:sp>
      </p:grpSp>
      <p:sp>
        <p:nvSpPr>
          <p:cNvPr id="8" name="TextBox 8">
            <a:extLst>
              <a:ext uri="{FF2B5EF4-FFF2-40B4-BE49-F238E27FC236}">
                <a16:creationId xmlns:a16="http://schemas.microsoft.com/office/drawing/2014/main" id="{F960AAC4-307D-D108-0578-29DE6CBBCE6C}"/>
              </a:ext>
            </a:extLst>
          </p:cNvPr>
          <p:cNvSpPr txBox="1"/>
          <p:nvPr/>
        </p:nvSpPr>
        <p:spPr>
          <a:xfrm>
            <a:off x="1284809" y="2462509"/>
            <a:ext cx="5056710" cy="644279"/>
          </a:xfrm>
          <a:prstGeom prst="rect">
            <a:avLst/>
          </a:prstGeom>
        </p:spPr>
        <p:txBody>
          <a:bodyPr wrap="square" lIns="0" tIns="0" rIns="0" bIns="0" rtlCol="0" anchor="t">
            <a:spAutoFit/>
          </a:bodyPr>
          <a:lstStyle/>
          <a:p>
            <a:pPr algn="ctr">
              <a:lnSpc>
                <a:spcPts val="5533"/>
              </a:lnSpc>
            </a:pPr>
            <a:r>
              <a:rPr lang="en-US" sz="3952" dirty="0">
                <a:solidFill>
                  <a:srgbClr val="000000"/>
                </a:solidFill>
                <a:latin typeface="Arial" panose="020B0604020202020204" pitchFamily="34" charset="0"/>
                <a:ea typeface="Canva Sans Bold"/>
                <a:cs typeface="Canva Sans Bold"/>
                <a:sym typeface="Canva Sans Bold"/>
              </a:rPr>
              <a:t>Second Generation</a:t>
            </a:r>
          </a:p>
        </p:txBody>
      </p:sp>
      <p:sp>
        <p:nvSpPr>
          <p:cNvPr id="9" name="TextBox 9">
            <a:extLst>
              <a:ext uri="{FF2B5EF4-FFF2-40B4-BE49-F238E27FC236}">
                <a16:creationId xmlns:a16="http://schemas.microsoft.com/office/drawing/2014/main" id="{2C804014-8AD4-27FE-1388-3836B851543C}"/>
              </a:ext>
            </a:extLst>
          </p:cNvPr>
          <p:cNvSpPr txBox="1"/>
          <p:nvPr/>
        </p:nvSpPr>
        <p:spPr>
          <a:xfrm>
            <a:off x="4678758" y="1377509"/>
            <a:ext cx="8628552" cy="769441"/>
          </a:xfrm>
          <a:prstGeom prst="rect">
            <a:avLst/>
          </a:prstGeom>
        </p:spPr>
        <p:txBody>
          <a:bodyPr lIns="0" tIns="0" rIns="0" bIns="0" rtlCol="0" anchor="t">
            <a:spAutoFit/>
          </a:bodyPr>
          <a:lstStyle/>
          <a:p>
            <a:pPr algn="ctr">
              <a:lnSpc>
                <a:spcPts val="6001"/>
              </a:lnSpc>
            </a:pPr>
            <a:r>
              <a:rPr lang="en-US" sz="6001" b="1" dirty="0">
                <a:solidFill>
                  <a:srgbClr val="000000"/>
                </a:solidFill>
                <a:latin typeface="Arial" panose="020B0604020202020204" pitchFamily="34" charset="0"/>
                <a:ea typeface="Canva Sans Bold"/>
                <a:cs typeface="Canva Sans Bold"/>
                <a:sym typeface="Canva Sans Bold"/>
              </a:rPr>
              <a:t>Threat Models</a:t>
            </a:r>
          </a:p>
        </p:txBody>
      </p:sp>
      <p:sp>
        <p:nvSpPr>
          <p:cNvPr id="10" name="TextBox 10">
            <a:extLst>
              <a:ext uri="{FF2B5EF4-FFF2-40B4-BE49-F238E27FC236}">
                <a16:creationId xmlns:a16="http://schemas.microsoft.com/office/drawing/2014/main" id="{3EBB1F4B-AA45-0A9F-BEE2-CFF7837417E4}"/>
              </a:ext>
            </a:extLst>
          </p:cNvPr>
          <p:cNvSpPr txBox="1"/>
          <p:nvPr/>
        </p:nvSpPr>
        <p:spPr>
          <a:xfrm>
            <a:off x="1834731" y="3965926"/>
            <a:ext cx="3989933" cy="433196"/>
          </a:xfrm>
          <a:prstGeom prst="rect">
            <a:avLst/>
          </a:prstGeom>
        </p:spPr>
        <p:txBody>
          <a:bodyPr lIns="0" tIns="0" rIns="0" bIns="0" rtlCol="0" anchor="t">
            <a:spAutoFit/>
          </a:bodyPr>
          <a:lstStyle/>
          <a:p>
            <a:pPr algn="ctr">
              <a:lnSpc>
                <a:spcPts val="3710"/>
              </a:lnSpc>
            </a:pPr>
            <a:r>
              <a:rPr lang="en-US" sz="2650" dirty="0">
                <a:solidFill>
                  <a:srgbClr val="000000"/>
                </a:solidFill>
                <a:latin typeface="Arial" panose="020B0604020202020204" pitchFamily="34" charset="0"/>
                <a:ea typeface="Canva Sans"/>
                <a:cs typeface="Canva Sans"/>
                <a:sym typeface="Canva Sans"/>
              </a:rPr>
              <a:t>Scams and identity theft</a:t>
            </a:r>
          </a:p>
        </p:txBody>
      </p:sp>
      <p:grpSp>
        <p:nvGrpSpPr>
          <p:cNvPr id="11" name="Group 11">
            <a:extLst>
              <a:ext uri="{FF2B5EF4-FFF2-40B4-BE49-F238E27FC236}">
                <a16:creationId xmlns:a16="http://schemas.microsoft.com/office/drawing/2014/main" id="{E29B3AF9-3FD0-E54C-E121-CD95618AA846}"/>
              </a:ext>
            </a:extLst>
          </p:cNvPr>
          <p:cNvGrpSpPr/>
          <p:nvPr/>
        </p:nvGrpSpPr>
        <p:grpSpPr>
          <a:xfrm>
            <a:off x="1026342" y="4755862"/>
            <a:ext cx="5604353" cy="775275"/>
            <a:chOff x="0" y="0"/>
            <a:chExt cx="1476044" cy="204188"/>
          </a:xfrm>
        </p:grpSpPr>
        <p:sp>
          <p:nvSpPr>
            <p:cNvPr id="12" name="Freeform 12">
              <a:extLst>
                <a:ext uri="{FF2B5EF4-FFF2-40B4-BE49-F238E27FC236}">
                  <a16:creationId xmlns:a16="http://schemas.microsoft.com/office/drawing/2014/main" id="{DD5C1F46-9631-DA6A-BF4B-9328A1E31DA0}"/>
                </a:ext>
              </a:extLst>
            </p:cNvPr>
            <p:cNvSpPr/>
            <p:nvPr/>
          </p:nvSpPr>
          <p:spPr>
            <a:xfrm>
              <a:off x="0" y="0"/>
              <a:ext cx="1476044" cy="204188"/>
            </a:xfrm>
            <a:custGeom>
              <a:avLst/>
              <a:gdLst/>
              <a:ahLst/>
              <a:cxnLst/>
              <a:rect l="l" t="t" r="r" b="b"/>
              <a:pathLst>
                <a:path w="1476044" h="204188">
                  <a:moveTo>
                    <a:pt x="41442" y="0"/>
                  </a:moveTo>
                  <a:lnTo>
                    <a:pt x="1434601" y="0"/>
                  </a:lnTo>
                  <a:cubicBezTo>
                    <a:pt x="1457489" y="0"/>
                    <a:pt x="1476044" y="18554"/>
                    <a:pt x="1476044" y="41442"/>
                  </a:cubicBezTo>
                  <a:lnTo>
                    <a:pt x="1476044" y="162745"/>
                  </a:lnTo>
                  <a:cubicBezTo>
                    <a:pt x="1476044" y="185633"/>
                    <a:pt x="1457489" y="204188"/>
                    <a:pt x="1434601" y="204188"/>
                  </a:cubicBezTo>
                  <a:lnTo>
                    <a:pt x="41442" y="204188"/>
                  </a:lnTo>
                  <a:cubicBezTo>
                    <a:pt x="18554" y="204188"/>
                    <a:pt x="0" y="185633"/>
                    <a:pt x="0" y="162745"/>
                  </a:cubicBezTo>
                  <a:lnTo>
                    <a:pt x="0" y="41442"/>
                  </a:lnTo>
                  <a:cubicBezTo>
                    <a:pt x="0" y="18554"/>
                    <a:pt x="18554" y="0"/>
                    <a:pt x="41442" y="0"/>
                  </a:cubicBezTo>
                  <a:close/>
                </a:path>
              </a:pathLst>
            </a:custGeom>
            <a:solidFill>
              <a:srgbClr val="000000">
                <a:alpha val="0"/>
              </a:srgbClr>
            </a:solidFill>
            <a:ln w="38100" cap="rnd">
              <a:solidFill>
                <a:srgbClr val="000000"/>
              </a:solidFill>
              <a:prstDash val="sysDash"/>
              <a:round/>
            </a:ln>
          </p:spPr>
          <p:txBody>
            <a:bodyPr/>
            <a:lstStyle/>
            <a:p>
              <a:endParaRPr lang="en-US" dirty="0">
                <a:latin typeface="Arial" panose="020B0604020202020204" pitchFamily="34" charset="0"/>
              </a:endParaRPr>
            </a:p>
          </p:txBody>
        </p:sp>
        <p:sp>
          <p:nvSpPr>
            <p:cNvPr id="13" name="TextBox 13">
              <a:extLst>
                <a:ext uri="{FF2B5EF4-FFF2-40B4-BE49-F238E27FC236}">
                  <a16:creationId xmlns:a16="http://schemas.microsoft.com/office/drawing/2014/main" id="{FBD98E47-BCE3-8811-C5B5-5A1603E6E8DA}"/>
                </a:ext>
              </a:extLst>
            </p:cNvPr>
            <p:cNvSpPr txBox="1"/>
            <p:nvPr/>
          </p:nvSpPr>
          <p:spPr>
            <a:xfrm>
              <a:off x="0" y="-38100"/>
              <a:ext cx="1476044" cy="242288"/>
            </a:xfrm>
            <a:prstGeom prst="rect">
              <a:avLst/>
            </a:prstGeom>
          </p:spPr>
          <p:txBody>
            <a:bodyPr lIns="50800" tIns="50800" rIns="50800" bIns="50800" rtlCol="0" anchor="ctr"/>
            <a:lstStyle/>
            <a:p>
              <a:pPr algn="ctr">
                <a:lnSpc>
                  <a:spcPts val="2999"/>
                </a:lnSpc>
              </a:pPr>
              <a:endParaRPr dirty="0">
                <a:latin typeface="Arial" panose="020B0604020202020204" pitchFamily="34" charset="0"/>
              </a:endParaRPr>
            </a:p>
          </p:txBody>
        </p:sp>
      </p:grpSp>
      <p:sp>
        <p:nvSpPr>
          <p:cNvPr id="14" name="TextBox 14">
            <a:extLst>
              <a:ext uri="{FF2B5EF4-FFF2-40B4-BE49-F238E27FC236}">
                <a16:creationId xmlns:a16="http://schemas.microsoft.com/office/drawing/2014/main" id="{531D5C82-2169-DDC3-F8CC-D3807101C069}"/>
              </a:ext>
            </a:extLst>
          </p:cNvPr>
          <p:cNvSpPr txBox="1"/>
          <p:nvPr/>
        </p:nvSpPr>
        <p:spPr>
          <a:xfrm>
            <a:off x="1496320" y="4886645"/>
            <a:ext cx="4532088" cy="433196"/>
          </a:xfrm>
          <a:prstGeom prst="rect">
            <a:avLst/>
          </a:prstGeom>
        </p:spPr>
        <p:txBody>
          <a:bodyPr lIns="0" tIns="0" rIns="0" bIns="0" rtlCol="0" anchor="t">
            <a:spAutoFit/>
          </a:bodyPr>
          <a:lstStyle/>
          <a:p>
            <a:pPr algn="ctr">
              <a:lnSpc>
                <a:spcPts val="3710"/>
              </a:lnSpc>
            </a:pPr>
            <a:r>
              <a:rPr lang="en-US" sz="2650" dirty="0">
                <a:solidFill>
                  <a:srgbClr val="000000"/>
                </a:solidFill>
                <a:latin typeface="Arial" panose="020B0604020202020204" pitchFamily="34" charset="0"/>
                <a:ea typeface="Canva Sans"/>
                <a:cs typeface="Canva Sans"/>
                <a:sym typeface="Canva Sans"/>
              </a:rPr>
              <a:t>Hacking and data breaches</a:t>
            </a:r>
          </a:p>
        </p:txBody>
      </p:sp>
      <p:grpSp>
        <p:nvGrpSpPr>
          <p:cNvPr id="15" name="Group 15">
            <a:extLst>
              <a:ext uri="{FF2B5EF4-FFF2-40B4-BE49-F238E27FC236}">
                <a16:creationId xmlns:a16="http://schemas.microsoft.com/office/drawing/2014/main" id="{50938BB4-19BA-98BA-5191-2A9E3DB4A435}"/>
              </a:ext>
            </a:extLst>
          </p:cNvPr>
          <p:cNvGrpSpPr/>
          <p:nvPr/>
        </p:nvGrpSpPr>
        <p:grpSpPr>
          <a:xfrm>
            <a:off x="1026342" y="5683538"/>
            <a:ext cx="5604353" cy="791470"/>
            <a:chOff x="0" y="0"/>
            <a:chExt cx="1476044" cy="208453"/>
          </a:xfrm>
        </p:grpSpPr>
        <p:sp>
          <p:nvSpPr>
            <p:cNvPr id="16" name="Freeform 16">
              <a:extLst>
                <a:ext uri="{FF2B5EF4-FFF2-40B4-BE49-F238E27FC236}">
                  <a16:creationId xmlns:a16="http://schemas.microsoft.com/office/drawing/2014/main" id="{978011CE-B458-6159-72E0-4EDEF220CF1A}"/>
                </a:ext>
              </a:extLst>
            </p:cNvPr>
            <p:cNvSpPr/>
            <p:nvPr/>
          </p:nvSpPr>
          <p:spPr>
            <a:xfrm>
              <a:off x="0" y="0"/>
              <a:ext cx="1476044" cy="208453"/>
            </a:xfrm>
            <a:custGeom>
              <a:avLst/>
              <a:gdLst/>
              <a:ahLst/>
              <a:cxnLst/>
              <a:rect l="l" t="t" r="r" b="b"/>
              <a:pathLst>
                <a:path w="1476044" h="208453">
                  <a:moveTo>
                    <a:pt x="41442" y="0"/>
                  </a:moveTo>
                  <a:lnTo>
                    <a:pt x="1434601" y="0"/>
                  </a:lnTo>
                  <a:cubicBezTo>
                    <a:pt x="1457489" y="0"/>
                    <a:pt x="1476044" y="18554"/>
                    <a:pt x="1476044" y="41442"/>
                  </a:cubicBezTo>
                  <a:lnTo>
                    <a:pt x="1476044" y="167011"/>
                  </a:lnTo>
                  <a:cubicBezTo>
                    <a:pt x="1476044" y="189899"/>
                    <a:pt x="1457489" y="208453"/>
                    <a:pt x="1434601" y="208453"/>
                  </a:cubicBezTo>
                  <a:lnTo>
                    <a:pt x="41442" y="208453"/>
                  </a:lnTo>
                  <a:cubicBezTo>
                    <a:pt x="18554" y="208453"/>
                    <a:pt x="0" y="189899"/>
                    <a:pt x="0" y="167011"/>
                  </a:cubicBezTo>
                  <a:lnTo>
                    <a:pt x="0" y="41442"/>
                  </a:lnTo>
                  <a:cubicBezTo>
                    <a:pt x="0" y="18554"/>
                    <a:pt x="18554" y="0"/>
                    <a:pt x="41442" y="0"/>
                  </a:cubicBezTo>
                  <a:close/>
                </a:path>
              </a:pathLst>
            </a:custGeom>
            <a:solidFill>
              <a:srgbClr val="000000">
                <a:alpha val="0"/>
              </a:srgbClr>
            </a:solidFill>
            <a:ln w="38100" cap="rnd">
              <a:solidFill>
                <a:srgbClr val="000000"/>
              </a:solidFill>
              <a:prstDash val="sysDash"/>
              <a:round/>
            </a:ln>
          </p:spPr>
          <p:txBody>
            <a:bodyPr/>
            <a:lstStyle/>
            <a:p>
              <a:endParaRPr lang="en-US" dirty="0">
                <a:latin typeface="Arial" panose="020B0604020202020204" pitchFamily="34" charset="0"/>
              </a:endParaRPr>
            </a:p>
          </p:txBody>
        </p:sp>
        <p:sp>
          <p:nvSpPr>
            <p:cNvPr id="17" name="TextBox 17">
              <a:extLst>
                <a:ext uri="{FF2B5EF4-FFF2-40B4-BE49-F238E27FC236}">
                  <a16:creationId xmlns:a16="http://schemas.microsoft.com/office/drawing/2014/main" id="{529BB10A-DC72-B9BE-4591-B464301B3E53}"/>
                </a:ext>
              </a:extLst>
            </p:cNvPr>
            <p:cNvSpPr txBox="1"/>
            <p:nvPr/>
          </p:nvSpPr>
          <p:spPr>
            <a:xfrm>
              <a:off x="0" y="-38100"/>
              <a:ext cx="1476044" cy="246553"/>
            </a:xfrm>
            <a:prstGeom prst="rect">
              <a:avLst/>
            </a:prstGeom>
          </p:spPr>
          <p:txBody>
            <a:bodyPr lIns="50800" tIns="50800" rIns="50800" bIns="50800" rtlCol="0" anchor="ctr"/>
            <a:lstStyle/>
            <a:p>
              <a:pPr algn="ctr">
                <a:lnSpc>
                  <a:spcPts val="2999"/>
                </a:lnSpc>
              </a:pPr>
              <a:endParaRPr dirty="0">
                <a:latin typeface="Arial" panose="020B0604020202020204" pitchFamily="34" charset="0"/>
              </a:endParaRPr>
            </a:p>
          </p:txBody>
        </p:sp>
      </p:grpSp>
      <p:sp>
        <p:nvSpPr>
          <p:cNvPr id="18" name="TextBox 18">
            <a:extLst>
              <a:ext uri="{FF2B5EF4-FFF2-40B4-BE49-F238E27FC236}">
                <a16:creationId xmlns:a16="http://schemas.microsoft.com/office/drawing/2014/main" id="{818B5327-A545-5ED2-DB8B-744ABB5B571F}"/>
              </a:ext>
            </a:extLst>
          </p:cNvPr>
          <p:cNvSpPr txBox="1"/>
          <p:nvPr/>
        </p:nvSpPr>
        <p:spPr>
          <a:xfrm>
            <a:off x="1315519" y="5837472"/>
            <a:ext cx="5026000" cy="433196"/>
          </a:xfrm>
          <a:prstGeom prst="rect">
            <a:avLst/>
          </a:prstGeom>
        </p:spPr>
        <p:txBody>
          <a:bodyPr lIns="0" tIns="0" rIns="0" bIns="0" rtlCol="0" anchor="t">
            <a:spAutoFit/>
          </a:bodyPr>
          <a:lstStyle/>
          <a:p>
            <a:pPr algn="ctr">
              <a:lnSpc>
                <a:spcPts val="3710"/>
              </a:lnSpc>
            </a:pPr>
            <a:r>
              <a:rPr lang="en-US" sz="2650" dirty="0">
                <a:solidFill>
                  <a:srgbClr val="000000"/>
                </a:solidFill>
                <a:latin typeface="Arial" panose="020B0604020202020204" pitchFamily="34" charset="0"/>
                <a:ea typeface="Canva Sans"/>
                <a:cs typeface="Canva Sans"/>
                <a:sym typeface="Canva Sans"/>
              </a:rPr>
              <a:t>Fake news and misinformation</a:t>
            </a:r>
          </a:p>
        </p:txBody>
      </p:sp>
      <p:sp>
        <p:nvSpPr>
          <p:cNvPr id="21" name="TextBox 36">
            <a:extLst>
              <a:ext uri="{FF2B5EF4-FFF2-40B4-BE49-F238E27FC236}">
                <a16:creationId xmlns:a16="http://schemas.microsoft.com/office/drawing/2014/main" id="{D84D87C2-BDBA-1479-6491-C6646DA795D4}"/>
              </a:ext>
            </a:extLst>
          </p:cNvPr>
          <p:cNvSpPr txBox="1"/>
          <p:nvPr/>
        </p:nvSpPr>
        <p:spPr>
          <a:xfrm>
            <a:off x="8309164" y="3965926"/>
            <a:ext cx="8280333" cy="2465547"/>
          </a:xfrm>
          <a:prstGeom prst="rect">
            <a:avLst/>
          </a:prstGeom>
        </p:spPr>
        <p:txBody>
          <a:bodyPr lIns="0" tIns="0" rIns="0" bIns="0" rtlCol="0" anchor="t">
            <a:spAutoFit/>
          </a:bodyPr>
          <a:lstStyle/>
          <a:p>
            <a:pPr algn="ctr">
              <a:lnSpc>
                <a:spcPts val="3200"/>
              </a:lnSpc>
            </a:pPr>
            <a:r>
              <a:rPr lang="en-US" sz="3200" dirty="0">
                <a:solidFill>
                  <a:srgbClr val="000000"/>
                </a:solidFill>
                <a:latin typeface="Arial" panose="020B0604020202020204" pitchFamily="34" charset="0"/>
                <a:ea typeface="Canva Sans"/>
                <a:cs typeface="Canva Sans"/>
                <a:sym typeface="Canva Sans"/>
              </a:rPr>
              <a:t>“</a:t>
            </a:r>
            <a:r>
              <a:rPr lang="en-US" sz="3200" i="1" dirty="0">
                <a:solidFill>
                  <a:srgbClr val="000000"/>
                </a:solidFill>
                <a:latin typeface="Arial" panose="020B0604020202020204" pitchFamily="34" charset="0"/>
                <a:ea typeface="Canva Sans"/>
                <a:cs typeface="Canva Sans"/>
                <a:sym typeface="Canva Sans"/>
              </a:rPr>
              <a:t>To me personally? No. I don’t think anyone’s out to get me or anything. I think the only attacks I can be at a risk for is when there’s like massive data leaks from the different websites and stuff. But yeah, I think that’s it.</a:t>
            </a:r>
            <a:r>
              <a:rPr lang="en-US" sz="3200" dirty="0">
                <a:solidFill>
                  <a:srgbClr val="000000"/>
                </a:solidFill>
                <a:latin typeface="Arial" panose="020B0604020202020204" pitchFamily="34" charset="0"/>
                <a:ea typeface="Canva Sans"/>
                <a:cs typeface="Canva Sans"/>
                <a:sym typeface="Canva Sans"/>
              </a:rPr>
              <a:t>” (C19)</a:t>
            </a:r>
          </a:p>
        </p:txBody>
      </p:sp>
    </p:spTree>
    <p:extLst>
      <p:ext uri="{BB962C8B-B14F-4D97-AF65-F5344CB8AC3E}">
        <p14:creationId xmlns:p14="http://schemas.microsoft.com/office/powerpoint/2010/main" val="26297985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EDEDED"/>
        </a:solidFill>
        <a:effectLst/>
      </p:bgPr>
    </p:bg>
    <p:spTree>
      <p:nvGrpSpPr>
        <p:cNvPr id="1" name="">
          <a:extLst>
            <a:ext uri="{FF2B5EF4-FFF2-40B4-BE49-F238E27FC236}">
              <a16:creationId xmlns:a16="http://schemas.microsoft.com/office/drawing/2014/main" id="{58D18EF4-B562-39B7-4210-FC727477E31A}"/>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4AC2845E-7696-6994-21EE-A447D0D26F18}"/>
              </a:ext>
            </a:extLst>
          </p:cNvPr>
          <p:cNvGrpSpPr/>
          <p:nvPr/>
        </p:nvGrpSpPr>
        <p:grpSpPr>
          <a:xfrm>
            <a:off x="1028700" y="3825986"/>
            <a:ext cx="5601995" cy="775275"/>
            <a:chOff x="0" y="0"/>
            <a:chExt cx="1475423" cy="204188"/>
          </a:xfrm>
        </p:grpSpPr>
        <p:sp>
          <p:nvSpPr>
            <p:cNvPr id="3" name="Freeform 3">
              <a:extLst>
                <a:ext uri="{FF2B5EF4-FFF2-40B4-BE49-F238E27FC236}">
                  <a16:creationId xmlns:a16="http://schemas.microsoft.com/office/drawing/2014/main" id="{98919387-CC93-0220-9981-8105FCA34717}"/>
                </a:ext>
              </a:extLst>
            </p:cNvPr>
            <p:cNvSpPr/>
            <p:nvPr/>
          </p:nvSpPr>
          <p:spPr>
            <a:xfrm>
              <a:off x="0" y="0"/>
              <a:ext cx="1475423" cy="204188"/>
            </a:xfrm>
            <a:custGeom>
              <a:avLst/>
              <a:gdLst/>
              <a:ahLst/>
              <a:cxnLst/>
              <a:rect l="l" t="t" r="r" b="b"/>
              <a:pathLst>
                <a:path w="1475423" h="204188">
                  <a:moveTo>
                    <a:pt x="44224" y="0"/>
                  </a:moveTo>
                  <a:lnTo>
                    <a:pt x="1431199" y="0"/>
                  </a:lnTo>
                  <a:cubicBezTo>
                    <a:pt x="1455623" y="0"/>
                    <a:pt x="1475423" y="19800"/>
                    <a:pt x="1475423" y="44224"/>
                  </a:cubicBezTo>
                  <a:lnTo>
                    <a:pt x="1475423" y="159964"/>
                  </a:lnTo>
                  <a:cubicBezTo>
                    <a:pt x="1475423" y="184388"/>
                    <a:pt x="1455623" y="204188"/>
                    <a:pt x="1431199" y="204188"/>
                  </a:cubicBezTo>
                  <a:lnTo>
                    <a:pt x="44224" y="204188"/>
                  </a:lnTo>
                  <a:cubicBezTo>
                    <a:pt x="32495" y="204188"/>
                    <a:pt x="21246" y="199529"/>
                    <a:pt x="12953" y="191235"/>
                  </a:cubicBezTo>
                  <a:cubicBezTo>
                    <a:pt x="4659" y="182941"/>
                    <a:pt x="0" y="171693"/>
                    <a:pt x="0" y="159964"/>
                  </a:cubicBezTo>
                  <a:lnTo>
                    <a:pt x="0" y="44224"/>
                  </a:lnTo>
                  <a:cubicBezTo>
                    <a:pt x="0" y="19800"/>
                    <a:pt x="19800" y="0"/>
                    <a:pt x="44224" y="0"/>
                  </a:cubicBezTo>
                  <a:close/>
                </a:path>
              </a:pathLst>
            </a:custGeom>
            <a:solidFill>
              <a:srgbClr val="000000">
                <a:alpha val="0"/>
              </a:srgbClr>
            </a:solidFill>
            <a:ln w="38100" cap="rnd">
              <a:solidFill>
                <a:srgbClr val="000000"/>
              </a:solidFill>
              <a:prstDash val="sysDash"/>
              <a:round/>
            </a:ln>
          </p:spPr>
          <p:txBody>
            <a:bodyPr/>
            <a:lstStyle/>
            <a:p>
              <a:endParaRPr lang="en-US" dirty="0">
                <a:latin typeface="Arial" panose="020B0604020202020204" pitchFamily="34" charset="0"/>
              </a:endParaRPr>
            </a:p>
          </p:txBody>
        </p:sp>
        <p:sp>
          <p:nvSpPr>
            <p:cNvPr id="4" name="TextBox 4">
              <a:extLst>
                <a:ext uri="{FF2B5EF4-FFF2-40B4-BE49-F238E27FC236}">
                  <a16:creationId xmlns:a16="http://schemas.microsoft.com/office/drawing/2014/main" id="{BC5F45D1-AE10-4149-F29C-AF6C94FC3886}"/>
                </a:ext>
              </a:extLst>
            </p:cNvPr>
            <p:cNvSpPr txBox="1"/>
            <p:nvPr/>
          </p:nvSpPr>
          <p:spPr>
            <a:xfrm>
              <a:off x="0" y="-38100"/>
              <a:ext cx="1475423" cy="242288"/>
            </a:xfrm>
            <a:prstGeom prst="rect">
              <a:avLst/>
            </a:prstGeom>
          </p:spPr>
          <p:txBody>
            <a:bodyPr lIns="50800" tIns="50800" rIns="50800" bIns="50800" rtlCol="0" anchor="ctr"/>
            <a:lstStyle/>
            <a:p>
              <a:pPr algn="ctr">
                <a:lnSpc>
                  <a:spcPts val="2999"/>
                </a:lnSpc>
              </a:pPr>
              <a:endParaRPr dirty="0">
                <a:latin typeface="Arial" panose="020B0604020202020204" pitchFamily="34" charset="0"/>
              </a:endParaRPr>
            </a:p>
          </p:txBody>
        </p:sp>
      </p:grpSp>
      <p:grpSp>
        <p:nvGrpSpPr>
          <p:cNvPr id="5" name="Group 5">
            <a:extLst>
              <a:ext uri="{FF2B5EF4-FFF2-40B4-BE49-F238E27FC236}">
                <a16:creationId xmlns:a16="http://schemas.microsoft.com/office/drawing/2014/main" id="{C8A1CD9C-2303-BD95-E8EF-A77E43867306}"/>
              </a:ext>
            </a:extLst>
          </p:cNvPr>
          <p:cNvGrpSpPr/>
          <p:nvPr/>
        </p:nvGrpSpPr>
        <p:grpSpPr>
          <a:xfrm>
            <a:off x="8125995" y="2863021"/>
            <a:ext cx="8908040" cy="4368247"/>
            <a:chOff x="0" y="0"/>
            <a:chExt cx="2531485" cy="1241367"/>
          </a:xfrm>
        </p:grpSpPr>
        <p:sp>
          <p:nvSpPr>
            <p:cNvPr id="6" name="Freeform 6">
              <a:extLst>
                <a:ext uri="{FF2B5EF4-FFF2-40B4-BE49-F238E27FC236}">
                  <a16:creationId xmlns:a16="http://schemas.microsoft.com/office/drawing/2014/main" id="{22E6E4A7-8488-9A5B-120D-3AA59DB96832}"/>
                </a:ext>
              </a:extLst>
            </p:cNvPr>
            <p:cNvSpPr/>
            <p:nvPr/>
          </p:nvSpPr>
          <p:spPr>
            <a:xfrm>
              <a:off x="0" y="0"/>
              <a:ext cx="2531485" cy="1241367"/>
            </a:xfrm>
            <a:custGeom>
              <a:avLst/>
              <a:gdLst/>
              <a:ahLst/>
              <a:cxnLst/>
              <a:rect l="l" t="t" r="r" b="b"/>
              <a:pathLst>
                <a:path w="2531485" h="1241367">
                  <a:moveTo>
                    <a:pt x="39109" y="0"/>
                  </a:moveTo>
                  <a:lnTo>
                    <a:pt x="2492375" y="0"/>
                  </a:lnTo>
                  <a:cubicBezTo>
                    <a:pt x="2502748" y="0"/>
                    <a:pt x="2512695" y="4120"/>
                    <a:pt x="2520030" y="11455"/>
                  </a:cubicBezTo>
                  <a:cubicBezTo>
                    <a:pt x="2527364" y="18789"/>
                    <a:pt x="2531485" y="28737"/>
                    <a:pt x="2531485" y="39109"/>
                  </a:cubicBezTo>
                  <a:lnTo>
                    <a:pt x="2531485" y="1202258"/>
                  </a:lnTo>
                  <a:cubicBezTo>
                    <a:pt x="2531485" y="1212630"/>
                    <a:pt x="2527364" y="1222578"/>
                    <a:pt x="2520030" y="1229912"/>
                  </a:cubicBezTo>
                  <a:cubicBezTo>
                    <a:pt x="2512695" y="1237247"/>
                    <a:pt x="2502748" y="1241367"/>
                    <a:pt x="2492375" y="1241367"/>
                  </a:cubicBezTo>
                  <a:lnTo>
                    <a:pt x="39109" y="1241367"/>
                  </a:lnTo>
                  <a:cubicBezTo>
                    <a:pt x="28737" y="1241367"/>
                    <a:pt x="18789" y="1237247"/>
                    <a:pt x="11455" y="1229912"/>
                  </a:cubicBezTo>
                  <a:cubicBezTo>
                    <a:pt x="4120" y="1222578"/>
                    <a:pt x="0" y="1212630"/>
                    <a:pt x="0" y="1202258"/>
                  </a:cubicBezTo>
                  <a:lnTo>
                    <a:pt x="0" y="39109"/>
                  </a:lnTo>
                  <a:cubicBezTo>
                    <a:pt x="0" y="28737"/>
                    <a:pt x="4120" y="18789"/>
                    <a:pt x="11455" y="11455"/>
                  </a:cubicBezTo>
                  <a:cubicBezTo>
                    <a:pt x="18789" y="4120"/>
                    <a:pt x="28737" y="0"/>
                    <a:pt x="39109" y="0"/>
                  </a:cubicBezTo>
                  <a:close/>
                </a:path>
              </a:pathLst>
            </a:custGeom>
            <a:solidFill>
              <a:srgbClr val="B7CDEB"/>
            </a:solidFill>
            <a:ln w="38100" cap="rnd">
              <a:solidFill>
                <a:srgbClr val="000000"/>
              </a:solidFill>
              <a:prstDash val="sysDash"/>
              <a:round/>
            </a:ln>
          </p:spPr>
          <p:txBody>
            <a:bodyPr/>
            <a:lstStyle/>
            <a:p>
              <a:endParaRPr lang="en-US" dirty="0">
                <a:latin typeface="Arial" panose="020B0604020202020204" pitchFamily="34" charset="0"/>
              </a:endParaRPr>
            </a:p>
          </p:txBody>
        </p:sp>
        <p:sp>
          <p:nvSpPr>
            <p:cNvPr id="7" name="TextBox 7">
              <a:extLst>
                <a:ext uri="{FF2B5EF4-FFF2-40B4-BE49-F238E27FC236}">
                  <a16:creationId xmlns:a16="http://schemas.microsoft.com/office/drawing/2014/main" id="{D4E6D609-E4B5-BF95-72E4-687884957492}"/>
                </a:ext>
              </a:extLst>
            </p:cNvPr>
            <p:cNvSpPr txBox="1"/>
            <p:nvPr/>
          </p:nvSpPr>
          <p:spPr>
            <a:xfrm>
              <a:off x="0" y="-38100"/>
              <a:ext cx="2531485" cy="1279467"/>
            </a:xfrm>
            <a:prstGeom prst="rect">
              <a:avLst/>
            </a:prstGeom>
          </p:spPr>
          <p:txBody>
            <a:bodyPr lIns="47081" tIns="47081" rIns="47081" bIns="47081" rtlCol="0" anchor="ctr"/>
            <a:lstStyle/>
            <a:p>
              <a:pPr algn="ctr">
                <a:lnSpc>
                  <a:spcPts val="2660"/>
                </a:lnSpc>
              </a:pPr>
              <a:endParaRPr dirty="0">
                <a:latin typeface="Arial" panose="020B0604020202020204" pitchFamily="34" charset="0"/>
              </a:endParaRPr>
            </a:p>
          </p:txBody>
        </p:sp>
      </p:grpSp>
      <p:sp>
        <p:nvSpPr>
          <p:cNvPr id="8" name="TextBox 8">
            <a:extLst>
              <a:ext uri="{FF2B5EF4-FFF2-40B4-BE49-F238E27FC236}">
                <a16:creationId xmlns:a16="http://schemas.microsoft.com/office/drawing/2014/main" id="{50AE3968-BA92-9B4A-574E-0293C32DAA94}"/>
              </a:ext>
            </a:extLst>
          </p:cNvPr>
          <p:cNvSpPr txBox="1"/>
          <p:nvPr/>
        </p:nvSpPr>
        <p:spPr>
          <a:xfrm>
            <a:off x="1284809" y="2462509"/>
            <a:ext cx="5056710" cy="644279"/>
          </a:xfrm>
          <a:prstGeom prst="rect">
            <a:avLst/>
          </a:prstGeom>
        </p:spPr>
        <p:txBody>
          <a:bodyPr wrap="square" lIns="0" tIns="0" rIns="0" bIns="0" rtlCol="0" anchor="t">
            <a:spAutoFit/>
          </a:bodyPr>
          <a:lstStyle/>
          <a:p>
            <a:pPr algn="ctr">
              <a:lnSpc>
                <a:spcPts val="5533"/>
              </a:lnSpc>
            </a:pPr>
            <a:r>
              <a:rPr lang="en-US" sz="3952" dirty="0">
                <a:solidFill>
                  <a:srgbClr val="000000"/>
                </a:solidFill>
                <a:latin typeface="Arial" panose="020B0604020202020204" pitchFamily="34" charset="0"/>
                <a:ea typeface="Canva Sans Bold"/>
                <a:cs typeface="Canva Sans Bold"/>
                <a:sym typeface="Canva Sans Bold"/>
              </a:rPr>
              <a:t>Second Generation</a:t>
            </a:r>
          </a:p>
        </p:txBody>
      </p:sp>
      <p:sp>
        <p:nvSpPr>
          <p:cNvPr id="9" name="TextBox 9">
            <a:extLst>
              <a:ext uri="{FF2B5EF4-FFF2-40B4-BE49-F238E27FC236}">
                <a16:creationId xmlns:a16="http://schemas.microsoft.com/office/drawing/2014/main" id="{921A6022-C240-336D-9A30-0C8B68140AF4}"/>
              </a:ext>
            </a:extLst>
          </p:cNvPr>
          <p:cNvSpPr txBox="1"/>
          <p:nvPr/>
        </p:nvSpPr>
        <p:spPr>
          <a:xfrm>
            <a:off x="4678758" y="1377509"/>
            <a:ext cx="8628552" cy="769441"/>
          </a:xfrm>
          <a:prstGeom prst="rect">
            <a:avLst/>
          </a:prstGeom>
        </p:spPr>
        <p:txBody>
          <a:bodyPr lIns="0" tIns="0" rIns="0" bIns="0" rtlCol="0" anchor="t">
            <a:spAutoFit/>
          </a:bodyPr>
          <a:lstStyle/>
          <a:p>
            <a:pPr algn="ctr">
              <a:lnSpc>
                <a:spcPts val="6001"/>
              </a:lnSpc>
            </a:pPr>
            <a:r>
              <a:rPr lang="en-US" sz="6001" b="1" dirty="0">
                <a:solidFill>
                  <a:srgbClr val="000000"/>
                </a:solidFill>
                <a:latin typeface="Arial" panose="020B0604020202020204" pitchFamily="34" charset="0"/>
                <a:ea typeface="Canva Sans Bold"/>
                <a:cs typeface="Canva Sans Bold"/>
                <a:sym typeface="Canva Sans Bold"/>
              </a:rPr>
              <a:t>Threat Models</a:t>
            </a:r>
          </a:p>
        </p:txBody>
      </p:sp>
      <p:sp>
        <p:nvSpPr>
          <p:cNvPr id="10" name="TextBox 10">
            <a:extLst>
              <a:ext uri="{FF2B5EF4-FFF2-40B4-BE49-F238E27FC236}">
                <a16:creationId xmlns:a16="http://schemas.microsoft.com/office/drawing/2014/main" id="{9ED90B95-6E2C-DCC8-0C1F-EAC52543BC21}"/>
              </a:ext>
            </a:extLst>
          </p:cNvPr>
          <p:cNvSpPr txBox="1"/>
          <p:nvPr/>
        </p:nvSpPr>
        <p:spPr>
          <a:xfrm>
            <a:off x="1834731" y="3965926"/>
            <a:ext cx="3989933" cy="433196"/>
          </a:xfrm>
          <a:prstGeom prst="rect">
            <a:avLst/>
          </a:prstGeom>
        </p:spPr>
        <p:txBody>
          <a:bodyPr lIns="0" tIns="0" rIns="0" bIns="0" rtlCol="0" anchor="t">
            <a:spAutoFit/>
          </a:bodyPr>
          <a:lstStyle/>
          <a:p>
            <a:pPr algn="ctr">
              <a:lnSpc>
                <a:spcPts val="3710"/>
              </a:lnSpc>
            </a:pPr>
            <a:r>
              <a:rPr lang="en-US" sz="2650" dirty="0">
                <a:solidFill>
                  <a:srgbClr val="000000"/>
                </a:solidFill>
                <a:latin typeface="Arial" panose="020B0604020202020204" pitchFamily="34" charset="0"/>
                <a:ea typeface="Canva Sans"/>
                <a:cs typeface="Canva Sans"/>
                <a:sym typeface="Canva Sans"/>
              </a:rPr>
              <a:t>Scams and identity theft</a:t>
            </a:r>
          </a:p>
        </p:txBody>
      </p:sp>
      <p:grpSp>
        <p:nvGrpSpPr>
          <p:cNvPr id="11" name="Group 11">
            <a:extLst>
              <a:ext uri="{FF2B5EF4-FFF2-40B4-BE49-F238E27FC236}">
                <a16:creationId xmlns:a16="http://schemas.microsoft.com/office/drawing/2014/main" id="{519D2F39-726B-FB0C-EC13-6F382FF01231}"/>
              </a:ext>
            </a:extLst>
          </p:cNvPr>
          <p:cNvGrpSpPr/>
          <p:nvPr/>
        </p:nvGrpSpPr>
        <p:grpSpPr>
          <a:xfrm>
            <a:off x="1026342" y="4755862"/>
            <a:ext cx="5604353" cy="775275"/>
            <a:chOff x="0" y="0"/>
            <a:chExt cx="1476044" cy="204188"/>
          </a:xfrm>
        </p:grpSpPr>
        <p:sp>
          <p:nvSpPr>
            <p:cNvPr id="12" name="Freeform 12">
              <a:extLst>
                <a:ext uri="{FF2B5EF4-FFF2-40B4-BE49-F238E27FC236}">
                  <a16:creationId xmlns:a16="http://schemas.microsoft.com/office/drawing/2014/main" id="{1776489A-FC36-68C2-ED97-0A3362B5BE0E}"/>
                </a:ext>
              </a:extLst>
            </p:cNvPr>
            <p:cNvSpPr/>
            <p:nvPr/>
          </p:nvSpPr>
          <p:spPr>
            <a:xfrm>
              <a:off x="0" y="0"/>
              <a:ext cx="1476044" cy="204188"/>
            </a:xfrm>
            <a:custGeom>
              <a:avLst/>
              <a:gdLst/>
              <a:ahLst/>
              <a:cxnLst/>
              <a:rect l="l" t="t" r="r" b="b"/>
              <a:pathLst>
                <a:path w="1476044" h="204188">
                  <a:moveTo>
                    <a:pt x="41442" y="0"/>
                  </a:moveTo>
                  <a:lnTo>
                    <a:pt x="1434601" y="0"/>
                  </a:lnTo>
                  <a:cubicBezTo>
                    <a:pt x="1457489" y="0"/>
                    <a:pt x="1476044" y="18554"/>
                    <a:pt x="1476044" y="41442"/>
                  </a:cubicBezTo>
                  <a:lnTo>
                    <a:pt x="1476044" y="162745"/>
                  </a:lnTo>
                  <a:cubicBezTo>
                    <a:pt x="1476044" y="185633"/>
                    <a:pt x="1457489" y="204188"/>
                    <a:pt x="1434601" y="204188"/>
                  </a:cubicBezTo>
                  <a:lnTo>
                    <a:pt x="41442" y="204188"/>
                  </a:lnTo>
                  <a:cubicBezTo>
                    <a:pt x="18554" y="204188"/>
                    <a:pt x="0" y="185633"/>
                    <a:pt x="0" y="162745"/>
                  </a:cubicBezTo>
                  <a:lnTo>
                    <a:pt x="0" y="41442"/>
                  </a:lnTo>
                  <a:cubicBezTo>
                    <a:pt x="0" y="18554"/>
                    <a:pt x="18554" y="0"/>
                    <a:pt x="41442" y="0"/>
                  </a:cubicBezTo>
                  <a:close/>
                </a:path>
              </a:pathLst>
            </a:custGeom>
            <a:solidFill>
              <a:srgbClr val="000000">
                <a:alpha val="0"/>
              </a:srgbClr>
            </a:solidFill>
            <a:ln w="38100" cap="rnd">
              <a:solidFill>
                <a:srgbClr val="000000"/>
              </a:solidFill>
              <a:prstDash val="sysDash"/>
              <a:round/>
            </a:ln>
          </p:spPr>
          <p:txBody>
            <a:bodyPr/>
            <a:lstStyle/>
            <a:p>
              <a:endParaRPr lang="en-US" dirty="0">
                <a:latin typeface="Arial" panose="020B0604020202020204" pitchFamily="34" charset="0"/>
              </a:endParaRPr>
            </a:p>
          </p:txBody>
        </p:sp>
        <p:sp>
          <p:nvSpPr>
            <p:cNvPr id="13" name="TextBox 13">
              <a:extLst>
                <a:ext uri="{FF2B5EF4-FFF2-40B4-BE49-F238E27FC236}">
                  <a16:creationId xmlns:a16="http://schemas.microsoft.com/office/drawing/2014/main" id="{D0ECBB13-A7E2-5380-BF8F-2021AB27751E}"/>
                </a:ext>
              </a:extLst>
            </p:cNvPr>
            <p:cNvSpPr txBox="1"/>
            <p:nvPr/>
          </p:nvSpPr>
          <p:spPr>
            <a:xfrm>
              <a:off x="0" y="-38100"/>
              <a:ext cx="1476044" cy="242288"/>
            </a:xfrm>
            <a:prstGeom prst="rect">
              <a:avLst/>
            </a:prstGeom>
          </p:spPr>
          <p:txBody>
            <a:bodyPr lIns="50800" tIns="50800" rIns="50800" bIns="50800" rtlCol="0" anchor="ctr"/>
            <a:lstStyle/>
            <a:p>
              <a:pPr algn="ctr">
                <a:lnSpc>
                  <a:spcPts val="2999"/>
                </a:lnSpc>
              </a:pPr>
              <a:endParaRPr dirty="0">
                <a:latin typeface="Arial" panose="020B0604020202020204" pitchFamily="34" charset="0"/>
              </a:endParaRPr>
            </a:p>
          </p:txBody>
        </p:sp>
      </p:grpSp>
      <p:sp>
        <p:nvSpPr>
          <p:cNvPr id="14" name="TextBox 14">
            <a:extLst>
              <a:ext uri="{FF2B5EF4-FFF2-40B4-BE49-F238E27FC236}">
                <a16:creationId xmlns:a16="http://schemas.microsoft.com/office/drawing/2014/main" id="{503F6362-0117-723C-DC5A-4DBFB65407C9}"/>
              </a:ext>
            </a:extLst>
          </p:cNvPr>
          <p:cNvSpPr txBox="1"/>
          <p:nvPr/>
        </p:nvSpPr>
        <p:spPr>
          <a:xfrm>
            <a:off x="1496320" y="4886645"/>
            <a:ext cx="4532088" cy="433196"/>
          </a:xfrm>
          <a:prstGeom prst="rect">
            <a:avLst/>
          </a:prstGeom>
        </p:spPr>
        <p:txBody>
          <a:bodyPr lIns="0" tIns="0" rIns="0" bIns="0" rtlCol="0" anchor="t">
            <a:spAutoFit/>
          </a:bodyPr>
          <a:lstStyle/>
          <a:p>
            <a:pPr algn="ctr">
              <a:lnSpc>
                <a:spcPts val="3710"/>
              </a:lnSpc>
            </a:pPr>
            <a:r>
              <a:rPr lang="en-US" sz="2650" dirty="0">
                <a:solidFill>
                  <a:srgbClr val="000000"/>
                </a:solidFill>
                <a:latin typeface="Arial" panose="020B0604020202020204" pitchFamily="34" charset="0"/>
                <a:ea typeface="Canva Sans"/>
                <a:cs typeface="Canva Sans"/>
                <a:sym typeface="Canva Sans"/>
              </a:rPr>
              <a:t>Hacking and data breaches</a:t>
            </a:r>
          </a:p>
        </p:txBody>
      </p:sp>
      <p:grpSp>
        <p:nvGrpSpPr>
          <p:cNvPr id="15" name="Group 15">
            <a:extLst>
              <a:ext uri="{FF2B5EF4-FFF2-40B4-BE49-F238E27FC236}">
                <a16:creationId xmlns:a16="http://schemas.microsoft.com/office/drawing/2014/main" id="{E7D75ECC-0899-8547-7CAA-B388EC9A4171}"/>
              </a:ext>
            </a:extLst>
          </p:cNvPr>
          <p:cNvGrpSpPr/>
          <p:nvPr/>
        </p:nvGrpSpPr>
        <p:grpSpPr>
          <a:xfrm>
            <a:off x="1026342" y="5683538"/>
            <a:ext cx="5604353" cy="791470"/>
            <a:chOff x="0" y="0"/>
            <a:chExt cx="1476044" cy="208453"/>
          </a:xfrm>
        </p:grpSpPr>
        <p:sp>
          <p:nvSpPr>
            <p:cNvPr id="16" name="Freeform 16">
              <a:extLst>
                <a:ext uri="{FF2B5EF4-FFF2-40B4-BE49-F238E27FC236}">
                  <a16:creationId xmlns:a16="http://schemas.microsoft.com/office/drawing/2014/main" id="{49C38065-CEED-606A-8CD1-876AD03AB062}"/>
                </a:ext>
              </a:extLst>
            </p:cNvPr>
            <p:cNvSpPr/>
            <p:nvPr/>
          </p:nvSpPr>
          <p:spPr>
            <a:xfrm>
              <a:off x="0" y="0"/>
              <a:ext cx="1476044" cy="208453"/>
            </a:xfrm>
            <a:custGeom>
              <a:avLst/>
              <a:gdLst/>
              <a:ahLst/>
              <a:cxnLst/>
              <a:rect l="l" t="t" r="r" b="b"/>
              <a:pathLst>
                <a:path w="1476044" h="208453">
                  <a:moveTo>
                    <a:pt x="41442" y="0"/>
                  </a:moveTo>
                  <a:lnTo>
                    <a:pt x="1434601" y="0"/>
                  </a:lnTo>
                  <a:cubicBezTo>
                    <a:pt x="1457489" y="0"/>
                    <a:pt x="1476044" y="18554"/>
                    <a:pt x="1476044" y="41442"/>
                  </a:cubicBezTo>
                  <a:lnTo>
                    <a:pt x="1476044" y="167011"/>
                  </a:lnTo>
                  <a:cubicBezTo>
                    <a:pt x="1476044" y="189899"/>
                    <a:pt x="1457489" y="208453"/>
                    <a:pt x="1434601" y="208453"/>
                  </a:cubicBezTo>
                  <a:lnTo>
                    <a:pt x="41442" y="208453"/>
                  </a:lnTo>
                  <a:cubicBezTo>
                    <a:pt x="18554" y="208453"/>
                    <a:pt x="0" y="189899"/>
                    <a:pt x="0" y="167011"/>
                  </a:cubicBezTo>
                  <a:lnTo>
                    <a:pt x="0" y="41442"/>
                  </a:lnTo>
                  <a:cubicBezTo>
                    <a:pt x="0" y="18554"/>
                    <a:pt x="18554" y="0"/>
                    <a:pt x="41442" y="0"/>
                  </a:cubicBezTo>
                  <a:close/>
                </a:path>
              </a:pathLst>
            </a:custGeom>
            <a:solidFill>
              <a:srgbClr val="000000">
                <a:alpha val="0"/>
              </a:srgbClr>
            </a:solidFill>
            <a:ln w="38100" cap="rnd">
              <a:solidFill>
                <a:srgbClr val="000000"/>
              </a:solidFill>
              <a:prstDash val="sysDash"/>
              <a:round/>
            </a:ln>
          </p:spPr>
          <p:txBody>
            <a:bodyPr/>
            <a:lstStyle/>
            <a:p>
              <a:endParaRPr lang="en-US" dirty="0">
                <a:latin typeface="Arial" panose="020B0604020202020204" pitchFamily="34" charset="0"/>
              </a:endParaRPr>
            </a:p>
          </p:txBody>
        </p:sp>
        <p:sp>
          <p:nvSpPr>
            <p:cNvPr id="17" name="TextBox 17">
              <a:extLst>
                <a:ext uri="{FF2B5EF4-FFF2-40B4-BE49-F238E27FC236}">
                  <a16:creationId xmlns:a16="http://schemas.microsoft.com/office/drawing/2014/main" id="{1316E7DC-2B53-9054-8994-E0D968FDE527}"/>
                </a:ext>
              </a:extLst>
            </p:cNvPr>
            <p:cNvSpPr txBox="1"/>
            <p:nvPr/>
          </p:nvSpPr>
          <p:spPr>
            <a:xfrm>
              <a:off x="0" y="-38100"/>
              <a:ext cx="1476044" cy="246553"/>
            </a:xfrm>
            <a:prstGeom prst="rect">
              <a:avLst/>
            </a:prstGeom>
          </p:spPr>
          <p:txBody>
            <a:bodyPr lIns="50800" tIns="50800" rIns="50800" bIns="50800" rtlCol="0" anchor="ctr"/>
            <a:lstStyle/>
            <a:p>
              <a:pPr algn="ctr">
                <a:lnSpc>
                  <a:spcPts val="2999"/>
                </a:lnSpc>
              </a:pPr>
              <a:endParaRPr dirty="0">
                <a:latin typeface="Arial" panose="020B0604020202020204" pitchFamily="34" charset="0"/>
              </a:endParaRPr>
            </a:p>
          </p:txBody>
        </p:sp>
      </p:grpSp>
      <p:sp>
        <p:nvSpPr>
          <p:cNvPr id="18" name="TextBox 18">
            <a:extLst>
              <a:ext uri="{FF2B5EF4-FFF2-40B4-BE49-F238E27FC236}">
                <a16:creationId xmlns:a16="http://schemas.microsoft.com/office/drawing/2014/main" id="{60122C50-C781-56BC-87AC-925A381A95C5}"/>
              </a:ext>
            </a:extLst>
          </p:cNvPr>
          <p:cNvSpPr txBox="1"/>
          <p:nvPr/>
        </p:nvSpPr>
        <p:spPr>
          <a:xfrm>
            <a:off x="1315519" y="5837472"/>
            <a:ext cx="5026000" cy="433196"/>
          </a:xfrm>
          <a:prstGeom prst="rect">
            <a:avLst/>
          </a:prstGeom>
        </p:spPr>
        <p:txBody>
          <a:bodyPr lIns="0" tIns="0" rIns="0" bIns="0" rtlCol="0" anchor="t">
            <a:spAutoFit/>
          </a:bodyPr>
          <a:lstStyle/>
          <a:p>
            <a:pPr algn="ctr">
              <a:lnSpc>
                <a:spcPts val="3710"/>
              </a:lnSpc>
            </a:pPr>
            <a:r>
              <a:rPr lang="en-US" sz="2650" dirty="0">
                <a:solidFill>
                  <a:srgbClr val="000000"/>
                </a:solidFill>
                <a:latin typeface="Arial" panose="020B0604020202020204" pitchFamily="34" charset="0"/>
                <a:ea typeface="Canva Sans"/>
                <a:cs typeface="Canva Sans"/>
                <a:sym typeface="Canva Sans"/>
              </a:rPr>
              <a:t>Fake news and misinformation</a:t>
            </a:r>
          </a:p>
        </p:txBody>
      </p:sp>
      <p:sp>
        <p:nvSpPr>
          <p:cNvPr id="21" name="TextBox 36">
            <a:extLst>
              <a:ext uri="{FF2B5EF4-FFF2-40B4-BE49-F238E27FC236}">
                <a16:creationId xmlns:a16="http://schemas.microsoft.com/office/drawing/2014/main" id="{A1D9A6A6-DE60-AD7E-2A77-5DD86924FB44}"/>
              </a:ext>
            </a:extLst>
          </p:cNvPr>
          <p:cNvSpPr txBox="1"/>
          <p:nvPr/>
        </p:nvSpPr>
        <p:spPr>
          <a:xfrm>
            <a:off x="8309164" y="3965926"/>
            <a:ext cx="8280333" cy="2465547"/>
          </a:xfrm>
          <a:prstGeom prst="rect">
            <a:avLst/>
          </a:prstGeom>
        </p:spPr>
        <p:txBody>
          <a:bodyPr lIns="0" tIns="0" rIns="0" bIns="0" rtlCol="0" anchor="t">
            <a:spAutoFit/>
          </a:bodyPr>
          <a:lstStyle/>
          <a:p>
            <a:pPr algn="ctr">
              <a:lnSpc>
                <a:spcPts val="3200"/>
              </a:lnSpc>
            </a:pPr>
            <a:r>
              <a:rPr lang="en-US" sz="3200" dirty="0">
                <a:solidFill>
                  <a:srgbClr val="000000"/>
                </a:solidFill>
                <a:latin typeface="Arial" panose="020B0604020202020204" pitchFamily="34" charset="0"/>
                <a:ea typeface="Canva Sans"/>
                <a:cs typeface="Canva Sans"/>
                <a:sym typeface="Canva Sans"/>
              </a:rPr>
              <a:t>“</a:t>
            </a:r>
            <a:r>
              <a:rPr lang="en-US" sz="3200" i="1" dirty="0">
                <a:solidFill>
                  <a:srgbClr val="000000"/>
                </a:solidFill>
                <a:latin typeface="Arial" panose="020B0604020202020204" pitchFamily="34" charset="0"/>
                <a:ea typeface="Canva Sans"/>
                <a:cs typeface="Canva Sans"/>
                <a:sym typeface="Canva Sans"/>
              </a:rPr>
              <a:t>To me personally? No. I don’t think anyone’s out to get me or anything. I think the only attacks I can be at a risk for is when there’s like massive data leaks from the different websites and stuff. But yeah, I think that’s it.</a:t>
            </a:r>
            <a:r>
              <a:rPr lang="en-US" sz="3200" dirty="0">
                <a:solidFill>
                  <a:srgbClr val="000000"/>
                </a:solidFill>
                <a:latin typeface="Arial" panose="020B0604020202020204" pitchFamily="34" charset="0"/>
                <a:ea typeface="Canva Sans"/>
                <a:cs typeface="Canva Sans"/>
                <a:sym typeface="Canva Sans"/>
              </a:rPr>
              <a:t>” (C19)</a:t>
            </a:r>
          </a:p>
        </p:txBody>
      </p:sp>
      <p:sp>
        <p:nvSpPr>
          <p:cNvPr id="19" name="TextBox 36">
            <a:extLst>
              <a:ext uri="{FF2B5EF4-FFF2-40B4-BE49-F238E27FC236}">
                <a16:creationId xmlns:a16="http://schemas.microsoft.com/office/drawing/2014/main" id="{32BEB0B3-BDAC-CC86-32B3-A3E615E99F3D}"/>
              </a:ext>
            </a:extLst>
          </p:cNvPr>
          <p:cNvSpPr txBox="1"/>
          <p:nvPr/>
        </p:nvSpPr>
        <p:spPr>
          <a:xfrm>
            <a:off x="8439848" y="8039100"/>
            <a:ext cx="8280333" cy="1241687"/>
          </a:xfrm>
          <a:prstGeom prst="rect">
            <a:avLst/>
          </a:prstGeom>
        </p:spPr>
        <p:txBody>
          <a:bodyPr lIns="0" tIns="0" rIns="0" bIns="0" rtlCol="0" anchor="t">
            <a:spAutoFit/>
          </a:bodyPr>
          <a:lstStyle/>
          <a:p>
            <a:pPr algn="ctr">
              <a:lnSpc>
                <a:spcPts val="3200"/>
              </a:lnSpc>
            </a:pPr>
            <a:r>
              <a:rPr lang="en-US" sz="3200" dirty="0">
                <a:solidFill>
                  <a:srgbClr val="000000"/>
                </a:solidFill>
                <a:latin typeface="Arial" panose="020B0604020202020204" pitchFamily="34" charset="0"/>
                <a:ea typeface="Canva Sans"/>
                <a:cs typeface="Canva Sans"/>
                <a:sym typeface="Canva Sans"/>
              </a:rPr>
              <a:t>Mitigation: exercise caution when storing or sharing personal information, avoid “shady” websites, use stronger passwords</a:t>
            </a:r>
          </a:p>
        </p:txBody>
      </p:sp>
    </p:spTree>
    <p:extLst>
      <p:ext uri="{BB962C8B-B14F-4D97-AF65-F5344CB8AC3E}">
        <p14:creationId xmlns:p14="http://schemas.microsoft.com/office/powerpoint/2010/main" val="11661828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28700" y="1028700"/>
            <a:ext cx="16230600" cy="8229600"/>
            <a:chOff x="0" y="0"/>
            <a:chExt cx="4274726" cy="2167467"/>
          </a:xfrm>
        </p:grpSpPr>
        <p:sp>
          <p:nvSpPr>
            <p:cNvPr id="3" name="Freeform 3"/>
            <p:cNvSpPr/>
            <p:nvPr/>
          </p:nvSpPr>
          <p:spPr>
            <a:xfrm>
              <a:off x="0" y="0"/>
              <a:ext cx="4274726" cy="2167467"/>
            </a:xfrm>
            <a:custGeom>
              <a:avLst/>
              <a:gdLst/>
              <a:ahLst/>
              <a:cxnLst/>
              <a:rect l="l" t="t" r="r" b="b"/>
              <a:pathLst>
                <a:path w="4274726" h="2167467">
                  <a:moveTo>
                    <a:pt x="21465" y="0"/>
                  </a:moveTo>
                  <a:lnTo>
                    <a:pt x="4253261" y="0"/>
                  </a:lnTo>
                  <a:cubicBezTo>
                    <a:pt x="4265116" y="0"/>
                    <a:pt x="4274726" y="9610"/>
                    <a:pt x="4274726" y="21465"/>
                  </a:cubicBezTo>
                  <a:lnTo>
                    <a:pt x="4274726" y="2146002"/>
                  </a:lnTo>
                  <a:cubicBezTo>
                    <a:pt x="4274726" y="2157857"/>
                    <a:pt x="4265116" y="2167467"/>
                    <a:pt x="4253261" y="2167467"/>
                  </a:cubicBezTo>
                  <a:lnTo>
                    <a:pt x="21465" y="2167467"/>
                  </a:lnTo>
                  <a:cubicBezTo>
                    <a:pt x="9610" y="2167467"/>
                    <a:pt x="0" y="2157857"/>
                    <a:pt x="0" y="2146002"/>
                  </a:cubicBezTo>
                  <a:lnTo>
                    <a:pt x="0" y="21465"/>
                  </a:lnTo>
                  <a:cubicBezTo>
                    <a:pt x="0" y="9610"/>
                    <a:pt x="9610" y="0"/>
                    <a:pt x="21465" y="0"/>
                  </a:cubicBezTo>
                  <a:close/>
                </a:path>
              </a:pathLst>
            </a:custGeom>
            <a:solidFill>
              <a:srgbClr val="EDEDED"/>
            </a:solidFill>
          </p:spPr>
          <p:txBody>
            <a:bodyPr/>
            <a:lstStyle/>
            <a:p>
              <a:endParaRPr lang="en-US" dirty="0">
                <a:latin typeface="Arial" panose="020B0604020202020204" pitchFamily="34" charset="0"/>
              </a:endParaRPr>
            </a:p>
          </p:txBody>
        </p:sp>
        <p:sp>
          <p:nvSpPr>
            <p:cNvPr id="4" name="TextBox 4"/>
            <p:cNvSpPr txBox="1"/>
            <p:nvPr/>
          </p:nvSpPr>
          <p:spPr>
            <a:xfrm>
              <a:off x="0" y="-38100"/>
              <a:ext cx="4274726" cy="2205567"/>
            </a:xfrm>
            <a:prstGeom prst="rect">
              <a:avLst/>
            </a:prstGeom>
          </p:spPr>
          <p:txBody>
            <a:bodyPr lIns="50800" tIns="50800" rIns="50800" bIns="50800" rtlCol="0" anchor="ctr"/>
            <a:lstStyle/>
            <a:p>
              <a:pPr algn="ctr">
                <a:lnSpc>
                  <a:spcPts val="2659"/>
                </a:lnSpc>
              </a:pPr>
              <a:endParaRPr dirty="0">
                <a:latin typeface="Arial" panose="020B0604020202020204" pitchFamily="34" charset="0"/>
              </a:endParaRPr>
            </a:p>
          </p:txBody>
        </p:sp>
      </p:grpSp>
      <p:sp>
        <p:nvSpPr>
          <p:cNvPr id="5" name="TextBox 5"/>
          <p:cNvSpPr txBox="1"/>
          <p:nvPr/>
        </p:nvSpPr>
        <p:spPr>
          <a:xfrm>
            <a:off x="4678758" y="1377509"/>
            <a:ext cx="8628552" cy="769441"/>
          </a:xfrm>
          <a:prstGeom prst="rect">
            <a:avLst/>
          </a:prstGeom>
        </p:spPr>
        <p:txBody>
          <a:bodyPr lIns="0" tIns="0" rIns="0" bIns="0" rtlCol="0" anchor="t">
            <a:spAutoFit/>
          </a:bodyPr>
          <a:lstStyle/>
          <a:p>
            <a:pPr algn="ctr">
              <a:lnSpc>
                <a:spcPts val="6001"/>
              </a:lnSpc>
            </a:pPr>
            <a:r>
              <a:rPr lang="en-US" sz="6001" b="1" dirty="0">
                <a:solidFill>
                  <a:srgbClr val="000000"/>
                </a:solidFill>
                <a:latin typeface="Arial" panose="020B0604020202020204" pitchFamily="34" charset="0"/>
                <a:ea typeface="Canva Sans Bold"/>
                <a:cs typeface="Canva Sans Bold"/>
                <a:sym typeface="Canva Sans Bold"/>
              </a:rPr>
              <a:t>Findings</a:t>
            </a:r>
          </a:p>
        </p:txBody>
      </p:sp>
      <p:grpSp>
        <p:nvGrpSpPr>
          <p:cNvPr id="6" name="Group 6"/>
          <p:cNvGrpSpPr/>
          <p:nvPr/>
        </p:nvGrpSpPr>
        <p:grpSpPr>
          <a:xfrm>
            <a:off x="2066192" y="4246005"/>
            <a:ext cx="4679297" cy="4275825"/>
            <a:chOff x="0" y="0"/>
            <a:chExt cx="1721972" cy="1573495"/>
          </a:xfrm>
        </p:grpSpPr>
        <p:sp>
          <p:nvSpPr>
            <p:cNvPr id="7" name="Freeform 7"/>
            <p:cNvSpPr/>
            <p:nvPr/>
          </p:nvSpPr>
          <p:spPr>
            <a:xfrm>
              <a:off x="0" y="0"/>
              <a:ext cx="1721972" cy="1573495"/>
            </a:xfrm>
            <a:custGeom>
              <a:avLst/>
              <a:gdLst/>
              <a:ahLst/>
              <a:cxnLst/>
              <a:rect l="l" t="t" r="r" b="b"/>
              <a:pathLst>
                <a:path w="1721972" h="1573495">
                  <a:moveTo>
                    <a:pt x="74453" y="0"/>
                  </a:moveTo>
                  <a:lnTo>
                    <a:pt x="1647520" y="0"/>
                  </a:lnTo>
                  <a:cubicBezTo>
                    <a:pt x="1667266" y="0"/>
                    <a:pt x="1686203" y="7844"/>
                    <a:pt x="1700166" y="21807"/>
                  </a:cubicBezTo>
                  <a:cubicBezTo>
                    <a:pt x="1714128" y="35769"/>
                    <a:pt x="1721972" y="54707"/>
                    <a:pt x="1721972" y="74453"/>
                  </a:cubicBezTo>
                  <a:lnTo>
                    <a:pt x="1721972" y="1499043"/>
                  </a:lnTo>
                  <a:cubicBezTo>
                    <a:pt x="1721972" y="1540162"/>
                    <a:pt x="1688639" y="1573495"/>
                    <a:pt x="1647520" y="1573495"/>
                  </a:cubicBezTo>
                  <a:lnTo>
                    <a:pt x="74453" y="1573495"/>
                  </a:lnTo>
                  <a:cubicBezTo>
                    <a:pt x="54707" y="1573495"/>
                    <a:pt x="35769" y="1565651"/>
                    <a:pt x="21807" y="1551689"/>
                  </a:cubicBezTo>
                  <a:cubicBezTo>
                    <a:pt x="7844" y="1537726"/>
                    <a:pt x="0" y="1518789"/>
                    <a:pt x="0" y="1499043"/>
                  </a:cubicBezTo>
                  <a:lnTo>
                    <a:pt x="0" y="74453"/>
                  </a:lnTo>
                  <a:cubicBezTo>
                    <a:pt x="0" y="54707"/>
                    <a:pt x="7844" y="35769"/>
                    <a:pt x="21807" y="21807"/>
                  </a:cubicBezTo>
                  <a:cubicBezTo>
                    <a:pt x="35769" y="7844"/>
                    <a:pt x="54707" y="0"/>
                    <a:pt x="74453" y="0"/>
                  </a:cubicBezTo>
                  <a:close/>
                </a:path>
              </a:pathLst>
            </a:custGeom>
            <a:solidFill>
              <a:srgbClr val="D9D9D9"/>
            </a:solidFill>
            <a:ln cap="rnd">
              <a:noFill/>
              <a:prstDash val="solid"/>
              <a:round/>
            </a:ln>
          </p:spPr>
          <p:txBody>
            <a:bodyPr/>
            <a:lstStyle/>
            <a:p>
              <a:endParaRPr lang="en-US" dirty="0">
                <a:latin typeface="Arial" panose="020B0604020202020204" pitchFamily="34" charset="0"/>
              </a:endParaRPr>
            </a:p>
          </p:txBody>
        </p:sp>
        <p:sp>
          <p:nvSpPr>
            <p:cNvPr id="8" name="TextBox 8"/>
            <p:cNvSpPr txBox="1"/>
            <p:nvPr/>
          </p:nvSpPr>
          <p:spPr>
            <a:xfrm>
              <a:off x="0" y="-38100"/>
              <a:ext cx="1721972" cy="1611595"/>
            </a:xfrm>
            <a:prstGeom prst="rect">
              <a:avLst/>
            </a:prstGeom>
          </p:spPr>
          <p:txBody>
            <a:bodyPr lIns="45049" tIns="45049" rIns="45049" bIns="45049" rtlCol="0" anchor="ctr"/>
            <a:lstStyle/>
            <a:p>
              <a:pPr algn="ctr">
                <a:lnSpc>
                  <a:spcPts val="2659"/>
                </a:lnSpc>
                <a:spcBef>
                  <a:spcPct val="0"/>
                </a:spcBef>
              </a:pPr>
              <a:endParaRPr dirty="0">
                <a:latin typeface="Arial" panose="020B0604020202020204" pitchFamily="34" charset="0"/>
              </a:endParaRPr>
            </a:p>
          </p:txBody>
        </p:sp>
      </p:grpSp>
      <p:sp>
        <p:nvSpPr>
          <p:cNvPr id="9" name="TextBox 9"/>
          <p:cNvSpPr txBox="1"/>
          <p:nvPr/>
        </p:nvSpPr>
        <p:spPr>
          <a:xfrm>
            <a:off x="3629567" y="4758080"/>
            <a:ext cx="1552547" cy="1038746"/>
          </a:xfrm>
          <a:prstGeom prst="rect">
            <a:avLst/>
          </a:prstGeom>
        </p:spPr>
        <p:txBody>
          <a:bodyPr lIns="0" tIns="0" rIns="0" bIns="0" rtlCol="0" anchor="t">
            <a:spAutoFit/>
          </a:bodyPr>
          <a:lstStyle/>
          <a:p>
            <a:pPr marL="0" lvl="0" indent="0" algn="ctr">
              <a:lnSpc>
                <a:spcPts val="8050"/>
              </a:lnSpc>
              <a:spcBef>
                <a:spcPct val="0"/>
              </a:spcBef>
            </a:pPr>
            <a:r>
              <a:rPr lang="en-US" sz="8386" u="none" strike="noStrike" spc="-805" dirty="0">
                <a:solidFill>
                  <a:srgbClr val="002E5D">
                    <a:alpha val="47843"/>
                  </a:srgbClr>
                </a:solidFill>
                <a:latin typeface="Arial" panose="020B0604020202020204" pitchFamily="34" charset="0"/>
                <a:ea typeface="Canva Sans"/>
                <a:cs typeface="Canva Sans"/>
                <a:sym typeface="Canva Sans"/>
              </a:rPr>
              <a:t>01.</a:t>
            </a:r>
          </a:p>
        </p:txBody>
      </p:sp>
      <p:sp>
        <p:nvSpPr>
          <p:cNvPr id="10" name="TextBox 10"/>
          <p:cNvSpPr txBox="1"/>
          <p:nvPr/>
        </p:nvSpPr>
        <p:spPr>
          <a:xfrm>
            <a:off x="2472740" y="6374638"/>
            <a:ext cx="3866201" cy="918800"/>
          </a:xfrm>
          <a:prstGeom prst="rect">
            <a:avLst/>
          </a:prstGeom>
        </p:spPr>
        <p:txBody>
          <a:bodyPr lIns="0" tIns="0" rIns="0" bIns="0" rtlCol="0" anchor="t">
            <a:spAutoFit/>
          </a:bodyPr>
          <a:lstStyle/>
          <a:p>
            <a:pPr algn="ctr">
              <a:lnSpc>
                <a:spcPts val="3548"/>
              </a:lnSpc>
            </a:pPr>
            <a:r>
              <a:rPr lang="en-US" sz="3548" dirty="0">
                <a:solidFill>
                  <a:srgbClr val="000000">
                    <a:alpha val="47843"/>
                  </a:srgbClr>
                </a:solidFill>
                <a:latin typeface="Arial" panose="020B0604020202020204" pitchFamily="34" charset="0"/>
                <a:ea typeface="Canva Sans Bold"/>
                <a:cs typeface="Canva Sans Bold"/>
                <a:sym typeface="Canva Sans Bold"/>
              </a:rPr>
              <a:t>Socio-technical challenges</a:t>
            </a:r>
          </a:p>
        </p:txBody>
      </p:sp>
      <p:grpSp>
        <p:nvGrpSpPr>
          <p:cNvPr id="11" name="Group 11"/>
          <p:cNvGrpSpPr/>
          <p:nvPr/>
        </p:nvGrpSpPr>
        <p:grpSpPr>
          <a:xfrm>
            <a:off x="6923125" y="4246005"/>
            <a:ext cx="4679297" cy="4275825"/>
            <a:chOff x="0" y="0"/>
            <a:chExt cx="1721972" cy="1573495"/>
          </a:xfrm>
        </p:grpSpPr>
        <p:sp>
          <p:nvSpPr>
            <p:cNvPr id="12" name="Freeform 12"/>
            <p:cNvSpPr/>
            <p:nvPr/>
          </p:nvSpPr>
          <p:spPr>
            <a:xfrm>
              <a:off x="0" y="0"/>
              <a:ext cx="1721972" cy="1573495"/>
            </a:xfrm>
            <a:custGeom>
              <a:avLst/>
              <a:gdLst/>
              <a:ahLst/>
              <a:cxnLst/>
              <a:rect l="l" t="t" r="r" b="b"/>
              <a:pathLst>
                <a:path w="1721972" h="1573495">
                  <a:moveTo>
                    <a:pt x="74453" y="0"/>
                  </a:moveTo>
                  <a:lnTo>
                    <a:pt x="1647520" y="0"/>
                  </a:lnTo>
                  <a:cubicBezTo>
                    <a:pt x="1667266" y="0"/>
                    <a:pt x="1686203" y="7844"/>
                    <a:pt x="1700166" y="21807"/>
                  </a:cubicBezTo>
                  <a:cubicBezTo>
                    <a:pt x="1714128" y="35769"/>
                    <a:pt x="1721972" y="54707"/>
                    <a:pt x="1721972" y="74453"/>
                  </a:cubicBezTo>
                  <a:lnTo>
                    <a:pt x="1721972" y="1499043"/>
                  </a:lnTo>
                  <a:cubicBezTo>
                    <a:pt x="1721972" y="1540162"/>
                    <a:pt x="1688639" y="1573495"/>
                    <a:pt x="1647520" y="1573495"/>
                  </a:cubicBezTo>
                  <a:lnTo>
                    <a:pt x="74453" y="1573495"/>
                  </a:lnTo>
                  <a:cubicBezTo>
                    <a:pt x="54707" y="1573495"/>
                    <a:pt x="35769" y="1565651"/>
                    <a:pt x="21807" y="1551689"/>
                  </a:cubicBezTo>
                  <a:cubicBezTo>
                    <a:pt x="7844" y="1537726"/>
                    <a:pt x="0" y="1518789"/>
                    <a:pt x="0" y="1499043"/>
                  </a:cubicBezTo>
                  <a:lnTo>
                    <a:pt x="0" y="74453"/>
                  </a:lnTo>
                  <a:cubicBezTo>
                    <a:pt x="0" y="54707"/>
                    <a:pt x="7844" y="35769"/>
                    <a:pt x="21807" y="21807"/>
                  </a:cubicBezTo>
                  <a:cubicBezTo>
                    <a:pt x="35769" y="7844"/>
                    <a:pt x="54707" y="0"/>
                    <a:pt x="74453" y="0"/>
                  </a:cubicBezTo>
                  <a:close/>
                </a:path>
              </a:pathLst>
            </a:custGeom>
            <a:solidFill>
              <a:srgbClr val="D9D9D9"/>
            </a:solidFill>
            <a:ln cap="rnd">
              <a:noFill/>
              <a:prstDash val="solid"/>
              <a:round/>
            </a:ln>
          </p:spPr>
          <p:txBody>
            <a:bodyPr/>
            <a:lstStyle/>
            <a:p>
              <a:endParaRPr lang="en-US" dirty="0">
                <a:latin typeface="Arial" panose="020B0604020202020204" pitchFamily="34" charset="0"/>
              </a:endParaRPr>
            </a:p>
          </p:txBody>
        </p:sp>
        <p:sp>
          <p:nvSpPr>
            <p:cNvPr id="13" name="TextBox 13"/>
            <p:cNvSpPr txBox="1"/>
            <p:nvPr/>
          </p:nvSpPr>
          <p:spPr>
            <a:xfrm>
              <a:off x="0" y="-38100"/>
              <a:ext cx="1721972" cy="1611595"/>
            </a:xfrm>
            <a:prstGeom prst="rect">
              <a:avLst/>
            </a:prstGeom>
          </p:spPr>
          <p:txBody>
            <a:bodyPr lIns="45049" tIns="45049" rIns="45049" bIns="45049" rtlCol="0" anchor="ctr"/>
            <a:lstStyle/>
            <a:p>
              <a:pPr algn="ctr">
                <a:lnSpc>
                  <a:spcPts val="2659"/>
                </a:lnSpc>
                <a:spcBef>
                  <a:spcPct val="0"/>
                </a:spcBef>
              </a:pPr>
              <a:endParaRPr dirty="0">
                <a:latin typeface="Arial" panose="020B0604020202020204" pitchFamily="34" charset="0"/>
              </a:endParaRPr>
            </a:p>
          </p:txBody>
        </p:sp>
      </p:grpSp>
      <p:sp>
        <p:nvSpPr>
          <p:cNvPr id="14" name="TextBox 14"/>
          <p:cNvSpPr txBox="1"/>
          <p:nvPr/>
        </p:nvSpPr>
        <p:spPr>
          <a:xfrm>
            <a:off x="8486499" y="4758080"/>
            <a:ext cx="1552547" cy="1038746"/>
          </a:xfrm>
          <a:prstGeom prst="rect">
            <a:avLst/>
          </a:prstGeom>
        </p:spPr>
        <p:txBody>
          <a:bodyPr lIns="0" tIns="0" rIns="0" bIns="0" rtlCol="0" anchor="t">
            <a:spAutoFit/>
          </a:bodyPr>
          <a:lstStyle/>
          <a:p>
            <a:pPr marL="0" lvl="0" indent="0" algn="ctr">
              <a:lnSpc>
                <a:spcPts val="8135"/>
              </a:lnSpc>
              <a:spcBef>
                <a:spcPct val="0"/>
              </a:spcBef>
            </a:pPr>
            <a:r>
              <a:rPr lang="en-US" sz="8474" u="none" strike="noStrike" spc="-813" dirty="0">
                <a:solidFill>
                  <a:srgbClr val="002E5D">
                    <a:alpha val="47843"/>
                  </a:srgbClr>
                </a:solidFill>
                <a:latin typeface="Arial" panose="020B0604020202020204" pitchFamily="34" charset="0"/>
                <a:ea typeface="Canva Sans"/>
                <a:cs typeface="Canva Sans"/>
                <a:sym typeface="Canva Sans"/>
              </a:rPr>
              <a:t>02.</a:t>
            </a:r>
          </a:p>
        </p:txBody>
      </p:sp>
      <p:grpSp>
        <p:nvGrpSpPr>
          <p:cNvPr id="15" name="Group 15"/>
          <p:cNvGrpSpPr/>
          <p:nvPr/>
        </p:nvGrpSpPr>
        <p:grpSpPr>
          <a:xfrm>
            <a:off x="11780013" y="4246005"/>
            <a:ext cx="4679297" cy="4275825"/>
            <a:chOff x="0" y="0"/>
            <a:chExt cx="1721972" cy="1573495"/>
          </a:xfrm>
        </p:grpSpPr>
        <p:sp>
          <p:nvSpPr>
            <p:cNvPr id="16" name="Freeform 16"/>
            <p:cNvSpPr/>
            <p:nvPr/>
          </p:nvSpPr>
          <p:spPr>
            <a:xfrm>
              <a:off x="0" y="0"/>
              <a:ext cx="1721972" cy="1573495"/>
            </a:xfrm>
            <a:custGeom>
              <a:avLst/>
              <a:gdLst/>
              <a:ahLst/>
              <a:cxnLst/>
              <a:rect l="l" t="t" r="r" b="b"/>
              <a:pathLst>
                <a:path w="1721972" h="1573495">
                  <a:moveTo>
                    <a:pt x="74453" y="0"/>
                  </a:moveTo>
                  <a:lnTo>
                    <a:pt x="1647520" y="0"/>
                  </a:lnTo>
                  <a:cubicBezTo>
                    <a:pt x="1667266" y="0"/>
                    <a:pt x="1686203" y="7844"/>
                    <a:pt x="1700166" y="21807"/>
                  </a:cubicBezTo>
                  <a:cubicBezTo>
                    <a:pt x="1714128" y="35769"/>
                    <a:pt x="1721972" y="54707"/>
                    <a:pt x="1721972" y="74453"/>
                  </a:cubicBezTo>
                  <a:lnTo>
                    <a:pt x="1721972" y="1499043"/>
                  </a:lnTo>
                  <a:cubicBezTo>
                    <a:pt x="1721972" y="1540162"/>
                    <a:pt x="1688639" y="1573495"/>
                    <a:pt x="1647520" y="1573495"/>
                  </a:cubicBezTo>
                  <a:lnTo>
                    <a:pt x="74453" y="1573495"/>
                  </a:lnTo>
                  <a:cubicBezTo>
                    <a:pt x="54707" y="1573495"/>
                    <a:pt x="35769" y="1565651"/>
                    <a:pt x="21807" y="1551689"/>
                  </a:cubicBezTo>
                  <a:cubicBezTo>
                    <a:pt x="7844" y="1537726"/>
                    <a:pt x="0" y="1518789"/>
                    <a:pt x="0" y="1499043"/>
                  </a:cubicBezTo>
                  <a:lnTo>
                    <a:pt x="0" y="74453"/>
                  </a:lnTo>
                  <a:cubicBezTo>
                    <a:pt x="0" y="54707"/>
                    <a:pt x="7844" y="35769"/>
                    <a:pt x="21807" y="21807"/>
                  </a:cubicBezTo>
                  <a:cubicBezTo>
                    <a:pt x="35769" y="7844"/>
                    <a:pt x="54707" y="0"/>
                    <a:pt x="74453" y="0"/>
                  </a:cubicBezTo>
                  <a:close/>
                </a:path>
              </a:pathLst>
            </a:custGeom>
            <a:solidFill>
              <a:srgbClr val="B7CDEB"/>
            </a:solidFill>
            <a:ln cap="rnd">
              <a:noFill/>
              <a:prstDash val="solid"/>
              <a:round/>
            </a:ln>
          </p:spPr>
          <p:txBody>
            <a:bodyPr/>
            <a:lstStyle/>
            <a:p>
              <a:endParaRPr lang="en-US" dirty="0">
                <a:latin typeface="Arial" panose="020B0604020202020204" pitchFamily="34" charset="0"/>
              </a:endParaRPr>
            </a:p>
          </p:txBody>
        </p:sp>
        <p:sp>
          <p:nvSpPr>
            <p:cNvPr id="17" name="TextBox 17"/>
            <p:cNvSpPr txBox="1"/>
            <p:nvPr/>
          </p:nvSpPr>
          <p:spPr>
            <a:xfrm>
              <a:off x="0" y="-38100"/>
              <a:ext cx="1721972" cy="1611595"/>
            </a:xfrm>
            <a:prstGeom prst="rect">
              <a:avLst/>
            </a:prstGeom>
          </p:spPr>
          <p:txBody>
            <a:bodyPr lIns="45049" tIns="45049" rIns="45049" bIns="45049" rtlCol="0" anchor="ctr"/>
            <a:lstStyle/>
            <a:p>
              <a:pPr algn="ctr">
                <a:lnSpc>
                  <a:spcPts val="2659"/>
                </a:lnSpc>
                <a:spcBef>
                  <a:spcPct val="0"/>
                </a:spcBef>
              </a:pPr>
              <a:endParaRPr dirty="0">
                <a:latin typeface="Arial" panose="020B0604020202020204" pitchFamily="34" charset="0"/>
              </a:endParaRPr>
            </a:p>
          </p:txBody>
        </p:sp>
      </p:grpSp>
      <p:sp>
        <p:nvSpPr>
          <p:cNvPr id="18" name="TextBox 18"/>
          <p:cNvSpPr txBox="1"/>
          <p:nvPr/>
        </p:nvSpPr>
        <p:spPr>
          <a:xfrm>
            <a:off x="13343387" y="4758080"/>
            <a:ext cx="1552547" cy="1038746"/>
          </a:xfrm>
          <a:prstGeom prst="rect">
            <a:avLst/>
          </a:prstGeom>
        </p:spPr>
        <p:txBody>
          <a:bodyPr lIns="0" tIns="0" rIns="0" bIns="0" rtlCol="0" anchor="t">
            <a:spAutoFit/>
          </a:bodyPr>
          <a:lstStyle/>
          <a:p>
            <a:pPr marL="0" lvl="0" indent="0" algn="ctr">
              <a:lnSpc>
                <a:spcPts val="8135"/>
              </a:lnSpc>
              <a:spcBef>
                <a:spcPct val="0"/>
              </a:spcBef>
            </a:pPr>
            <a:r>
              <a:rPr lang="en-US" sz="8474" u="none" strike="noStrike" spc="-813" dirty="0">
                <a:solidFill>
                  <a:srgbClr val="002E5D"/>
                </a:solidFill>
                <a:latin typeface="Arial" panose="020B0604020202020204" pitchFamily="34" charset="0"/>
                <a:ea typeface="Canva Sans"/>
                <a:cs typeface="Canva Sans"/>
                <a:sym typeface="Canva Sans"/>
              </a:rPr>
              <a:t>03.</a:t>
            </a:r>
          </a:p>
        </p:txBody>
      </p:sp>
      <p:sp>
        <p:nvSpPr>
          <p:cNvPr id="19" name="TextBox 19"/>
          <p:cNvSpPr txBox="1"/>
          <p:nvPr/>
        </p:nvSpPr>
        <p:spPr>
          <a:xfrm>
            <a:off x="7436628" y="6374638"/>
            <a:ext cx="3866201" cy="462114"/>
          </a:xfrm>
          <a:prstGeom prst="rect">
            <a:avLst/>
          </a:prstGeom>
        </p:spPr>
        <p:txBody>
          <a:bodyPr lIns="0" tIns="0" rIns="0" bIns="0" rtlCol="0" anchor="t">
            <a:spAutoFit/>
          </a:bodyPr>
          <a:lstStyle/>
          <a:p>
            <a:pPr algn="ctr">
              <a:lnSpc>
                <a:spcPts val="3548"/>
              </a:lnSpc>
            </a:pPr>
            <a:r>
              <a:rPr lang="en-US" sz="3548" dirty="0">
                <a:solidFill>
                  <a:srgbClr val="000000">
                    <a:alpha val="47843"/>
                  </a:srgbClr>
                </a:solidFill>
                <a:latin typeface="Arial" panose="020B0604020202020204" pitchFamily="34" charset="0"/>
                <a:ea typeface="Canva Sans Bold"/>
                <a:cs typeface="Canva Sans Bold"/>
                <a:sym typeface="Canva Sans Bold"/>
              </a:rPr>
              <a:t>Threat models</a:t>
            </a:r>
          </a:p>
        </p:txBody>
      </p:sp>
      <p:sp>
        <p:nvSpPr>
          <p:cNvPr id="20" name="TextBox 20"/>
          <p:cNvSpPr txBox="1"/>
          <p:nvPr/>
        </p:nvSpPr>
        <p:spPr>
          <a:xfrm>
            <a:off x="12232169" y="6368462"/>
            <a:ext cx="3866201" cy="902939"/>
          </a:xfrm>
          <a:prstGeom prst="rect">
            <a:avLst/>
          </a:prstGeom>
        </p:spPr>
        <p:txBody>
          <a:bodyPr lIns="0" tIns="0" rIns="0" bIns="0" rtlCol="0" anchor="t">
            <a:spAutoFit/>
          </a:bodyPr>
          <a:lstStyle/>
          <a:p>
            <a:pPr algn="ctr">
              <a:lnSpc>
                <a:spcPts val="3548"/>
              </a:lnSpc>
            </a:pPr>
            <a:r>
              <a:rPr lang="en-US" sz="3548" dirty="0">
                <a:solidFill>
                  <a:srgbClr val="000000"/>
                </a:solidFill>
                <a:latin typeface="Arial" panose="020B0604020202020204" pitchFamily="34" charset="0"/>
                <a:ea typeface="Canva Sans Bold"/>
                <a:cs typeface="Canva Sans Bold"/>
                <a:sym typeface="Canva Sans Bold"/>
              </a:rPr>
              <a:t>Parent-child dynamics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DEDED"/>
        </a:solidFill>
        <a:effectLst/>
      </p:bgPr>
    </p:bg>
    <p:spTree>
      <p:nvGrpSpPr>
        <p:cNvPr id="1" name=""/>
        <p:cNvGrpSpPr/>
        <p:nvPr/>
      </p:nvGrpSpPr>
      <p:grpSpPr>
        <a:xfrm>
          <a:off x="0" y="0"/>
          <a:ext cx="0" cy="0"/>
          <a:chOff x="0" y="0"/>
          <a:chExt cx="0" cy="0"/>
        </a:xfrm>
      </p:grpSpPr>
      <p:grpSp>
        <p:nvGrpSpPr>
          <p:cNvPr id="2" name="Group 2"/>
          <p:cNvGrpSpPr/>
          <p:nvPr/>
        </p:nvGrpSpPr>
        <p:grpSpPr>
          <a:xfrm>
            <a:off x="1316342" y="1881505"/>
            <a:ext cx="6429996" cy="6429996"/>
            <a:chOff x="0" y="0"/>
            <a:chExt cx="812800" cy="812800"/>
          </a:xfrm>
        </p:grpSpPr>
        <p:sp>
          <p:nvSpPr>
            <p:cNvPr id="3" name="Freeform 3"/>
            <p:cNvSpPr/>
            <p:nvPr/>
          </p:nvSpPr>
          <p:spPr>
            <a:xfrm>
              <a:off x="0" y="0"/>
              <a:ext cx="812800" cy="812800"/>
            </a:xfrm>
            <a:custGeom>
              <a:avLst/>
              <a:gdLst/>
              <a:ahLst/>
              <a:cxnLst/>
              <a:rect l="l" t="t" r="r" b="b"/>
              <a:pathLst>
                <a:path w="812800" h="812800">
                  <a:moveTo>
                    <a:pt x="44549" y="0"/>
                  </a:moveTo>
                  <a:lnTo>
                    <a:pt x="768251" y="0"/>
                  </a:lnTo>
                  <a:cubicBezTo>
                    <a:pt x="780066" y="0"/>
                    <a:pt x="791397" y="4694"/>
                    <a:pt x="799752" y="13048"/>
                  </a:cubicBezTo>
                  <a:cubicBezTo>
                    <a:pt x="808106" y="21403"/>
                    <a:pt x="812800" y="32734"/>
                    <a:pt x="812800" y="44549"/>
                  </a:cubicBezTo>
                  <a:lnTo>
                    <a:pt x="812800" y="768251"/>
                  </a:lnTo>
                  <a:cubicBezTo>
                    <a:pt x="812800" y="780066"/>
                    <a:pt x="808106" y="791397"/>
                    <a:pt x="799752" y="799752"/>
                  </a:cubicBezTo>
                  <a:cubicBezTo>
                    <a:pt x="791397" y="808106"/>
                    <a:pt x="780066" y="812800"/>
                    <a:pt x="768251" y="812800"/>
                  </a:cubicBezTo>
                  <a:lnTo>
                    <a:pt x="44549" y="812800"/>
                  </a:lnTo>
                  <a:cubicBezTo>
                    <a:pt x="32734" y="812800"/>
                    <a:pt x="21403" y="808106"/>
                    <a:pt x="13048" y="799752"/>
                  </a:cubicBezTo>
                  <a:cubicBezTo>
                    <a:pt x="4694" y="791397"/>
                    <a:pt x="0" y="780066"/>
                    <a:pt x="0" y="768251"/>
                  </a:cubicBezTo>
                  <a:lnTo>
                    <a:pt x="0" y="44549"/>
                  </a:lnTo>
                  <a:cubicBezTo>
                    <a:pt x="0" y="32734"/>
                    <a:pt x="4694" y="21403"/>
                    <a:pt x="13048" y="13048"/>
                  </a:cubicBezTo>
                  <a:cubicBezTo>
                    <a:pt x="21403" y="4694"/>
                    <a:pt x="32734" y="0"/>
                    <a:pt x="44549" y="0"/>
                  </a:cubicBezTo>
                  <a:close/>
                </a:path>
              </a:pathLst>
            </a:custGeom>
            <a:blipFill>
              <a:blip r:embed="rId3"/>
              <a:stretch>
                <a:fillRect l="-25046" r="-25046"/>
              </a:stretch>
            </a:blipFill>
            <a:ln w="171450" cap="rnd">
              <a:solidFill>
                <a:srgbClr val="FFFFFF"/>
              </a:solidFill>
              <a:prstDash val="solid"/>
              <a:round/>
            </a:ln>
          </p:spPr>
          <p:txBody>
            <a:bodyPr/>
            <a:lstStyle/>
            <a:p>
              <a:endParaRPr lang="en-US" dirty="0">
                <a:latin typeface="Arial" panose="020B0604020202020204" pitchFamily="34" charset="0"/>
              </a:endParaRPr>
            </a:p>
          </p:txBody>
        </p:sp>
      </p:grpSp>
      <p:sp>
        <p:nvSpPr>
          <p:cNvPr id="4" name="TextBox 4"/>
          <p:cNvSpPr txBox="1"/>
          <p:nvPr/>
        </p:nvSpPr>
        <p:spPr>
          <a:xfrm>
            <a:off x="8630748" y="3777581"/>
            <a:ext cx="8628552" cy="3385542"/>
          </a:xfrm>
          <a:prstGeom prst="rect">
            <a:avLst/>
          </a:prstGeom>
        </p:spPr>
        <p:txBody>
          <a:bodyPr wrap="square" lIns="0" tIns="0" rIns="0" bIns="0" rtlCol="0" anchor="t">
            <a:spAutoFit/>
          </a:bodyPr>
          <a:lstStyle/>
          <a:p>
            <a:pPr algn="ctr">
              <a:lnSpc>
                <a:spcPts val="4401"/>
              </a:lnSpc>
            </a:pPr>
            <a:r>
              <a:rPr lang="en-US" sz="4401" b="1" dirty="0">
                <a:solidFill>
                  <a:srgbClr val="000000"/>
                </a:solidFill>
                <a:latin typeface="Arial" panose="020B0604020202020204" pitchFamily="34" charset="0"/>
                <a:ea typeface="Canva Sans Bold"/>
                <a:cs typeface="Canva Sans Bold"/>
                <a:sym typeface="Canva Sans Bold"/>
              </a:rPr>
              <a:t>The voices and experiences of Pakistani immigrants remain virtually nonexistent in the usable security and privacy literature </a:t>
            </a:r>
          </a:p>
          <a:p>
            <a:pPr algn="ctr">
              <a:lnSpc>
                <a:spcPts val="4401"/>
              </a:lnSpc>
            </a:pPr>
            <a:endParaRPr lang="en-US" sz="4401" b="1" dirty="0">
              <a:solidFill>
                <a:srgbClr val="000000"/>
              </a:solidFill>
              <a:latin typeface="Arial" panose="020B0604020202020204" pitchFamily="34" charset="0"/>
              <a:ea typeface="Canva Sans Bold"/>
              <a:cs typeface="Canva Sans Bold"/>
              <a:sym typeface="Canva Sans Bold"/>
            </a:endParaRPr>
          </a:p>
        </p:txBody>
      </p:sp>
      <p:sp>
        <p:nvSpPr>
          <p:cNvPr id="6" name="TextBox 5">
            <a:extLst>
              <a:ext uri="{FF2B5EF4-FFF2-40B4-BE49-F238E27FC236}">
                <a16:creationId xmlns:a16="http://schemas.microsoft.com/office/drawing/2014/main" id="{A987D0DC-6163-6DD3-415E-9509CE8C34B6}"/>
              </a:ext>
            </a:extLst>
          </p:cNvPr>
          <p:cNvSpPr txBox="1"/>
          <p:nvPr/>
        </p:nvSpPr>
        <p:spPr>
          <a:xfrm>
            <a:off x="1524000" y="8572500"/>
            <a:ext cx="6429996" cy="646331"/>
          </a:xfrm>
          <a:prstGeom prst="rect">
            <a:avLst/>
          </a:prstGeom>
          <a:noFill/>
        </p:spPr>
        <p:txBody>
          <a:bodyPr wrap="square">
            <a:spAutoFit/>
          </a:bodyPr>
          <a:lstStyle/>
          <a:p>
            <a:pPr algn="ctr"/>
            <a:r>
              <a:rPr lang="en-US" dirty="0">
                <a:latin typeface="Arial" panose="020B0604020202020204" pitchFamily="34" charset="0"/>
              </a:rPr>
              <a:t>A woman wearing a dark hijab and coat holds a small American flag while standing in a crowd.</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EDEDED"/>
        </a:solidFill>
        <a:effectLst/>
      </p:bgPr>
    </p:bg>
    <p:spTree>
      <p:nvGrpSpPr>
        <p:cNvPr id="1" name=""/>
        <p:cNvGrpSpPr/>
        <p:nvPr/>
      </p:nvGrpSpPr>
      <p:grpSpPr>
        <a:xfrm>
          <a:off x="0" y="0"/>
          <a:ext cx="0" cy="0"/>
          <a:chOff x="0" y="0"/>
          <a:chExt cx="0" cy="0"/>
        </a:xfrm>
      </p:grpSpPr>
      <p:sp>
        <p:nvSpPr>
          <p:cNvPr id="2" name="TextBox 2"/>
          <p:cNvSpPr txBox="1"/>
          <p:nvPr/>
        </p:nvSpPr>
        <p:spPr>
          <a:xfrm>
            <a:off x="4678758" y="1377509"/>
            <a:ext cx="8628552" cy="769441"/>
          </a:xfrm>
          <a:prstGeom prst="rect">
            <a:avLst/>
          </a:prstGeom>
        </p:spPr>
        <p:txBody>
          <a:bodyPr lIns="0" tIns="0" rIns="0" bIns="0" rtlCol="0" anchor="t">
            <a:spAutoFit/>
          </a:bodyPr>
          <a:lstStyle/>
          <a:p>
            <a:pPr algn="ctr">
              <a:lnSpc>
                <a:spcPts val="6001"/>
              </a:lnSpc>
            </a:pPr>
            <a:r>
              <a:rPr lang="en-US" sz="6001" b="1" dirty="0">
                <a:solidFill>
                  <a:srgbClr val="000000"/>
                </a:solidFill>
                <a:latin typeface="Arial" panose="020B0604020202020204" pitchFamily="34" charset="0"/>
                <a:ea typeface="Canva Sans Bold"/>
                <a:cs typeface="Canva Sans Bold"/>
                <a:sym typeface="Canva Sans Bold"/>
              </a:rPr>
              <a:t>Parent-child dynamics</a:t>
            </a:r>
          </a:p>
        </p:txBody>
      </p:sp>
      <p:sp>
        <p:nvSpPr>
          <p:cNvPr id="22" name="TextBox 22"/>
          <p:cNvSpPr txBox="1"/>
          <p:nvPr/>
        </p:nvSpPr>
        <p:spPr>
          <a:xfrm>
            <a:off x="1414086" y="8186326"/>
            <a:ext cx="6974281" cy="433196"/>
          </a:xfrm>
          <a:prstGeom prst="rect">
            <a:avLst/>
          </a:prstGeom>
        </p:spPr>
        <p:txBody>
          <a:bodyPr lIns="0" tIns="0" rIns="0" bIns="0" rtlCol="0" anchor="t">
            <a:spAutoFit/>
          </a:bodyPr>
          <a:lstStyle/>
          <a:p>
            <a:pPr algn="ctr">
              <a:lnSpc>
                <a:spcPts val="3710"/>
              </a:lnSpc>
            </a:pPr>
            <a:r>
              <a:rPr lang="en-US" sz="2650" dirty="0">
                <a:solidFill>
                  <a:srgbClr val="000000"/>
                </a:solidFill>
                <a:latin typeface="Arial" panose="020B0604020202020204" pitchFamily="34" charset="0"/>
                <a:ea typeface="Canva Sans"/>
                <a:cs typeface="Canva Sans"/>
                <a:sym typeface="Canva Sans"/>
              </a:rPr>
              <a:t>Filial piety</a:t>
            </a:r>
          </a:p>
        </p:txBody>
      </p:sp>
      <p:sp>
        <p:nvSpPr>
          <p:cNvPr id="20" name="Freeform 20"/>
          <p:cNvSpPr>
            <a:spLocks/>
          </p:cNvSpPr>
          <p:nvPr/>
        </p:nvSpPr>
        <p:spPr>
          <a:xfrm>
            <a:off x="1359839" y="3008746"/>
            <a:ext cx="7301829" cy="775275"/>
          </a:xfrm>
          <a:custGeom>
            <a:avLst/>
            <a:gdLst/>
            <a:ahLst/>
            <a:cxnLst/>
            <a:rect l="l" t="t" r="r" b="b"/>
            <a:pathLst>
              <a:path w="1923115" h="204188">
                <a:moveTo>
                  <a:pt x="15904" y="0"/>
                </a:moveTo>
                <a:lnTo>
                  <a:pt x="1907211" y="0"/>
                </a:lnTo>
                <a:cubicBezTo>
                  <a:pt x="1915995" y="0"/>
                  <a:pt x="1923115" y="7120"/>
                  <a:pt x="1923115" y="15904"/>
                </a:cubicBezTo>
                <a:lnTo>
                  <a:pt x="1923115" y="188284"/>
                </a:lnTo>
                <a:cubicBezTo>
                  <a:pt x="1923115" y="197067"/>
                  <a:pt x="1915995" y="204188"/>
                  <a:pt x="1907211" y="204188"/>
                </a:cubicBezTo>
                <a:lnTo>
                  <a:pt x="15904" y="204188"/>
                </a:lnTo>
                <a:cubicBezTo>
                  <a:pt x="7120" y="204188"/>
                  <a:pt x="0" y="197067"/>
                  <a:pt x="0" y="188284"/>
                </a:cubicBezTo>
                <a:lnTo>
                  <a:pt x="0" y="15904"/>
                </a:lnTo>
                <a:cubicBezTo>
                  <a:pt x="0" y="7120"/>
                  <a:pt x="7120" y="0"/>
                  <a:pt x="15904" y="0"/>
                </a:cubicBezTo>
                <a:close/>
              </a:path>
            </a:pathLst>
          </a:custGeom>
          <a:solidFill>
            <a:srgbClr val="000000">
              <a:alpha val="0"/>
            </a:srgbClr>
          </a:solidFill>
          <a:ln w="38100" cap="sq">
            <a:solidFill>
              <a:srgbClr val="000000"/>
            </a:solidFill>
            <a:prstDash val="sysDash"/>
            <a:miter/>
          </a:ln>
        </p:spPr>
        <p:txBody>
          <a:bodyPr/>
          <a:lstStyle/>
          <a:p>
            <a:endParaRPr lang="en-US" dirty="0">
              <a:latin typeface="Arial" panose="020B0604020202020204" pitchFamily="34" charset="0"/>
            </a:endParaRPr>
          </a:p>
        </p:txBody>
      </p:sp>
      <p:sp>
        <p:nvSpPr>
          <p:cNvPr id="4" name="Freeform 4"/>
          <p:cNvSpPr>
            <a:spLocks noGrp="1" noRot="1" noMove="1" noResize="1" noEditPoints="1" noAdjustHandles="1" noChangeArrowheads="1" noChangeShapeType="1"/>
          </p:cNvSpPr>
          <p:nvPr/>
        </p:nvSpPr>
        <p:spPr>
          <a:xfrm>
            <a:off x="1323420" y="5016497"/>
            <a:ext cx="7301829" cy="775275"/>
          </a:xfrm>
          <a:custGeom>
            <a:avLst/>
            <a:gdLst/>
            <a:ahLst/>
            <a:cxnLst/>
            <a:rect l="l" t="t" r="r" b="b"/>
            <a:pathLst>
              <a:path w="1923115" h="204188">
                <a:moveTo>
                  <a:pt x="15904" y="0"/>
                </a:moveTo>
                <a:lnTo>
                  <a:pt x="1907211" y="0"/>
                </a:lnTo>
                <a:cubicBezTo>
                  <a:pt x="1915995" y="0"/>
                  <a:pt x="1923115" y="7120"/>
                  <a:pt x="1923115" y="15904"/>
                </a:cubicBezTo>
                <a:lnTo>
                  <a:pt x="1923115" y="188284"/>
                </a:lnTo>
                <a:cubicBezTo>
                  <a:pt x="1923115" y="197067"/>
                  <a:pt x="1915995" y="204188"/>
                  <a:pt x="1907211" y="204188"/>
                </a:cubicBezTo>
                <a:lnTo>
                  <a:pt x="15904" y="204188"/>
                </a:lnTo>
                <a:cubicBezTo>
                  <a:pt x="7120" y="204188"/>
                  <a:pt x="0" y="197067"/>
                  <a:pt x="0" y="188284"/>
                </a:cubicBezTo>
                <a:lnTo>
                  <a:pt x="0" y="15904"/>
                </a:lnTo>
                <a:cubicBezTo>
                  <a:pt x="0" y="7120"/>
                  <a:pt x="7120" y="0"/>
                  <a:pt x="15904" y="0"/>
                </a:cubicBezTo>
                <a:close/>
              </a:path>
            </a:pathLst>
          </a:custGeom>
          <a:solidFill>
            <a:srgbClr val="000000">
              <a:alpha val="0"/>
            </a:srgbClr>
          </a:solidFill>
          <a:ln w="38100" cap="sq">
            <a:solidFill>
              <a:srgbClr val="000000"/>
            </a:solidFill>
            <a:prstDash val="sysDash"/>
            <a:miter/>
          </a:ln>
        </p:spPr>
        <p:txBody>
          <a:bodyPr/>
          <a:lstStyle/>
          <a:p>
            <a:endParaRPr lang="en-US" dirty="0">
              <a:latin typeface="Arial" panose="020B0604020202020204" pitchFamily="34" charset="0"/>
            </a:endParaRPr>
          </a:p>
        </p:txBody>
      </p:sp>
      <p:sp>
        <p:nvSpPr>
          <p:cNvPr id="8" name="Freeform 8"/>
          <p:cNvSpPr>
            <a:spLocks noGrp="1" noRot="1" noMove="1" noResize="1" noEditPoints="1" noAdjustHandles="1" noChangeArrowheads="1" noChangeShapeType="1"/>
          </p:cNvSpPr>
          <p:nvPr/>
        </p:nvSpPr>
        <p:spPr>
          <a:xfrm>
            <a:off x="1297266" y="6019219"/>
            <a:ext cx="7327983" cy="775275"/>
          </a:xfrm>
          <a:custGeom>
            <a:avLst/>
            <a:gdLst/>
            <a:ahLst/>
            <a:cxnLst/>
            <a:rect l="l" t="t" r="r" b="b"/>
            <a:pathLst>
              <a:path w="1930004" h="204188">
                <a:moveTo>
                  <a:pt x="15847" y="0"/>
                </a:moveTo>
                <a:lnTo>
                  <a:pt x="1914156" y="0"/>
                </a:lnTo>
                <a:cubicBezTo>
                  <a:pt x="1918359" y="0"/>
                  <a:pt x="1922390" y="1670"/>
                  <a:pt x="1925362" y="4642"/>
                </a:cubicBezTo>
                <a:cubicBezTo>
                  <a:pt x="1928334" y="7614"/>
                  <a:pt x="1930004" y="11644"/>
                  <a:pt x="1930004" y="15847"/>
                </a:cubicBezTo>
                <a:lnTo>
                  <a:pt x="1930004" y="188340"/>
                </a:lnTo>
                <a:cubicBezTo>
                  <a:pt x="1930004" y="197093"/>
                  <a:pt x="1922909" y="204188"/>
                  <a:pt x="1914156" y="204188"/>
                </a:cubicBezTo>
                <a:lnTo>
                  <a:pt x="15847" y="204188"/>
                </a:lnTo>
                <a:cubicBezTo>
                  <a:pt x="11644" y="204188"/>
                  <a:pt x="7614" y="202518"/>
                  <a:pt x="4642" y="199546"/>
                </a:cubicBezTo>
                <a:cubicBezTo>
                  <a:pt x="1670" y="196574"/>
                  <a:pt x="0" y="192543"/>
                  <a:pt x="0" y="188340"/>
                </a:cubicBezTo>
                <a:lnTo>
                  <a:pt x="0" y="15847"/>
                </a:lnTo>
                <a:cubicBezTo>
                  <a:pt x="0" y="7095"/>
                  <a:pt x="7095" y="0"/>
                  <a:pt x="15847" y="0"/>
                </a:cubicBezTo>
                <a:close/>
              </a:path>
            </a:pathLst>
          </a:custGeom>
          <a:solidFill>
            <a:srgbClr val="000000">
              <a:alpha val="0"/>
            </a:srgbClr>
          </a:solidFill>
          <a:ln w="38100" cap="sq">
            <a:solidFill>
              <a:srgbClr val="000000"/>
            </a:solidFill>
            <a:prstDash val="sysDash"/>
            <a:miter/>
          </a:ln>
        </p:spPr>
        <p:txBody>
          <a:bodyPr/>
          <a:lstStyle/>
          <a:p>
            <a:endParaRPr lang="en-US" dirty="0">
              <a:latin typeface="Arial" panose="020B0604020202020204" pitchFamily="34" charset="0"/>
            </a:endParaRPr>
          </a:p>
        </p:txBody>
      </p:sp>
      <p:sp>
        <p:nvSpPr>
          <p:cNvPr id="12" name="Freeform 12"/>
          <p:cNvSpPr>
            <a:spLocks noGrp="1" noRot="1" noMove="1" noResize="1" noEditPoints="1" noAdjustHandles="1" noChangeArrowheads="1" noChangeShapeType="1"/>
          </p:cNvSpPr>
          <p:nvPr/>
        </p:nvSpPr>
        <p:spPr>
          <a:xfrm>
            <a:off x="1295400" y="7023094"/>
            <a:ext cx="7327983" cy="775275"/>
          </a:xfrm>
          <a:custGeom>
            <a:avLst/>
            <a:gdLst/>
            <a:ahLst/>
            <a:cxnLst/>
            <a:rect l="l" t="t" r="r" b="b"/>
            <a:pathLst>
              <a:path w="1930004" h="204188">
                <a:moveTo>
                  <a:pt x="15847" y="0"/>
                </a:moveTo>
                <a:lnTo>
                  <a:pt x="1914156" y="0"/>
                </a:lnTo>
                <a:cubicBezTo>
                  <a:pt x="1918359" y="0"/>
                  <a:pt x="1922390" y="1670"/>
                  <a:pt x="1925362" y="4642"/>
                </a:cubicBezTo>
                <a:cubicBezTo>
                  <a:pt x="1928334" y="7614"/>
                  <a:pt x="1930004" y="11644"/>
                  <a:pt x="1930004" y="15847"/>
                </a:cubicBezTo>
                <a:lnTo>
                  <a:pt x="1930004" y="188340"/>
                </a:lnTo>
                <a:cubicBezTo>
                  <a:pt x="1930004" y="197093"/>
                  <a:pt x="1922909" y="204188"/>
                  <a:pt x="1914156" y="204188"/>
                </a:cubicBezTo>
                <a:lnTo>
                  <a:pt x="15847" y="204188"/>
                </a:lnTo>
                <a:cubicBezTo>
                  <a:pt x="11644" y="204188"/>
                  <a:pt x="7614" y="202518"/>
                  <a:pt x="4642" y="199546"/>
                </a:cubicBezTo>
                <a:cubicBezTo>
                  <a:pt x="1670" y="196574"/>
                  <a:pt x="0" y="192543"/>
                  <a:pt x="0" y="188340"/>
                </a:cubicBezTo>
                <a:lnTo>
                  <a:pt x="0" y="15847"/>
                </a:lnTo>
                <a:cubicBezTo>
                  <a:pt x="0" y="7095"/>
                  <a:pt x="7095" y="0"/>
                  <a:pt x="15847" y="0"/>
                </a:cubicBezTo>
                <a:close/>
              </a:path>
            </a:pathLst>
          </a:custGeom>
          <a:solidFill>
            <a:srgbClr val="000000">
              <a:alpha val="0"/>
            </a:srgbClr>
          </a:solidFill>
          <a:ln w="38100" cap="sq">
            <a:solidFill>
              <a:srgbClr val="000000"/>
            </a:solidFill>
            <a:prstDash val="sysDash"/>
            <a:miter/>
          </a:ln>
        </p:spPr>
        <p:txBody>
          <a:bodyPr/>
          <a:lstStyle/>
          <a:p>
            <a:endParaRPr lang="en-US" dirty="0">
              <a:latin typeface="Arial" panose="020B0604020202020204" pitchFamily="34" charset="0"/>
            </a:endParaRPr>
          </a:p>
        </p:txBody>
      </p:sp>
      <p:sp>
        <p:nvSpPr>
          <p:cNvPr id="16" name="Freeform 16"/>
          <p:cNvSpPr>
            <a:spLocks noGrp="1" noRot="1" noMove="1" noResize="1" noEditPoints="1" noAdjustHandles="1" noChangeArrowheads="1" noChangeShapeType="1"/>
          </p:cNvSpPr>
          <p:nvPr/>
        </p:nvSpPr>
        <p:spPr>
          <a:xfrm>
            <a:off x="1323420" y="8026970"/>
            <a:ext cx="7327983" cy="775275"/>
          </a:xfrm>
          <a:custGeom>
            <a:avLst/>
            <a:gdLst/>
            <a:ahLst/>
            <a:cxnLst/>
            <a:rect l="l" t="t" r="r" b="b"/>
            <a:pathLst>
              <a:path w="1930004" h="204188">
                <a:moveTo>
                  <a:pt x="15847" y="0"/>
                </a:moveTo>
                <a:lnTo>
                  <a:pt x="1914156" y="0"/>
                </a:lnTo>
                <a:cubicBezTo>
                  <a:pt x="1918359" y="0"/>
                  <a:pt x="1922390" y="1670"/>
                  <a:pt x="1925362" y="4642"/>
                </a:cubicBezTo>
                <a:cubicBezTo>
                  <a:pt x="1928334" y="7614"/>
                  <a:pt x="1930004" y="11644"/>
                  <a:pt x="1930004" y="15847"/>
                </a:cubicBezTo>
                <a:lnTo>
                  <a:pt x="1930004" y="188340"/>
                </a:lnTo>
                <a:cubicBezTo>
                  <a:pt x="1930004" y="197093"/>
                  <a:pt x="1922909" y="204188"/>
                  <a:pt x="1914156" y="204188"/>
                </a:cubicBezTo>
                <a:lnTo>
                  <a:pt x="15847" y="204188"/>
                </a:lnTo>
                <a:cubicBezTo>
                  <a:pt x="11644" y="204188"/>
                  <a:pt x="7614" y="202518"/>
                  <a:pt x="4642" y="199546"/>
                </a:cubicBezTo>
                <a:cubicBezTo>
                  <a:pt x="1670" y="196574"/>
                  <a:pt x="0" y="192543"/>
                  <a:pt x="0" y="188340"/>
                </a:cubicBezTo>
                <a:lnTo>
                  <a:pt x="0" y="15847"/>
                </a:lnTo>
                <a:cubicBezTo>
                  <a:pt x="0" y="7095"/>
                  <a:pt x="7095" y="0"/>
                  <a:pt x="15847" y="0"/>
                </a:cubicBezTo>
                <a:close/>
              </a:path>
            </a:pathLst>
          </a:custGeom>
          <a:solidFill>
            <a:srgbClr val="000000">
              <a:alpha val="0"/>
            </a:srgbClr>
          </a:solidFill>
          <a:ln w="38100" cap="sq">
            <a:solidFill>
              <a:srgbClr val="000000"/>
            </a:solidFill>
            <a:prstDash val="sysDash"/>
            <a:miter/>
          </a:ln>
        </p:spPr>
        <p:txBody>
          <a:bodyPr/>
          <a:lstStyle/>
          <a:p>
            <a:endParaRPr lang="en-US" dirty="0">
              <a:latin typeface="Arial" panose="020B0604020202020204" pitchFamily="34" charset="0"/>
            </a:endParaRPr>
          </a:p>
        </p:txBody>
      </p:sp>
      <p:sp>
        <p:nvSpPr>
          <p:cNvPr id="24" name="Freeform 24"/>
          <p:cNvSpPr>
            <a:spLocks noGrp="1" noRot="1" noMove="1" noResize="1" noEditPoints="1" noAdjustHandles="1" noChangeArrowheads="1" noChangeShapeType="1"/>
          </p:cNvSpPr>
          <p:nvPr/>
        </p:nvSpPr>
        <p:spPr>
          <a:xfrm>
            <a:off x="1323420" y="4012622"/>
            <a:ext cx="7327983" cy="775275"/>
          </a:xfrm>
          <a:custGeom>
            <a:avLst/>
            <a:gdLst/>
            <a:ahLst/>
            <a:cxnLst/>
            <a:rect l="l" t="t" r="r" b="b"/>
            <a:pathLst>
              <a:path w="1930004" h="204188">
                <a:moveTo>
                  <a:pt x="15847" y="0"/>
                </a:moveTo>
                <a:lnTo>
                  <a:pt x="1914156" y="0"/>
                </a:lnTo>
                <a:cubicBezTo>
                  <a:pt x="1918359" y="0"/>
                  <a:pt x="1922390" y="1670"/>
                  <a:pt x="1925362" y="4642"/>
                </a:cubicBezTo>
                <a:cubicBezTo>
                  <a:pt x="1928334" y="7614"/>
                  <a:pt x="1930004" y="11644"/>
                  <a:pt x="1930004" y="15847"/>
                </a:cubicBezTo>
                <a:lnTo>
                  <a:pt x="1930004" y="188340"/>
                </a:lnTo>
                <a:cubicBezTo>
                  <a:pt x="1930004" y="197093"/>
                  <a:pt x="1922909" y="204188"/>
                  <a:pt x="1914156" y="204188"/>
                </a:cubicBezTo>
                <a:lnTo>
                  <a:pt x="15847" y="204188"/>
                </a:lnTo>
                <a:cubicBezTo>
                  <a:pt x="11644" y="204188"/>
                  <a:pt x="7614" y="202518"/>
                  <a:pt x="4642" y="199546"/>
                </a:cubicBezTo>
                <a:cubicBezTo>
                  <a:pt x="1670" y="196574"/>
                  <a:pt x="0" y="192543"/>
                  <a:pt x="0" y="188340"/>
                </a:cubicBezTo>
                <a:lnTo>
                  <a:pt x="0" y="15847"/>
                </a:lnTo>
                <a:cubicBezTo>
                  <a:pt x="0" y="7095"/>
                  <a:pt x="7095" y="0"/>
                  <a:pt x="15847" y="0"/>
                </a:cubicBezTo>
                <a:close/>
              </a:path>
            </a:pathLst>
          </a:custGeom>
          <a:solidFill>
            <a:srgbClr val="000000">
              <a:alpha val="0"/>
            </a:srgbClr>
          </a:solidFill>
          <a:ln w="38100" cap="sq">
            <a:solidFill>
              <a:srgbClr val="000000"/>
            </a:solidFill>
            <a:prstDash val="sysDash"/>
            <a:miter/>
          </a:ln>
        </p:spPr>
        <p:txBody>
          <a:bodyPr/>
          <a:lstStyle/>
          <a:p>
            <a:endParaRPr lang="en-US" dirty="0">
              <a:latin typeface="Arial" panose="020B0604020202020204" pitchFamily="34" charset="0"/>
            </a:endParaRPr>
          </a:p>
        </p:txBody>
      </p:sp>
      <p:sp>
        <p:nvSpPr>
          <p:cNvPr id="6" name="TextBox 6"/>
          <p:cNvSpPr txBox="1"/>
          <p:nvPr/>
        </p:nvSpPr>
        <p:spPr>
          <a:xfrm>
            <a:off x="1487193" y="3146977"/>
            <a:ext cx="6974281" cy="433196"/>
          </a:xfrm>
          <a:prstGeom prst="rect">
            <a:avLst/>
          </a:prstGeom>
        </p:spPr>
        <p:txBody>
          <a:bodyPr lIns="0" tIns="0" rIns="0" bIns="0" rtlCol="0" anchor="t">
            <a:spAutoFit/>
          </a:bodyPr>
          <a:lstStyle/>
          <a:p>
            <a:pPr algn="ctr">
              <a:lnSpc>
                <a:spcPts val="3710"/>
              </a:lnSpc>
            </a:pPr>
            <a:r>
              <a:rPr lang="en-US" sz="2650" dirty="0">
                <a:solidFill>
                  <a:srgbClr val="000000"/>
                </a:solidFill>
                <a:latin typeface="Arial" panose="020B0604020202020204" pitchFamily="34" charset="0"/>
                <a:ea typeface="Canva Sans"/>
                <a:cs typeface="Canva Sans"/>
                <a:sym typeface="Canva Sans"/>
              </a:rPr>
              <a:t>Role of children in parent’s technology use</a:t>
            </a:r>
          </a:p>
        </p:txBody>
      </p:sp>
      <p:sp>
        <p:nvSpPr>
          <p:cNvPr id="10" name="TextBox 10"/>
          <p:cNvSpPr txBox="1"/>
          <p:nvPr/>
        </p:nvSpPr>
        <p:spPr>
          <a:xfrm>
            <a:off x="1487193" y="4179529"/>
            <a:ext cx="7122485" cy="433196"/>
          </a:xfrm>
          <a:prstGeom prst="rect">
            <a:avLst/>
          </a:prstGeom>
        </p:spPr>
        <p:txBody>
          <a:bodyPr lIns="0" tIns="0" rIns="0" bIns="0" rtlCol="0" anchor="t">
            <a:spAutoFit/>
          </a:bodyPr>
          <a:lstStyle/>
          <a:p>
            <a:pPr algn="ctr">
              <a:lnSpc>
                <a:spcPts val="3710"/>
              </a:lnSpc>
            </a:pPr>
            <a:r>
              <a:rPr lang="en-US" sz="2650" dirty="0">
                <a:solidFill>
                  <a:srgbClr val="000000"/>
                </a:solidFill>
                <a:latin typeface="Arial" panose="020B0604020202020204" pitchFamily="34" charset="0"/>
                <a:ea typeface="Canva Sans"/>
                <a:cs typeface="Canva Sans"/>
                <a:sym typeface="Canva Sans"/>
              </a:rPr>
              <a:t>Role of parents in children’s technology use</a:t>
            </a:r>
          </a:p>
        </p:txBody>
      </p:sp>
      <p:sp>
        <p:nvSpPr>
          <p:cNvPr id="14" name="TextBox 14"/>
          <p:cNvSpPr txBox="1"/>
          <p:nvPr/>
        </p:nvSpPr>
        <p:spPr>
          <a:xfrm>
            <a:off x="1117515" y="5143500"/>
            <a:ext cx="7122485" cy="433196"/>
          </a:xfrm>
          <a:prstGeom prst="rect">
            <a:avLst/>
          </a:prstGeom>
        </p:spPr>
        <p:txBody>
          <a:bodyPr lIns="0" tIns="0" rIns="0" bIns="0" rtlCol="0" anchor="t">
            <a:spAutoFit/>
          </a:bodyPr>
          <a:lstStyle/>
          <a:p>
            <a:pPr algn="ctr">
              <a:lnSpc>
                <a:spcPts val="3710"/>
              </a:lnSpc>
            </a:pPr>
            <a:r>
              <a:rPr lang="en-US" sz="2650" dirty="0">
                <a:solidFill>
                  <a:srgbClr val="000000"/>
                </a:solidFill>
                <a:latin typeface="Arial" panose="020B0604020202020204" pitchFamily="34" charset="0"/>
                <a:ea typeface="Canva Sans"/>
                <a:cs typeface="Canva Sans"/>
                <a:sym typeface="Canva Sans"/>
              </a:rPr>
              <a:t>Device and password sharing</a:t>
            </a:r>
          </a:p>
        </p:txBody>
      </p:sp>
      <p:sp>
        <p:nvSpPr>
          <p:cNvPr id="18" name="TextBox 18"/>
          <p:cNvSpPr txBox="1"/>
          <p:nvPr/>
        </p:nvSpPr>
        <p:spPr>
          <a:xfrm>
            <a:off x="1339985" y="6180233"/>
            <a:ext cx="7122485" cy="433196"/>
          </a:xfrm>
          <a:prstGeom prst="rect">
            <a:avLst/>
          </a:prstGeom>
        </p:spPr>
        <p:txBody>
          <a:bodyPr lIns="0" tIns="0" rIns="0" bIns="0" rtlCol="0" anchor="t">
            <a:spAutoFit/>
          </a:bodyPr>
          <a:lstStyle/>
          <a:p>
            <a:pPr algn="ctr">
              <a:lnSpc>
                <a:spcPts val="3710"/>
              </a:lnSpc>
            </a:pPr>
            <a:r>
              <a:rPr lang="en-US" sz="2650" dirty="0">
                <a:solidFill>
                  <a:srgbClr val="000000"/>
                </a:solidFill>
                <a:latin typeface="Arial" panose="020B0604020202020204" pitchFamily="34" charset="0"/>
                <a:ea typeface="Canva Sans"/>
                <a:cs typeface="Canva Sans"/>
                <a:sym typeface="Canva Sans"/>
              </a:rPr>
              <a:t>Perceptions of safety habits </a:t>
            </a:r>
          </a:p>
        </p:txBody>
      </p:sp>
      <p:sp>
        <p:nvSpPr>
          <p:cNvPr id="26" name="TextBox 26"/>
          <p:cNvSpPr txBox="1"/>
          <p:nvPr/>
        </p:nvSpPr>
        <p:spPr>
          <a:xfrm>
            <a:off x="1359839" y="7182450"/>
            <a:ext cx="7122485" cy="433196"/>
          </a:xfrm>
          <a:prstGeom prst="rect">
            <a:avLst/>
          </a:prstGeom>
        </p:spPr>
        <p:txBody>
          <a:bodyPr lIns="0" tIns="0" rIns="0" bIns="0" rtlCol="0" anchor="t">
            <a:spAutoFit/>
          </a:bodyPr>
          <a:lstStyle/>
          <a:p>
            <a:pPr algn="ctr">
              <a:lnSpc>
                <a:spcPts val="3710"/>
              </a:lnSpc>
            </a:pPr>
            <a:r>
              <a:rPr lang="en-US" sz="2650" dirty="0">
                <a:solidFill>
                  <a:srgbClr val="000000"/>
                </a:solidFill>
                <a:latin typeface="Arial" panose="020B0604020202020204" pitchFamily="34" charset="0"/>
                <a:ea typeface="Canva Sans"/>
                <a:cs typeface="Canva Sans"/>
                <a:sym typeface="Canva Sans"/>
              </a:rPr>
              <a:t>Willingness to learn from children</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EDEDED"/>
        </a:solidFill>
        <a:effectLst/>
      </p:bgPr>
    </p:bg>
    <p:spTree>
      <p:nvGrpSpPr>
        <p:cNvPr id="1" name="">
          <a:extLst>
            <a:ext uri="{FF2B5EF4-FFF2-40B4-BE49-F238E27FC236}">
              <a16:creationId xmlns:a16="http://schemas.microsoft.com/office/drawing/2014/main" id="{7CEC76ED-49C7-963F-DAC3-FA88BCED5262}"/>
            </a:ext>
          </a:extLst>
        </p:cNvPr>
        <p:cNvGrpSpPr/>
        <p:nvPr/>
      </p:nvGrpSpPr>
      <p:grpSpPr>
        <a:xfrm>
          <a:off x="0" y="0"/>
          <a:ext cx="0" cy="0"/>
          <a:chOff x="0" y="0"/>
          <a:chExt cx="0" cy="0"/>
        </a:xfrm>
      </p:grpSpPr>
      <p:sp>
        <p:nvSpPr>
          <p:cNvPr id="16" name="Freeform 16">
            <a:extLst>
              <a:ext uri="{FF2B5EF4-FFF2-40B4-BE49-F238E27FC236}">
                <a16:creationId xmlns:a16="http://schemas.microsoft.com/office/drawing/2014/main" id="{E1E5E09A-315D-4B9F-378E-F608DB8BCB94}"/>
              </a:ext>
            </a:extLst>
          </p:cNvPr>
          <p:cNvSpPr>
            <a:spLocks noGrp="1" noRot="1" noMove="1" noResize="1" noEditPoints="1" noAdjustHandles="1" noChangeArrowheads="1" noChangeShapeType="1"/>
          </p:cNvSpPr>
          <p:nvPr/>
        </p:nvSpPr>
        <p:spPr>
          <a:xfrm>
            <a:off x="1323420" y="8026970"/>
            <a:ext cx="7327983" cy="775275"/>
          </a:xfrm>
          <a:custGeom>
            <a:avLst/>
            <a:gdLst/>
            <a:ahLst/>
            <a:cxnLst/>
            <a:rect l="l" t="t" r="r" b="b"/>
            <a:pathLst>
              <a:path w="1930004" h="204188">
                <a:moveTo>
                  <a:pt x="15847" y="0"/>
                </a:moveTo>
                <a:lnTo>
                  <a:pt x="1914156" y="0"/>
                </a:lnTo>
                <a:cubicBezTo>
                  <a:pt x="1918359" y="0"/>
                  <a:pt x="1922390" y="1670"/>
                  <a:pt x="1925362" y="4642"/>
                </a:cubicBezTo>
                <a:cubicBezTo>
                  <a:pt x="1928334" y="7614"/>
                  <a:pt x="1930004" y="11644"/>
                  <a:pt x="1930004" y="15847"/>
                </a:cubicBezTo>
                <a:lnTo>
                  <a:pt x="1930004" y="188340"/>
                </a:lnTo>
                <a:cubicBezTo>
                  <a:pt x="1930004" y="197093"/>
                  <a:pt x="1922909" y="204188"/>
                  <a:pt x="1914156" y="204188"/>
                </a:cubicBezTo>
                <a:lnTo>
                  <a:pt x="15847" y="204188"/>
                </a:lnTo>
                <a:cubicBezTo>
                  <a:pt x="11644" y="204188"/>
                  <a:pt x="7614" y="202518"/>
                  <a:pt x="4642" y="199546"/>
                </a:cubicBezTo>
                <a:cubicBezTo>
                  <a:pt x="1670" y="196574"/>
                  <a:pt x="0" y="192543"/>
                  <a:pt x="0" y="188340"/>
                </a:cubicBezTo>
                <a:lnTo>
                  <a:pt x="0" y="15847"/>
                </a:lnTo>
                <a:cubicBezTo>
                  <a:pt x="0" y="7095"/>
                  <a:pt x="7095" y="0"/>
                  <a:pt x="15847" y="0"/>
                </a:cubicBezTo>
                <a:close/>
              </a:path>
            </a:pathLst>
          </a:custGeom>
          <a:solidFill>
            <a:srgbClr val="B7CDEB"/>
          </a:solidFill>
          <a:ln w="38100" cap="sq">
            <a:solidFill>
              <a:srgbClr val="000000"/>
            </a:solidFill>
            <a:prstDash val="sysDash"/>
            <a:miter/>
          </a:ln>
        </p:spPr>
        <p:txBody>
          <a:bodyPr/>
          <a:lstStyle/>
          <a:p>
            <a:endParaRPr lang="en-US" dirty="0">
              <a:latin typeface="Arial" panose="020B0604020202020204" pitchFamily="34" charset="0"/>
            </a:endParaRPr>
          </a:p>
        </p:txBody>
      </p:sp>
      <p:sp>
        <p:nvSpPr>
          <p:cNvPr id="2" name="TextBox 2">
            <a:extLst>
              <a:ext uri="{FF2B5EF4-FFF2-40B4-BE49-F238E27FC236}">
                <a16:creationId xmlns:a16="http://schemas.microsoft.com/office/drawing/2014/main" id="{DB5B1CDC-82E8-88C8-7474-2D816A4EC1DC}"/>
              </a:ext>
            </a:extLst>
          </p:cNvPr>
          <p:cNvSpPr txBox="1"/>
          <p:nvPr/>
        </p:nvSpPr>
        <p:spPr>
          <a:xfrm>
            <a:off x="4678758" y="1377509"/>
            <a:ext cx="8628552" cy="769441"/>
          </a:xfrm>
          <a:prstGeom prst="rect">
            <a:avLst/>
          </a:prstGeom>
        </p:spPr>
        <p:txBody>
          <a:bodyPr lIns="0" tIns="0" rIns="0" bIns="0" rtlCol="0" anchor="t">
            <a:spAutoFit/>
          </a:bodyPr>
          <a:lstStyle/>
          <a:p>
            <a:pPr algn="ctr">
              <a:lnSpc>
                <a:spcPts val="6001"/>
              </a:lnSpc>
            </a:pPr>
            <a:r>
              <a:rPr lang="en-US" sz="6001" b="1" dirty="0">
                <a:solidFill>
                  <a:srgbClr val="000000"/>
                </a:solidFill>
                <a:latin typeface="Arial" panose="020B0604020202020204" pitchFamily="34" charset="0"/>
                <a:ea typeface="Canva Sans Bold"/>
                <a:cs typeface="Canva Sans Bold"/>
                <a:sym typeface="Canva Sans Bold"/>
              </a:rPr>
              <a:t>Parent-child dynamics</a:t>
            </a:r>
          </a:p>
        </p:txBody>
      </p:sp>
      <p:sp>
        <p:nvSpPr>
          <p:cNvPr id="22" name="TextBox 22">
            <a:extLst>
              <a:ext uri="{FF2B5EF4-FFF2-40B4-BE49-F238E27FC236}">
                <a16:creationId xmlns:a16="http://schemas.microsoft.com/office/drawing/2014/main" id="{C8D2AC69-8D78-C22B-DD8F-105F18FADE30}"/>
              </a:ext>
            </a:extLst>
          </p:cNvPr>
          <p:cNvSpPr txBox="1"/>
          <p:nvPr/>
        </p:nvSpPr>
        <p:spPr>
          <a:xfrm>
            <a:off x="1414086" y="8186326"/>
            <a:ext cx="6974281" cy="433196"/>
          </a:xfrm>
          <a:prstGeom prst="rect">
            <a:avLst/>
          </a:prstGeom>
        </p:spPr>
        <p:txBody>
          <a:bodyPr lIns="0" tIns="0" rIns="0" bIns="0" rtlCol="0" anchor="t">
            <a:spAutoFit/>
          </a:bodyPr>
          <a:lstStyle/>
          <a:p>
            <a:pPr algn="ctr">
              <a:lnSpc>
                <a:spcPts val="3710"/>
              </a:lnSpc>
            </a:pPr>
            <a:r>
              <a:rPr lang="en-US" sz="2650" dirty="0">
                <a:solidFill>
                  <a:srgbClr val="000000"/>
                </a:solidFill>
                <a:latin typeface="Arial" panose="020B0604020202020204" pitchFamily="34" charset="0"/>
                <a:ea typeface="Canva Sans"/>
                <a:cs typeface="Canva Sans"/>
                <a:sym typeface="Canva Sans"/>
              </a:rPr>
              <a:t>Filial piety</a:t>
            </a:r>
          </a:p>
        </p:txBody>
      </p:sp>
      <p:sp>
        <p:nvSpPr>
          <p:cNvPr id="20" name="Freeform 20">
            <a:extLst>
              <a:ext uri="{FF2B5EF4-FFF2-40B4-BE49-F238E27FC236}">
                <a16:creationId xmlns:a16="http://schemas.microsoft.com/office/drawing/2014/main" id="{69539B8F-8A1E-79E9-259D-7AAD9DF779A4}"/>
              </a:ext>
            </a:extLst>
          </p:cNvPr>
          <p:cNvSpPr>
            <a:spLocks/>
          </p:cNvSpPr>
          <p:nvPr/>
        </p:nvSpPr>
        <p:spPr>
          <a:xfrm>
            <a:off x="1359839" y="3008746"/>
            <a:ext cx="7301829" cy="775275"/>
          </a:xfrm>
          <a:custGeom>
            <a:avLst/>
            <a:gdLst/>
            <a:ahLst/>
            <a:cxnLst/>
            <a:rect l="l" t="t" r="r" b="b"/>
            <a:pathLst>
              <a:path w="1923115" h="204188">
                <a:moveTo>
                  <a:pt x="15904" y="0"/>
                </a:moveTo>
                <a:lnTo>
                  <a:pt x="1907211" y="0"/>
                </a:lnTo>
                <a:cubicBezTo>
                  <a:pt x="1915995" y="0"/>
                  <a:pt x="1923115" y="7120"/>
                  <a:pt x="1923115" y="15904"/>
                </a:cubicBezTo>
                <a:lnTo>
                  <a:pt x="1923115" y="188284"/>
                </a:lnTo>
                <a:cubicBezTo>
                  <a:pt x="1923115" y="197067"/>
                  <a:pt x="1915995" y="204188"/>
                  <a:pt x="1907211" y="204188"/>
                </a:cubicBezTo>
                <a:lnTo>
                  <a:pt x="15904" y="204188"/>
                </a:lnTo>
                <a:cubicBezTo>
                  <a:pt x="7120" y="204188"/>
                  <a:pt x="0" y="197067"/>
                  <a:pt x="0" y="188284"/>
                </a:cubicBezTo>
                <a:lnTo>
                  <a:pt x="0" y="15904"/>
                </a:lnTo>
                <a:cubicBezTo>
                  <a:pt x="0" y="7120"/>
                  <a:pt x="7120" y="0"/>
                  <a:pt x="15904" y="0"/>
                </a:cubicBezTo>
                <a:close/>
              </a:path>
            </a:pathLst>
          </a:custGeom>
          <a:solidFill>
            <a:srgbClr val="000000">
              <a:alpha val="0"/>
            </a:srgbClr>
          </a:solidFill>
          <a:ln w="38100" cap="sq">
            <a:solidFill>
              <a:srgbClr val="000000"/>
            </a:solidFill>
            <a:prstDash val="sysDash"/>
            <a:miter/>
          </a:ln>
        </p:spPr>
        <p:txBody>
          <a:bodyPr/>
          <a:lstStyle/>
          <a:p>
            <a:endParaRPr lang="en-US" dirty="0">
              <a:latin typeface="Arial" panose="020B0604020202020204" pitchFamily="34" charset="0"/>
            </a:endParaRPr>
          </a:p>
        </p:txBody>
      </p:sp>
      <p:sp>
        <p:nvSpPr>
          <p:cNvPr id="4" name="Freeform 4">
            <a:extLst>
              <a:ext uri="{FF2B5EF4-FFF2-40B4-BE49-F238E27FC236}">
                <a16:creationId xmlns:a16="http://schemas.microsoft.com/office/drawing/2014/main" id="{ABCB878B-A339-9DC4-1BC7-9B4130BB87ED}"/>
              </a:ext>
            </a:extLst>
          </p:cNvPr>
          <p:cNvSpPr>
            <a:spLocks noGrp="1" noRot="1" noMove="1" noResize="1" noEditPoints="1" noAdjustHandles="1" noChangeArrowheads="1" noChangeShapeType="1"/>
          </p:cNvSpPr>
          <p:nvPr/>
        </p:nvSpPr>
        <p:spPr>
          <a:xfrm>
            <a:off x="1323420" y="5016497"/>
            <a:ext cx="7301829" cy="775275"/>
          </a:xfrm>
          <a:custGeom>
            <a:avLst/>
            <a:gdLst/>
            <a:ahLst/>
            <a:cxnLst/>
            <a:rect l="l" t="t" r="r" b="b"/>
            <a:pathLst>
              <a:path w="1923115" h="204188">
                <a:moveTo>
                  <a:pt x="15904" y="0"/>
                </a:moveTo>
                <a:lnTo>
                  <a:pt x="1907211" y="0"/>
                </a:lnTo>
                <a:cubicBezTo>
                  <a:pt x="1915995" y="0"/>
                  <a:pt x="1923115" y="7120"/>
                  <a:pt x="1923115" y="15904"/>
                </a:cubicBezTo>
                <a:lnTo>
                  <a:pt x="1923115" y="188284"/>
                </a:lnTo>
                <a:cubicBezTo>
                  <a:pt x="1923115" y="197067"/>
                  <a:pt x="1915995" y="204188"/>
                  <a:pt x="1907211" y="204188"/>
                </a:cubicBezTo>
                <a:lnTo>
                  <a:pt x="15904" y="204188"/>
                </a:lnTo>
                <a:cubicBezTo>
                  <a:pt x="7120" y="204188"/>
                  <a:pt x="0" y="197067"/>
                  <a:pt x="0" y="188284"/>
                </a:cubicBezTo>
                <a:lnTo>
                  <a:pt x="0" y="15904"/>
                </a:lnTo>
                <a:cubicBezTo>
                  <a:pt x="0" y="7120"/>
                  <a:pt x="7120" y="0"/>
                  <a:pt x="15904" y="0"/>
                </a:cubicBezTo>
                <a:close/>
              </a:path>
            </a:pathLst>
          </a:custGeom>
          <a:solidFill>
            <a:srgbClr val="000000">
              <a:alpha val="0"/>
            </a:srgbClr>
          </a:solidFill>
          <a:ln w="38100" cap="sq">
            <a:solidFill>
              <a:srgbClr val="000000"/>
            </a:solidFill>
            <a:prstDash val="sysDash"/>
            <a:miter/>
          </a:ln>
        </p:spPr>
        <p:txBody>
          <a:bodyPr/>
          <a:lstStyle/>
          <a:p>
            <a:endParaRPr lang="en-US" dirty="0">
              <a:latin typeface="Arial" panose="020B0604020202020204" pitchFamily="34" charset="0"/>
            </a:endParaRPr>
          </a:p>
        </p:txBody>
      </p:sp>
      <p:sp>
        <p:nvSpPr>
          <p:cNvPr id="8" name="Freeform 8">
            <a:extLst>
              <a:ext uri="{FF2B5EF4-FFF2-40B4-BE49-F238E27FC236}">
                <a16:creationId xmlns:a16="http://schemas.microsoft.com/office/drawing/2014/main" id="{BCF9F762-8303-1A56-512E-C4F9C4B232E5}"/>
              </a:ext>
            </a:extLst>
          </p:cNvPr>
          <p:cNvSpPr>
            <a:spLocks noGrp="1" noRot="1" noMove="1" noResize="1" noEditPoints="1" noAdjustHandles="1" noChangeArrowheads="1" noChangeShapeType="1"/>
          </p:cNvSpPr>
          <p:nvPr/>
        </p:nvSpPr>
        <p:spPr>
          <a:xfrm>
            <a:off x="1297266" y="6019219"/>
            <a:ext cx="7327983" cy="775275"/>
          </a:xfrm>
          <a:custGeom>
            <a:avLst/>
            <a:gdLst/>
            <a:ahLst/>
            <a:cxnLst/>
            <a:rect l="l" t="t" r="r" b="b"/>
            <a:pathLst>
              <a:path w="1930004" h="204188">
                <a:moveTo>
                  <a:pt x="15847" y="0"/>
                </a:moveTo>
                <a:lnTo>
                  <a:pt x="1914156" y="0"/>
                </a:lnTo>
                <a:cubicBezTo>
                  <a:pt x="1918359" y="0"/>
                  <a:pt x="1922390" y="1670"/>
                  <a:pt x="1925362" y="4642"/>
                </a:cubicBezTo>
                <a:cubicBezTo>
                  <a:pt x="1928334" y="7614"/>
                  <a:pt x="1930004" y="11644"/>
                  <a:pt x="1930004" y="15847"/>
                </a:cubicBezTo>
                <a:lnTo>
                  <a:pt x="1930004" y="188340"/>
                </a:lnTo>
                <a:cubicBezTo>
                  <a:pt x="1930004" y="197093"/>
                  <a:pt x="1922909" y="204188"/>
                  <a:pt x="1914156" y="204188"/>
                </a:cubicBezTo>
                <a:lnTo>
                  <a:pt x="15847" y="204188"/>
                </a:lnTo>
                <a:cubicBezTo>
                  <a:pt x="11644" y="204188"/>
                  <a:pt x="7614" y="202518"/>
                  <a:pt x="4642" y="199546"/>
                </a:cubicBezTo>
                <a:cubicBezTo>
                  <a:pt x="1670" y="196574"/>
                  <a:pt x="0" y="192543"/>
                  <a:pt x="0" y="188340"/>
                </a:cubicBezTo>
                <a:lnTo>
                  <a:pt x="0" y="15847"/>
                </a:lnTo>
                <a:cubicBezTo>
                  <a:pt x="0" y="7095"/>
                  <a:pt x="7095" y="0"/>
                  <a:pt x="15847" y="0"/>
                </a:cubicBezTo>
                <a:close/>
              </a:path>
            </a:pathLst>
          </a:custGeom>
          <a:solidFill>
            <a:srgbClr val="000000">
              <a:alpha val="0"/>
            </a:srgbClr>
          </a:solidFill>
          <a:ln w="38100" cap="sq">
            <a:solidFill>
              <a:srgbClr val="000000"/>
            </a:solidFill>
            <a:prstDash val="sysDash"/>
            <a:miter/>
          </a:ln>
        </p:spPr>
        <p:txBody>
          <a:bodyPr/>
          <a:lstStyle/>
          <a:p>
            <a:endParaRPr lang="en-US" dirty="0">
              <a:latin typeface="Arial" panose="020B0604020202020204" pitchFamily="34" charset="0"/>
            </a:endParaRPr>
          </a:p>
        </p:txBody>
      </p:sp>
      <p:sp>
        <p:nvSpPr>
          <p:cNvPr id="12" name="Freeform 12">
            <a:extLst>
              <a:ext uri="{FF2B5EF4-FFF2-40B4-BE49-F238E27FC236}">
                <a16:creationId xmlns:a16="http://schemas.microsoft.com/office/drawing/2014/main" id="{1CF1448B-68FD-4796-6904-16AABF791465}"/>
              </a:ext>
            </a:extLst>
          </p:cNvPr>
          <p:cNvSpPr>
            <a:spLocks noGrp="1" noRot="1" noMove="1" noResize="1" noEditPoints="1" noAdjustHandles="1" noChangeArrowheads="1" noChangeShapeType="1"/>
          </p:cNvSpPr>
          <p:nvPr/>
        </p:nvSpPr>
        <p:spPr>
          <a:xfrm>
            <a:off x="1295400" y="7023094"/>
            <a:ext cx="7327983" cy="775275"/>
          </a:xfrm>
          <a:custGeom>
            <a:avLst/>
            <a:gdLst/>
            <a:ahLst/>
            <a:cxnLst/>
            <a:rect l="l" t="t" r="r" b="b"/>
            <a:pathLst>
              <a:path w="1930004" h="204188">
                <a:moveTo>
                  <a:pt x="15847" y="0"/>
                </a:moveTo>
                <a:lnTo>
                  <a:pt x="1914156" y="0"/>
                </a:lnTo>
                <a:cubicBezTo>
                  <a:pt x="1918359" y="0"/>
                  <a:pt x="1922390" y="1670"/>
                  <a:pt x="1925362" y="4642"/>
                </a:cubicBezTo>
                <a:cubicBezTo>
                  <a:pt x="1928334" y="7614"/>
                  <a:pt x="1930004" y="11644"/>
                  <a:pt x="1930004" y="15847"/>
                </a:cubicBezTo>
                <a:lnTo>
                  <a:pt x="1930004" y="188340"/>
                </a:lnTo>
                <a:cubicBezTo>
                  <a:pt x="1930004" y="197093"/>
                  <a:pt x="1922909" y="204188"/>
                  <a:pt x="1914156" y="204188"/>
                </a:cubicBezTo>
                <a:lnTo>
                  <a:pt x="15847" y="204188"/>
                </a:lnTo>
                <a:cubicBezTo>
                  <a:pt x="11644" y="204188"/>
                  <a:pt x="7614" y="202518"/>
                  <a:pt x="4642" y="199546"/>
                </a:cubicBezTo>
                <a:cubicBezTo>
                  <a:pt x="1670" y="196574"/>
                  <a:pt x="0" y="192543"/>
                  <a:pt x="0" y="188340"/>
                </a:cubicBezTo>
                <a:lnTo>
                  <a:pt x="0" y="15847"/>
                </a:lnTo>
                <a:cubicBezTo>
                  <a:pt x="0" y="7095"/>
                  <a:pt x="7095" y="0"/>
                  <a:pt x="15847" y="0"/>
                </a:cubicBezTo>
                <a:close/>
              </a:path>
            </a:pathLst>
          </a:custGeom>
          <a:solidFill>
            <a:srgbClr val="000000">
              <a:alpha val="0"/>
            </a:srgbClr>
          </a:solidFill>
          <a:ln w="38100" cap="sq">
            <a:solidFill>
              <a:srgbClr val="000000"/>
            </a:solidFill>
            <a:prstDash val="sysDash"/>
            <a:miter/>
          </a:ln>
        </p:spPr>
        <p:txBody>
          <a:bodyPr/>
          <a:lstStyle/>
          <a:p>
            <a:endParaRPr lang="en-US" dirty="0">
              <a:latin typeface="Arial" panose="020B0604020202020204" pitchFamily="34" charset="0"/>
            </a:endParaRPr>
          </a:p>
        </p:txBody>
      </p:sp>
      <p:sp>
        <p:nvSpPr>
          <p:cNvPr id="24" name="Freeform 24">
            <a:extLst>
              <a:ext uri="{FF2B5EF4-FFF2-40B4-BE49-F238E27FC236}">
                <a16:creationId xmlns:a16="http://schemas.microsoft.com/office/drawing/2014/main" id="{58299420-59F3-ADAA-10D4-2E5A029920FD}"/>
              </a:ext>
            </a:extLst>
          </p:cNvPr>
          <p:cNvSpPr>
            <a:spLocks noGrp="1" noRot="1" noMove="1" noResize="1" noEditPoints="1" noAdjustHandles="1" noChangeArrowheads="1" noChangeShapeType="1"/>
          </p:cNvSpPr>
          <p:nvPr/>
        </p:nvSpPr>
        <p:spPr>
          <a:xfrm>
            <a:off x="1323420" y="4012622"/>
            <a:ext cx="7327983" cy="775275"/>
          </a:xfrm>
          <a:custGeom>
            <a:avLst/>
            <a:gdLst/>
            <a:ahLst/>
            <a:cxnLst/>
            <a:rect l="l" t="t" r="r" b="b"/>
            <a:pathLst>
              <a:path w="1930004" h="204188">
                <a:moveTo>
                  <a:pt x="15847" y="0"/>
                </a:moveTo>
                <a:lnTo>
                  <a:pt x="1914156" y="0"/>
                </a:lnTo>
                <a:cubicBezTo>
                  <a:pt x="1918359" y="0"/>
                  <a:pt x="1922390" y="1670"/>
                  <a:pt x="1925362" y="4642"/>
                </a:cubicBezTo>
                <a:cubicBezTo>
                  <a:pt x="1928334" y="7614"/>
                  <a:pt x="1930004" y="11644"/>
                  <a:pt x="1930004" y="15847"/>
                </a:cubicBezTo>
                <a:lnTo>
                  <a:pt x="1930004" y="188340"/>
                </a:lnTo>
                <a:cubicBezTo>
                  <a:pt x="1930004" y="197093"/>
                  <a:pt x="1922909" y="204188"/>
                  <a:pt x="1914156" y="204188"/>
                </a:cubicBezTo>
                <a:lnTo>
                  <a:pt x="15847" y="204188"/>
                </a:lnTo>
                <a:cubicBezTo>
                  <a:pt x="11644" y="204188"/>
                  <a:pt x="7614" y="202518"/>
                  <a:pt x="4642" y="199546"/>
                </a:cubicBezTo>
                <a:cubicBezTo>
                  <a:pt x="1670" y="196574"/>
                  <a:pt x="0" y="192543"/>
                  <a:pt x="0" y="188340"/>
                </a:cubicBezTo>
                <a:lnTo>
                  <a:pt x="0" y="15847"/>
                </a:lnTo>
                <a:cubicBezTo>
                  <a:pt x="0" y="7095"/>
                  <a:pt x="7095" y="0"/>
                  <a:pt x="15847" y="0"/>
                </a:cubicBezTo>
                <a:close/>
              </a:path>
            </a:pathLst>
          </a:custGeom>
          <a:solidFill>
            <a:srgbClr val="000000">
              <a:alpha val="0"/>
            </a:srgbClr>
          </a:solidFill>
          <a:ln w="38100" cap="sq">
            <a:solidFill>
              <a:srgbClr val="000000"/>
            </a:solidFill>
            <a:prstDash val="sysDash"/>
            <a:miter/>
          </a:ln>
        </p:spPr>
        <p:txBody>
          <a:bodyPr/>
          <a:lstStyle/>
          <a:p>
            <a:endParaRPr lang="en-US" dirty="0">
              <a:latin typeface="Arial" panose="020B0604020202020204" pitchFamily="34" charset="0"/>
            </a:endParaRPr>
          </a:p>
        </p:txBody>
      </p:sp>
      <p:sp>
        <p:nvSpPr>
          <p:cNvPr id="6" name="TextBox 6">
            <a:extLst>
              <a:ext uri="{FF2B5EF4-FFF2-40B4-BE49-F238E27FC236}">
                <a16:creationId xmlns:a16="http://schemas.microsoft.com/office/drawing/2014/main" id="{31A2BBC2-F564-91F8-3EEA-D3450D2D0984}"/>
              </a:ext>
            </a:extLst>
          </p:cNvPr>
          <p:cNvSpPr txBox="1"/>
          <p:nvPr/>
        </p:nvSpPr>
        <p:spPr>
          <a:xfrm>
            <a:off x="1487193" y="3146977"/>
            <a:ext cx="6974281" cy="433196"/>
          </a:xfrm>
          <a:prstGeom prst="rect">
            <a:avLst/>
          </a:prstGeom>
        </p:spPr>
        <p:txBody>
          <a:bodyPr lIns="0" tIns="0" rIns="0" bIns="0" rtlCol="0" anchor="t">
            <a:spAutoFit/>
          </a:bodyPr>
          <a:lstStyle/>
          <a:p>
            <a:pPr algn="ctr">
              <a:lnSpc>
                <a:spcPts val="3710"/>
              </a:lnSpc>
            </a:pPr>
            <a:r>
              <a:rPr lang="en-US" sz="2650" dirty="0">
                <a:solidFill>
                  <a:srgbClr val="000000"/>
                </a:solidFill>
                <a:latin typeface="Arial" panose="020B0604020202020204" pitchFamily="34" charset="0"/>
                <a:ea typeface="Canva Sans"/>
                <a:cs typeface="Canva Sans"/>
                <a:sym typeface="Canva Sans"/>
              </a:rPr>
              <a:t>Role of children in parent’s technology use</a:t>
            </a:r>
          </a:p>
        </p:txBody>
      </p:sp>
      <p:sp>
        <p:nvSpPr>
          <p:cNvPr id="10" name="TextBox 10">
            <a:extLst>
              <a:ext uri="{FF2B5EF4-FFF2-40B4-BE49-F238E27FC236}">
                <a16:creationId xmlns:a16="http://schemas.microsoft.com/office/drawing/2014/main" id="{6B2F2568-99AF-E089-5978-E4E54095322D}"/>
              </a:ext>
            </a:extLst>
          </p:cNvPr>
          <p:cNvSpPr txBox="1"/>
          <p:nvPr/>
        </p:nvSpPr>
        <p:spPr>
          <a:xfrm>
            <a:off x="1487193" y="4179529"/>
            <a:ext cx="7122485" cy="433196"/>
          </a:xfrm>
          <a:prstGeom prst="rect">
            <a:avLst/>
          </a:prstGeom>
        </p:spPr>
        <p:txBody>
          <a:bodyPr lIns="0" tIns="0" rIns="0" bIns="0" rtlCol="0" anchor="t">
            <a:spAutoFit/>
          </a:bodyPr>
          <a:lstStyle/>
          <a:p>
            <a:pPr algn="ctr">
              <a:lnSpc>
                <a:spcPts val="3710"/>
              </a:lnSpc>
            </a:pPr>
            <a:r>
              <a:rPr lang="en-US" sz="2650" dirty="0">
                <a:solidFill>
                  <a:srgbClr val="000000"/>
                </a:solidFill>
                <a:latin typeface="Arial" panose="020B0604020202020204" pitchFamily="34" charset="0"/>
                <a:ea typeface="Canva Sans"/>
                <a:cs typeface="Canva Sans"/>
                <a:sym typeface="Canva Sans"/>
              </a:rPr>
              <a:t>Role of parents in children’s technology use</a:t>
            </a:r>
          </a:p>
        </p:txBody>
      </p:sp>
      <p:sp>
        <p:nvSpPr>
          <p:cNvPr id="14" name="TextBox 14">
            <a:extLst>
              <a:ext uri="{FF2B5EF4-FFF2-40B4-BE49-F238E27FC236}">
                <a16:creationId xmlns:a16="http://schemas.microsoft.com/office/drawing/2014/main" id="{8FB02DC1-6A5B-DE81-9CB7-5A77E5C4E1BF}"/>
              </a:ext>
            </a:extLst>
          </p:cNvPr>
          <p:cNvSpPr txBox="1"/>
          <p:nvPr/>
        </p:nvSpPr>
        <p:spPr>
          <a:xfrm>
            <a:off x="1117515" y="5143500"/>
            <a:ext cx="7122485" cy="433196"/>
          </a:xfrm>
          <a:prstGeom prst="rect">
            <a:avLst/>
          </a:prstGeom>
        </p:spPr>
        <p:txBody>
          <a:bodyPr lIns="0" tIns="0" rIns="0" bIns="0" rtlCol="0" anchor="t">
            <a:spAutoFit/>
          </a:bodyPr>
          <a:lstStyle/>
          <a:p>
            <a:pPr algn="ctr">
              <a:lnSpc>
                <a:spcPts val="3710"/>
              </a:lnSpc>
            </a:pPr>
            <a:r>
              <a:rPr lang="en-US" sz="2650" dirty="0">
                <a:solidFill>
                  <a:srgbClr val="000000"/>
                </a:solidFill>
                <a:latin typeface="Arial" panose="020B0604020202020204" pitchFamily="34" charset="0"/>
                <a:ea typeface="Canva Sans"/>
                <a:cs typeface="Canva Sans"/>
                <a:sym typeface="Canva Sans"/>
              </a:rPr>
              <a:t>Device and password sharing</a:t>
            </a:r>
          </a:p>
        </p:txBody>
      </p:sp>
      <p:sp>
        <p:nvSpPr>
          <p:cNvPr id="18" name="TextBox 18">
            <a:extLst>
              <a:ext uri="{FF2B5EF4-FFF2-40B4-BE49-F238E27FC236}">
                <a16:creationId xmlns:a16="http://schemas.microsoft.com/office/drawing/2014/main" id="{402B0F90-AB89-AF11-53D4-D8B98FEE5E33}"/>
              </a:ext>
            </a:extLst>
          </p:cNvPr>
          <p:cNvSpPr txBox="1"/>
          <p:nvPr/>
        </p:nvSpPr>
        <p:spPr>
          <a:xfrm>
            <a:off x="1339985" y="6180233"/>
            <a:ext cx="7122485" cy="433196"/>
          </a:xfrm>
          <a:prstGeom prst="rect">
            <a:avLst/>
          </a:prstGeom>
        </p:spPr>
        <p:txBody>
          <a:bodyPr lIns="0" tIns="0" rIns="0" bIns="0" rtlCol="0" anchor="t">
            <a:spAutoFit/>
          </a:bodyPr>
          <a:lstStyle/>
          <a:p>
            <a:pPr algn="ctr">
              <a:lnSpc>
                <a:spcPts val="3710"/>
              </a:lnSpc>
            </a:pPr>
            <a:r>
              <a:rPr lang="en-US" sz="2650" dirty="0">
                <a:solidFill>
                  <a:srgbClr val="000000"/>
                </a:solidFill>
                <a:latin typeface="Arial" panose="020B0604020202020204" pitchFamily="34" charset="0"/>
                <a:ea typeface="Canva Sans"/>
                <a:cs typeface="Canva Sans"/>
                <a:sym typeface="Canva Sans"/>
              </a:rPr>
              <a:t>Perceptions of safety habits </a:t>
            </a:r>
          </a:p>
        </p:txBody>
      </p:sp>
      <p:sp>
        <p:nvSpPr>
          <p:cNvPr id="26" name="TextBox 26">
            <a:extLst>
              <a:ext uri="{FF2B5EF4-FFF2-40B4-BE49-F238E27FC236}">
                <a16:creationId xmlns:a16="http://schemas.microsoft.com/office/drawing/2014/main" id="{2CC961D1-4E92-BE06-4118-65942B271FA6}"/>
              </a:ext>
            </a:extLst>
          </p:cNvPr>
          <p:cNvSpPr txBox="1"/>
          <p:nvPr/>
        </p:nvSpPr>
        <p:spPr>
          <a:xfrm>
            <a:off x="1359839" y="7182450"/>
            <a:ext cx="7122485" cy="433196"/>
          </a:xfrm>
          <a:prstGeom prst="rect">
            <a:avLst/>
          </a:prstGeom>
        </p:spPr>
        <p:txBody>
          <a:bodyPr lIns="0" tIns="0" rIns="0" bIns="0" rtlCol="0" anchor="t">
            <a:spAutoFit/>
          </a:bodyPr>
          <a:lstStyle/>
          <a:p>
            <a:pPr algn="ctr">
              <a:lnSpc>
                <a:spcPts val="3710"/>
              </a:lnSpc>
            </a:pPr>
            <a:r>
              <a:rPr lang="en-US" sz="2650" dirty="0">
                <a:solidFill>
                  <a:srgbClr val="000000"/>
                </a:solidFill>
                <a:latin typeface="Arial" panose="020B0604020202020204" pitchFamily="34" charset="0"/>
                <a:ea typeface="Canva Sans"/>
                <a:cs typeface="Canva Sans"/>
                <a:sym typeface="Canva Sans"/>
              </a:rPr>
              <a:t>Willingness to learn from children</a:t>
            </a:r>
          </a:p>
        </p:txBody>
      </p:sp>
    </p:spTree>
    <p:extLst>
      <p:ext uri="{BB962C8B-B14F-4D97-AF65-F5344CB8AC3E}">
        <p14:creationId xmlns:p14="http://schemas.microsoft.com/office/powerpoint/2010/main" val="31024092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EDEDED"/>
        </a:solidFill>
        <a:effectLst/>
      </p:bgPr>
    </p:bg>
    <p:spTree>
      <p:nvGrpSpPr>
        <p:cNvPr id="1" name="">
          <a:extLst>
            <a:ext uri="{FF2B5EF4-FFF2-40B4-BE49-F238E27FC236}">
              <a16:creationId xmlns:a16="http://schemas.microsoft.com/office/drawing/2014/main" id="{CB1CAAD1-E99C-D798-A669-5C4A689AF79C}"/>
            </a:ext>
          </a:extLst>
        </p:cNvPr>
        <p:cNvGrpSpPr/>
        <p:nvPr/>
      </p:nvGrpSpPr>
      <p:grpSpPr>
        <a:xfrm>
          <a:off x="0" y="0"/>
          <a:ext cx="0" cy="0"/>
          <a:chOff x="0" y="0"/>
          <a:chExt cx="0" cy="0"/>
        </a:xfrm>
      </p:grpSpPr>
      <p:sp>
        <p:nvSpPr>
          <p:cNvPr id="16" name="Freeform 16">
            <a:extLst>
              <a:ext uri="{FF2B5EF4-FFF2-40B4-BE49-F238E27FC236}">
                <a16:creationId xmlns:a16="http://schemas.microsoft.com/office/drawing/2014/main" id="{4AE9261C-5430-FEAA-96FA-52911F97363C}"/>
              </a:ext>
            </a:extLst>
          </p:cNvPr>
          <p:cNvSpPr>
            <a:spLocks noGrp="1" noRot="1" noMove="1" noResize="1" noEditPoints="1" noAdjustHandles="1" noChangeArrowheads="1" noChangeShapeType="1"/>
          </p:cNvSpPr>
          <p:nvPr/>
        </p:nvSpPr>
        <p:spPr>
          <a:xfrm>
            <a:off x="1323420" y="8026970"/>
            <a:ext cx="7327983" cy="775275"/>
          </a:xfrm>
          <a:custGeom>
            <a:avLst/>
            <a:gdLst/>
            <a:ahLst/>
            <a:cxnLst/>
            <a:rect l="l" t="t" r="r" b="b"/>
            <a:pathLst>
              <a:path w="1930004" h="204188">
                <a:moveTo>
                  <a:pt x="15847" y="0"/>
                </a:moveTo>
                <a:lnTo>
                  <a:pt x="1914156" y="0"/>
                </a:lnTo>
                <a:cubicBezTo>
                  <a:pt x="1918359" y="0"/>
                  <a:pt x="1922390" y="1670"/>
                  <a:pt x="1925362" y="4642"/>
                </a:cubicBezTo>
                <a:cubicBezTo>
                  <a:pt x="1928334" y="7614"/>
                  <a:pt x="1930004" y="11644"/>
                  <a:pt x="1930004" y="15847"/>
                </a:cubicBezTo>
                <a:lnTo>
                  <a:pt x="1930004" y="188340"/>
                </a:lnTo>
                <a:cubicBezTo>
                  <a:pt x="1930004" y="197093"/>
                  <a:pt x="1922909" y="204188"/>
                  <a:pt x="1914156" y="204188"/>
                </a:cubicBezTo>
                <a:lnTo>
                  <a:pt x="15847" y="204188"/>
                </a:lnTo>
                <a:cubicBezTo>
                  <a:pt x="11644" y="204188"/>
                  <a:pt x="7614" y="202518"/>
                  <a:pt x="4642" y="199546"/>
                </a:cubicBezTo>
                <a:cubicBezTo>
                  <a:pt x="1670" y="196574"/>
                  <a:pt x="0" y="192543"/>
                  <a:pt x="0" y="188340"/>
                </a:cubicBezTo>
                <a:lnTo>
                  <a:pt x="0" y="15847"/>
                </a:lnTo>
                <a:cubicBezTo>
                  <a:pt x="0" y="7095"/>
                  <a:pt x="7095" y="0"/>
                  <a:pt x="15847" y="0"/>
                </a:cubicBezTo>
                <a:close/>
              </a:path>
            </a:pathLst>
          </a:custGeom>
          <a:solidFill>
            <a:srgbClr val="B7CDEB"/>
          </a:solidFill>
          <a:ln w="38100" cap="sq">
            <a:solidFill>
              <a:srgbClr val="000000"/>
            </a:solidFill>
            <a:prstDash val="sysDash"/>
            <a:miter/>
          </a:ln>
        </p:spPr>
        <p:txBody>
          <a:bodyPr/>
          <a:lstStyle/>
          <a:p>
            <a:endParaRPr lang="en-US" dirty="0">
              <a:latin typeface="Arial" panose="020B0604020202020204" pitchFamily="34" charset="0"/>
            </a:endParaRPr>
          </a:p>
        </p:txBody>
      </p:sp>
      <p:sp>
        <p:nvSpPr>
          <p:cNvPr id="2" name="TextBox 2">
            <a:extLst>
              <a:ext uri="{FF2B5EF4-FFF2-40B4-BE49-F238E27FC236}">
                <a16:creationId xmlns:a16="http://schemas.microsoft.com/office/drawing/2014/main" id="{F2BF1954-7B27-2590-3DE4-5AA1A7F49809}"/>
              </a:ext>
            </a:extLst>
          </p:cNvPr>
          <p:cNvSpPr txBox="1"/>
          <p:nvPr/>
        </p:nvSpPr>
        <p:spPr>
          <a:xfrm>
            <a:off x="4678758" y="1377509"/>
            <a:ext cx="8628552" cy="769441"/>
          </a:xfrm>
          <a:prstGeom prst="rect">
            <a:avLst/>
          </a:prstGeom>
        </p:spPr>
        <p:txBody>
          <a:bodyPr lIns="0" tIns="0" rIns="0" bIns="0" rtlCol="0" anchor="t">
            <a:spAutoFit/>
          </a:bodyPr>
          <a:lstStyle/>
          <a:p>
            <a:pPr algn="ctr">
              <a:lnSpc>
                <a:spcPts val="6001"/>
              </a:lnSpc>
            </a:pPr>
            <a:r>
              <a:rPr lang="en-US" sz="6001" b="1" dirty="0">
                <a:solidFill>
                  <a:srgbClr val="000000"/>
                </a:solidFill>
                <a:latin typeface="Arial" panose="020B0604020202020204" pitchFamily="34" charset="0"/>
                <a:ea typeface="Canva Sans Bold"/>
                <a:cs typeface="Canva Sans Bold"/>
                <a:sym typeface="Canva Sans Bold"/>
              </a:rPr>
              <a:t>Parent-child dynamics</a:t>
            </a:r>
          </a:p>
        </p:txBody>
      </p:sp>
      <p:sp>
        <p:nvSpPr>
          <p:cNvPr id="22" name="TextBox 22">
            <a:extLst>
              <a:ext uri="{FF2B5EF4-FFF2-40B4-BE49-F238E27FC236}">
                <a16:creationId xmlns:a16="http://schemas.microsoft.com/office/drawing/2014/main" id="{EC234594-AB81-6657-AF71-A076D2E9CC5B}"/>
              </a:ext>
            </a:extLst>
          </p:cNvPr>
          <p:cNvSpPr txBox="1"/>
          <p:nvPr/>
        </p:nvSpPr>
        <p:spPr>
          <a:xfrm>
            <a:off x="1414086" y="8186326"/>
            <a:ext cx="6974281" cy="433196"/>
          </a:xfrm>
          <a:prstGeom prst="rect">
            <a:avLst/>
          </a:prstGeom>
        </p:spPr>
        <p:txBody>
          <a:bodyPr lIns="0" tIns="0" rIns="0" bIns="0" rtlCol="0" anchor="t">
            <a:spAutoFit/>
          </a:bodyPr>
          <a:lstStyle/>
          <a:p>
            <a:pPr algn="ctr">
              <a:lnSpc>
                <a:spcPts val="3710"/>
              </a:lnSpc>
            </a:pPr>
            <a:r>
              <a:rPr lang="en-US" sz="2650" dirty="0">
                <a:solidFill>
                  <a:srgbClr val="000000"/>
                </a:solidFill>
                <a:latin typeface="Arial" panose="020B0604020202020204" pitchFamily="34" charset="0"/>
                <a:ea typeface="Canva Sans"/>
                <a:cs typeface="Canva Sans"/>
                <a:sym typeface="Canva Sans"/>
              </a:rPr>
              <a:t>Filial piety</a:t>
            </a:r>
          </a:p>
        </p:txBody>
      </p:sp>
      <p:sp>
        <p:nvSpPr>
          <p:cNvPr id="20" name="Freeform 20">
            <a:extLst>
              <a:ext uri="{FF2B5EF4-FFF2-40B4-BE49-F238E27FC236}">
                <a16:creationId xmlns:a16="http://schemas.microsoft.com/office/drawing/2014/main" id="{4CCAF6DB-6CD9-8538-85F6-E68C47136ABF}"/>
              </a:ext>
            </a:extLst>
          </p:cNvPr>
          <p:cNvSpPr>
            <a:spLocks/>
          </p:cNvSpPr>
          <p:nvPr/>
        </p:nvSpPr>
        <p:spPr>
          <a:xfrm>
            <a:off x="1359839" y="3008746"/>
            <a:ext cx="7301829" cy="775275"/>
          </a:xfrm>
          <a:custGeom>
            <a:avLst/>
            <a:gdLst/>
            <a:ahLst/>
            <a:cxnLst/>
            <a:rect l="l" t="t" r="r" b="b"/>
            <a:pathLst>
              <a:path w="1923115" h="204188">
                <a:moveTo>
                  <a:pt x="15904" y="0"/>
                </a:moveTo>
                <a:lnTo>
                  <a:pt x="1907211" y="0"/>
                </a:lnTo>
                <a:cubicBezTo>
                  <a:pt x="1915995" y="0"/>
                  <a:pt x="1923115" y="7120"/>
                  <a:pt x="1923115" y="15904"/>
                </a:cubicBezTo>
                <a:lnTo>
                  <a:pt x="1923115" y="188284"/>
                </a:lnTo>
                <a:cubicBezTo>
                  <a:pt x="1923115" y="197067"/>
                  <a:pt x="1915995" y="204188"/>
                  <a:pt x="1907211" y="204188"/>
                </a:cubicBezTo>
                <a:lnTo>
                  <a:pt x="15904" y="204188"/>
                </a:lnTo>
                <a:cubicBezTo>
                  <a:pt x="7120" y="204188"/>
                  <a:pt x="0" y="197067"/>
                  <a:pt x="0" y="188284"/>
                </a:cubicBezTo>
                <a:lnTo>
                  <a:pt x="0" y="15904"/>
                </a:lnTo>
                <a:cubicBezTo>
                  <a:pt x="0" y="7120"/>
                  <a:pt x="7120" y="0"/>
                  <a:pt x="15904" y="0"/>
                </a:cubicBezTo>
                <a:close/>
              </a:path>
            </a:pathLst>
          </a:custGeom>
          <a:solidFill>
            <a:srgbClr val="000000">
              <a:alpha val="0"/>
            </a:srgbClr>
          </a:solidFill>
          <a:ln w="38100" cap="sq">
            <a:solidFill>
              <a:srgbClr val="000000"/>
            </a:solidFill>
            <a:prstDash val="sysDash"/>
            <a:miter/>
          </a:ln>
        </p:spPr>
        <p:txBody>
          <a:bodyPr/>
          <a:lstStyle/>
          <a:p>
            <a:endParaRPr lang="en-US" dirty="0">
              <a:latin typeface="Arial" panose="020B0604020202020204" pitchFamily="34" charset="0"/>
            </a:endParaRPr>
          </a:p>
        </p:txBody>
      </p:sp>
      <p:sp>
        <p:nvSpPr>
          <p:cNvPr id="4" name="Freeform 4">
            <a:extLst>
              <a:ext uri="{FF2B5EF4-FFF2-40B4-BE49-F238E27FC236}">
                <a16:creationId xmlns:a16="http://schemas.microsoft.com/office/drawing/2014/main" id="{EB584E1C-3734-9901-5E13-FC747FD2E173}"/>
              </a:ext>
            </a:extLst>
          </p:cNvPr>
          <p:cNvSpPr>
            <a:spLocks noGrp="1" noRot="1" noMove="1" noResize="1" noEditPoints="1" noAdjustHandles="1" noChangeArrowheads="1" noChangeShapeType="1"/>
          </p:cNvSpPr>
          <p:nvPr/>
        </p:nvSpPr>
        <p:spPr>
          <a:xfrm>
            <a:off x="1323420" y="5016497"/>
            <a:ext cx="7301829" cy="775275"/>
          </a:xfrm>
          <a:custGeom>
            <a:avLst/>
            <a:gdLst/>
            <a:ahLst/>
            <a:cxnLst/>
            <a:rect l="l" t="t" r="r" b="b"/>
            <a:pathLst>
              <a:path w="1923115" h="204188">
                <a:moveTo>
                  <a:pt x="15904" y="0"/>
                </a:moveTo>
                <a:lnTo>
                  <a:pt x="1907211" y="0"/>
                </a:lnTo>
                <a:cubicBezTo>
                  <a:pt x="1915995" y="0"/>
                  <a:pt x="1923115" y="7120"/>
                  <a:pt x="1923115" y="15904"/>
                </a:cubicBezTo>
                <a:lnTo>
                  <a:pt x="1923115" y="188284"/>
                </a:lnTo>
                <a:cubicBezTo>
                  <a:pt x="1923115" y="197067"/>
                  <a:pt x="1915995" y="204188"/>
                  <a:pt x="1907211" y="204188"/>
                </a:cubicBezTo>
                <a:lnTo>
                  <a:pt x="15904" y="204188"/>
                </a:lnTo>
                <a:cubicBezTo>
                  <a:pt x="7120" y="204188"/>
                  <a:pt x="0" y="197067"/>
                  <a:pt x="0" y="188284"/>
                </a:cubicBezTo>
                <a:lnTo>
                  <a:pt x="0" y="15904"/>
                </a:lnTo>
                <a:cubicBezTo>
                  <a:pt x="0" y="7120"/>
                  <a:pt x="7120" y="0"/>
                  <a:pt x="15904" y="0"/>
                </a:cubicBezTo>
                <a:close/>
              </a:path>
            </a:pathLst>
          </a:custGeom>
          <a:solidFill>
            <a:srgbClr val="000000">
              <a:alpha val="0"/>
            </a:srgbClr>
          </a:solidFill>
          <a:ln w="38100" cap="sq">
            <a:solidFill>
              <a:srgbClr val="000000"/>
            </a:solidFill>
            <a:prstDash val="sysDash"/>
            <a:miter/>
          </a:ln>
        </p:spPr>
        <p:txBody>
          <a:bodyPr/>
          <a:lstStyle/>
          <a:p>
            <a:endParaRPr lang="en-US" dirty="0">
              <a:latin typeface="Arial" panose="020B0604020202020204" pitchFamily="34" charset="0"/>
            </a:endParaRPr>
          </a:p>
        </p:txBody>
      </p:sp>
      <p:sp>
        <p:nvSpPr>
          <p:cNvPr id="8" name="Freeform 8">
            <a:extLst>
              <a:ext uri="{FF2B5EF4-FFF2-40B4-BE49-F238E27FC236}">
                <a16:creationId xmlns:a16="http://schemas.microsoft.com/office/drawing/2014/main" id="{D0F1EF3B-D783-E545-E551-806C122E2929}"/>
              </a:ext>
            </a:extLst>
          </p:cNvPr>
          <p:cNvSpPr>
            <a:spLocks noGrp="1" noRot="1" noMove="1" noResize="1" noEditPoints="1" noAdjustHandles="1" noChangeArrowheads="1" noChangeShapeType="1"/>
          </p:cNvSpPr>
          <p:nvPr/>
        </p:nvSpPr>
        <p:spPr>
          <a:xfrm>
            <a:off x="1297266" y="6019219"/>
            <a:ext cx="7327983" cy="775275"/>
          </a:xfrm>
          <a:custGeom>
            <a:avLst/>
            <a:gdLst/>
            <a:ahLst/>
            <a:cxnLst/>
            <a:rect l="l" t="t" r="r" b="b"/>
            <a:pathLst>
              <a:path w="1930004" h="204188">
                <a:moveTo>
                  <a:pt x="15847" y="0"/>
                </a:moveTo>
                <a:lnTo>
                  <a:pt x="1914156" y="0"/>
                </a:lnTo>
                <a:cubicBezTo>
                  <a:pt x="1918359" y="0"/>
                  <a:pt x="1922390" y="1670"/>
                  <a:pt x="1925362" y="4642"/>
                </a:cubicBezTo>
                <a:cubicBezTo>
                  <a:pt x="1928334" y="7614"/>
                  <a:pt x="1930004" y="11644"/>
                  <a:pt x="1930004" y="15847"/>
                </a:cubicBezTo>
                <a:lnTo>
                  <a:pt x="1930004" y="188340"/>
                </a:lnTo>
                <a:cubicBezTo>
                  <a:pt x="1930004" y="197093"/>
                  <a:pt x="1922909" y="204188"/>
                  <a:pt x="1914156" y="204188"/>
                </a:cubicBezTo>
                <a:lnTo>
                  <a:pt x="15847" y="204188"/>
                </a:lnTo>
                <a:cubicBezTo>
                  <a:pt x="11644" y="204188"/>
                  <a:pt x="7614" y="202518"/>
                  <a:pt x="4642" y="199546"/>
                </a:cubicBezTo>
                <a:cubicBezTo>
                  <a:pt x="1670" y="196574"/>
                  <a:pt x="0" y="192543"/>
                  <a:pt x="0" y="188340"/>
                </a:cubicBezTo>
                <a:lnTo>
                  <a:pt x="0" y="15847"/>
                </a:lnTo>
                <a:cubicBezTo>
                  <a:pt x="0" y="7095"/>
                  <a:pt x="7095" y="0"/>
                  <a:pt x="15847" y="0"/>
                </a:cubicBezTo>
                <a:close/>
              </a:path>
            </a:pathLst>
          </a:custGeom>
          <a:solidFill>
            <a:srgbClr val="000000">
              <a:alpha val="0"/>
            </a:srgbClr>
          </a:solidFill>
          <a:ln w="38100" cap="sq">
            <a:solidFill>
              <a:srgbClr val="000000"/>
            </a:solidFill>
            <a:prstDash val="sysDash"/>
            <a:miter/>
          </a:ln>
        </p:spPr>
        <p:txBody>
          <a:bodyPr/>
          <a:lstStyle/>
          <a:p>
            <a:endParaRPr lang="en-US" dirty="0">
              <a:latin typeface="Arial" panose="020B0604020202020204" pitchFamily="34" charset="0"/>
            </a:endParaRPr>
          </a:p>
        </p:txBody>
      </p:sp>
      <p:sp>
        <p:nvSpPr>
          <p:cNvPr id="12" name="Freeform 12">
            <a:extLst>
              <a:ext uri="{FF2B5EF4-FFF2-40B4-BE49-F238E27FC236}">
                <a16:creationId xmlns:a16="http://schemas.microsoft.com/office/drawing/2014/main" id="{07B566B2-5CE6-4942-A2F5-62C380281AD1}"/>
              </a:ext>
            </a:extLst>
          </p:cNvPr>
          <p:cNvSpPr>
            <a:spLocks noGrp="1" noRot="1" noMove="1" noResize="1" noEditPoints="1" noAdjustHandles="1" noChangeArrowheads="1" noChangeShapeType="1"/>
          </p:cNvSpPr>
          <p:nvPr/>
        </p:nvSpPr>
        <p:spPr>
          <a:xfrm>
            <a:off x="1295400" y="7023094"/>
            <a:ext cx="7327983" cy="775275"/>
          </a:xfrm>
          <a:custGeom>
            <a:avLst/>
            <a:gdLst/>
            <a:ahLst/>
            <a:cxnLst/>
            <a:rect l="l" t="t" r="r" b="b"/>
            <a:pathLst>
              <a:path w="1930004" h="204188">
                <a:moveTo>
                  <a:pt x="15847" y="0"/>
                </a:moveTo>
                <a:lnTo>
                  <a:pt x="1914156" y="0"/>
                </a:lnTo>
                <a:cubicBezTo>
                  <a:pt x="1918359" y="0"/>
                  <a:pt x="1922390" y="1670"/>
                  <a:pt x="1925362" y="4642"/>
                </a:cubicBezTo>
                <a:cubicBezTo>
                  <a:pt x="1928334" y="7614"/>
                  <a:pt x="1930004" y="11644"/>
                  <a:pt x="1930004" y="15847"/>
                </a:cubicBezTo>
                <a:lnTo>
                  <a:pt x="1930004" y="188340"/>
                </a:lnTo>
                <a:cubicBezTo>
                  <a:pt x="1930004" y="197093"/>
                  <a:pt x="1922909" y="204188"/>
                  <a:pt x="1914156" y="204188"/>
                </a:cubicBezTo>
                <a:lnTo>
                  <a:pt x="15847" y="204188"/>
                </a:lnTo>
                <a:cubicBezTo>
                  <a:pt x="11644" y="204188"/>
                  <a:pt x="7614" y="202518"/>
                  <a:pt x="4642" y="199546"/>
                </a:cubicBezTo>
                <a:cubicBezTo>
                  <a:pt x="1670" y="196574"/>
                  <a:pt x="0" y="192543"/>
                  <a:pt x="0" y="188340"/>
                </a:cubicBezTo>
                <a:lnTo>
                  <a:pt x="0" y="15847"/>
                </a:lnTo>
                <a:cubicBezTo>
                  <a:pt x="0" y="7095"/>
                  <a:pt x="7095" y="0"/>
                  <a:pt x="15847" y="0"/>
                </a:cubicBezTo>
                <a:close/>
              </a:path>
            </a:pathLst>
          </a:custGeom>
          <a:solidFill>
            <a:srgbClr val="000000">
              <a:alpha val="0"/>
            </a:srgbClr>
          </a:solidFill>
          <a:ln w="38100" cap="sq">
            <a:solidFill>
              <a:srgbClr val="000000"/>
            </a:solidFill>
            <a:prstDash val="sysDash"/>
            <a:miter/>
          </a:ln>
        </p:spPr>
        <p:txBody>
          <a:bodyPr/>
          <a:lstStyle/>
          <a:p>
            <a:endParaRPr lang="en-US" dirty="0">
              <a:latin typeface="Arial" panose="020B0604020202020204" pitchFamily="34" charset="0"/>
            </a:endParaRPr>
          </a:p>
        </p:txBody>
      </p:sp>
      <p:sp>
        <p:nvSpPr>
          <p:cNvPr id="24" name="Freeform 24">
            <a:extLst>
              <a:ext uri="{FF2B5EF4-FFF2-40B4-BE49-F238E27FC236}">
                <a16:creationId xmlns:a16="http://schemas.microsoft.com/office/drawing/2014/main" id="{034838E0-C5BB-307C-0440-34DD4E9777BE}"/>
              </a:ext>
            </a:extLst>
          </p:cNvPr>
          <p:cNvSpPr>
            <a:spLocks noGrp="1" noRot="1" noMove="1" noResize="1" noEditPoints="1" noAdjustHandles="1" noChangeArrowheads="1" noChangeShapeType="1"/>
          </p:cNvSpPr>
          <p:nvPr/>
        </p:nvSpPr>
        <p:spPr>
          <a:xfrm>
            <a:off x="1323420" y="4012622"/>
            <a:ext cx="7327983" cy="775275"/>
          </a:xfrm>
          <a:custGeom>
            <a:avLst/>
            <a:gdLst/>
            <a:ahLst/>
            <a:cxnLst/>
            <a:rect l="l" t="t" r="r" b="b"/>
            <a:pathLst>
              <a:path w="1930004" h="204188">
                <a:moveTo>
                  <a:pt x="15847" y="0"/>
                </a:moveTo>
                <a:lnTo>
                  <a:pt x="1914156" y="0"/>
                </a:lnTo>
                <a:cubicBezTo>
                  <a:pt x="1918359" y="0"/>
                  <a:pt x="1922390" y="1670"/>
                  <a:pt x="1925362" y="4642"/>
                </a:cubicBezTo>
                <a:cubicBezTo>
                  <a:pt x="1928334" y="7614"/>
                  <a:pt x="1930004" y="11644"/>
                  <a:pt x="1930004" y="15847"/>
                </a:cubicBezTo>
                <a:lnTo>
                  <a:pt x="1930004" y="188340"/>
                </a:lnTo>
                <a:cubicBezTo>
                  <a:pt x="1930004" y="197093"/>
                  <a:pt x="1922909" y="204188"/>
                  <a:pt x="1914156" y="204188"/>
                </a:cubicBezTo>
                <a:lnTo>
                  <a:pt x="15847" y="204188"/>
                </a:lnTo>
                <a:cubicBezTo>
                  <a:pt x="11644" y="204188"/>
                  <a:pt x="7614" y="202518"/>
                  <a:pt x="4642" y="199546"/>
                </a:cubicBezTo>
                <a:cubicBezTo>
                  <a:pt x="1670" y="196574"/>
                  <a:pt x="0" y="192543"/>
                  <a:pt x="0" y="188340"/>
                </a:cubicBezTo>
                <a:lnTo>
                  <a:pt x="0" y="15847"/>
                </a:lnTo>
                <a:cubicBezTo>
                  <a:pt x="0" y="7095"/>
                  <a:pt x="7095" y="0"/>
                  <a:pt x="15847" y="0"/>
                </a:cubicBezTo>
                <a:close/>
              </a:path>
            </a:pathLst>
          </a:custGeom>
          <a:solidFill>
            <a:srgbClr val="000000">
              <a:alpha val="0"/>
            </a:srgbClr>
          </a:solidFill>
          <a:ln w="38100" cap="sq">
            <a:solidFill>
              <a:srgbClr val="000000"/>
            </a:solidFill>
            <a:prstDash val="sysDash"/>
            <a:miter/>
          </a:ln>
        </p:spPr>
        <p:txBody>
          <a:bodyPr/>
          <a:lstStyle/>
          <a:p>
            <a:endParaRPr lang="en-US" dirty="0">
              <a:latin typeface="Arial" panose="020B0604020202020204" pitchFamily="34" charset="0"/>
            </a:endParaRPr>
          </a:p>
        </p:txBody>
      </p:sp>
      <p:sp>
        <p:nvSpPr>
          <p:cNvPr id="6" name="TextBox 6">
            <a:extLst>
              <a:ext uri="{FF2B5EF4-FFF2-40B4-BE49-F238E27FC236}">
                <a16:creationId xmlns:a16="http://schemas.microsoft.com/office/drawing/2014/main" id="{02DEE478-B029-6BF8-1B32-3FA0ACBD0F09}"/>
              </a:ext>
            </a:extLst>
          </p:cNvPr>
          <p:cNvSpPr txBox="1"/>
          <p:nvPr/>
        </p:nvSpPr>
        <p:spPr>
          <a:xfrm>
            <a:off x="1487193" y="3146977"/>
            <a:ext cx="6974281" cy="433196"/>
          </a:xfrm>
          <a:prstGeom prst="rect">
            <a:avLst/>
          </a:prstGeom>
        </p:spPr>
        <p:txBody>
          <a:bodyPr lIns="0" tIns="0" rIns="0" bIns="0" rtlCol="0" anchor="t">
            <a:spAutoFit/>
          </a:bodyPr>
          <a:lstStyle/>
          <a:p>
            <a:pPr algn="ctr">
              <a:lnSpc>
                <a:spcPts val="3710"/>
              </a:lnSpc>
            </a:pPr>
            <a:r>
              <a:rPr lang="en-US" sz="2650" dirty="0">
                <a:solidFill>
                  <a:srgbClr val="000000"/>
                </a:solidFill>
                <a:latin typeface="Arial" panose="020B0604020202020204" pitchFamily="34" charset="0"/>
                <a:ea typeface="Canva Sans"/>
                <a:cs typeface="Canva Sans"/>
                <a:sym typeface="Canva Sans"/>
              </a:rPr>
              <a:t>Role of children in parent’s technology use</a:t>
            </a:r>
          </a:p>
        </p:txBody>
      </p:sp>
      <p:sp>
        <p:nvSpPr>
          <p:cNvPr id="10" name="TextBox 10">
            <a:extLst>
              <a:ext uri="{FF2B5EF4-FFF2-40B4-BE49-F238E27FC236}">
                <a16:creationId xmlns:a16="http://schemas.microsoft.com/office/drawing/2014/main" id="{78D3FCC0-BB6A-35DB-F483-34B9C192CFD3}"/>
              </a:ext>
            </a:extLst>
          </p:cNvPr>
          <p:cNvSpPr txBox="1"/>
          <p:nvPr/>
        </p:nvSpPr>
        <p:spPr>
          <a:xfrm>
            <a:off x="1487193" y="4179529"/>
            <a:ext cx="7122485" cy="433196"/>
          </a:xfrm>
          <a:prstGeom prst="rect">
            <a:avLst/>
          </a:prstGeom>
        </p:spPr>
        <p:txBody>
          <a:bodyPr lIns="0" tIns="0" rIns="0" bIns="0" rtlCol="0" anchor="t">
            <a:spAutoFit/>
          </a:bodyPr>
          <a:lstStyle/>
          <a:p>
            <a:pPr algn="ctr">
              <a:lnSpc>
                <a:spcPts val="3710"/>
              </a:lnSpc>
            </a:pPr>
            <a:r>
              <a:rPr lang="en-US" sz="2650" dirty="0">
                <a:solidFill>
                  <a:srgbClr val="000000"/>
                </a:solidFill>
                <a:latin typeface="Arial" panose="020B0604020202020204" pitchFamily="34" charset="0"/>
                <a:ea typeface="Canva Sans"/>
                <a:cs typeface="Canva Sans"/>
                <a:sym typeface="Canva Sans"/>
              </a:rPr>
              <a:t>Role of parents in children’s technology use</a:t>
            </a:r>
          </a:p>
        </p:txBody>
      </p:sp>
      <p:sp>
        <p:nvSpPr>
          <p:cNvPr id="14" name="TextBox 14">
            <a:extLst>
              <a:ext uri="{FF2B5EF4-FFF2-40B4-BE49-F238E27FC236}">
                <a16:creationId xmlns:a16="http://schemas.microsoft.com/office/drawing/2014/main" id="{4B7640A0-4CD7-6A89-E9AE-B847C4EC2A25}"/>
              </a:ext>
            </a:extLst>
          </p:cNvPr>
          <p:cNvSpPr txBox="1"/>
          <p:nvPr/>
        </p:nvSpPr>
        <p:spPr>
          <a:xfrm>
            <a:off x="1117515" y="5143500"/>
            <a:ext cx="7122485" cy="433196"/>
          </a:xfrm>
          <a:prstGeom prst="rect">
            <a:avLst/>
          </a:prstGeom>
        </p:spPr>
        <p:txBody>
          <a:bodyPr lIns="0" tIns="0" rIns="0" bIns="0" rtlCol="0" anchor="t">
            <a:spAutoFit/>
          </a:bodyPr>
          <a:lstStyle/>
          <a:p>
            <a:pPr algn="ctr">
              <a:lnSpc>
                <a:spcPts val="3710"/>
              </a:lnSpc>
            </a:pPr>
            <a:r>
              <a:rPr lang="en-US" sz="2650" dirty="0">
                <a:solidFill>
                  <a:srgbClr val="000000"/>
                </a:solidFill>
                <a:latin typeface="Arial" panose="020B0604020202020204" pitchFamily="34" charset="0"/>
                <a:ea typeface="Canva Sans"/>
                <a:cs typeface="Canva Sans"/>
                <a:sym typeface="Canva Sans"/>
              </a:rPr>
              <a:t>Device and password sharing</a:t>
            </a:r>
          </a:p>
        </p:txBody>
      </p:sp>
      <p:sp>
        <p:nvSpPr>
          <p:cNvPr id="18" name="TextBox 18">
            <a:extLst>
              <a:ext uri="{FF2B5EF4-FFF2-40B4-BE49-F238E27FC236}">
                <a16:creationId xmlns:a16="http://schemas.microsoft.com/office/drawing/2014/main" id="{C576B959-3A9F-9E77-ED3D-78EADD9AE6A0}"/>
              </a:ext>
            </a:extLst>
          </p:cNvPr>
          <p:cNvSpPr txBox="1"/>
          <p:nvPr/>
        </p:nvSpPr>
        <p:spPr>
          <a:xfrm>
            <a:off x="1339985" y="6180233"/>
            <a:ext cx="7122485" cy="433196"/>
          </a:xfrm>
          <a:prstGeom prst="rect">
            <a:avLst/>
          </a:prstGeom>
        </p:spPr>
        <p:txBody>
          <a:bodyPr lIns="0" tIns="0" rIns="0" bIns="0" rtlCol="0" anchor="t">
            <a:spAutoFit/>
          </a:bodyPr>
          <a:lstStyle/>
          <a:p>
            <a:pPr algn="ctr">
              <a:lnSpc>
                <a:spcPts val="3710"/>
              </a:lnSpc>
            </a:pPr>
            <a:r>
              <a:rPr lang="en-US" sz="2650" dirty="0">
                <a:solidFill>
                  <a:srgbClr val="000000"/>
                </a:solidFill>
                <a:latin typeface="Arial" panose="020B0604020202020204" pitchFamily="34" charset="0"/>
                <a:ea typeface="Canva Sans"/>
                <a:cs typeface="Canva Sans"/>
                <a:sym typeface="Canva Sans"/>
              </a:rPr>
              <a:t>Perceptions of safety habits </a:t>
            </a:r>
          </a:p>
        </p:txBody>
      </p:sp>
      <p:sp>
        <p:nvSpPr>
          <p:cNvPr id="26" name="TextBox 26">
            <a:extLst>
              <a:ext uri="{FF2B5EF4-FFF2-40B4-BE49-F238E27FC236}">
                <a16:creationId xmlns:a16="http://schemas.microsoft.com/office/drawing/2014/main" id="{DD8F44D9-CB6D-A2A6-FD9E-98E6157D8294}"/>
              </a:ext>
            </a:extLst>
          </p:cNvPr>
          <p:cNvSpPr txBox="1"/>
          <p:nvPr/>
        </p:nvSpPr>
        <p:spPr>
          <a:xfrm>
            <a:off x="1359839" y="7182450"/>
            <a:ext cx="7122485" cy="433196"/>
          </a:xfrm>
          <a:prstGeom prst="rect">
            <a:avLst/>
          </a:prstGeom>
        </p:spPr>
        <p:txBody>
          <a:bodyPr lIns="0" tIns="0" rIns="0" bIns="0" rtlCol="0" anchor="t">
            <a:spAutoFit/>
          </a:bodyPr>
          <a:lstStyle/>
          <a:p>
            <a:pPr algn="ctr">
              <a:lnSpc>
                <a:spcPts val="3710"/>
              </a:lnSpc>
            </a:pPr>
            <a:r>
              <a:rPr lang="en-US" sz="2650" dirty="0">
                <a:solidFill>
                  <a:srgbClr val="000000"/>
                </a:solidFill>
                <a:latin typeface="Arial" panose="020B0604020202020204" pitchFamily="34" charset="0"/>
                <a:ea typeface="Canva Sans"/>
                <a:cs typeface="Canva Sans"/>
                <a:sym typeface="Canva Sans"/>
              </a:rPr>
              <a:t>Willingness to learn from children</a:t>
            </a:r>
          </a:p>
        </p:txBody>
      </p:sp>
      <p:grpSp>
        <p:nvGrpSpPr>
          <p:cNvPr id="3" name="Group 5">
            <a:extLst>
              <a:ext uri="{FF2B5EF4-FFF2-40B4-BE49-F238E27FC236}">
                <a16:creationId xmlns:a16="http://schemas.microsoft.com/office/drawing/2014/main" id="{91F0D178-13D7-89A0-F658-C791B01B6DD0}"/>
              </a:ext>
            </a:extLst>
          </p:cNvPr>
          <p:cNvGrpSpPr/>
          <p:nvPr/>
        </p:nvGrpSpPr>
        <p:grpSpPr>
          <a:xfrm>
            <a:off x="9829800" y="3443315"/>
            <a:ext cx="7723605" cy="4084291"/>
            <a:chOff x="0" y="0"/>
            <a:chExt cx="2531485" cy="1241367"/>
          </a:xfrm>
        </p:grpSpPr>
        <p:sp>
          <p:nvSpPr>
            <p:cNvPr id="5" name="Freeform 6">
              <a:extLst>
                <a:ext uri="{FF2B5EF4-FFF2-40B4-BE49-F238E27FC236}">
                  <a16:creationId xmlns:a16="http://schemas.microsoft.com/office/drawing/2014/main" id="{6784341F-F458-4FC4-3050-5C882E902BC7}"/>
                </a:ext>
              </a:extLst>
            </p:cNvPr>
            <p:cNvSpPr/>
            <p:nvPr/>
          </p:nvSpPr>
          <p:spPr>
            <a:xfrm>
              <a:off x="0" y="0"/>
              <a:ext cx="2531485" cy="1241367"/>
            </a:xfrm>
            <a:custGeom>
              <a:avLst/>
              <a:gdLst/>
              <a:ahLst/>
              <a:cxnLst/>
              <a:rect l="l" t="t" r="r" b="b"/>
              <a:pathLst>
                <a:path w="2531485" h="1241367">
                  <a:moveTo>
                    <a:pt x="39109" y="0"/>
                  </a:moveTo>
                  <a:lnTo>
                    <a:pt x="2492375" y="0"/>
                  </a:lnTo>
                  <a:cubicBezTo>
                    <a:pt x="2502748" y="0"/>
                    <a:pt x="2512695" y="4120"/>
                    <a:pt x="2520030" y="11455"/>
                  </a:cubicBezTo>
                  <a:cubicBezTo>
                    <a:pt x="2527364" y="18789"/>
                    <a:pt x="2531485" y="28737"/>
                    <a:pt x="2531485" y="39109"/>
                  </a:cubicBezTo>
                  <a:lnTo>
                    <a:pt x="2531485" y="1202258"/>
                  </a:lnTo>
                  <a:cubicBezTo>
                    <a:pt x="2531485" y="1212630"/>
                    <a:pt x="2527364" y="1222578"/>
                    <a:pt x="2520030" y="1229912"/>
                  </a:cubicBezTo>
                  <a:cubicBezTo>
                    <a:pt x="2512695" y="1237247"/>
                    <a:pt x="2502748" y="1241367"/>
                    <a:pt x="2492375" y="1241367"/>
                  </a:cubicBezTo>
                  <a:lnTo>
                    <a:pt x="39109" y="1241367"/>
                  </a:lnTo>
                  <a:cubicBezTo>
                    <a:pt x="28737" y="1241367"/>
                    <a:pt x="18789" y="1237247"/>
                    <a:pt x="11455" y="1229912"/>
                  </a:cubicBezTo>
                  <a:cubicBezTo>
                    <a:pt x="4120" y="1222578"/>
                    <a:pt x="0" y="1212630"/>
                    <a:pt x="0" y="1202258"/>
                  </a:cubicBezTo>
                  <a:lnTo>
                    <a:pt x="0" y="39109"/>
                  </a:lnTo>
                  <a:cubicBezTo>
                    <a:pt x="0" y="28737"/>
                    <a:pt x="4120" y="18789"/>
                    <a:pt x="11455" y="11455"/>
                  </a:cubicBezTo>
                  <a:cubicBezTo>
                    <a:pt x="18789" y="4120"/>
                    <a:pt x="28737" y="0"/>
                    <a:pt x="39109" y="0"/>
                  </a:cubicBezTo>
                  <a:close/>
                </a:path>
              </a:pathLst>
            </a:custGeom>
            <a:solidFill>
              <a:srgbClr val="B7CDEB"/>
            </a:solidFill>
            <a:ln w="38100" cap="rnd">
              <a:solidFill>
                <a:srgbClr val="000000"/>
              </a:solidFill>
              <a:prstDash val="sysDash"/>
              <a:round/>
            </a:ln>
          </p:spPr>
          <p:txBody>
            <a:bodyPr/>
            <a:lstStyle/>
            <a:p>
              <a:endParaRPr lang="en-US" dirty="0">
                <a:latin typeface="Arial" panose="020B0604020202020204" pitchFamily="34" charset="0"/>
              </a:endParaRPr>
            </a:p>
          </p:txBody>
        </p:sp>
        <p:sp>
          <p:nvSpPr>
            <p:cNvPr id="7" name="TextBox 7">
              <a:extLst>
                <a:ext uri="{FF2B5EF4-FFF2-40B4-BE49-F238E27FC236}">
                  <a16:creationId xmlns:a16="http://schemas.microsoft.com/office/drawing/2014/main" id="{531596E0-4A66-28B5-6D20-A7EA020026AB}"/>
                </a:ext>
              </a:extLst>
            </p:cNvPr>
            <p:cNvSpPr txBox="1"/>
            <p:nvPr/>
          </p:nvSpPr>
          <p:spPr>
            <a:xfrm>
              <a:off x="0" y="-38100"/>
              <a:ext cx="2531485" cy="1279467"/>
            </a:xfrm>
            <a:prstGeom prst="rect">
              <a:avLst/>
            </a:prstGeom>
          </p:spPr>
          <p:txBody>
            <a:bodyPr lIns="47081" tIns="47081" rIns="47081" bIns="47081" rtlCol="0" anchor="ctr"/>
            <a:lstStyle/>
            <a:p>
              <a:pPr algn="ctr">
                <a:lnSpc>
                  <a:spcPts val="2660"/>
                </a:lnSpc>
              </a:pPr>
              <a:endParaRPr dirty="0">
                <a:latin typeface="Arial" panose="020B0604020202020204" pitchFamily="34" charset="0"/>
              </a:endParaRPr>
            </a:p>
          </p:txBody>
        </p:sp>
      </p:grpSp>
      <p:sp>
        <p:nvSpPr>
          <p:cNvPr id="9" name="TextBox 36">
            <a:extLst>
              <a:ext uri="{FF2B5EF4-FFF2-40B4-BE49-F238E27FC236}">
                <a16:creationId xmlns:a16="http://schemas.microsoft.com/office/drawing/2014/main" id="{5BD84E8A-5DAE-C08B-332F-F424241D27E2}"/>
              </a:ext>
            </a:extLst>
          </p:cNvPr>
          <p:cNvSpPr txBox="1"/>
          <p:nvPr/>
        </p:nvSpPr>
        <p:spPr>
          <a:xfrm>
            <a:off x="10026155" y="4179529"/>
            <a:ext cx="7144330" cy="2064283"/>
          </a:xfrm>
          <a:prstGeom prst="rect">
            <a:avLst/>
          </a:prstGeom>
        </p:spPr>
        <p:txBody>
          <a:bodyPr wrap="square" lIns="0" tIns="0" rIns="0" bIns="0" rtlCol="0" anchor="t">
            <a:spAutoFit/>
          </a:bodyPr>
          <a:lstStyle/>
          <a:p>
            <a:pPr algn="ctr">
              <a:lnSpc>
                <a:spcPts val="3200"/>
              </a:lnSpc>
              <a:spcAft>
                <a:spcPts val="200"/>
              </a:spcAft>
            </a:pPr>
            <a:r>
              <a:rPr lang="en-US" sz="3300" dirty="0">
                <a:solidFill>
                  <a:srgbClr val="000000"/>
                </a:solidFill>
                <a:latin typeface="Arial" panose="020B0604020202020204" pitchFamily="34" charset="0"/>
                <a:ea typeface="Canva Sans"/>
                <a:cs typeface="Canva Sans"/>
                <a:sym typeface="Canva Sans"/>
              </a:rPr>
              <a:t>“</a:t>
            </a:r>
            <a:r>
              <a:rPr lang="en-US" sz="3300" i="1" dirty="0">
                <a:solidFill>
                  <a:srgbClr val="000000"/>
                </a:solidFill>
                <a:latin typeface="Arial" panose="020B0604020202020204" pitchFamily="34" charset="0"/>
                <a:ea typeface="Canva Sans"/>
                <a:cs typeface="Canva Sans"/>
                <a:sym typeface="Canva Sans"/>
              </a:rPr>
              <a:t>I don’t truly understand the reason why [my mother] says the things she does, but I kind of understand where she comes from, so I listen to her and don’t post pictures</a:t>
            </a:r>
            <a:r>
              <a:rPr lang="en-US" sz="3300" dirty="0">
                <a:solidFill>
                  <a:srgbClr val="000000"/>
                </a:solidFill>
                <a:latin typeface="Arial" panose="020B0604020202020204" pitchFamily="34" charset="0"/>
                <a:ea typeface="Canva Sans"/>
                <a:cs typeface="Canva Sans"/>
                <a:sym typeface="Canva Sans"/>
              </a:rPr>
              <a:t>” (C13)</a:t>
            </a:r>
          </a:p>
        </p:txBody>
      </p:sp>
    </p:spTree>
    <p:extLst>
      <p:ext uri="{BB962C8B-B14F-4D97-AF65-F5344CB8AC3E}">
        <p14:creationId xmlns:p14="http://schemas.microsoft.com/office/powerpoint/2010/main" val="9182370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B7CDEB"/>
        </a:solidFill>
        <a:effectLst/>
      </p:bgPr>
    </p:bg>
    <p:spTree>
      <p:nvGrpSpPr>
        <p:cNvPr id="1" name=""/>
        <p:cNvGrpSpPr/>
        <p:nvPr/>
      </p:nvGrpSpPr>
      <p:grpSpPr>
        <a:xfrm>
          <a:off x="0" y="0"/>
          <a:ext cx="0" cy="0"/>
          <a:chOff x="0" y="0"/>
          <a:chExt cx="0" cy="0"/>
        </a:xfrm>
      </p:grpSpPr>
      <p:sp>
        <p:nvSpPr>
          <p:cNvPr id="5" name="TextBox 5"/>
          <p:cNvSpPr txBox="1"/>
          <p:nvPr/>
        </p:nvSpPr>
        <p:spPr>
          <a:xfrm>
            <a:off x="4678758" y="1377509"/>
            <a:ext cx="8628552" cy="769441"/>
          </a:xfrm>
          <a:prstGeom prst="rect">
            <a:avLst/>
          </a:prstGeom>
        </p:spPr>
        <p:txBody>
          <a:bodyPr lIns="0" tIns="0" rIns="0" bIns="0" rtlCol="0" anchor="t">
            <a:spAutoFit/>
          </a:bodyPr>
          <a:lstStyle/>
          <a:p>
            <a:pPr algn="ctr">
              <a:lnSpc>
                <a:spcPts val="6001"/>
              </a:lnSpc>
            </a:pPr>
            <a:r>
              <a:rPr lang="en-US" sz="6001" b="1" dirty="0">
                <a:solidFill>
                  <a:srgbClr val="000000"/>
                </a:solidFill>
                <a:latin typeface="Arial" panose="020B0604020202020204" pitchFamily="34" charset="0"/>
                <a:ea typeface="Canva Sans Bold"/>
                <a:cs typeface="Canva Sans Bold"/>
                <a:sym typeface="Canva Sans Bold"/>
              </a:rPr>
              <a:t>Takeaways</a:t>
            </a:r>
          </a:p>
        </p:txBody>
      </p:sp>
      <p:grpSp>
        <p:nvGrpSpPr>
          <p:cNvPr id="7" name="Group 2">
            <a:extLst>
              <a:ext uri="{FF2B5EF4-FFF2-40B4-BE49-F238E27FC236}">
                <a16:creationId xmlns:a16="http://schemas.microsoft.com/office/drawing/2014/main" id="{4340D9A2-A54A-B4AC-95D4-7042ADE78200}"/>
              </a:ext>
            </a:extLst>
          </p:cNvPr>
          <p:cNvGrpSpPr/>
          <p:nvPr/>
        </p:nvGrpSpPr>
        <p:grpSpPr>
          <a:xfrm>
            <a:off x="1137161" y="5143500"/>
            <a:ext cx="5893992" cy="1828800"/>
            <a:chOff x="0" y="0"/>
            <a:chExt cx="4274726" cy="2167467"/>
          </a:xfrm>
        </p:grpSpPr>
        <p:sp>
          <p:nvSpPr>
            <p:cNvPr id="8" name="Freeform 3">
              <a:extLst>
                <a:ext uri="{FF2B5EF4-FFF2-40B4-BE49-F238E27FC236}">
                  <a16:creationId xmlns:a16="http://schemas.microsoft.com/office/drawing/2014/main" id="{DCA9AEAB-504B-3F59-BEBF-914BB4D0211F}"/>
                </a:ext>
              </a:extLst>
            </p:cNvPr>
            <p:cNvSpPr/>
            <p:nvPr/>
          </p:nvSpPr>
          <p:spPr>
            <a:xfrm>
              <a:off x="0" y="0"/>
              <a:ext cx="4274726" cy="2167467"/>
            </a:xfrm>
            <a:prstGeom prst="roundRect">
              <a:avLst/>
            </a:prstGeom>
            <a:solidFill>
              <a:srgbClr val="EDEDED"/>
            </a:solidFill>
            <a:effectLst>
              <a:softEdge rad="0"/>
            </a:effectLst>
          </p:spPr>
          <p:txBody>
            <a:bodyPr/>
            <a:lstStyle/>
            <a:p>
              <a:endParaRPr lang="en-US" dirty="0">
                <a:latin typeface="Arial" panose="020B0604020202020204" pitchFamily="34" charset="0"/>
              </a:endParaRPr>
            </a:p>
          </p:txBody>
        </p:sp>
        <p:sp>
          <p:nvSpPr>
            <p:cNvPr id="9" name="TextBox 4">
              <a:extLst>
                <a:ext uri="{FF2B5EF4-FFF2-40B4-BE49-F238E27FC236}">
                  <a16:creationId xmlns:a16="http://schemas.microsoft.com/office/drawing/2014/main" id="{E36B8FC7-86CF-3DCB-835E-B53538677C1E}"/>
                </a:ext>
              </a:extLst>
            </p:cNvPr>
            <p:cNvSpPr txBox="1"/>
            <p:nvPr/>
          </p:nvSpPr>
          <p:spPr>
            <a:xfrm>
              <a:off x="30104" y="0"/>
              <a:ext cx="4244622" cy="2167467"/>
            </a:xfrm>
            <a:prstGeom prst="rect">
              <a:avLst/>
            </a:prstGeom>
          </p:spPr>
          <p:txBody>
            <a:bodyPr lIns="50800" tIns="50800" rIns="50800" bIns="50800" rtlCol="0" anchor="ctr"/>
            <a:lstStyle/>
            <a:p>
              <a:pPr algn="ctr">
                <a:lnSpc>
                  <a:spcPts val="2659"/>
                </a:lnSpc>
              </a:pPr>
              <a:endParaRPr dirty="0">
                <a:latin typeface="Arial" panose="020B0604020202020204" pitchFamily="34" charset="0"/>
              </a:endParaRPr>
            </a:p>
          </p:txBody>
        </p:sp>
      </p:grpSp>
      <p:pic>
        <p:nvPicPr>
          <p:cNvPr id="10" name="Picture 6">
            <a:extLst>
              <a:ext uri="{FF2B5EF4-FFF2-40B4-BE49-F238E27FC236}">
                <a16:creationId xmlns:a16="http://schemas.microsoft.com/office/drawing/2014/main" id="{93F73266-7BBD-95D1-58B2-3298BD086035}"/>
              </a:ext>
            </a:extLst>
          </p:cNvPr>
          <p:cNvPicPr>
            <a:picLocks noChangeAspect="1"/>
          </p:cNvPicPr>
          <p:nvPr/>
        </p:nvPicPr>
        <p:blipFill>
          <a:blip r:embed="rId3"/>
          <a:stretch>
            <a:fillRect/>
          </a:stretch>
        </p:blipFill>
        <p:spPr>
          <a:xfrm>
            <a:off x="14325600" y="6362700"/>
            <a:ext cx="3730752" cy="3730752"/>
          </a:xfrm>
          <a:prstGeom prst="rect">
            <a:avLst/>
          </a:prstGeom>
        </p:spPr>
      </p:pic>
      <p:sp>
        <p:nvSpPr>
          <p:cNvPr id="13" name="TextBox 12">
            <a:extLst>
              <a:ext uri="{FF2B5EF4-FFF2-40B4-BE49-F238E27FC236}">
                <a16:creationId xmlns:a16="http://schemas.microsoft.com/office/drawing/2014/main" id="{9ACD6D9E-FE2A-B9D7-3047-79208809FA94}"/>
              </a:ext>
            </a:extLst>
          </p:cNvPr>
          <p:cNvSpPr txBox="1"/>
          <p:nvPr/>
        </p:nvSpPr>
        <p:spPr>
          <a:xfrm>
            <a:off x="14605596" y="5519291"/>
            <a:ext cx="2868189" cy="1077218"/>
          </a:xfrm>
          <a:prstGeom prst="rect">
            <a:avLst/>
          </a:prstGeom>
          <a:noFill/>
        </p:spPr>
        <p:txBody>
          <a:bodyPr wrap="square" rtlCol="0">
            <a:spAutoFit/>
          </a:bodyPr>
          <a:lstStyle/>
          <a:p>
            <a:pPr algn="ctr"/>
            <a:r>
              <a:rPr lang="en-US" sz="3200" dirty="0">
                <a:latin typeface="Arial" panose="020B0604020202020204" pitchFamily="34" charset="0"/>
              </a:rPr>
              <a:t>Scan to read the paper</a:t>
            </a:r>
          </a:p>
        </p:txBody>
      </p:sp>
      <p:grpSp>
        <p:nvGrpSpPr>
          <p:cNvPr id="31" name="Group 30">
            <a:extLst>
              <a:ext uri="{FF2B5EF4-FFF2-40B4-BE49-F238E27FC236}">
                <a16:creationId xmlns:a16="http://schemas.microsoft.com/office/drawing/2014/main" id="{F6C044E7-ABAB-43C8-5E49-0C4DBADEE451}"/>
              </a:ext>
            </a:extLst>
          </p:cNvPr>
          <p:cNvGrpSpPr/>
          <p:nvPr/>
        </p:nvGrpSpPr>
        <p:grpSpPr>
          <a:xfrm>
            <a:off x="1116408" y="3162299"/>
            <a:ext cx="5893992" cy="1828800"/>
            <a:chOff x="1116408" y="2324100"/>
            <a:chExt cx="5893992" cy="1828800"/>
          </a:xfrm>
        </p:grpSpPr>
        <p:grpSp>
          <p:nvGrpSpPr>
            <p:cNvPr id="2" name="Group 2"/>
            <p:cNvGrpSpPr/>
            <p:nvPr/>
          </p:nvGrpSpPr>
          <p:grpSpPr>
            <a:xfrm>
              <a:off x="1116408" y="2324100"/>
              <a:ext cx="5893992" cy="1828800"/>
              <a:chOff x="0" y="0"/>
              <a:chExt cx="4274726" cy="2167467"/>
            </a:xfrm>
          </p:grpSpPr>
          <p:sp>
            <p:nvSpPr>
              <p:cNvPr id="3" name="Freeform 3"/>
              <p:cNvSpPr/>
              <p:nvPr/>
            </p:nvSpPr>
            <p:spPr>
              <a:xfrm>
                <a:off x="0" y="0"/>
                <a:ext cx="4274726" cy="2167467"/>
              </a:xfrm>
              <a:prstGeom prst="roundRect">
                <a:avLst/>
              </a:prstGeom>
              <a:solidFill>
                <a:srgbClr val="EDEDED"/>
              </a:solidFill>
              <a:effectLst>
                <a:softEdge rad="0"/>
              </a:effectLst>
            </p:spPr>
            <p:txBody>
              <a:bodyPr/>
              <a:lstStyle/>
              <a:p>
                <a:endParaRPr lang="en-US" dirty="0">
                  <a:latin typeface="Arial" panose="020B0604020202020204" pitchFamily="34" charset="0"/>
                </a:endParaRPr>
              </a:p>
            </p:txBody>
          </p:sp>
          <p:sp>
            <p:nvSpPr>
              <p:cNvPr id="4" name="TextBox 4"/>
              <p:cNvSpPr txBox="1"/>
              <p:nvPr/>
            </p:nvSpPr>
            <p:spPr>
              <a:xfrm>
                <a:off x="30104" y="0"/>
                <a:ext cx="4244622" cy="2167467"/>
              </a:xfrm>
              <a:prstGeom prst="rect">
                <a:avLst/>
              </a:prstGeom>
            </p:spPr>
            <p:txBody>
              <a:bodyPr lIns="50800" tIns="50800" rIns="50800" bIns="50800" rtlCol="0" anchor="ctr"/>
              <a:lstStyle/>
              <a:p>
                <a:pPr algn="ctr">
                  <a:lnSpc>
                    <a:spcPts val="2659"/>
                  </a:lnSpc>
                </a:pPr>
                <a:endParaRPr dirty="0">
                  <a:latin typeface="Arial" panose="020B0604020202020204" pitchFamily="34" charset="0"/>
                </a:endParaRPr>
              </a:p>
            </p:txBody>
          </p:sp>
        </p:grpSp>
        <p:sp>
          <p:nvSpPr>
            <p:cNvPr id="17" name="TextBox 6">
              <a:extLst>
                <a:ext uri="{FF2B5EF4-FFF2-40B4-BE49-F238E27FC236}">
                  <a16:creationId xmlns:a16="http://schemas.microsoft.com/office/drawing/2014/main" id="{E5861CAF-3418-F474-5389-EC8CDE89EDCA}"/>
                </a:ext>
              </a:extLst>
            </p:cNvPr>
            <p:cNvSpPr txBox="1"/>
            <p:nvPr/>
          </p:nvSpPr>
          <p:spPr>
            <a:xfrm>
              <a:off x="1437910" y="2579621"/>
              <a:ext cx="5334000" cy="1392561"/>
            </a:xfrm>
            <a:prstGeom prst="rect">
              <a:avLst/>
            </a:prstGeom>
          </p:spPr>
          <p:txBody>
            <a:bodyPr wrap="square" lIns="0" tIns="0" rIns="0" bIns="0" rtlCol="0" anchor="t">
              <a:spAutoFit/>
            </a:bodyPr>
            <a:lstStyle/>
            <a:p>
              <a:pPr algn="ctr">
                <a:lnSpc>
                  <a:spcPts val="3710"/>
                </a:lnSpc>
              </a:pPr>
              <a:r>
                <a:rPr lang="en-US" sz="2650" dirty="0">
                  <a:solidFill>
                    <a:srgbClr val="000000"/>
                  </a:solidFill>
                  <a:latin typeface="Arial" panose="020B0604020202020204" pitchFamily="34" charset="0"/>
                  <a:ea typeface="Canva Sans"/>
                  <a:cs typeface="Canva Sans"/>
                  <a:sym typeface="Canva Sans"/>
                </a:rPr>
                <a:t>Participants consider cost-benefit tradeoffs when making security decisions</a:t>
              </a:r>
            </a:p>
          </p:txBody>
        </p:sp>
      </p:grpSp>
      <p:sp>
        <p:nvSpPr>
          <p:cNvPr id="18" name="TextBox 6">
            <a:extLst>
              <a:ext uri="{FF2B5EF4-FFF2-40B4-BE49-F238E27FC236}">
                <a16:creationId xmlns:a16="http://schemas.microsoft.com/office/drawing/2014/main" id="{B8BE5489-DD8A-005F-4F7A-49D73B692A40}"/>
              </a:ext>
            </a:extLst>
          </p:cNvPr>
          <p:cNvSpPr txBox="1"/>
          <p:nvPr/>
        </p:nvSpPr>
        <p:spPr>
          <a:xfrm>
            <a:off x="1437910" y="5354658"/>
            <a:ext cx="5334000" cy="1392561"/>
          </a:xfrm>
          <a:prstGeom prst="rect">
            <a:avLst/>
          </a:prstGeom>
        </p:spPr>
        <p:txBody>
          <a:bodyPr wrap="square" lIns="0" tIns="0" rIns="0" bIns="0" rtlCol="0" anchor="t">
            <a:spAutoFit/>
          </a:bodyPr>
          <a:lstStyle/>
          <a:p>
            <a:pPr algn="ctr">
              <a:lnSpc>
                <a:spcPts val="3710"/>
              </a:lnSpc>
            </a:pPr>
            <a:r>
              <a:rPr lang="en-US" sz="2650" dirty="0">
                <a:solidFill>
                  <a:srgbClr val="000000"/>
                </a:solidFill>
                <a:latin typeface="Arial" panose="020B0604020202020204" pitchFamily="34" charset="0"/>
                <a:ea typeface="Canva Sans"/>
                <a:cs typeface="Canva Sans"/>
                <a:sym typeface="Canva Sans"/>
              </a:rPr>
              <a:t>Participants’ religious and cultural ideologies impact their security and privacy practices</a:t>
            </a:r>
          </a:p>
        </p:txBody>
      </p:sp>
      <p:grpSp>
        <p:nvGrpSpPr>
          <p:cNvPr id="34" name="Group 33">
            <a:extLst>
              <a:ext uri="{FF2B5EF4-FFF2-40B4-BE49-F238E27FC236}">
                <a16:creationId xmlns:a16="http://schemas.microsoft.com/office/drawing/2014/main" id="{1AB7826A-82B7-0FDC-E871-8A1ED53ADB23}"/>
              </a:ext>
            </a:extLst>
          </p:cNvPr>
          <p:cNvGrpSpPr/>
          <p:nvPr/>
        </p:nvGrpSpPr>
        <p:grpSpPr>
          <a:xfrm>
            <a:off x="1106469" y="7152668"/>
            <a:ext cx="5893992" cy="1828800"/>
            <a:chOff x="1106469" y="6314469"/>
            <a:chExt cx="5893992" cy="1828800"/>
          </a:xfrm>
        </p:grpSpPr>
        <p:grpSp>
          <p:nvGrpSpPr>
            <p:cNvPr id="22" name="Group 2">
              <a:extLst>
                <a:ext uri="{FF2B5EF4-FFF2-40B4-BE49-F238E27FC236}">
                  <a16:creationId xmlns:a16="http://schemas.microsoft.com/office/drawing/2014/main" id="{8C2085D1-3AF2-B8E3-6778-C469BF70355A}"/>
                </a:ext>
              </a:extLst>
            </p:cNvPr>
            <p:cNvGrpSpPr/>
            <p:nvPr/>
          </p:nvGrpSpPr>
          <p:grpSpPr>
            <a:xfrm>
              <a:off x="1106469" y="6314469"/>
              <a:ext cx="5893992" cy="1828800"/>
              <a:chOff x="0" y="0"/>
              <a:chExt cx="4274726" cy="2167467"/>
            </a:xfrm>
          </p:grpSpPr>
          <p:sp>
            <p:nvSpPr>
              <p:cNvPr id="23" name="Freeform 3">
                <a:extLst>
                  <a:ext uri="{FF2B5EF4-FFF2-40B4-BE49-F238E27FC236}">
                    <a16:creationId xmlns:a16="http://schemas.microsoft.com/office/drawing/2014/main" id="{6CFDDBF1-C37A-DCA3-3C0D-55C4E0292871}"/>
                  </a:ext>
                </a:extLst>
              </p:cNvPr>
              <p:cNvSpPr/>
              <p:nvPr/>
            </p:nvSpPr>
            <p:spPr>
              <a:xfrm>
                <a:off x="0" y="0"/>
                <a:ext cx="4274726" cy="2167467"/>
              </a:xfrm>
              <a:prstGeom prst="roundRect">
                <a:avLst/>
              </a:prstGeom>
              <a:solidFill>
                <a:srgbClr val="EDEDED"/>
              </a:solidFill>
              <a:effectLst>
                <a:softEdge rad="0"/>
              </a:effectLst>
            </p:spPr>
            <p:txBody>
              <a:bodyPr/>
              <a:lstStyle/>
              <a:p>
                <a:endParaRPr lang="en-US" dirty="0">
                  <a:latin typeface="Arial" panose="020B0604020202020204" pitchFamily="34" charset="0"/>
                </a:endParaRPr>
              </a:p>
            </p:txBody>
          </p:sp>
          <p:sp>
            <p:nvSpPr>
              <p:cNvPr id="24" name="TextBox 4">
                <a:extLst>
                  <a:ext uri="{FF2B5EF4-FFF2-40B4-BE49-F238E27FC236}">
                    <a16:creationId xmlns:a16="http://schemas.microsoft.com/office/drawing/2014/main" id="{2F9B9956-67B2-C4E0-F83D-15981563189A}"/>
                  </a:ext>
                </a:extLst>
              </p:cNvPr>
              <p:cNvSpPr txBox="1"/>
              <p:nvPr/>
            </p:nvSpPr>
            <p:spPr>
              <a:xfrm>
                <a:off x="30104" y="0"/>
                <a:ext cx="4244622" cy="2167467"/>
              </a:xfrm>
              <a:prstGeom prst="rect">
                <a:avLst/>
              </a:prstGeom>
            </p:spPr>
            <p:txBody>
              <a:bodyPr lIns="50800" tIns="50800" rIns="50800" bIns="50800" rtlCol="0" anchor="ctr"/>
              <a:lstStyle/>
              <a:p>
                <a:pPr algn="ctr">
                  <a:lnSpc>
                    <a:spcPts val="2659"/>
                  </a:lnSpc>
                </a:pPr>
                <a:endParaRPr dirty="0">
                  <a:latin typeface="Arial" panose="020B0604020202020204" pitchFamily="34" charset="0"/>
                </a:endParaRPr>
              </a:p>
            </p:txBody>
          </p:sp>
        </p:grpSp>
        <p:sp>
          <p:nvSpPr>
            <p:cNvPr id="20" name="TextBox 6">
              <a:extLst>
                <a:ext uri="{FF2B5EF4-FFF2-40B4-BE49-F238E27FC236}">
                  <a16:creationId xmlns:a16="http://schemas.microsoft.com/office/drawing/2014/main" id="{BABEC06B-AB17-DA59-35BB-574A4E6DE272}"/>
                </a:ext>
              </a:extLst>
            </p:cNvPr>
            <p:cNvSpPr txBox="1"/>
            <p:nvPr/>
          </p:nvSpPr>
          <p:spPr>
            <a:xfrm>
              <a:off x="1524790" y="6769833"/>
              <a:ext cx="4724400" cy="918072"/>
            </a:xfrm>
            <a:prstGeom prst="rect">
              <a:avLst/>
            </a:prstGeom>
          </p:spPr>
          <p:txBody>
            <a:bodyPr wrap="square" lIns="0" tIns="0" rIns="0" bIns="0" rtlCol="0" anchor="t">
              <a:spAutoFit/>
            </a:bodyPr>
            <a:lstStyle/>
            <a:p>
              <a:pPr algn="ctr">
                <a:lnSpc>
                  <a:spcPts val="3710"/>
                </a:lnSpc>
              </a:pPr>
              <a:r>
                <a:rPr lang="en-US" sz="2650" dirty="0">
                  <a:solidFill>
                    <a:srgbClr val="000000"/>
                  </a:solidFill>
                  <a:latin typeface="Arial" panose="020B0604020202020204" pitchFamily="34" charset="0"/>
                  <a:ea typeface="Canva Sans"/>
                  <a:cs typeface="Canva Sans"/>
                  <a:sym typeface="Canva Sans"/>
                </a:rPr>
                <a:t>Participants are motivated by filial piety</a:t>
              </a:r>
            </a:p>
          </p:txBody>
        </p:sp>
      </p:grpSp>
      <p:grpSp>
        <p:nvGrpSpPr>
          <p:cNvPr id="32" name="Group 31">
            <a:extLst>
              <a:ext uri="{FF2B5EF4-FFF2-40B4-BE49-F238E27FC236}">
                <a16:creationId xmlns:a16="http://schemas.microsoft.com/office/drawing/2014/main" id="{CE01F3D5-BB10-9DC0-4210-802C59CA0A12}"/>
              </a:ext>
            </a:extLst>
          </p:cNvPr>
          <p:cNvGrpSpPr/>
          <p:nvPr/>
        </p:nvGrpSpPr>
        <p:grpSpPr>
          <a:xfrm>
            <a:off x="7258517" y="3162299"/>
            <a:ext cx="6192764" cy="1828800"/>
            <a:chOff x="7258517" y="2324100"/>
            <a:chExt cx="6192764" cy="1828800"/>
          </a:xfrm>
        </p:grpSpPr>
        <p:grpSp>
          <p:nvGrpSpPr>
            <p:cNvPr id="25" name="Group 2">
              <a:extLst>
                <a:ext uri="{FF2B5EF4-FFF2-40B4-BE49-F238E27FC236}">
                  <a16:creationId xmlns:a16="http://schemas.microsoft.com/office/drawing/2014/main" id="{437BB7F7-06D7-CFB7-8DFB-CD33D814DBBF}"/>
                </a:ext>
              </a:extLst>
            </p:cNvPr>
            <p:cNvGrpSpPr/>
            <p:nvPr/>
          </p:nvGrpSpPr>
          <p:grpSpPr>
            <a:xfrm>
              <a:off x="7258517" y="2324100"/>
              <a:ext cx="6192764" cy="1828800"/>
              <a:chOff x="-216690" y="0"/>
              <a:chExt cx="4491416" cy="2167467"/>
            </a:xfrm>
          </p:grpSpPr>
          <p:sp>
            <p:nvSpPr>
              <p:cNvPr id="26" name="Freeform 3">
                <a:extLst>
                  <a:ext uri="{FF2B5EF4-FFF2-40B4-BE49-F238E27FC236}">
                    <a16:creationId xmlns:a16="http://schemas.microsoft.com/office/drawing/2014/main" id="{BF5A3482-F461-3FB4-D63D-F846047511A2}"/>
                  </a:ext>
                </a:extLst>
              </p:cNvPr>
              <p:cNvSpPr/>
              <p:nvPr/>
            </p:nvSpPr>
            <p:spPr>
              <a:xfrm>
                <a:off x="-216690" y="0"/>
                <a:ext cx="4274726" cy="2167467"/>
              </a:xfrm>
              <a:prstGeom prst="roundRect">
                <a:avLst/>
              </a:prstGeom>
              <a:solidFill>
                <a:srgbClr val="EDEDED"/>
              </a:solidFill>
              <a:effectLst>
                <a:softEdge rad="0"/>
              </a:effectLst>
            </p:spPr>
            <p:txBody>
              <a:bodyPr/>
              <a:lstStyle/>
              <a:p>
                <a:endParaRPr lang="en-US" dirty="0">
                  <a:latin typeface="Arial" panose="020B0604020202020204" pitchFamily="34" charset="0"/>
                </a:endParaRPr>
              </a:p>
            </p:txBody>
          </p:sp>
          <p:sp>
            <p:nvSpPr>
              <p:cNvPr id="27" name="TextBox 4">
                <a:extLst>
                  <a:ext uri="{FF2B5EF4-FFF2-40B4-BE49-F238E27FC236}">
                    <a16:creationId xmlns:a16="http://schemas.microsoft.com/office/drawing/2014/main" id="{61E9161B-340B-0A5B-A8FB-BEB6022421E0}"/>
                  </a:ext>
                </a:extLst>
              </p:cNvPr>
              <p:cNvSpPr txBox="1"/>
              <p:nvPr/>
            </p:nvSpPr>
            <p:spPr>
              <a:xfrm>
                <a:off x="30104" y="0"/>
                <a:ext cx="4244622" cy="2167467"/>
              </a:xfrm>
              <a:prstGeom prst="rect">
                <a:avLst/>
              </a:prstGeom>
            </p:spPr>
            <p:txBody>
              <a:bodyPr lIns="50800" tIns="50800" rIns="50800" bIns="50800" rtlCol="0" anchor="ctr"/>
              <a:lstStyle/>
              <a:p>
                <a:pPr algn="ctr">
                  <a:lnSpc>
                    <a:spcPts val="2659"/>
                  </a:lnSpc>
                </a:pPr>
                <a:endParaRPr dirty="0">
                  <a:latin typeface="Arial" panose="020B0604020202020204" pitchFamily="34" charset="0"/>
                </a:endParaRPr>
              </a:p>
            </p:txBody>
          </p:sp>
        </p:grpSp>
        <p:sp>
          <p:nvSpPr>
            <p:cNvPr id="19" name="TextBox 6">
              <a:extLst>
                <a:ext uri="{FF2B5EF4-FFF2-40B4-BE49-F238E27FC236}">
                  <a16:creationId xmlns:a16="http://schemas.microsoft.com/office/drawing/2014/main" id="{49342929-CBC0-644F-990E-16463CC656AD}"/>
                </a:ext>
              </a:extLst>
            </p:cNvPr>
            <p:cNvSpPr txBox="1"/>
            <p:nvPr/>
          </p:nvSpPr>
          <p:spPr>
            <a:xfrm>
              <a:off x="7538513" y="2810834"/>
              <a:ext cx="5334000" cy="918072"/>
            </a:xfrm>
            <a:prstGeom prst="rect">
              <a:avLst/>
            </a:prstGeom>
          </p:spPr>
          <p:txBody>
            <a:bodyPr wrap="square" lIns="0" tIns="0" rIns="0" bIns="0" rtlCol="0" anchor="t">
              <a:spAutoFit/>
            </a:bodyPr>
            <a:lstStyle/>
            <a:p>
              <a:pPr algn="ctr">
                <a:lnSpc>
                  <a:spcPts val="3710"/>
                </a:lnSpc>
              </a:pPr>
              <a:r>
                <a:rPr lang="en-US" sz="2650" dirty="0">
                  <a:solidFill>
                    <a:srgbClr val="000000"/>
                  </a:solidFill>
                  <a:latin typeface="Arial" panose="020B0604020202020204" pitchFamily="34" charset="0"/>
                  <a:ea typeface="Canva Sans"/>
                  <a:cs typeface="Canva Sans"/>
                  <a:sym typeface="Canva Sans"/>
                </a:rPr>
                <a:t>Participants lack access to resources about digital safety</a:t>
              </a:r>
            </a:p>
          </p:txBody>
        </p:sp>
      </p:grpSp>
      <p:grpSp>
        <p:nvGrpSpPr>
          <p:cNvPr id="33" name="Group 32">
            <a:extLst>
              <a:ext uri="{FF2B5EF4-FFF2-40B4-BE49-F238E27FC236}">
                <a16:creationId xmlns:a16="http://schemas.microsoft.com/office/drawing/2014/main" id="{3D9585C4-8FA0-D7DF-73AF-7DF5E91CD5F2}"/>
              </a:ext>
            </a:extLst>
          </p:cNvPr>
          <p:cNvGrpSpPr/>
          <p:nvPr/>
        </p:nvGrpSpPr>
        <p:grpSpPr>
          <a:xfrm>
            <a:off x="7258517" y="5143500"/>
            <a:ext cx="6192764" cy="1828800"/>
            <a:chOff x="7258517" y="4373530"/>
            <a:chExt cx="6192764" cy="1828800"/>
          </a:xfrm>
        </p:grpSpPr>
        <p:grpSp>
          <p:nvGrpSpPr>
            <p:cNvPr id="28" name="Group 2">
              <a:extLst>
                <a:ext uri="{FF2B5EF4-FFF2-40B4-BE49-F238E27FC236}">
                  <a16:creationId xmlns:a16="http://schemas.microsoft.com/office/drawing/2014/main" id="{7C3FBACB-27F7-3E56-A303-F32DFADBAC8B}"/>
                </a:ext>
              </a:extLst>
            </p:cNvPr>
            <p:cNvGrpSpPr/>
            <p:nvPr/>
          </p:nvGrpSpPr>
          <p:grpSpPr>
            <a:xfrm>
              <a:off x="7258517" y="4373530"/>
              <a:ext cx="6192764" cy="1828800"/>
              <a:chOff x="-216690" y="0"/>
              <a:chExt cx="4491416" cy="2167467"/>
            </a:xfrm>
          </p:grpSpPr>
          <p:sp>
            <p:nvSpPr>
              <p:cNvPr id="29" name="Freeform 3">
                <a:extLst>
                  <a:ext uri="{FF2B5EF4-FFF2-40B4-BE49-F238E27FC236}">
                    <a16:creationId xmlns:a16="http://schemas.microsoft.com/office/drawing/2014/main" id="{ED4049D8-3B7B-0FC1-0F8F-CF3220A302B2}"/>
                  </a:ext>
                </a:extLst>
              </p:cNvPr>
              <p:cNvSpPr/>
              <p:nvPr/>
            </p:nvSpPr>
            <p:spPr>
              <a:xfrm>
                <a:off x="-216690" y="0"/>
                <a:ext cx="4274726" cy="2167467"/>
              </a:xfrm>
              <a:prstGeom prst="roundRect">
                <a:avLst/>
              </a:prstGeom>
              <a:solidFill>
                <a:srgbClr val="EDEDED"/>
              </a:solidFill>
              <a:effectLst>
                <a:softEdge rad="0"/>
              </a:effectLst>
            </p:spPr>
            <p:txBody>
              <a:bodyPr/>
              <a:lstStyle/>
              <a:p>
                <a:endParaRPr lang="en-US" dirty="0">
                  <a:latin typeface="Arial" panose="020B0604020202020204" pitchFamily="34" charset="0"/>
                </a:endParaRPr>
              </a:p>
            </p:txBody>
          </p:sp>
          <p:sp>
            <p:nvSpPr>
              <p:cNvPr id="30" name="TextBox 4">
                <a:extLst>
                  <a:ext uri="{FF2B5EF4-FFF2-40B4-BE49-F238E27FC236}">
                    <a16:creationId xmlns:a16="http://schemas.microsoft.com/office/drawing/2014/main" id="{11AD4ACA-C5C6-A478-1307-007C34204763}"/>
                  </a:ext>
                </a:extLst>
              </p:cNvPr>
              <p:cNvSpPr txBox="1"/>
              <p:nvPr/>
            </p:nvSpPr>
            <p:spPr>
              <a:xfrm>
                <a:off x="30104" y="0"/>
                <a:ext cx="4244622" cy="2167467"/>
              </a:xfrm>
              <a:prstGeom prst="rect">
                <a:avLst/>
              </a:prstGeom>
            </p:spPr>
            <p:txBody>
              <a:bodyPr lIns="50800" tIns="50800" rIns="50800" bIns="50800" rtlCol="0" anchor="ctr"/>
              <a:lstStyle/>
              <a:p>
                <a:pPr algn="ctr">
                  <a:lnSpc>
                    <a:spcPts val="2659"/>
                  </a:lnSpc>
                </a:pPr>
                <a:endParaRPr dirty="0">
                  <a:latin typeface="Arial" panose="020B0604020202020204" pitchFamily="34" charset="0"/>
                </a:endParaRPr>
              </a:p>
            </p:txBody>
          </p:sp>
        </p:grpSp>
        <p:sp>
          <p:nvSpPr>
            <p:cNvPr id="21" name="TextBox 6">
              <a:extLst>
                <a:ext uri="{FF2B5EF4-FFF2-40B4-BE49-F238E27FC236}">
                  <a16:creationId xmlns:a16="http://schemas.microsoft.com/office/drawing/2014/main" id="{93B14366-BBD1-0AD0-B40C-BF75E4E28396}"/>
                </a:ext>
              </a:extLst>
            </p:cNvPr>
            <p:cNvSpPr txBox="1"/>
            <p:nvPr/>
          </p:nvSpPr>
          <p:spPr>
            <a:xfrm>
              <a:off x="7472373" y="4821932"/>
              <a:ext cx="5181600" cy="918072"/>
            </a:xfrm>
            <a:prstGeom prst="rect">
              <a:avLst/>
            </a:prstGeom>
          </p:spPr>
          <p:txBody>
            <a:bodyPr wrap="square" lIns="0" tIns="0" rIns="0" bIns="0" rtlCol="0" anchor="t">
              <a:spAutoFit/>
            </a:bodyPr>
            <a:lstStyle/>
            <a:p>
              <a:pPr algn="ctr">
                <a:lnSpc>
                  <a:spcPts val="3710"/>
                </a:lnSpc>
              </a:pPr>
              <a:r>
                <a:rPr lang="en-US" sz="2650" dirty="0">
                  <a:solidFill>
                    <a:srgbClr val="000000"/>
                  </a:solidFill>
                  <a:latin typeface="Arial" panose="020B0604020202020204" pitchFamily="34" charset="0"/>
                  <a:ea typeface="Canva Sans"/>
                  <a:cs typeface="Canva Sans"/>
                  <a:sym typeface="Canva Sans"/>
                </a:rPr>
                <a:t>Participants struggle to manage multiple facets of their identity</a:t>
              </a:r>
            </a:p>
          </p:txBody>
        </p:sp>
      </p:grpSp>
      <p:sp>
        <p:nvSpPr>
          <p:cNvPr id="35" name="TextBox 22">
            <a:extLst>
              <a:ext uri="{FF2B5EF4-FFF2-40B4-BE49-F238E27FC236}">
                <a16:creationId xmlns:a16="http://schemas.microsoft.com/office/drawing/2014/main" id="{8C6B8D55-6CB0-A313-6FEE-E5AB333088E7}"/>
              </a:ext>
            </a:extLst>
          </p:cNvPr>
          <p:cNvSpPr txBox="1"/>
          <p:nvPr/>
        </p:nvSpPr>
        <p:spPr>
          <a:xfrm>
            <a:off x="7629689" y="8529193"/>
            <a:ext cx="5344510" cy="1880130"/>
          </a:xfrm>
          <a:prstGeom prst="rect">
            <a:avLst/>
          </a:prstGeom>
        </p:spPr>
        <p:txBody>
          <a:bodyPr lIns="0" tIns="0" rIns="0" bIns="0" rtlCol="0" anchor="t">
            <a:spAutoFit/>
          </a:bodyPr>
          <a:lstStyle/>
          <a:p>
            <a:pPr algn="ctr">
              <a:lnSpc>
                <a:spcPts val="3704"/>
              </a:lnSpc>
            </a:pPr>
            <a:r>
              <a:rPr lang="en-US" sz="2849" dirty="0">
                <a:solidFill>
                  <a:srgbClr val="000000"/>
                </a:solidFill>
                <a:latin typeface="Arial" panose="020B0604020202020204" pitchFamily="34" charset="0"/>
                <a:ea typeface="Canva Sans Bold"/>
                <a:cs typeface="Canva Sans Bold"/>
                <a:sym typeface="Canva Sans Bold"/>
              </a:rPr>
              <a:t>Warda Usman</a:t>
            </a:r>
          </a:p>
          <a:p>
            <a:pPr algn="ctr">
              <a:lnSpc>
                <a:spcPts val="3704"/>
              </a:lnSpc>
            </a:pPr>
            <a:r>
              <a:rPr lang="en-US" sz="2849" dirty="0" err="1">
                <a:solidFill>
                  <a:srgbClr val="000000"/>
                </a:solidFill>
                <a:latin typeface="Arial" panose="020B0604020202020204" pitchFamily="34" charset="0"/>
                <a:ea typeface="Canva Sans"/>
                <a:cs typeface="Canva Sans"/>
                <a:sym typeface="Canva Sans"/>
              </a:rPr>
              <a:t>Warda.pieas@gmail.com</a:t>
            </a:r>
            <a:endParaRPr lang="en-US" sz="2849" dirty="0">
              <a:solidFill>
                <a:srgbClr val="000000"/>
              </a:solidFill>
              <a:latin typeface="Arial" panose="020B0604020202020204" pitchFamily="34" charset="0"/>
              <a:ea typeface="Canva Sans"/>
              <a:cs typeface="Canva Sans"/>
              <a:sym typeface="Canva Sans"/>
            </a:endParaRPr>
          </a:p>
          <a:p>
            <a:pPr algn="ctr">
              <a:lnSpc>
                <a:spcPts val="3704"/>
              </a:lnSpc>
            </a:pPr>
            <a:endParaRPr lang="en-US" sz="2849" dirty="0">
              <a:solidFill>
                <a:srgbClr val="000000"/>
              </a:solidFill>
              <a:latin typeface="Arial" panose="020B0604020202020204" pitchFamily="34" charset="0"/>
              <a:ea typeface="Canva Sans"/>
              <a:cs typeface="Canva Sans"/>
              <a:sym typeface="Canva Sans"/>
            </a:endParaRPr>
          </a:p>
          <a:p>
            <a:pPr algn="ctr">
              <a:lnSpc>
                <a:spcPts val="3704"/>
              </a:lnSpc>
            </a:pPr>
            <a:r>
              <a:rPr lang="en-US" sz="2849" dirty="0">
                <a:solidFill>
                  <a:srgbClr val="000000"/>
                </a:solidFill>
                <a:latin typeface="Arial" panose="020B0604020202020204" pitchFamily="34" charset="0"/>
                <a:ea typeface="Canva Sans Bold"/>
                <a:cs typeface="Canva Sans Bold"/>
                <a:sym typeface="Canva Sans Bold"/>
              </a:rPr>
              <a:t> </a:t>
            </a:r>
            <a:endParaRPr lang="en-US" sz="2849" dirty="0">
              <a:solidFill>
                <a:srgbClr val="000000"/>
              </a:solidFill>
              <a:latin typeface="Arial" panose="020B0604020202020204" pitchFamily="34" charset="0"/>
              <a:ea typeface="Canva Sans"/>
              <a:cs typeface="Canva Sans"/>
              <a:sym typeface="Canva Sans"/>
            </a:endParaRPr>
          </a:p>
        </p:txBody>
      </p:sp>
      <p:sp>
        <p:nvSpPr>
          <p:cNvPr id="6" name="TextBox 21">
            <a:extLst>
              <a:ext uri="{FF2B5EF4-FFF2-40B4-BE49-F238E27FC236}">
                <a16:creationId xmlns:a16="http://schemas.microsoft.com/office/drawing/2014/main" id="{E6E5941B-7528-5DB9-DCC2-499A579926FC}"/>
              </a:ext>
            </a:extLst>
          </p:cNvPr>
          <p:cNvSpPr txBox="1"/>
          <p:nvPr/>
        </p:nvSpPr>
        <p:spPr>
          <a:xfrm>
            <a:off x="7817966" y="7332311"/>
            <a:ext cx="5054547" cy="998478"/>
          </a:xfrm>
          <a:prstGeom prst="rect">
            <a:avLst/>
          </a:prstGeom>
        </p:spPr>
        <p:txBody>
          <a:bodyPr wrap="square" lIns="0" tIns="0" rIns="0" bIns="0" rtlCol="0" anchor="t">
            <a:spAutoFit/>
          </a:bodyPr>
          <a:lstStyle/>
          <a:p>
            <a:pPr algn="ctr">
              <a:lnSpc>
                <a:spcPts val="3989"/>
              </a:lnSpc>
            </a:pPr>
            <a:r>
              <a:rPr lang="en-US" sz="2400" dirty="0">
                <a:solidFill>
                  <a:srgbClr val="000000"/>
                </a:solidFill>
                <a:latin typeface="Arial" panose="020B0604020202020204" pitchFamily="34" charset="0"/>
                <a:ea typeface="Canva Sans Bold"/>
                <a:cs typeface="Canva Sans Bold"/>
                <a:sym typeface="Canva Sans Bold"/>
              </a:rPr>
              <a:t>Please find us in the poster session for any questions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28700" y="1028700"/>
            <a:ext cx="16230600" cy="8229600"/>
            <a:chOff x="0" y="0"/>
            <a:chExt cx="4274726" cy="2167467"/>
          </a:xfrm>
        </p:grpSpPr>
        <p:sp>
          <p:nvSpPr>
            <p:cNvPr id="3" name="Freeform 3"/>
            <p:cNvSpPr/>
            <p:nvPr/>
          </p:nvSpPr>
          <p:spPr>
            <a:xfrm>
              <a:off x="0" y="0"/>
              <a:ext cx="4274726" cy="2167467"/>
            </a:xfrm>
            <a:custGeom>
              <a:avLst/>
              <a:gdLst/>
              <a:ahLst/>
              <a:cxnLst/>
              <a:rect l="l" t="t" r="r" b="b"/>
              <a:pathLst>
                <a:path w="4274726" h="2167467">
                  <a:moveTo>
                    <a:pt x="21465" y="0"/>
                  </a:moveTo>
                  <a:lnTo>
                    <a:pt x="4253261" y="0"/>
                  </a:lnTo>
                  <a:cubicBezTo>
                    <a:pt x="4265116" y="0"/>
                    <a:pt x="4274726" y="9610"/>
                    <a:pt x="4274726" y="21465"/>
                  </a:cubicBezTo>
                  <a:lnTo>
                    <a:pt x="4274726" y="2146002"/>
                  </a:lnTo>
                  <a:cubicBezTo>
                    <a:pt x="4274726" y="2157857"/>
                    <a:pt x="4265116" y="2167467"/>
                    <a:pt x="4253261" y="2167467"/>
                  </a:cubicBezTo>
                  <a:lnTo>
                    <a:pt x="21465" y="2167467"/>
                  </a:lnTo>
                  <a:cubicBezTo>
                    <a:pt x="9610" y="2167467"/>
                    <a:pt x="0" y="2157857"/>
                    <a:pt x="0" y="2146002"/>
                  </a:cubicBezTo>
                  <a:lnTo>
                    <a:pt x="0" y="21465"/>
                  </a:lnTo>
                  <a:cubicBezTo>
                    <a:pt x="0" y="9610"/>
                    <a:pt x="9610" y="0"/>
                    <a:pt x="21465" y="0"/>
                  </a:cubicBezTo>
                  <a:close/>
                </a:path>
              </a:pathLst>
            </a:custGeom>
            <a:solidFill>
              <a:srgbClr val="EDEDED"/>
            </a:solidFill>
          </p:spPr>
          <p:txBody>
            <a:bodyPr/>
            <a:lstStyle/>
            <a:p>
              <a:endParaRPr lang="en-US" dirty="0">
                <a:latin typeface="Arial" panose="020B0604020202020204" pitchFamily="34" charset="0"/>
              </a:endParaRPr>
            </a:p>
          </p:txBody>
        </p:sp>
        <p:sp>
          <p:nvSpPr>
            <p:cNvPr id="4" name="TextBox 4"/>
            <p:cNvSpPr txBox="1"/>
            <p:nvPr/>
          </p:nvSpPr>
          <p:spPr>
            <a:xfrm>
              <a:off x="0" y="-38100"/>
              <a:ext cx="4274726" cy="2205567"/>
            </a:xfrm>
            <a:prstGeom prst="rect">
              <a:avLst/>
            </a:prstGeom>
          </p:spPr>
          <p:txBody>
            <a:bodyPr lIns="50800" tIns="50800" rIns="50800" bIns="50800" rtlCol="0" anchor="ctr"/>
            <a:lstStyle/>
            <a:p>
              <a:pPr algn="ctr">
                <a:lnSpc>
                  <a:spcPts val="2659"/>
                </a:lnSpc>
              </a:pPr>
              <a:endParaRPr dirty="0">
                <a:latin typeface="Arial" panose="020B0604020202020204" pitchFamily="34" charset="0"/>
              </a:endParaRPr>
            </a:p>
          </p:txBody>
        </p:sp>
      </p:grpSp>
      <p:grpSp>
        <p:nvGrpSpPr>
          <p:cNvPr id="5" name="Group 5"/>
          <p:cNvGrpSpPr/>
          <p:nvPr/>
        </p:nvGrpSpPr>
        <p:grpSpPr>
          <a:xfrm>
            <a:off x="2066192" y="4142472"/>
            <a:ext cx="14393116" cy="4379358"/>
            <a:chOff x="0" y="-138044"/>
            <a:chExt cx="19190822" cy="5839144"/>
          </a:xfrm>
        </p:grpSpPr>
        <p:grpSp>
          <p:nvGrpSpPr>
            <p:cNvPr id="6" name="Group 6"/>
            <p:cNvGrpSpPr/>
            <p:nvPr/>
          </p:nvGrpSpPr>
          <p:grpSpPr>
            <a:xfrm>
              <a:off x="0" y="0"/>
              <a:ext cx="6239062" cy="5701100"/>
              <a:chOff x="0" y="0"/>
              <a:chExt cx="1721972" cy="1573495"/>
            </a:xfrm>
          </p:grpSpPr>
          <p:sp>
            <p:nvSpPr>
              <p:cNvPr id="7" name="Freeform 7"/>
              <p:cNvSpPr/>
              <p:nvPr/>
            </p:nvSpPr>
            <p:spPr>
              <a:xfrm>
                <a:off x="0" y="0"/>
                <a:ext cx="1721972" cy="1573495"/>
              </a:xfrm>
              <a:custGeom>
                <a:avLst/>
                <a:gdLst/>
                <a:ahLst/>
                <a:cxnLst/>
                <a:rect l="l" t="t" r="r" b="b"/>
                <a:pathLst>
                  <a:path w="1721972" h="1573495">
                    <a:moveTo>
                      <a:pt x="66024" y="0"/>
                    </a:moveTo>
                    <a:lnTo>
                      <a:pt x="1655948" y="0"/>
                    </a:lnTo>
                    <a:cubicBezTo>
                      <a:pt x="1692412" y="0"/>
                      <a:pt x="1721972" y="29560"/>
                      <a:pt x="1721972" y="66024"/>
                    </a:cubicBezTo>
                    <a:lnTo>
                      <a:pt x="1721972" y="1507472"/>
                    </a:lnTo>
                    <a:cubicBezTo>
                      <a:pt x="1721972" y="1543936"/>
                      <a:pt x="1692412" y="1573495"/>
                      <a:pt x="1655948" y="1573495"/>
                    </a:cubicBezTo>
                    <a:lnTo>
                      <a:pt x="66024" y="1573495"/>
                    </a:lnTo>
                    <a:cubicBezTo>
                      <a:pt x="29560" y="1573495"/>
                      <a:pt x="0" y="1543936"/>
                      <a:pt x="0" y="1507472"/>
                    </a:cubicBezTo>
                    <a:lnTo>
                      <a:pt x="0" y="66024"/>
                    </a:lnTo>
                    <a:cubicBezTo>
                      <a:pt x="0" y="29560"/>
                      <a:pt x="29560" y="0"/>
                      <a:pt x="66024" y="0"/>
                    </a:cubicBezTo>
                    <a:close/>
                  </a:path>
                </a:pathLst>
              </a:custGeom>
              <a:solidFill>
                <a:srgbClr val="B7CDEB"/>
              </a:solidFill>
              <a:ln cap="rnd">
                <a:noFill/>
                <a:prstDash val="solid"/>
                <a:round/>
              </a:ln>
            </p:spPr>
            <p:txBody>
              <a:bodyPr/>
              <a:lstStyle/>
              <a:p>
                <a:endParaRPr lang="en-US" dirty="0">
                  <a:latin typeface="Arial" panose="020B0604020202020204" pitchFamily="34" charset="0"/>
                </a:endParaRPr>
              </a:p>
            </p:txBody>
          </p:sp>
          <p:sp>
            <p:nvSpPr>
              <p:cNvPr id="8" name="TextBox 8"/>
              <p:cNvSpPr txBox="1"/>
              <p:nvPr/>
            </p:nvSpPr>
            <p:spPr>
              <a:xfrm>
                <a:off x="0" y="-38100"/>
                <a:ext cx="1721972" cy="1611595"/>
              </a:xfrm>
              <a:prstGeom prst="rect">
                <a:avLst/>
              </a:prstGeom>
            </p:spPr>
            <p:txBody>
              <a:bodyPr lIns="50800" tIns="50800" rIns="50800" bIns="50800" rtlCol="0" anchor="ctr"/>
              <a:lstStyle/>
              <a:p>
                <a:pPr algn="ctr">
                  <a:lnSpc>
                    <a:spcPts val="2659"/>
                  </a:lnSpc>
                  <a:spcBef>
                    <a:spcPct val="0"/>
                  </a:spcBef>
                </a:pPr>
                <a:endParaRPr dirty="0">
                  <a:latin typeface="Arial" panose="020B0604020202020204" pitchFamily="34" charset="0"/>
                </a:endParaRPr>
              </a:p>
            </p:txBody>
          </p:sp>
        </p:grpSp>
        <p:sp>
          <p:nvSpPr>
            <p:cNvPr id="9" name="TextBox 9"/>
            <p:cNvSpPr txBox="1"/>
            <p:nvPr/>
          </p:nvSpPr>
          <p:spPr>
            <a:xfrm>
              <a:off x="2084500" y="619267"/>
              <a:ext cx="2070063" cy="1434496"/>
            </a:xfrm>
            <a:prstGeom prst="rect">
              <a:avLst/>
            </a:prstGeom>
          </p:spPr>
          <p:txBody>
            <a:bodyPr lIns="0" tIns="0" rIns="0" bIns="0" rtlCol="0" anchor="t">
              <a:spAutoFit/>
            </a:bodyPr>
            <a:lstStyle/>
            <a:p>
              <a:pPr marL="0" lvl="0" indent="0" algn="ctr">
                <a:lnSpc>
                  <a:spcPts val="8050"/>
                </a:lnSpc>
                <a:spcBef>
                  <a:spcPct val="0"/>
                </a:spcBef>
              </a:pPr>
              <a:r>
                <a:rPr lang="en-US" sz="8386" u="none" strike="noStrike" spc="-805" dirty="0">
                  <a:solidFill>
                    <a:srgbClr val="002E5D"/>
                  </a:solidFill>
                  <a:latin typeface="Arial" panose="020B0604020202020204" pitchFamily="34" charset="0"/>
                  <a:ea typeface="Canva Sans"/>
                  <a:cs typeface="Canva Sans"/>
                  <a:sym typeface="Canva Sans"/>
                </a:rPr>
                <a:t>01.</a:t>
              </a:r>
            </a:p>
          </p:txBody>
        </p:sp>
        <p:sp>
          <p:nvSpPr>
            <p:cNvPr id="12" name="TextBox 12"/>
            <p:cNvSpPr txBox="1"/>
            <p:nvPr/>
          </p:nvSpPr>
          <p:spPr>
            <a:xfrm>
              <a:off x="6475910" y="-138044"/>
              <a:ext cx="6239062" cy="5839144"/>
            </a:xfrm>
            <a:prstGeom prst="rect">
              <a:avLst/>
            </a:prstGeom>
          </p:spPr>
          <p:txBody>
            <a:bodyPr lIns="50800" tIns="50800" rIns="50800" bIns="50800" rtlCol="0" anchor="ctr"/>
            <a:lstStyle/>
            <a:p>
              <a:pPr algn="ctr">
                <a:lnSpc>
                  <a:spcPts val="2659"/>
                </a:lnSpc>
                <a:spcBef>
                  <a:spcPct val="0"/>
                </a:spcBef>
              </a:pPr>
              <a:endParaRPr dirty="0">
                <a:latin typeface="Arial" panose="020B0604020202020204" pitchFamily="34" charset="0"/>
              </a:endParaRPr>
            </a:p>
          </p:txBody>
        </p:sp>
        <p:sp>
          <p:nvSpPr>
            <p:cNvPr id="16" name="TextBox 16"/>
            <p:cNvSpPr txBox="1"/>
            <p:nvPr/>
          </p:nvSpPr>
          <p:spPr>
            <a:xfrm>
              <a:off x="12951760" y="-138044"/>
              <a:ext cx="6239062" cy="5839144"/>
            </a:xfrm>
            <a:prstGeom prst="rect">
              <a:avLst/>
            </a:prstGeom>
          </p:spPr>
          <p:txBody>
            <a:bodyPr lIns="50800" tIns="50800" rIns="50800" bIns="50800" rtlCol="0" anchor="ctr"/>
            <a:lstStyle/>
            <a:p>
              <a:pPr algn="ctr">
                <a:lnSpc>
                  <a:spcPts val="2659"/>
                </a:lnSpc>
                <a:spcBef>
                  <a:spcPct val="0"/>
                </a:spcBef>
              </a:pPr>
              <a:endParaRPr dirty="0">
                <a:latin typeface="Arial" panose="020B0604020202020204" pitchFamily="34" charset="0"/>
              </a:endParaRPr>
            </a:p>
          </p:txBody>
        </p:sp>
        <p:sp>
          <p:nvSpPr>
            <p:cNvPr id="18" name="TextBox 18"/>
            <p:cNvSpPr txBox="1"/>
            <p:nvPr/>
          </p:nvSpPr>
          <p:spPr>
            <a:xfrm>
              <a:off x="542064" y="2815953"/>
              <a:ext cx="5154934" cy="1196909"/>
            </a:xfrm>
            <a:prstGeom prst="rect">
              <a:avLst/>
            </a:prstGeom>
          </p:spPr>
          <p:txBody>
            <a:bodyPr lIns="0" tIns="0" rIns="0" bIns="0" rtlCol="0" anchor="t">
              <a:spAutoFit/>
            </a:bodyPr>
            <a:lstStyle/>
            <a:p>
              <a:pPr algn="ctr">
                <a:lnSpc>
                  <a:spcPts val="3548"/>
                </a:lnSpc>
              </a:pPr>
              <a:r>
                <a:rPr lang="en-US" sz="3548" dirty="0">
                  <a:solidFill>
                    <a:srgbClr val="000000"/>
                  </a:solidFill>
                  <a:latin typeface="Arial" panose="020B0604020202020204" pitchFamily="34" charset="0"/>
                  <a:ea typeface="Canva Sans Bold"/>
                  <a:cs typeface="Canva Sans Bold"/>
                  <a:sym typeface="Canva Sans Bold"/>
                </a:rPr>
                <a:t>Socio-technical challenges</a:t>
              </a:r>
            </a:p>
          </p:txBody>
        </p:sp>
      </p:grpSp>
      <p:sp>
        <p:nvSpPr>
          <p:cNvPr id="21" name="TextBox 21"/>
          <p:cNvSpPr txBox="1"/>
          <p:nvPr/>
        </p:nvSpPr>
        <p:spPr>
          <a:xfrm>
            <a:off x="4678758" y="1377509"/>
            <a:ext cx="8628552" cy="769441"/>
          </a:xfrm>
          <a:prstGeom prst="rect">
            <a:avLst/>
          </a:prstGeom>
        </p:spPr>
        <p:txBody>
          <a:bodyPr lIns="0" tIns="0" rIns="0" bIns="0" rtlCol="0" anchor="t">
            <a:spAutoFit/>
          </a:bodyPr>
          <a:lstStyle/>
          <a:p>
            <a:pPr algn="ctr">
              <a:lnSpc>
                <a:spcPts val="6001"/>
              </a:lnSpc>
            </a:pPr>
            <a:r>
              <a:rPr lang="en-US" sz="6001" b="1" dirty="0">
                <a:solidFill>
                  <a:srgbClr val="000000"/>
                </a:solidFill>
                <a:latin typeface="Arial" panose="020B0604020202020204" pitchFamily="34" charset="0"/>
                <a:ea typeface="Canva Sans Bold"/>
                <a:cs typeface="Canva Sans Bold"/>
                <a:sym typeface="Canva Sans Bold"/>
              </a:rPr>
              <a:t>Research Questions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E8AEDB-291A-7FC6-E5F9-D6DAB9A1E639}"/>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E9B22D1F-23C5-E3C5-5193-BDA48D983ADD}"/>
              </a:ext>
            </a:extLst>
          </p:cNvPr>
          <p:cNvGrpSpPr/>
          <p:nvPr/>
        </p:nvGrpSpPr>
        <p:grpSpPr>
          <a:xfrm>
            <a:off x="1028700" y="1028700"/>
            <a:ext cx="16230600" cy="8229600"/>
            <a:chOff x="0" y="0"/>
            <a:chExt cx="4274726" cy="2167467"/>
          </a:xfrm>
        </p:grpSpPr>
        <p:sp>
          <p:nvSpPr>
            <p:cNvPr id="3" name="Freeform 3">
              <a:extLst>
                <a:ext uri="{FF2B5EF4-FFF2-40B4-BE49-F238E27FC236}">
                  <a16:creationId xmlns:a16="http://schemas.microsoft.com/office/drawing/2014/main" id="{B152B458-88A8-0512-256F-0F9115D2C1A1}"/>
                </a:ext>
              </a:extLst>
            </p:cNvPr>
            <p:cNvSpPr/>
            <p:nvPr/>
          </p:nvSpPr>
          <p:spPr>
            <a:xfrm>
              <a:off x="0" y="0"/>
              <a:ext cx="4274726" cy="2167467"/>
            </a:xfrm>
            <a:custGeom>
              <a:avLst/>
              <a:gdLst/>
              <a:ahLst/>
              <a:cxnLst/>
              <a:rect l="l" t="t" r="r" b="b"/>
              <a:pathLst>
                <a:path w="4274726" h="2167467">
                  <a:moveTo>
                    <a:pt x="21465" y="0"/>
                  </a:moveTo>
                  <a:lnTo>
                    <a:pt x="4253261" y="0"/>
                  </a:lnTo>
                  <a:cubicBezTo>
                    <a:pt x="4265116" y="0"/>
                    <a:pt x="4274726" y="9610"/>
                    <a:pt x="4274726" y="21465"/>
                  </a:cubicBezTo>
                  <a:lnTo>
                    <a:pt x="4274726" y="2146002"/>
                  </a:lnTo>
                  <a:cubicBezTo>
                    <a:pt x="4274726" y="2157857"/>
                    <a:pt x="4265116" y="2167467"/>
                    <a:pt x="4253261" y="2167467"/>
                  </a:cubicBezTo>
                  <a:lnTo>
                    <a:pt x="21465" y="2167467"/>
                  </a:lnTo>
                  <a:cubicBezTo>
                    <a:pt x="9610" y="2167467"/>
                    <a:pt x="0" y="2157857"/>
                    <a:pt x="0" y="2146002"/>
                  </a:cubicBezTo>
                  <a:lnTo>
                    <a:pt x="0" y="21465"/>
                  </a:lnTo>
                  <a:cubicBezTo>
                    <a:pt x="0" y="9610"/>
                    <a:pt x="9610" y="0"/>
                    <a:pt x="21465" y="0"/>
                  </a:cubicBezTo>
                  <a:close/>
                </a:path>
              </a:pathLst>
            </a:custGeom>
            <a:solidFill>
              <a:srgbClr val="EDEDED"/>
            </a:solidFill>
          </p:spPr>
          <p:txBody>
            <a:bodyPr/>
            <a:lstStyle/>
            <a:p>
              <a:endParaRPr lang="en-US" dirty="0">
                <a:latin typeface="Arial" panose="020B0604020202020204" pitchFamily="34" charset="0"/>
              </a:endParaRPr>
            </a:p>
          </p:txBody>
        </p:sp>
        <p:sp>
          <p:nvSpPr>
            <p:cNvPr id="4" name="TextBox 4">
              <a:extLst>
                <a:ext uri="{FF2B5EF4-FFF2-40B4-BE49-F238E27FC236}">
                  <a16:creationId xmlns:a16="http://schemas.microsoft.com/office/drawing/2014/main" id="{2B42F6C7-F5CC-C7A7-6AB9-6C29B21F8857}"/>
                </a:ext>
              </a:extLst>
            </p:cNvPr>
            <p:cNvSpPr txBox="1"/>
            <p:nvPr/>
          </p:nvSpPr>
          <p:spPr>
            <a:xfrm>
              <a:off x="0" y="-38100"/>
              <a:ext cx="4274726" cy="2205567"/>
            </a:xfrm>
            <a:prstGeom prst="rect">
              <a:avLst/>
            </a:prstGeom>
          </p:spPr>
          <p:txBody>
            <a:bodyPr lIns="50800" tIns="50800" rIns="50800" bIns="50800" rtlCol="0" anchor="ctr"/>
            <a:lstStyle/>
            <a:p>
              <a:pPr algn="ctr">
                <a:lnSpc>
                  <a:spcPts val="2659"/>
                </a:lnSpc>
              </a:pPr>
              <a:endParaRPr dirty="0">
                <a:latin typeface="Arial" panose="020B0604020202020204" pitchFamily="34" charset="0"/>
              </a:endParaRPr>
            </a:p>
          </p:txBody>
        </p:sp>
      </p:grpSp>
      <p:grpSp>
        <p:nvGrpSpPr>
          <p:cNvPr id="5" name="Group 5">
            <a:extLst>
              <a:ext uri="{FF2B5EF4-FFF2-40B4-BE49-F238E27FC236}">
                <a16:creationId xmlns:a16="http://schemas.microsoft.com/office/drawing/2014/main" id="{E988B474-8FBF-2D86-49F8-AB9E7D8A5B09}"/>
              </a:ext>
            </a:extLst>
          </p:cNvPr>
          <p:cNvGrpSpPr/>
          <p:nvPr/>
        </p:nvGrpSpPr>
        <p:grpSpPr>
          <a:xfrm>
            <a:off x="2066192" y="4142472"/>
            <a:ext cx="14393116" cy="4379358"/>
            <a:chOff x="0" y="-138044"/>
            <a:chExt cx="19190822" cy="5839144"/>
          </a:xfrm>
        </p:grpSpPr>
        <p:grpSp>
          <p:nvGrpSpPr>
            <p:cNvPr id="6" name="Group 6">
              <a:extLst>
                <a:ext uri="{FF2B5EF4-FFF2-40B4-BE49-F238E27FC236}">
                  <a16:creationId xmlns:a16="http://schemas.microsoft.com/office/drawing/2014/main" id="{1D18DB0C-0E0A-1A7E-6C40-59FEADDFBC15}"/>
                </a:ext>
              </a:extLst>
            </p:cNvPr>
            <p:cNvGrpSpPr/>
            <p:nvPr/>
          </p:nvGrpSpPr>
          <p:grpSpPr>
            <a:xfrm>
              <a:off x="0" y="0"/>
              <a:ext cx="6239062" cy="5701100"/>
              <a:chOff x="0" y="0"/>
              <a:chExt cx="1721972" cy="1573495"/>
            </a:xfrm>
          </p:grpSpPr>
          <p:sp>
            <p:nvSpPr>
              <p:cNvPr id="7" name="Freeform 7">
                <a:extLst>
                  <a:ext uri="{FF2B5EF4-FFF2-40B4-BE49-F238E27FC236}">
                    <a16:creationId xmlns:a16="http://schemas.microsoft.com/office/drawing/2014/main" id="{150D87FE-8398-C790-82BC-5D4E5F42BD57}"/>
                  </a:ext>
                </a:extLst>
              </p:cNvPr>
              <p:cNvSpPr/>
              <p:nvPr/>
            </p:nvSpPr>
            <p:spPr>
              <a:xfrm>
                <a:off x="0" y="0"/>
                <a:ext cx="1721972" cy="1573495"/>
              </a:xfrm>
              <a:custGeom>
                <a:avLst/>
                <a:gdLst/>
                <a:ahLst/>
                <a:cxnLst/>
                <a:rect l="l" t="t" r="r" b="b"/>
                <a:pathLst>
                  <a:path w="1721972" h="1573495">
                    <a:moveTo>
                      <a:pt x="66024" y="0"/>
                    </a:moveTo>
                    <a:lnTo>
                      <a:pt x="1655948" y="0"/>
                    </a:lnTo>
                    <a:cubicBezTo>
                      <a:pt x="1692412" y="0"/>
                      <a:pt x="1721972" y="29560"/>
                      <a:pt x="1721972" y="66024"/>
                    </a:cubicBezTo>
                    <a:lnTo>
                      <a:pt x="1721972" y="1507472"/>
                    </a:lnTo>
                    <a:cubicBezTo>
                      <a:pt x="1721972" y="1543936"/>
                      <a:pt x="1692412" y="1573495"/>
                      <a:pt x="1655948" y="1573495"/>
                    </a:cubicBezTo>
                    <a:lnTo>
                      <a:pt x="66024" y="1573495"/>
                    </a:lnTo>
                    <a:cubicBezTo>
                      <a:pt x="29560" y="1573495"/>
                      <a:pt x="0" y="1543936"/>
                      <a:pt x="0" y="1507472"/>
                    </a:cubicBezTo>
                    <a:lnTo>
                      <a:pt x="0" y="66024"/>
                    </a:lnTo>
                    <a:cubicBezTo>
                      <a:pt x="0" y="29560"/>
                      <a:pt x="29560" y="0"/>
                      <a:pt x="66024" y="0"/>
                    </a:cubicBezTo>
                    <a:close/>
                  </a:path>
                </a:pathLst>
              </a:custGeom>
              <a:solidFill>
                <a:srgbClr val="B7CDEB"/>
              </a:solidFill>
              <a:ln cap="rnd">
                <a:noFill/>
                <a:prstDash val="solid"/>
                <a:round/>
              </a:ln>
            </p:spPr>
            <p:txBody>
              <a:bodyPr/>
              <a:lstStyle/>
              <a:p>
                <a:endParaRPr lang="en-US" dirty="0">
                  <a:latin typeface="Arial" panose="020B0604020202020204" pitchFamily="34" charset="0"/>
                </a:endParaRPr>
              </a:p>
            </p:txBody>
          </p:sp>
          <p:sp>
            <p:nvSpPr>
              <p:cNvPr id="8" name="TextBox 8">
                <a:extLst>
                  <a:ext uri="{FF2B5EF4-FFF2-40B4-BE49-F238E27FC236}">
                    <a16:creationId xmlns:a16="http://schemas.microsoft.com/office/drawing/2014/main" id="{7A010BCA-D9DA-798F-B2EF-E34735375C64}"/>
                  </a:ext>
                </a:extLst>
              </p:cNvPr>
              <p:cNvSpPr txBox="1"/>
              <p:nvPr/>
            </p:nvSpPr>
            <p:spPr>
              <a:xfrm>
                <a:off x="0" y="-38100"/>
                <a:ext cx="1721972" cy="1611595"/>
              </a:xfrm>
              <a:prstGeom prst="rect">
                <a:avLst/>
              </a:prstGeom>
            </p:spPr>
            <p:txBody>
              <a:bodyPr lIns="50800" tIns="50800" rIns="50800" bIns="50800" rtlCol="0" anchor="ctr"/>
              <a:lstStyle/>
              <a:p>
                <a:pPr algn="ctr">
                  <a:lnSpc>
                    <a:spcPts val="2659"/>
                  </a:lnSpc>
                  <a:spcBef>
                    <a:spcPct val="0"/>
                  </a:spcBef>
                </a:pPr>
                <a:endParaRPr dirty="0">
                  <a:latin typeface="Arial" panose="020B0604020202020204" pitchFamily="34" charset="0"/>
                </a:endParaRPr>
              </a:p>
            </p:txBody>
          </p:sp>
        </p:grpSp>
        <p:sp>
          <p:nvSpPr>
            <p:cNvPr id="9" name="TextBox 9">
              <a:extLst>
                <a:ext uri="{FF2B5EF4-FFF2-40B4-BE49-F238E27FC236}">
                  <a16:creationId xmlns:a16="http://schemas.microsoft.com/office/drawing/2014/main" id="{DC7CF38A-C2C4-C696-8C13-E8B73DF03A5A}"/>
                </a:ext>
              </a:extLst>
            </p:cNvPr>
            <p:cNvSpPr txBox="1"/>
            <p:nvPr/>
          </p:nvSpPr>
          <p:spPr>
            <a:xfrm>
              <a:off x="2084500" y="619267"/>
              <a:ext cx="2070063" cy="1434496"/>
            </a:xfrm>
            <a:prstGeom prst="rect">
              <a:avLst/>
            </a:prstGeom>
          </p:spPr>
          <p:txBody>
            <a:bodyPr lIns="0" tIns="0" rIns="0" bIns="0" rtlCol="0" anchor="t">
              <a:spAutoFit/>
            </a:bodyPr>
            <a:lstStyle/>
            <a:p>
              <a:pPr marL="0" lvl="0" indent="0" algn="ctr">
                <a:lnSpc>
                  <a:spcPts val="8050"/>
                </a:lnSpc>
                <a:spcBef>
                  <a:spcPct val="0"/>
                </a:spcBef>
              </a:pPr>
              <a:r>
                <a:rPr lang="en-US" sz="8386" u="none" strike="noStrike" spc="-805" dirty="0">
                  <a:solidFill>
                    <a:srgbClr val="002E5D"/>
                  </a:solidFill>
                  <a:latin typeface="Arial" panose="020B0604020202020204" pitchFamily="34" charset="0"/>
                  <a:ea typeface="Canva Sans"/>
                  <a:cs typeface="Canva Sans"/>
                  <a:sym typeface="Canva Sans"/>
                </a:rPr>
                <a:t>01.</a:t>
              </a:r>
            </a:p>
          </p:txBody>
        </p:sp>
        <p:grpSp>
          <p:nvGrpSpPr>
            <p:cNvPr id="10" name="Group 10">
              <a:extLst>
                <a:ext uri="{FF2B5EF4-FFF2-40B4-BE49-F238E27FC236}">
                  <a16:creationId xmlns:a16="http://schemas.microsoft.com/office/drawing/2014/main" id="{C2A35E59-8D7D-2C38-BC0A-06FADDFA9AFB}"/>
                </a:ext>
              </a:extLst>
            </p:cNvPr>
            <p:cNvGrpSpPr/>
            <p:nvPr/>
          </p:nvGrpSpPr>
          <p:grpSpPr>
            <a:xfrm>
              <a:off x="6475910" y="0"/>
              <a:ext cx="6239062" cy="5701100"/>
              <a:chOff x="0" y="0"/>
              <a:chExt cx="1721972" cy="1573495"/>
            </a:xfrm>
          </p:grpSpPr>
          <p:sp>
            <p:nvSpPr>
              <p:cNvPr id="11" name="Freeform 11">
                <a:extLst>
                  <a:ext uri="{FF2B5EF4-FFF2-40B4-BE49-F238E27FC236}">
                    <a16:creationId xmlns:a16="http://schemas.microsoft.com/office/drawing/2014/main" id="{8613B5A6-F122-4A5B-200E-AA3655E935D4}"/>
                  </a:ext>
                </a:extLst>
              </p:cNvPr>
              <p:cNvSpPr/>
              <p:nvPr/>
            </p:nvSpPr>
            <p:spPr>
              <a:xfrm>
                <a:off x="0" y="0"/>
                <a:ext cx="1721972" cy="1573495"/>
              </a:xfrm>
              <a:custGeom>
                <a:avLst/>
                <a:gdLst/>
                <a:ahLst/>
                <a:cxnLst/>
                <a:rect l="l" t="t" r="r" b="b"/>
                <a:pathLst>
                  <a:path w="1721972" h="1573495">
                    <a:moveTo>
                      <a:pt x="66024" y="0"/>
                    </a:moveTo>
                    <a:lnTo>
                      <a:pt x="1655948" y="0"/>
                    </a:lnTo>
                    <a:cubicBezTo>
                      <a:pt x="1692412" y="0"/>
                      <a:pt x="1721972" y="29560"/>
                      <a:pt x="1721972" y="66024"/>
                    </a:cubicBezTo>
                    <a:lnTo>
                      <a:pt x="1721972" y="1507472"/>
                    </a:lnTo>
                    <a:cubicBezTo>
                      <a:pt x="1721972" y="1543936"/>
                      <a:pt x="1692412" y="1573495"/>
                      <a:pt x="1655948" y="1573495"/>
                    </a:cubicBezTo>
                    <a:lnTo>
                      <a:pt x="66024" y="1573495"/>
                    </a:lnTo>
                    <a:cubicBezTo>
                      <a:pt x="29560" y="1573495"/>
                      <a:pt x="0" y="1543936"/>
                      <a:pt x="0" y="1507472"/>
                    </a:cubicBezTo>
                    <a:lnTo>
                      <a:pt x="0" y="66024"/>
                    </a:lnTo>
                    <a:cubicBezTo>
                      <a:pt x="0" y="29560"/>
                      <a:pt x="29560" y="0"/>
                      <a:pt x="66024" y="0"/>
                    </a:cubicBezTo>
                    <a:close/>
                  </a:path>
                </a:pathLst>
              </a:custGeom>
              <a:solidFill>
                <a:srgbClr val="B7CDEB"/>
              </a:solidFill>
              <a:ln cap="rnd">
                <a:noFill/>
                <a:prstDash val="solid"/>
                <a:round/>
              </a:ln>
            </p:spPr>
            <p:txBody>
              <a:bodyPr/>
              <a:lstStyle/>
              <a:p>
                <a:endParaRPr lang="en-US" dirty="0">
                  <a:latin typeface="Arial" panose="020B0604020202020204" pitchFamily="34" charset="0"/>
                </a:endParaRPr>
              </a:p>
            </p:txBody>
          </p:sp>
          <p:sp>
            <p:nvSpPr>
              <p:cNvPr id="12" name="TextBox 12">
                <a:extLst>
                  <a:ext uri="{FF2B5EF4-FFF2-40B4-BE49-F238E27FC236}">
                    <a16:creationId xmlns:a16="http://schemas.microsoft.com/office/drawing/2014/main" id="{12657E83-BF81-970C-5D4C-37A1520D2531}"/>
                  </a:ext>
                </a:extLst>
              </p:cNvPr>
              <p:cNvSpPr txBox="1"/>
              <p:nvPr/>
            </p:nvSpPr>
            <p:spPr>
              <a:xfrm>
                <a:off x="0" y="-38100"/>
                <a:ext cx="1721972" cy="1611595"/>
              </a:xfrm>
              <a:prstGeom prst="rect">
                <a:avLst/>
              </a:prstGeom>
            </p:spPr>
            <p:txBody>
              <a:bodyPr lIns="50800" tIns="50800" rIns="50800" bIns="50800" rtlCol="0" anchor="ctr"/>
              <a:lstStyle/>
              <a:p>
                <a:pPr algn="ctr">
                  <a:lnSpc>
                    <a:spcPts val="2659"/>
                  </a:lnSpc>
                  <a:spcBef>
                    <a:spcPct val="0"/>
                  </a:spcBef>
                </a:pPr>
                <a:endParaRPr dirty="0">
                  <a:latin typeface="Arial" panose="020B0604020202020204" pitchFamily="34" charset="0"/>
                </a:endParaRPr>
              </a:p>
            </p:txBody>
          </p:sp>
        </p:grpSp>
        <p:sp>
          <p:nvSpPr>
            <p:cNvPr id="13" name="TextBox 13">
              <a:extLst>
                <a:ext uri="{FF2B5EF4-FFF2-40B4-BE49-F238E27FC236}">
                  <a16:creationId xmlns:a16="http://schemas.microsoft.com/office/drawing/2014/main" id="{8826D169-D60F-1FC1-C324-7A7944B8BABC}"/>
                </a:ext>
              </a:extLst>
            </p:cNvPr>
            <p:cNvSpPr txBox="1"/>
            <p:nvPr/>
          </p:nvSpPr>
          <p:spPr>
            <a:xfrm>
              <a:off x="8560410" y="619267"/>
              <a:ext cx="2070063" cy="1438600"/>
            </a:xfrm>
            <a:prstGeom prst="rect">
              <a:avLst/>
            </a:prstGeom>
          </p:spPr>
          <p:txBody>
            <a:bodyPr lIns="0" tIns="0" rIns="0" bIns="0" rtlCol="0" anchor="t">
              <a:spAutoFit/>
            </a:bodyPr>
            <a:lstStyle/>
            <a:p>
              <a:pPr marL="0" lvl="0" indent="0" algn="ctr">
                <a:lnSpc>
                  <a:spcPts val="8135"/>
                </a:lnSpc>
                <a:spcBef>
                  <a:spcPct val="0"/>
                </a:spcBef>
              </a:pPr>
              <a:r>
                <a:rPr lang="en-US" sz="8474" u="none" strike="noStrike" spc="-813" dirty="0">
                  <a:solidFill>
                    <a:srgbClr val="002E5D"/>
                  </a:solidFill>
                  <a:latin typeface="Arial" panose="020B0604020202020204" pitchFamily="34" charset="0"/>
                  <a:ea typeface="Canva Sans"/>
                  <a:cs typeface="Canva Sans"/>
                  <a:sym typeface="Canva Sans"/>
                </a:rPr>
                <a:t>02.</a:t>
              </a:r>
            </a:p>
          </p:txBody>
        </p:sp>
        <p:sp>
          <p:nvSpPr>
            <p:cNvPr id="16" name="TextBox 16">
              <a:extLst>
                <a:ext uri="{FF2B5EF4-FFF2-40B4-BE49-F238E27FC236}">
                  <a16:creationId xmlns:a16="http://schemas.microsoft.com/office/drawing/2014/main" id="{0E6E7F3C-ED4E-54F3-1AFE-FB02BC0E180A}"/>
                </a:ext>
              </a:extLst>
            </p:cNvPr>
            <p:cNvSpPr txBox="1"/>
            <p:nvPr/>
          </p:nvSpPr>
          <p:spPr>
            <a:xfrm>
              <a:off x="12951760" y="-138044"/>
              <a:ext cx="6239062" cy="5839144"/>
            </a:xfrm>
            <a:prstGeom prst="rect">
              <a:avLst/>
            </a:prstGeom>
          </p:spPr>
          <p:txBody>
            <a:bodyPr lIns="50800" tIns="50800" rIns="50800" bIns="50800" rtlCol="0" anchor="ctr"/>
            <a:lstStyle/>
            <a:p>
              <a:pPr algn="ctr">
                <a:lnSpc>
                  <a:spcPts val="2659"/>
                </a:lnSpc>
                <a:spcBef>
                  <a:spcPct val="0"/>
                </a:spcBef>
              </a:pPr>
              <a:endParaRPr dirty="0">
                <a:latin typeface="Arial" panose="020B0604020202020204" pitchFamily="34" charset="0"/>
              </a:endParaRPr>
            </a:p>
          </p:txBody>
        </p:sp>
        <p:sp>
          <p:nvSpPr>
            <p:cNvPr id="17" name="TextBox 17">
              <a:extLst>
                <a:ext uri="{FF2B5EF4-FFF2-40B4-BE49-F238E27FC236}">
                  <a16:creationId xmlns:a16="http://schemas.microsoft.com/office/drawing/2014/main" id="{EDA55AB4-5B88-8093-C1EE-9A231576DCDE}"/>
                </a:ext>
              </a:extLst>
            </p:cNvPr>
            <p:cNvSpPr txBox="1"/>
            <p:nvPr/>
          </p:nvSpPr>
          <p:spPr>
            <a:xfrm>
              <a:off x="15036261" y="619267"/>
              <a:ext cx="2070063" cy="1438600"/>
            </a:xfrm>
            <a:prstGeom prst="rect">
              <a:avLst/>
            </a:prstGeom>
          </p:spPr>
          <p:txBody>
            <a:bodyPr lIns="0" tIns="0" rIns="0" bIns="0" rtlCol="0" anchor="t">
              <a:spAutoFit/>
            </a:bodyPr>
            <a:lstStyle/>
            <a:p>
              <a:pPr marL="0" lvl="0" indent="0" algn="ctr">
                <a:lnSpc>
                  <a:spcPts val="8135"/>
                </a:lnSpc>
                <a:spcBef>
                  <a:spcPct val="0"/>
                </a:spcBef>
              </a:pPr>
              <a:endParaRPr lang="en-US" sz="8474" u="none" strike="noStrike" spc="-813" dirty="0">
                <a:solidFill>
                  <a:srgbClr val="002E5D"/>
                </a:solidFill>
                <a:latin typeface="Arial" panose="020B0604020202020204" pitchFamily="34" charset="0"/>
                <a:ea typeface="Canva Sans"/>
                <a:cs typeface="Canva Sans"/>
                <a:sym typeface="Canva Sans"/>
              </a:endParaRPr>
            </a:p>
          </p:txBody>
        </p:sp>
        <p:sp>
          <p:nvSpPr>
            <p:cNvPr id="18" name="TextBox 18">
              <a:extLst>
                <a:ext uri="{FF2B5EF4-FFF2-40B4-BE49-F238E27FC236}">
                  <a16:creationId xmlns:a16="http://schemas.microsoft.com/office/drawing/2014/main" id="{FE7F51EB-829A-688D-1C14-170D4AC0F549}"/>
                </a:ext>
              </a:extLst>
            </p:cNvPr>
            <p:cNvSpPr txBox="1"/>
            <p:nvPr/>
          </p:nvSpPr>
          <p:spPr>
            <a:xfrm>
              <a:off x="542064" y="2815953"/>
              <a:ext cx="5154934" cy="1196909"/>
            </a:xfrm>
            <a:prstGeom prst="rect">
              <a:avLst/>
            </a:prstGeom>
          </p:spPr>
          <p:txBody>
            <a:bodyPr lIns="0" tIns="0" rIns="0" bIns="0" rtlCol="0" anchor="t">
              <a:spAutoFit/>
            </a:bodyPr>
            <a:lstStyle/>
            <a:p>
              <a:pPr algn="ctr">
                <a:lnSpc>
                  <a:spcPts val="3548"/>
                </a:lnSpc>
              </a:pPr>
              <a:r>
                <a:rPr lang="en-US" sz="3548" dirty="0">
                  <a:solidFill>
                    <a:srgbClr val="000000"/>
                  </a:solidFill>
                  <a:latin typeface="Arial" panose="020B0604020202020204" pitchFamily="34" charset="0"/>
                  <a:ea typeface="Canva Sans Bold"/>
                  <a:cs typeface="Canva Sans Bold"/>
                  <a:sym typeface="Canva Sans Bold"/>
                </a:rPr>
                <a:t>Socio-technical challenges</a:t>
              </a:r>
            </a:p>
          </p:txBody>
        </p:sp>
      </p:grpSp>
      <p:sp>
        <p:nvSpPr>
          <p:cNvPr id="21" name="TextBox 21">
            <a:extLst>
              <a:ext uri="{FF2B5EF4-FFF2-40B4-BE49-F238E27FC236}">
                <a16:creationId xmlns:a16="http://schemas.microsoft.com/office/drawing/2014/main" id="{B4868A81-DDEB-5B00-46D4-57DD9085CDF3}"/>
              </a:ext>
            </a:extLst>
          </p:cNvPr>
          <p:cNvSpPr txBox="1"/>
          <p:nvPr/>
        </p:nvSpPr>
        <p:spPr>
          <a:xfrm>
            <a:off x="4678758" y="1377509"/>
            <a:ext cx="8628552" cy="769441"/>
          </a:xfrm>
          <a:prstGeom prst="rect">
            <a:avLst/>
          </a:prstGeom>
        </p:spPr>
        <p:txBody>
          <a:bodyPr lIns="0" tIns="0" rIns="0" bIns="0" rtlCol="0" anchor="t">
            <a:spAutoFit/>
          </a:bodyPr>
          <a:lstStyle/>
          <a:p>
            <a:pPr algn="ctr">
              <a:lnSpc>
                <a:spcPts val="6001"/>
              </a:lnSpc>
            </a:pPr>
            <a:r>
              <a:rPr lang="en-US" sz="6001" b="1" dirty="0">
                <a:solidFill>
                  <a:srgbClr val="000000"/>
                </a:solidFill>
                <a:latin typeface="Arial" panose="020B0604020202020204" pitchFamily="34" charset="0"/>
                <a:ea typeface="Canva Sans Bold"/>
                <a:cs typeface="Canva Sans Bold"/>
                <a:sym typeface="Canva Sans Bold"/>
              </a:rPr>
              <a:t>Research Questions</a:t>
            </a:r>
          </a:p>
        </p:txBody>
      </p:sp>
      <p:sp>
        <p:nvSpPr>
          <p:cNvPr id="22" name="TextBox 20">
            <a:extLst>
              <a:ext uri="{FF2B5EF4-FFF2-40B4-BE49-F238E27FC236}">
                <a16:creationId xmlns:a16="http://schemas.microsoft.com/office/drawing/2014/main" id="{16855579-2F86-EA30-9044-B1E285E6E779}"/>
              </a:ext>
            </a:extLst>
          </p:cNvPr>
          <p:cNvSpPr txBox="1"/>
          <p:nvPr/>
        </p:nvSpPr>
        <p:spPr>
          <a:xfrm>
            <a:off x="7467600" y="6581806"/>
            <a:ext cx="3866200" cy="462114"/>
          </a:xfrm>
          <a:prstGeom prst="rect">
            <a:avLst/>
          </a:prstGeom>
        </p:spPr>
        <p:txBody>
          <a:bodyPr lIns="0" tIns="0" rIns="0" bIns="0" rtlCol="0" anchor="t">
            <a:spAutoFit/>
          </a:bodyPr>
          <a:lstStyle/>
          <a:p>
            <a:pPr algn="ctr">
              <a:lnSpc>
                <a:spcPts val="3548"/>
              </a:lnSpc>
            </a:pPr>
            <a:r>
              <a:rPr lang="en-US" sz="3548" dirty="0">
                <a:solidFill>
                  <a:srgbClr val="000000"/>
                </a:solidFill>
                <a:latin typeface="Arial" panose="020B0604020202020204" pitchFamily="34" charset="0"/>
                <a:ea typeface="Canva Sans Bold"/>
                <a:cs typeface="Canva Sans Bold"/>
                <a:sym typeface="Canva Sans Bold"/>
              </a:rPr>
              <a:t>Threat models</a:t>
            </a:r>
          </a:p>
        </p:txBody>
      </p:sp>
    </p:spTree>
    <p:extLst>
      <p:ext uri="{BB962C8B-B14F-4D97-AF65-F5344CB8AC3E}">
        <p14:creationId xmlns:p14="http://schemas.microsoft.com/office/powerpoint/2010/main" val="31690835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0FB6CB-7C01-E067-AC91-E7172B6C1D11}"/>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D56505ED-2243-AE29-4E70-4A2FA4A8C116}"/>
              </a:ext>
            </a:extLst>
          </p:cNvPr>
          <p:cNvGrpSpPr/>
          <p:nvPr/>
        </p:nvGrpSpPr>
        <p:grpSpPr>
          <a:xfrm>
            <a:off x="1028700" y="1028700"/>
            <a:ext cx="16230600" cy="8229600"/>
            <a:chOff x="0" y="0"/>
            <a:chExt cx="4274726" cy="2167467"/>
          </a:xfrm>
        </p:grpSpPr>
        <p:sp>
          <p:nvSpPr>
            <p:cNvPr id="3" name="Freeform 3">
              <a:extLst>
                <a:ext uri="{FF2B5EF4-FFF2-40B4-BE49-F238E27FC236}">
                  <a16:creationId xmlns:a16="http://schemas.microsoft.com/office/drawing/2014/main" id="{586FA48F-CA1A-2CE0-3C2A-119DF9C872F2}"/>
                </a:ext>
              </a:extLst>
            </p:cNvPr>
            <p:cNvSpPr/>
            <p:nvPr/>
          </p:nvSpPr>
          <p:spPr>
            <a:xfrm>
              <a:off x="0" y="0"/>
              <a:ext cx="4274726" cy="2167467"/>
            </a:xfrm>
            <a:custGeom>
              <a:avLst/>
              <a:gdLst/>
              <a:ahLst/>
              <a:cxnLst/>
              <a:rect l="l" t="t" r="r" b="b"/>
              <a:pathLst>
                <a:path w="4274726" h="2167467">
                  <a:moveTo>
                    <a:pt x="21465" y="0"/>
                  </a:moveTo>
                  <a:lnTo>
                    <a:pt x="4253261" y="0"/>
                  </a:lnTo>
                  <a:cubicBezTo>
                    <a:pt x="4265116" y="0"/>
                    <a:pt x="4274726" y="9610"/>
                    <a:pt x="4274726" y="21465"/>
                  </a:cubicBezTo>
                  <a:lnTo>
                    <a:pt x="4274726" y="2146002"/>
                  </a:lnTo>
                  <a:cubicBezTo>
                    <a:pt x="4274726" y="2157857"/>
                    <a:pt x="4265116" y="2167467"/>
                    <a:pt x="4253261" y="2167467"/>
                  </a:cubicBezTo>
                  <a:lnTo>
                    <a:pt x="21465" y="2167467"/>
                  </a:lnTo>
                  <a:cubicBezTo>
                    <a:pt x="9610" y="2167467"/>
                    <a:pt x="0" y="2157857"/>
                    <a:pt x="0" y="2146002"/>
                  </a:cubicBezTo>
                  <a:lnTo>
                    <a:pt x="0" y="21465"/>
                  </a:lnTo>
                  <a:cubicBezTo>
                    <a:pt x="0" y="9610"/>
                    <a:pt x="9610" y="0"/>
                    <a:pt x="21465" y="0"/>
                  </a:cubicBezTo>
                  <a:close/>
                </a:path>
              </a:pathLst>
            </a:custGeom>
            <a:solidFill>
              <a:srgbClr val="EDEDED"/>
            </a:solidFill>
          </p:spPr>
          <p:txBody>
            <a:bodyPr/>
            <a:lstStyle/>
            <a:p>
              <a:endParaRPr lang="en-US" dirty="0">
                <a:latin typeface="Arial" panose="020B0604020202020204" pitchFamily="34" charset="0"/>
              </a:endParaRPr>
            </a:p>
          </p:txBody>
        </p:sp>
        <p:sp>
          <p:nvSpPr>
            <p:cNvPr id="4" name="TextBox 4">
              <a:extLst>
                <a:ext uri="{FF2B5EF4-FFF2-40B4-BE49-F238E27FC236}">
                  <a16:creationId xmlns:a16="http://schemas.microsoft.com/office/drawing/2014/main" id="{F3F9FC2F-BB93-6EDA-A988-E9D68A96ED46}"/>
                </a:ext>
              </a:extLst>
            </p:cNvPr>
            <p:cNvSpPr txBox="1"/>
            <p:nvPr/>
          </p:nvSpPr>
          <p:spPr>
            <a:xfrm>
              <a:off x="0" y="-38100"/>
              <a:ext cx="4274726" cy="2205567"/>
            </a:xfrm>
            <a:prstGeom prst="rect">
              <a:avLst/>
            </a:prstGeom>
          </p:spPr>
          <p:txBody>
            <a:bodyPr lIns="50800" tIns="50800" rIns="50800" bIns="50800" rtlCol="0" anchor="ctr"/>
            <a:lstStyle/>
            <a:p>
              <a:pPr algn="ctr">
                <a:lnSpc>
                  <a:spcPts val="2659"/>
                </a:lnSpc>
              </a:pPr>
              <a:endParaRPr dirty="0">
                <a:latin typeface="Arial" panose="020B0604020202020204" pitchFamily="34" charset="0"/>
              </a:endParaRPr>
            </a:p>
          </p:txBody>
        </p:sp>
      </p:grpSp>
      <p:grpSp>
        <p:nvGrpSpPr>
          <p:cNvPr id="5" name="Group 5">
            <a:extLst>
              <a:ext uri="{FF2B5EF4-FFF2-40B4-BE49-F238E27FC236}">
                <a16:creationId xmlns:a16="http://schemas.microsoft.com/office/drawing/2014/main" id="{59DDCDEB-79FF-B4B9-289A-5D4139C19E4F}"/>
              </a:ext>
            </a:extLst>
          </p:cNvPr>
          <p:cNvGrpSpPr/>
          <p:nvPr/>
        </p:nvGrpSpPr>
        <p:grpSpPr>
          <a:xfrm>
            <a:off x="2066192" y="4246005"/>
            <a:ext cx="14393116" cy="4275825"/>
            <a:chOff x="0" y="0"/>
            <a:chExt cx="19190822" cy="5701100"/>
          </a:xfrm>
        </p:grpSpPr>
        <p:grpSp>
          <p:nvGrpSpPr>
            <p:cNvPr id="6" name="Group 6">
              <a:extLst>
                <a:ext uri="{FF2B5EF4-FFF2-40B4-BE49-F238E27FC236}">
                  <a16:creationId xmlns:a16="http://schemas.microsoft.com/office/drawing/2014/main" id="{340B5114-5FE1-A9C3-1F58-01369DB6C606}"/>
                </a:ext>
              </a:extLst>
            </p:cNvPr>
            <p:cNvGrpSpPr/>
            <p:nvPr/>
          </p:nvGrpSpPr>
          <p:grpSpPr>
            <a:xfrm>
              <a:off x="0" y="0"/>
              <a:ext cx="6239062" cy="5701100"/>
              <a:chOff x="0" y="0"/>
              <a:chExt cx="1721972" cy="1573495"/>
            </a:xfrm>
          </p:grpSpPr>
          <p:sp>
            <p:nvSpPr>
              <p:cNvPr id="7" name="Freeform 7">
                <a:extLst>
                  <a:ext uri="{FF2B5EF4-FFF2-40B4-BE49-F238E27FC236}">
                    <a16:creationId xmlns:a16="http://schemas.microsoft.com/office/drawing/2014/main" id="{E3B606B5-1D35-0F08-C6F8-8F573CB3AB9B}"/>
                  </a:ext>
                </a:extLst>
              </p:cNvPr>
              <p:cNvSpPr/>
              <p:nvPr/>
            </p:nvSpPr>
            <p:spPr>
              <a:xfrm>
                <a:off x="0" y="0"/>
                <a:ext cx="1721972" cy="1573495"/>
              </a:xfrm>
              <a:custGeom>
                <a:avLst/>
                <a:gdLst/>
                <a:ahLst/>
                <a:cxnLst/>
                <a:rect l="l" t="t" r="r" b="b"/>
                <a:pathLst>
                  <a:path w="1721972" h="1573495">
                    <a:moveTo>
                      <a:pt x="66024" y="0"/>
                    </a:moveTo>
                    <a:lnTo>
                      <a:pt x="1655948" y="0"/>
                    </a:lnTo>
                    <a:cubicBezTo>
                      <a:pt x="1692412" y="0"/>
                      <a:pt x="1721972" y="29560"/>
                      <a:pt x="1721972" y="66024"/>
                    </a:cubicBezTo>
                    <a:lnTo>
                      <a:pt x="1721972" y="1507472"/>
                    </a:lnTo>
                    <a:cubicBezTo>
                      <a:pt x="1721972" y="1543936"/>
                      <a:pt x="1692412" y="1573495"/>
                      <a:pt x="1655948" y="1573495"/>
                    </a:cubicBezTo>
                    <a:lnTo>
                      <a:pt x="66024" y="1573495"/>
                    </a:lnTo>
                    <a:cubicBezTo>
                      <a:pt x="29560" y="1573495"/>
                      <a:pt x="0" y="1543936"/>
                      <a:pt x="0" y="1507472"/>
                    </a:cubicBezTo>
                    <a:lnTo>
                      <a:pt x="0" y="66024"/>
                    </a:lnTo>
                    <a:cubicBezTo>
                      <a:pt x="0" y="29560"/>
                      <a:pt x="29560" y="0"/>
                      <a:pt x="66024" y="0"/>
                    </a:cubicBezTo>
                    <a:close/>
                  </a:path>
                </a:pathLst>
              </a:custGeom>
              <a:solidFill>
                <a:srgbClr val="B7CDEB"/>
              </a:solidFill>
              <a:ln cap="rnd">
                <a:noFill/>
                <a:prstDash val="solid"/>
                <a:round/>
              </a:ln>
            </p:spPr>
            <p:txBody>
              <a:bodyPr/>
              <a:lstStyle/>
              <a:p>
                <a:endParaRPr lang="en-US" dirty="0">
                  <a:latin typeface="Arial" panose="020B0604020202020204" pitchFamily="34" charset="0"/>
                </a:endParaRPr>
              </a:p>
            </p:txBody>
          </p:sp>
          <p:sp>
            <p:nvSpPr>
              <p:cNvPr id="8" name="TextBox 8">
                <a:extLst>
                  <a:ext uri="{FF2B5EF4-FFF2-40B4-BE49-F238E27FC236}">
                    <a16:creationId xmlns:a16="http://schemas.microsoft.com/office/drawing/2014/main" id="{C952F304-C8F2-0C38-7443-D1C6957282B1}"/>
                  </a:ext>
                </a:extLst>
              </p:cNvPr>
              <p:cNvSpPr txBox="1"/>
              <p:nvPr/>
            </p:nvSpPr>
            <p:spPr>
              <a:xfrm>
                <a:off x="0" y="-38100"/>
                <a:ext cx="1721972" cy="1611595"/>
              </a:xfrm>
              <a:prstGeom prst="rect">
                <a:avLst/>
              </a:prstGeom>
            </p:spPr>
            <p:txBody>
              <a:bodyPr lIns="50800" tIns="50800" rIns="50800" bIns="50800" rtlCol="0" anchor="ctr"/>
              <a:lstStyle/>
              <a:p>
                <a:pPr algn="ctr">
                  <a:lnSpc>
                    <a:spcPts val="2659"/>
                  </a:lnSpc>
                  <a:spcBef>
                    <a:spcPct val="0"/>
                  </a:spcBef>
                </a:pPr>
                <a:endParaRPr dirty="0">
                  <a:latin typeface="Arial" panose="020B0604020202020204" pitchFamily="34" charset="0"/>
                </a:endParaRPr>
              </a:p>
            </p:txBody>
          </p:sp>
        </p:grpSp>
        <p:sp>
          <p:nvSpPr>
            <p:cNvPr id="9" name="TextBox 9">
              <a:extLst>
                <a:ext uri="{FF2B5EF4-FFF2-40B4-BE49-F238E27FC236}">
                  <a16:creationId xmlns:a16="http://schemas.microsoft.com/office/drawing/2014/main" id="{81DA4DBF-3AEE-D094-0CAB-42E877DCD04A}"/>
                </a:ext>
              </a:extLst>
            </p:cNvPr>
            <p:cNvSpPr txBox="1"/>
            <p:nvPr/>
          </p:nvSpPr>
          <p:spPr>
            <a:xfrm>
              <a:off x="2084500" y="619267"/>
              <a:ext cx="2070063" cy="1434496"/>
            </a:xfrm>
            <a:prstGeom prst="rect">
              <a:avLst/>
            </a:prstGeom>
          </p:spPr>
          <p:txBody>
            <a:bodyPr lIns="0" tIns="0" rIns="0" bIns="0" rtlCol="0" anchor="t">
              <a:spAutoFit/>
            </a:bodyPr>
            <a:lstStyle/>
            <a:p>
              <a:pPr marL="0" lvl="0" indent="0" algn="ctr">
                <a:lnSpc>
                  <a:spcPts val="8050"/>
                </a:lnSpc>
                <a:spcBef>
                  <a:spcPct val="0"/>
                </a:spcBef>
              </a:pPr>
              <a:r>
                <a:rPr lang="en-US" sz="8386" u="none" strike="noStrike" spc="-805" dirty="0">
                  <a:solidFill>
                    <a:srgbClr val="002E5D"/>
                  </a:solidFill>
                  <a:latin typeface="Arial" panose="020B0604020202020204" pitchFamily="34" charset="0"/>
                  <a:ea typeface="Canva Sans"/>
                  <a:cs typeface="Canva Sans"/>
                  <a:sym typeface="Canva Sans"/>
                </a:rPr>
                <a:t>01.</a:t>
              </a:r>
            </a:p>
          </p:txBody>
        </p:sp>
        <p:grpSp>
          <p:nvGrpSpPr>
            <p:cNvPr id="10" name="Group 10">
              <a:extLst>
                <a:ext uri="{FF2B5EF4-FFF2-40B4-BE49-F238E27FC236}">
                  <a16:creationId xmlns:a16="http://schemas.microsoft.com/office/drawing/2014/main" id="{96686F76-D8F1-EC48-518F-DF7051B788E7}"/>
                </a:ext>
              </a:extLst>
            </p:cNvPr>
            <p:cNvGrpSpPr/>
            <p:nvPr/>
          </p:nvGrpSpPr>
          <p:grpSpPr>
            <a:xfrm>
              <a:off x="6475910" y="0"/>
              <a:ext cx="6239062" cy="5701100"/>
              <a:chOff x="0" y="0"/>
              <a:chExt cx="1721972" cy="1573495"/>
            </a:xfrm>
          </p:grpSpPr>
          <p:sp>
            <p:nvSpPr>
              <p:cNvPr id="11" name="Freeform 11">
                <a:extLst>
                  <a:ext uri="{FF2B5EF4-FFF2-40B4-BE49-F238E27FC236}">
                    <a16:creationId xmlns:a16="http://schemas.microsoft.com/office/drawing/2014/main" id="{07592522-05FC-E0C3-584B-30520DCC76FF}"/>
                  </a:ext>
                </a:extLst>
              </p:cNvPr>
              <p:cNvSpPr/>
              <p:nvPr/>
            </p:nvSpPr>
            <p:spPr>
              <a:xfrm>
                <a:off x="0" y="0"/>
                <a:ext cx="1721972" cy="1573495"/>
              </a:xfrm>
              <a:custGeom>
                <a:avLst/>
                <a:gdLst/>
                <a:ahLst/>
                <a:cxnLst/>
                <a:rect l="l" t="t" r="r" b="b"/>
                <a:pathLst>
                  <a:path w="1721972" h="1573495">
                    <a:moveTo>
                      <a:pt x="66024" y="0"/>
                    </a:moveTo>
                    <a:lnTo>
                      <a:pt x="1655948" y="0"/>
                    </a:lnTo>
                    <a:cubicBezTo>
                      <a:pt x="1692412" y="0"/>
                      <a:pt x="1721972" y="29560"/>
                      <a:pt x="1721972" y="66024"/>
                    </a:cubicBezTo>
                    <a:lnTo>
                      <a:pt x="1721972" y="1507472"/>
                    </a:lnTo>
                    <a:cubicBezTo>
                      <a:pt x="1721972" y="1543936"/>
                      <a:pt x="1692412" y="1573495"/>
                      <a:pt x="1655948" y="1573495"/>
                    </a:cubicBezTo>
                    <a:lnTo>
                      <a:pt x="66024" y="1573495"/>
                    </a:lnTo>
                    <a:cubicBezTo>
                      <a:pt x="29560" y="1573495"/>
                      <a:pt x="0" y="1543936"/>
                      <a:pt x="0" y="1507472"/>
                    </a:cubicBezTo>
                    <a:lnTo>
                      <a:pt x="0" y="66024"/>
                    </a:lnTo>
                    <a:cubicBezTo>
                      <a:pt x="0" y="29560"/>
                      <a:pt x="29560" y="0"/>
                      <a:pt x="66024" y="0"/>
                    </a:cubicBezTo>
                    <a:close/>
                  </a:path>
                </a:pathLst>
              </a:custGeom>
              <a:solidFill>
                <a:srgbClr val="B7CDEB"/>
              </a:solidFill>
              <a:ln cap="rnd">
                <a:noFill/>
                <a:prstDash val="solid"/>
                <a:round/>
              </a:ln>
            </p:spPr>
            <p:txBody>
              <a:bodyPr/>
              <a:lstStyle/>
              <a:p>
                <a:endParaRPr lang="en-US" dirty="0">
                  <a:latin typeface="Arial" panose="020B0604020202020204" pitchFamily="34" charset="0"/>
                </a:endParaRPr>
              </a:p>
            </p:txBody>
          </p:sp>
          <p:sp>
            <p:nvSpPr>
              <p:cNvPr id="12" name="TextBox 12">
                <a:extLst>
                  <a:ext uri="{FF2B5EF4-FFF2-40B4-BE49-F238E27FC236}">
                    <a16:creationId xmlns:a16="http://schemas.microsoft.com/office/drawing/2014/main" id="{4E3EB658-A144-2DA9-03AB-B056A0F6C5DD}"/>
                  </a:ext>
                </a:extLst>
              </p:cNvPr>
              <p:cNvSpPr txBox="1"/>
              <p:nvPr/>
            </p:nvSpPr>
            <p:spPr>
              <a:xfrm>
                <a:off x="0" y="-38100"/>
                <a:ext cx="1721972" cy="1611595"/>
              </a:xfrm>
              <a:prstGeom prst="rect">
                <a:avLst/>
              </a:prstGeom>
            </p:spPr>
            <p:txBody>
              <a:bodyPr lIns="50800" tIns="50800" rIns="50800" bIns="50800" rtlCol="0" anchor="ctr"/>
              <a:lstStyle/>
              <a:p>
                <a:pPr algn="ctr">
                  <a:lnSpc>
                    <a:spcPts val="2659"/>
                  </a:lnSpc>
                  <a:spcBef>
                    <a:spcPct val="0"/>
                  </a:spcBef>
                </a:pPr>
                <a:endParaRPr dirty="0">
                  <a:latin typeface="Arial" panose="020B0604020202020204" pitchFamily="34" charset="0"/>
                </a:endParaRPr>
              </a:p>
            </p:txBody>
          </p:sp>
        </p:grpSp>
        <p:sp>
          <p:nvSpPr>
            <p:cNvPr id="13" name="TextBox 13">
              <a:extLst>
                <a:ext uri="{FF2B5EF4-FFF2-40B4-BE49-F238E27FC236}">
                  <a16:creationId xmlns:a16="http://schemas.microsoft.com/office/drawing/2014/main" id="{D45DA688-CD7D-DA99-C681-70F8E5265BD8}"/>
                </a:ext>
              </a:extLst>
            </p:cNvPr>
            <p:cNvSpPr txBox="1"/>
            <p:nvPr/>
          </p:nvSpPr>
          <p:spPr>
            <a:xfrm>
              <a:off x="8560410" y="619267"/>
              <a:ext cx="2070063" cy="1438600"/>
            </a:xfrm>
            <a:prstGeom prst="rect">
              <a:avLst/>
            </a:prstGeom>
          </p:spPr>
          <p:txBody>
            <a:bodyPr lIns="0" tIns="0" rIns="0" bIns="0" rtlCol="0" anchor="t">
              <a:spAutoFit/>
            </a:bodyPr>
            <a:lstStyle/>
            <a:p>
              <a:pPr marL="0" lvl="0" indent="0" algn="ctr">
                <a:lnSpc>
                  <a:spcPts val="8135"/>
                </a:lnSpc>
                <a:spcBef>
                  <a:spcPct val="0"/>
                </a:spcBef>
              </a:pPr>
              <a:r>
                <a:rPr lang="en-US" sz="8474" u="none" strike="noStrike" spc="-813" dirty="0">
                  <a:solidFill>
                    <a:srgbClr val="002E5D"/>
                  </a:solidFill>
                  <a:latin typeface="Arial" panose="020B0604020202020204" pitchFamily="34" charset="0"/>
                  <a:ea typeface="Canva Sans"/>
                  <a:cs typeface="Canva Sans"/>
                  <a:sym typeface="Canva Sans"/>
                </a:rPr>
                <a:t>02.</a:t>
              </a:r>
            </a:p>
          </p:txBody>
        </p:sp>
        <p:grpSp>
          <p:nvGrpSpPr>
            <p:cNvPr id="14" name="Group 14">
              <a:extLst>
                <a:ext uri="{FF2B5EF4-FFF2-40B4-BE49-F238E27FC236}">
                  <a16:creationId xmlns:a16="http://schemas.microsoft.com/office/drawing/2014/main" id="{B6CCD7CE-2D77-0382-5BB5-516CE3BF88C0}"/>
                </a:ext>
              </a:extLst>
            </p:cNvPr>
            <p:cNvGrpSpPr/>
            <p:nvPr/>
          </p:nvGrpSpPr>
          <p:grpSpPr>
            <a:xfrm>
              <a:off x="12951760" y="0"/>
              <a:ext cx="6239062" cy="5701100"/>
              <a:chOff x="0" y="0"/>
              <a:chExt cx="1721972" cy="1573495"/>
            </a:xfrm>
          </p:grpSpPr>
          <p:sp>
            <p:nvSpPr>
              <p:cNvPr id="15" name="Freeform 15">
                <a:extLst>
                  <a:ext uri="{FF2B5EF4-FFF2-40B4-BE49-F238E27FC236}">
                    <a16:creationId xmlns:a16="http://schemas.microsoft.com/office/drawing/2014/main" id="{50BB5962-723D-8224-0B01-8CDA56EB15F0}"/>
                  </a:ext>
                </a:extLst>
              </p:cNvPr>
              <p:cNvSpPr/>
              <p:nvPr/>
            </p:nvSpPr>
            <p:spPr>
              <a:xfrm>
                <a:off x="0" y="0"/>
                <a:ext cx="1721972" cy="1573495"/>
              </a:xfrm>
              <a:custGeom>
                <a:avLst/>
                <a:gdLst/>
                <a:ahLst/>
                <a:cxnLst/>
                <a:rect l="l" t="t" r="r" b="b"/>
                <a:pathLst>
                  <a:path w="1721972" h="1573495">
                    <a:moveTo>
                      <a:pt x="66024" y="0"/>
                    </a:moveTo>
                    <a:lnTo>
                      <a:pt x="1655948" y="0"/>
                    </a:lnTo>
                    <a:cubicBezTo>
                      <a:pt x="1692412" y="0"/>
                      <a:pt x="1721972" y="29560"/>
                      <a:pt x="1721972" y="66024"/>
                    </a:cubicBezTo>
                    <a:lnTo>
                      <a:pt x="1721972" y="1507472"/>
                    </a:lnTo>
                    <a:cubicBezTo>
                      <a:pt x="1721972" y="1543936"/>
                      <a:pt x="1692412" y="1573495"/>
                      <a:pt x="1655948" y="1573495"/>
                    </a:cubicBezTo>
                    <a:lnTo>
                      <a:pt x="66024" y="1573495"/>
                    </a:lnTo>
                    <a:cubicBezTo>
                      <a:pt x="29560" y="1573495"/>
                      <a:pt x="0" y="1543936"/>
                      <a:pt x="0" y="1507472"/>
                    </a:cubicBezTo>
                    <a:lnTo>
                      <a:pt x="0" y="66024"/>
                    </a:lnTo>
                    <a:cubicBezTo>
                      <a:pt x="0" y="29560"/>
                      <a:pt x="29560" y="0"/>
                      <a:pt x="66024" y="0"/>
                    </a:cubicBezTo>
                    <a:close/>
                  </a:path>
                </a:pathLst>
              </a:custGeom>
              <a:solidFill>
                <a:srgbClr val="B7CDEB"/>
              </a:solidFill>
              <a:ln cap="rnd">
                <a:noFill/>
                <a:prstDash val="solid"/>
                <a:round/>
              </a:ln>
            </p:spPr>
            <p:txBody>
              <a:bodyPr/>
              <a:lstStyle/>
              <a:p>
                <a:endParaRPr lang="en-US" dirty="0">
                  <a:latin typeface="Arial" panose="020B0604020202020204" pitchFamily="34" charset="0"/>
                </a:endParaRPr>
              </a:p>
            </p:txBody>
          </p:sp>
          <p:sp>
            <p:nvSpPr>
              <p:cNvPr id="16" name="TextBox 16">
                <a:extLst>
                  <a:ext uri="{FF2B5EF4-FFF2-40B4-BE49-F238E27FC236}">
                    <a16:creationId xmlns:a16="http://schemas.microsoft.com/office/drawing/2014/main" id="{2C56E251-A5AA-A01A-B89F-96468EF425BC}"/>
                  </a:ext>
                </a:extLst>
              </p:cNvPr>
              <p:cNvSpPr txBox="1"/>
              <p:nvPr/>
            </p:nvSpPr>
            <p:spPr>
              <a:xfrm>
                <a:off x="0" y="-38100"/>
                <a:ext cx="1721972" cy="1611595"/>
              </a:xfrm>
              <a:prstGeom prst="rect">
                <a:avLst/>
              </a:prstGeom>
            </p:spPr>
            <p:txBody>
              <a:bodyPr lIns="50800" tIns="50800" rIns="50800" bIns="50800" rtlCol="0" anchor="ctr"/>
              <a:lstStyle/>
              <a:p>
                <a:pPr algn="ctr">
                  <a:lnSpc>
                    <a:spcPts val="2659"/>
                  </a:lnSpc>
                  <a:spcBef>
                    <a:spcPct val="0"/>
                  </a:spcBef>
                </a:pPr>
                <a:endParaRPr dirty="0">
                  <a:latin typeface="Arial" panose="020B0604020202020204" pitchFamily="34" charset="0"/>
                </a:endParaRPr>
              </a:p>
            </p:txBody>
          </p:sp>
        </p:grpSp>
        <p:sp>
          <p:nvSpPr>
            <p:cNvPr id="17" name="TextBox 17">
              <a:extLst>
                <a:ext uri="{FF2B5EF4-FFF2-40B4-BE49-F238E27FC236}">
                  <a16:creationId xmlns:a16="http://schemas.microsoft.com/office/drawing/2014/main" id="{CD4CC3BF-FF65-69C8-654A-CB63B6EA2EE7}"/>
                </a:ext>
              </a:extLst>
            </p:cNvPr>
            <p:cNvSpPr txBox="1"/>
            <p:nvPr/>
          </p:nvSpPr>
          <p:spPr>
            <a:xfrm>
              <a:off x="15036261" y="619267"/>
              <a:ext cx="2070063" cy="1438600"/>
            </a:xfrm>
            <a:prstGeom prst="rect">
              <a:avLst/>
            </a:prstGeom>
          </p:spPr>
          <p:txBody>
            <a:bodyPr lIns="0" tIns="0" rIns="0" bIns="0" rtlCol="0" anchor="t">
              <a:spAutoFit/>
            </a:bodyPr>
            <a:lstStyle/>
            <a:p>
              <a:pPr marL="0" lvl="0" indent="0" algn="ctr">
                <a:lnSpc>
                  <a:spcPts val="8135"/>
                </a:lnSpc>
                <a:spcBef>
                  <a:spcPct val="0"/>
                </a:spcBef>
              </a:pPr>
              <a:r>
                <a:rPr lang="en-US" sz="8474" u="none" strike="noStrike" spc="-813" dirty="0">
                  <a:solidFill>
                    <a:srgbClr val="002E5D"/>
                  </a:solidFill>
                  <a:latin typeface="Arial" panose="020B0604020202020204" pitchFamily="34" charset="0"/>
                  <a:ea typeface="Canva Sans"/>
                  <a:cs typeface="Canva Sans"/>
                  <a:sym typeface="Canva Sans"/>
                </a:rPr>
                <a:t>03.</a:t>
              </a:r>
            </a:p>
          </p:txBody>
        </p:sp>
        <p:sp>
          <p:nvSpPr>
            <p:cNvPr id="18" name="TextBox 18">
              <a:extLst>
                <a:ext uri="{FF2B5EF4-FFF2-40B4-BE49-F238E27FC236}">
                  <a16:creationId xmlns:a16="http://schemas.microsoft.com/office/drawing/2014/main" id="{1F1B0C0F-193A-E163-A0E4-FAC90EE07C31}"/>
                </a:ext>
              </a:extLst>
            </p:cNvPr>
            <p:cNvSpPr txBox="1"/>
            <p:nvPr/>
          </p:nvSpPr>
          <p:spPr>
            <a:xfrm>
              <a:off x="542064" y="2815953"/>
              <a:ext cx="5154934" cy="1196909"/>
            </a:xfrm>
            <a:prstGeom prst="rect">
              <a:avLst/>
            </a:prstGeom>
          </p:spPr>
          <p:txBody>
            <a:bodyPr lIns="0" tIns="0" rIns="0" bIns="0" rtlCol="0" anchor="t">
              <a:spAutoFit/>
            </a:bodyPr>
            <a:lstStyle/>
            <a:p>
              <a:pPr algn="ctr">
                <a:lnSpc>
                  <a:spcPts val="3548"/>
                </a:lnSpc>
              </a:pPr>
              <a:r>
                <a:rPr lang="en-US" sz="3548" dirty="0">
                  <a:solidFill>
                    <a:srgbClr val="000000"/>
                  </a:solidFill>
                  <a:latin typeface="Arial" panose="020B0604020202020204" pitchFamily="34" charset="0"/>
                  <a:ea typeface="Canva Sans Bold"/>
                  <a:cs typeface="Canva Sans Bold"/>
                  <a:sym typeface="Canva Sans Bold"/>
                </a:rPr>
                <a:t>Socio-technical challenges</a:t>
              </a:r>
            </a:p>
          </p:txBody>
        </p:sp>
        <p:sp>
          <p:nvSpPr>
            <p:cNvPr id="19" name="TextBox 19">
              <a:extLst>
                <a:ext uri="{FF2B5EF4-FFF2-40B4-BE49-F238E27FC236}">
                  <a16:creationId xmlns:a16="http://schemas.microsoft.com/office/drawing/2014/main" id="{6364138C-4236-F9BA-14C6-6CCC94FAE66D}"/>
                </a:ext>
              </a:extLst>
            </p:cNvPr>
            <p:cNvSpPr txBox="1"/>
            <p:nvPr/>
          </p:nvSpPr>
          <p:spPr>
            <a:xfrm>
              <a:off x="13493824" y="3043611"/>
              <a:ext cx="5154934" cy="1196909"/>
            </a:xfrm>
            <a:prstGeom prst="rect">
              <a:avLst/>
            </a:prstGeom>
          </p:spPr>
          <p:txBody>
            <a:bodyPr lIns="0" tIns="0" rIns="0" bIns="0" rtlCol="0" anchor="t">
              <a:spAutoFit/>
            </a:bodyPr>
            <a:lstStyle/>
            <a:p>
              <a:pPr algn="ctr">
                <a:lnSpc>
                  <a:spcPts val="3548"/>
                </a:lnSpc>
              </a:pPr>
              <a:r>
                <a:rPr lang="en-US" sz="3548" dirty="0">
                  <a:solidFill>
                    <a:srgbClr val="000000"/>
                  </a:solidFill>
                  <a:latin typeface="Arial" panose="020B0604020202020204" pitchFamily="34" charset="0"/>
                  <a:ea typeface="Canva Sans Bold"/>
                  <a:cs typeface="Canva Sans Bold"/>
                  <a:sym typeface="Canva Sans Bold"/>
                </a:rPr>
                <a:t>Parent-child dynamics</a:t>
              </a:r>
            </a:p>
          </p:txBody>
        </p:sp>
        <p:sp>
          <p:nvSpPr>
            <p:cNvPr id="20" name="TextBox 20">
              <a:extLst>
                <a:ext uri="{FF2B5EF4-FFF2-40B4-BE49-F238E27FC236}">
                  <a16:creationId xmlns:a16="http://schemas.microsoft.com/office/drawing/2014/main" id="{3FE8056C-75C7-FBEF-8168-060A09C3A3F5}"/>
                </a:ext>
              </a:extLst>
            </p:cNvPr>
            <p:cNvSpPr txBox="1"/>
            <p:nvPr/>
          </p:nvSpPr>
          <p:spPr>
            <a:xfrm>
              <a:off x="7201878" y="3114401"/>
              <a:ext cx="5154934" cy="616152"/>
            </a:xfrm>
            <a:prstGeom prst="rect">
              <a:avLst/>
            </a:prstGeom>
          </p:spPr>
          <p:txBody>
            <a:bodyPr lIns="0" tIns="0" rIns="0" bIns="0" rtlCol="0" anchor="t">
              <a:spAutoFit/>
            </a:bodyPr>
            <a:lstStyle/>
            <a:p>
              <a:pPr algn="ctr">
                <a:lnSpc>
                  <a:spcPts val="3548"/>
                </a:lnSpc>
              </a:pPr>
              <a:r>
                <a:rPr lang="en-US" sz="3548" dirty="0">
                  <a:solidFill>
                    <a:srgbClr val="000000"/>
                  </a:solidFill>
                  <a:latin typeface="Arial" panose="020B0604020202020204" pitchFamily="34" charset="0"/>
                  <a:ea typeface="Canva Sans Bold"/>
                  <a:cs typeface="Canva Sans Bold"/>
                  <a:sym typeface="Canva Sans Bold"/>
                </a:rPr>
                <a:t>Threat models</a:t>
              </a:r>
            </a:p>
          </p:txBody>
        </p:sp>
      </p:grpSp>
      <p:sp>
        <p:nvSpPr>
          <p:cNvPr id="21" name="TextBox 21">
            <a:extLst>
              <a:ext uri="{FF2B5EF4-FFF2-40B4-BE49-F238E27FC236}">
                <a16:creationId xmlns:a16="http://schemas.microsoft.com/office/drawing/2014/main" id="{9E3EAD19-EA4E-B92B-FB22-7339459C11EB}"/>
              </a:ext>
            </a:extLst>
          </p:cNvPr>
          <p:cNvSpPr txBox="1"/>
          <p:nvPr/>
        </p:nvSpPr>
        <p:spPr>
          <a:xfrm>
            <a:off x="4678758" y="1377509"/>
            <a:ext cx="8628552" cy="769441"/>
          </a:xfrm>
          <a:prstGeom prst="rect">
            <a:avLst/>
          </a:prstGeom>
        </p:spPr>
        <p:txBody>
          <a:bodyPr lIns="0" tIns="0" rIns="0" bIns="0" rtlCol="0" anchor="t">
            <a:spAutoFit/>
          </a:bodyPr>
          <a:lstStyle/>
          <a:p>
            <a:pPr algn="ctr">
              <a:lnSpc>
                <a:spcPts val="6001"/>
              </a:lnSpc>
            </a:pPr>
            <a:r>
              <a:rPr lang="en-US" sz="6001" b="1" dirty="0">
                <a:solidFill>
                  <a:srgbClr val="000000"/>
                </a:solidFill>
                <a:latin typeface="Arial" panose="020B0604020202020204" pitchFamily="34" charset="0"/>
                <a:ea typeface="Canva Sans Bold"/>
                <a:cs typeface="Canva Sans Bold"/>
                <a:sym typeface="Canva Sans Bold"/>
              </a:rPr>
              <a:t>Research Questions</a:t>
            </a:r>
          </a:p>
        </p:txBody>
      </p:sp>
    </p:spTree>
    <p:extLst>
      <p:ext uri="{BB962C8B-B14F-4D97-AF65-F5344CB8AC3E}">
        <p14:creationId xmlns:p14="http://schemas.microsoft.com/office/powerpoint/2010/main" val="24882054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28700" y="1028700"/>
            <a:ext cx="16230600" cy="8229600"/>
            <a:chOff x="0" y="0"/>
            <a:chExt cx="4274726" cy="2167467"/>
          </a:xfrm>
        </p:grpSpPr>
        <p:sp>
          <p:nvSpPr>
            <p:cNvPr id="3" name="Freeform 3"/>
            <p:cNvSpPr/>
            <p:nvPr/>
          </p:nvSpPr>
          <p:spPr>
            <a:xfrm>
              <a:off x="0" y="0"/>
              <a:ext cx="4274726" cy="2167467"/>
            </a:xfrm>
            <a:custGeom>
              <a:avLst/>
              <a:gdLst/>
              <a:ahLst/>
              <a:cxnLst/>
              <a:rect l="l" t="t" r="r" b="b"/>
              <a:pathLst>
                <a:path w="4274726" h="2167467">
                  <a:moveTo>
                    <a:pt x="21465" y="0"/>
                  </a:moveTo>
                  <a:lnTo>
                    <a:pt x="4253261" y="0"/>
                  </a:lnTo>
                  <a:cubicBezTo>
                    <a:pt x="4265116" y="0"/>
                    <a:pt x="4274726" y="9610"/>
                    <a:pt x="4274726" y="21465"/>
                  </a:cubicBezTo>
                  <a:lnTo>
                    <a:pt x="4274726" y="2146002"/>
                  </a:lnTo>
                  <a:cubicBezTo>
                    <a:pt x="4274726" y="2157857"/>
                    <a:pt x="4265116" y="2167467"/>
                    <a:pt x="4253261" y="2167467"/>
                  </a:cubicBezTo>
                  <a:lnTo>
                    <a:pt x="21465" y="2167467"/>
                  </a:lnTo>
                  <a:cubicBezTo>
                    <a:pt x="9610" y="2167467"/>
                    <a:pt x="0" y="2157857"/>
                    <a:pt x="0" y="2146002"/>
                  </a:cubicBezTo>
                  <a:lnTo>
                    <a:pt x="0" y="21465"/>
                  </a:lnTo>
                  <a:cubicBezTo>
                    <a:pt x="0" y="9610"/>
                    <a:pt x="9610" y="0"/>
                    <a:pt x="21465" y="0"/>
                  </a:cubicBezTo>
                  <a:close/>
                </a:path>
              </a:pathLst>
            </a:custGeom>
            <a:solidFill>
              <a:srgbClr val="EDEDED"/>
            </a:solidFill>
          </p:spPr>
          <p:txBody>
            <a:bodyPr/>
            <a:lstStyle/>
            <a:p>
              <a:endParaRPr lang="en-US" dirty="0">
                <a:latin typeface="Arial" panose="020B0604020202020204" pitchFamily="34" charset="0"/>
              </a:endParaRPr>
            </a:p>
          </p:txBody>
        </p:sp>
        <p:sp>
          <p:nvSpPr>
            <p:cNvPr id="4" name="TextBox 4"/>
            <p:cNvSpPr txBox="1"/>
            <p:nvPr/>
          </p:nvSpPr>
          <p:spPr>
            <a:xfrm>
              <a:off x="0" y="-38100"/>
              <a:ext cx="4274726" cy="2205567"/>
            </a:xfrm>
            <a:prstGeom prst="rect">
              <a:avLst/>
            </a:prstGeom>
          </p:spPr>
          <p:txBody>
            <a:bodyPr lIns="50800" tIns="50800" rIns="50800" bIns="50800" rtlCol="0" anchor="ctr"/>
            <a:lstStyle/>
            <a:p>
              <a:pPr algn="ctr">
                <a:lnSpc>
                  <a:spcPts val="2659"/>
                </a:lnSpc>
              </a:pPr>
              <a:endParaRPr dirty="0">
                <a:latin typeface="Arial" panose="020B0604020202020204" pitchFamily="34" charset="0"/>
              </a:endParaRPr>
            </a:p>
          </p:txBody>
        </p:sp>
      </p:grpSp>
      <p:grpSp>
        <p:nvGrpSpPr>
          <p:cNvPr id="5" name="Group 5"/>
          <p:cNvGrpSpPr/>
          <p:nvPr/>
        </p:nvGrpSpPr>
        <p:grpSpPr>
          <a:xfrm>
            <a:off x="1776001" y="4010332"/>
            <a:ext cx="4189198" cy="1582346"/>
            <a:chOff x="0" y="0"/>
            <a:chExt cx="1156627" cy="436882"/>
          </a:xfrm>
        </p:grpSpPr>
        <p:sp>
          <p:nvSpPr>
            <p:cNvPr id="6" name="Freeform 6"/>
            <p:cNvSpPr/>
            <p:nvPr/>
          </p:nvSpPr>
          <p:spPr>
            <a:xfrm>
              <a:off x="0" y="0"/>
              <a:ext cx="1156627" cy="436882"/>
            </a:xfrm>
            <a:custGeom>
              <a:avLst/>
              <a:gdLst/>
              <a:ahLst/>
              <a:cxnLst/>
              <a:rect l="l" t="t" r="r" b="b"/>
              <a:pathLst>
                <a:path w="1156627" h="436882">
                  <a:moveTo>
                    <a:pt x="94251" y="0"/>
                  </a:moveTo>
                  <a:lnTo>
                    <a:pt x="1062376" y="0"/>
                  </a:lnTo>
                  <a:cubicBezTo>
                    <a:pt x="1114430" y="0"/>
                    <a:pt x="1156627" y="42198"/>
                    <a:pt x="1156627" y="94251"/>
                  </a:cubicBezTo>
                  <a:lnTo>
                    <a:pt x="1156627" y="342631"/>
                  </a:lnTo>
                  <a:cubicBezTo>
                    <a:pt x="1156627" y="394684"/>
                    <a:pt x="1114430" y="436882"/>
                    <a:pt x="1062376" y="436882"/>
                  </a:cubicBezTo>
                  <a:lnTo>
                    <a:pt x="94251" y="436882"/>
                  </a:lnTo>
                  <a:cubicBezTo>
                    <a:pt x="42198" y="436882"/>
                    <a:pt x="0" y="394684"/>
                    <a:pt x="0" y="342631"/>
                  </a:cubicBezTo>
                  <a:lnTo>
                    <a:pt x="0" y="94251"/>
                  </a:lnTo>
                  <a:cubicBezTo>
                    <a:pt x="0" y="42198"/>
                    <a:pt x="42198" y="0"/>
                    <a:pt x="94251" y="0"/>
                  </a:cubicBezTo>
                  <a:close/>
                </a:path>
              </a:pathLst>
            </a:custGeom>
            <a:solidFill>
              <a:srgbClr val="002E5D"/>
            </a:solidFill>
          </p:spPr>
          <p:txBody>
            <a:bodyPr/>
            <a:lstStyle/>
            <a:p>
              <a:endParaRPr lang="en-US" dirty="0">
                <a:latin typeface="Arial" panose="020B0604020202020204" pitchFamily="34" charset="0"/>
              </a:endParaRPr>
            </a:p>
          </p:txBody>
        </p:sp>
        <p:sp>
          <p:nvSpPr>
            <p:cNvPr id="7" name="TextBox 7"/>
            <p:cNvSpPr txBox="1"/>
            <p:nvPr/>
          </p:nvSpPr>
          <p:spPr>
            <a:xfrm>
              <a:off x="0" y="-76200"/>
              <a:ext cx="1156627" cy="513082"/>
            </a:xfrm>
            <a:prstGeom prst="rect">
              <a:avLst/>
            </a:prstGeom>
          </p:spPr>
          <p:txBody>
            <a:bodyPr lIns="50800" tIns="50800" rIns="50800" bIns="50800" rtlCol="0" anchor="ctr"/>
            <a:lstStyle/>
            <a:p>
              <a:pPr algn="ctr">
                <a:lnSpc>
                  <a:spcPts val="5459"/>
                </a:lnSpc>
              </a:pPr>
              <a:r>
                <a:rPr lang="en-US" sz="3899" b="1" dirty="0">
                  <a:solidFill>
                    <a:srgbClr val="F9FAFB"/>
                  </a:solidFill>
                  <a:latin typeface="Arial" panose="020B0604020202020204" pitchFamily="34" charset="0"/>
                  <a:ea typeface="Canva Sans Bold"/>
                  <a:cs typeface="Canva Sans Bold"/>
                  <a:sym typeface="Canva Sans Bold"/>
                </a:rPr>
                <a:t>Recruitment</a:t>
              </a:r>
            </a:p>
          </p:txBody>
        </p:sp>
      </p:grpSp>
      <p:grpSp>
        <p:nvGrpSpPr>
          <p:cNvPr id="8" name="Group 8"/>
          <p:cNvGrpSpPr/>
          <p:nvPr/>
        </p:nvGrpSpPr>
        <p:grpSpPr>
          <a:xfrm>
            <a:off x="7151685" y="4010332"/>
            <a:ext cx="4189198" cy="1582346"/>
            <a:chOff x="0" y="0"/>
            <a:chExt cx="1156627" cy="436882"/>
          </a:xfrm>
        </p:grpSpPr>
        <p:sp>
          <p:nvSpPr>
            <p:cNvPr id="9" name="Freeform 9"/>
            <p:cNvSpPr/>
            <p:nvPr/>
          </p:nvSpPr>
          <p:spPr>
            <a:xfrm>
              <a:off x="0" y="0"/>
              <a:ext cx="1156627" cy="436882"/>
            </a:xfrm>
            <a:custGeom>
              <a:avLst/>
              <a:gdLst/>
              <a:ahLst/>
              <a:cxnLst/>
              <a:rect l="l" t="t" r="r" b="b"/>
              <a:pathLst>
                <a:path w="1156627" h="436882">
                  <a:moveTo>
                    <a:pt x="94251" y="0"/>
                  </a:moveTo>
                  <a:lnTo>
                    <a:pt x="1062376" y="0"/>
                  </a:lnTo>
                  <a:cubicBezTo>
                    <a:pt x="1114430" y="0"/>
                    <a:pt x="1156627" y="42198"/>
                    <a:pt x="1156627" y="94251"/>
                  </a:cubicBezTo>
                  <a:lnTo>
                    <a:pt x="1156627" y="342631"/>
                  </a:lnTo>
                  <a:cubicBezTo>
                    <a:pt x="1156627" y="394684"/>
                    <a:pt x="1114430" y="436882"/>
                    <a:pt x="1062376" y="436882"/>
                  </a:cubicBezTo>
                  <a:lnTo>
                    <a:pt x="94251" y="436882"/>
                  </a:lnTo>
                  <a:cubicBezTo>
                    <a:pt x="42198" y="436882"/>
                    <a:pt x="0" y="394684"/>
                    <a:pt x="0" y="342631"/>
                  </a:cubicBezTo>
                  <a:lnTo>
                    <a:pt x="0" y="94251"/>
                  </a:lnTo>
                  <a:cubicBezTo>
                    <a:pt x="0" y="42198"/>
                    <a:pt x="42198" y="0"/>
                    <a:pt x="94251" y="0"/>
                  </a:cubicBezTo>
                  <a:close/>
                </a:path>
              </a:pathLst>
            </a:custGeom>
            <a:solidFill>
              <a:srgbClr val="002E5D"/>
            </a:solidFill>
          </p:spPr>
          <p:txBody>
            <a:bodyPr/>
            <a:lstStyle/>
            <a:p>
              <a:endParaRPr lang="en-US" dirty="0">
                <a:latin typeface="Arial" panose="020B0604020202020204" pitchFamily="34" charset="0"/>
              </a:endParaRPr>
            </a:p>
          </p:txBody>
        </p:sp>
        <p:sp>
          <p:nvSpPr>
            <p:cNvPr id="10" name="TextBox 10"/>
            <p:cNvSpPr txBox="1"/>
            <p:nvPr/>
          </p:nvSpPr>
          <p:spPr>
            <a:xfrm>
              <a:off x="0" y="-76200"/>
              <a:ext cx="1156627" cy="513082"/>
            </a:xfrm>
            <a:prstGeom prst="rect">
              <a:avLst/>
            </a:prstGeom>
          </p:spPr>
          <p:txBody>
            <a:bodyPr lIns="50800" tIns="50800" rIns="50800" bIns="50800" rtlCol="0" anchor="ctr"/>
            <a:lstStyle/>
            <a:p>
              <a:pPr algn="ctr">
                <a:lnSpc>
                  <a:spcPts val="5459"/>
                </a:lnSpc>
              </a:pPr>
              <a:r>
                <a:rPr lang="en-US" sz="3899" b="1" dirty="0">
                  <a:solidFill>
                    <a:srgbClr val="F9FAFB"/>
                  </a:solidFill>
                  <a:latin typeface="Arial" panose="020B0604020202020204" pitchFamily="34" charset="0"/>
                  <a:ea typeface="Canva Sans Bold"/>
                  <a:cs typeface="Canva Sans Bold"/>
                  <a:sym typeface="Canva Sans Bold"/>
                </a:rPr>
                <a:t>Interviews</a:t>
              </a:r>
            </a:p>
          </p:txBody>
        </p:sp>
      </p:grpSp>
      <p:grpSp>
        <p:nvGrpSpPr>
          <p:cNvPr id="11" name="Group 11"/>
          <p:cNvGrpSpPr/>
          <p:nvPr/>
        </p:nvGrpSpPr>
        <p:grpSpPr>
          <a:xfrm>
            <a:off x="12531158" y="4010332"/>
            <a:ext cx="4189198" cy="1582346"/>
            <a:chOff x="0" y="0"/>
            <a:chExt cx="1156627" cy="436882"/>
          </a:xfrm>
        </p:grpSpPr>
        <p:sp>
          <p:nvSpPr>
            <p:cNvPr id="12" name="Freeform 12"/>
            <p:cNvSpPr/>
            <p:nvPr/>
          </p:nvSpPr>
          <p:spPr>
            <a:xfrm>
              <a:off x="0" y="0"/>
              <a:ext cx="1156627" cy="436882"/>
            </a:xfrm>
            <a:custGeom>
              <a:avLst/>
              <a:gdLst/>
              <a:ahLst/>
              <a:cxnLst/>
              <a:rect l="l" t="t" r="r" b="b"/>
              <a:pathLst>
                <a:path w="1156627" h="436882">
                  <a:moveTo>
                    <a:pt x="94251" y="0"/>
                  </a:moveTo>
                  <a:lnTo>
                    <a:pt x="1062376" y="0"/>
                  </a:lnTo>
                  <a:cubicBezTo>
                    <a:pt x="1114430" y="0"/>
                    <a:pt x="1156627" y="42198"/>
                    <a:pt x="1156627" y="94251"/>
                  </a:cubicBezTo>
                  <a:lnTo>
                    <a:pt x="1156627" y="342631"/>
                  </a:lnTo>
                  <a:cubicBezTo>
                    <a:pt x="1156627" y="394684"/>
                    <a:pt x="1114430" y="436882"/>
                    <a:pt x="1062376" y="436882"/>
                  </a:cubicBezTo>
                  <a:lnTo>
                    <a:pt x="94251" y="436882"/>
                  </a:lnTo>
                  <a:cubicBezTo>
                    <a:pt x="42198" y="436882"/>
                    <a:pt x="0" y="394684"/>
                    <a:pt x="0" y="342631"/>
                  </a:cubicBezTo>
                  <a:lnTo>
                    <a:pt x="0" y="94251"/>
                  </a:lnTo>
                  <a:cubicBezTo>
                    <a:pt x="0" y="42198"/>
                    <a:pt x="42198" y="0"/>
                    <a:pt x="94251" y="0"/>
                  </a:cubicBezTo>
                  <a:close/>
                </a:path>
              </a:pathLst>
            </a:custGeom>
            <a:solidFill>
              <a:srgbClr val="002E5D"/>
            </a:solidFill>
          </p:spPr>
          <p:txBody>
            <a:bodyPr/>
            <a:lstStyle/>
            <a:p>
              <a:endParaRPr lang="en-US" dirty="0">
                <a:latin typeface="Arial" panose="020B0604020202020204" pitchFamily="34" charset="0"/>
              </a:endParaRPr>
            </a:p>
          </p:txBody>
        </p:sp>
        <p:sp>
          <p:nvSpPr>
            <p:cNvPr id="13" name="TextBox 13"/>
            <p:cNvSpPr txBox="1"/>
            <p:nvPr/>
          </p:nvSpPr>
          <p:spPr>
            <a:xfrm>
              <a:off x="0" y="-76200"/>
              <a:ext cx="1156627" cy="513082"/>
            </a:xfrm>
            <a:prstGeom prst="rect">
              <a:avLst/>
            </a:prstGeom>
          </p:spPr>
          <p:txBody>
            <a:bodyPr lIns="50800" tIns="50800" rIns="50800" bIns="50800" rtlCol="0" anchor="ctr"/>
            <a:lstStyle/>
            <a:p>
              <a:pPr algn="ctr">
                <a:lnSpc>
                  <a:spcPts val="5459"/>
                </a:lnSpc>
              </a:pPr>
              <a:r>
                <a:rPr lang="en-US" sz="3899" b="1" dirty="0">
                  <a:solidFill>
                    <a:srgbClr val="F9FAFB"/>
                  </a:solidFill>
                  <a:latin typeface="Arial" panose="020B0604020202020204" pitchFamily="34" charset="0"/>
                  <a:ea typeface="Canva Sans Bold"/>
                  <a:cs typeface="Canva Sans Bold"/>
                  <a:sym typeface="Canva Sans Bold"/>
                </a:rPr>
                <a:t>Analysis</a:t>
              </a:r>
            </a:p>
          </p:txBody>
        </p:sp>
      </p:grpSp>
      <p:grpSp>
        <p:nvGrpSpPr>
          <p:cNvPr id="14" name="Group 14"/>
          <p:cNvGrpSpPr/>
          <p:nvPr/>
        </p:nvGrpSpPr>
        <p:grpSpPr>
          <a:xfrm>
            <a:off x="1867324" y="6063421"/>
            <a:ext cx="4006552" cy="2146887"/>
            <a:chOff x="0" y="0"/>
            <a:chExt cx="1106199" cy="592750"/>
          </a:xfrm>
        </p:grpSpPr>
        <p:sp>
          <p:nvSpPr>
            <p:cNvPr id="15" name="Freeform 15"/>
            <p:cNvSpPr/>
            <p:nvPr/>
          </p:nvSpPr>
          <p:spPr>
            <a:xfrm>
              <a:off x="0" y="0"/>
              <a:ext cx="1106199" cy="592750"/>
            </a:xfrm>
            <a:custGeom>
              <a:avLst/>
              <a:gdLst/>
              <a:ahLst/>
              <a:cxnLst/>
              <a:rect l="l" t="t" r="r" b="b"/>
              <a:pathLst>
                <a:path w="1106199" h="592750">
                  <a:moveTo>
                    <a:pt x="98548" y="0"/>
                  </a:moveTo>
                  <a:lnTo>
                    <a:pt x="1007651" y="0"/>
                  </a:lnTo>
                  <a:cubicBezTo>
                    <a:pt x="1033788" y="0"/>
                    <a:pt x="1058854" y="10383"/>
                    <a:pt x="1077335" y="28864"/>
                  </a:cubicBezTo>
                  <a:cubicBezTo>
                    <a:pt x="1095817" y="47345"/>
                    <a:pt x="1106199" y="72411"/>
                    <a:pt x="1106199" y="98548"/>
                  </a:cubicBezTo>
                  <a:lnTo>
                    <a:pt x="1106199" y="494202"/>
                  </a:lnTo>
                  <a:cubicBezTo>
                    <a:pt x="1106199" y="520339"/>
                    <a:pt x="1095817" y="545405"/>
                    <a:pt x="1077335" y="563886"/>
                  </a:cubicBezTo>
                  <a:cubicBezTo>
                    <a:pt x="1058854" y="582368"/>
                    <a:pt x="1033788" y="592750"/>
                    <a:pt x="1007651" y="592750"/>
                  </a:cubicBezTo>
                  <a:lnTo>
                    <a:pt x="98548" y="592750"/>
                  </a:lnTo>
                  <a:cubicBezTo>
                    <a:pt x="72411" y="592750"/>
                    <a:pt x="47345" y="582368"/>
                    <a:pt x="28864" y="563886"/>
                  </a:cubicBezTo>
                  <a:cubicBezTo>
                    <a:pt x="10383" y="545405"/>
                    <a:pt x="0" y="520339"/>
                    <a:pt x="0" y="494202"/>
                  </a:cubicBezTo>
                  <a:lnTo>
                    <a:pt x="0" y="98548"/>
                  </a:lnTo>
                  <a:cubicBezTo>
                    <a:pt x="0" y="72411"/>
                    <a:pt x="10383" y="47345"/>
                    <a:pt x="28864" y="28864"/>
                  </a:cubicBezTo>
                  <a:cubicBezTo>
                    <a:pt x="47345" y="10383"/>
                    <a:pt x="72411" y="0"/>
                    <a:pt x="98548" y="0"/>
                  </a:cubicBezTo>
                  <a:close/>
                </a:path>
              </a:pathLst>
            </a:custGeom>
            <a:solidFill>
              <a:srgbClr val="000000">
                <a:alpha val="0"/>
              </a:srgbClr>
            </a:solidFill>
            <a:ln w="38100" cap="rnd">
              <a:solidFill>
                <a:srgbClr val="000000"/>
              </a:solidFill>
              <a:prstDash val="sysDot"/>
              <a:round/>
            </a:ln>
          </p:spPr>
          <p:txBody>
            <a:bodyPr/>
            <a:lstStyle/>
            <a:p>
              <a:endParaRPr lang="en-US" dirty="0">
                <a:latin typeface="Arial" panose="020B0604020202020204" pitchFamily="34" charset="0"/>
              </a:endParaRPr>
            </a:p>
          </p:txBody>
        </p:sp>
        <p:sp>
          <p:nvSpPr>
            <p:cNvPr id="16" name="TextBox 16"/>
            <p:cNvSpPr txBox="1"/>
            <p:nvPr/>
          </p:nvSpPr>
          <p:spPr>
            <a:xfrm>
              <a:off x="0" y="-57150"/>
              <a:ext cx="1106199" cy="649900"/>
            </a:xfrm>
            <a:prstGeom prst="rect">
              <a:avLst/>
            </a:prstGeom>
          </p:spPr>
          <p:txBody>
            <a:bodyPr lIns="50800" tIns="50800" rIns="50800" bIns="50800" rtlCol="0" anchor="ctr"/>
            <a:lstStyle/>
            <a:p>
              <a:pPr algn="ctr">
                <a:lnSpc>
                  <a:spcPts val="4059"/>
                </a:lnSpc>
              </a:pPr>
              <a:r>
                <a:rPr lang="en-US" sz="2899" dirty="0">
                  <a:solidFill>
                    <a:srgbClr val="000000"/>
                  </a:solidFill>
                  <a:latin typeface="Arial" panose="020B0604020202020204" pitchFamily="34" charset="0"/>
                  <a:ea typeface="Canva Sans"/>
                  <a:cs typeface="Canva Sans"/>
                  <a:sym typeface="Canva Sans"/>
                </a:rPr>
                <a:t>Through social media, closed Facebook group </a:t>
              </a:r>
            </a:p>
          </p:txBody>
        </p:sp>
      </p:grpSp>
      <p:grpSp>
        <p:nvGrpSpPr>
          <p:cNvPr id="17" name="Group 17"/>
          <p:cNvGrpSpPr/>
          <p:nvPr/>
        </p:nvGrpSpPr>
        <p:grpSpPr>
          <a:xfrm>
            <a:off x="7243008" y="6063421"/>
            <a:ext cx="4006552" cy="2146887"/>
            <a:chOff x="0" y="0"/>
            <a:chExt cx="1106199" cy="592750"/>
          </a:xfrm>
        </p:grpSpPr>
        <p:sp>
          <p:nvSpPr>
            <p:cNvPr id="18" name="Freeform 18"/>
            <p:cNvSpPr/>
            <p:nvPr/>
          </p:nvSpPr>
          <p:spPr>
            <a:xfrm>
              <a:off x="0" y="0"/>
              <a:ext cx="1106199" cy="592750"/>
            </a:xfrm>
            <a:custGeom>
              <a:avLst/>
              <a:gdLst/>
              <a:ahLst/>
              <a:cxnLst/>
              <a:rect l="l" t="t" r="r" b="b"/>
              <a:pathLst>
                <a:path w="1106199" h="592750">
                  <a:moveTo>
                    <a:pt x="98548" y="0"/>
                  </a:moveTo>
                  <a:lnTo>
                    <a:pt x="1007651" y="0"/>
                  </a:lnTo>
                  <a:cubicBezTo>
                    <a:pt x="1033788" y="0"/>
                    <a:pt x="1058854" y="10383"/>
                    <a:pt x="1077335" y="28864"/>
                  </a:cubicBezTo>
                  <a:cubicBezTo>
                    <a:pt x="1095817" y="47345"/>
                    <a:pt x="1106199" y="72411"/>
                    <a:pt x="1106199" y="98548"/>
                  </a:cubicBezTo>
                  <a:lnTo>
                    <a:pt x="1106199" y="494202"/>
                  </a:lnTo>
                  <a:cubicBezTo>
                    <a:pt x="1106199" y="520339"/>
                    <a:pt x="1095817" y="545405"/>
                    <a:pt x="1077335" y="563886"/>
                  </a:cubicBezTo>
                  <a:cubicBezTo>
                    <a:pt x="1058854" y="582368"/>
                    <a:pt x="1033788" y="592750"/>
                    <a:pt x="1007651" y="592750"/>
                  </a:cubicBezTo>
                  <a:lnTo>
                    <a:pt x="98548" y="592750"/>
                  </a:lnTo>
                  <a:cubicBezTo>
                    <a:pt x="72411" y="592750"/>
                    <a:pt x="47345" y="582368"/>
                    <a:pt x="28864" y="563886"/>
                  </a:cubicBezTo>
                  <a:cubicBezTo>
                    <a:pt x="10383" y="545405"/>
                    <a:pt x="0" y="520339"/>
                    <a:pt x="0" y="494202"/>
                  </a:cubicBezTo>
                  <a:lnTo>
                    <a:pt x="0" y="98548"/>
                  </a:lnTo>
                  <a:cubicBezTo>
                    <a:pt x="0" y="72411"/>
                    <a:pt x="10383" y="47345"/>
                    <a:pt x="28864" y="28864"/>
                  </a:cubicBezTo>
                  <a:cubicBezTo>
                    <a:pt x="47345" y="10383"/>
                    <a:pt x="72411" y="0"/>
                    <a:pt x="98548" y="0"/>
                  </a:cubicBezTo>
                  <a:close/>
                </a:path>
              </a:pathLst>
            </a:custGeom>
            <a:solidFill>
              <a:srgbClr val="000000">
                <a:alpha val="0"/>
              </a:srgbClr>
            </a:solidFill>
            <a:ln w="38100" cap="rnd">
              <a:solidFill>
                <a:srgbClr val="000000"/>
              </a:solidFill>
              <a:prstDash val="sysDot"/>
              <a:round/>
            </a:ln>
          </p:spPr>
          <p:txBody>
            <a:bodyPr/>
            <a:lstStyle/>
            <a:p>
              <a:endParaRPr lang="en-US" dirty="0">
                <a:latin typeface="Arial" panose="020B0604020202020204" pitchFamily="34" charset="0"/>
              </a:endParaRPr>
            </a:p>
          </p:txBody>
        </p:sp>
        <p:sp>
          <p:nvSpPr>
            <p:cNvPr id="19" name="TextBox 19"/>
            <p:cNvSpPr txBox="1"/>
            <p:nvPr/>
          </p:nvSpPr>
          <p:spPr>
            <a:xfrm>
              <a:off x="0" y="-57150"/>
              <a:ext cx="1106199" cy="649900"/>
            </a:xfrm>
            <a:prstGeom prst="rect">
              <a:avLst/>
            </a:prstGeom>
          </p:spPr>
          <p:txBody>
            <a:bodyPr lIns="50800" tIns="50800" rIns="50800" bIns="50800" rtlCol="0" anchor="ctr"/>
            <a:lstStyle/>
            <a:p>
              <a:pPr algn="ctr">
                <a:lnSpc>
                  <a:spcPts val="4059"/>
                </a:lnSpc>
              </a:pPr>
              <a:r>
                <a:rPr lang="en-US" sz="2899" dirty="0">
                  <a:solidFill>
                    <a:srgbClr val="000000"/>
                  </a:solidFill>
                  <a:latin typeface="Arial" panose="020B0604020202020204" pitchFamily="34" charset="0"/>
                  <a:ea typeface="Canva Sans"/>
                  <a:cs typeface="Canva Sans"/>
                  <a:sym typeface="Canva Sans"/>
                </a:rPr>
                <a:t>25 semi-structured interviews conducted over Zoom </a:t>
              </a:r>
            </a:p>
          </p:txBody>
        </p:sp>
      </p:grpSp>
      <p:grpSp>
        <p:nvGrpSpPr>
          <p:cNvPr id="20" name="Group 20"/>
          <p:cNvGrpSpPr/>
          <p:nvPr/>
        </p:nvGrpSpPr>
        <p:grpSpPr>
          <a:xfrm>
            <a:off x="12622481" y="6063421"/>
            <a:ext cx="4006552" cy="2146887"/>
            <a:chOff x="0" y="0"/>
            <a:chExt cx="1106199" cy="592750"/>
          </a:xfrm>
        </p:grpSpPr>
        <p:sp>
          <p:nvSpPr>
            <p:cNvPr id="21" name="Freeform 21"/>
            <p:cNvSpPr/>
            <p:nvPr/>
          </p:nvSpPr>
          <p:spPr>
            <a:xfrm>
              <a:off x="0" y="0"/>
              <a:ext cx="1106199" cy="592750"/>
            </a:xfrm>
            <a:custGeom>
              <a:avLst/>
              <a:gdLst/>
              <a:ahLst/>
              <a:cxnLst/>
              <a:rect l="l" t="t" r="r" b="b"/>
              <a:pathLst>
                <a:path w="1106199" h="592750">
                  <a:moveTo>
                    <a:pt x="98548" y="0"/>
                  </a:moveTo>
                  <a:lnTo>
                    <a:pt x="1007651" y="0"/>
                  </a:lnTo>
                  <a:cubicBezTo>
                    <a:pt x="1033788" y="0"/>
                    <a:pt x="1058854" y="10383"/>
                    <a:pt x="1077335" y="28864"/>
                  </a:cubicBezTo>
                  <a:cubicBezTo>
                    <a:pt x="1095817" y="47345"/>
                    <a:pt x="1106199" y="72411"/>
                    <a:pt x="1106199" y="98548"/>
                  </a:cubicBezTo>
                  <a:lnTo>
                    <a:pt x="1106199" y="494202"/>
                  </a:lnTo>
                  <a:cubicBezTo>
                    <a:pt x="1106199" y="520339"/>
                    <a:pt x="1095817" y="545405"/>
                    <a:pt x="1077335" y="563886"/>
                  </a:cubicBezTo>
                  <a:cubicBezTo>
                    <a:pt x="1058854" y="582368"/>
                    <a:pt x="1033788" y="592750"/>
                    <a:pt x="1007651" y="592750"/>
                  </a:cubicBezTo>
                  <a:lnTo>
                    <a:pt x="98548" y="592750"/>
                  </a:lnTo>
                  <a:cubicBezTo>
                    <a:pt x="72411" y="592750"/>
                    <a:pt x="47345" y="582368"/>
                    <a:pt x="28864" y="563886"/>
                  </a:cubicBezTo>
                  <a:cubicBezTo>
                    <a:pt x="10383" y="545405"/>
                    <a:pt x="0" y="520339"/>
                    <a:pt x="0" y="494202"/>
                  </a:cubicBezTo>
                  <a:lnTo>
                    <a:pt x="0" y="98548"/>
                  </a:lnTo>
                  <a:cubicBezTo>
                    <a:pt x="0" y="72411"/>
                    <a:pt x="10383" y="47345"/>
                    <a:pt x="28864" y="28864"/>
                  </a:cubicBezTo>
                  <a:cubicBezTo>
                    <a:pt x="47345" y="10383"/>
                    <a:pt x="72411" y="0"/>
                    <a:pt x="98548" y="0"/>
                  </a:cubicBezTo>
                  <a:close/>
                </a:path>
              </a:pathLst>
            </a:custGeom>
            <a:solidFill>
              <a:srgbClr val="000000">
                <a:alpha val="0"/>
              </a:srgbClr>
            </a:solidFill>
            <a:ln w="38100" cap="rnd">
              <a:solidFill>
                <a:srgbClr val="000000"/>
              </a:solidFill>
              <a:prstDash val="sysDot"/>
              <a:round/>
            </a:ln>
          </p:spPr>
          <p:txBody>
            <a:bodyPr/>
            <a:lstStyle/>
            <a:p>
              <a:endParaRPr lang="en-US" dirty="0">
                <a:latin typeface="Arial" panose="020B0604020202020204" pitchFamily="34" charset="0"/>
              </a:endParaRPr>
            </a:p>
          </p:txBody>
        </p:sp>
        <p:sp>
          <p:nvSpPr>
            <p:cNvPr id="22" name="TextBox 22"/>
            <p:cNvSpPr txBox="1"/>
            <p:nvPr/>
          </p:nvSpPr>
          <p:spPr>
            <a:xfrm>
              <a:off x="0" y="-57150"/>
              <a:ext cx="1106199" cy="649900"/>
            </a:xfrm>
            <a:prstGeom prst="rect">
              <a:avLst/>
            </a:prstGeom>
          </p:spPr>
          <p:txBody>
            <a:bodyPr lIns="50800" tIns="50800" rIns="50800" bIns="50800" rtlCol="0" anchor="ctr"/>
            <a:lstStyle/>
            <a:p>
              <a:pPr algn="ctr">
                <a:lnSpc>
                  <a:spcPts val="4059"/>
                </a:lnSpc>
              </a:pPr>
              <a:endParaRPr dirty="0">
                <a:latin typeface="Arial" panose="020B0604020202020204" pitchFamily="34" charset="0"/>
              </a:endParaRPr>
            </a:p>
          </p:txBody>
        </p:sp>
      </p:grpSp>
      <p:sp>
        <p:nvSpPr>
          <p:cNvPr id="23" name="TextBox 23"/>
          <p:cNvSpPr txBox="1"/>
          <p:nvPr/>
        </p:nvSpPr>
        <p:spPr>
          <a:xfrm>
            <a:off x="5891624" y="1538664"/>
            <a:ext cx="6932691" cy="769441"/>
          </a:xfrm>
          <a:prstGeom prst="rect">
            <a:avLst/>
          </a:prstGeom>
        </p:spPr>
        <p:txBody>
          <a:bodyPr lIns="0" tIns="0" rIns="0" bIns="0" rtlCol="0" anchor="t">
            <a:spAutoFit/>
          </a:bodyPr>
          <a:lstStyle/>
          <a:p>
            <a:pPr algn="ctr">
              <a:lnSpc>
                <a:spcPts val="6001"/>
              </a:lnSpc>
            </a:pPr>
            <a:r>
              <a:rPr lang="en-US" sz="6001" b="1" dirty="0">
                <a:solidFill>
                  <a:srgbClr val="000000"/>
                </a:solidFill>
                <a:latin typeface="Arial" panose="020B0604020202020204" pitchFamily="34" charset="0"/>
                <a:ea typeface="Canva Sans Bold"/>
                <a:cs typeface="Canva Sans Bold"/>
                <a:sym typeface="Canva Sans Bold"/>
              </a:rPr>
              <a:t>Methodology</a:t>
            </a:r>
          </a:p>
        </p:txBody>
      </p:sp>
      <p:cxnSp>
        <p:nvCxnSpPr>
          <p:cNvPr id="25" name="Straight Arrow Connector 24">
            <a:extLst>
              <a:ext uri="{FF2B5EF4-FFF2-40B4-BE49-F238E27FC236}">
                <a16:creationId xmlns:a16="http://schemas.microsoft.com/office/drawing/2014/main" id="{BEE6F58A-D610-9F88-4894-9972CA082889}"/>
              </a:ext>
            </a:extLst>
          </p:cNvPr>
          <p:cNvCxnSpPr>
            <a:cxnSpLocks/>
          </p:cNvCxnSpPr>
          <p:nvPr/>
        </p:nvCxnSpPr>
        <p:spPr>
          <a:xfrm>
            <a:off x="5947451" y="4762500"/>
            <a:ext cx="1204234" cy="0"/>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7" name="Straight Arrow Connector 26">
            <a:extLst>
              <a:ext uri="{FF2B5EF4-FFF2-40B4-BE49-F238E27FC236}">
                <a16:creationId xmlns:a16="http://schemas.microsoft.com/office/drawing/2014/main" id="{CB66DFED-F867-7FB9-FA93-50015D109B38}"/>
              </a:ext>
            </a:extLst>
          </p:cNvPr>
          <p:cNvCxnSpPr>
            <a:cxnSpLocks/>
          </p:cNvCxnSpPr>
          <p:nvPr/>
        </p:nvCxnSpPr>
        <p:spPr>
          <a:xfrm>
            <a:off x="11326924" y="4762500"/>
            <a:ext cx="1204234" cy="0"/>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8" name="TextBox 19">
            <a:extLst>
              <a:ext uri="{FF2B5EF4-FFF2-40B4-BE49-F238E27FC236}">
                <a16:creationId xmlns:a16="http://schemas.microsoft.com/office/drawing/2014/main" id="{4C7982C7-8980-ED66-D236-932A58D20000}"/>
              </a:ext>
            </a:extLst>
          </p:cNvPr>
          <p:cNvSpPr txBox="1"/>
          <p:nvPr/>
        </p:nvSpPr>
        <p:spPr>
          <a:xfrm>
            <a:off x="12713804" y="5868667"/>
            <a:ext cx="4006552" cy="2353879"/>
          </a:xfrm>
          <a:prstGeom prst="rect">
            <a:avLst/>
          </a:prstGeom>
        </p:spPr>
        <p:txBody>
          <a:bodyPr lIns="50800" tIns="50800" rIns="50800" bIns="50800" rtlCol="0" anchor="ctr"/>
          <a:lstStyle/>
          <a:p>
            <a:pPr algn="ctr">
              <a:lnSpc>
                <a:spcPts val="4059"/>
              </a:lnSpc>
            </a:pPr>
            <a:r>
              <a:rPr lang="en-US" sz="2899" dirty="0">
                <a:solidFill>
                  <a:srgbClr val="000000"/>
                </a:solidFill>
                <a:latin typeface="Arial" panose="020B0604020202020204" pitchFamily="34" charset="0"/>
                <a:ea typeface="Canva Sans"/>
                <a:cs typeface="Canva Sans"/>
                <a:sym typeface="Canva Sans"/>
              </a:rPr>
              <a:t>Thematic analysis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28700" y="1028700"/>
            <a:ext cx="16230600" cy="8229600"/>
            <a:chOff x="0" y="0"/>
            <a:chExt cx="4274726" cy="2167467"/>
          </a:xfrm>
        </p:grpSpPr>
        <p:sp>
          <p:nvSpPr>
            <p:cNvPr id="3" name="Freeform 3"/>
            <p:cNvSpPr/>
            <p:nvPr/>
          </p:nvSpPr>
          <p:spPr>
            <a:xfrm>
              <a:off x="0" y="0"/>
              <a:ext cx="4274726" cy="2167467"/>
            </a:xfrm>
            <a:custGeom>
              <a:avLst/>
              <a:gdLst/>
              <a:ahLst/>
              <a:cxnLst/>
              <a:rect l="l" t="t" r="r" b="b"/>
              <a:pathLst>
                <a:path w="4274726" h="2167467">
                  <a:moveTo>
                    <a:pt x="21465" y="0"/>
                  </a:moveTo>
                  <a:lnTo>
                    <a:pt x="4253261" y="0"/>
                  </a:lnTo>
                  <a:cubicBezTo>
                    <a:pt x="4265116" y="0"/>
                    <a:pt x="4274726" y="9610"/>
                    <a:pt x="4274726" y="21465"/>
                  </a:cubicBezTo>
                  <a:lnTo>
                    <a:pt x="4274726" y="2146002"/>
                  </a:lnTo>
                  <a:cubicBezTo>
                    <a:pt x="4274726" y="2157857"/>
                    <a:pt x="4265116" y="2167467"/>
                    <a:pt x="4253261" y="2167467"/>
                  </a:cubicBezTo>
                  <a:lnTo>
                    <a:pt x="21465" y="2167467"/>
                  </a:lnTo>
                  <a:cubicBezTo>
                    <a:pt x="9610" y="2167467"/>
                    <a:pt x="0" y="2157857"/>
                    <a:pt x="0" y="2146002"/>
                  </a:cubicBezTo>
                  <a:lnTo>
                    <a:pt x="0" y="21465"/>
                  </a:lnTo>
                  <a:cubicBezTo>
                    <a:pt x="0" y="9610"/>
                    <a:pt x="9610" y="0"/>
                    <a:pt x="21465" y="0"/>
                  </a:cubicBezTo>
                  <a:close/>
                </a:path>
              </a:pathLst>
            </a:custGeom>
            <a:solidFill>
              <a:srgbClr val="EDEDED"/>
            </a:solidFill>
          </p:spPr>
          <p:txBody>
            <a:bodyPr/>
            <a:lstStyle/>
            <a:p>
              <a:endParaRPr lang="en-US" dirty="0">
                <a:latin typeface="Arial" panose="020B0604020202020204" pitchFamily="34" charset="0"/>
              </a:endParaRPr>
            </a:p>
          </p:txBody>
        </p:sp>
        <p:sp>
          <p:nvSpPr>
            <p:cNvPr id="4" name="TextBox 4"/>
            <p:cNvSpPr txBox="1"/>
            <p:nvPr/>
          </p:nvSpPr>
          <p:spPr>
            <a:xfrm>
              <a:off x="0" y="-38100"/>
              <a:ext cx="4274726" cy="2205567"/>
            </a:xfrm>
            <a:prstGeom prst="rect">
              <a:avLst/>
            </a:prstGeom>
          </p:spPr>
          <p:txBody>
            <a:bodyPr lIns="50800" tIns="50800" rIns="50800" bIns="50800" rtlCol="0" anchor="ctr"/>
            <a:lstStyle/>
            <a:p>
              <a:pPr algn="ctr">
                <a:lnSpc>
                  <a:spcPts val="2659"/>
                </a:lnSpc>
              </a:pPr>
              <a:endParaRPr dirty="0">
                <a:latin typeface="Arial" panose="020B0604020202020204" pitchFamily="34" charset="0"/>
              </a:endParaRPr>
            </a:p>
          </p:txBody>
        </p:sp>
      </p:grpSp>
      <p:sp>
        <p:nvSpPr>
          <p:cNvPr id="5" name="TextBox 5"/>
          <p:cNvSpPr txBox="1"/>
          <p:nvPr/>
        </p:nvSpPr>
        <p:spPr>
          <a:xfrm>
            <a:off x="4678758" y="1377509"/>
            <a:ext cx="8628552" cy="769441"/>
          </a:xfrm>
          <a:prstGeom prst="rect">
            <a:avLst/>
          </a:prstGeom>
        </p:spPr>
        <p:txBody>
          <a:bodyPr lIns="0" tIns="0" rIns="0" bIns="0" rtlCol="0" anchor="t">
            <a:spAutoFit/>
          </a:bodyPr>
          <a:lstStyle/>
          <a:p>
            <a:pPr algn="ctr">
              <a:lnSpc>
                <a:spcPts val="6001"/>
              </a:lnSpc>
            </a:pPr>
            <a:r>
              <a:rPr lang="en-US" sz="6001" b="1" dirty="0">
                <a:solidFill>
                  <a:srgbClr val="000000"/>
                </a:solidFill>
                <a:latin typeface="Arial" panose="020B0604020202020204" pitchFamily="34" charset="0"/>
                <a:ea typeface="Canva Sans Bold"/>
                <a:cs typeface="Canva Sans Bold"/>
                <a:sym typeface="Canva Sans Bold"/>
              </a:rPr>
              <a:t>Findings</a:t>
            </a:r>
          </a:p>
        </p:txBody>
      </p:sp>
      <p:grpSp>
        <p:nvGrpSpPr>
          <p:cNvPr id="6" name="Group 6"/>
          <p:cNvGrpSpPr/>
          <p:nvPr/>
        </p:nvGrpSpPr>
        <p:grpSpPr>
          <a:xfrm>
            <a:off x="2066192" y="4246005"/>
            <a:ext cx="4679297" cy="4275825"/>
            <a:chOff x="0" y="0"/>
            <a:chExt cx="1721972" cy="1573495"/>
          </a:xfrm>
        </p:grpSpPr>
        <p:sp>
          <p:nvSpPr>
            <p:cNvPr id="7" name="Freeform 7"/>
            <p:cNvSpPr/>
            <p:nvPr/>
          </p:nvSpPr>
          <p:spPr>
            <a:xfrm>
              <a:off x="0" y="0"/>
              <a:ext cx="1721972" cy="1573495"/>
            </a:xfrm>
            <a:custGeom>
              <a:avLst/>
              <a:gdLst/>
              <a:ahLst/>
              <a:cxnLst/>
              <a:rect l="l" t="t" r="r" b="b"/>
              <a:pathLst>
                <a:path w="1721972" h="1573495">
                  <a:moveTo>
                    <a:pt x="74453" y="0"/>
                  </a:moveTo>
                  <a:lnTo>
                    <a:pt x="1647520" y="0"/>
                  </a:lnTo>
                  <a:cubicBezTo>
                    <a:pt x="1667266" y="0"/>
                    <a:pt x="1686203" y="7844"/>
                    <a:pt x="1700166" y="21807"/>
                  </a:cubicBezTo>
                  <a:cubicBezTo>
                    <a:pt x="1714128" y="35769"/>
                    <a:pt x="1721972" y="54707"/>
                    <a:pt x="1721972" y="74453"/>
                  </a:cubicBezTo>
                  <a:lnTo>
                    <a:pt x="1721972" y="1499043"/>
                  </a:lnTo>
                  <a:cubicBezTo>
                    <a:pt x="1721972" y="1540162"/>
                    <a:pt x="1688639" y="1573495"/>
                    <a:pt x="1647520" y="1573495"/>
                  </a:cubicBezTo>
                  <a:lnTo>
                    <a:pt x="74453" y="1573495"/>
                  </a:lnTo>
                  <a:cubicBezTo>
                    <a:pt x="54707" y="1573495"/>
                    <a:pt x="35769" y="1565651"/>
                    <a:pt x="21807" y="1551689"/>
                  </a:cubicBezTo>
                  <a:cubicBezTo>
                    <a:pt x="7844" y="1537726"/>
                    <a:pt x="0" y="1518789"/>
                    <a:pt x="0" y="1499043"/>
                  </a:cubicBezTo>
                  <a:lnTo>
                    <a:pt x="0" y="74453"/>
                  </a:lnTo>
                  <a:cubicBezTo>
                    <a:pt x="0" y="54707"/>
                    <a:pt x="7844" y="35769"/>
                    <a:pt x="21807" y="21807"/>
                  </a:cubicBezTo>
                  <a:cubicBezTo>
                    <a:pt x="35769" y="7844"/>
                    <a:pt x="54707" y="0"/>
                    <a:pt x="74453" y="0"/>
                  </a:cubicBezTo>
                  <a:close/>
                </a:path>
              </a:pathLst>
            </a:custGeom>
            <a:solidFill>
              <a:srgbClr val="B7CDEB"/>
            </a:solidFill>
            <a:ln cap="rnd">
              <a:noFill/>
              <a:prstDash val="solid"/>
              <a:round/>
            </a:ln>
          </p:spPr>
          <p:txBody>
            <a:bodyPr/>
            <a:lstStyle/>
            <a:p>
              <a:endParaRPr lang="en-US" dirty="0">
                <a:latin typeface="Arial" panose="020B0604020202020204" pitchFamily="34" charset="0"/>
              </a:endParaRPr>
            </a:p>
          </p:txBody>
        </p:sp>
        <p:sp>
          <p:nvSpPr>
            <p:cNvPr id="8" name="TextBox 8"/>
            <p:cNvSpPr txBox="1"/>
            <p:nvPr/>
          </p:nvSpPr>
          <p:spPr>
            <a:xfrm>
              <a:off x="0" y="-38100"/>
              <a:ext cx="1721972" cy="1611595"/>
            </a:xfrm>
            <a:prstGeom prst="rect">
              <a:avLst/>
            </a:prstGeom>
          </p:spPr>
          <p:txBody>
            <a:bodyPr lIns="45049" tIns="45049" rIns="45049" bIns="45049" rtlCol="0" anchor="ctr"/>
            <a:lstStyle/>
            <a:p>
              <a:pPr algn="ctr">
                <a:lnSpc>
                  <a:spcPts val="2659"/>
                </a:lnSpc>
                <a:spcBef>
                  <a:spcPct val="0"/>
                </a:spcBef>
              </a:pPr>
              <a:endParaRPr dirty="0">
                <a:latin typeface="Arial" panose="020B0604020202020204" pitchFamily="34" charset="0"/>
              </a:endParaRPr>
            </a:p>
          </p:txBody>
        </p:sp>
      </p:grpSp>
      <p:sp>
        <p:nvSpPr>
          <p:cNvPr id="9" name="TextBox 9"/>
          <p:cNvSpPr txBox="1"/>
          <p:nvPr/>
        </p:nvSpPr>
        <p:spPr>
          <a:xfrm>
            <a:off x="3629567" y="4758080"/>
            <a:ext cx="1552547" cy="1038746"/>
          </a:xfrm>
          <a:prstGeom prst="rect">
            <a:avLst/>
          </a:prstGeom>
        </p:spPr>
        <p:txBody>
          <a:bodyPr lIns="0" tIns="0" rIns="0" bIns="0" rtlCol="0" anchor="t">
            <a:spAutoFit/>
          </a:bodyPr>
          <a:lstStyle/>
          <a:p>
            <a:pPr marL="0" lvl="0" indent="0" algn="ctr">
              <a:lnSpc>
                <a:spcPts val="8050"/>
              </a:lnSpc>
              <a:spcBef>
                <a:spcPct val="0"/>
              </a:spcBef>
            </a:pPr>
            <a:r>
              <a:rPr lang="en-US" sz="8386" u="none" strike="noStrike" spc="-805" dirty="0">
                <a:solidFill>
                  <a:srgbClr val="002E5D"/>
                </a:solidFill>
                <a:latin typeface="Arial" panose="020B0604020202020204" pitchFamily="34" charset="0"/>
                <a:ea typeface="Canva Sans"/>
                <a:cs typeface="Canva Sans"/>
                <a:sym typeface="Canva Sans"/>
              </a:rPr>
              <a:t>01.</a:t>
            </a:r>
          </a:p>
        </p:txBody>
      </p:sp>
      <p:sp>
        <p:nvSpPr>
          <p:cNvPr id="10" name="TextBox 10"/>
          <p:cNvSpPr txBox="1"/>
          <p:nvPr/>
        </p:nvSpPr>
        <p:spPr>
          <a:xfrm>
            <a:off x="2472740" y="6374638"/>
            <a:ext cx="3866201" cy="918800"/>
          </a:xfrm>
          <a:prstGeom prst="rect">
            <a:avLst/>
          </a:prstGeom>
        </p:spPr>
        <p:txBody>
          <a:bodyPr lIns="0" tIns="0" rIns="0" bIns="0" rtlCol="0" anchor="t">
            <a:spAutoFit/>
          </a:bodyPr>
          <a:lstStyle/>
          <a:p>
            <a:pPr algn="ctr">
              <a:lnSpc>
                <a:spcPts val="3548"/>
              </a:lnSpc>
            </a:pPr>
            <a:r>
              <a:rPr lang="en-US" sz="3548" dirty="0">
                <a:solidFill>
                  <a:srgbClr val="000000"/>
                </a:solidFill>
                <a:latin typeface="Arial" panose="020B0604020202020204" pitchFamily="34" charset="0"/>
                <a:ea typeface="Canva Sans Bold"/>
                <a:cs typeface="Canva Sans Bold"/>
                <a:sym typeface="Canva Sans Bold"/>
              </a:rPr>
              <a:t>Socio-technical challenges</a:t>
            </a:r>
          </a:p>
        </p:txBody>
      </p:sp>
      <p:sp>
        <p:nvSpPr>
          <p:cNvPr id="12" name="Freeform 12"/>
          <p:cNvSpPr/>
          <p:nvPr/>
        </p:nvSpPr>
        <p:spPr>
          <a:xfrm>
            <a:off x="6923125" y="4246005"/>
            <a:ext cx="4679297" cy="4275825"/>
          </a:xfrm>
          <a:custGeom>
            <a:avLst/>
            <a:gdLst/>
            <a:ahLst/>
            <a:cxnLst/>
            <a:rect l="l" t="t" r="r" b="b"/>
            <a:pathLst>
              <a:path w="1721972" h="1573495">
                <a:moveTo>
                  <a:pt x="74453" y="0"/>
                </a:moveTo>
                <a:lnTo>
                  <a:pt x="1647520" y="0"/>
                </a:lnTo>
                <a:cubicBezTo>
                  <a:pt x="1667266" y="0"/>
                  <a:pt x="1686203" y="7844"/>
                  <a:pt x="1700166" y="21807"/>
                </a:cubicBezTo>
                <a:cubicBezTo>
                  <a:pt x="1714128" y="35769"/>
                  <a:pt x="1721972" y="54707"/>
                  <a:pt x="1721972" y="74453"/>
                </a:cubicBezTo>
                <a:lnTo>
                  <a:pt x="1721972" y="1499043"/>
                </a:lnTo>
                <a:cubicBezTo>
                  <a:pt x="1721972" y="1540162"/>
                  <a:pt x="1688639" y="1573495"/>
                  <a:pt x="1647520" y="1573495"/>
                </a:cubicBezTo>
                <a:lnTo>
                  <a:pt x="74453" y="1573495"/>
                </a:lnTo>
                <a:cubicBezTo>
                  <a:pt x="54707" y="1573495"/>
                  <a:pt x="35769" y="1565651"/>
                  <a:pt x="21807" y="1551689"/>
                </a:cubicBezTo>
                <a:cubicBezTo>
                  <a:pt x="7844" y="1537726"/>
                  <a:pt x="0" y="1518789"/>
                  <a:pt x="0" y="1499043"/>
                </a:cubicBezTo>
                <a:lnTo>
                  <a:pt x="0" y="74453"/>
                </a:lnTo>
                <a:cubicBezTo>
                  <a:pt x="0" y="54707"/>
                  <a:pt x="7844" y="35769"/>
                  <a:pt x="21807" y="21807"/>
                </a:cubicBezTo>
                <a:cubicBezTo>
                  <a:pt x="35769" y="7844"/>
                  <a:pt x="54707" y="0"/>
                  <a:pt x="74453" y="0"/>
                </a:cubicBezTo>
                <a:close/>
              </a:path>
            </a:pathLst>
          </a:custGeom>
          <a:solidFill>
            <a:srgbClr val="B7CDEB"/>
          </a:solidFill>
          <a:ln cap="rnd">
            <a:noFill/>
            <a:prstDash val="solid"/>
            <a:round/>
          </a:ln>
        </p:spPr>
        <p:txBody>
          <a:bodyPr/>
          <a:lstStyle/>
          <a:p>
            <a:endParaRPr lang="en-US" dirty="0">
              <a:latin typeface="Arial" panose="020B0604020202020204" pitchFamily="34" charset="0"/>
            </a:endParaRPr>
          </a:p>
        </p:txBody>
      </p:sp>
      <p:sp>
        <p:nvSpPr>
          <p:cNvPr id="14" name="TextBox 14"/>
          <p:cNvSpPr txBox="1"/>
          <p:nvPr/>
        </p:nvSpPr>
        <p:spPr>
          <a:xfrm>
            <a:off x="8486499" y="4758080"/>
            <a:ext cx="1552547" cy="1038746"/>
          </a:xfrm>
          <a:prstGeom prst="rect">
            <a:avLst/>
          </a:prstGeom>
        </p:spPr>
        <p:txBody>
          <a:bodyPr lIns="0" tIns="0" rIns="0" bIns="0" rtlCol="0" anchor="t">
            <a:spAutoFit/>
          </a:bodyPr>
          <a:lstStyle/>
          <a:p>
            <a:pPr marL="0" lvl="0" indent="0" algn="ctr">
              <a:lnSpc>
                <a:spcPts val="8135"/>
              </a:lnSpc>
              <a:spcBef>
                <a:spcPct val="0"/>
              </a:spcBef>
            </a:pPr>
            <a:r>
              <a:rPr lang="en-US" sz="8474" u="none" strike="noStrike" spc="-813" dirty="0">
                <a:solidFill>
                  <a:schemeClr val="tx2">
                    <a:lumMod val="75000"/>
                  </a:schemeClr>
                </a:solidFill>
                <a:latin typeface="Arial" panose="020B0604020202020204" pitchFamily="34" charset="0"/>
                <a:ea typeface="Canva Sans"/>
                <a:cs typeface="Canva Sans"/>
                <a:sym typeface="Canva Sans"/>
              </a:rPr>
              <a:t>02.</a:t>
            </a:r>
          </a:p>
        </p:txBody>
      </p:sp>
      <p:sp>
        <p:nvSpPr>
          <p:cNvPr id="16" name="Freeform 16"/>
          <p:cNvSpPr/>
          <p:nvPr/>
        </p:nvSpPr>
        <p:spPr>
          <a:xfrm>
            <a:off x="11780013" y="4246005"/>
            <a:ext cx="4679297" cy="4275825"/>
          </a:xfrm>
          <a:custGeom>
            <a:avLst/>
            <a:gdLst/>
            <a:ahLst/>
            <a:cxnLst/>
            <a:rect l="l" t="t" r="r" b="b"/>
            <a:pathLst>
              <a:path w="1721972" h="1573495">
                <a:moveTo>
                  <a:pt x="74453" y="0"/>
                </a:moveTo>
                <a:lnTo>
                  <a:pt x="1647520" y="0"/>
                </a:lnTo>
                <a:cubicBezTo>
                  <a:pt x="1667266" y="0"/>
                  <a:pt x="1686203" y="7844"/>
                  <a:pt x="1700166" y="21807"/>
                </a:cubicBezTo>
                <a:cubicBezTo>
                  <a:pt x="1714128" y="35769"/>
                  <a:pt x="1721972" y="54707"/>
                  <a:pt x="1721972" y="74453"/>
                </a:cubicBezTo>
                <a:lnTo>
                  <a:pt x="1721972" y="1499043"/>
                </a:lnTo>
                <a:cubicBezTo>
                  <a:pt x="1721972" y="1540162"/>
                  <a:pt x="1688639" y="1573495"/>
                  <a:pt x="1647520" y="1573495"/>
                </a:cubicBezTo>
                <a:lnTo>
                  <a:pt x="74453" y="1573495"/>
                </a:lnTo>
                <a:cubicBezTo>
                  <a:pt x="54707" y="1573495"/>
                  <a:pt x="35769" y="1565651"/>
                  <a:pt x="21807" y="1551689"/>
                </a:cubicBezTo>
                <a:cubicBezTo>
                  <a:pt x="7844" y="1537726"/>
                  <a:pt x="0" y="1518789"/>
                  <a:pt x="0" y="1499043"/>
                </a:cubicBezTo>
                <a:lnTo>
                  <a:pt x="0" y="74453"/>
                </a:lnTo>
                <a:cubicBezTo>
                  <a:pt x="0" y="54707"/>
                  <a:pt x="7844" y="35769"/>
                  <a:pt x="21807" y="21807"/>
                </a:cubicBezTo>
                <a:cubicBezTo>
                  <a:pt x="35769" y="7844"/>
                  <a:pt x="54707" y="0"/>
                  <a:pt x="74453" y="0"/>
                </a:cubicBezTo>
                <a:close/>
              </a:path>
            </a:pathLst>
          </a:custGeom>
          <a:solidFill>
            <a:srgbClr val="B7CDEB"/>
          </a:solidFill>
          <a:ln cap="rnd">
            <a:noFill/>
            <a:prstDash val="solid"/>
            <a:round/>
          </a:ln>
        </p:spPr>
        <p:txBody>
          <a:bodyPr/>
          <a:lstStyle/>
          <a:p>
            <a:endParaRPr lang="en-US" dirty="0">
              <a:latin typeface="Arial" panose="020B0604020202020204" pitchFamily="34" charset="0"/>
            </a:endParaRPr>
          </a:p>
        </p:txBody>
      </p:sp>
      <p:sp>
        <p:nvSpPr>
          <p:cNvPr id="18" name="TextBox 18"/>
          <p:cNvSpPr txBox="1"/>
          <p:nvPr/>
        </p:nvSpPr>
        <p:spPr>
          <a:xfrm>
            <a:off x="13343387" y="4758080"/>
            <a:ext cx="1552547" cy="1038746"/>
          </a:xfrm>
          <a:prstGeom prst="rect">
            <a:avLst/>
          </a:prstGeom>
        </p:spPr>
        <p:txBody>
          <a:bodyPr lIns="0" tIns="0" rIns="0" bIns="0" rtlCol="0" anchor="t">
            <a:spAutoFit/>
          </a:bodyPr>
          <a:lstStyle/>
          <a:p>
            <a:pPr marL="0" lvl="0" indent="0" algn="ctr">
              <a:lnSpc>
                <a:spcPts val="8135"/>
              </a:lnSpc>
              <a:spcBef>
                <a:spcPct val="0"/>
              </a:spcBef>
            </a:pPr>
            <a:r>
              <a:rPr lang="en-US" sz="8474" u="none" strike="noStrike" spc="-813" dirty="0">
                <a:solidFill>
                  <a:srgbClr val="17375E"/>
                </a:solidFill>
                <a:latin typeface="Arial" panose="020B0604020202020204" pitchFamily="34" charset="0"/>
                <a:ea typeface="Canva Sans"/>
                <a:cs typeface="Canva Sans"/>
                <a:sym typeface="Canva Sans"/>
              </a:rPr>
              <a:t>03.</a:t>
            </a:r>
          </a:p>
        </p:txBody>
      </p:sp>
      <p:sp>
        <p:nvSpPr>
          <p:cNvPr id="19" name="TextBox 19"/>
          <p:cNvSpPr txBox="1"/>
          <p:nvPr/>
        </p:nvSpPr>
        <p:spPr>
          <a:xfrm>
            <a:off x="7475180" y="6735009"/>
            <a:ext cx="3866201" cy="462114"/>
          </a:xfrm>
          <a:prstGeom prst="rect">
            <a:avLst/>
          </a:prstGeom>
        </p:spPr>
        <p:txBody>
          <a:bodyPr lIns="0" tIns="0" rIns="0" bIns="0" rtlCol="0" anchor="t">
            <a:spAutoFit/>
          </a:bodyPr>
          <a:lstStyle/>
          <a:p>
            <a:pPr algn="ctr">
              <a:lnSpc>
                <a:spcPts val="3548"/>
              </a:lnSpc>
            </a:pPr>
            <a:r>
              <a:rPr lang="en-US" sz="3548" dirty="0">
                <a:latin typeface="Arial" panose="020B0604020202020204" pitchFamily="34" charset="0"/>
                <a:ea typeface="Canva Sans Bold"/>
                <a:cs typeface="Canva Sans Bold"/>
                <a:sym typeface="Canva Sans Bold"/>
              </a:rPr>
              <a:t>Threat models</a:t>
            </a:r>
          </a:p>
        </p:txBody>
      </p:sp>
      <p:sp>
        <p:nvSpPr>
          <p:cNvPr id="20" name="TextBox 20"/>
          <p:cNvSpPr txBox="1"/>
          <p:nvPr/>
        </p:nvSpPr>
        <p:spPr>
          <a:xfrm>
            <a:off x="12186561" y="6598475"/>
            <a:ext cx="3866201" cy="902939"/>
          </a:xfrm>
          <a:prstGeom prst="rect">
            <a:avLst/>
          </a:prstGeom>
        </p:spPr>
        <p:txBody>
          <a:bodyPr lIns="0" tIns="0" rIns="0" bIns="0" rtlCol="0" anchor="t">
            <a:spAutoFit/>
          </a:bodyPr>
          <a:lstStyle/>
          <a:p>
            <a:pPr algn="ctr">
              <a:lnSpc>
                <a:spcPts val="3548"/>
              </a:lnSpc>
            </a:pPr>
            <a:r>
              <a:rPr lang="en-US" sz="3548" dirty="0">
                <a:latin typeface="Arial" panose="020B0604020202020204" pitchFamily="34" charset="0"/>
                <a:ea typeface="Canva Sans Bold"/>
                <a:cs typeface="Canva Sans Bold"/>
                <a:sym typeface="Canva Sans Bold"/>
              </a:rPr>
              <a:t>Parent-child dynamics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8243BA-63F1-52F4-373A-986BFA471438}"/>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7574A44E-CA46-A1A8-F0EA-F1B08ACD7B0F}"/>
              </a:ext>
            </a:extLst>
          </p:cNvPr>
          <p:cNvGrpSpPr/>
          <p:nvPr/>
        </p:nvGrpSpPr>
        <p:grpSpPr>
          <a:xfrm>
            <a:off x="1028700" y="1028700"/>
            <a:ext cx="16230600" cy="8229600"/>
            <a:chOff x="0" y="0"/>
            <a:chExt cx="4274726" cy="2167467"/>
          </a:xfrm>
        </p:grpSpPr>
        <p:sp>
          <p:nvSpPr>
            <p:cNvPr id="3" name="Freeform 3">
              <a:extLst>
                <a:ext uri="{FF2B5EF4-FFF2-40B4-BE49-F238E27FC236}">
                  <a16:creationId xmlns:a16="http://schemas.microsoft.com/office/drawing/2014/main" id="{ADCCF0E4-FF70-99FD-6430-A5325BC9FC3F}"/>
                </a:ext>
              </a:extLst>
            </p:cNvPr>
            <p:cNvSpPr/>
            <p:nvPr/>
          </p:nvSpPr>
          <p:spPr>
            <a:xfrm>
              <a:off x="0" y="0"/>
              <a:ext cx="4274726" cy="2167467"/>
            </a:xfrm>
            <a:custGeom>
              <a:avLst/>
              <a:gdLst/>
              <a:ahLst/>
              <a:cxnLst/>
              <a:rect l="l" t="t" r="r" b="b"/>
              <a:pathLst>
                <a:path w="4274726" h="2167467">
                  <a:moveTo>
                    <a:pt x="21465" y="0"/>
                  </a:moveTo>
                  <a:lnTo>
                    <a:pt x="4253261" y="0"/>
                  </a:lnTo>
                  <a:cubicBezTo>
                    <a:pt x="4265116" y="0"/>
                    <a:pt x="4274726" y="9610"/>
                    <a:pt x="4274726" y="21465"/>
                  </a:cubicBezTo>
                  <a:lnTo>
                    <a:pt x="4274726" y="2146002"/>
                  </a:lnTo>
                  <a:cubicBezTo>
                    <a:pt x="4274726" y="2157857"/>
                    <a:pt x="4265116" y="2167467"/>
                    <a:pt x="4253261" y="2167467"/>
                  </a:cubicBezTo>
                  <a:lnTo>
                    <a:pt x="21465" y="2167467"/>
                  </a:lnTo>
                  <a:cubicBezTo>
                    <a:pt x="9610" y="2167467"/>
                    <a:pt x="0" y="2157857"/>
                    <a:pt x="0" y="2146002"/>
                  </a:cubicBezTo>
                  <a:lnTo>
                    <a:pt x="0" y="21465"/>
                  </a:lnTo>
                  <a:cubicBezTo>
                    <a:pt x="0" y="9610"/>
                    <a:pt x="9610" y="0"/>
                    <a:pt x="21465" y="0"/>
                  </a:cubicBezTo>
                  <a:close/>
                </a:path>
              </a:pathLst>
            </a:custGeom>
            <a:solidFill>
              <a:srgbClr val="EDEDED"/>
            </a:solidFill>
          </p:spPr>
          <p:txBody>
            <a:bodyPr/>
            <a:lstStyle/>
            <a:p>
              <a:endParaRPr lang="en-US" dirty="0">
                <a:latin typeface="Arial" panose="020B0604020202020204" pitchFamily="34" charset="0"/>
              </a:endParaRPr>
            </a:p>
          </p:txBody>
        </p:sp>
        <p:sp>
          <p:nvSpPr>
            <p:cNvPr id="4" name="TextBox 4">
              <a:extLst>
                <a:ext uri="{FF2B5EF4-FFF2-40B4-BE49-F238E27FC236}">
                  <a16:creationId xmlns:a16="http://schemas.microsoft.com/office/drawing/2014/main" id="{7216640C-B504-6204-A1F1-1A341E293CA1}"/>
                </a:ext>
              </a:extLst>
            </p:cNvPr>
            <p:cNvSpPr txBox="1"/>
            <p:nvPr/>
          </p:nvSpPr>
          <p:spPr>
            <a:xfrm>
              <a:off x="0" y="-38100"/>
              <a:ext cx="4274726" cy="2205567"/>
            </a:xfrm>
            <a:prstGeom prst="rect">
              <a:avLst/>
            </a:prstGeom>
          </p:spPr>
          <p:txBody>
            <a:bodyPr lIns="50800" tIns="50800" rIns="50800" bIns="50800" rtlCol="0" anchor="ctr"/>
            <a:lstStyle/>
            <a:p>
              <a:pPr algn="ctr">
                <a:lnSpc>
                  <a:spcPts val="2659"/>
                </a:lnSpc>
              </a:pPr>
              <a:endParaRPr dirty="0">
                <a:latin typeface="Arial" panose="020B0604020202020204" pitchFamily="34" charset="0"/>
              </a:endParaRPr>
            </a:p>
          </p:txBody>
        </p:sp>
      </p:grpSp>
      <p:sp>
        <p:nvSpPr>
          <p:cNvPr id="5" name="TextBox 5">
            <a:extLst>
              <a:ext uri="{FF2B5EF4-FFF2-40B4-BE49-F238E27FC236}">
                <a16:creationId xmlns:a16="http://schemas.microsoft.com/office/drawing/2014/main" id="{71AEB280-804E-EFE0-F517-1B94743493D8}"/>
              </a:ext>
            </a:extLst>
          </p:cNvPr>
          <p:cNvSpPr txBox="1"/>
          <p:nvPr/>
        </p:nvSpPr>
        <p:spPr>
          <a:xfrm>
            <a:off x="4678758" y="1377509"/>
            <a:ext cx="8628552" cy="769441"/>
          </a:xfrm>
          <a:prstGeom prst="rect">
            <a:avLst/>
          </a:prstGeom>
        </p:spPr>
        <p:txBody>
          <a:bodyPr lIns="0" tIns="0" rIns="0" bIns="0" rtlCol="0" anchor="t">
            <a:spAutoFit/>
          </a:bodyPr>
          <a:lstStyle/>
          <a:p>
            <a:pPr algn="ctr">
              <a:lnSpc>
                <a:spcPts val="6001"/>
              </a:lnSpc>
            </a:pPr>
            <a:r>
              <a:rPr lang="en-US" sz="6001" b="1" dirty="0">
                <a:solidFill>
                  <a:srgbClr val="000000"/>
                </a:solidFill>
                <a:latin typeface="Arial" panose="020B0604020202020204" pitchFamily="34" charset="0"/>
                <a:ea typeface="Canva Sans Bold"/>
                <a:cs typeface="Canva Sans Bold"/>
                <a:sym typeface="Canva Sans Bold"/>
              </a:rPr>
              <a:t>Findings</a:t>
            </a:r>
          </a:p>
        </p:txBody>
      </p:sp>
      <p:grpSp>
        <p:nvGrpSpPr>
          <p:cNvPr id="6" name="Group 6">
            <a:extLst>
              <a:ext uri="{FF2B5EF4-FFF2-40B4-BE49-F238E27FC236}">
                <a16:creationId xmlns:a16="http://schemas.microsoft.com/office/drawing/2014/main" id="{8E66F0AC-6729-030D-456E-A5689D06DEDB}"/>
              </a:ext>
            </a:extLst>
          </p:cNvPr>
          <p:cNvGrpSpPr/>
          <p:nvPr/>
        </p:nvGrpSpPr>
        <p:grpSpPr>
          <a:xfrm>
            <a:off x="2066192" y="4246005"/>
            <a:ext cx="4679297" cy="4275825"/>
            <a:chOff x="0" y="0"/>
            <a:chExt cx="1721972" cy="1573495"/>
          </a:xfrm>
        </p:grpSpPr>
        <p:sp>
          <p:nvSpPr>
            <p:cNvPr id="7" name="Freeform 7">
              <a:extLst>
                <a:ext uri="{FF2B5EF4-FFF2-40B4-BE49-F238E27FC236}">
                  <a16:creationId xmlns:a16="http://schemas.microsoft.com/office/drawing/2014/main" id="{4E90E265-94C0-F544-1096-584A0A28CDDA}"/>
                </a:ext>
              </a:extLst>
            </p:cNvPr>
            <p:cNvSpPr/>
            <p:nvPr/>
          </p:nvSpPr>
          <p:spPr>
            <a:xfrm>
              <a:off x="0" y="0"/>
              <a:ext cx="1721972" cy="1573495"/>
            </a:xfrm>
            <a:custGeom>
              <a:avLst/>
              <a:gdLst/>
              <a:ahLst/>
              <a:cxnLst/>
              <a:rect l="l" t="t" r="r" b="b"/>
              <a:pathLst>
                <a:path w="1721972" h="1573495">
                  <a:moveTo>
                    <a:pt x="74453" y="0"/>
                  </a:moveTo>
                  <a:lnTo>
                    <a:pt x="1647520" y="0"/>
                  </a:lnTo>
                  <a:cubicBezTo>
                    <a:pt x="1667266" y="0"/>
                    <a:pt x="1686203" y="7844"/>
                    <a:pt x="1700166" y="21807"/>
                  </a:cubicBezTo>
                  <a:cubicBezTo>
                    <a:pt x="1714128" y="35769"/>
                    <a:pt x="1721972" y="54707"/>
                    <a:pt x="1721972" y="74453"/>
                  </a:cubicBezTo>
                  <a:lnTo>
                    <a:pt x="1721972" y="1499043"/>
                  </a:lnTo>
                  <a:cubicBezTo>
                    <a:pt x="1721972" y="1540162"/>
                    <a:pt x="1688639" y="1573495"/>
                    <a:pt x="1647520" y="1573495"/>
                  </a:cubicBezTo>
                  <a:lnTo>
                    <a:pt x="74453" y="1573495"/>
                  </a:lnTo>
                  <a:cubicBezTo>
                    <a:pt x="54707" y="1573495"/>
                    <a:pt x="35769" y="1565651"/>
                    <a:pt x="21807" y="1551689"/>
                  </a:cubicBezTo>
                  <a:cubicBezTo>
                    <a:pt x="7844" y="1537726"/>
                    <a:pt x="0" y="1518789"/>
                    <a:pt x="0" y="1499043"/>
                  </a:cubicBezTo>
                  <a:lnTo>
                    <a:pt x="0" y="74453"/>
                  </a:lnTo>
                  <a:cubicBezTo>
                    <a:pt x="0" y="54707"/>
                    <a:pt x="7844" y="35769"/>
                    <a:pt x="21807" y="21807"/>
                  </a:cubicBezTo>
                  <a:cubicBezTo>
                    <a:pt x="35769" y="7844"/>
                    <a:pt x="54707" y="0"/>
                    <a:pt x="74453" y="0"/>
                  </a:cubicBezTo>
                  <a:close/>
                </a:path>
              </a:pathLst>
            </a:custGeom>
            <a:solidFill>
              <a:srgbClr val="B7CDEB"/>
            </a:solidFill>
            <a:ln cap="rnd">
              <a:noFill/>
              <a:prstDash val="solid"/>
              <a:round/>
            </a:ln>
          </p:spPr>
          <p:txBody>
            <a:bodyPr/>
            <a:lstStyle/>
            <a:p>
              <a:endParaRPr lang="en-US" dirty="0">
                <a:latin typeface="Arial" panose="020B0604020202020204" pitchFamily="34" charset="0"/>
              </a:endParaRPr>
            </a:p>
          </p:txBody>
        </p:sp>
        <p:sp>
          <p:nvSpPr>
            <p:cNvPr id="8" name="TextBox 8">
              <a:extLst>
                <a:ext uri="{FF2B5EF4-FFF2-40B4-BE49-F238E27FC236}">
                  <a16:creationId xmlns:a16="http://schemas.microsoft.com/office/drawing/2014/main" id="{9969D5DC-8978-FBC5-8ED7-624AAE4D09B8}"/>
                </a:ext>
              </a:extLst>
            </p:cNvPr>
            <p:cNvSpPr txBox="1"/>
            <p:nvPr/>
          </p:nvSpPr>
          <p:spPr>
            <a:xfrm>
              <a:off x="0" y="-38100"/>
              <a:ext cx="1721972" cy="1611595"/>
            </a:xfrm>
            <a:prstGeom prst="rect">
              <a:avLst/>
            </a:prstGeom>
          </p:spPr>
          <p:txBody>
            <a:bodyPr lIns="45049" tIns="45049" rIns="45049" bIns="45049" rtlCol="0" anchor="ctr"/>
            <a:lstStyle/>
            <a:p>
              <a:pPr algn="ctr">
                <a:lnSpc>
                  <a:spcPts val="2659"/>
                </a:lnSpc>
                <a:spcBef>
                  <a:spcPct val="0"/>
                </a:spcBef>
              </a:pPr>
              <a:endParaRPr dirty="0">
                <a:latin typeface="Arial" panose="020B0604020202020204" pitchFamily="34" charset="0"/>
              </a:endParaRPr>
            </a:p>
          </p:txBody>
        </p:sp>
      </p:grpSp>
      <p:sp>
        <p:nvSpPr>
          <p:cNvPr id="9" name="TextBox 9">
            <a:extLst>
              <a:ext uri="{FF2B5EF4-FFF2-40B4-BE49-F238E27FC236}">
                <a16:creationId xmlns:a16="http://schemas.microsoft.com/office/drawing/2014/main" id="{F2568E30-119B-6560-E40E-9CBE4F5505C7}"/>
              </a:ext>
            </a:extLst>
          </p:cNvPr>
          <p:cNvSpPr txBox="1"/>
          <p:nvPr/>
        </p:nvSpPr>
        <p:spPr>
          <a:xfrm>
            <a:off x="3629567" y="4758080"/>
            <a:ext cx="1552547" cy="1038746"/>
          </a:xfrm>
          <a:prstGeom prst="rect">
            <a:avLst/>
          </a:prstGeom>
        </p:spPr>
        <p:txBody>
          <a:bodyPr lIns="0" tIns="0" rIns="0" bIns="0" rtlCol="0" anchor="t">
            <a:spAutoFit/>
          </a:bodyPr>
          <a:lstStyle/>
          <a:p>
            <a:pPr marL="0" lvl="0" indent="0" algn="ctr">
              <a:lnSpc>
                <a:spcPts val="8050"/>
              </a:lnSpc>
              <a:spcBef>
                <a:spcPct val="0"/>
              </a:spcBef>
            </a:pPr>
            <a:r>
              <a:rPr lang="en-US" sz="8386" u="none" strike="noStrike" spc="-805" dirty="0">
                <a:solidFill>
                  <a:srgbClr val="002E5D"/>
                </a:solidFill>
                <a:latin typeface="Arial" panose="020B0604020202020204" pitchFamily="34" charset="0"/>
                <a:ea typeface="Canva Sans"/>
                <a:cs typeface="Canva Sans"/>
                <a:sym typeface="Canva Sans"/>
              </a:rPr>
              <a:t>01.</a:t>
            </a:r>
          </a:p>
        </p:txBody>
      </p:sp>
      <p:sp>
        <p:nvSpPr>
          <p:cNvPr id="10" name="TextBox 10">
            <a:extLst>
              <a:ext uri="{FF2B5EF4-FFF2-40B4-BE49-F238E27FC236}">
                <a16:creationId xmlns:a16="http://schemas.microsoft.com/office/drawing/2014/main" id="{CDF33D89-07E4-9033-058A-F0281A0D26DC}"/>
              </a:ext>
            </a:extLst>
          </p:cNvPr>
          <p:cNvSpPr txBox="1"/>
          <p:nvPr/>
        </p:nvSpPr>
        <p:spPr>
          <a:xfrm>
            <a:off x="2472740" y="6374638"/>
            <a:ext cx="3866201" cy="918800"/>
          </a:xfrm>
          <a:prstGeom prst="rect">
            <a:avLst/>
          </a:prstGeom>
        </p:spPr>
        <p:txBody>
          <a:bodyPr lIns="0" tIns="0" rIns="0" bIns="0" rtlCol="0" anchor="t">
            <a:spAutoFit/>
          </a:bodyPr>
          <a:lstStyle/>
          <a:p>
            <a:pPr algn="ctr">
              <a:lnSpc>
                <a:spcPts val="3548"/>
              </a:lnSpc>
            </a:pPr>
            <a:r>
              <a:rPr lang="en-US" sz="3548" dirty="0">
                <a:solidFill>
                  <a:srgbClr val="000000"/>
                </a:solidFill>
                <a:latin typeface="Arial" panose="020B0604020202020204" pitchFamily="34" charset="0"/>
                <a:ea typeface="Canva Sans Bold"/>
                <a:cs typeface="Canva Sans Bold"/>
                <a:sym typeface="Canva Sans Bold"/>
              </a:rPr>
              <a:t>Socio-technical challenges</a:t>
            </a:r>
          </a:p>
        </p:txBody>
      </p:sp>
      <p:grpSp>
        <p:nvGrpSpPr>
          <p:cNvPr id="11" name="Group 11">
            <a:extLst>
              <a:ext uri="{FF2B5EF4-FFF2-40B4-BE49-F238E27FC236}">
                <a16:creationId xmlns:a16="http://schemas.microsoft.com/office/drawing/2014/main" id="{A82B36DA-D3C2-9A8E-B995-45BF903AD4B2}"/>
              </a:ext>
            </a:extLst>
          </p:cNvPr>
          <p:cNvGrpSpPr/>
          <p:nvPr/>
        </p:nvGrpSpPr>
        <p:grpSpPr>
          <a:xfrm>
            <a:off x="6923125" y="4246005"/>
            <a:ext cx="4679297" cy="4275825"/>
            <a:chOff x="0" y="0"/>
            <a:chExt cx="1721972" cy="1573495"/>
          </a:xfrm>
        </p:grpSpPr>
        <p:sp>
          <p:nvSpPr>
            <p:cNvPr id="12" name="Freeform 12">
              <a:extLst>
                <a:ext uri="{FF2B5EF4-FFF2-40B4-BE49-F238E27FC236}">
                  <a16:creationId xmlns:a16="http://schemas.microsoft.com/office/drawing/2014/main" id="{AADA7A32-7538-1537-0AA8-58CB2D5EB806}"/>
                </a:ext>
              </a:extLst>
            </p:cNvPr>
            <p:cNvSpPr/>
            <p:nvPr/>
          </p:nvSpPr>
          <p:spPr>
            <a:xfrm>
              <a:off x="0" y="0"/>
              <a:ext cx="1721972" cy="1573495"/>
            </a:xfrm>
            <a:custGeom>
              <a:avLst/>
              <a:gdLst/>
              <a:ahLst/>
              <a:cxnLst/>
              <a:rect l="l" t="t" r="r" b="b"/>
              <a:pathLst>
                <a:path w="1721972" h="1573495">
                  <a:moveTo>
                    <a:pt x="74453" y="0"/>
                  </a:moveTo>
                  <a:lnTo>
                    <a:pt x="1647520" y="0"/>
                  </a:lnTo>
                  <a:cubicBezTo>
                    <a:pt x="1667266" y="0"/>
                    <a:pt x="1686203" y="7844"/>
                    <a:pt x="1700166" y="21807"/>
                  </a:cubicBezTo>
                  <a:cubicBezTo>
                    <a:pt x="1714128" y="35769"/>
                    <a:pt x="1721972" y="54707"/>
                    <a:pt x="1721972" y="74453"/>
                  </a:cubicBezTo>
                  <a:lnTo>
                    <a:pt x="1721972" y="1499043"/>
                  </a:lnTo>
                  <a:cubicBezTo>
                    <a:pt x="1721972" y="1540162"/>
                    <a:pt x="1688639" y="1573495"/>
                    <a:pt x="1647520" y="1573495"/>
                  </a:cubicBezTo>
                  <a:lnTo>
                    <a:pt x="74453" y="1573495"/>
                  </a:lnTo>
                  <a:cubicBezTo>
                    <a:pt x="54707" y="1573495"/>
                    <a:pt x="35769" y="1565651"/>
                    <a:pt x="21807" y="1551689"/>
                  </a:cubicBezTo>
                  <a:cubicBezTo>
                    <a:pt x="7844" y="1537726"/>
                    <a:pt x="0" y="1518789"/>
                    <a:pt x="0" y="1499043"/>
                  </a:cubicBezTo>
                  <a:lnTo>
                    <a:pt x="0" y="74453"/>
                  </a:lnTo>
                  <a:cubicBezTo>
                    <a:pt x="0" y="54707"/>
                    <a:pt x="7844" y="35769"/>
                    <a:pt x="21807" y="21807"/>
                  </a:cubicBezTo>
                  <a:cubicBezTo>
                    <a:pt x="35769" y="7844"/>
                    <a:pt x="54707" y="0"/>
                    <a:pt x="74453" y="0"/>
                  </a:cubicBezTo>
                  <a:close/>
                </a:path>
              </a:pathLst>
            </a:custGeom>
            <a:solidFill>
              <a:srgbClr val="D9D9D9"/>
            </a:solidFill>
            <a:ln cap="rnd">
              <a:noFill/>
              <a:prstDash val="solid"/>
              <a:round/>
            </a:ln>
          </p:spPr>
          <p:txBody>
            <a:bodyPr/>
            <a:lstStyle/>
            <a:p>
              <a:endParaRPr lang="en-US" dirty="0">
                <a:latin typeface="Arial" panose="020B0604020202020204" pitchFamily="34" charset="0"/>
              </a:endParaRPr>
            </a:p>
          </p:txBody>
        </p:sp>
        <p:sp>
          <p:nvSpPr>
            <p:cNvPr id="13" name="TextBox 13">
              <a:extLst>
                <a:ext uri="{FF2B5EF4-FFF2-40B4-BE49-F238E27FC236}">
                  <a16:creationId xmlns:a16="http://schemas.microsoft.com/office/drawing/2014/main" id="{5ABA6FC0-28BE-B831-83E0-4CD34E8E27D8}"/>
                </a:ext>
              </a:extLst>
            </p:cNvPr>
            <p:cNvSpPr txBox="1"/>
            <p:nvPr/>
          </p:nvSpPr>
          <p:spPr>
            <a:xfrm>
              <a:off x="0" y="-38100"/>
              <a:ext cx="1721972" cy="1611595"/>
            </a:xfrm>
            <a:prstGeom prst="rect">
              <a:avLst/>
            </a:prstGeom>
          </p:spPr>
          <p:txBody>
            <a:bodyPr lIns="45049" tIns="45049" rIns="45049" bIns="45049" rtlCol="0" anchor="ctr"/>
            <a:lstStyle/>
            <a:p>
              <a:pPr algn="ctr">
                <a:lnSpc>
                  <a:spcPts val="2659"/>
                </a:lnSpc>
                <a:spcBef>
                  <a:spcPct val="0"/>
                </a:spcBef>
              </a:pPr>
              <a:endParaRPr dirty="0">
                <a:latin typeface="Arial" panose="020B0604020202020204" pitchFamily="34" charset="0"/>
              </a:endParaRPr>
            </a:p>
          </p:txBody>
        </p:sp>
      </p:grpSp>
      <p:sp>
        <p:nvSpPr>
          <p:cNvPr id="14" name="TextBox 14">
            <a:extLst>
              <a:ext uri="{FF2B5EF4-FFF2-40B4-BE49-F238E27FC236}">
                <a16:creationId xmlns:a16="http://schemas.microsoft.com/office/drawing/2014/main" id="{87620712-44AD-09F8-48F7-D493A387D537}"/>
              </a:ext>
            </a:extLst>
          </p:cNvPr>
          <p:cNvSpPr txBox="1"/>
          <p:nvPr/>
        </p:nvSpPr>
        <p:spPr>
          <a:xfrm>
            <a:off x="8486499" y="4758080"/>
            <a:ext cx="1552547" cy="1038746"/>
          </a:xfrm>
          <a:prstGeom prst="rect">
            <a:avLst/>
          </a:prstGeom>
        </p:spPr>
        <p:txBody>
          <a:bodyPr lIns="0" tIns="0" rIns="0" bIns="0" rtlCol="0" anchor="t">
            <a:spAutoFit/>
          </a:bodyPr>
          <a:lstStyle/>
          <a:p>
            <a:pPr marL="0" lvl="0" indent="0" algn="ctr">
              <a:lnSpc>
                <a:spcPts val="8135"/>
              </a:lnSpc>
              <a:spcBef>
                <a:spcPct val="0"/>
              </a:spcBef>
            </a:pPr>
            <a:r>
              <a:rPr lang="en-US" sz="8474" u="none" strike="noStrike" spc="-813" dirty="0">
                <a:solidFill>
                  <a:srgbClr val="002E5D">
                    <a:alpha val="47843"/>
                  </a:srgbClr>
                </a:solidFill>
                <a:latin typeface="Arial" panose="020B0604020202020204" pitchFamily="34" charset="0"/>
                <a:ea typeface="Canva Sans"/>
                <a:cs typeface="Canva Sans"/>
                <a:sym typeface="Canva Sans"/>
              </a:rPr>
              <a:t>02.</a:t>
            </a:r>
          </a:p>
        </p:txBody>
      </p:sp>
      <p:grpSp>
        <p:nvGrpSpPr>
          <p:cNvPr id="15" name="Group 15">
            <a:extLst>
              <a:ext uri="{FF2B5EF4-FFF2-40B4-BE49-F238E27FC236}">
                <a16:creationId xmlns:a16="http://schemas.microsoft.com/office/drawing/2014/main" id="{5DAAA1B2-F06E-2111-718B-5C8A4C093751}"/>
              </a:ext>
            </a:extLst>
          </p:cNvPr>
          <p:cNvGrpSpPr/>
          <p:nvPr/>
        </p:nvGrpSpPr>
        <p:grpSpPr>
          <a:xfrm>
            <a:off x="11780013" y="4246005"/>
            <a:ext cx="4679297" cy="4275825"/>
            <a:chOff x="0" y="0"/>
            <a:chExt cx="1721972" cy="1573495"/>
          </a:xfrm>
        </p:grpSpPr>
        <p:sp>
          <p:nvSpPr>
            <p:cNvPr id="16" name="Freeform 16">
              <a:extLst>
                <a:ext uri="{FF2B5EF4-FFF2-40B4-BE49-F238E27FC236}">
                  <a16:creationId xmlns:a16="http://schemas.microsoft.com/office/drawing/2014/main" id="{C0B36F2A-4E70-5434-5B46-B656A142FDFB}"/>
                </a:ext>
              </a:extLst>
            </p:cNvPr>
            <p:cNvSpPr/>
            <p:nvPr/>
          </p:nvSpPr>
          <p:spPr>
            <a:xfrm>
              <a:off x="0" y="0"/>
              <a:ext cx="1721972" cy="1573495"/>
            </a:xfrm>
            <a:custGeom>
              <a:avLst/>
              <a:gdLst/>
              <a:ahLst/>
              <a:cxnLst/>
              <a:rect l="l" t="t" r="r" b="b"/>
              <a:pathLst>
                <a:path w="1721972" h="1573495">
                  <a:moveTo>
                    <a:pt x="74453" y="0"/>
                  </a:moveTo>
                  <a:lnTo>
                    <a:pt x="1647520" y="0"/>
                  </a:lnTo>
                  <a:cubicBezTo>
                    <a:pt x="1667266" y="0"/>
                    <a:pt x="1686203" y="7844"/>
                    <a:pt x="1700166" y="21807"/>
                  </a:cubicBezTo>
                  <a:cubicBezTo>
                    <a:pt x="1714128" y="35769"/>
                    <a:pt x="1721972" y="54707"/>
                    <a:pt x="1721972" y="74453"/>
                  </a:cubicBezTo>
                  <a:lnTo>
                    <a:pt x="1721972" y="1499043"/>
                  </a:lnTo>
                  <a:cubicBezTo>
                    <a:pt x="1721972" y="1540162"/>
                    <a:pt x="1688639" y="1573495"/>
                    <a:pt x="1647520" y="1573495"/>
                  </a:cubicBezTo>
                  <a:lnTo>
                    <a:pt x="74453" y="1573495"/>
                  </a:lnTo>
                  <a:cubicBezTo>
                    <a:pt x="54707" y="1573495"/>
                    <a:pt x="35769" y="1565651"/>
                    <a:pt x="21807" y="1551689"/>
                  </a:cubicBezTo>
                  <a:cubicBezTo>
                    <a:pt x="7844" y="1537726"/>
                    <a:pt x="0" y="1518789"/>
                    <a:pt x="0" y="1499043"/>
                  </a:cubicBezTo>
                  <a:lnTo>
                    <a:pt x="0" y="74453"/>
                  </a:lnTo>
                  <a:cubicBezTo>
                    <a:pt x="0" y="54707"/>
                    <a:pt x="7844" y="35769"/>
                    <a:pt x="21807" y="21807"/>
                  </a:cubicBezTo>
                  <a:cubicBezTo>
                    <a:pt x="35769" y="7844"/>
                    <a:pt x="54707" y="0"/>
                    <a:pt x="74453" y="0"/>
                  </a:cubicBezTo>
                  <a:close/>
                </a:path>
              </a:pathLst>
            </a:custGeom>
            <a:solidFill>
              <a:srgbClr val="D9D9D9"/>
            </a:solidFill>
            <a:ln cap="rnd">
              <a:noFill/>
              <a:prstDash val="solid"/>
              <a:round/>
            </a:ln>
          </p:spPr>
          <p:txBody>
            <a:bodyPr/>
            <a:lstStyle/>
            <a:p>
              <a:endParaRPr lang="en-US" dirty="0">
                <a:latin typeface="Arial" panose="020B0604020202020204" pitchFamily="34" charset="0"/>
              </a:endParaRPr>
            </a:p>
          </p:txBody>
        </p:sp>
        <p:sp>
          <p:nvSpPr>
            <p:cNvPr id="17" name="TextBox 17">
              <a:extLst>
                <a:ext uri="{FF2B5EF4-FFF2-40B4-BE49-F238E27FC236}">
                  <a16:creationId xmlns:a16="http://schemas.microsoft.com/office/drawing/2014/main" id="{C4DFE4C3-8A1B-515E-8ED5-F92A8493D130}"/>
                </a:ext>
              </a:extLst>
            </p:cNvPr>
            <p:cNvSpPr txBox="1"/>
            <p:nvPr/>
          </p:nvSpPr>
          <p:spPr>
            <a:xfrm>
              <a:off x="0" y="-38100"/>
              <a:ext cx="1721972" cy="1611595"/>
            </a:xfrm>
            <a:prstGeom prst="rect">
              <a:avLst/>
            </a:prstGeom>
          </p:spPr>
          <p:txBody>
            <a:bodyPr lIns="45049" tIns="45049" rIns="45049" bIns="45049" rtlCol="0" anchor="ctr"/>
            <a:lstStyle/>
            <a:p>
              <a:pPr algn="ctr">
                <a:lnSpc>
                  <a:spcPts val="2659"/>
                </a:lnSpc>
                <a:spcBef>
                  <a:spcPct val="0"/>
                </a:spcBef>
              </a:pPr>
              <a:endParaRPr dirty="0">
                <a:latin typeface="Arial" panose="020B0604020202020204" pitchFamily="34" charset="0"/>
              </a:endParaRPr>
            </a:p>
          </p:txBody>
        </p:sp>
      </p:grpSp>
      <p:sp>
        <p:nvSpPr>
          <p:cNvPr id="18" name="TextBox 18">
            <a:extLst>
              <a:ext uri="{FF2B5EF4-FFF2-40B4-BE49-F238E27FC236}">
                <a16:creationId xmlns:a16="http://schemas.microsoft.com/office/drawing/2014/main" id="{98C52663-410D-F3A5-6174-1FD34697768C}"/>
              </a:ext>
            </a:extLst>
          </p:cNvPr>
          <p:cNvSpPr txBox="1"/>
          <p:nvPr/>
        </p:nvSpPr>
        <p:spPr>
          <a:xfrm>
            <a:off x="13343387" y="4758080"/>
            <a:ext cx="1552547" cy="1038746"/>
          </a:xfrm>
          <a:prstGeom prst="rect">
            <a:avLst/>
          </a:prstGeom>
        </p:spPr>
        <p:txBody>
          <a:bodyPr lIns="0" tIns="0" rIns="0" bIns="0" rtlCol="0" anchor="t">
            <a:spAutoFit/>
          </a:bodyPr>
          <a:lstStyle/>
          <a:p>
            <a:pPr marL="0" lvl="0" indent="0" algn="ctr">
              <a:lnSpc>
                <a:spcPts val="8135"/>
              </a:lnSpc>
              <a:spcBef>
                <a:spcPct val="0"/>
              </a:spcBef>
            </a:pPr>
            <a:r>
              <a:rPr lang="en-US" sz="8474" u="none" strike="noStrike" spc="-813" dirty="0">
                <a:solidFill>
                  <a:srgbClr val="002E5D">
                    <a:alpha val="47843"/>
                  </a:srgbClr>
                </a:solidFill>
                <a:latin typeface="Arial" panose="020B0604020202020204" pitchFamily="34" charset="0"/>
                <a:ea typeface="Canva Sans"/>
                <a:cs typeface="Canva Sans"/>
                <a:sym typeface="Canva Sans"/>
              </a:rPr>
              <a:t>03.</a:t>
            </a:r>
          </a:p>
        </p:txBody>
      </p:sp>
      <p:sp>
        <p:nvSpPr>
          <p:cNvPr id="19" name="TextBox 19">
            <a:extLst>
              <a:ext uri="{FF2B5EF4-FFF2-40B4-BE49-F238E27FC236}">
                <a16:creationId xmlns:a16="http://schemas.microsoft.com/office/drawing/2014/main" id="{475A02EB-E052-1348-2ED5-D33D2277D1D1}"/>
              </a:ext>
            </a:extLst>
          </p:cNvPr>
          <p:cNvSpPr txBox="1"/>
          <p:nvPr/>
        </p:nvSpPr>
        <p:spPr>
          <a:xfrm>
            <a:off x="7475180" y="6735009"/>
            <a:ext cx="3866201" cy="462114"/>
          </a:xfrm>
          <a:prstGeom prst="rect">
            <a:avLst/>
          </a:prstGeom>
        </p:spPr>
        <p:txBody>
          <a:bodyPr lIns="0" tIns="0" rIns="0" bIns="0" rtlCol="0" anchor="t">
            <a:spAutoFit/>
          </a:bodyPr>
          <a:lstStyle/>
          <a:p>
            <a:pPr algn="ctr">
              <a:lnSpc>
                <a:spcPts val="3548"/>
              </a:lnSpc>
            </a:pPr>
            <a:r>
              <a:rPr lang="en-US" sz="3548" dirty="0">
                <a:solidFill>
                  <a:srgbClr val="000000">
                    <a:alpha val="47843"/>
                  </a:srgbClr>
                </a:solidFill>
                <a:latin typeface="Arial" panose="020B0604020202020204" pitchFamily="34" charset="0"/>
                <a:ea typeface="Canva Sans Bold"/>
                <a:cs typeface="Canva Sans Bold"/>
                <a:sym typeface="Canva Sans Bold"/>
              </a:rPr>
              <a:t>Threat models</a:t>
            </a:r>
          </a:p>
        </p:txBody>
      </p:sp>
      <p:sp>
        <p:nvSpPr>
          <p:cNvPr id="20" name="TextBox 20">
            <a:extLst>
              <a:ext uri="{FF2B5EF4-FFF2-40B4-BE49-F238E27FC236}">
                <a16:creationId xmlns:a16="http://schemas.microsoft.com/office/drawing/2014/main" id="{4FB79BA2-017C-6B68-7E1A-1288DC7506EA}"/>
              </a:ext>
            </a:extLst>
          </p:cNvPr>
          <p:cNvSpPr txBox="1"/>
          <p:nvPr/>
        </p:nvSpPr>
        <p:spPr>
          <a:xfrm>
            <a:off x="12186561" y="6598475"/>
            <a:ext cx="3866201" cy="902939"/>
          </a:xfrm>
          <a:prstGeom prst="rect">
            <a:avLst/>
          </a:prstGeom>
        </p:spPr>
        <p:txBody>
          <a:bodyPr lIns="0" tIns="0" rIns="0" bIns="0" rtlCol="0" anchor="t">
            <a:spAutoFit/>
          </a:bodyPr>
          <a:lstStyle/>
          <a:p>
            <a:pPr algn="ctr">
              <a:lnSpc>
                <a:spcPts val="3548"/>
              </a:lnSpc>
            </a:pPr>
            <a:r>
              <a:rPr lang="en-US" sz="3548" dirty="0">
                <a:solidFill>
                  <a:srgbClr val="000000">
                    <a:alpha val="47843"/>
                  </a:srgbClr>
                </a:solidFill>
                <a:latin typeface="Arial" panose="020B0604020202020204" pitchFamily="34" charset="0"/>
                <a:ea typeface="Canva Sans Bold"/>
                <a:cs typeface="Canva Sans Bold"/>
                <a:sym typeface="Canva Sans Bold"/>
              </a:rPr>
              <a:t>Parent-child dynamics</a:t>
            </a:r>
          </a:p>
        </p:txBody>
      </p:sp>
    </p:spTree>
    <p:extLst>
      <p:ext uri="{BB962C8B-B14F-4D97-AF65-F5344CB8AC3E}">
        <p14:creationId xmlns:p14="http://schemas.microsoft.com/office/powerpoint/2010/main" val="28669045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1628</TotalTime>
  <Words>2415</Words>
  <Application>Microsoft Macintosh PowerPoint</Application>
  <PresentationFormat>Custom</PresentationFormat>
  <Paragraphs>310</Paragraphs>
  <Slides>33</Slides>
  <Notes>29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Canva Sans</vt:lpstr>
      <vt:lpstr>Canva Sans Italics</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01.</dc:title>
  <cp:lastModifiedBy>Warda Usman</cp:lastModifiedBy>
  <cp:revision>22</cp:revision>
  <dcterms:created xsi:type="dcterms:W3CDTF">2006-08-16T00:00:00Z</dcterms:created>
  <dcterms:modified xsi:type="dcterms:W3CDTF">2025-10-19T04:32:49Z</dcterms:modified>
  <dc:identifier>DAGmVvF9thc</dc:identifier>
</cp:coreProperties>
</file>