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8" r:id="rId7"/>
    <p:sldId id="269" r:id="rId8"/>
    <p:sldId id="270" r:id="rId9"/>
    <p:sldId id="271" r:id="rId10"/>
    <p:sldId id="272" r:id="rId11"/>
    <p:sldId id="273" r:id="rId12"/>
    <p:sldId id="261" r:id="rId13"/>
    <p:sldId id="262" r:id="rId14"/>
    <p:sldId id="263" r:id="rId15"/>
    <p:sldId id="264" r:id="rId16"/>
    <p:sldId id="265" r:id="rId17"/>
    <p:sldId id="266" r:id="rId18"/>
    <p:sldId id="267" r:id="rId19"/>
    <p:sldId id="274" r:id="rId2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61FCDE2-6F3E-4ED6-8306-E65047A26DCC}" type="datetimeFigureOut">
              <a:rPr lang="id-ID" smtClean="0"/>
              <a:t>24/06/2020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F33309-6CCC-42F7-8279-A8AB7EC05FE7}" type="slidenum">
              <a:rPr lang="id-ID" smtClean="0"/>
              <a:t>‹#›</a:t>
            </a:fld>
            <a:endParaRPr lang="id-ID"/>
          </a:p>
        </p:txBody>
      </p:sp>
    </p:spTree>
    <p:extLst>
      <p:ext uri="{BB962C8B-B14F-4D97-AF65-F5344CB8AC3E}">
        <p14:creationId xmlns:p14="http://schemas.microsoft.com/office/powerpoint/2010/main" val="199283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61FCDE2-6F3E-4ED6-8306-E65047A26DCC}" type="datetimeFigureOut">
              <a:rPr lang="id-ID" smtClean="0"/>
              <a:t>24/06/2020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F33309-6CCC-42F7-8279-A8AB7EC05FE7}" type="slidenum">
              <a:rPr lang="id-ID" smtClean="0"/>
              <a:t>‹#›</a:t>
            </a:fld>
            <a:endParaRPr lang="id-ID"/>
          </a:p>
        </p:txBody>
      </p:sp>
    </p:spTree>
    <p:extLst>
      <p:ext uri="{BB962C8B-B14F-4D97-AF65-F5344CB8AC3E}">
        <p14:creationId xmlns:p14="http://schemas.microsoft.com/office/powerpoint/2010/main" val="105626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61FCDE2-6F3E-4ED6-8306-E65047A26DCC}" type="datetimeFigureOut">
              <a:rPr lang="id-ID" smtClean="0"/>
              <a:t>24/06/2020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F33309-6CCC-42F7-8279-A8AB7EC05FE7}" type="slidenum">
              <a:rPr lang="id-ID" smtClean="0"/>
              <a:t>‹#›</a:t>
            </a:fld>
            <a:endParaRPr lang="id-ID"/>
          </a:p>
        </p:txBody>
      </p:sp>
    </p:spTree>
    <p:extLst>
      <p:ext uri="{BB962C8B-B14F-4D97-AF65-F5344CB8AC3E}">
        <p14:creationId xmlns:p14="http://schemas.microsoft.com/office/powerpoint/2010/main" val="199442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61FCDE2-6F3E-4ED6-8306-E65047A26DCC}" type="datetimeFigureOut">
              <a:rPr lang="id-ID" smtClean="0"/>
              <a:t>24/06/2020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F33309-6CCC-42F7-8279-A8AB7EC05FE7}" type="slidenum">
              <a:rPr lang="id-ID" smtClean="0"/>
              <a:t>‹#›</a:t>
            </a:fld>
            <a:endParaRPr lang="id-ID"/>
          </a:p>
        </p:txBody>
      </p:sp>
    </p:spTree>
    <p:extLst>
      <p:ext uri="{BB962C8B-B14F-4D97-AF65-F5344CB8AC3E}">
        <p14:creationId xmlns:p14="http://schemas.microsoft.com/office/powerpoint/2010/main" val="311886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1FCDE2-6F3E-4ED6-8306-E65047A26DCC}" type="datetimeFigureOut">
              <a:rPr lang="id-ID" smtClean="0"/>
              <a:t>24/06/2020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F33309-6CCC-42F7-8279-A8AB7EC05FE7}" type="slidenum">
              <a:rPr lang="id-ID" smtClean="0"/>
              <a:t>‹#›</a:t>
            </a:fld>
            <a:endParaRPr lang="id-ID"/>
          </a:p>
        </p:txBody>
      </p:sp>
    </p:spTree>
    <p:extLst>
      <p:ext uri="{BB962C8B-B14F-4D97-AF65-F5344CB8AC3E}">
        <p14:creationId xmlns:p14="http://schemas.microsoft.com/office/powerpoint/2010/main" val="341511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61FCDE2-6F3E-4ED6-8306-E65047A26DCC}" type="datetimeFigureOut">
              <a:rPr lang="id-ID" smtClean="0"/>
              <a:t>24/06/2020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6F33309-6CCC-42F7-8279-A8AB7EC05FE7}" type="slidenum">
              <a:rPr lang="id-ID" smtClean="0"/>
              <a:t>‹#›</a:t>
            </a:fld>
            <a:endParaRPr lang="id-ID"/>
          </a:p>
        </p:txBody>
      </p:sp>
    </p:spTree>
    <p:extLst>
      <p:ext uri="{BB962C8B-B14F-4D97-AF65-F5344CB8AC3E}">
        <p14:creationId xmlns:p14="http://schemas.microsoft.com/office/powerpoint/2010/main" val="232035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61FCDE2-6F3E-4ED6-8306-E65047A26DCC}" type="datetimeFigureOut">
              <a:rPr lang="id-ID" smtClean="0"/>
              <a:t>24/06/2020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6F33309-6CCC-42F7-8279-A8AB7EC05FE7}" type="slidenum">
              <a:rPr lang="id-ID" smtClean="0"/>
              <a:t>‹#›</a:t>
            </a:fld>
            <a:endParaRPr lang="id-ID"/>
          </a:p>
        </p:txBody>
      </p:sp>
    </p:spTree>
    <p:extLst>
      <p:ext uri="{BB962C8B-B14F-4D97-AF65-F5344CB8AC3E}">
        <p14:creationId xmlns:p14="http://schemas.microsoft.com/office/powerpoint/2010/main" val="271621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61FCDE2-6F3E-4ED6-8306-E65047A26DCC}" type="datetimeFigureOut">
              <a:rPr lang="id-ID" smtClean="0"/>
              <a:t>24/06/2020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6F33309-6CCC-42F7-8279-A8AB7EC05FE7}" type="slidenum">
              <a:rPr lang="id-ID" smtClean="0"/>
              <a:t>‹#›</a:t>
            </a:fld>
            <a:endParaRPr lang="id-ID"/>
          </a:p>
        </p:txBody>
      </p:sp>
    </p:spTree>
    <p:extLst>
      <p:ext uri="{BB962C8B-B14F-4D97-AF65-F5344CB8AC3E}">
        <p14:creationId xmlns:p14="http://schemas.microsoft.com/office/powerpoint/2010/main" val="416685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FCDE2-6F3E-4ED6-8306-E65047A26DCC}" type="datetimeFigureOut">
              <a:rPr lang="id-ID" smtClean="0"/>
              <a:t>24/06/2020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6F33309-6CCC-42F7-8279-A8AB7EC05FE7}" type="slidenum">
              <a:rPr lang="id-ID" smtClean="0"/>
              <a:t>‹#›</a:t>
            </a:fld>
            <a:endParaRPr lang="id-ID"/>
          </a:p>
        </p:txBody>
      </p:sp>
    </p:spTree>
    <p:extLst>
      <p:ext uri="{BB962C8B-B14F-4D97-AF65-F5344CB8AC3E}">
        <p14:creationId xmlns:p14="http://schemas.microsoft.com/office/powerpoint/2010/main" val="373308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1FCDE2-6F3E-4ED6-8306-E65047A26DCC}" type="datetimeFigureOut">
              <a:rPr lang="id-ID" smtClean="0"/>
              <a:t>24/06/2020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6F33309-6CCC-42F7-8279-A8AB7EC05FE7}" type="slidenum">
              <a:rPr lang="id-ID" smtClean="0"/>
              <a:t>‹#›</a:t>
            </a:fld>
            <a:endParaRPr lang="id-ID"/>
          </a:p>
        </p:txBody>
      </p:sp>
    </p:spTree>
    <p:extLst>
      <p:ext uri="{BB962C8B-B14F-4D97-AF65-F5344CB8AC3E}">
        <p14:creationId xmlns:p14="http://schemas.microsoft.com/office/powerpoint/2010/main" val="177127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1FCDE2-6F3E-4ED6-8306-E65047A26DCC}" type="datetimeFigureOut">
              <a:rPr lang="id-ID" smtClean="0"/>
              <a:t>24/06/2020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6F33309-6CCC-42F7-8279-A8AB7EC05FE7}" type="slidenum">
              <a:rPr lang="id-ID" smtClean="0"/>
              <a:t>‹#›</a:t>
            </a:fld>
            <a:endParaRPr lang="id-ID"/>
          </a:p>
        </p:txBody>
      </p:sp>
    </p:spTree>
    <p:extLst>
      <p:ext uri="{BB962C8B-B14F-4D97-AF65-F5344CB8AC3E}">
        <p14:creationId xmlns:p14="http://schemas.microsoft.com/office/powerpoint/2010/main" val="255272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FCDE2-6F3E-4ED6-8306-E65047A26DCC}" type="datetimeFigureOut">
              <a:rPr lang="id-ID" smtClean="0"/>
              <a:t>24/06/2020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33309-6CCC-42F7-8279-A8AB7EC05FE7}" type="slidenum">
              <a:rPr lang="id-ID" smtClean="0"/>
              <a:t>‹#›</a:t>
            </a:fld>
            <a:endParaRPr lang="id-ID"/>
          </a:p>
        </p:txBody>
      </p:sp>
    </p:spTree>
    <p:extLst>
      <p:ext uri="{BB962C8B-B14F-4D97-AF65-F5344CB8AC3E}">
        <p14:creationId xmlns:p14="http://schemas.microsoft.com/office/powerpoint/2010/main" val="2451072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xpat.or.id/business/IndonesiaSalaryGuide-2016.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a:t>5 hal yang </a:t>
            </a:r>
            <a:r>
              <a:rPr lang="id-ID" smtClean="0"/>
              <a:t>mempengaruhi </a:t>
            </a:r>
            <a:r>
              <a:rPr lang="id-ID"/>
              <a:t>harga jasa </a:t>
            </a:r>
            <a:r>
              <a:rPr lang="id-ID" smtClean="0"/>
              <a:t>programmer </a:t>
            </a:r>
            <a:r>
              <a:rPr lang="id-ID"/>
              <a:t>dan </a:t>
            </a:r>
            <a:r>
              <a:rPr lang="id-ID" smtClean="0"/>
              <a:t>desainer</a:t>
            </a:r>
            <a:endParaRPr lang="id-ID"/>
          </a:p>
        </p:txBody>
      </p:sp>
      <p:sp>
        <p:nvSpPr>
          <p:cNvPr id="3" name="Subtitle 2"/>
          <p:cNvSpPr>
            <a:spLocks noGrp="1"/>
          </p:cNvSpPr>
          <p:nvPr>
            <p:ph type="subTitle" idx="1"/>
          </p:nvPr>
        </p:nvSpPr>
        <p:spPr/>
        <p:txBody>
          <a:bodyPr/>
          <a:lstStyle/>
          <a:p>
            <a:endParaRPr lang="id-ID"/>
          </a:p>
        </p:txBody>
      </p:sp>
    </p:spTree>
    <p:extLst>
      <p:ext uri="{BB962C8B-B14F-4D97-AF65-F5344CB8AC3E}">
        <p14:creationId xmlns:p14="http://schemas.microsoft.com/office/powerpoint/2010/main" val="3834639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t-IT"/>
              <a:t>Berikut ini contoh hourly rate di beberapa negara:</a:t>
            </a:r>
            <a:endParaRPr lang="id-ID"/>
          </a:p>
        </p:txBody>
      </p:sp>
      <p:pic>
        <p:nvPicPr>
          <p:cNvPr id="3074" name="Picture 2" descr="https://miro.medium.com/max/1400/1*qPuD4QStU__Ih0ly4U7g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147" y="2433779"/>
            <a:ext cx="6996182" cy="406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50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a:t>Mahal ya? iya, di sana dihargai lebih. Kalo rate di atas diterapkan di indonesia, tentu gak pas 😀 makanya tadi saya sampaikan cek salary guide untuk Indonesia. Contohnya di sini: </a:t>
            </a:r>
            <a:r>
              <a:rPr lang="id-ID">
                <a:hlinkClick r:id="rId2"/>
              </a:rPr>
              <a:t>Salary Guide 2016</a:t>
            </a:r>
            <a:r>
              <a:rPr lang="id-ID"/>
              <a:t>. Cek profesimu sebagai developer apa. terus cek berapa tahun pengalaman kerjanya. Jika sudah dapat, ya tinggal konversi ke per jam.</a:t>
            </a:r>
          </a:p>
        </p:txBody>
      </p:sp>
    </p:spTree>
    <p:extLst>
      <p:ext uri="{BB962C8B-B14F-4D97-AF65-F5344CB8AC3E}">
        <p14:creationId xmlns:p14="http://schemas.microsoft.com/office/powerpoint/2010/main" val="19401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a:t>Investasi</a:t>
            </a:r>
            <a:endParaRPr lang="id-ID"/>
          </a:p>
        </p:txBody>
      </p:sp>
      <p:sp>
        <p:nvSpPr>
          <p:cNvPr id="3" name="Content Placeholder 2"/>
          <p:cNvSpPr>
            <a:spLocks noGrp="1"/>
          </p:cNvSpPr>
          <p:nvPr>
            <p:ph idx="1"/>
          </p:nvPr>
        </p:nvSpPr>
        <p:spPr/>
        <p:txBody>
          <a:bodyPr>
            <a:normAutofit fontScale="92500"/>
          </a:bodyPr>
          <a:lstStyle/>
          <a:p>
            <a:r>
              <a:rPr lang="id-ID"/>
              <a:t>Seluruh hal yang berhubungan dengan proses yang dikerjakan di atas, dan biaya yang keluar karena hal tersebut. Seperti yang saya jelaskan di atas.</a:t>
            </a:r>
          </a:p>
          <a:p>
            <a:r>
              <a:rPr lang="id-ID"/>
              <a:t>Saya bangun tidur (15 menit) -&gt; gratis</a:t>
            </a:r>
          </a:p>
          <a:p>
            <a:r>
              <a:rPr lang="id-ID"/>
              <a:t>saya mandi (15 menit) -&gt; sabun : Rp 2000, sampoo Rp 1000, pasta gigi+sikat giginya : Rp 8000</a:t>
            </a:r>
          </a:p>
          <a:p>
            <a:r>
              <a:rPr lang="id-ID"/>
              <a:t>saya sarapan (30 menit) -&gt; sarapan ketoprak : Rp 6000, jalan kaki ke TKP</a:t>
            </a:r>
          </a:p>
          <a:p>
            <a:r>
              <a:rPr lang="id-ID"/>
              <a:t>saya berangkat ke sekolah (20 menit) -&gt; berangkat naik motor, bensin Rp 6500</a:t>
            </a:r>
          </a:p>
          <a:p>
            <a:r>
              <a:rPr lang="id-ID"/>
              <a:t>Terus, kalo ditotalin : makan waktu 1 jam 20 menit (1,33 jam), dan biaya : Rp 82.000 (2000+1000+….+6500)</a:t>
            </a:r>
          </a:p>
          <a:p>
            <a:endParaRPr lang="id-ID"/>
          </a:p>
        </p:txBody>
      </p:sp>
    </p:spTree>
    <p:extLst>
      <p:ext uri="{BB962C8B-B14F-4D97-AF65-F5344CB8AC3E}">
        <p14:creationId xmlns:p14="http://schemas.microsoft.com/office/powerpoint/2010/main" val="158199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lnSpcReduction="20000"/>
          </a:bodyPr>
          <a:lstStyle/>
          <a:p>
            <a:r>
              <a:rPr lang="id-ID"/>
              <a:t>Rumusnya : hourly rate x total proses kerja</a:t>
            </a:r>
            <a:br>
              <a:rPr lang="id-ID"/>
            </a:br>
            <a:r>
              <a:rPr lang="id-ID"/>
              <a:t>Jadi, ketika hourly rate kamu Rp 50000, berarti :</a:t>
            </a:r>
          </a:p>
          <a:p>
            <a:r>
              <a:rPr lang="id-ID"/>
              <a:t>Rp 50000 x 1,33 jam + Rp 82.000 = Rp 148666,66 (mari kita bulatkan ke atas :p Rp 149000)</a:t>
            </a:r>
          </a:p>
          <a:p>
            <a:r>
              <a:rPr lang="id-ID"/>
              <a:t>Ya nilai dari project ini : Rp 149.000,-</a:t>
            </a:r>
          </a:p>
          <a:p>
            <a:r>
              <a:rPr lang="id-ID"/>
              <a:t>Contoh di atas mungkin sedikit membingungkan, pada intinya saja ya. Jadi kalau kamu dapat proyek dalam waktu 1 bulan, ya dikonversi saja dalam satuan hari. 1 bulan = 20 hari kerja, 1 hari = 8 jam kerja. 20*8=160 jam.</a:t>
            </a:r>
          </a:p>
          <a:p>
            <a:r>
              <a:rPr lang="id-ID"/>
              <a:t>Misal hourly rate kamu adalah Rp 250.000,- dengan pengalaman sudah 3 tahun. Ya untuk proyek dengan waktu 1 bulan…tinggal dikalikan saja: Rp 250.000*160 jam= Rp 40.000.000</a:t>
            </a:r>
          </a:p>
          <a:p>
            <a:r>
              <a:rPr lang="id-ID"/>
              <a:t>Nilai 40 juta ini bukanlah nilai mutlak, jadi ada nilai resiko juga di dalam proyek, nah ini kita bahas di poin nomor 5 di bawah.</a:t>
            </a:r>
          </a:p>
          <a:p>
            <a:endParaRPr lang="id-ID"/>
          </a:p>
        </p:txBody>
      </p:sp>
    </p:spTree>
    <p:extLst>
      <p:ext uri="{BB962C8B-B14F-4D97-AF65-F5344CB8AC3E}">
        <p14:creationId xmlns:p14="http://schemas.microsoft.com/office/powerpoint/2010/main" val="479675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a:t>Resiko</a:t>
            </a:r>
            <a:endParaRPr lang="id-ID"/>
          </a:p>
        </p:txBody>
      </p:sp>
      <p:sp>
        <p:nvSpPr>
          <p:cNvPr id="3" name="Content Placeholder 2"/>
          <p:cNvSpPr>
            <a:spLocks noGrp="1"/>
          </p:cNvSpPr>
          <p:nvPr>
            <p:ph idx="1"/>
          </p:nvPr>
        </p:nvSpPr>
        <p:spPr/>
        <p:txBody>
          <a:bodyPr>
            <a:normAutofit fontScale="92500" lnSpcReduction="10000"/>
          </a:bodyPr>
          <a:lstStyle/>
          <a:p>
            <a:r>
              <a:rPr lang="id-ID"/>
              <a:t>Segala hal tentu ada resiko, nah jangan sampe resiko ini terjadi dan menimpa kamu. Resiko mungkin bisa dihindari, tapi jika terjadi, pikirkan dampaknya dan apa antisipasinya. Resiko besar yang biasanya terjadi itu : project diberhentikan di tengah jalan (bahaya dong, ntar ketabrak), requirements berubah (nah ini dia yang biasanya bikin jengkel, udah bikin capek-capek, gak dipake, mesti diganti) Resiko kecil : perubahan minor aplikasi/software, jadi menyita waktu juga walaupun perubahannya dikit-dikit</a:t>
            </a:r>
            <a:r>
              <a:rPr lang="id-ID" smtClean="0"/>
              <a:t>.</a:t>
            </a:r>
            <a:endParaRPr lang="en-US" smtClean="0"/>
          </a:p>
          <a:p>
            <a:r>
              <a:rPr lang="id-ID"/>
              <a:t>Resiko juga mesti diklasifikasikan berdasarkan :</a:t>
            </a:r>
          </a:p>
          <a:p>
            <a:pPr lvl="1"/>
            <a:r>
              <a:rPr lang="id-ID"/>
              <a:t>kesempatan terjadi</a:t>
            </a:r>
          </a:p>
          <a:p>
            <a:pPr lvl="1"/>
            <a:r>
              <a:rPr lang="id-ID"/>
              <a:t>potensi yang diakibatkan (parah apa nggak?)</a:t>
            </a:r>
          </a:p>
          <a:p>
            <a:pPr lvl="1"/>
            <a:r>
              <a:rPr lang="id-ID"/>
              <a:t>kesulitan mendeteksi resiko supaya bisa dihindari</a:t>
            </a:r>
          </a:p>
          <a:p>
            <a:endParaRPr lang="id-ID"/>
          </a:p>
        </p:txBody>
      </p:sp>
    </p:spTree>
    <p:extLst>
      <p:ext uri="{BB962C8B-B14F-4D97-AF65-F5344CB8AC3E}">
        <p14:creationId xmlns:p14="http://schemas.microsoft.com/office/powerpoint/2010/main" val="4063560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lnSpcReduction="10000"/>
          </a:bodyPr>
          <a:lstStyle/>
          <a:p>
            <a:r>
              <a:rPr lang="id-ID"/>
              <a:t>Contoh :</a:t>
            </a:r>
            <a:br>
              <a:rPr lang="id-ID"/>
            </a:br>
            <a:r>
              <a:rPr lang="id-ID"/>
              <a:t>bugs di aplikasi Kesempatan terjadi : menengah lah, gak sedikit juga, gak banyak juga kesempatannya.</a:t>
            </a:r>
            <a:br>
              <a:rPr lang="id-ID"/>
            </a:br>
            <a:r>
              <a:rPr lang="id-ID"/>
              <a:t>Potensi yang diakibatkan : tinggi, kadang 1 </a:t>
            </a:r>
            <a:r>
              <a:rPr lang="id-ID" i="1"/>
              <a:t>bugs</a:t>
            </a:r>
            <a:r>
              <a:rPr lang="id-ID"/>
              <a:t>, bisa bikin aplikasi gagal jalan sebagaimana mestinya</a:t>
            </a:r>
            <a:br>
              <a:rPr lang="id-ID"/>
            </a:br>
            <a:r>
              <a:rPr lang="id-ID"/>
              <a:t>Kesulitan mendeteksi : tinggi, kadang </a:t>
            </a:r>
            <a:r>
              <a:rPr lang="id-ID" i="1"/>
              <a:t>bugs</a:t>
            </a:r>
            <a:r>
              <a:rPr lang="id-ID"/>
              <a:t> itu sulit banget dicari &gt;.&lt;</a:t>
            </a:r>
          </a:p>
          <a:p>
            <a:r>
              <a:rPr lang="id-ID"/>
              <a:t>contoh lain : server kebanjiran Kesempatan terjadi : kecil, ini sih kesempatan langka banget sampe-sampe server kebanjiran, kecuali kamu taruh servernya di pinggir kali ciliwung. Potensi yang diakibatkan : tinggi, server tenggelam, nangislah kliennya. Kamu juga mesti ikutan nangis!</a:t>
            </a:r>
          </a:p>
          <a:p>
            <a:r>
              <a:rPr lang="id-ID"/>
              <a:t>Kesulitan mendeteksi : kecil, lah wong hujan deres, knapa gak disingkirin tuh server ke tempat yang tinggi.</a:t>
            </a:r>
          </a:p>
          <a:p>
            <a:endParaRPr lang="id-ID"/>
          </a:p>
        </p:txBody>
      </p:sp>
    </p:spTree>
    <p:extLst>
      <p:ext uri="{BB962C8B-B14F-4D97-AF65-F5344CB8AC3E}">
        <p14:creationId xmlns:p14="http://schemas.microsoft.com/office/powerpoint/2010/main" val="2131793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a:t>Nah, resiko-resiko seperti ini yang mesti diperhitungkan. Terutama ya bayaran kamu. Misal kalo kejadian macem-macem, bayaran kamu telat, bagaimana?. Atau kamunya yang telat ngumpul kerjaan bagaimana?</a:t>
            </a:r>
          </a:p>
        </p:txBody>
      </p:sp>
    </p:spTree>
    <p:extLst>
      <p:ext uri="{BB962C8B-B14F-4D97-AF65-F5344CB8AC3E}">
        <p14:creationId xmlns:p14="http://schemas.microsoft.com/office/powerpoint/2010/main" val="3902004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lnSpcReduction="20000"/>
          </a:bodyPr>
          <a:lstStyle/>
          <a:p>
            <a:r>
              <a:rPr lang="id-ID"/>
              <a:t>Dari sisi developer, pas di kontrak kerja, jangan lupa cantumkan aturan-aturan untuk klien (biasanya klien bikin aturan-aturan juga di poin proposal proyek (misal: apabila kamu telat mengumpulkan </a:t>
            </a:r>
            <a:r>
              <a:rPr lang="id-ID" i="1"/>
              <a:t>progress</a:t>
            </a:r>
            <a:r>
              <a:rPr lang="id-ID"/>
              <a:t>, atau </a:t>
            </a:r>
            <a:r>
              <a:rPr lang="id-ID" i="1"/>
              <a:t>progress</a:t>
            </a:r>
            <a:r>
              <a:rPr lang="id-ID"/>
              <a:t> tidak sesuai apa yang diharapkan klien, biasanya klien punya hak mengurangi harga proyek), nah, di sini kamu juga perlu membuat aturan-aturan atau klausa yang memperjelas batasan kamu selaku developer, misal: masalah konfigurasi </a:t>
            </a:r>
            <a:r>
              <a:rPr lang="id-ID" i="1"/>
              <a:t>server</a:t>
            </a:r>
            <a:r>
              <a:rPr lang="id-ID"/>
              <a:t> ataupun </a:t>
            </a:r>
            <a:r>
              <a:rPr lang="id-ID" i="1"/>
              <a:t>backend</a:t>
            </a:r>
            <a:r>
              <a:rPr lang="id-ID"/>
              <a:t> bukan tanggungjawab kamu yang seorang </a:t>
            </a:r>
            <a:r>
              <a:rPr lang="id-ID" i="1"/>
              <a:t>developer mobile app</a:t>
            </a:r>
            <a:r>
              <a:rPr lang="id-ID"/>
              <a:t>, masalah akun </a:t>
            </a:r>
            <a:r>
              <a:rPr lang="id-ID" b="1"/>
              <a:t>PlayStore</a:t>
            </a:r>
            <a:r>
              <a:rPr lang="id-ID"/>
              <a:t> tanggungjawab klien dan harus menggunakan data dari klien, atau apabila ada permintaan tambahan di luar scope pekerjaan yang telah disepakati, maka klien harus di-charge bayaran baru. Itu harus ada klause kerjasama tambahan yang menyatakan poin-poin apa saja tambahannya dan berapa besar biayanya. Nah yang model ini, developer sering luput, lalai, klien menghendaki revisi ini itu, tambahan ini-itu, tapi nilai proyeksi investasinya tetap. Jatuhnya kita yang rugi. 🙂</a:t>
            </a:r>
          </a:p>
        </p:txBody>
      </p:sp>
    </p:spTree>
    <p:extLst>
      <p:ext uri="{BB962C8B-B14F-4D97-AF65-F5344CB8AC3E}">
        <p14:creationId xmlns:p14="http://schemas.microsoft.com/office/powerpoint/2010/main" val="184551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a:t>Berikut ini ada gambar ilustrasi bagaimana harga sebuah proyek apabila di-</a:t>
            </a:r>
            <a:r>
              <a:rPr lang="id-ID" i="1"/>
              <a:t>deliver</a:t>
            </a:r>
            <a:r>
              <a:rPr lang="id-ID"/>
              <a:t> ke klien lebih awal, tepat waktu atau terlambat. Dan berapa harga yang diharapkan. Dari sini bisa kamu kenali kalau untuk deliver sebuah progress pekerjaan ada resiko </a:t>
            </a:r>
            <a:r>
              <a:rPr lang="id-ID" i="1"/>
              <a:t>pinalty</a:t>
            </a:r>
            <a:r>
              <a:rPr lang="id-ID"/>
              <a:t> dari klien. Dan itu seharusnya kamu sudah antisipasi.</a:t>
            </a:r>
          </a:p>
        </p:txBody>
      </p:sp>
      <p:pic>
        <p:nvPicPr>
          <p:cNvPr id="1026" name="Picture 2" descr="https://miro.medium.com/max/786/1*jRQSOa_7tfg19yaQaqEvG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966" y="3968749"/>
            <a:ext cx="3743325"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318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a:t>https://medium.com/@widy.agung/menentukan-harga-jasa-untuk-programmer-dan-desainer-5171d2a18976</a:t>
            </a:r>
          </a:p>
        </p:txBody>
      </p:sp>
    </p:spTree>
    <p:extLst>
      <p:ext uri="{BB962C8B-B14F-4D97-AF65-F5344CB8AC3E}">
        <p14:creationId xmlns:p14="http://schemas.microsoft.com/office/powerpoint/2010/main" val="334675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aja itu?</a:t>
            </a:r>
            <a:endParaRPr lang="id-ID"/>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4037238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i="1"/>
              <a:t>Scope</a:t>
            </a:r>
            <a:r>
              <a:rPr lang="id-ID" b="1"/>
              <a:t> pekerjaan</a:t>
            </a:r>
            <a:endParaRPr lang="id-ID"/>
          </a:p>
        </p:txBody>
      </p:sp>
      <p:sp>
        <p:nvSpPr>
          <p:cNvPr id="3" name="Content Placeholder 2"/>
          <p:cNvSpPr>
            <a:spLocks noGrp="1"/>
          </p:cNvSpPr>
          <p:nvPr>
            <p:ph idx="1"/>
          </p:nvPr>
        </p:nvSpPr>
        <p:spPr/>
        <p:txBody>
          <a:bodyPr/>
          <a:lstStyle/>
          <a:p>
            <a:r>
              <a:rPr lang="id-ID" i="1"/>
              <a:t>Scope </a:t>
            </a:r>
            <a:r>
              <a:rPr lang="id-ID"/>
              <a:t>adalah segala hal yang ada di dalam produk software/produk dari project TI dan segala proses di dalamnya. Mendefinisikan apa yang diminta, apa yang mesti dikerjakan, dibagi step-stepnya (rencana-&gt;rancangan) sampe menjadi rangkaian berurut apa saja yang dikerjakan. Dengan demikian, dapat diestimasi jadwal dan waktu pengerjaannya.</a:t>
            </a:r>
            <a:r>
              <a:rPr lang="id-ID" smtClean="0"/>
              <a:t/>
            </a:r>
            <a:br>
              <a:rPr lang="id-ID" smtClean="0"/>
            </a:br>
            <a:r>
              <a:rPr lang="id-ID"/>
              <a:t>Contoh, ketika saya dari tidur pengen berangkat ke sekolah :</a:t>
            </a:r>
            <a:r>
              <a:rPr lang="id-ID" smtClean="0"/>
              <a:t/>
            </a:r>
            <a:br>
              <a:rPr lang="id-ID" smtClean="0"/>
            </a:br>
            <a:r>
              <a:rPr lang="id-ID"/>
              <a:t>- saya bangun tidur (15 menit), kemudian</a:t>
            </a:r>
            <a:r>
              <a:rPr lang="id-ID" smtClean="0"/>
              <a:t/>
            </a:r>
            <a:br>
              <a:rPr lang="id-ID" smtClean="0"/>
            </a:br>
            <a:r>
              <a:rPr lang="id-ID"/>
              <a:t>- saya mandi (15 menit), kemudian</a:t>
            </a:r>
            <a:r>
              <a:rPr lang="id-ID" smtClean="0"/>
              <a:t/>
            </a:r>
            <a:br>
              <a:rPr lang="id-ID" smtClean="0"/>
            </a:br>
            <a:r>
              <a:rPr lang="id-ID"/>
              <a:t>- saya sarapan (30 menit), kemudian</a:t>
            </a:r>
            <a:r>
              <a:rPr lang="id-ID" smtClean="0"/>
              <a:t/>
            </a:r>
            <a:br>
              <a:rPr lang="id-ID" smtClean="0"/>
            </a:br>
            <a:r>
              <a:rPr lang="id-ID"/>
              <a:t>- saya berangkat ke sekolah (20 menit).</a:t>
            </a:r>
          </a:p>
        </p:txBody>
      </p:sp>
    </p:spTree>
    <p:extLst>
      <p:ext uri="{BB962C8B-B14F-4D97-AF65-F5344CB8AC3E}">
        <p14:creationId xmlns:p14="http://schemas.microsoft.com/office/powerpoint/2010/main" val="346489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a:t>Proses pengerjaan</a:t>
            </a:r>
            <a:endParaRPr lang="id-ID"/>
          </a:p>
        </p:txBody>
      </p:sp>
      <p:sp>
        <p:nvSpPr>
          <p:cNvPr id="3" name="Content Placeholder 2"/>
          <p:cNvSpPr>
            <a:spLocks noGrp="1"/>
          </p:cNvSpPr>
          <p:nvPr>
            <p:ph idx="1"/>
          </p:nvPr>
        </p:nvSpPr>
        <p:spPr/>
        <p:txBody>
          <a:bodyPr>
            <a:normAutofit fontScale="77500" lnSpcReduction="20000"/>
          </a:bodyPr>
          <a:lstStyle/>
          <a:p>
            <a:r>
              <a:rPr lang="id-ID"/>
              <a:t>Sulit kah? mudah kah? simple kah? kompleks kah? Terus bagaimana proses yang mesti saya ikuti? banyak kah? tentu mesti memperhatikan, jika ternyata proses untuk mengerjakan codingannya ataupun desainnya, bisa memakan waktu berjam-jam.</a:t>
            </a:r>
            <a:r>
              <a:rPr lang="id-ID" smtClean="0"/>
              <a:t/>
            </a:r>
            <a:br>
              <a:rPr lang="id-ID" smtClean="0"/>
            </a:br>
            <a:r>
              <a:rPr lang="id-ID"/>
              <a:t>Mulai dari :</a:t>
            </a:r>
            <a:r>
              <a:rPr lang="id-ID" smtClean="0"/>
              <a:t/>
            </a:r>
            <a:br>
              <a:rPr lang="id-ID" smtClean="0"/>
            </a:br>
            <a:r>
              <a:rPr lang="id-ID"/>
              <a:t>- memahami klien kemudian menganalisis kehendak si klien;</a:t>
            </a:r>
            <a:r>
              <a:rPr lang="id-ID" smtClean="0"/>
              <a:t/>
            </a:r>
            <a:br>
              <a:rPr lang="id-ID" smtClean="0"/>
            </a:br>
            <a:r>
              <a:rPr lang="id-ID"/>
              <a:t>- </a:t>
            </a:r>
            <a:r>
              <a:rPr lang="id-ID" i="1"/>
              <a:t>brainstorming</a:t>
            </a:r>
            <a:r>
              <a:rPr lang="id-ID"/>
              <a:t>, berguna untuk mendefinisikan semua kebutuhan biar bisa dikerjakan menjadi karya kita;</a:t>
            </a:r>
            <a:r>
              <a:rPr lang="id-ID" smtClean="0"/>
              <a:t/>
            </a:r>
            <a:br>
              <a:rPr lang="id-ID" smtClean="0"/>
            </a:br>
            <a:r>
              <a:rPr lang="id-ID"/>
              <a:t>- inisialisasi, mulai dari kamu corat-coret desain/coba-coba code init/awal sampe jadi prototyping;</a:t>
            </a:r>
            <a:r>
              <a:rPr lang="id-ID" smtClean="0"/>
              <a:t/>
            </a:r>
            <a:br>
              <a:rPr lang="id-ID" smtClean="0"/>
            </a:br>
            <a:r>
              <a:rPr lang="id-ID"/>
              <a:t>- </a:t>
            </a:r>
            <a:r>
              <a:rPr lang="id-ID" i="1"/>
              <a:t>prototyping</a:t>
            </a:r>
            <a:r>
              <a:rPr lang="id-ID"/>
              <a:t>, membuat karyamu sampe dengan prototype;</a:t>
            </a:r>
            <a:r>
              <a:rPr lang="id-ID" smtClean="0"/>
              <a:t/>
            </a:r>
            <a:br>
              <a:rPr lang="id-ID" smtClean="0"/>
            </a:br>
            <a:r>
              <a:rPr lang="id-ID"/>
              <a:t>- </a:t>
            </a:r>
            <a:r>
              <a:rPr lang="id-ID" i="1"/>
              <a:t>development</a:t>
            </a:r>
            <a:r>
              <a:rPr lang="id-ID"/>
              <a:t>/</a:t>
            </a:r>
            <a:r>
              <a:rPr lang="id-ID" i="1"/>
              <a:t>design</a:t>
            </a:r>
            <a:r>
              <a:rPr lang="id-ID"/>
              <a:t>, mulai deh ngembangin sampe memroses semua kebutuhan menjadi produk</a:t>
            </a:r>
            <a:r>
              <a:rPr lang="id-ID" smtClean="0"/>
              <a:t/>
            </a:r>
            <a:br>
              <a:rPr lang="id-ID" smtClean="0"/>
            </a:br>
            <a:r>
              <a:rPr lang="id-ID"/>
              <a:t>- revisi (testing/UAT), mesti ketemu bagian ini, kadang ada saja bagian yang tidak sesuai kehendak klien, nah ini mesti diperhitungkan;</a:t>
            </a:r>
            <a:r>
              <a:rPr lang="id-ID" smtClean="0"/>
              <a:t/>
            </a:r>
            <a:br>
              <a:rPr lang="id-ID" smtClean="0"/>
            </a:br>
            <a:r>
              <a:rPr lang="id-ID"/>
              <a:t>- </a:t>
            </a:r>
            <a:r>
              <a:rPr lang="id-ID" i="1"/>
              <a:t>final version</a:t>
            </a:r>
            <a:r>
              <a:rPr lang="id-ID"/>
              <a:t>, ketika sudah direvisi, dipoles, dibungkus, terus diserahin deh ke klien.</a:t>
            </a:r>
          </a:p>
        </p:txBody>
      </p:sp>
    </p:spTree>
    <p:extLst>
      <p:ext uri="{BB962C8B-B14F-4D97-AF65-F5344CB8AC3E}">
        <p14:creationId xmlns:p14="http://schemas.microsoft.com/office/powerpoint/2010/main" val="258708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a:t>Panjang kan prosesnya? 😀 Makanya perlu diperhatiin betul, jangan sampe harga yang kamu pasang gak sesuai.</a:t>
            </a:r>
          </a:p>
          <a:p>
            <a:r>
              <a:rPr lang="id-ID"/>
              <a:t>Nah, ada beberapa hal itu bisa dikerjakan bebarengan, serentak (jika kamu ngerjainnya berdua atau lebih sama teman), tentu ada beberapa proses bisa dihemat waktunya. Coba lihat ilustrasi berikut :</a:t>
            </a:r>
          </a:p>
          <a:p>
            <a:endParaRPr lang="id-ID"/>
          </a:p>
        </p:txBody>
      </p:sp>
    </p:spTree>
    <p:extLst>
      <p:ext uri="{BB962C8B-B14F-4D97-AF65-F5344CB8AC3E}">
        <p14:creationId xmlns:p14="http://schemas.microsoft.com/office/powerpoint/2010/main" val="104175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a:t>Kalau kita lihat dari gambar di atas, tentu kita bisa memperkirakan, </a:t>
            </a:r>
            <a:r>
              <a:rPr lang="id-ID" i="1"/>
              <a:t>task</a:t>
            </a:r>
            <a:r>
              <a:rPr lang="id-ID"/>
              <a:t> apa saja yang bisa dikerjakan dalam 1 waktu bersamaan, dan mana yang tidak bisa. Jika tidak bisa, terus taruh di mana prosesnya..apa dikerjakan duluan, apa dikerjakan belakangan? tentu kalau ingin mengerjakan sesuatu, kerjakan dari yang paling mendasar.</a:t>
            </a:r>
          </a:p>
        </p:txBody>
      </p:sp>
      <p:pic>
        <p:nvPicPr>
          <p:cNvPr id="2050" name="Picture 2" descr="https://miro.medium.com/max/2000/0*Mc4plBT5hraeEX_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332" y="4148137"/>
            <a:ext cx="28575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57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Standar harga per jam kerja (hourly rate)</a:t>
            </a:r>
            <a:endParaRPr lang="id-ID"/>
          </a:p>
        </p:txBody>
      </p:sp>
      <p:sp>
        <p:nvSpPr>
          <p:cNvPr id="3" name="Content Placeholder 2"/>
          <p:cNvSpPr>
            <a:spLocks noGrp="1"/>
          </p:cNvSpPr>
          <p:nvPr>
            <p:ph idx="1"/>
          </p:nvPr>
        </p:nvSpPr>
        <p:spPr/>
        <p:txBody>
          <a:bodyPr>
            <a:normAutofit lnSpcReduction="10000"/>
          </a:bodyPr>
          <a:lstStyle/>
          <a:p>
            <a:r>
              <a:rPr lang="id-ID"/>
              <a:t>Kalo bagian ini, gak bisa</a:t>
            </a:r>
            <a:r>
              <a:rPr lang="id-ID" b="1"/>
              <a:t> </a:t>
            </a:r>
            <a:r>
              <a:rPr lang="id-ID"/>
              <a:t>sembarangan ditentuin. Kamu mesti sadari gaji/rate bayaran kamu berapa yang pernah kamu terima? terus itu dikerjakan berapa lama?</a:t>
            </a:r>
          </a:p>
          <a:p>
            <a:r>
              <a:rPr lang="id-ID"/>
              <a:t>Misal : Kamu pernah kerja 2 minggu (10 hari kerja, minus sabtu-minggu) dibayar Rp 3.000.000</a:t>
            </a:r>
          </a:p>
          <a:p>
            <a:r>
              <a:rPr lang="id-ID"/>
              <a:t>Sehari kerja dari jam 09:00–12:00, dilanjut ishoma, terus jam 13:00–16:00, berarti kalo ditotal : 6 jam kerja.</a:t>
            </a:r>
          </a:p>
          <a:p>
            <a:r>
              <a:rPr lang="id-ID"/>
              <a:t>Dan jika kita konversi menjadi perjam, rumusnya: Harga / total jam kerja / total hari Rp. 3.000.000 / 6 / 10 = Rp 50.000</a:t>
            </a:r>
          </a:p>
          <a:p>
            <a:r>
              <a:rPr lang="id-ID"/>
              <a:t>Berarti kamu dibayar Rp50.000,- per jam.</a:t>
            </a:r>
          </a:p>
          <a:p>
            <a:endParaRPr lang="id-ID"/>
          </a:p>
        </p:txBody>
      </p:sp>
    </p:spTree>
    <p:extLst>
      <p:ext uri="{BB962C8B-B14F-4D97-AF65-F5344CB8AC3E}">
        <p14:creationId xmlns:p14="http://schemas.microsoft.com/office/powerpoint/2010/main" val="198102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lnSpcReduction="10000"/>
          </a:bodyPr>
          <a:lstStyle/>
          <a:p>
            <a:r>
              <a:rPr lang="id-ID"/>
              <a:t>Rate ini selalu naik seiring pengalaman, tentunya bila dinamika perubahannya naik, dalam artian, kamu sudah mengalami pengalaman yang banyak, yang dulunya sulit, jadi gampang, skill bertambah, dan beberapa project kamu jadi terbiasa garap (pengalaman). Semakin tinggi pengalaman, </a:t>
            </a:r>
            <a:r>
              <a:rPr lang="id-ID" i="1"/>
              <a:t>rate</a:t>
            </a:r>
            <a:r>
              <a:rPr lang="id-ID"/>
              <a:t> tentu semakin tinggi juga.</a:t>
            </a:r>
          </a:p>
          <a:p>
            <a:r>
              <a:rPr lang="id-ID"/>
              <a:t>Apalagi dibarengi </a:t>
            </a:r>
            <a:r>
              <a:rPr lang="id-ID" i="1"/>
              <a:t>skill</a:t>
            </a:r>
            <a:r>
              <a:rPr lang="id-ID"/>
              <a:t> yang makin tinggi pula (semakin banyak pengalaman, mestinya semakin beragam pula</a:t>
            </a:r>
            <a:r>
              <a:rPr lang="id-ID" i="1"/>
              <a:t> soft skill</a:t>
            </a:r>
            <a:r>
              <a:rPr lang="id-ID"/>
              <a:t> yang dikuasai).</a:t>
            </a:r>
          </a:p>
          <a:p>
            <a:r>
              <a:rPr lang="id-ID"/>
              <a:t>Bila kamu sudah 10 kali project dalam 2 tahun dengan hourly rate Rp 50.000,-… pas tahun ke-3, ya naikin lagi hourly rate jadi Rp 75.000,- atau Rp 100.000,-.</a:t>
            </a:r>
          </a:p>
          <a:p>
            <a:r>
              <a:rPr lang="id-ID"/>
              <a:t>Apalagi dalam 2 tahun itu kamu sudah belajar banyak, ditambah sekolah lagi, bisa berkali-kali lipat.</a:t>
            </a:r>
          </a:p>
          <a:p>
            <a:endParaRPr lang="id-ID"/>
          </a:p>
        </p:txBody>
      </p:sp>
    </p:spTree>
    <p:extLst>
      <p:ext uri="{BB962C8B-B14F-4D97-AF65-F5344CB8AC3E}">
        <p14:creationId xmlns:p14="http://schemas.microsoft.com/office/powerpoint/2010/main" val="304960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lnSpcReduction="10000"/>
          </a:bodyPr>
          <a:lstStyle/>
          <a:p>
            <a:r>
              <a:rPr lang="id-ID"/>
              <a:t>Dan lagi-lagi, perhatiin juga standar gaji di dunia saat ini. (coba googling : salary guide [tahun], contoh : salary guide 2014, saya gak akan jelasin ini, cari di google dan baca sendiri sesuai posisi kamu di pekerjaan, bila orang kerja dibayar per bulan (20 hari kerja) sekian rupiah, tentu bisa dihitung per jamnya).</a:t>
            </a:r>
          </a:p>
          <a:p>
            <a:r>
              <a:rPr lang="id-ID"/>
              <a:t>Tentunya, jika kamu di tahun kedua pernah mendapatkan proyek membuat sistem informasi perkantoran dengan harga Rp 60.000.000,-, kemudian di tahun ke empat jangan pasang 60jt lagi, tapi dinaikin. Berapa besar kenaikannya? kalau masih kesulitan menentukan, kembali ke pembahasan kita di atas yang baru kita bahas dan perhatikan di </a:t>
            </a:r>
            <a:r>
              <a:rPr lang="id-ID" i="1"/>
              <a:t>salary guide</a:t>
            </a:r>
            <a:r>
              <a:rPr lang="id-ID"/>
              <a:t> untuk profesi kita di tahun ke-4 besar gaji/rate-nya berapa.</a:t>
            </a:r>
          </a:p>
          <a:p>
            <a:endParaRPr lang="id-ID"/>
          </a:p>
        </p:txBody>
      </p:sp>
    </p:spTree>
    <p:extLst>
      <p:ext uri="{BB962C8B-B14F-4D97-AF65-F5344CB8AC3E}">
        <p14:creationId xmlns:p14="http://schemas.microsoft.com/office/powerpoint/2010/main" val="1378831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666</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5 hal yang mempengaruhi harga jasa programmer dan desainer</vt:lpstr>
      <vt:lpstr>Apa aja itu?</vt:lpstr>
      <vt:lpstr>Scope pekerjaan</vt:lpstr>
      <vt:lpstr>Proses pengerjaan</vt:lpstr>
      <vt:lpstr>PowerPoint Presentation</vt:lpstr>
      <vt:lpstr>PowerPoint Presentation</vt:lpstr>
      <vt:lpstr>Standar harga per jam kerja (hourly rate)</vt:lpstr>
      <vt:lpstr>PowerPoint Presentation</vt:lpstr>
      <vt:lpstr>PowerPoint Presentation</vt:lpstr>
      <vt:lpstr>PowerPoint Presentation</vt:lpstr>
      <vt:lpstr>PowerPoint Presentation</vt:lpstr>
      <vt:lpstr>Investasi</vt:lpstr>
      <vt:lpstr>PowerPoint Presentation</vt:lpstr>
      <vt:lpstr>Resiko</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hal yang mempengaruhi harga jasa programmer dan desainer</dc:title>
  <dc:creator>Made Wardana</dc:creator>
  <cp:lastModifiedBy>Made Wardana</cp:lastModifiedBy>
  <cp:revision>5</cp:revision>
  <dcterms:created xsi:type="dcterms:W3CDTF">2020-06-24T14:52:04Z</dcterms:created>
  <dcterms:modified xsi:type="dcterms:W3CDTF">2020-06-24T15:44:35Z</dcterms:modified>
</cp:coreProperties>
</file>