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5" r:id="rId10"/>
    <p:sldId id="266" r:id="rId11"/>
    <p:sldId id="267" r:id="rId12"/>
    <p:sldId id="268" r:id="rId13"/>
    <p:sldId id="269" r:id="rId14"/>
    <p:sldId id="270" r:id="rId15"/>
    <p:sldId id="271" r:id="rId16"/>
    <p:sldId id="263" r:id="rId17"/>
    <p:sldId id="272" r:id="rId1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376667EB-E5E8-4E9C-8973-DF42A870077D}" type="datetimeFigureOut">
              <a:rPr lang="id-ID" smtClean="0"/>
              <a:t>24/06/2020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252922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76667EB-E5E8-4E9C-8973-DF42A870077D}" type="datetimeFigureOut">
              <a:rPr lang="id-ID" smtClean="0"/>
              <a:t>24/06/2020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251402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76667EB-E5E8-4E9C-8973-DF42A870077D}" type="datetimeFigureOut">
              <a:rPr lang="id-ID" smtClean="0"/>
              <a:t>24/06/2020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395536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76667EB-E5E8-4E9C-8973-DF42A870077D}" type="datetimeFigureOut">
              <a:rPr lang="id-ID" smtClean="0"/>
              <a:t>24/06/2020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4480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6667EB-E5E8-4E9C-8973-DF42A870077D}" type="datetimeFigureOut">
              <a:rPr lang="id-ID" smtClean="0"/>
              <a:t>24/06/2020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34369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376667EB-E5E8-4E9C-8973-DF42A870077D}" type="datetimeFigureOut">
              <a:rPr lang="id-ID" smtClean="0"/>
              <a:t>24/06/2020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74256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376667EB-E5E8-4E9C-8973-DF42A870077D}" type="datetimeFigureOut">
              <a:rPr lang="id-ID" smtClean="0"/>
              <a:t>24/06/2020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55132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376667EB-E5E8-4E9C-8973-DF42A870077D}" type="datetimeFigureOut">
              <a:rPr lang="id-ID" smtClean="0"/>
              <a:t>24/06/2020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403412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667EB-E5E8-4E9C-8973-DF42A870077D}" type="datetimeFigureOut">
              <a:rPr lang="id-ID" smtClean="0"/>
              <a:t>24/06/2020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222441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6667EB-E5E8-4E9C-8973-DF42A870077D}" type="datetimeFigureOut">
              <a:rPr lang="id-ID" smtClean="0"/>
              <a:t>24/06/2020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2658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6667EB-E5E8-4E9C-8973-DF42A870077D}" type="datetimeFigureOut">
              <a:rPr lang="id-ID" smtClean="0"/>
              <a:t>24/06/2020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0F2841C-7353-4FDE-8E4B-4EFAC737F581}" type="slidenum">
              <a:rPr lang="id-ID" smtClean="0"/>
              <a:t>‹#›</a:t>
            </a:fld>
            <a:endParaRPr lang="id-ID"/>
          </a:p>
        </p:txBody>
      </p:sp>
    </p:spTree>
    <p:extLst>
      <p:ext uri="{BB962C8B-B14F-4D97-AF65-F5344CB8AC3E}">
        <p14:creationId xmlns:p14="http://schemas.microsoft.com/office/powerpoint/2010/main" val="214532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667EB-E5E8-4E9C-8973-DF42A870077D}" type="datetimeFigureOut">
              <a:rPr lang="id-ID" smtClean="0"/>
              <a:t>24/06/2020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2841C-7353-4FDE-8E4B-4EFAC737F581}" type="slidenum">
              <a:rPr lang="id-ID" smtClean="0"/>
              <a:t>‹#›</a:t>
            </a:fld>
            <a:endParaRPr lang="id-ID"/>
          </a:p>
        </p:txBody>
      </p:sp>
    </p:spTree>
    <p:extLst>
      <p:ext uri="{BB962C8B-B14F-4D97-AF65-F5344CB8AC3E}">
        <p14:creationId xmlns:p14="http://schemas.microsoft.com/office/powerpoint/2010/main" val="253504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a:t>Menentukan </a:t>
            </a:r>
            <a:r>
              <a:rPr lang="id-ID" smtClean="0"/>
              <a:t>Harga Desain Untuk Freelancer</a:t>
            </a:r>
            <a:endParaRPr lang="id-ID"/>
          </a:p>
        </p:txBody>
      </p:sp>
      <p:sp>
        <p:nvSpPr>
          <p:cNvPr id="3" name="Subtitle 2"/>
          <p:cNvSpPr>
            <a:spLocks noGrp="1"/>
          </p:cNvSpPr>
          <p:nvPr>
            <p:ph type="subTitle" idx="1"/>
          </p:nvPr>
        </p:nvSpPr>
        <p:spPr/>
        <p:txBody>
          <a:bodyPr/>
          <a:lstStyle/>
          <a:p>
            <a:r>
              <a:rPr lang="en-US" smtClean="0"/>
              <a:t>Oleh: Wardana</a:t>
            </a:r>
            <a:endParaRPr lang="id-ID"/>
          </a:p>
        </p:txBody>
      </p:sp>
    </p:spTree>
    <p:extLst>
      <p:ext uri="{BB962C8B-B14F-4D97-AF65-F5344CB8AC3E}">
        <p14:creationId xmlns:p14="http://schemas.microsoft.com/office/powerpoint/2010/main" val="268630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Pros vs Cons</a:t>
            </a:r>
            <a:endParaRPr lang="id-ID"/>
          </a:p>
        </p:txBody>
      </p:sp>
      <p:sp>
        <p:nvSpPr>
          <p:cNvPr id="8" name="Text Placeholder 7"/>
          <p:cNvSpPr>
            <a:spLocks noGrp="1"/>
          </p:cNvSpPr>
          <p:nvPr>
            <p:ph type="body" idx="1"/>
          </p:nvPr>
        </p:nvSpPr>
        <p:spPr/>
        <p:txBody>
          <a:bodyPr/>
          <a:lstStyle/>
          <a:p>
            <a:r>
              <a:rPr lang="en-US" smtClean="0"/>
              <a:t>Kelebihan</a:t>
            </a:r>
            <a:endParaRPr lang="id-ID"/>
          </a:p>
        </p:txBody>
      </p:sp>
      <p:sp>
        <p:nvSpPr>
          <p:cNvPr id="9" name="Content Placeholder 8"/>
          <p:cNvSpPr>
            <a:spLocks noGrp="1"/>
          </p:cNvSpPr>
          <p:nvPr>
            <p:ph sz="half" idx="2"/>
          </p:nvPr>
        </p:nvSpPr>
        <p:spPr/>
        <p:txBody>
          <a:bodyPr>
            <a:normAutofit/>
          </a:bodyPr>
          <a:lstStyle/>
          <a:p>
            <a:r>
              <a:rPr lang="id-ID"/>
              <a:t>Bisa memberikan harga total kepada calon klien. Sehingga calon klien bisa menyiapkan dana sebelum project dimulai.</a:t>
            </a:r>
          </a:p>
          <a:p>
            <a:r>
              <a:rPr lang="id-ID"/>
              <a:t>Semakin banyak halaman yang dikerjakan, maka semakin banyak terima uang</a:t>
            </a:r>
          </a:p>
        </p:txBody>
      </p:sp>
      <p:sp>
        <p:nvSpPr>
          <p:cNvPr id="10" name="Text Placeholder 9"/>
          <p:cNvSpPr>
            <a:spLocks noGrp="1"/>
          </p:cNvSpPr>
          <p:nvPr>
            <p:ph type="body" sz="quarter" idx="3"/>
          </p:nvPr>
        </p:nvSpPr>
        <p:spPr/>
        <p:txBody>
          <a:bodyPr/>
          <a:lstStyle/>
          <a:p>
            <a:r>
              <a:rPr lang="en-US" smtClean="0"/>
              <a:t>Kekurangan</a:t>
            </a:r>
            <a:endParaRPr lang="id-ID"/>
          </a:p>
        </p:txBody>
      </p:sp>
      <p:sp>
        <p:nvSpPr>
          <p:cNvPr id="11" name="Content Placeholder 10"/>
          <p:cNvSpPr>
            <a:spLocks noGrp="1"/>
          </p:cNvSpPr>
          <p:nvPr>
            <p:ph sz="quarter" idx="4"/>
          </p:nvPr>
        </p:nvSpPr>
        <p:spPr/>
        <p:txBody>
          <a:bodyPr/>
          <a:lstStyle/>
          <a:p>
            <a:r>
              <a:rPr lang="id-ID"/>
              <a:t>Jika di suatu halaman terdapat revisi yang sangat banyak, maka waktu pengerjaannya akan bertambah, tetapi uang yang diterima tidak bertambah, ya tetap $150 per halaman, sebanyak apapun revisinya.</a:t>
            </a:r>
          </a:p>
        </p:txBody>
      </p:sp>
    </p:spTree>
    <p:extLst>
      <p:ext uri="{BB962C8B-B14F-4D97-AF65-F5344CB8AC3E}">
        <p14:creationId xmlns:p14="http://schemas.microsoft.com/office/powerpoint/2010/main" val="2849184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b="1"/>
              <a:t>Kapan </a:t>
            </a:r>
            <a:r>
              <a:rPr lang="id-ID" b="1"/>
              <a:t>cocoknya </a:t>
            </a:r>
            <a:r>
              <a:rPr lang="en-US" b="1" smtClean="0"/>
              <a:t>dipakai?</a:t>
            </a:r>
            <a:endParaRPr lang="id-ID"/>
          </a:p>
        </p:txBody>
      </p:sp>
      <p:sp>
        <p:nvSpPr>
          <p:cNvPr id="8" name="Content Placeholder 7"/>
          <p:cNvSpPr>
            <a:spLocks noGrp="1"/>
          </p:cNvSpPr>
          <p:nvPr>
            <p:ph idx="1"/>
          </p:nvPr>
        </p:nvSpPr>
        <p:spPr/>
        <p:txBody>
          <a:bodyPr/>
          <a:lstStyle/>
          <a:p>
            <a:r>
              <a:rPr lang="id-ID"/>
              <a:t>Jika potensi revisinya sedikit</a:t>
            </a:r>
          </a:p>
          <a:p>
            <a:r>
              <a:rPr lang="id-ID"/>
              <a:t>Jika jumlah halamannya sudah jelas</a:t>
            </a:r>
          </a:p>
          <a:p>
            <a:r>
              <a:rPr lang="id-ID"/>
              <a:t>Jika yakin bisa menyelesaikan setiap halamannya dalam waktu yang singkat</a:t>
            </a:r>
          </a:p>
        </p:txBody>
      </p:sp>
    </p:spTree>
    <p:extLst>
      <p:ext uri="{BB962C8B-B14F-4D97-AF65-F5344CB8AC3E}">
        <p14:creationId xmlns:p14="http://schemas.microsoft.com/office/powerpoint/2010/main" val="195695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a:t>Fixed Price</a:t>
            </a:r>
          </a:p>
        </p:txBody>
      </p:sp>
      <p:sp>
        <p:nvSpPr>
          <p:cNvPr id="3" name="Text Placeholder 2"/>
          <p:cNvSpPr>
            <a:spLocks noGrp="1"/>
          </p:cNvSpPr>
          <p:nvPr>
            <p:ph type="body" idx="1"/>
          </p:nvPr>
        </p:nvSpPr>
        <p:spPr/>
        <p:txBody>
          <a:bodyPr/>
          <a:lstStyle/>
          <a:p>
            <a:r>
              <a:rPr lang="en-US" smtClean="0"/>
              <a:t>Kayak gimana itu? Apa kelebihan kekurangannya? Kapan cocoknya dipakai?</a:t>
            </a:r>
            <a:endParaRPr lang="id-ID"/>
          </a:p>
        </p:txBody>
      </p:sp>
    </p:spTree>
    <p:extLst>
      <p:ext uri="{BB962C8B-B14F-4D97-AF65-F5344CB8AC3E}">
        <p14:creationId xmlns:p14="http://schemas.microsoft.com/office/powerpoint/2010/main" val="113545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Deskripsi</a:t>
            </a:r>
            <a:endParaRPr lang="id-ID"/>
          </a:p>
        </p:txBody>
      </p:sp>
      <p:sp>
        <p:nvSpPr>
          <p:cNvPr id="3" name="Content Placeholder 2"/>
          <p:cNvSpPr>
            <a:spLocks noGrp="1"/>
          </p:cNvSpPr>
          <p:nvPr>
            <p:ph idx="1"/>
          </p:nvPr>
        </p:nvSpPr>
        <p:spPr/>
        <p:txBody>
          <a:bodyPr/>
          <a:lstStyle/>
          <a:p>
            <a:r>
              <a:rPr lang="id-ID"/>
              <a:t>Ada calon klien yang akan membuat sebuah aplikasi dan ia membutuhkan desain aplikasi. Sang calon klien bercerita bahwa aplikasi nya bisa melakukan ini, ini dan ini…</a:t>
            </a:r>
          </a:p>
          <a:p>
            <a:r>
              <a:rPr lang="id-ID"/>
              <a:t>Setelah mendapatkan informasi yang cukup mengenai aplikasi nya, dan setelah membayangkan desain yang harus saya buat, saya bilang ke calon klien bahwa harga desain untuk aplikasi tersebut adalah $2000.</a:t>
            </a:r>
          </a:p>
          <a:p>
            <a:r>
              <a:rPr lang="id-ID"/>
              <a:t>Jika sang calon klien setuju, maka </a:t>
            </a:r>
            <a:r>
              <a:rPr lang="id-ID" b="1"/>
              <a:t>$2000</a:t>
            </a:r>
            <a:r>
              <a:rPr lang="id-ID"/>
              <a:t> adalah fixed price untuk desain aplikasi yang akan saya buat.</a:t>
            </a:r>
          </a:p>
        </p:txBody>
      </p:sp>
    </p:spTree>
    <p:extLst>
      <p:ext uri="{BB962C8B-B14F-4D97-AF65-F5344CB8AC3E}">
        <p14:creationId xmlns:p14="http://schemas.microsoft.com/office/powerpoint/2010/main" val="348595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Pros vs Cons</a:t>
            </a:r>
            <a:endParaRPr lang="id-ID"/>
          </a:p>
        </p:txBody>
      </p:sp>
      <p:sp>
        <p:nvSpPr>
          <p:cNvPr id="8" name="Text Placeholder 7"/>
          <p:cNvSpPr>
            <a:spLocks noGrp="1"/>
          </p:cNvSpPr>
          <p:nvPr>
            <p:ph type="body" idx="1"/>
          </p:nvPr>
        </p:nvSpPr>
        <p:spPr/>
        <p:txBody>
          <a:bodyPr/>
          <a:lstStyle/>
          <a:p>
            <a:r>
              <a:rPr lang="en-US" smtClean="0"/>
              <a:t>Kelebihan</a:t>
            </a:r>
            <a:endParaRPr lang="id-ID"/>
          </a:p>
        </p:txBody>
      </p:sp>
      <p:sp>
        <p:nvSpPr>
          <p:cNvPr id="9" name="Content Placeholder 8"/>
          <p:cNvSpPr>
            <a:spLocks noGrp="1"/>
          </p:cNvSpPr>
          <p:nvPr>
            <p:ph sz="half" idx="2"/>
          </p:nvPr>
        </p:nvSpPr>
        <p:spPr/>
        <p:txBody>
          <a:bodyPr>
            <a:normAutofit fontScale="85000" lnSpcReduction="20000"/>
          </a:bodyPr>
          <a:lstStyle/>
          <a:p>
            <a:r>
              <a:rPr lang="id-ID"/>
              <a:t>Bisa memberikan harga total kepada calon klien. Sehingga calon klien bisa menyiapkan dana sebelum project dimulai.</a:t>
            </a:r>
          </a:p>
          <a:p>
            <a:r>
              <a:rPr lang="id-ID"/>
              <a:t>Jika project yang dikerjakan bisa dikerjakan dalam waktu singkat maka bisa untung. Bayangkan jika kamu bisa mengerjakan desain aplikasi dalam waktu seminggu, dan menerima </a:t>
            </a:r>
            <a:r>
              <a:rPr lang="id-ID" b="1"/>
              <a:t>$2000, </a:t>
            </a:r>
            <a:r>
              <a:rPr lang="id-ID"/>
              <a:t>kamu bisa bersantai santai sampai akhir bulan. Baru di akhir bulan nyari project untuk bulan depan.</a:t>
            </a:r>
          </a:p>
        </p:txBody>
      </p:sp>
      <p:sp>
        <p:nvSpPr>
          <p:cNvPr id="10" name="Text Placeholder 9"/>
          <p:cNvSpPr>
            <a:spLocks noGrp="1"/>
          </p:cNvSpPr>
          <p:nvPr>
            <p:ph type="body" sz="quarter" idx="3"/>
          </p:nvPr>
        </p:nvSpPr>
        <p:spPr/>
        <p:txBody>
          <a:bodyPr/>
          <a:lstStyle/>
          <a:p>
            <a:r>
              <a:rPr lang="en-US" smtClean="0"/>
              <a:t>Kekurangan</a:t>
            </a:r>
            <a:endParaRPr lang="id-ID"/>
          </a:p>
        </p:txBody>
      </p:sp>
      <p:sp>
        <p:nvSpPr>
          <p:cNvPr id="11" name="Content Placeholder 10"/>
          <p:cNvSpPr>
            <a:spLocks noGrp="1"/>
          </p:cNvSpPr>
          <p:nvPr>
            <p:ph sz="quarter" idx="4"/>
          </p:nvPr>
        </p:nvSpPr>
        <p:spPr/>
        <p:txBody>
          <a:bodyPr>
            <a:normAutofit fontScale="92500" lnSpcReduction="10000"/>
          </a:bodyPr>
          <a:lstStyle/>
          <a:p>
            <a:r>
              <a:rPr lang="id-ID"/>
              <a:t>Jika projectnya banyak perubahan atau terdapat banyak revisi yang mengakibatkan pengerjaannya menjadi sangat lama. Bayangkan… estimasi awal nya adalah bisa dikerjakan dalam 15 hari dan menerima $2000, tetapi karena banyak revisi dan perubahan akhirnya projectnya membutuhkan waktu 2 bulan dan tetap menerima $2000.</a:t>
            </a:r>
          </a:p>
        </p:txBody>
      </p:sp>
    </p:spTree>
    <p:extLst>
      <p:ext uri="{BB962C8B-B14F-4D97-AF65-F5344CB8AC3E}">
        <p14:creationId xmlns:p14="http://schemas.microsoft.com/office/powerpoint/2010/main" val="253040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b="1"/>
              <a:t>Kapan </a:t>
            </a:r>
            <a:r>
              <a:rPr lang="id-ID" b="1"/>
              <a:t>cocoknya </a:t>
            </a:r>
            <a:r>
              <a:rPr lang="en-US" b="1" smtClean="0"/>
              <a:t>dipakai?</a:t>
            </a:r>
            <a:endParaRPr lang="id-ID"/>
          </a:p>
        </p:txBody>
      </p:sp>
      <p:sp>
        <p:nvSpPr>
          <p:cNvPr id="8" name="Content Placeholder 7"/>
          <p:cNvSpPr>
            <a:spLocks noGrp="1"/>
          </p:cNvSpPr>
          <p:nvPr>
            <p:ph idx="1"/>
          </p:nvPr>
        </p:nvSpPr>
        <p:spPr/>
        <p:txBody>
          <a:bodyPr/>
          <a:lstStyle/>
          <a:p>
            <a:r>
              <a:rPr lang="id-ID"/>
              <a:t>Jika potensi revisinya sedikit</a:t>
            </a:r>
          </a:p>
          <a:p>
            <a:r>
              <a:rPr lang="id-ID"/>
              <a:t>Jika yakin bisa menyelesaikan projectnya dalam waktu yang singkat</a:t>
            </a:r>
          </a:p>
          <a:p>
            <a:r>
              <a:rPr lang="id-ID"/>
              <a:t>Jika scope projectnya tidak berubah ubah</a:t>
            </a:r>
          </a:p>
        </p:txBody>
      </p:sp>
    </p:spTree>
    <p:extLst>
      <p:ext uri="{BB962C8B-B14F-4D97-AF65-F5344CB8AC3E}">
        <p14:creationId xmlns:p14="http://schemas.microsoft.com/office/powerpoint/2010/main" val="2429511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id-ID"/>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3549463"/>
              </p:ext>
            </p:extLst>
          </p:nvPr>
        </p:nvGraphicFramePr>
        <p:xfrm>
          <a:off x="838200" y="1690688"/>
          <a:ext cx="10515600" cy="4669980"/>
        </p:xfrm>
        <a:graphic>
          <a:graphicData uri="http://schemas.openxmlformats.org/drawingml/2006/table">
            <a:tbl>
              <a:tblPr firstRow="1" firstCol="1">
                <a:tableStyleId>{9D7B26C5-4107-4FEC-AEDC-1716B250A1EF}</a:tableStyleId>
              </a:tblPr>
              <a:tblGrid>
                <a:gridCol w="2977476">
                  <a:extLst>
                    <a:ext uri="{9D8B030D-6E8A-4147-A177-3AD203B41FA5}">
                      <a16:colId xmlns:a16="http://schemas.microsoft.com/office/drawing/2014/main" val="262542425"/>
                    </a:ext>
                  </a:extLst>
                </a:gridCol>
                <a:gridCol w="2355317">
                  <a:extLst>
                    <a:ext uri="{9D8B030D-6E8A-4147-A177-3AD203B41FA5}">
                      <a16:colId xmlns:a16="http://schemas.microsoft.com/office/drawing/2014/main" val="646691986"/>
                    </a:ext>
                  </a:extLst>
                </a:gridCol>
                <a:gridCol w="2266437">
                  <a:extLst>
                    <a:ext uri="{9D8B030D-6E8A-4147-A177-3AD203B41FA5}">
                      <a16:colId xmlns:a16="http://schemas.microsoft.com/office/drawing/2014/main" val="2249216686"/>
                    </a:ext>
                  </a:extLst>
                </a:gridCol>
                <a:gridCol w="2916370">
                  <a:extLst>
                    <a:ext uri="{9D8B030D-6E8A-4147-A177-3AD203B41FA5}">
                      <a16:colId xmlns:a16="http://schemas.microsoft.com/office/drawing/2014/main" val="300493711"/>
                    </a:ext>
                  </a:extLst>
                </a:gridCol>
              </a:tblGrid>
              <a:tr h="278645">
                <a:tc>
                  <a:txBody>
                    <a:bodyPr/>
                    <a:lstStyle/>
                    <a:p>
                      <a:pPr algn="l" fontAlgn="ctr"/>
                      <a:r>
                        <a:rPr lang="id-ID" sz="2000" u="none" strike="noStrike">
                          <a:effectLst/>
                        </a:rPr>
                        <a:t> </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Hourly</a:t>
                      </a:r>
                      <a:endParaRPr lang="id-ID" sz="2000" b="0" i="0" u="none" strike="noStrike">
                        <a:solidFill>
                          <a:srgbClr val="292929"/>
                        </a:solidFill>
                        <a:effectLst/>
                        <a:latin typeface="Gilroy Bold" panose="00000800000000000000" pitchFamily="50" charset="0"/>
                      </a:endParaRPr>
                    </a:p>
                  </a:txBody>
                  <a:tcPr marL="9525" marR="9525" marT="9525" marB="0" anchor="ctr"/>
                </a:tc>
                <a:tc>
                  <a:txBody>
                    <a:bodyPr/>
                    <a:lstStyle/>
                    <a:p>
                      <a:pPr algn="ctr" fontAlgn="ctr"/>
                      <a:r>
                        <a:rPr lang="id-ID" sz="2000" u="none" strike="noStrike">
                          <a:effectLst/>
                        </a:rPr>
                        <a:t>Per Page</a:t>
                      </a:r>
                      <a:endParaRPr lang="id-ID" sz="2000" b="0" i="0" u="none" strike="noStrike">
                        <a:solidFill>
                          <a:srgbClr val="292929"/>
                        </a:solidFill>
                        <a:effectLst/>
                        <a:latin typeface="Gilroy Bold" panose="00000800000000000000" pitchFamily="50" charset="0"/>
                      </a:endParaRPr>
                    </a:p>
                  </a:txBody>
                  <a:tcPr marL="9525" marR="9525" marT="9525" marB="0" anchor="ctr"/>
                </a:tc>
                <a:tc>
                  <a:txBody>
                    <a:bodyPr/>
                    <a:lstStyle/>
                    <a:p>
                      <a:pPr algn="ctr" fontAlgn="ctr"/>
                      <a:r>
                        <a:rPr lang="id-ID" sz="2000" u="none" strike="noStrike">
                          <a:effectLst/>
                        </a:rPr>
                        <a:t>Fixed Price</a:t>
                      </a:r>
                      <a:endParaRPr lang="id-ID" sz="2000" b="0" i="0" u="none" strike="noStrike">
                        <a:solidFill>
                          <a:srgbClr val="292929"/>
                        </a:solidFill>
                        <a:effectLst/>
                        <a:latin typeface="Gilroy Bold" panose="00000800000000000000" pitchFamily="50" charset="0"/>
                      </a:endParaRPr>
                    </a:p>
                  </a:txBody>
                  <a:tcPr marL="9525" marR="9525" marT="9525" marB="0" anchor="ctr"/>
                </a:tc>
                <a:extLst>
                  <a:ext uri="{0D108BD9-81ED-4DB2-BD59-A6C34878D82A}">
                    <a16:rowId xmlns:a16="http://schemas.microsoft.com/office/drawing/2014/main" val="3664329692"/>
                  </a:ext>
                </a:extLst>
              </a:tr>
              <a:tr h="835935">
                <a:tc>
                  <a:txBody>
                    <a:bodyPr/>
                    <a:lstStyle/>
                    <a:p>
                      <a:pPr algn="l" fontAlgn="ctr"/>
                      <a:r>
                        <a:rPr lang="id-ID" sz="2000" u="none" strike="noStrike">
                          <a:effectLst/>
                        </a:rPr>
                        <a:t>Seberapa kompleks design yang dikerjakan?</a:t>
                      </a:r>
                      <a:endParaRPr lang="id-ID" sz="2000" b="0" i="0" u="none" strike="noStrike">
                        <a:solidFill>
                          <a:srgbClr val="000000"/>
                        </a:solidFill>
                        <a:effectLst/>
                        <a:latin typeface="Gilroy Bold" panose="00000800000000000000" pitchFamily="50" charset="0"/>
                      </a:endParaRPr>
                    </a:p>
                  </a:txBody>
                  <a:tcPr marL="9525" marR="9525" marT="9525" marB="0" anchor="ctr"/>
                </a:tc>
                <a:tc>
                  <a:txBody>
                    <a:bodyPr/>
                    <a:lstStyle/>
                    <a:p>
                      <a:pPr algn="ctr" fontAlgn="ctr"/>
                      <a:r>
                        <a:rPr lang="id-ID" sz="2000" u="none" strike="noStrike">
                          <a:effectLst/>
                        </a:rPr>
                        <a:t>Sangat kompleks</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Netral</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Sangat simple</a:t>
                      </a:r>
                      <a:endParaRPr lang="id-ID" sz="2000" b="0" i="0" u="none" strike="noStrike">
                        <a:solidFill>
                          <a:srgbClr val="000000"/>
                        </a:solidFill>
                        <a:effectLst/>
                        <a:latin typeface="Gilroy" panose="00000500000000000000" pitchFamily="50" charset="0"/>
                      </a:endParaRPr>
                    </a:p>
                  </a:txBody>
                  <a:tcPr marL="9525" marR="9525" marT="9525" marB="0" anchor="ctr"/>
                </a:tc>
                <a:extLst>
                  <a:ext uri="{0D108BD9-81ED-4DB2-BD59-A6C34878D82A}">
                    <a16:rowId xmlns:a16="http://schemas.microsoft.com/office/drawing/2014/main" val="2053736574"/>
                  </a:ext>
                </a:extLst>
              </a:tr>
              <a:tr h="557290">
                <a:tc>
                  <a:txBody>
                    <a:bodyPr/>
                    <a:lstStyle/>
                    <a:p>
                      <a:pPr algn="l" fontAlgn="ctr"/>
                      <a:r>
                        <a:rPr lang="id-ID" sz="2000" u="none" strike="noStrike">
                          <a:effectLst/>
                        </a:rPr>
                        <a:t>Seberapa banyak potensi revisinya?</a:t>
                      </a:r>
                      <a:endParaRPr lang="id-ID" sz="2000" b="0" i="0" u="none" strike="noStrike">
                        <a:solidFill>
                          <a:srgbClr val="000000"/>
                        </a:solidFill>
                        <a:effectLst/>
                        <a:latin typeface="Gilroy Bold" panose="00000800000000000000" pitchFamily="50" charset="0"/>
                      </a:endParaRPr>
                    </a:p>
                  </a:txBody>
                  <a:tcPr marL="9525" marR="9525" marT="9525" marB="0" anchor="ctr"/>
                </a:tc>
                <a:tc>
                  <a:txBody>
                    <a:bodyPr/>
                    <a:lstStyle/>
                    <a:p>
                      <a:pPr algn="ctr" fontAlgn="ctr"/>
                      <a:r>
                        <a:rPr lang="id-ID" sz="2000" u="none" strike="noStrike">
                          <a:effectLst/>
                        </a:rPr>
                        <a:t>Sangat banyak</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Sedikit</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Sedikit</a:t>
                      </a:r>
                      <a:endParaRPr lang="id-ID" sz="2000" b="0" i="0" u="none" strike="noStrike">
                        <a:solidFill>
                          <a:srgbClr val="000000"/>
                        </a:solidFill>
                        <a:effectLst/>
                        <a:latin typeface="Gilroy" panose="00000500000000000000" pitchFamily="50" charset="0"/>
                      </a:endParaRPr>
                    </a:p>
                  </a:txBody>
                  <a:tcPr marL="9525" marR="9525" marT="9525" marB="0" anchor="ctr"/>
                </a:tc>
                <a:extLst>
                  <a:ext uri="{0D108BD9-81ED-4DB2-BD59-A6C34878D82A}">
                    <a16:rowId xmlns:a16="http://schemas.microsoft.com/office/drawing/2014/main" val="1086532027"/>
                  </a:ext>
                </a:extLst>
              </a:tr>
              <a:tr h="835935">
                <a:tc>
                  <a:txBody>
                    <a:bodyPr/>
                    <a:lstStyle/>
                    <a:p>
                      <a:pPr algn="l" fontAlgn="ctr"/>
                      <a:r>
                        <a:rPr lang="id-ID" sz="2000" u="none" strike="noStrike">
                          <a:effectLst/>
                        </a:rPr>
                        <a:t>Bagaimana scope atau brief projectnya? </a:t>
                      </a:r>
                      <a:endParaRPr lang="id-ID" sz="2000" b="0" i="0" u="none" strike="noStrike">
                        <a:solidFill>
                          <a:srgbClr val="000000"/>
                        </a:solidFill>
                        <a:effectLst/>
                        <a:latin typeface="Gilroy Bold" panose="00000800000000000000" pitchFamily="50" charset="0"/>
                      </a:endParaRPr>
                    </a:p>
                  </a:txBody>
                  <a:tcPr marL="9525" marR="9525" marT="9525" marB="0" anchor="ctr"/>
                </a:tc>
                <a:tc>
                  <a:txBody>
                    <a:bodyPr/>
                    <a:lstStyle/>
                    <a:p>
                      <a:pPr algn="ctr" fontAlgn="ctr"/>
                      <a:r>
                        <a:rPr lang="id-ID" sz="2000" u="none" strike="noStrike">
                          <a:effectLst/>
                        </a:rPr>
                        <a:t>Berubah-ubah</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Cenderung tetap</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Tetap/tidak berubah</a:t>
                      </a:r>
                      <a:endParaRPr lang="id-ID" sz="2000" b="0" i="0" u="none" strike="noStrike">
                        <a:solidFill>
                          <a:srgbClr val="000000"/>
                        </a:solidFill>
                        <a:effectLst/>
                        <a:latin typeface="Gilroy" panose="00000500000000000000" pitchFamily="50" charset="0"/>
                      </a:endParaRPr>
                    </a:p>
                  </a:txBody>
                  <a:tcPr marL="9525" marR="9525" marT="9525" marB="0" anchor="ctr"/>
                </a:tc>
                <a:extLst>
                  <a:ext uri="{0D108BD9-81ED-4DB2-BD59-A6C34878D82A}">
                    <a16:rowId xmlns:a16="http://schemas.microsoft.com/office/drawing/2014/main" val="4060500687"/>
                  </a:ext>
                </a:extLst>
              </a:tr>
              <a:tr h="835935">
                <a:tc>
                  <a:txBody>
                    <a:bodyPr/>
                    <a:lstStyle/>
                    <a:p>
                      <a:pPr algn="l" fontAlgn="ctr"/>
                      <a:r>
                        <a:rPr lang="id-ID" sz="2000" u="none" strike="noStrike">
                          <a:effectLst/>
                        </a:rPr>
                        <a:t>Apakah jumlah desainnya sudah jelas?</a:t>
                      </a:r>
                      <a:endParaRPr lang="id-ID" sz="2000" b="0" i="0" u="none" strike="noStrike">
                        <a:solidFill>
                          <a:srgbClr val="000000"/>
                        </a:solidFill>
                        <a:effectLst/>
                        <a:latin typeface="Gilroy Bold" panose="00000800000000000000" pitchFamily="50" charset="0"/>
                      </a:endParaRPr>
                    </a:p>
                  </a:txBody>
                  <a:tcPr marL="9525" marR="9525" marT="9525" marB="0" anchor="ctr"/>
                </a:tc>
                <a:tc>
                  <a:txBody>
                    <a:bodyPr/>
                    <a:lstStyle/>
                    <a:p>
                      <a:pPr algn="ctr" fontAlgn="ctr"/>
                      <a:r>
                        <a:rPr lang="id-ID" sz="2000" u="none" strike="noStrike">
                          <a:effectLst/>
                        </a:rPr>
                        <a:t>Tidak jelas</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Sudah jelas</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Sedikit jelas</a:t>
                      </a:r>
                      <a:endParaRPr lang="id-ID" sz="2000" b="0" i="0" u="none" strike="noStrike">
                        <a:solidFill>
                          <a:srgbClr val="000000"/>
                        </a:solidFill>
                        <a:effectLst/>
                        <a:latin typeface="Gilroy" panose="00000500000000000000" pitchFamily="50" charset="0"/>
                      </a:endParaRPr>
                    </a:p>
                  </a:txBody>
                  <a:tcPr marL="9525" marR="9525" marT="9525" marB="0" anchor="ctr"/>
                </a:tc>
                <a:extLst>
                  <a:ext uri="{0D108BD9-81ED-4DB2-BD59-A6C34878D82A}">
                    <a16:rowId xmlns:a16="http://schemas.microsoft.com/office/drawing/2014/main" val="3381625081"/>
                  </a:ext>
                </a:extLst>
              </a:tr>
              <a:tr h="1114580">
                <a:tc>
                  <a:txBody>
                    <a:bodyPr/>
                    <a:lstStyle/>
                    <a:p>
                      <a:pPr algn="l" fontAlgn="ctr"/>
                      <a:r>
                        <a:rPr lang="id-ID" sz="2000" u="none" strike="noStrike">
                          <a:effectLst/>
                        </a:rPr>
                        <a:t>Apakah yakin bisa menyelesaikan setiap desain dalam waktu yang singkat?</a:t>
                      </a:r>
                      <a:endParaRPr lang="id-ID" sz="2000" b="0" i="0" u="none" strike="noStrike">
                        <a:solidFill>
                          <a:srgbClr val="000000"/>
                        </a:solidFill>
                        <a:effectLst/>
                        <a:latin typeface="Gilroy Bold" panose="00000800000000000000" pitchFamily="50" charset="0"/>
                      </a:endParaRPr>
                    </a:p>
                  </a:txBody>
                  <a:tcPr marL="9525" marR="9525" marT="9525" marB="0" anchor="ctr"/>
                </a:tc>
                <a:tc>
                  <a:txBody>
                    <a:bodyPr/>
                    <a:lstStyle/>
                    <a:p>
                      <a:pPr algn="ctr" fontAlgn="ctr"/>
                      <a:r>
                        <a:rPr lang="id-ID" sz="2000" u="none" strike="noStrike">
                          <a:effectLst/>
                        </a:rPr>
                        <a:t>Tidak yakin</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Sudah yakin</a:t>
                      </a:r>
                      <a:endParaRPr lang="id-ID" sz="2000" b="0" i="0" u="none" strike="noStrike">
                        <a:solidFill>
                          <a:srgbClr val="000000"/>
                        </a:solidFill>
                        <a:effectLst/>
                        <a:latin typeface="Gilroy" panose="00000500000000000000" pitchFamily="50" charset="0"/>
                      </a:endParaRPr>
                    </a:p>
                  </a:txBody>
                  <a:tcPr marL="9525" marR="9525" marT="9525" marB="0" anchor="ctr"/>
                </a:tc>
                <a:tc>
                  <a:txBody>
                    <a:bodyPr/>
                    <a:lstStyle/>
                    <a:p>
                      <a:pPr algn="ctr" fontAlgn="ctr"/>
                      <a:r>
                        <a:rPr lang="id-ID" sz="2000" u="none" strike="noStrike">
                          <a:effectLst/>
                        </a:rPr>
                        <a:t>Sudah yakin</a:t>
                      </a:r>
                      <a:endParaRPr lang="id-ID" sz="2000" b="0" i="0" u="none" strike="noStrike">
                        <a:solidFill>
                          <a:srgbClr val="000000"/>
                        </a:solidFill>
                        <a:effectLst/>
                        <a:latin typeface="Gilroy" panose="00000500000000000000" pitchFamily="50" charset="0"/>
                      </a:endParaRPr>
                    </a:p>
                  </a:txBody>
                  <a:tcPr marL="9525" marR="9525" marT="9525" marB="0" anchor="ctr"/>
                </a:tc>
                <a:extLst>
                  <a:ext uri="{0D108BD9-81ED-4DB2-BD59-A6C34878D82A}">
                    <a16:rowId xmlns:a16="http://schemas.microsoft.com/office/drawing/2014/main" val="1398571515"/>
                  </a:ext>
                </a:extLst>
              </a:tr>
            </a:tbl>
          </a:graphicData>
        </a:graphic>
      </p:graphicFrame>
    </p:spTree>
    <p:extLst>
      <p:ext uri="{BB962C8B-B14F-4D97-AF65-F5344CB8AC3E}">
        <p14:creationId xmlns:p14="http://schemas.microsoft.com/office/powerpoint/2010/main" val="326725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 </a:t>
            </a:r>
            <a:r>
              <a:rPr lang="en-US" smtClean="0">
                <a:sym typeface="Wingdings" panose="05000000000000000000" pitchFamily="2" charset="2"/>
              </a:rPr>
              <a:t></a:t>
            </a:r>
            <a:endParaRPr lang="id-ID"/>
          </a:p>
        </p:txBody>
      </p:sp>
      <p:sp>
        <p:nvSpPr>
          <p:cNvPr id="4" name="Text Placeholder 3"/>
          <p:cNvSpPr>
            <a:spLocks noGrp="1"/>
          </p:cNvSpPr>
          <p:nvPr>
            <p:ph type="body" idx="1"/>
          </p:nvPr>
        </p:nvSpPr>
        <p:spPr/>
        <p:txBody>
          <a:bodyPr/>
          <a:lstStyle/>
          <a:p>
            <a:r>
              <a:rPr lang="en-US" smtClean="0"/>
              <a:t>Let’s construct our price!</a:t>
            </a:r>
            <a:endParaRPr lang="id-ID"/>
          </a:p>
        </p:txBody>
      </p:sp>
      <p:sp>
        <p:nvSpPr>
          <p:cNvPr id="5" name="Rectangle 4"/>
          <p:cNvSpPr/>
          <p:nvPr/>
        </p:nvSpPr>
        <p:spPr>
          <a:xfrm>
            <a:off x="831850" y="5573816"/>
            <a:ext cx="10151165" cy="523220"/>
          </a:xfrm>
          <a:prstGeom prst="rect">
            <a:avLst/>
          </a:prstGeom>
        </p:spPr>
        <p:txBody>
          <a:bodyPr wrap="square">
            <a:spAutoFit/>
          </a:bodyPr>
          <a:lstStyle/>
          <a:p>
            <a:r>
              <a:rPr lang="en-US" sz="1400" b="1" smtClean="0">
                <a:solidFill>
                  <a:srgbClr val="000000"/>
                </a:solidFill>
                <a:latin typeface="Gilroy" panose="00000500000000000000" pitchFamily="50" charset="0"/>
              </a:rPr>
              <a:t>Referensi</a:t>
            </a:r>
            <a:r>
              <a:rPr lang="id-ID" sz="1400" b="1" smtClean="0">
                <a:solidFill>
                  <a:srgbClr val="000000"/>
                </a:solidFill>
                <a:latin typeface="Gilroy" panose="00000500000000000000" pitchFamily="50" charset="0"/>
              </a:rPr>
              <a:t>: </a:t>
            </a:r>
            <a:endParaRPr lang="en-US" sz="1400" b="1" smtClean="0">
              <a:solidFill>
                <a:srgbClr val="000000"/>
              </a:solidFill>
              <a:latin typeface="Gilroy" panose="00000500000000000000" pitchFamily="50" charset="0"/>
            </a:endParaRPr>
          </a:p>
          <a:p>
            <a:r>
              <a:rPr lang="id-ID" sz="1400" smtClean="0">
                <a:solidFill>
                  <a:srgbClr val="000000"/>
                </a:solidFill>
                <a:latin typeface="Gilroy" panose="00000500000000000000" pitchFamily="50" charset="0"/>
              </a:rPr>
              <a:t>https</a:t>
            </a:r>
            <a:r>
              <a:rPr lang="id-ID" sz="1400">
                <a:solidFill>
                  <a:srgbClr val="000000"/>
                </a:solidFill>
                <a:latin typeface="Gilroy" panose="00000500000000000000" pitchFamily="50" charset="0"/>
              </a:rPr>
              <a:t>://medium.com/insightdesign/bagaimana-menentukan-harga-desain-untuk-freelancer-4f9f2e79c4ec</a:t>
            </a:r>
            <a:r>
              <a:rPr lang="id-ID" sz="1400" smtClean="0"/>
              <a:t> </a:t>
            </a:r>
            <a:endParaRPr lang="id-ID" sz="1400"/>
          </a:p>
        </p:txBody>
      </p:sp>
    </p:spTree>
    <p:extLst>
      <p:ext uri="{BB962C8B-B14F-4D97-AF65-F5344CB8AC3E}">
        <p14:creationId xmlns:p14="http://schemas.microsoft.com/office/powerpoint/2010/main" val="176535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Latar Belakang</a:t>
            </a:r>
            <a:endParaRPr lang="id-ID"/>
          </a:p>
        </p:txBody>
      </p:sp>
      <p:sp>
        <p:nvSpPr>
          <p:cNvPr id="3" name="Content Placeholder 2"/>
          <p:cNvSpPr>
            <a:spLocks noGrp="1"/>
          </p:cNvSpPr>
          <p:nvPr>
            <p:ph idx="1"/>
          </p:nvPr>
        </p:nvSpPr>
        <p:spPr/>
        <p:txBody>
          <a:bodyPr>
            <a:normAutofit/>
          </a:bodyPr>
          <a:lstStyle/>
          <a:p>
            <a:r>
              <a:rPr lang="id-ID"/>
              <a:t>Banyak sekali cara untuk menentukan harga desain yang digunakan oleh para freelancer</a:t>
            </a:r>
            <a:r>
              <a:rPr lang="id-ID"/>
              <a:t>. </a:t>
            </a:r>
            <a:endParaRPr lang="en-US" smtClean="0"/>
          </a:p>
          <a:p>
            <a:r>
              <a:rPr lang="en-US" smtClean="0"/>
              <a:t>Ketika</a:t>
            </a:r>
            <a:r>
              <a:rPr lang="id-ID" smtClean="0"/>
              <a:t> </a:t>
            </a:r>
            <a:r>
              <a:rPr lang="id-ID"/>
              <a:t>menjadi </a:t>
            </a:r>
            <a:r>
              <a:rPr lang="id-ID"/>
              <a:t>freelancer </a:t>
            </a:r>
            <a:r>
              <a:rPr lang="id-ID" smtClean="0"/>
              <a:t>pernah </a:t>
            </a:r>
            <a:r>
              <a:rPr lang="id-ID"/>
              <a:t>menggunakan beberapa cara </a:t>
            </a:r>
            <a:r>
              <a:rPr lang="id-ID"/>
              <a:t>/ </a:t>
            </a:r>
            <a:r>
              <a:rPr lang="id-ID" smtClean="0"/>
              <a:t>system</a:t>
            </a:r>
            <a:r>
              <a:rPr lang="en-US" smtClean="0"/>
              <a:t> apa saja?</a:t>
            </a:r>
          </a:p>
        </p:txBody>
      </p:sp>
    </p:spTree>
    <p:extLst>
      <p:ext uri="{BB962C8B-B14F-4D97-AF65-F5344CB8AC3E}">
        <p14:creationId xmlns:p14="http://schemas.microsoft.com/office/powerpoint/2010/main" val="311348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Sistem Pembayaran</a:t>
            </a:r>
            <a:endParaRPr lang="id-ID"/>
          </a:p>
        </p:txBody>
      </p:sp>
      <p:sp>
        <p:nvSpPr>
          <p:cNvPr id="3" name="Content Placeholder 2"/>
          <p:cNvSpPr>
            <a:spLocks noGrp="1"/>
          </p:cNvSpPr>
          <p:nvPr>
            <p:ph idx="1"/>
          </p:nvPr>
        </p:nvSpPr>
        <p:spPr/>
        <p:txBody>
          <a:bodyPr/>
          <a:lstStyle/>
          <a:p>
            <a:r>
              <a:rPr lang="id-ID" b="1" smtClean="0"/>
              <a:t>Hourly</a:t>
            </a:r>
            <a:endParaRPr lang="en-US" b="1" smtClean="0"/>
          </a:p>
          <a:p>
            <a:pPr lvl="1"/>
            <a:r>
              <a:rPr lang="id-ID" smtClean="0"/>
              <a:t>Saya dibayar untuk setiap jam yang saya gunakan untuk membuat design.</a:t>
            </a:r>
          </a:p>
          <a:p>
            <a:r>
              <a:rPr lang="id-ID" b="1" smtClean="0"/>
              <a:t>Per Page</a:t>
            </a:r>
            <a:endParaRPr lang="en-US" b="1" smtClean="0"/>
          </a:p>
          <a:p>
            <a:pPr lvl="1"/>
            <a:r>
              <a:rPr lang="id-ID" smtClean="0"/>
              <a:t>Saya dibayar untuk setiap halaman yang telah disetujui oleh klien.</a:t>
            </a:r>
          </a:p>
          <a:p>
            <a:r>
              <a:rPr lang="id-ID" b="1" smtClean="0"/>
              <a:t>Fixed Price</a:t>
            </a:r>
            <a:endParaRPr lang="en-US" b="1" smtClean="0"/>
          </a:p>
          <a:p>
            <a:pPr lvl="1"/>
            <a:r>
              <a:rPr lang="id-ID" smtClean="0"/>
              <a:t>Saya dibayar sesuai dengan harga awal yang saya tentukan untuk sebuah project yang mana semua design nya sudah disetujui oleh klien.</a:t>
            </a:r>
            <a:endParaRPr lang="id-ID"/>
          </a:p>
        </p:txBody>
      </p:sp>
    </p:spTree>
    <p:extLst>
      <p:ext uri="{BB962C8B-B14F-4D97-AF65-F5344CB8AC3E}">
        <p14:creationId xmlns:p14="http://schemas.microsoft.com/office/powerpoint/2010/main" val="143845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smtClean="0"/>
              <a:t>Hourly</a:t>
            </a:r>
            <a:endParaRPr lang="id-ID"/>
          </a:p>
        </p:txBody>
      </p:sp>
      <p:sp>
        <p:nvSpPr>
          <p:cNvPr id="3" name="Text Placeholder 2"/>
          <p:cNvSpPr>
            <a:spLocks noGrp="1"/>
          </p:cNvSpPr>
          <p:nvPr>
            <p:ph type="body" idx="1"/>
          </p:nvPr>
        </p:nvSpPr>
        <p:spPr/>
        <p:txBody>
          <a:bodyPr/>
          <a:lstStyle/>
          <a:p>
            <a:r>
              <a:rPr lang="en-US" smtClean="0"/>
              <a:t>Kayak gimana itu? Apa kelebihan kekurangannya? Kapan cocoknya dipakai?</a:t>
            </a:r>
            <a:endParaRPr lang="id-ID"/>
          </a:p>
        </p:txBody>
      </p:sp>
    </p:spTree>
    <p:extLst>
      <p:ext uri="{BB962C8B-B14F-4D97-AF65-F5344CB8AC3E}">
        <p14:creationId xmlns:p14="http://schemas.microsoft.com/office/powerpoint/2010/main" val="104600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Deskripsi</a:t>
            </a:r>
            <a:endParaRPr lang="id-ID"/>
          </a:p>
        </p:txBody>
      </p:sp>
      <p:sp>
        <p:nvSpPr>
          <p:cNvPr id="3" name="Content Placeholder 2"/>
          <p:cNvSpPr>
            <a:spLocks noGrp="1"/>
          </p:cNvSpPr>
          <p:nvPr>
            <p:ph idx="1"/>
          </p:nvPr>
        </p:nvSpPr>
        <p:spPr/>
        <p:txBody>
          <a:bodyPr/>
          <a:lstStyle/>
          <a:p>
            <a:r>
              <a:rPr lang="en-US" smtClean="0"/>
              <a:t>Misalkan</a:t>
            </a:r>
            <a:r>
              <a:rPr lang="id-ID" smtClean="0"/>
              <a:t> </a:t>
            </a:r>
            <a:r>
              <a:rPr lang="id-ID"/>
              <a:t>harga per jam saya adalah </a:t>
            </a:r>
            <a:r>
              <a:rPr lang="id-ID" b="1"/>
              <a:t>$</a:t>
            </a:r>
            <a:r>
              <a:rPr lang="id-ID" b="1" smtClean="0"/>
              <a:t>30</a:t>
            </a:r>
            <a:endParaRPr lang="en-US" smtClean="0"/>
          </a:p>
          <a:p>
            <a:r>
              <a:rPr lang="en-US" smtClean="0"/>
              <a:t>M</a:t>
            </a:r>
            <a:r>
              <a:rPr lang="id-ID" smtClean="0"/>
              <a:t>aka </a:t>
            </a:r>
            <a:r>
              <a:rPr lang="id-ID"/>
              <a:t>jika ada klien yang membutuhkan desain aplikasi dan bisa saya selesaikan dalam waktu </a:t>
            </a:r>
            <a:r>
              <a:rPr lang="id-ID" b="1"/>
              <a:t>100 </a:t>
            </a:r>
            <a:r>
              <a:rPr lang="id-ID" b="1" smtClean="0"/>
              <a:t>jam</a:t>
            </a:r>
            <a:r>
              <a:rPr lang="id-ID" smtClean="0"/>
              <a:t>, </a:t>
            </a:r>
            <a:r>
              <a:rPr lang="id-ID"/>
              <a:t>maka total uang yang akan saya terima adalah </a:t>
            </a:r>
            <a:r>
              <a:rPr lang="id-ID" b="1"/>
              <a:t>$3000</a:t>
            </a:r>
            <a:r>
              <a:rPr lang="id-ID"/>
              <a:t>.</a:t>
            </a:r>
          </a:p>
        </p:txBody>
      </p:sp>
    </p:spTree>
    <p:extLst>
      <p:ext uri="{BB962C8B-B14F-4D97-AF65-F5344CB8AC3E}">
        <p14:creationId xmlns:p14="http://schemas.microsoft.com/office/powerpoint/2010/main" val="366748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Pros vs Cons</a:t>
            </a:r>
            <a:endParaRPr lang="id-ID"/>
          </a:p>
        </p:txBody>
      </p:sp>
      <p:sp>
        <p:nvSpPr>
          <p:cNvPr id="8" name="Text Placeholder 7"/>
          <p:cNvSpPr>
            <a:spLocks noGrp="1"/>
          </p:cNvSpPr>
          <p:nvPr>
            <p:ph type="body" idx="1"/>
          </p:nvPr>
        </p:nvSpPr>
        <p:spPr/>
        <p:txBody>
          <a:bodyPr/>
          <a:lstStyle/>
          <a:p>
            <a:r>
              <a:rPr lang="en-US" smtClean="0"/>
              <a:t>Kelebihan</a:t>
            </a:r>
            <a:endParaRPr lang="id-ID"/>
          </a:p>
        </p:txBody>
      </p:sp>
      <p:sp>
        <p:nvSpPr>
          <p:cNvPr id="9" name="Content Placeholder 8"/>
          <p:cNvSpPr>
            <a:spLocks noGrp="1"/>
          </p:cNvSpPr>
          <p:nvPr>
            <p:ph sz="half" idx="2"/>
          </p:nvPr>
        </p:nvSpPr>
        <p:spPr/>
        <p:txBody>
          <a:bodyPr>
            <a:normAutofit fontScale="85000" lnSpcReduction="20000"/>
          </a:bodyPr>
          <a:lstStyle/>
          <a:p>
            <a:r>
              <a:rPr lang="id-ID"/>
              <a:t>Jika revisi dari klien banyak maka otomatis jumlah jam nya akan bertambah. Makin banyak revisi = makin banyak terima uang.</a:t>
            </a:r>
          </a:p>
          <a:p>
            <a:r>
              <a:rPr lang="id-ID"/>
              <a:t>Jika di tengah tengah project terjadi perubahan requirement atau spesifikasi maka otomatis beberapa design yang sudah jadi harus dirubah, berarti bertambahlah pekerjaan dan otomatis bertambahlah jumlah jam nya. Makin banyak pekerjaan = makin banyak terima </a:t>
            </a:r>
            <a:r>
              <a:rPr lang="id-ID"/>
              <a:t>uang</a:t>
            </a:r>
            <a:r>
              <a:rPr lang="id-ID" smtClean="0"/>
              <a:t>.</a:t>
            </a:r>
            <a:endParaRPr lang="id-ID"/>
          </a:p>
        </p:txBody>
      </p:sp>
      <p:sp>
        <p:nvSpPr>
          <p:cNvPr id="10" name="Text Placeholder 9"/>
          <p:cNvSpPr>
            <a:spLocks noGrp="1"/>
          </p:cNvSpPr>
          <p:nvPr>
            <p:ph type="body" sz="quarter" idx="3"/>
          </p:nvPr>
        </p:nvSpPr>
        <p:spPr/>
        <p:txBody>
          <a:bodyPr/>
          <a:lstStyle/>
          <a:p>
            <a:r>
              <a:rPr lang="en-US" smtClean="0"/>
              <a:t>Kekurangan</a:t>
            </a:r>
            <a:endParaRPr lang="id-ID"/>
          </a:p>
        </p:txBody>
      </p:sp>
      <p:sp>
        <p:nvSpPr>
          <p:cNvPr id="11" name="Content Placeholder 10"/>
          <p:cNvSpPr>
            <a:spLocks noGrp="1"/>
          </p:cNvSpPr>
          <p:nvPr>
            <p:ph sz="quarter" idx="4"/>
          </p:nvPr>
        </p:nvSpPr>
        <p:spPr/>
        <p:txBody>
          <a:bodyPr/>
          <a:lstStyle/>
          <a:p>
            <a:r>
              <a:rPr lang="id-ID"/>
              <a:t>Kalau project yang dikerjakan mudah dan cepat selesai tanpa revisi yang banyak maka otomatis jumlah jam yang digunakan tidak terlalu banyak. Jumlah jam tidak terlalu banyak = Jumlah uang tidak terlalu banyak.</a:t>
            </a:r>
          </a:p>
        </p:txBody>
      </p:sp>
    </p:spTree>
    <p:extLst>
      <p:ext uri="{BB962C8B-B14F-4D97-AF65-F5344CB8AC3E}">
        <p14:creationId xmlns:p14="http://schemas.microsoft.com/office/powerpoint/2010/main" val="244080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b="1"/>
              <a:t>Kapan </a:t>
            </a:r>
            <a:r>
              <a:rPr lang="id-ID" b="1"/>
              <a:t>cocoknya </a:t>
            </a:r>
            <a:r>
              <a:rPr lang="en-US" b="1" smtClean="0"/>
              <a:t>dipakai?</a:t>
            </a:r>
            <a:endParaRPr lang="id-ID"/>
          </a:p>
        </p:txBody>
      </p:sp>
      <p:sp>
        <p:nvSpPr>
          <p:cNvPr id="8" name="Content Placeholder 7"/>
          <p:cNvSpPr>
            <a:spLocks noGrp="1"/>
          </p:cNvSpPr>
          <p:nvPr>
            <p:ph idx="1"/>
          </p:nvPr>
        </p:nvSpPr>
        <p:spPr/>
        <p:txBody>
          <a:bodyPr/>
          <a:lstStyle/>
          <a:p>
            <a:r>
              <a:rPr lang="id-ID"/>
              <a:t>Jika design yang dikerjakan sangat kompleks dan membutuhkan waktu yang banyak untuk menyelesaikannya</a:t>
            </a:r>
          </a:p>
          <a:p>
            <a:r>
              <a:rPr lang="id-ID"/>
              <a:t>Jika terdapat potensi revisi yang banyak</a:t>
            </a:r>
          </a:p>
          <a:p>
            <a:r>
              <a:rPr lang="id-ID"/>
              <a:t>Jika scope atau brief projectnya selalu </a:t>
            </a:r>
            <a:r>
              <a:rPr lang="id-ID"/>
              <a:t>berubah </a:t>
            </a:r>
            <a:r>
              <a:rPr lang="id-ID" smtClean="0"/>
              <a:t>ubah</a:t>
            </a:r>
            <a:endParaRPr lang="id-ID"/>
          </a:p>
        </p:txBody>
      </p:sp>
    </p:spTree>
    <p:extLst>
      <p:ext uri="{BB962C8B-B14F-4D97-AF65-F5344CB8AC3E}">
        <p14:creationId xmlns:p14="http://schemas.microsoft.com/office/powerpoint/2010/main" val="246204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Per Page</a:t>
            </a:r>
            <a:endParaRPr lang="id-ID"/>
          </a:p>
        </p:txBody>
      </p:sp>
      <p:sp>
        <p:nvSpPr>
          <p:cNvPr id="3" name="Text Placeholder 2"/>
          <p:cNvSpPr>
            <a:spLocks noGrp="1"/>
          </p:cNvSpPr>
          <p:nvPr>
            <p:ph type="body" idx="1"/>
          </p:nvPr>
        </p:nvSpPr>
        <p:spPr/>
        <p:txBody>
          <a:bodyPr/>
          <a:lstStyle/>
          <a:p>
            <a:r>
              <a:rPr lang="en-US" smtClean="0"/>
              <a:t>Kayak gimana itu? Apa kelebihan kekurangannya? Kapan cocoknya dipakai?</a:t>
            </a:r>
            <a:endParaRPr lang="id-ID"/>
          </a:p>
        </p:txBody>
      </p:sp>
    </p:spTree>
    <p:extLst>
      <p:ext uri="{BB962C8B-B14F-4D97-AF65-F5344CB8AC3E}">
        <p14:creationId xmlns:p14="http://schemas.microsoft.com/office/powerpoint/2010/main" val="327322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Deskripsi</a:t>
            </a:r>
            <a:endParaRPr lang="id-ID"/>
          </a:p>
        </p:txBody>
      </p:sp>
      <p:sp>
        <p:nvSpPr>
          <p:cNvPr id="3" name="Content Placeholder 2"/>
          <p:cNvSpPr>
            <a:spLocks noGrp="1"/>
          </p:cNvSpPr>
          <p:nvPr>
            <p:ph idx="1"/>
          </p:nvPr>
        </p:nvSpPr>
        <p:spPr/>
        <p:txBody>
          <a:bodyPr/>
          <a:lstStyle/>
          <a:p>
            <a:r>
              <a:rPr lang="id-ID"/>
              <a:t>Ada calon klien yang membutuhkan pembaruan desain website nya atau redesign website</a:t>
            </a:r>
            <a:r>
              <a:rPr lang="id-ID"/>
              <a:t>. </a:t>
            </a:r>
            <a:endParaRPr lang="en-US" smtClean="0"/>
          </a:p>
          <a:p>
            <a:r>
              <a:rPr lang="id-ID" smtClean="0"/>
              <a:t>Total </a:t>
            </a:r>
            <a:r>
              <a:rPr lang="id-ID"/>
              <a:t>halaman yang ada di website tersebut adalah </a:t>
            </a:r>
            <a:r>
              <a:rPr lang="id-ID" b="1"/>
              <a:t>20 halaman</a:t>
            </a:r>
            <a:r>
              <a:rPr lang="id-ID"/>
              <a:t>. </a:t>
            </a:r>
            <a:endParaRPr lang="en-US" smtClean="0"/>
          </a:p>
          <a:p>
            <a:r>
              <a:rPr lang="id-ID" smtClean="0"/>
              <a:t>Jika </a:t>
            </a:r>
            <a:r>
              <a:rPr lang="id-ID"/>
              <a:t>saya mematok harga </a:t>
            </a:r>
            <a:r>
              <a:rPr lang="id-ID" b="1"/>
              <a:t>$150 per halaman</a:t>
            </a:r>
            <a:r>
              <a:rPr lang="id-ID"/>
              <a:t> website, maka total uang yang akan saya terima adalah </a:t>
            </a:r>
            <a:r>
              <a:rPr lang="id-ID" b="1"/>
              <a:t>$3000</a:t>
            </a:r>
            <a:r>
              <a:rPr lang="id-ID"/>
              <a:t>.</a:t>
            </a:r>
          </a:p>
        </p:txBody>
      </p:sp>
    </p:spTree>
    <p:extLst>
      <p:ext uri="{BB962C8B-B14F-4D97-AF65-F5344CB8AC3E}">
        <p14:creationId xmlns:p14="http://schemas.microsoft.com/office/powerpoint/2010/main" val="3493748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649</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Gilroy</vt:lpstr>
      <vt:lpstr>Gilroy Bold</vt:lpstr>
      <vt:lpstr>Wingdings</vt:lpstr>
      <vt:lpstr>Office Theme</vt:lpstr>
      <vt:lpstr>Menentukan Harga Desain Untuk Freelancer</vt:lpstr>
      <vt:lpstr>Latar Belakang</vt:lpstr>
      <vt:lpstr>Sistem Pembayaran</vt:lpstr>
      <vt:lpstr>Hourly</vt:lpstr>
      <vt:lpstr>Deskripsi</vt:lpstr>
      <vt:lpstr>Pros vs Cons</vt:lpstr>
      <vt:lpstr>Kapan cocoknya dipakai?</vt:lpstr>
      <vt:lpstr>Per Page</vt:lpstr>
      <vt:lpstr>Deskripsi</vt:lpstr>
      <vt:lpstr>Pros vs Cons</vt:lpstr>
      <vt:lpstr>Kapan cocoknya dipakai?</vt:lpstr>
      <vt:lpstr>Fixed Price</vt:lpstr>
      <vt:lpstr>Deskripsi</vt:lpstr>
      <vt:lpstr>Pros vs Cons</vt:lpstr>
      <vt:lpstr>Kapan cocoknya dipakai?</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Menentukan harga desain untuk Freelancer</dc:title>
  <dc:creator>Made Wardana</dc:creator>
  <cp:lastModifiedBy>Made Wardana</cp:lastModifiedBy>
  <cp:revision>9</cp:revision>
  <dcterms:created xsi:type="dcterms:W3CDTF">2020-06-24T14:34:41Z</dcterms:created>
  <dcterms:modified xsi:type="dcterms:W3CDTF">2020-06-24T14:46:43Z</dcterms:modified>
</cp:coreProperties>
</file>